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61" r:id="rId4"/>
    <p:sldId id="296" r:id="rId5"/>
    <p:sldId id="266" r:id="rId6"/>
    <p:sldId id="301" r:id="rId7"/>
    <p:sldId id="290" r:id="rId8"/>
    <p:sldId id="291" r:id="rId9"/>
    <p:sldId id="292" r:id="rId10"/>
    <p:sldId id="293" r:id="rId11"/>
    <p:sldId id="263" r:id="rId12"/>
    <p:sldId id="262" r:id="rId13"/>
    <p:sldId id="267" r:id="rId14"/>
    <p:sldId id="269" r:id="rId15"/>
    <p:sldId id="300" r:id="rId16"/>
    <p:sldId id="276" r:id="rId17"/>
    <p:sldId id="277" r:id="rId18"/>
    <p:sldId id="268" r:id="rId19"/>
    <p:sldId id="289" r:id="rId20"/>
    <p:sldId id="278" r:id="rId21"/>
    <p:sldId id="284" r:id="rId22"/>
    <p:sldId id="271" r:id="rId23"/>
    <p:sldId id="288" r:id="rId24"/>
    <p:sldId id="286" r:id="rId25"/>
    <p:sldId id="297" r:id="rId26"/>
    <p:sldId id="299" r:id="rId27"/>
    <p:sldId id="294" r:id="rId28"/>
    <p:sldId id="274" r:id="rId29"/>
    <p:sldId id="281" r:id="rId30"/>
    <p:sldId id="282" r:id="rId31"/>
    <p:sldId id="283" r:id="rId32"/>
    <p:sldId id="307" r:id="rId33"/>
    <p:sldId id="302" r:id="rId34"/>
    <p:sldId id="303" r:id="rId35"/>
    <p:sldId id="304" r:id="rId36"/>
    <p:sldId id="305" r:id="rId37"/>
    <p:sldId id="30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753" autoAdjust="0"/>
  </p:normalViewPr>
  <p:slideViewPr>
    <p:cSldViewPr snapToGrid="0">
      <p:cViewPr varScale="1">
        <p:scale>
          <a:sx n="101" d="100"/>
          <a:sy n="101" d="100"/>
        </p:scale>
        <p:origin x="9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F3B4E-69BA-4859-8909-CE0D8E5E7F7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888F3D4-7CFE-4C9C-A021-B8F718F5F5FD}">
      <dgm:prSet/>
      <dgm:spPr/>
      <dgm:t>
        <a:bodyPr/>
        <a:lstStyle/>
        <a:p>
          <a:r>
            <a:rPr lang="en-US" dirty="0"/>
            <a:t>Portal Use</a:t>
          </a:r>
        </a:p>
      </dgm:t>
    </dgm:pt>
    <dgm:pt modelId="{91B47DEB-B458-466F-98B1-F33063B93A13}" type="parTrans" cxnId="{FAC41809-1870-4692-8D70-F0A8760CF5BC}">
      <dgm:prSet/>
      <dgm:spPr/>
      <dgm:t>
        <a:bodyPr/>
        <a:lstStyle/>
        <a:p>
          <a:endParaRPr lang="en-US"/>
        </a:p>
      </dgm:t>
    </dgm:pt>
    <dgm:pt modelId="{07A8886F-4119-4C22-A26D-AE97AF44AF2C}" type="sibTrans" cxnId="{FAC41809-1870-4692-8D70-F0A8760CF5BC}">
      <dgm:prSet/>
      <dgm:spPr/>
      <dgm:t>
        <a:bodyPr/>
        <a:lstStyle/>
        <a:p>
          <a:endParaRPr lang="en-US"/>
        </a:p>
      </dgm:t>
    </dgm:pt>
    <dgm:pt modelId="{1437C525-556E-4830-AD90-BFF5413F1AD6}">
      <dgm:prSet/>
      <dgm:spPr/>
      <dgm:t>
        <a:bodyPr/>
        <a:lstStyle/>
        <a:p>
          <a:r>
            <a:rPr lang="en-US" dirty="0"/>
            <a:t>Users</a:t>
          </a:r>
        </a:p>
      </dgm:t>
    </dgm:pt>
    <dgm:pt modelId="{86749248-FB4D-4076-88B3-DDB6A624BB81}" type="parTrans" cxnId="{445ACE24-1E4D-46C6-8B75-66CFF218911C}">
      <dgm:prSet/>
      <dgm:spPr/>
      <dgm:t>
        <a:bodyPr/>
        <a:lstStyle/>
        <a:p>
          <a:endParaRPr lang="en-US"/>
        </a:p>
      </dgm:t>
    </dgm:pt>
    <dgm:pt modelId="{5845B185-2072-4646-935A-A204DAC7D619}" type="sibTrans" cxnId="{445ACE24-1E4D-46C6-8B75-66CFF218911C}">
      <dgm:prSet/>
      <dgm:spPr/>
      <dgm:t>
        <a:bodyPr/>
        <a:lstStyle/>
        <a:p>
          <a:endParaRPr lang="en-US"/>
        </a:p>
      </dgm:t>
    </dgm:pt>
    <dgm:pt modelId="{187B033C-ADF9-4B27-86AE-387F25E54820}">
      <dgm:prSet/>
      <dgm:spPr/>
      <dgm:t>
        <a:bodyPr/>
        <a:lstStyle/>
        <a:p>
          <a:r>
            <a:rPr lang="en-US" dirty="0"/>
            <a:t>Future Plans</a:t>
          </a:r>
        </a:p>
      </dgm:t>
    </dgm:pt>
    <dgm:pt modelId="{0E3286B7-3E12-497B-925D-D2BB8A913702}" type="parTrans" cxnId="{887C6083-AD88-44CD-B84F-A452E227A97D}">
      <dgm:prSet/>
      <dgm:spPr/>
      <dgm:t>
        <a:bodyPr/>
        <a:lstStyle/>
        <a:p>
          <a:endParaRPr lang="en-US"/>
        </a:p>
      </dgm:t>
    </dgm:pt>
    <dgm:pt modelId="{48ADB1A3-0499-45FB-8379-5F47022245C3}" type="sibTrans" cxnId="{887C6083-AD88-44CD-B84F-A452E227A97D}">
      <dgm:prSet/>
      <dgm:spPr/>
      <dgm:t>
        <a:bodyPr/>
        <a:lstStyle/>
        <a:p>
          <a:endParaRPr lang="en-US"/>
        </a:p>
      </dgm:t>
    </dgm:pt>
    <dgm:pt modelId="{B417B875-882B-4041-81F9-6C26BE8B8503}" type="pres">
      <dgm:prSet presAssocID="{61FF3B4E-69BA-4859-8909-CE0D8E5E7F7F}" presName="linear" presStyleCnt="0">
        <dgm:presLayoutVars>
          <dgm:animLvl val="lvl"/>
          <dgm:resizeHandles val="exact"/>
        </dgm:presLayoutVars>
      </dgm:prSet>
      <dgm:spPr/>
    </dgm:pt>
    <dgm:pt modelId="{CCC74598-059F-42A2-BC2C-5083C222B940}" type="pres">
      <dgm:prSet presAssocID="{0888F3D4-7CFE-4C9C-A021-B8F718F5F5FD}" presName="parentText" presStyleLbl="node1" presStyleIdx="0" presStyleCnt="3" custLinFactY="-8735" custLinFactNeighborX="11224" custLinFactNeighborY="-100000">
        <dgm:presLayoutVars>
          <dgm:chMax val="0"/>
          <dgm:bulletEnabled val="1"/>
        </dgm:presLayoutVars>
      </dgm:prSet>
      <dgm:spPr/>
    </dgm:pt>
    <dgm:pt modelId="{A78BB330-86C3-42D1-9240-01527471919C}" type="pres">
      <dgm:prSet presAssocID="{07A8886F-4119-4C22-A26D-AE97AF44AF2C}" presName="spacer" presStyleCnt="0"/>
      <dgm:spPr/>
    </dgm:pt>
    <dgm:pt modelId="{D6AECD92-73E2-474B-8751-D2028CD663BF}" type="pres">
      <dgm:prSet presAssocID="{1437C525-556E-4830-AD90-BFF5413F1AD6}" presName="parentText" presStyleLbl="node1" presStyleIdx="1" presStyleCnt="3">
        <dgm:presLayoutVars>
          <dgm:chMax val="0"/>
          <dgm:bulletEnabled val="1"/>
        </dgm:presLayoutVars>
      </dgm:prSet>
      <dgm:spPr/>
    </dgm:pt>
    <dgm:pt modelId="{D7F1A067-4871-411C-B3EA-267B9E9AC86E}" type="pres">
      <dgm:prSet presAssocID="{5845B185-2072-4646-935A-A204DAC7D619}" presName="spacer" presStyleCnt="0"/>
      <dgm:spPr/>
    </dgm:pt>
    <dgm:pt modelId="{87780887-3E42-4D88-A7A7-E3B2F06D7644}" type="pres">
      <dgm:prSet presAssocID="{187B033C-ADF9-4B27-86AE-387F25E54820}" presName="parentText" presStyleLbl="node1" presStyleIdx="2" presStyleCnt="3">
        <dgm:presLayoutVars>
          <dgm:chMax val="0"/>
          <dgm:bulletEnabled val="1"/>
        </dgm:presLayoutVars>
      </dgm:prSet>
      <dgm:spPr/>
    </dgm:pt>
  </dgm:ptLst>
  <dgm:cxnLst>
    <dgm:cxn modelId="{FAC41809-1870-4692-8D70-F0A8760CF5BC}" srcId="{61FF3B4E-69BA-4859-8909-CE0D8E5E7F7F}" destId="{0888F3D4-7CFE-4C9C-A021-B8F718F5F5FD}" srcOrd="0" destOrd="0" parTransId="{91B47DEB-B458-466F-98B1-F33063B93A13}" sibTransId="{07A8886F-4119-4C22-A26D-AE97AF44AF2C}"/>
    <dgm:cxn modelId="{445ACE24-1E4D-46C6-8B75-66CFF218911C}" srcId="{61FF3B4E-69BA-4859-8909-CE0D8E5E7F7F}" destId="{1437C525-556E-4830-AD90-BFF5413F1AD6}" srcOrd="1" destOrd="0" parTransId="{86749248-FB4D-4076-88B3-DDB6A624BB81}" sibTransId="{5845B185-2072-4646-935A-A204DAC7D619}"/>
    <dgm:cxn modelId="{30A6C256-8D99-4B91-8491-FD90A6C84A80}" type="presOf" srcId="{187B033C-ADF9-4B27-86AE-387F25E54820}" destId="{87780887-3E42-4D88-A7A7-E3B2F06D7644}" srcOrd="0" destOrd="0" presId="urn:microsoft.com/office/officeart/2005/8/layout/vList2"/>
    <dgm:cxn modelId="{C27D1883-196F-47D5-92AA-EE01FE9892C9}" type="presOf" srcId="{61FF3B4E-69BA-4859-8909-CE0D8E5E7F7F}" destId="{B417B875-882B-4041-81F9-6C26BE8B8503}" srcOrd="0" destOrd="0" presId="urn:microsoft.com/office/officeart/2005/8/layout/vList2"/>
    <dgm:cxn modelId="{887C6083-AD88-44CD-B84F-A452E227A97D}" srcId="{61FF3B4E-69BA-4859-8909-CE0D8E5E7F7F}" destId="{187B033C-ADF9-4B27-86AE-387F25E54820}" srcOrd="2" destOrd="0" parTransId="{0E3286B7-3E12-497B-925D-D2BB8A913702}" sibTransId="{48ADB1A3-0499-45FB-8379-5F47022245C3}"/>
    <dgm:cxn modelId="{0CFA0B8D-76A5-419F-A048-238030940102}" type="presOf" srcId="{0888F3D4-7CFE-4C9C-A021-B8F718F5F5FD}" destId="{CCC74598-059F-42A2-BC2C-5083C222B940}" srcOrd="0" destOrd="0" presId="urn:microsoft.com/office/officeart/2005/8/layout/vList2"/>
    <dgm:cxn modelId="{05BEEFAE-9952-49AF-94D7-FD68B83D6885}" type="presOf" srcId="{1437C525-556E-4830-AD90-BFF5413F1AD6}" destId="{D6AECD92-73E2-474B-8751-D2028CD663BF}" srcOrd="0" destOrd="0" presId="urn:microsoft.com/office/officeart/2005/8/layout/vList2"/>
    <dgm:cxn modelId="{C1384848-295D-49A2-ACC0-EB813C0BEB57}" type="presParOf" srcId="{B417B875-882B-4041-81F9-6C26BE8B8503}" destId="{CCC74598-059F-42A2-BC2C-5083C222B940}" srcOrd="0" destOrd="0" presId="urn:microsoft.com/office/officeart/2005/8/layout/vList2"/>
    <dgm:cxn modelId="{AC4F0CA6-9A61-4129-B610-0468392AAB8E}" type="presParOf" srcId="{B417B875-882B-4041-81F9-6C26BE8B8503}" destId="{A78BB330-86C3-42D1-9240-01527471919C}" srcOrd="1" destOrd="0" presId="urn:microsoft.com/office/officeart/2005/8/layout/vList2"/>
    <dgm:cxn modelId="{9FCCEA3F-C187-4DF6-987B-0BC632EBFD83}" type="presParOf" srcId="{B417B875-882B-4041-81F9-6C26BE8B8503}" destId="{D6AECD92-73E2-474B-8751-D2028CD663BF}" srcOrd="2" destOrd="0" presId="urn:microsoft.com/office/officeart/2005/8/layout/vList2"/>
    <dgm:cxn modelId="{58F0E899-DE40-453D-B6A4-A0160AF68AB6}" type="presParOf" srcId="{B417B875-882B-4041-81F9-6C26BE8B8503}" destId="{D7F1A067-4871-411C-B3EA-267B9E9AC86E}" srcOrd="3" destOrd="0" presId="urn:microsoft.com/office/officeart/2005/8/layout/vList2"/>
    <dgm:cxn modelId="{F7B7A531-73FB-480D-A3B5-7F66BDCF3DA0}" type="presParOf" srcId="{B417B875-882B-4041-81F9-6C26BE8B8503}" destId="{87780887-3E42-4D88-A7A7-E3B2F06D764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FF3B4E-69BA-4859-8909-CE0D8E5E7F7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888F3D4-7CFE-4C9C-A021-B8F718F5F5FD}">
      <dgm:prSet/>
      <dgm:spPr/>
      <dgm:t>
        <a:bodyPr/>
        <a:lstStyle/>
        <a:p>
          <a:r>
            <a:rPr lang="en-US"/>
            <a:t>Existence</a:t>
          </a:r>
        </a:p>
      </dgm:t>
    </dgm:pt>
    <dgm:pt modelId="{91B47DEB-B458-466F-98B1-F33063B93A13}" type="parTrans" cxnId="{FAC41809-1870-4692-8D70-F0A8760CF5BC}">
      <dgm:prSet/>
      <dgm:spPr/>
      <dgm:t>
        <a:bodyPr/>
        <a:lstStyle/>
        <a:p>
          <a:endParaRPr lang="en-US"/>
        </a:p>
      </dgm:t>
    </dgm:pt>
    <dgm:pt modelId="{07A8886F-4119-4C22-A26D-AE97AF44AF2C}" type="sibTrans" cxnId="{FAC41809-1870-4692-8D70-F0A8760CF5BC}">
      <dgm:prSet/>
      <dgm:spPr/>
      <dgm:t>
        <a:bodyPr/>
        <a:lstStyle/>
        <a:p>
          <a:endParaRPr lang="en-US"/>
        </a:p>
      </dgm:t>
    </dgm:pt>
    <dgm:pt modelId="{1437C525-556E-4830-AD90-BFF5413F1AD6}">
      <dgm:prSet/>
      <dgm:spPr/>
      <dgm:t>
        <a:bodyPr/>
        <a:lstStyle/>
        <a:p>
          <a:r>
            <a:rPr lang="en-US" dirty="0"/>
            <a:t>Quality &amp; Understandability</a:t>
          </a:r>
        </a:p>
      </dgm:t>
    </dgm:pt>
    <dgm:pt modelId="{86749248-FB4D-4076-88B3-DDB6A624BB81}" type="parTrans" cxnId="{445ACE24-1E4D-46C6-8B75-66CFF218911C}">
      <dgm:prSet/>
      <dgm:spPr/>
      <dgm:t>
        <a:bodyPr/>
        <a:lstStyle/>
        <a:p>
          <a:endParaRPr lang="en-US"/>
        </a:p>
      </dgm:t>
    </dgm:pt>
    <dgm:pt modelId="{5845B185-2072-4646-935A-A204DAC7D619}" type="sibTrans" cxnId="{445ACE24-1E4D-46C6-8B75-66CFF218911C}">
      <dgm:prSet/>
      <dgm:spPr/>
      <dgm:t>
        <a:bodyPr/>
        <a:lstStyle/>
        <a:p>
          <a:endParaRPr lang="en-US"/>
        </a:p>
      </dgm:t>
    </dgm:pt>
    <dgm:pt modelId="{B417B875-882B-4041-81F9-6C26BE8B8503}" type="pres">
      <dgm:prSet presAssocID="{61FF3B4E-69BA-4859-8909-CE0D8E5E7F7F}" presName="linear" presStyleCnt="0">
        <dgm:presLayoutVars>
          <dgm:animLvl val="lvl"/>
          <dgm:resizeHandles val="exact"/>
        </dgm:presLayoutVars>
      </dgm:prSet>
      <dgm:spPr/>
    </dgm:pt>
    <dgm:pt modelId="{CCC74598-059F-42A2-BC2C-5083C222B940}" type="pres">
      <dgm:prSet presAssocID="{0888F3D4-7CFE-4C9C-A021-B8F718F5F5FD}" presName="parentText" presStyleLbl="node1" presStyleIdx="0" presStyleCnt="2">
        <dgm:presLayoutVars>
          <dgm:chMax val="0"/>
          <dgm:bulletEnabled val="1"/>
        </dgm:presLayoutVars>
      </dgm:prSet>
      <dgm:spPr/>
    </dgm:pt>
    <dgm:pt modelId="{A78BB330-86C3-42D1-9240-01527471919C}" type="pres">
      <dgm:prSet presAssocID="{07A8886F-4119-4C22-A26D-AE97AF44AF2C}" presName="spacer" presStyleCnt="0"/>
      <dgm:spPr/>
    </dgm:pt>
    <dgm:pt modelId="{D6AECD92-73E2-474B-8751-D2028CD663BF}" type="pres">
      <dgm:prSet presAssocID="{1437C525-556E-4830-AD90-BFF5413F1AD6}" presName="parentText" presStyleLbl="node1" presStyleIdx="1" presStyleCnt="2">
        <dgm:presLayoutVars>
          <dgm:chMax val="0"/>
          <dgm:bulletEnabled val="1"/>
        </dgm:presLayoutVars>
      </dgm:prSet>
      <dgm:spPr/>
    </dgm:pt>
  </dgm:ptLst>
  <dgm:cxnLst>
    <dgm:cxn modelId="{FAC41809-1870-4692-8D70-F0A8760CF5BC}" srcId="{61FF3B4E-69BA-4859-8909-CE0D8E5E7F7F}" destId="{0888F3D4-7CFE-4C9C-A021-B8F718F5F5FD}" srcOrd="0" destOrd="0" parTransId="{91B47DEB-B458-466F-98B1-F33063B93A13}" sibTransId="{07A8886F-4119-4C22-A26D-AE97AF44AF2C}"/>
    <dgm:cxn modelId="{445ACE24-1E4D-46C6-8B75-66CFF218911C}" srcId="{61FF3B4E-69BA-4859-8909-CE0D8E5E7F7F}" destId="{1437C525-556E-4830-AD90-BFF5413F1AD6}" srcOrd="1" destOrd="0" parTransId="{86749248-FB4D-4076-88B3-DDB6A624BB81}" sibTransId="{5845B185-2072-4646-935A-A204DAC7D619}"/>
    <dgm:cxn modelId="{C27D1883-196F-47D5-92AA-EE01FE9892C9}" type="presOf" srcId="{61FF3B4E-69BA-4859-8909-CE0D8E5E7F7F}" destId="{B417B875-882B-4041-81F9-6C26BE8B8503}" srcOrd="0" destOrd="0" presId="urn:microsoft.com/office/officeart/2005/8/layout/vList2"/>
    <dgm:cxn modelId="{0CFA0B8D-76A5-419F-A048-238030940102}" type="presOf" srcId="{0888F3D4-7CFE-4C9C-A021-B8F718F5F5FD}" destId="{CCC74598-059F-42A2-BC2C-5083C222B940}" srcOrd="0" destOrd="0" presId="urn:microsoft.com/office/officeart/2005/8/layout/vList2"/>
    <dgm:cxn modelId="{05BEEFAE-9952-49AF-94D7-FD68B83D6885}" type="presOf" srcId="{1437C525-556E-4830-AD90-BFF5413F1AD6}" destId="{D6AECD92-73E2-474B-8751-D2028CD663BF}" srcOrd="0" destOrd="0" presId="urn:microsoft.com/office/officeart/2005/8/layout/vList2"/>
    <dgm:cxn modelId="{C1384848-295D-49A2-ACC0-EB813C0BEB57}" type="presParOf" srcId="{B417B875-882B-4041-81F9-6C26BE8B8503}" destId="{CCC74598-059F-42A2-BC2C-5083C222B940}" srcOrd="0" destOrd="0" presId="urn:microsoft.com/office/officeart/2005/8/layout/vList2"/>
    <dgm:cxn modelId="{AC4F0CA6-9A61-4129-B610-0468392AAB8E}" type="presParOf" srcId="{B417B875-882B-4041-81F9-6C26BE8B8503}" destId="{A78BB330-86C3-42D1-9240-01527471919C}" srcOrd="1" destOrd="0" presId="urn:microsoft.com/office/officeart/2005/8/layout/vList2"/>
    <dgm:cxn modelId="{9FCCEA3F-C187-4DF6-987B-0BC632EBFD83}" type="presParOf" srcId="{B417B875-882B-4041-81F9-6C26BE8B8503}" destId="{D6AECD92-73E2-474B-8751-D2028CD663B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74598-059F-42A2-BC2C-5083C222B940}">
      <dsp:nvSpPr>
        <dsp:cNvPr id="0" name=""/>
        <dsp:cNvSpPr/>
      </dsp:nvSpPr>
      <dsp:spPr>
        <a:xfrm>
          <a:off x="0" y="0"/>
          <a:ext cx="4409766" cy="10764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Portal Use</a:t>
          </a:r>
        </a:p>
      </dsp:txBody>
      <dsp:txXfrm>
        <a:off x="52546" y="52546"/>
        <a:ext cx="4304674" cy="971308"/>
      </dsp:txXfrm>
    </dsp:sp>
    <dsp:sp modelId="{D6AECD92-73E2-474B-8751-D2028CD663BF}">
      <dsp:nvSpPr>
        <dsp:cNvPr id="0" name=""/>
        <dsp:cNvSpPr/>
      </dsp:nvSpPr>
      <dsp:spPr>
        <a:xfrm>
          <a:off x="0" y="1220230"/>
          <a:ext cx="4409766" cy="1076400"/>
        </a:xfrm>
        <a:prstGeom prst="roundRect">
          <a:avLst/>
        </a:prstGeom>
        <a:gradFill rotWithShape="0">
          <a:gsLst>
            <a:gs pos="0">
              <a:schemeClr val="accent2">
                <a:hueOff val="-723100"/>
                <a:satOff val="-4962"/>
                <a:lumOff val="2549"/>
                <a:alphaOff val="0"/>
                <a:tint val="96000"/>
                <a:lumMod val="100000"/>
              </a:schemeClr>
            </a:gs>
            <a:gs pos="78000">
              <a:schemeClr val="accent2">
                <a:hueOff val="-723100"/>
                <a:satOff val="-4962"/>
                <a:lumOff val="254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Users</a:t>
          </a:r>
        </a:p>
      </dsp:txBody>
      <dsp:txXfrm>
        <a:off x="52546" y="1272776"/>
        <a:ext cx="4304674" cy="971308"/>
      </dsp:txXfrm>
    </dsp:sp>
    <dsp:sp modelId="{87780887-3E42-4D88-A7A7-E3B2F06D7644}">
      <dsp:nvSpPr>
        <dsp:cNvPr id="0" name=""/>
        <dsp:cNvSpPr/>
      </dsp:nvSpPr>
      <dsp:spPr>
        <a:xfrm>
          <a:off x="0" y="2429110"/>
          <a:ext cx="4409766" cy="1076400"/>
        </a:xfrm>
        <a:prstGeom prst="roundRect">
          <a:avLst/>
        </a:prstGeom>
        <a:gradFill rotWithShape="0">
          <a:gsLst>
            <a:gs pos="0">
              <a:schemeClr val="accent2">
                <a:hueOff val="-1446200"/>
                <a:satOff val="-9924"/>
                <a:lumOff val="5098"/>
                <a:alphaOff val="0"/>
                <a:tint val="96000"/>
                <a:lumMod val="100000"/>
              </a:schemeClr>
            </a:gs>
            <a:gs pos="78000">
              <a:schemeClr val="accent2">
                <a:hueOff val="-1446200"/>
                <a:satOff val="-9924"/>
                <a:lumOff val="50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Future Plans</a:t>
          </a:r>
        </a:p>
      </dsp:txBody>
      <dsp:txXfrm>
        <a:off x="52546" y="2481656"/>
        <a:ext cx="4304674" cy="971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74598-059F-42A2-BC2C-5083C222B940}">
      <dsp:nvSpPr>
        <dsp:cNvPr id="0" name=""/>
        <dsp:cNvSpPr/>
      </dsp:nvSpPr>
      <dsp:spPr>
        <a:xfrm>
          <a:off x="0" y="192713"/>
          <a:ext cx="4535601" cy="15210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Existence</a:t>
          </a:r>
        </a:p>
      </dsp:txBody>
      <dsp:txXfrm>
        <a:off x="74249" y="266962"/>
        <a:ext cx="4387103" cy="1372502"/>
      </dsp:txXfrm>
    </dsp:sp>
    <dsp:sp modelId="{D6AECD92-73E2-474B-8751-D2028CD663BF}">
      <dsp:nvSpPr>
        <dsp:cNvPr id="0" name=""/>
        <dsp:cNvSpPr/>
      </dsp:nvSpPr>
      <dsp:spPr>
        <a:xfrm>
          <a:off x="0" y="1828913"/>
          <a:ext cx="4535601" cy="1521000"/>
        </a:xfrm>
        <a:prstGeom prst="roundRect">
          <a:avLst/>
        </a:prstGeom>
        <a:gradFill rotWithShape="0">
          <a:gsLst>
            <a:gs pos="0">
              <a:schemeClr val="accent2">
                <a:hueOff val="-1446200"/>
                <a:satOff val="-9924"/>
                <a:lumOff val="5098"/>
                <a:alphaOff val="0"/>
                <a:tint val="96000"/>
                <a:lumMod val="100000"/>
              </a:schemeClr>
            </a:gs>
            <a:gs pos="78000">
              <a:schemeClr val="accent2">
                <a:hueOff val="-1446200"/>
                <a:satOff val="-9924"/>
                <a:lumOff val="50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Quality &amp; Understandability</a:t>
          </a:r>
        </a:p>
      </dsp:txBody>
      <dsp:txXfrm>
        <a:off x="74249" y="1903162"/>
        <a:ext cx="4387103"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73DDC-1EF0-4200-9A60-FB10B4FB95C5}" type="datetimeFigureOut">
              <a:rPr lang="en-US" smtClean="0"/>
              <a:t>8/16/2019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A2C83-DFE3-44F7-90B4-5003F59B593A}" type="slidenum">
              <a:rPr lang="en-US" smtClean="0"/>
              <a:t>‹#›</a:t>
            </a:fld>
            <a:endParaRPr lang="en-US"/>
          </a:p>
        </p:txBody>
      </p:sp>
    </p:spTree>
    <p:extLst>
      <p:ext uri="{BB962C8B-B14F-4D97-AF65-F5344CB8AC3E}">
        <p14:creationId xmlns:p14="http://schemas.microsoft.com/office/powerpoint/2010/main" val="322002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EA2C83-DFE3-44F7-90B4-5003F59B593A}" type="slidenum">
              <a:rPr lang="en-US" smtClean="0"/>
              <a:t>1</a:t>
            </a:fld>
            <a:endParaRPr lang="en-US"/>
          </a:p>
        </p:txBody>
      </p:sp>
    </p:spTree>
    <p:extLst>
      <p:ext uri="{BB962C8B-B14F-4D97-AF65-F5344CB8AC3E}">
        <p14:creationId xmlns:p14="http://schemas.microsoft.com/office/powerpoint/2010/main" val="167068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Umbrich</a:t>
            </a:r>
            <a:r>
              <a:rPr lang="en-US" sz="1200" dirty="0"/>
              <a:t> et al. 2015 - Majority datasets are around 60% complete</a:t>
            </a:r>
          </a:p>
          <a:p>
            <a:r>
              <a:rPr lang="en-US" sz="1200" dirty="0" err="1"/>
              <a:t>Vetrò</a:t>
            </a:r>
            <a:r>
              <a:rPr lang="en-US" sz="1200" dirty="0"/>
              <a:t> et al. 2016 - ~90% compliance with e-Gov Metadata Standard</a:t>
            </a:r>
          </a:p>
          <a:p>
            <a:r>
              <a:rPr lang="en-US" sz="1200" dirty="0" err="1">
                <a:solidFill>
                  <a:schemeClr val="tx1"/>
                </a:solidFill>
              </a:rPr>
              <a:t>Machova</a:t>
            </a:r>
            <a:r>
              <a:rPr lang="en-US" sz="1200" dirty="0">
                <a:solidFill>
                  <a:schemeClr val="tx1"/>
                </a:solidFill>
              </a:rPr>
              <a:t> and </a:t>
            </a:r>
            <a:r>
              <a:rPr lang="en-US" sz="1200" dirty="0" err="1">
                <a:solidFill>
                  <a:schemeClr val="tx1"/>
                </a:solidFill>
              </a:rPr>
              <a:t>Lnenicka</a:t>
            </a:r>
            <a:r>
              <a:rPr lang="en-US" sz="1200" dirty="0">
                <a:solidFill>
                  <a:schemeClr val="tx1"/>
                </a:solidFill>
              </a:rPr>
              <a:t> 2017 – Metadata quality averaged 65% +/- 11</a:t>
            </a:r>
          </a:p>
          <a:p>
            <a:r>
              <a:rPr lang="en-US" sz="1200" dirty="0"/>
              <a:t>Kubler et al. 2018 – Most portals fail to include temporal, spatial, license</a:t>
            </a:r>
          </a:p>
          <a:p>
            <a:endParaRPr lang="en-US" dirty="0"/>
          </a:p>
        </p:txBody>
      </p:sp>
      <p:sp>
        <p:nvSpPr>
          <p:cNvPr id="4" name="Slide Number Placeholder 3"/>
          <p:cNvSpPr>
            <a:spLocks noGrp="1"/>
          </p:cNvSpPr>
          <p:nvPr>
            <p:ph type="sldNum" sz="quarter" idx="5"/>
          </p:nvPr>
        </p:nvSpPr>
        <p:spPr/>
        <p:txBody>
          <a:bodyPr/>
          <a:lstStyle/>
          <a:p>
            <a:fld id="{EAEA2C83-DFE3-44F7-90B4-5003F59B593A}" type="slidenum">
              <a:rPr lang="en-US" smtClean="0"/>
              <a:t>12</a:t>
            </a:fld>
            <a:endParaRPr lang="en-US"/>
          </a:p>
        </p:txBody>
      </p:sp>
    </p:spTree>
    <p:extLst>
      <p:ext uri="{BB962C8B-B14F-4D97-AF65-F5344CB8AC3E}">
        <p14:creationId xmlns:p14="http://schemas.microsoft.com/office/powerpoint/2010/main" val="1809330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four dimensions are part of almost all assessments.  Suggests that if publishers only fill out a few available metadata elements, it would be great if these areas were covered.  License is often considered very important but in the case of data.wa.gov, agencies may purposively leave it blank if they believe that data to be public from its origination (agency legal counsel may recommend this).</a:t>
            </a:r>
          </a:p>
        </p:txBody>
      </p:sp>
      <p:sp>
        <p:nvSpPr>
          <p:cNvPr id="4" name="Slide Number Placeholder 3"/>
          <p:cNvSpPr>
            <a:spLocks noGrp="1"/>
          </p:cNvSpPr>
          <p:nvPr>
            <p:ph type="sldNum" sz="quarter" idx="5"/>
          </p:nvPr>
        </p:nvSpPr>
        <p:spPr/>
        <p:txBody>
          <a:bodyPr/>
          <a:lstStyle/>
          <a:p>
            <a:fld id="{EAEA2C83-DFE3-44F7-90B4-5003F59B593A}" type="slidenum">
              <a:rPr lang="en-US" smtClean="0"/>
              <a:t>13</a:t>
            </a:fld>
            <a:endParaRPr lang="en-US"/>
          </a:p>
        </p:txBody>
      </p:sp>
    </p:spTree>
    <p:extLst>
      <p:ext uri="{BB962C8B-B14F-4D97-AF65-F5344CB8AC3E}">
        <p14:creationId xmlns:p14="http://schemas.microsoft.com/office/powerpoint/2010/main" val="237630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License, temporal values, originator and metadata language are least filled out.</a:t>
            </a:r>
          </a:p>
        </p:txBody>
      </p:sp>
      <p:sp>
        <p:nvSpPr>
          <p:cNvPr id="4" name="Slide Number Placeholder 3"/>
          <p:cNvSpPr>
            <a:spLocks noGrp="1"/>
          </p:cNvSpPr>
          <p:nvPr>
            <p:ph type="sldNum" sz="quarter" idx="5"/>
          </p:nvPr>
        </p:nvSpPr>
        <p:spPr/>
        <p:txBody>
          <a:bodyPr/>
          <a:lstStyle/>
          <a:p>
            <a:fld id="{EAEA2C83-DFE3-44F7-90B4-5003F59B593A}" type="slidenum">
              <a:rPr lang="en-US" smtClean="0"/>
              <a:t>14</a:t>
            </a:fld>
            <a:endParaRPr lang="en-US"/>
          </a:p>
        </p:txBody>
      </p:sp>
    </p:spTree>
    <p:extLst>
      <p:ext uri="{BB962C8B-B14F-4D97-AF65-F5344CB8AC3E}">
        <p14:creationId xmlns:p14="http://schemas.microsoft.com/office/powerpoint/2010/main" val="539527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License, temporal values, originator and metadata language are least filled out.</a:t>
            </a:r>
          </a:p>
        </p:txBody>
      </p:sp>
      <p:sp>
        <p:nvSpPr>
          <p:cNvPr id="4" name="Slide Number Placeholder 3"/>
          <p:cNvSpPr>
            <a:spLocks noGrp="1"/>
          </p:cNvSpPr>
          <p:nvPr>
            <p:ph type="sldNum" sz="quarter" idx="5"/>
          </p:nvPr>
        </p:nvSpPr>
        <p:spPr/>
        <p:txBody>
          <a:bodyPr/>
          <a:lstStyle/>
          <a:p>
            <a:fld id="{EAEA2C83-DFE3-44F7-90B4-5003F59B593A}" type="slidenum">
              <a:rPr lang="en-US" smtClean="0"/>
              <a:t>15</a:t>
            </a:fld>
            <a:endParaRPr lang="en-US"/>
          </a:p>
        </p:txBody>
      </p:sp>
    </p:spTree>
    <p:extLst>
      <p:ext uri="{BB962C8B-B14F-4D97-AF65-F5344CB8AC3E}">
        <p14:creationId xmlns:p14="http://schemas.microsoft.com/office/powerpoint/2010/main" val="2913051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datasets have 6 or fewer elements filled in.  Note that many fill in none of the elements.</a:t>
            </a:r>
          </a:p>
        </p:txBody>
      </p:sp>
      <p:sp>
        <p:nvSpPr>
          <p:cNvPr id="4" name="Slide Number Placeholder 3"/>
          <p:cNvSpPr>
            <a:spLocks noGrp="1"/>
          </p:cNvSpPr>
          <p:nvPr>
            <p:ph type="sldNum" sz="quarter" idx="5"/>
          </p:nvPr>
        </p:nvSpPr>
        <p:spPr/>
        <p:txBody>
          <a:bodyPr/>
          <a:lstStyle/>
          <a:p>
            <a:fld id="{EAEA2C83-DFE3-44F7-90B4-5003F59B593A}" type="slidenum">
              <a:rPr lang="en-US" smtClean="0"/>
              <a:t>16</a:t>
            </a:fld>
            <a:endParaRPr lang="en-US"/>
          </a:p>
        </p:txBody>
      </p:sp>
    </p:spTree>
    <p:extLst>
      <p:ext uri="{BB962C8B-B14F-4D97-AF65-F5344CB8AC3E}">
        <p14:creationId xmlns:p14="http://schemas.microsoft.com/office/powerpoint/2010/main" val="340125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datasets have at least one of the core elements complete. Over 20% have none though. Posting Frequency (monthly, quarterly, </a:t>
            </a:r>
            <a:r>
              <a:rPr lang="en-US" dirty="0" err="1"/>
              <a:t>etc</a:t>
            </a:r>
            <a:r>
              <a:rPr lang="en-US" dirty="0"/>
              <a:t>) is rarely filled in.</a:t>
            </a:r>
          </a:p>
          <a:p>
            <a:r>
              <a:rPr lang="en-US" dirty="0"/>
              <a:t>Similar to one other paper: Kubler et al 2018: </a:t>
            </a:r>
            <a:r>
              <a:rPr lang="en-US" dirty="0" err="1"/>
              <a:t>Ckan</a:t>
            </a:r>
            <a:r>
              <a:rPr lang="en-US" dirty="0"/>
              <a:t> portals. See fig 9 </a:t>
            </a:r>
            <a:r>
              <a:rPr lang="en-US" dirty="0" err="1"/>
              <a:t>Qe</a:t>
            </a:r>
            <a:r>
              <a:rPr lang="en-US" dirty="0"/>
              <a:t>(dis) [discovery] ~60%, </a:t>
            </a:r>
            <a:r>
              <a:rPr lang="en-US" dirty="0" err="1"/>
              <a:t>Qe</a:t>
            </a:r>
            <a:r>
              <a:rPr lang="en-US" dirty="0"/>
              <a:t>(tm)[temporal] ~0%, Qc(</a:t>
            </a:r>
            <a:r>
              <a:rPr lang="en-US" dirty="0" err="1"/>
              <a:t>lic</a:t>
            </a:r>
            <a:r>
              <a:rPr lang="en-US" dirty="0"/>
              <a:t>)[license]~25%, </a:t>
            </a:r>
            <a:r>
              <a:rPr lang="en-US" dirty="0" err="1"/>
              <a:t>Qe</a:t>
            </a:r>
            <a:r>
              <a:rPr lang="en-US" dirty="0"/>
              <a:t>(con)[contact]~75%. Didn’t really have an owner element.</a:t>
            </a:r>
          </a:p>
        </p:txBody>
      </p:sp>
      <p:sp>
        <p:nvSpPr>
          <p:cNvPr id="4" name="Slide Number Placeholder 3"/>
          <p:cNvSpPr>
            <a:spLocks noGrp="1"/>
          </p:cNvSpPr>
          <p:nvPr>
            <p:ph type="sldNum" sz="quarter" idx="5"/>
          </p:nvPr>
        </p:nvSpPr>
        <p:spPr/>
        <p:txBody>
          <a:bodyPr/>
          <a:lstStyle/>
          <a:p>
            <a:fld id="{EAEA2C83-DFE3-44F7-90B4-5003F59B593A}" type="slidenum">
              <a:rPr lang="en-US" smtClean="0"/>
              <a:t>17</a:t>
            </a:fld>
            <a:endParaRPr lang="en-US"/>
          </a:p>
        </p:txBody>
      </p:sp>
    </p:spTree>
    <p:extLst>
      <p:ext uri="{BB962C8B-B14F-4D97-AF65-F5344CB8AC3E}">
        <p14:creationId xmlns:p14="http://schemas.microsoft.com/office/powerpoint/2010/main" val="446672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of datasets spanning a range of number of downloads and creation years: 117 datasets selected,  5 had disappeared by the time I got to them.  Subjectively assessed the overall quality of the metadata using a three-point scale. 0=metadata element not filled in 1=metadata element present but difficult to understand, 2=metadata element filled in and understandable</a:t>
            </a:r>
          </a:p>
        </p:txBody>
      </p:sp>
      <p:sp>
        <p:nvSpPr>
          <p:cNvPr id="4" name="Slide Number Placeholder 3"/>
          <p:cNvSpPr>
            <a:spLocks noGrp="1"/>
          </p:cNvSpPr>
          <p:nvPr>
            <p:ph type="sldNum" sz="quarter" idx="5"/>
          </p:nvPr>
        </p:nvSpPr>
        <p:spPr/>
        <p:txBody>
          <a:bodyPr/>
          <a:lstStyle/>
          <a:p>
            <a:fld id="{EAEA2C83-DFE3-44F7-90B4-5003F59B593A}" type="slidenum">
              <a:rPr lang="en-US" smtClean="0"/>
              <a:t>18</a:t>
            </a:fld>
            <a:endParaRPr lang="en-US"/>
          </a:p>
        </p:txBody>
      </p:sp>
    </p:spTree>
    <p:extLst>
      <p:ext uri="{BB962C8B-B14F-4D97-AF65-F5344CB8AC3E}">
        <p14:creationId xmlns:p14="http://schemas.microsoft.com/office/powerpoint/2010/main" val="3109373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mystifying titles</a:t>
            </a:r>
          </a:p>
        </p:txBody>
      </p:sp>
      <p:sp>
        <p:nvSpPr>
          <p:cNvPr id="4" name="Slide Number Placeholder 3"/>
          <p:cNvSpPr>
            <a:spLocks noGrp="1"/>
          </p:cNvSpPr>
          <p:nvPr>
            <p:ph type="sldNum" sz="quarter" idx="5"/>
          </p:nvPr>
        </p:nvSpPr>
        <p:spPr/>
        <p:txBody>
          <a:bodyPr/>
          <a:lstStyle/>
          <a:p>
            <a:fld id="{EAEA2C83-DFE3-44F7-90B4-5003F59B593A}" type="slidenum">
              <a:rPr lang="en-US" smtClean="0"/>
              <a:t>19</a:t>
            </a:fld>
            <a:endParaRPr lang="en-US"/>
          </a:p>
        </p:txBody>
      </p:sp>
    </p:spTree>
    <p:extLst>
      <p:ext uri="{BB962C8B-B14F-4D97-AF65-F5344CB8AC3E}">
        <p14:creationId xmlns:p14="http://schemas.microsoft.com/office/powerpoint/2010/main" val="2223524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problem</a:t>
            </a:r>
          </a:p>
        </p:txBody>
      </p:sp>
      <p:sp>
        <p:nvSpPr>
          <p:cNvPr id="4" name="Slide Number Placeholder 3"/>
          <p:cNvSpPr>
            <a:spLocks noGrp="1"/>
          </p:cNvSpPr>
          <p:nvPr>
            <p:ph type="sldNum" sz="quarter" idx="5"/>
          </p:nvPr>
        </p:nvSpPr>
        <p:spPr/>
        <p:txBody>
          <a:bodyPr/>
          <a:lstStyle/>
          <a:p>
            <a:fld id="{EAEA2C83-DFE3-44F7-90B4-5003F59B593A}" type="slidenum">
              <a:rPr lang="en-US" smtClean="0"/>
              <a:t>20</a:t>
            </a:fld>
            <a:endParaRPr lang="en-US"/>
          </a:p>
        </p:txBody>
      </p:sp>
    </p:spTree>
    <p:extLst>
      <p:ext uri="{BB962C8B-B14F-4D97-AF65-F5344CB8AC3E}">
        <p14:creationId xmlns:p14="http://schemas.microsoft.com/office/powerpoint/2010/main" val="302865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problem</a:t>
            </a:r>
          </a:p>
        </p:txBody>
      </p:sp>
      <p:sp>
        <p:nvSpPr>
          <p:cNvPr id="4" name="Slide Number Placeholder 3"/>
          <p:cNvSpPr>
            <a:spLocks noGrp="1"/>
          </p:cNvSpPr>
          <p:nvPr>
            <p:ph type="sldNum" sz="quarter" idx="5"/>
          </p:nvPr>
        </p:nvSpPr>
        <p:spPr/>
        <p:txBody>
          <a:bodyPr/>
          <a:lstStyle/>
          <a:p>
            <a:fld id="{EAEA2C83-DFE3-44F7-90B4-5003F59B593A}" type="slidenum">
              <a:rPr lang="en-US" smtClean="0"/>
              <a:t>21</a:t>
            </a:fld>
            <a:endParaRPr lang="en-US"/>
          </a:p>
        </p:txBody>
      </p:sp>
    </p:spTree>
    <p:extLst>
      <p:ext uri="{BB962C8B-B14F-4D97-AF65-F5344CB8AC3E}">
        <p14:creationId xmlns:p14="http://schemas.microsoft.com/office/powerpoint/2010/main" val="38945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One of the more established state portals. Any state agency can receive permission to publish datasets. Currently there is no official curation.  Will Saunders has nurtured this resource from the beginning, and it is now a highly regarded portal.</a:t>
            </a:r>
          </a:p>
          <a:p>
            <a:endParaRPr lang="en-US" sz="1200" dirty="0"/>
          </a:p>
          <a:p>
            <a:r>
              <a:rPr lang="en-US" sz="1200" dirty="0"/>
              <a:t>One reason for success (unmediated deposits) is also a possible cause of problems (poor metadata) – foreshadow with category pie chart.</a:t>
            </a:r>
          </a:p>
          <a:p>
            <a:endParaRPr lang="en-US" sz="1200" dirty="0"/>
          </a:p>
        </p:txBody>
      </p:sp>
      <p:sp>
        <p:nvSpPr>
          <p:cNvPr id="4" name="Slide Number Placeholder 3"/>
          <p:cNvSpPr>
            <a:spLocks noGrp="1"/>
          </p:cNvSpPr>
          <p:nvPr>
            <p:ph type="sldNum" sz="quarter" idx="5"/>
          </p:nvPr>
        </p:nvSpPr>
        <p:spPr/>
        <p:txBody>
          <a:bodyPr/>
          <a:lstStyle/>
          <a:p>
            <a:fld id="{EAEA2C83-DFE3-44F7-90B4-5003F59B593A}" type="slidenum">
              <a:rPr lang="en-US" smtClean="0"/>
              <a:t>2</a:t>
            </a:fld>
            <a:endParaRPr lang="en-US"/>
          </a:p>
        </p:txBody>
      </p:sp>
    </p:spTree>
    <p:extLst>
      <p:ext uri="{BB962C8B-B14F-4D97-AF65-F5344CB8AC3E}">
        <p14:creationId xmlns:p14="http://schemas.microsoft.com/office/powerpoint/2010/main" val="1527067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about 23% were confusing, Of all the datasets, 14% had incorrect temporal information.  Many titles are enigmatic, few provide data dictionary</a:t>
            </a:r>
          </a:p>
          <a:p>
            <a:r>
              <a:rPr lang="en-US" dirty="0"/>
              <a:t>Few papers mention data dictionary. </a:t>
            </a:r>
            <a:r>
              <a:rPr lang="en-US" dirty="0" err="1"/>
              <a:t>Vetro</a:t>
            </a:r>
            <a:r>
              <a:rPr lang="en-US" dirty="0"/>
              <a:t> et al 2016 does, few to none of the datasets they looked at had metadata for the columns at the municipal level- national level had good dictionaries.</a:t>
            </a:r>
          </a:p>
          <a:p>
            <a:endParaRPr lang="en-US" dirty="0"/>
          </a:p>
          <a:p>
            <a:r>
              <a:rPr lang="en-US" dirty="0"/>
              <a:t>Overall, only 13% are perfect when considering core elements and understandability</a:t>
            </a:r>
          </a:p>
        </p:txBody>
      </p:sp>
      <p:sp>
        <p:nvSpPr>
          <p:cNvPr id="4" name="Slide Number Placeholder 3"/>
          <p:cNvSpPr>
            <a:spLocks noGrp="1"/>
          </p:cNvSpPr>
          <p:nvPr>
            <p:ph type="sldNum" sz="quarter" idx="5"/>
          </p:nvPr>
        </p:nvSpPr>
        <p:spPr/>
        <p:txBody>
          <a:bodyPr/>
          <a:lstStyle/>
          <a:p>
            <a:fld id="{EAEA2C83-DFE3-44F7-90B4-5003F59B593A}" type="slidenum">
              <a:rPr lang="en-US" smtClean="0"/>
              <a:t>22</a:t>
            </a:fld>
            <a:endParaRPr lang="en-US"/>
          </a:p>
        </p:txBody>
      </p:sp>
    </p:spTree>
    <p:extLst>
      <p:ext uri="{BB962C8B-B14F-4D97-AF65-F5344CB8AC3E}">
        <p14:creationId xmlns:p14="http://schemas.microsoft.com/office/powerpoint/2010/main" val="2484036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Multiple datasets in a time series</a:t>
            </a:r>
          </a:p>
          <a:p>
            <a:endParaRPr lang="en-US" sz="2400" dirty="0"/>
          </a:p>
          <a:p>
            <a:r>
              <a:rPr lang="en-US" sz="2400" dirty="0"/>
              <a:t>Uploads that are not data</a:t>
            </a:r>
          </a:p>
          <a:p>
            <a:pPr lvl="1"/>
            <a:r>
              <a:rPr lang="en-US" sz="2200" dirty="0"/>
              <a:t>E.g. links to pdfs</a:t>
            </a:r>
          </a:p>
          <a:p>
            <a:endParaRPr lang="en-US" sz="2400" dirty="0"/>
          </a:p>
          <a:p>
            <a:r>
              <a:rPr lang="en-US" sz="2400" dirty="0"/>
              <a:t>Mystery datasets</a:t>
            </a:r>
            <a:endParaRPr lang="en-US" sz="1700" dirty="0"/>
          </a:p>
          <a:p>
            <a:pPr lvl="1"/>
            <a:r>
              <a:rPr lang="en-US" sz="2200" dirty="0"/>
              <a:t>E.g. “1 – All $$ By Biennium” with no metadata.</a:t>
            </a:r>
          </a:p>
          <a:p>
            <a:endParaRPr lang="en-US" sz="2400" dirty="0"/>
          </a:p>
          <a:p>
            <a:r>
              <a:rPr lang="en-US" sz="2400" dirty="0"/>
              <a:t>Completely empty uploads and test/dummy datasets</a:t>
            </a:r>
          </a:p>
          <a:p>
            <a:endParaRPr lang="en-US" dirty="0"/>
          </a:p>
        </p:txBody>
      </p:sp>
      <p:sp>
        <p:nvSpPr>
          <p:cNvPr id="4" name="Slide Number Placeholder 3"/>
          <p:cNvSpPr>
            <a:spLocks noGrp="1"/>
          </p:cNvSpPr>
          <p:nvPr>
            <p:ph type="sldNum" sz="quarter" idx="5"/>
          </p:nvPr>
        </p:nvSpPr>
        <p:spPr/>
        <p:txBody>
          <a:bodyPr/>
          <a:lstStyle/>
          <a:p>
            <a:fld id="{EAEA2C83-DFE3-44F7-90B4-5003F59B593A}" type="slidenum">
              <a:rPr lang="en-US" smtClean="0"/>
              <a:t>23</a:t>
            </a:fld>
            <a:endParaRPr lang="en-US"/>
          </a:p>
        </p:txBody>
      </p:sp>
    </p:spTree>
    <p:extLst>
      <p:ext uri="{BB962C8B-B14F-4D97-AF65-F5344CB8AC3E}">
        <p14:creationId xmlns:p14="http://schemas.microsoft.com/office/powerpoint/2010/main" val="2460556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of sampled seem to be candidates for an annually updated dataset.</a:t>
            </a:r>
          </a:p>
        </p:txBody>
      </p:sp>
      <p:sp>
        <p:nvSpPr>
          <p:cNvPr id="4" name="Slide Number Placeholder 3"/>
          <p:cNvSpPr>
            <a:spLocks noGrp="1"/>
          </p:cNvSpPr>
          <p:nvPr>
            <p:ph type="sldNum" sz="quarter" idx="5"/>
          </p:nvPr>
        </p:nvSpPr>
        <p:spPr/>
        <p:txBody>
          <a:bodyPr/>
          <a:lstStyle/>
          <a:p>
            <a:fld id="{EAEA2C83-DFE3-44F7-90B4-5003F59B593A}" type="slidenum">
              <a:rPr lang="en-US" smtClean="0"/>
              <a:t>24</a:t>
            </a:fld>
            <a:endParaRPr lang="en-US"/>
          </a:p>
        </p:txBody>
      </p:sp>
    </p:spTree>
    <p:extLst>
      <p:ext uri="{BB962C8B-B14F-4D97-AF65-F5344CB8AC3E}">
        <p14:creationId xmlns:p14="http://schemas.microsoft.com/office/powerpoint/2010/main" val="2586357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better on an agency website?</a:t>
            </a:r>
          </a:p>
          <a:p>
            <a:r>
              <a:rPr lang="en-US" dirty="0"/>
              <a:t>Data definition: https://ocio.wa.gov/programs/open-data/guidance-open-data-definitions</a:t>
            </a:r>
          </a:p>
        </p:txBody>
      </p:sp>
      <p:sp>
        <p:nvSpPr>
          <p:cNvPr id="4" name="Slide Number Placeholder 3"/>
          <p:cNvSpPr>
            <a:spLocks noGrp="1"/>
          </p:cNvSpPr>
          <p:nvPr>
            <p:ph type="sldNum" sz="quarter" idx="5"/>
          </p:nvPr>
        </p:nvSpPr>
        <p:spPr/>
        <p:txBody>
          <a:bodyPr/>
          <a:lstStyle/>
          <a:p>
            <a:fld id="{EAEA2C83-DFE3-44F7-90B4-5003F59B593A}" type="slidenum">
              <a:rPr lang="en-US" smtClean="0"/>
              <a:t>25</a:t>
            </a:fld>
            <a:endParaRPr lang="en-US"/>
          </a:p>
        </p:txBody>
      </p:sp>
    </p:spTree>
    <p:extLst>
      <p:ext uri="{BB962C8B-B14F-4D97-AF65-F5344CB8AC3E}">
        <p14:creationId xmlns:p14="http://schemas.microsoft.com/office/powerpoint/2010/main" val="248889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dataset</a:t>
            </a:r>
          </a:p>
        </p:txBody>
      </p:sp>
      <p:sp>
        <p:nvSpPr>
          <p:cNvPr id="4" name="Slide Number Placeholder 3"/>
          <p:cNvSpPr>
            <a:spLocks noGrp="1"/>
          </p:cNvSpPr>
          <p:nvPr>
            <p:ph type="sldNum" sz="quarter" idx="5"/>
          </p:nvPr>
        </p:nvSpPr>
        <p:spPr/>
        <p:txBody>
          <a:bodyPr/>
          <a:lstStyle/>
          <a:p>
            <a:fld id="{EAEA2C83-DFE3-44F7-90B4-5003F59B593A}" type="slidenum">
              <a:rPr lang="en-US" smtClean="0"/>
              <a:t>26</a:t>
            </a:fld>
            <a:endParaRPr lang="en-US"/>
          </a:p>
        </p:txBody>
      </p:sp>
    </p:spTree>
    <p:extLst>
      <p:ext uri="{BB962C8B-B14F-4D97-AF65-F5344CB8AC3E}">
        <p14:creationId xmlns:p14="http://schemas.microsoft.com/office/powerpoint/2010/main" val="3957848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major findings.</a:t>
            </a:r>
          </a:p>
        </p:txBody>
      </p:sp>
      <p:sp>
        <p:nvSpPr>
          <p:cNvPr id="4" name="Slide Number Placeholder 3"/>
          <p:cNvSpPr>
            <a:spLocks noGrp="1"/>
          </p:cNvSpPr>
          <p:nvPr>
            <p:ph type="sldNum" sz="quarter" idx="5"/>
          </p:nvPr>
        </p:nvSpPr>
        <p:spPr/>
        <p:txBody>
          <a:bodyPr/>
          <a:lstStyle/>
          <a:p>
            <a:fld id="{EAEA2C83-DFE3-44F7-90B4-5003F59B593A}" type="slidenum">
              <a:rPr lang="en-US" smtClean="0"/>
              <a:t>27</a:t>
            </a:fld>
            <a:endParaRPr lang="en-US"/>
          </a:p>
        </p:txBody>
      </p:sp>
    </p:spTree>
    <p:extLst>
      <p:ext uri="{BB962C8B-B14F-4D97-AF65-F5344CB8AC3E}">
        <p14:creationId xmlns:p14="http://schemas.microsoft.com/office/powerpoint/2010/main" val="4294553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Cannot control selection without completely changing how the portal operates. Its success is partly due to its low barrier to publishing.  Gradual improvements, dataset by dataset and/or agency by agency, may be the most effective strategy. As opposed to sweeping changes or simply removing poor quality data.</a:t>
            </a:r>
          </a:p>
        </p:txBody>
      </p:sp>
      <p:sp>
        <p:nvSpPr>
          <p:cNvPr id="4" name="Slide Number Placeholder 3"/>
          <p:cNvSpPr>
            <a:spLocks noGrp="1"/>
          </p:cNvSpPr>
          <p:nvPr>
            <p:ph type="sldNum" sz="quarter" idx="5"/>
          </p:nvPr>
        </p:nvSpPr>
        <p:spPr/>
        <p:txBody>
          <a:bodyPr/>
          <a:lstStyle/>
          <a:p>
            <a:fld id="{EAEA2C83-DFE3-44F7-90B4-5003F59B593A}" type="slidenum">
              <a:rPr lang="en-US" smtClean="0"/>
              <a:t>29</a:t>
            </a:fld>
            <a:endParaRPr lang="en-US"/>
          </a:p>
        </p:txBody>
      </p:sp>
    </p:spTree>
    <p:extLst>
      <p:ext uri="{BB962C8B-B14F-4D97-AF65-F5344CB8AC3E}">
        <p14:creationId xmlns:p14="http://schemas.microsoft.com/office/powerpoint/2010/main" val="1808836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2400" dirty="0">
                <a:sym typeface="Wingdings" panose="05000000000000000000" pitchFamily="2" charset="2"/>
              </a:rPr>
              <a:t>Focus curation on the core metadata elements</a:t>
            </a:r>
          </a:p>
          <a:p>
            <a:pPr lvl="1">
              <a:lnSpc>
                <a:spcPct val="150000"/>
              </a:lnSpc>
            </a:pPr>
            <a:r>
              <a:rPr lang="en-US" sz="2200" dirty="0">
                <a:sym typeface="Wingdings" panose="05000000000000000000" pitchFamily="2" charset="2"/>
              </a:rPr>
              <a:t>Add controlled vocabularies where possible</a:t>
            </a:r>
          </a:p>
          <a:p>
            <a:pPr lvl="1">
              <a:lnSpc>
                <a:spcPct val="150000"/>
              </a:lnSpc>
            </a:pPr>
            <a:r>
              <a:rPr lang="en-US" sz="2200" dirty="0">
                <a:sym typeface="Wingdings" panose="05000000000000000000" pitchFamily="2" charset="2"/>
              </a:rPr>
              <a:t>Fix obvious temporal errors</a:t>
            </a:r>
          </a:p>
          <a:p>
            <a:pPr lvl="1">
              <a:lnSpc>
                <a:spcPct val="150000"/>
              </a:lnSpc>
            </a:pPr>
            <a:r>
              <a:rPr lang="en-US" sz="2200" dirty="0">
                <a:sym typeface="Wingdings" panose="05000000000000000000" pitchFamily="2" charset="2"/>
              </a:rPr>
              <a:t>Make titles understandable</a:t>
            </a:r>
          </a:p>
          <a:p>
            <a:pPr>
              <a:lnSpc>
                <a:spcPct val="150000"/>
              </a:lnSpc>
            </a:pPr>
            <a:endParaRPr lang="en-US" sz="2400" dirty="0">
              <a:sym typeface="Wingdings" panose="05000000000000000000" pitchFamily="2" charset="2"/>
            </a:endParaRPr>
          </a:p>
          <a:p>
            <a:pPr>
              <a:lnSpc>
                <a:spcPct val="150000"/>
              </a:lnSpc>
            </a:pPr>
            <a:r>
              <a:rPr lang="en-US" sz="2400" dirty="0">
                <a:sym typeface="Wingdings" panose="05000000000000000000" pitchFamily="2" charset="2"/>
              </a:rPr>
              <a:t>Remove datasets that should not be public (not data, test)</a:t>
            </a:r>
          </a:p>
          <a:p>
            <a:pPr>
              <a:lnSpc>
                <a:spcPct val="150000"/>
              </a:lnSpc>
            </a:pPr>
            <a:r>
              <a:rPr lang="en-US" sz="2400" dirty="0">
                <a:sym typeface="Wingdings" panose="05000000000000000000" pitchFamily="2" charset="2"/>
              </a:rPr>
              <a:t>Create stories to increase portal visibility</a:t>
            </a:r>
          </a:p>
          <a:p>
            <a:pPr>
              <a:lnSpc>
                <a:spcPct val="150000"/>
              </a:lnSpc>
            </a:pPr>
            <a:r>
              <a:rPr lang="en-US" sz="2400" dirty="0"/>
              <a:t>Create a user feedback system, Run regular metadata assessments</a:t>
            </a:r>
          </a:p>
        </p:txBody>
      </p:sp>
      <p:sp>
        <p:nvSpPr>
          <p:cNvPr id="4" name="Slide Number Placeholder 3"/>
          <p:cNvSpPr>
            <a:spLocks noGrp="1"/>
          </p:cNvSpPr>
          <p:nvPr>
            <p:ph type="sldNum" sz="quarter" idx="5"/>
          </p:nvPr>
        </p:nvSpPr>
        <p:spPr/>
        <p:txBody>
          <a:bodyPr/>
          <a:lstStyle/>
          <a:p>
            <a:fld id="{EAEA2C83-DFE3-44F7-90B4-5003F59B593A}" type="slidenum">
              <a:rPr lang="en-US" smtClean="0"/>
              <a:t>30</a:t>
            </a:fld>
            <a:endParaRPr lang="en-US"/>
          </a:p>
        </p:txBody>
      </p:sp>
    </p:spTree>
    <p:extLst>
      <p:ext uri="{BB962C8B-B14F-4D97-AF65-F5344CB8AC3E}">
        <p14:creationId xmlns:p14="http://schemas.microsoft.com/office/powerpoint/2010/main" val="631328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65% have tags</a:t>
            </a:r>
          </a:p>
          <a:p>
            <a:r>
              <a:rPr lang="en-US" dirty="0"/>
              <a:t>Median of 3 tags</a:t>
            </a:r>
          </a:p>
          <a:p>
            <a:r>
              <a:rPr lang="en-US" dirty="0"/>
              <a:t>Year is often included (most likely from school datasets).  Other key words are not useful- ‘state’</a:t>
            </a:r>
          </a:p>
        </p:txBody>
      </p:sp>
      <p:sp>
        <p:nvSpPr>
          <p:cNvPr id="4" name="Slide Number Placeholder 3"/>
          <p:cNvSpPr>
            <a:spLocks noGrp="1"/>
          </p:cNvSpPr>
          <p:nvPr>
            <p:ph type="sldNum" sz="quarter" idx="5"/>
          </p:nvPr>
        </p:nvSpPr>
        <p:spPr/>
        <p:txBody>
          <a:bodyPr/>
          <a:lstStyle/>
          <a:p>
            <a:fld id="{EAEA2C83-DFE3-44F7-90B4-5003F59B593A}" type="slidenum">
              <a:rPr lang="en-US" smtClean="0"/>
              <a:t>33</a:t>
            </a:fld>
            <a:endParaRPr lang="en-US"/>
          </a:p>
        </p:txBody>
      </p:sp>
    </p:spTree>
    <p:extLst>
      <p:ext uri="{BB962C8B-B14F-4D97-AF65-F5344CB8AC3E}">
        <p14:creationId xmlns:p14="http://schemas.microsoft.com/office/powerpoint/2010/main" val="2727506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datasets from states represent way more categories that the top datasets from cities.  Suggests each state is distinct.</a:t>
            </a:r>
          </a:p>
        </p:txBody>
      </p:sp>
      <p:sp>
        <p:nvSpPr>
          <p:cNvPr id="4" name="Slide Number Placeholder 3"/>
          <p:cNvSpPr>
            <a:spLocks noGrp="1"/>
          </p:cNvSpPr>
          <p:nvPr>
            <p:ph type="sldNum" sz="quarter" idx="5"/>
          </p:nvPr>
        </p:nvSpPr>
        <p:spPr/>
        <p:txBody>
          <a:bodyPr/>
          <a:lstStyle/>
          <a:p>
            <a:fld id="{EAEA2C83-DFE3-44F7-90B4-5003F59B593A}" type="slidenum">
              <a:rPr lang="en-US" smtClean="0"/>
              <a:t>34</a:t>
            </a:fld>
            <a:endParaRPr lang="en-US"/>
          </a:p>
        </p:txBody>
      </p:sp>
    </p:spTree>
    <p:extLst>
      <p:ext uri="{BB962C8B-B14F-4D97-AF65-F5344CB8AC3E}">
        <p14:creationId xmlns:p14="http://schemas.microsoft.com/office/powerpoint/2010/main" val="190644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 curation role for the State Library and what would that work look like? My job was to collect information that could inform this possible partnership and help a potential curator direct her efforts.</a:t>
            </a:r>
          </a:p>
        </p:txBody>
      </p:sp>
      <p:sp>
        <p:nvSpPr>
          <p:cNvPr id="4" name="Slide Number Placeholder 3"/>
          <p:cNvSpPr>
            <a:spLocks noGrp="1"/>
          </p:cNvSpPr>
          <p:nvPr>
            <p:ph type="sldNum" sz="quarter" idx="5"/>
          </p:nvPr>
        </p:nvSpPr>
        <p:spPr/>
        <p:txBody>
          <a:bodyPr/>
          <a:lstStyle/>
          <a:p>
            <a:fld id="{EAEA2C83-DFE3-44F7-90B4-5003F59B593A}" type="slidenum">
              <a:rPr lang="en-US" smtClean="0"/>
              <a:t>3</a:t>
            </a:fld>
            <a:endParaRPr lang="en-US"/>
          </a:p>
        </p:txBody>
      </p:sp>
    </p:spTree>
    <p:extLst>
      <p:ext uri="{BB962C8B-B14F-4D97-AF65-F5344CB8AC3E}">
        <p14:creationId xmlns:p14="http://schemas.microsoft.com/office/powerpoint/2010/main" val="170888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Focused on two things </a:t>
            </a:r>
          </a:p>
        </p:txBody>
      </p:sp>
      <p:sp>
        <p:nvSpPr>
          <p:cNvPr id="4" name="Slide Number Placeholder 3"/>
          <p:cNvSpPr>
            <a:spLocks noGrp="1"/>
          </p:cNvSpPr>
          <p:nvPr>
            <p:ph type="sldNum" sz="quarter" idx="5"/>
          </p:nvPr>
        </p:nvSpPr>
        <p:spPr/>
        <p:txBody>
          <a:bodyPr/>
          <a:lstStyle/>
          <a:p>
            <a:fld id="{EAEA2C83-DFE3-44F7-90B4-5003F59B593A}" type="slidenum">
              <a:rPr lang="en-US" smtClean="0"/>
              <a:t>4</a:t>
            </a:fld>
            <a:endParaRPr lang="en-US"/>
          </a:p>
        </p:txBody>
      </p:sp>
    </p:spTree>
    <p:extLst>
      <p:ext uri="{BB962C8B-B14F-4D97-AF65-F5344CB8AC3E}">
        <p14:creationId xmlns:p14="http://schemas.microsoft.com/office/powerpoint/2010/main" val="238189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interviewed 8 state agencies and one organization that uses data from the portal.  Publishers were very positive about the portal overall. The portal is being used to make government more efficient. Publishers use the portal in a variety of ways.  Individual citizens are not the main users of the portal.</a:t>
            </a:r>
          </a:p>
        </p:txBody>
      </p:sp>
      <p:sp>
        <p:nvSpPr>
          <p:cNvPr id="4" name="Slide Number Placeholder 3"/>
          <p:cNvSpPr>
            <a:spLocks noGrp="1"/>
          </p:cNvSpPr>
          <p:nvPr>
            <p:ph type="sldNum" sz="quarter" idx="5"/>
          </p:nvPr>
        </p:nvSpPr>
        <p:spPr/>
        <p:txBody>
          <a:bodyPr/>
          <a:lstStyle/>
          <a:p>
            <a:fld id="{EAEA2C83-DFE3-44F7-90B4-5003F59B593A}" type="slidenum">
              <a:rPr lang="en-US" smtClean="0"/>
              <a:t>6</a:t>
            </a:fld>
            <a:endParaRPr lang="en-US"/>
          </a:p>
        </p:txBody>
      </p:sp>
    </p:spTree>
    <p:extLst>
      <p:ext uri="{BB962C8B-B14F-4D97-AF65-F5344CB8AC3E}">
        <p14:creationId xmlns:p14="http://schemas.microsoft.com/office/powerpoint/2010/main" val="4004905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publishers</a:t>
            </a:r>
          </a:p>
        </p:txBody>
      </p:sp>
      <p:sp>
        <p:nvSpPr>
          <p:cNvPr id="4" name="Slide Number Placeholder 3"/>
          <p:cNvSpPr>
            <a:spLocks noGrp="1"/>
          </p:cNvSpPr>
          <p:nvPr>
            <p:ph type="sldNum" sz="quarter" idx="5"/>
          </p:nvPr>
        </p:nvSpPr>
        <p:spPr/>
        <p:txBody>
          <a:bodyPr/>
          <a:lstStyle/>
          <a:p>
            <a:fld id="{EAEA2C83-DFE3-44F7-90B4-5003F59B593A}" type="slidenum">
              <a:rPr lang="en-US" smtClean="0"/>
              <a:t>7</a:t>
            </a:fld>
            <a:endParaRPr lang="en-US"/>
          </a:p>
        </p:txBody>
      </p:sp>
    </p:spTree>
    <p:extLst>
      <p:ext uri="{BB962C8B-B14F-4D97-AF65-F5344CB8AC3E}">
        <p14:creationId xmlns:p14="http://schemas.microsoft.com/office/powerpoint/2010/main" val="3488558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publisher interested in doing more.</a:t>
            </a:r>
          </a:p>
        </p:txBody>
      </p:sp>
      <p:sp>
        <p:nvSpPr>
          <p:cNvPr id="4" name="Slide Number Placeholder 3"/>
          <p:cNvSpPr>
            <a:spLocks noGrp="1"/>
          </p:cNvSpPr>
          <p:nvPr>
            <p:ph type="sldNum" sz="quarter" idx="5"/>
          </p:nvPr>
        </p:nvSpPr>
        <p:spPr/>
        <p:txBody>
          <a:bodyPr/>
          <a:lstStyle/>
          <a:p>
            <a:fld id="{EAEA2C83-DFE3-44F7-90B4-5003F59B593A}" type="slidenum">
              <a:rPr lang="en-US" smtClean="0"/>
              <a:t>8</a:t>
            </a:fld>
            <a:endParaRPr lang="en-US"/>
          </a:p>
        </p:txBody>
      </p:sp>
    </p:spTree>
    <p:extLst>
      <p:ext uri="{BB962C8B-B14F-4D97-AF65-F5344CB8AC3E}">
        <p14:creationId xmlns:p14="http://schemas.microsoft.com/office/powerpoint/2010/main" val="100563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Publishing for internal agency use.</a:t>
            </a:r>
          </a:p>
        </p:txBody>
      </p:sp>
      <p:sp>
        <p:nvSpPr>
          <p:cNvPr id="4" name="Slide Number Placeholder 3"/>
          <p:cNvSpPr>
            <a:spLocks noGrp="1"/>
          </p:cNvSpPr>
          <p:nvPr>
            <p:ph type="sldNum" sz="quarter" idx="5"/>
          </p:nvPr>
        </p:nvSpPr>
        <p:spPr/>
        <p:txBody>
          <a:bodyPr/>
          <a:lstStyle/>
          <a:p>
            <a:fld id="{EAEA2C83-DFE3-44F7-90B4-5003F59B593A}" type="slidenum">
              <a:rPr lang="en-US" smtClean="0"/>
              <a:t>9</a:t>
            </a:fld>
            <a:endParaRPr lang="en-US"/>
          </a:p>
        </p:txBody>
      </p:sp>
    </p:spTree>
    <p:extLst>
      <p:ext uri="{BB962C8B-B14F-4D97-AF65-F5344CB8AC3E}">
        <p14:creationId xmlns:p14="http://schemas.microsoft.com/office/powerpoint/2010/main" val="3237596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agencies use the portal in so many different ways, curation work cannot be generalized.  Curation work should also be focused on, though not exclusively, organization level users rather than individual citizens.  The number of datasets on the portal is likely to grow. Cannot just impose new rules- the low barrier to publishing is part of the success.</a:t>
            </a:r>
          </a:p>
        </p:txBody>
      </p:sp>
      <p:sp>
        <p:nvSpPr>
          <p:cNvPr id="4" name="Slide Number Placeholder 3"/>
          <p:cNvSpPr>
            <a:spLocks noGrp="1"/>
          </p:cNvSpPr>
          <p:nvPr>
            <p:ph type="sldNum" sz="quarter" idx="5"/>
          </p:nvPr>
        </p:nvSpPr>
        <p:spPr/>
        <p:txBody>
          <a:bodyPr/>
          <a:lstStyle/>
          <a:p>
            <a:fld id="{EAEA2C83-DFE3-44F7-90B4-5003F59B593A}" type="slidenum">
              <a:rPr lang="en-US" smtClean="0"/>
              <a:t>10</a:t>
            </a:fld>
            <a:endParaRPr lang="en-US"/>
          </a:p>
        </p:txBody>
      </p:sp>
    </p:spTree>
    <p:extLst>
      <p:ext uri="{BB962C8B-B14F-4D97-AF65-F5344CB8AC3E}">
        <p14:creationId xmlns:p14="http://schemas.microsoft.com/office/powerpoint/2010/main" val="1906448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1">
                    <a:lumMod val="20000"/>
                    <a:lumOff val="8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20000"/>
                    <a:lumOff val="80000"/>
                  </a:schemeClr>
                </a:solidFill>
              </a:defRPr>
            </a:lvl1p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3.emf"/></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FB7D-591F-469B-AECE-DF7112B6A2E3}"/>
              </a:ext>
            </a:extLst>
          </p:cNvPr>
          <p:cNvSpPr>
            <a:spLocks noGrp="1"/>
          </p:cNvSpPr>
          <p:nvPr>
            <p:ph type="ctrTitle"/>
          </p:nvPr>
        </p:nvSpPr>
        <p:spPr>
          <a:xfrm>
            <a:off x="779479" y="619791"/>
            <a:ext cx="9326546" cy="1646302"/>
          </a:xfrm>
        </p:spPr>
        <p:txBody>
          <a:bodyPr/>
          <a:lstStyle/>
          <a:p>
            <a:pPr algn="ctr"/>
            <a:r>
              <a:rPr lang="en-US" sz="4400" dirty="0">
                <a:solidFill>
                  <a:schemeClr val="accent2">
                    <a:lumMod val="20000"/>
                    <a:lumOff val="80000"/>
                  </a:schemeClr>
                </a:solidFill>
              </a:rPr>
              <a:t>Curation Assessment of the Washington State Open Data Portal</a:t>
            </a:r>
          </a:p>
        </p:txBody>
      </p:sp>
      <p:sp>
        <p:nvSpPr>
          <p:cNvPr id="3" name="Subtitle 2">
            <a:extLst>
              <a:ext uri="{FF2B5EF4-FFF2-40B4-BE49-F238E27FC236}">
                <a16:creationId xmlns:a16="http://schemas.microsoft.com/office/drawing/2014/main" id="{5E5DED34-AD6A-4A6E-B0BF-7BEC66B3FCFF}"/>
              </a:ext>
            </a:extLst>
          </p:cNvPr>
          <p:cNvSpPr>
            <a:spLocks noGrp="1"/>
          </p:cNvSpPr>
          <p:nvPr>
            <p:ph type="subTitle" idx="1"/>
          </p:nvPr>
        </p:nvSpPr>
        <p:spPr>
          <a:xfrm>
            <a:off x="2001577" y="2625239"/>
            <a:ext cx="7766936" cy="1096899"/>
          </a:xfrm>
        </p:spPr>
        <p:txBody>
          <a:bodyPr/>
          <a:lstStyle/>
          <a:p>
            <a:r>
              <a:rPr lang="en-US" dirty="0"/>
              <a:t>Andrew Mckenna-Foster</a:t>
            </a:r>
          </a:p>
          <a:p>
            <a:r>
              <a:rPr lang="en-US" dirty="0"/>
              <a:t>Summer 2019</a:t>
            </a:r>
          </a:p>
        </p:txBody>
      </p:sp>
      <p:pic>
        <p:nvPicPr>
          <p:cNvPr id="7" name="Picture 6" descr="A picture containing clipart&#10;&#10;Description automatically generated">
            <a:extLst>
              <a:ext uri="{FF2B5EF4-FFF2-40B4-BE49-F238E27FC236}">
                <a16:creationId xmlns:a16="http://schemas.microsoft.com/office/drawing/2014/main" id="{558F2682-F4C7-4693-BFF5-0337FDB07C26}"/>
              </a:ext>
            </a:extLst>
          </p:cNvPr>
          <p:cNvPicPr>
            <a:picLocks noChangeAspect="1"/>
          </p:cNvPicPr>
          <p:nvPr/>
        </p:nvPicPr>
        <p:blipFill>
          <a:blip r:embed="rId3"/>
          <a:stretch>
            <a:fillRect/>
          </a:stretch>
        </p:blipFill>
        <p:spPr>
          <a:xfrm>
            <a:off x="2420763" y="3429000"/>
            <a:ext cx="2941475" cy="1583871"/>
          </a:xfrm>
          <a:prstGeom prst="rect">
            <a:avLst/>
          </a:prstGeom>
        </p:spPr>
      </p:pic>
      <p:pic>
        <p:nvPicPr>
          <p:cNvPr id="9" name="Picture 8" descr="A close up of a logo&#10;&#10;Description automatically generated">
            <a:extLst>
              <a:ext uri="{FF2B5EF4-FFF2-40B4-BE49-F238E27FC236}">
                <a16:creationId xmlns:a16="http://schemas.microsoft.com/office/drawing/2014/main" id="{096A0F60-EDF3-4061-81B5-646ECE1C5D2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53400" y="5399248"/>
            <a:ext cx="2941475" cy="496224"/>
          </a:xfrm>
          <a:prstGeom prst="rect">
            <a:avLst/>
          </a:prstGeom>
        </p:spPr>
      </p:pic>
      <p:grpSp>
        <p:nvGrpSpPr>
          <p:cNvPr id="8" name="Group 7">
            <a:extLst>
              <a:ext uri="{FF2B5EF4-FFF2-40B4-BE49-F238E27FC236}">
                <a16:creationId xmlns:a16="http://schemas.microsoft.com/office/drawing/2014/main" id="{4085C63C-3E05-4A1F-8E0D-352DEC08BB43}"/>
              </a:ext>
            </a:extLst>
          </p:cNvPr>
          <p:cNvGrpSpPr/>
          <p:nvPr/>
        </p:nvGrpSpPr>
        <p:grpSpPr>
          <a:xfrm>
            <a:off x="5553362" y="3840211"/>
            <a:ext cx="3488977" cy="1267304"/>
            <a:chOff x="5101680" y="4101470"/>
            <a:chExt cx="3488977" cy="1267304"/>
          </a:xfrm>
        </p:grpSpPr>
        <p:pic>
          <p:nvPicPr>
            <p:cNvPr id="10" name="Picture 9">
              <a:extLst>
                <a:ext uri="{FF2B5EF4-FFF2-40B4-BE49-F238E27FC236}">
                  <a16:creationId xmlns:a16="http://schemas.microsoft.com/office/drawing/2014/main" id="{54760778-3D76-4118-B512-79C183022BD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33363" y="4101470"/>
              <a:ext cx="2825613" cy="977661"/>
            </a:xfrm>
            <a:prstGeom prst="rect">
              <a:avLst/>
            </a:prstGeom>
          </p:spPr>
        </p:pic>
        <p:sp>
          <p:nvSpPr>
            <p:cNvPr id="11" name="TextBox 10">
              <a:extLst>
                <a:ext uri="{FF2B5EF4-FFF2-40B4-BE49-F238E27FC236}">
                  <a16:creationId xmlns:a16="http://schemas.microsoft.com/office/drawing/2014/main" id="{E0921528-E455-4206-B485-F6F68787CD17}"/>
                </a:ext>
              </a:extLst>
            </p:cNvPr>
            <p:cNvSpPr txBox="1"/>
            <p:nvPr/>
          </p:nvSpPr>
          <p:spPr>
            <a:xfrm>
              <a:off x="5101680" y="5060997"/>
              <a:ext cx="3488977" cy="307777"/>
            </a:xfrm>
            <a:prstGeom prst="rect">
              <a:avLst/>
            </a:prstGeom>
            <a:noFill/>
          </p:spPr>
          <p:txBody>
            <a:bodyPr wrap="square" rtlCol="0">
              <a:spAutoFit/>
            </a:bodyPr>
            <a:lstStyle/>
            <a:p>
              <a:pPr algn="ctr"/>
              <a:r>
                <a:rPr lang="en-US" sz="1400" kern="1000" spc="250" dirty="0">
                  <a:solidFill>
                    <a:srgbClr val="E8E8E8"/>
                  </a:solidFill>
                  <a:latin typeface="Arial" panose="020B0604020202020204" pitchFamily="34" charset="0"/>
                  <a:cs typeface="Arial" panose="020B0604020202020204" pitchFamily="34" charset="0"/>
                </a:rPr>
                <a:t>Washington State Library</a:t>
              </a:r>
              <a:endParaRPr lang="en-US" sz="1600" kern="1000" spc="250" dirty="0">
                <a:solidFill>
                  <a:srgbClr val="E8E8E8"/>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4009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3B4151-6BE1-483E-A7E7-EA14BD217780}"/>
              </a:ext>
            </a:extLst>
          </p:cNvPr>
          <p:cNvSpPr>
            <a:spLocks noGrp="1"/>
          </p:cNvSpPr>
          <p:nvPr>
            <p:ph type="title"/>
          </p:nvPr>
        </p:nvSpPr>
        <p:spPr>
          <a:xfrm>
            <a:off x="677334" y="609600"/>
            <a:ext cx="8866716" cy="1320800"/>
          </a:xfrm>
        </p:spPr>
        <p:txBody>
          <a:bodyPr>
            <a:normAutofit/>
          </a:bodyPr>
          <a:lstStyle/>
          <a:p>
            <a:r>
              <a:rPr lang="en-US" sz="4400" dirty="0">
                <a:solidFill>
                  <a:schemeClr val="accent1">
                    <a:lumMod val="20000"/>
                    <a:lumOff val="80000"/>
                  </a:schemeClr>
                </a:solidFill>
              </a:rPr>
              <a:t>What does this mean for curation?</a:t>
            </a:r>
          </a:p>
        </p:txBody>
      </p:sp>
      <p:sp>
        <p:nvSpPr>
          <p:cNvPr id="2" name="Content Placeholder 1">
            <a:extLst>
              <a:ext uri="{FF2B5EF4-FFF2-40B4-BE49-F238E27FC236}">
                <a16:creationId xmlns:a16="http://schemas.microsoft.com/office/drawing/2014/main" id="{70DFA1F2-145F-49C2-B2CF-005FFD65342B}"/>
              </a:ext>
            </a:extLst>
          </p:cNvPr>
          <p:cNvSpPr>
            <a:spLocks noGrp="1"/>
          </p:cNvSpPr>
          <p:nvPr>
            <p:ph idx="1"/>
          </p:nvPr>
        </p:nvSpPr>
        <p:spPr>
          <a:xfrm>
            <a:off x="677334" y="2160589"/>
            <a:ext cx="9685866" cy="3880773"/>
          </a:xfrm>
        </p:spPr>
        <p:txBody>
          <a:bodyPr>
            <a:normAutofit/>
          </a:bodyPr>
          <a:lstStyle/>
          <a:p>
            <a:r>
              <a:rPr lang="en-US" sz="2800" dirty="0"/>
              <a:t>Curator will need to work closely with publishers</a:t>
            </a:r>
          </a:p>
          <a:p>
            <a:endParaRPr lang="en-US" sz="2800" dirty="0"/>
          </a:p>
          <a:p>
            <a:r>
              <a:rPr lang="en-US" sz="2800" dirty="0"/>
              <a:t>Individual citizens are not the main users</a:t>
            </a:r>
          </a:p>
          <a:p>
            <a:endParaRPr lang="en-US" sz="2800" dirty="0"/>
          </a:p>
          <a:p>
            <a:r>
              <a:rPr lang="en-US" sz="2800" dirty="0"/>
              <a:t>Portal growth is likely</a:t>
            </a:r>
          </a:p>
          <a:p>
            <a:endParaRPr lang="en-US" sz="2800" dirty="0"/>
          </a:p>
          <a:p>
            <a:r>
              <a:rPr lang="en-US" sz="2800" dirty="0"/>
              <a:t>Library expertise are suited to navigating these needs</a:t>
            </a:r>
            <a:endParaRPr lang="en-US" sz="2400" dirty="0"/>
          </a:p>
        </p:txBody>
      </p:sp>
    </p:spTree>
    <p:extLst>
      <p:ext uri="{BB962C8B-B14F-4D97-AF65-F5344CB8AC3E}">
        <p14:creationId xmlns:p14="http://schemas.microsoft.com/office/powerpoint/2010/main" val="4096073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AE1A-DAA9-4E58-8D6B-E69A1D97DF95}"/>
              </a:ext>
            </a:extLst>
          </p:cNvPr>
          <p:cNvSpPr>
            <a:spLocks noGrp="1"/>
          </p:cNvSpPr>
          <p:nvPr>
            <p:ph type="title"/>
          </p:nvPr>
        </p:nvSpPr>
        <p:spPr>
          <a:xfrm>
            <a:off x="652481" y="1382486"/>
            <a:ext cx="3743350" cy="4093028"/>
          </a:xfrm>
        </p:spPr>
        <p:txBody>
          <a:bodyPr anchor="ctr">
            <a:normAutofit/>
          </a:bodyPr>
          <a:lstStyle/>
          <a:p>
            <a:r>
              <a:rPr lang="en-US" sz="5400" dirty="0">
                <a:solidFill>
                  <a:schemeClr val="tx1"/>
                </a:solidFill>
              </a:rPr>
              <a:t>Metadata Assessment</a:t>
            </a:r>
          </a:p>
        </p:txBody>
      </p:sp>
      <p:graphicFrame>
        <p:nvGraphicFramePr>
          <p:cNvPr id="5" name="Content Placeholder 2">
            <a:extLst>
              <a:ext uri="{FF2B5EF4-FFF2-40B4-BE49-F238E27FC236}">
                <a16:creationId xmlns:a16="http://schemas.microsoft.com/office/drawing/2014/main" id="{08F1E06C-2F21-432A-BCF1-589AEEFAB2AA}"/>
              </a:ext>
            </a:extLst>
          </p:cNvPr>
          <p:cNvGraphicFramePr>
            <a:graphicFrameLocks noGrp="1"/>
          </p:cNvGraphicFramePr>
          <p:nvPr>
            <p:ph idx="1"/>
            <p:extLst>
              <p:ext uri="{D42A27DB-BD31-4B8C-83A1-F6EECF244321}">
                <p14:modId xmlns:p14="http://schemas.microsoft.com/office/powerpoint/2010/main" val="2459979335"/>
              </p:ext>
            </p:extLst>
          </p:nvPr>
        </p:nvGraphicFramePr>
        <p:xfrm>
          <a:off x="5669098" y="1657686"/>
          <a:ext cx="4535601" cy="3542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68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8B6D-909B-4AE6-A815-B91466AECD58}"/>
              </a:ext>
            </a:extLst>
          </p:cNvPr>
          <p:cNvSpPr>
            <a:spLocks noGrp="1"/>
          </p:cNvSpPr>
          <p:nvPr>
            <p:ph type="title"/>
          </p:nvPr>
        </p:nvSpPr>
        <p:spPr>
          <a:xfrm>
            <a:off x="253586" y="250365"/>
            <a:ext cx="10797271" cy="1108629"/>
          </a:xfrm>
        </p:spPr>
        <p:txBody>
          <a:bodyPr/>
          <a:lstStyle/>
          <a:p>
            <a:r>
              <a:rPr lang="en-US" dirty="0"/>
              <a:t>Low Quality Metadata - A Global Issue</a:t>
            </a:r>
          </a:p>
        </p:txBody>
      </p:sp>
      <p:sp>
        <p:nvSpPr>
          <p:cNvPr id="6" name="TextBox 5">
            <a:extLst>
              <a:ext uri="{FF2B5EF4-FFF2-40B4-BE49-F238E27FC236}">
                <a16:creationId xmlns:a16="http://schemas.microsoft.com/office/drawing/2014/main" id="{E3C27751-0E50-4D31-A91D-F10587A53BD3}"/>
              </a:ext>
            </a:extLst>
          </p:cNvPr>
          <p:cNvSpPr txBox="1"/>
          <p:nvPr/>
        </p:nvSpPr>
        <p:spPr>
          <a:xfrm>
            <a:off x="4849170" y="1194641"/>
            <a:ext cx="7218556" cy="738664"/>
          </a:xfrm>
          <a:prstGeom prst="rect">
            <a:avLst/>
          </a:prstGeom>
          <a:solidFill>
            <a:schemeClr val="accent2">
              <a:lumMod val="75000"/>
            </a:schemeClr>
          </a:solidFill>
        </p:spPr>
        <p:txBody>
          <a:bodyPr wrap="square" rtlCol="0">
            <a:spAutoFit/>
          </a:bodyPr>
          <a:lstStyle/>
          <a:p>
            <a:r>
              <a:rPr lang="en-US" sz="2400" dirty="0"/>
              <a:t>“Open data quality – the next shift in open data?” </a:t>
            </a:r>
          </a:p>
          <a:p>
            <a:r>
              <a:rPr lang="en-US" dirty="0"/>
              <a:t>Open Knowledge Foundation 2017</a:t>
            </a:r>
            <a:endParaRPr lang="en-US" sz="2000" dirty="0">
              <a:solidFill>
                <a:schemeClr val="accent1">
                  <a:lumMod val="20000"/>
                  <a:lumOff val="80000"/>
                </a:schemeClr>
              </a:solidFill>
            </a:endParaRPr>
          </a:p>
        </p:txBody>
      </p:sp>
      <p:sp>
        <p:nvSpPr>
          <p:cNvPr id="11" name="TextBox 10">
            <a:extLst>
              <a:ext uri="{FF2B5EF4-FFF2-40B4-BE49-F238E27FC236}">
                <a16:creationId xmlns:a16="http://schemas.microsoft.com/office/drawing/2014/main" id="{8064BF42-C7CE-4DF4-BA6B-CA4C7031611A}"/>
              </a:ext>
            </a:extLst>
          </p:cNvPr>
          <p:cNvSpPr txBox="1"/>
          <p:nvPr/>
        </p:nvSpPr>
        <p:spPr>
          <a:xfrm>
            <a:off x="8532334" y="6230621"/>
            <a:ext cx="2329543" cy="369332"/>
          </a:xfrm>
          <a:prstGeom prst="rect">
            <a:avLst/>
          </a:prstGeom>
          <a:noFill/>
        </p:spPr>
        <p:txBody>
          <a:bodyPr wrap="square" rtlCol="0">
            <a:spAutoFit/>
          </a:bodyPr>
          <a:lstStyle/>
          <a:p>
            <a:r>
              <a:rPr lang="en-US" dirty="0" err="1"/>
              <a:t>Umbrich</a:t>
            </a:r>
            <a:r>
              <a:rPr lang="en-US" dirty="0"/>
              <a:t> et al. 2015 </a:t>
            </a:r>
          </a:p>
        </p:txBody>
      </p:sp>
      <p:pic>
        <p:nvPicPr>
          <p:cNvPr id="12" name="Picture 11">
            <a:extLst>
              <a:ext uri="{FF2B5EF4-FFF2-40B4-BE49-F238E27FC236}">
                <a16:creationId xmlns:a16="http://schemas.microsoft.com/office/drawing/2014/main" id="{3306453D-9780-4DE2-99D1-7475DA25CF85}"/>
              </a:ext>
            </a:extLst>
          </p:cNvPr>
          <p:cNvPicPr>
            <a:picLocks noChangeAspect="1"/>
          </p:cNvPicPr>
          <p:nvPr/>
        </p:nvPicPr>
        <p:blipFill>
          <a:blip r:embed="rId3"/>
          <a:stretch>
            <a:fillRect/>
          </a:stretch>
        </p:blipFill>
        <p:spPr>
          <a:xfrm>
            <a:off x="5167045" y="2243874"/>
            <a:ext cx="3523426" cy="2796369"/>
          </a:xfrm>
          <a:prstGeom prst="rect">
            <a:avLst/>
          </a:prstGeom>
        </p:spPr>
      </p:pic>
      <p:sp>
        <p:nvSpPr>
          <p:cNvPr id="13" name="TextBox 12">
            <a:extLst>
              <a:ext uri="{FF2B5EF4-FFF2-40B4-BE49-F238E27FC236}">
                <a16:creationId xmlns:a16="http://schemas.microsoft.com/office/drawing/2014/main" id="{7C22FFA7-E9B1-47BB-A8A1-FF52F56BAA6E}"/>
              </a:ext>
            </a:extLst>
          </p:cNvPr>
          <p:cNvSpPr txBox="1"/>
          <p:nvPr/>
        </p:nvSpPr>
        <p:spPr>
          <a:xfrm>
            <a:off x="6185504" y="5099130"/>
            <a:ext cx="2423969" cy="369332"/>
          </a:xfrm>
          <a:prstGeom prst="rect">
            <a:avLst/>
          </a:prstGeom>
          <a:noFill/>
        </p:spPr>
        <p:txBody>
          <a:bodyPr wrap="square" rtlCol="0">
            <a:spAutoFit/>
          </a:bodyPr>
          <a:lstStyle/>
          <a:p>
            <a:r>
              <a:rPr lang="en-US" dirty="0"/>
              <a:t>Kubler et al. 2018 </a:t>
            </a:r>
          </a:p>
        </p:txBody>
      </p:sp>
      <p:pic>
        <p:nvPicPr>
          <p:cNvPr id="14" name="Picture 13">
            <a:extLst>
              <a:ext uri="{FF2B5EF4-FFF2-40B4-BE49-F238E27FC236}">
                <a16:creationId xmlns:a16="http://schemas.microsoft.com/office/drawing/2014/main" id="{7E8BAF12-F10F-4DAA-B940-AD25EA09E21B}"/>
              </a:ext>
            </a:extLst>
          </p:cNvPr>
          <p:cNvPicPr>
            <a:picLocks noChangeAspect="1"/>
          </p:cNvPicPr>
          <p:nvPr/>
        </p:nvPicPr>
        <p:blipFill>
          <a:blip r:embed="rId4"/>
          <a:stretch>
            <a:fillRect/>
          </a:stretch>
        </p:blipFill>
        <p:spPr>
          <a:xfrm>
            <a:off x="163526" y="4801301"/>
            <a:ext cx="5821201" cy="1908500"/>
          </a:xfrm>
          <a:prstGeom prst="rect">
            <a:avLst/>
          </a:prstGeom>
        </p:spPr>
      </p:pic>
      <p:pic>
        <p:nvPicPr>
          <p:cNvPr id="9" name="Picture 8">
            <a:extLst>
              <a:ext uri="{FF2B5EF4-FFF2-40B4-BE49-F238E27FC236}">
                <a16:creationId xmlns:a16="http://schemas.microsoft.com/office/drawing/2014/main" id="{331EA1E7-29A7-45E2-B01F-157BD98440E3}"/>
              </a:ext>
            </a:extLst>
          </p:cNvPr>
          <p:cNvPicPr>
            <a:picLocks noChangeAspect="1"/>
          </p:cNvPicPr>
          <p:nvPr/>
        </p:nvPicPr>
        <p:blipFill>
          <a:blip r:embed="rId5"/>
          <a:stretch>
            <a:fillRect/>
          </a:stretch>
        </p:blipFill>
        <p:spPr>
          <a:xfrm>
            <a:off x="8532334" y="3847295"/>
            <a:ext cx="2935597" cy="2385895"/>
          </a:xfrm>
          <a:prstGeom prst="rect">
            <a:avLst/>
          </a:prstGeom>
        </p:spPr>
      </p:pic>
      <p:sp>
        <p:nvSpPr>
          <p:cNvPr id="15" name="TextBox 14">
            <a:extLst>
              <a:ext uri="{FF2B5EF4-FFF2-40B4-BE49-F238E27FC236}">
                <a16:creationId xmlns:a16="http://schemas.microsoft.com/office/drawing/2014/main" id="{8E6D098D-4FE7-4CEE-9A46-4C6B043ADDDA}"/>
              </a:ext>
            </a:extLst>
          </p:cNvPr>
          <p:cNvSpPr txBox="1"/>
          <p:nvPr/>
        </p:nvSpPr>
        <p:spPr>
          <a:xfrm>
            <a:off x="359229" y="4463143"/>
            <a:ext cx="2351314" cy="369332"/>
          </a:xfrm>
          <a:prstGeom prst="rect">
            <a:avLst/>
          </a:prstGeom>
          <a:noFill/>
        </p:spPr>
        <p:txBody>
          <a:bodyPr wrap="square" rtlCol="0">
            <a:spAutoFit/>
          </a:bodyPr>
          <a:lstStyle/>
          <a:p>
            <a:r>
              <a:rPr lang="en-US" dirty="0" err="1"/>
              <a:t>Vetrò</a:t>
            </a:r>
            <a:r>
              <a:rPr lang="en-US" dirty="0"/>
              <a:t> et al. 2016 </a:t>
            </a:r>
          </a:p>
        </p:txBody>
      </p:sp>
      <p:pic>
        <p:nvPicPr>
          <p:cNvPr id="18" name="Picture 17">
            <a:extLst>
              <a:ext uri="{FF2B5EF4-FFF2-40B4-BE49-F238E27FC236}">
                <a16:creationId xmlns:a16="http://schemas.microsoft.com/office/drawing/2014/main" id="{6091C482-4F81-4F0A-BBB1-68802D681742}"/>
              </a:ext>
            </a:extLst>
          </p:cNvPr>
          <p:cNvPicPr>
            <a:picLocks noChangeAspect="1"/>
          </p:cNvPicPr>
          <p:nvPr/>
        </p:nvPicPr>
        <p:blipFill>
          <a:blip r:embed="rId6"/>
          <a:stretch>
            <a:fillRect/>
          </a:stretch>
        </p:blipFill>
        <p:spPr>
          <a:xfrm>
            <a:off x="253586" y="1270843"/>
            <a:ext cx="4280817" cy="2796369"/>
          </a:xfrm>
          <a:prstGeom prst="rect">
            <a:avLst/>
          </a:prstGeom>
        </p:spPr>
      </p:pic>
      <p:sp>
        <p:nvSpPr>
          <p:cNvPr id="19" name="TextBox 18">
            <a:extLst>
              <a:ext uri="{FF2B5EF4-FFF2-40B4-BE49-F238E27FC236}">
                <a16:creationId xmlns:a16="http://schemas.microsoft.com/office/drawing/2014/main" id="{5E2BDB9D-FB25-4E7F-8824-859465E059EB}"/>
              </a:ext>
            </a:extLst>
          </p:cNvPr>
          <p:cNvSpPr txBox="1"/>
          <p:nvPr/>
        </p:nvSpPr>
        <p:spPr>
          <a:xfrm>
            <a:off x="188589" y="4020639"/>
            <a:ext cx="3389267" cy="369332"/>
          </a:xfrm>
          <a:prstGeom prst="rect">
            <a:avLst/>
          </a:prstGeom>
          <a:noFill/>
        </p:spPr>
        <p:txBody>
          <a:bodyPr wrap="square" rtlCol="0">
            <a:spAutoFit/>
          </a:bodyPr>
          <a:lstStyle/>
          <a:p>
            <a:r>
              <a:rPr lang="en-US" dirty="0" err="1"/>
              <a:t>Machova</a:t>
            </a:r>
            <a:r>
              <a:rPr lang="en-US" dirty="0"/>
              <a:t> and </a:t>
            </a:r>
            <a:r>
              <a:rPr lang="en-US" dirty="0" err="1"/>
              <a:t>Lnenicka</a:t>
            </a:r>
            <a:r>
              <a:rPr lang="en-US" dirty="0"/>
              <a:t> 2017</a:t>
            </a:r>
          </a:p>
        </p:txBody>
      </p:sp>
    </p:spTree>
    <p:extLst>
      <p:ext uri="{BB962C8B-B14F-4D97-AF65-F5344CB8AC3E}">
        <p14:creationId xmlns:p14="http://schemas.microsoft.com/office/powerpoint/2010/main" val="366812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9325-9F71-42FD-BA95-A19DEBA7381E}"/>
              </a:ext>
            </a:extLst>
          </p:cNvPr>
          <p:cNvSpPr>
            <a:spLocks noGrp="1"/>
          </p:cNvSpPr>
          <p:nvPr>
            <p:ph type="title"/>
          </p:nvPr>
        </p:nvSpPr>
        <p:spPr>
          <a:xfrm>
            <a:off x="677334" y="609600"/>
            <a:ext cx="9269554" cy="1320800"/>
          </a:xfrm>
        </p:spPr>
        <p:txBody>
          <a:bodyPr/>
          <a:lstStyle/>
          <a:p>
            <a:r>
              <a:rPr lang="en-US" dirty="0">
                <a:solidFill>
                  <a:schemeClr val="accent1">
                    <a:lumMod val="20000"/>
                    <a:lumOff val="80000"/>
                  </a:schemeClr>
                </a:solidFill>
              </a:rPr>
              <a:t>Five Important Dimensions for Assessment</a:t>
            </a:r>
          </a:p>
        </p:txBody>
      </p:sp>
      <p:sp>
        <p:nvSpPr>
          <p:cNvPr id="3" name="Content Placeholder 2">
            <a:extLst>
              <a:ext uri="{FF2B5EF4-FFF2-40B4-BE49-F238E27FC236}">
                <a16:creationId xmlns:a16="http://schemas.microsoft.com/office/drawing/2014/main" id="{57F7B4E7-C4DA-4794-86B6-84F7A5DD764D}"/>
              </a:ext>
            </a:extLst>
          </p:cNvPr>
          <p:cNvSpPr>
            <a:spLocks noGrp="1"/>
          </p:cNvSpPr>
          <p:nvPr>
            <p:ph sz="half" idx="1"/>
          </p:nvPr>
        </p:nvSpPr>
        <p:spPr>
          <a:xfrm>
            <a:off x="677334" y="1590638"/>
            <a:ext cx="5065544" cy="4429782"/>
          </a:xfrm>
        </p:spPr>
        <p:txBody>
          <a:bodyPr>
            <a:normAutofit fontScale="92500" lnSpcReduction="10000"/>
          </a:bodyPr>
          <a:lstStyle/>
          <a:p>
            <a:r>
              <a:rPr lang="en-US" sz="3600" dirty="0"/>
              <a:t>Format</a:t>
            </a:r>
          </a:p>
          <a:p>
            <a:r>
              <a:rPr lang="en-US" sz="3600" dirty="0"/>
              <a:t>Discovery</a:t>
            </a:r>
          </a:p>
          <a:p>
            <a:r>
              <a:rPr lang="en-US" sz="3600" dirty="0"/>
              <a:t>Owner Information</a:t>
            </a:r>
          </a:p>
          <a:p>
            <a:r>
              <a:rPr lang="en-US" sz="3600" dirty="0"/>
              <a:t>Temporal Information</a:t>
            </a:r>
          </a:p>
          <a:p>
            <a:r>
              <a:rPr lang="en-US" sz="3600" dirty="0"/>
              <a:t>License</a:t>
            </a:r>
          </a:p>
          <a:p>
            <a:endParaRPr lang="en-US" sz="2400" dirty="0"/>
          </a:p>
          <a:p>
            <a:pPr marL="0" indent="0">
              <a:buNone/>
            </a:pPr>
            <a:r>
              <a:rPr lang="en-US" sz="2400" dirty="0"/>
              <a:t>Also important:</a:t>
            </a:r>
          </a:p>
          <a:p>
            <a:r>
              <a:rPr lang="en-US" sz="2800" dirty="0"/>
              <a:t>Data Dictionary</a:t>
            </a:r>
          </a:p>
          <a:p>
            <a:endParaRPr lang="en-US" sz="2400" dirty="0"/>
          </a:p>
        </p:txBody>
      </p:sp>
      <p:pic>
        <p:nvPicPr>
          <p:cNvPr id="6" name="Picture 2">
            <a:extLst>
              <a:ext uri="{FF2B5EF4-FFF2-40B4-BE49-F238E27FC236}">
                <a16:creationId xmlns:a16="http://schemas.microsoft.com/office/drawing/2014/main" id="{C864F320-853B-458E-BB5C-7EC8C35EB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903" y="1088824"/>
            <a:ext cx="4150660" cy="41506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9C3B679-02AC-47A8-9DEF-BAEBC9ED6BE6}"/>
              </a:ext>
            </a:extLst>
          </p:cNvPr>
          <p:cNvSpPr/>
          <p:nvPr/>
        </p:nvSpPr>
        <p:spPr>
          <a:xfrm>
            <a:off x="7260652" y="3859360"/>
            <a:ext cx="522633" cy="41872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12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6D951169-6158-44F7-8654-DFA714A34921}"/>
              </a:ext>
            </a:extLst>
          </p:cNvPr>
          <p:cNvSpPr txBox="1">
            <a:spLocks/>
          </p:cNvSpPr>
          <p:nvPr/>
        </p:nvSpPr>
        <p:spPr>
          <a:xfrm>
            <a:off x="298193" y="375425"/>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1">
                    <a:lumMod val="20000"/>
                    <a:lumOff val="80000"/>
                  </a:schemeClr>
                </a:solidFill>
              </a:rPr>
              <a:t>Metadata Existence</a:t>
            </a:r>
          </a:p>
        </p:txBody>
      </p:sp>
    </p:spTree>
    <p:extLst>
      <p:ext uri="{BB962C8B-B14F-4D97-AF65-F5344CB8AC3E}">
        <p14:creationId xmlns:p14="http://schemas.microsoft.com/office/powerpoint/2010/main" val="116250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180956C-B50E-4C7A-A7CE-8C07D71D8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47650"/>
            <a:ext cx="9124950" cy="6362700"/>
          </a:xfrm>
          <a:prstGeom prst="rect">
            <a:avLst/>
          </a:prstGeom>
          <a:solidFill>
            <a:schemeClr val="tx1"/>
          </a:solidFill>
        </p:spPr>
      </p:pic>
    </p:spTree>
    <p:extLst>
      <p:ext uri="{BB962C8B-B14F-4D97-AF65-F5344CB8AC3E}">
        <p14:creationId xmlns:p14="http://schemas.microsoft.com/office/powerpoint/2010/main" val="241294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639CFDE-B0EB-4137-AAAE-312C4F316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59" y="257174"/>
            <a:ext cx="10799724" cy="6425723"/>
          </a:xfrm>
          <a:prstGeom prst="rect">
            <a:avLst/>
          </a:prstGeom>
          <a:solidFill>
            <a:schemeClr val="tx1"/>
          </a:solidFill>
        </p:spPr>
      </p:pic>
    </p:spTree>
    <p:extLst>
      <p:ext uri="{BB962C8B-B14F-4D97-AF65-F5344CB8AC3E}">
        <p14:creationId xmlns:p14="http://schemas.microsoft.com/office/powerpoint/2010/main" val="280491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A8EC9DA-9DE8-4407-9B46-83600A3C2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647700"/>
            <a:ext cx="12049125" cy="5562600"/>
          </a:xfrm>
          <a:prstGeom prst="rect">
            <a:avLst/>
          </a:prstGeom>
          <a:solidFill>
            <a:schemeClr val="tx1"/>
          </a:solidFill>
        </p:spPr>
      </p:pic>
    </p:spTree>
    <p:extLst>
      <p:ext uri="{BB962C8B-B14F-4D97-AF65-F5344CB8AC3E}">
        <p14:creationId xmlns:p14="http://schemas.microsoft.com/office/powerpoint/2010/main" val="168129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9325-9F71-42FD-BA95-A19DEBA7381E}"/>
              </a:ext>
            </a:extLst>
          </p:cNvPr>
          <p:cNvSpPr>
            <a:spLocks noGrp="1"/>
          </p:cNvSpPr>
          <p:nvPr>
            <p:ph type="title"/>
          </p:nvPr>
        </p:nvSpPr>
        <p:spPr>
          <a:xfrm>
            <a:off x="387403" y="524108"/>
            <a:ext cx="8596668" cy="1320800"/>
          </a:xfrm>
        </p:spPr>
        <p:txBody>
          <a:bodyPr/>
          <a:lstStyle/>
          <a:p>
            <a:r>
              <a:rPr lang="en-US" dirty="0"/>
              <a:t>Quality  and Understandability</a:t>
            </a:r>
          </a:p>
        </p:txBody>
      </p:sp>
      <p:sp>
        <p:nvSpPr>
          <p:cNvPr id="3" name="Content Placeholder 2">
            <a:extLst>
              <a:ext uri="{FF2B5EF4-FFF2-40B4-BE49-F238E27FC236}">
                <a16:creationId xmlns:a16="http://schemas.microsoft.com/office/drawing/2014/main" id="{57F7B4E7-C4DA-4794-86B6-84F7A5DD764D}"/>
              </a:ext>
            </a:extLst>
          </p:cNvPr>
          <p:cNvSpPr>
            <a:spLocks noGrp="1"/>
          </p:cNvSpPr>
          <p:nvPr>
            <p:ph idx="1"/>
          </p:nvPr>
        </p:nvSpPr>
        <p:spPr>
          <a:xfrm>
            <a:off x="387403" y="1814901"/>
            <a:ext cx="7608250" cy="4518991"/>
          </a:xfrm>
        </p:spPr>
        <p:txBody>
          <a:bodyPr/>
          <a:lstStyle/>
          <a:p>
            <a:pPr marL="0" indent="0">
              <a:buNone/>
            </a:pPr>
            <a:r>
              <a:rPr lang="en-US" sz="3200" dirty="0"/>
              <a:t>Sample of 112 datasets</a:t>
            </a:r>
            <a:br>
              <a:rPr lang="en-US" sz="3200" dirty="0"/>
            </a:br>
            <a:endParaRPr lang="en-US" dirty="0"/>
          </a:p>
          <a:p>
            <a:pPr marL="0" indent="0">
              <a:buNone/>
            </a:pPr>
            <a:endParaRPr lang="en-US" dirty="0"/>
          </a:p>
          <a:p>
            <a:pPr marL="0" indent="0">
              <a:buNone/>
            </a:pPr>
            <a:r>
              <a:rPr lang="en-US" sz="2400" dirty="0"/>
              <a:t>Assessed:</a:t>
            </a:r>
          </a:p>
          <a:p>
            <a:r>
              <a:rPr lang="en-US" sz="2400" dirty="0"/>
              <a:t>Title, Description, Temporal/Spatial Information</a:t>
            </a:r>
          </a:p>
          <a:p>
            <a:r>
              <a:rPr lang="en-US" sz="2400" dirty="0"/>
              <a:t>Data Dictionary</a:t>
            </a:r>
          </a:p>
          <a:p>
            <a:r>
              <a:rPr lang="en-US" sz="2400" dirty="0"/>
              <a:t>Data Accuracy (values consistent in format?)</a:t>
            </a:r>
          </a:p>
          <a:p>
            <a:r>
              <a:rPr lang="en-US" sz="2400" dirty="0"/>
              <a:t>Curation Needs</a:t>
            </a:r>
          </a:p>
        </p:txBody>
      </p:sp>
      <p:pic>
        <p:nvPicPr>
          <p:cNvPr id="11" name="Picture 10">
            <a:extLst>
              <a:ext uri="{FF2B5EF4-FFF2-40B4-BE49-F238E27FC236}">
                <a16:creationId xmlns:a16="http://schemas.microsoft.com/office/drawing/2014/main" id="{5E52D7F3-9FC1-4ECC-AB14-66CA0881E1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515" t="11806" r="2648"/>
          <a:stretch/>
        </p:blipFill>
        <p:spPr>
          <a:xfrm>
            <a:off x="7543802" y="2391577"/>
            <a:ext cx="4558458" cy="4390418"/>
          </a:xfrm>
          <a:prstGeom prst="rect">
            <a:avLst/>
          </a:prstGeom>
        </p:spPr>
      </p:pic>
    </p:spTree>
    <p:extLst>
      <p:ext uri="{BB962C8B-B14F-4D97-AF65-F5344CB8AC3E}">
        <p14:creationId xmlns:p14="http://schemas.microsoft.com/office/powerpoint/2010/main" val="149469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6627C1-C4EA-4F75-A473-BD4BE8BAD404}"/>
              </a:ext>
            </a:extLst>
          </p:cNvPr>
          <p:cNvSpPr txBox="1"/>
          <p:nvPr/>
        </p:nvSpPr>
        <p:spPr>
          <a:xfrm>
            <a:off x="3646448" y="2621327"/>
            <a:ext cx="4742986" cy="646331"/>
          </a:xfrm>
          <a:prstGeom prst="rect">
            <a:avLst/>
          </a:prstGeom>
          <a:noFill/>
        </p:spPr>
        <p:txBody>
          <a:bodyPr wrap="square" rtlCol="0">
            <a:spAutoFit/>
          </a:bodyPr>
          <a:lstStyle/>
          <a:p>
            <a:r>
              <a:rPr lang="en-US" sz="3600" dirty="0"/>
              <a:t>DEL Office Locations</a:t>
            </a:r>
            <a:endParaRPr lang="en-US" sz="6000" dirty="0">
              <a:solidFill>
                <a:schemeClr val="accent1">
                  <a:lumMod val="20000"/>
                  <a:lumOff val="80000"/>
                </a:schemeClr>
              </a:solidFill>
            </a:endParaRPr>
          </a:p>
        </p:txBody>
      </p:sp>
      <p:sp>
        <p:nvSpPr>
          <p:cNvPr id="4" name="TextBox 3">
            <a:extLst>
              <a:ext uri="{FF2B5EF4-FFF2-40B4-BE49-F238E27FC236}">
                <a16:creationId xmlns:a16="http://schemas.microsoft.com/office/drawing/2014/main" id="{C62A6BD3-B786-4280-922D-E1DA0A5400C1}"/>
              </a:ext>
            </a:extLst>
          </p:cNvPr>
          <p:cNvSpPr txBox="1"/>
          <p:nvPr/>
        </p:nvSpPr>
        <p:spPr>
          <a:xfrm>
            <a:off x="161691" y="4403991"/>
            <a:ext cx="5345152" cy="646331"/>
          </a:xfrm>
          <a:prstGeom prst="rect">
            <a:avLst/>
          </a:prstGeom>
          <a:noFill/>
        </p:spPr>
        <p:txBody>
          <a:bodyPr wrap="square" rtlCol="0">
            <a:spAutoFit/>
          </a:bodyPr>
          <a:lstStyle/>
          <a:p>
            <a:r>
              <a:rPr lang="en-US" sz="3600" dirty="0"/>
              <a:t>Coast Complete Metrics</a:t>
            </a:r>
            <a:endParaRPr lang="en-US" sz="3600" dirty="0">
              <a:solidFill>
                <a:schemeClr val="accent1">
                  <a:lumMod val="20000"/>
                  <a:lumOff val="80000"/>
                </a:schemeClr>
              </a:solidFill>
            </a:endParaRPr>
          </a:p>
        </p:txBody>
      </p:sp>
      <p:sp>
        <p:nvSpPr>
          <p:cNvPr id="5" name="TextBox 4">
            <a:extLst>
              <a:ext uri="{FF2B5EF4-FFF2-40B4-BE49-F238E27FC236}">
                <a16:creationId xmlns:a16="http://schemas.microsoft.com/office/drawing/2014/main" id="{7A186479-2EFD-446F-AFE3-B7C35FCE4176}"/>
              </a:ext>
            </a:extLst>
          </p:cNvPr>
          <p:cNvSpPr txBox="1"/>
          <p:nvPr/>
        </p:nvSpPr>
        <p:spPr>
          <a:xfrm>
            <a:off x="2791524" y="5179623"/>
            <a:ext cx="6765074" cy="646331"/>
          </a:xfrm>
          <a:prstGeom prst="rect">
            <a:avLst/>
          </a:prstGeom>
          <a:noFill/>
        </p:spPr>
        <p:txBody>
          <a:bodyPr wrap="square" rtlCol="0">
            <a:spAutoFit/>
          </a:bodyPr>
          <a:lstStyle/>
          <a:p>
            <a:r>
              <a:rPr lang="en-US" sz="3600" dirty="0"/>
              <a:t>Imaged Documents and Reports</a:t>
            </a:r>
            <a:endParaRPr lang="en-US" sz="3600" dirty="0">
              <a:solidFill>
                <a:schemeClr val="accent1">
                  <a:lumMod val="20000"/>
                  <a:lumOff val="80000"/>
                </a:schemeClr>
              </a:solidFill>
            </a:endParaRPr>
          </a:p>
        </p:txBody>
      </p:sp>
      <p:sp>
        <p:nvSpPr>
          <p:cNvPr id="6" name="TextBox 5">
            <a:extLst>
              <a:ext uri="{FF2B5EF4-FFF2-40B4-BE49-F238E27FC236}">
                <a16:creationId xmlns:a16="http://schemas.microsoft.com/office/drawing/2014/main" id="{8E32070B-3765-4955-9B5D-C75EA2483F9F}"/>
              </a:ext>
            </a:extLst>
          </p:cNvPr>
          <p:cNvSpPr txBox="1"/>
          <p:nvPr/>
        </p:nvSpPr>
        <p:spPr>
          <a:xfrm>
            <a:off x="405160" y="5926313"/>
            <a:ext cx="5612781" cy="646331"/>
          </a:xfrm>
          <a:prstGeom prst="rect">
            <a:avLst/>
          </a:prstGeom>
          <a:noFill/>
        </p:spPr>
        <p:txBody>
          <a:bodyPr wrap="square" rtlCol="0">
            <a:spAutoFit/>
          </a:bodyPr>
          <a:lstStyle/>
          <a:p>
            <a:r>
              <a:rPr lang="en-US" sz="3600" dirty="0"/>
              <a:t>WDFW-Adult Returns</a:t>
            </a:r>
          </a:p>
        </p:txBody>
      </p:sp>
      <p:sp>
        <p:nvSpPr>
          <p:cNvPr id="7" name="TextBox 6">
            <a:extLst>
              <a:ext uri="{FF2B5EF4-FFF2-40B4-BE49-F238E27FC236}">
                <a16:creationId xmlns:a16="http://schemas.microsoft.com/office/drawing/2014/main" id="{366C7E77-8F02-4BDA-A34A-EB45E76928ED}"/>
              </a:ext>
            </a:extLst>
          </p:cNvPr>
          <p:cNvSpPr txBox="1"/>
          <p:nvPr/>
        </p:nvSpPr>
        <p:spPr>
          <a:xfrm>
            <a:off x="161691" y="1918971"/>
            <a:ext cx="4159405" cy="646331"/>
          </a:xfrm>
          <a:prstGeom prst="rect">
            <a:avLst/>
          </a:prstGeom>
          <a:noFill/>
        </p:spPr>
        <p:txBody>
          <a:bodyPr wrap="square" rtlCol="0">
            <a:spAutoFit/>
          </a:bodyPr>
          <a:lstStyle/>
          <a:p>
            <a:r>
              <a:rPr lang="en-US" sz="3600" dirty="0"/>
              <a:t>Master Content</a:t>
            </a:r>
            <a:endParaRPr lang="en-US" sz="3600" dirty="0">
              <a:solidFill>
                <a:schemeClr val="accent1">
                  <a:lumMod val="20000"/>
                  <a:lumOff val="80000"/>
                </a:schemeClr>
              </a:solidFill>
            </a:endParaRPr>
          </a:p>
        </p:txBody>
      </p:sp>
      <p:sp>
        <p:nvSpPr>
          <p:cNvPr id="8" name="TextBox 7">
            <a:extLst>
              <a:ext uri="{FF2B5EF4-FFF2-40B4-BE49-F238E27FC236}">
                <a16:creationId xmlns:a16="http://schemas.microsoft.com/office/drawing/2014/main" id="{45DCBBE1-F1E6-42E3-A9BB-99BC97D72654}"/>
              </a:ext>
            </a:extLst>
          </p:cNvPr>
          <p:cNvSpPr txBox="1"/>
          <p:nvPr/>
        </p:nvSpPr>
        <p:spPr>
          <a:xfrm>
            <a:off x="2036955" y="3588352"/>
            <a:ext cx="6939776" cy="646331"/>
          </a:xfrm>
          <a:prstGeom prst="rect">
            <a:avLst/>
          </a:prstGeom>
          <a:noFill/>
        </p:spPr>
        <p:txBody>
          <a:bodyPr wrap="square" rtlCol="0">
            <a:spAutoFit/>
          </a:bodyPr>
          <a:lstStyle/>
          <a:p>
            <a:r>
              <a:rPr lang="en-US" sz="3600" dirty="0"/>
              <a:t>Snake Final Abundance 01022013</a:t>
            </a:r>
            <a:endParaRPr lang="en-US" sz="3600" dirty="0">
              <a:solidFill>
                <a:schemeClr val="accent1">
                  <a:lumMod val="20000"/>
                  <a:lumOff val="80000"/>
                </a:schemeClr>
              </a:solidFill>
            </a:endParaRPr>
          </a:p>
        </p:txBody>
      </p:sp>
      <p:sp>
        <p:nvSpPr>
          <p:cNvPr id="9" name="TextBox 8">
            <a:extLst>
              <a:ext uri="{FF2B5EF4-FFF2-40B4-BE49-F238E27FC236}">
                <a16:creationId xmlns:a16="http://schemas.microsoft.com/office/drawing/2014/main" id="{92B4748E-91B4-423D-9FD5-0F536E625B77}"/>
              </a:ext>
            </a:extLst>
          </p:cNvPr>
          <p:cNvSpPr txBox="1"/>
          <p:nvPr/>
        </p:nvSpPr>
        <p:spPr>
          <a:xfrm>
            <a:off x="5791203" y="1552706"/>
            <a:ext cx="4159405" cy="646331"/>
          </a:xfrm>
          <a:prstGeom prst="rect">
            <a:avLst/>
          </a:prstGeom>
          <a:noFill/>
        </p:spPr>
        <p:txBody>
          <a:bodyPr wrap="square" rtlCol="0">
            <a:spAutoFit/>
          </a:bodyPr>
          <a:lstStyle/>
          <a:p>
            <a:r>
              <a:rPr lang="en-US" sz="3600" dirty="0"/>
              <a:t>Snake Harvest</a:t>
            </a:r>
            <a:endParaRPr lang="en-US" sz="3600" dirty="0">
              <a:solidFill>
                <a:schemeClr val="accent1">
                  <a:lumMod val="20000"/>
                  <a:lumOff val="80000"/>
                </a:schemeClr>
              </a:solidFill>
            </a:endParaRPr>
          </a:p>
        </p:txBody>
      </p:sp>
      <p:sp>
        <p:nvSpPr>
          <p:cNvPr id="10" name="Title 9">
            <a:extLst>
              <a:ext uri="{FF2B5EF4-FFF2-40B4-BE49-F238E27FC236}">
                <a16:creationId xmlns:a16="http://schemas.microsoft.com/office/drawing/2014/main" id="{70B1C7BD-EFE3-48EB-AC9E-A5A72F5B1F90}"/>
              </a:ext>
            </a:extLst>
          </p:cNvPr>
          <p:cNvSpPr>
            <a:spLocks noGrp="1"/>
          </p:cNvSpPr>
          <p:nvPr>
            <p:ph type="title"/>
          </p:nvPr>
        </p:nvSpPr>
        <p:spPr>
          <a:xfrm>
            <a:off x="677334" y="609600"/>
            <a:ext cx="8596668" cy="842747"/>
          </a:xfrm>
        </p:spPr>
        <p:txBody>
          <a:bodyPr>
            <a:normAutofit/>
          </a:bodyPr>
          <a:lstStyle/>
          <a:p>
            <a:r>
              <a:rPr lang="en-US" sz="4400" dirty="0">
                <a:solidFill>
                  <a:schemeClr val="accent1">
                    <a:lumMod val="20000"/>
                    <a:lumOff val="80000"/>
                  </a:schemeClr>
                </a:solidFill>
              </a:rPr>
              <a:t>Dataset Titles</a:t>
            </a:r>
          </a:p>
        </p:txBody>
      </p:sp>
    </p:spTree>
    <p:extLst>
      <p:ext uri="{BB962C8B-B14F-4D97-AF65-F5344CB8AC3E}">
        <p14:creationId xmlns:p14="http://schemas.microsoft.com/office/powerpoint/2010/main" val="382210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750"/>
                                        <p:tgtEl>
                                          <p:spTgt spid="4"/>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750"/>
                                        <p:tgtEl>
                                          <p:spTgt spid="5"/>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4C996-3F93-4E90-B524-2EF46C931483}"/>
              </a:ext>
            </a:extLst>
          </p:cNvPr>
          <p:cNvSpPr>
            <a:spLocks noGrp="1"/>
          </p:cNvSpPr>
          <p:nvPr>
            <p:ph idx="1"/>
          </p:nvPr>
        </p:nvSpPr>
        <p:spPr>
          <a:xfrm>
            <a:off x="563128" y="3937161"/>
            <a:ext cx="5589651" cy="2319151"/>
          </a:xfrm>
        </p:spPr>
        <p:txBody>
          <a:bodyPr>
            <a:normAutofit/>
          </a:bodyPr>
          <a:lstStyle/>
          <a:p>
            <a:r>
              <a:rPr lang="en-US" sz="2400" dirty="0"/>
              <a:t>Started ~2009</a:t>
            </a:r>
          </a:p>
          <a:p>
            <a:r>
              <a:rPr lang="en-US" sz="2400" dirty="0"/>
              <a:t>&gt; 2,600 assets</a:t>
            </a:r>
          </a:p>
          <a:p>
            <a:r>
              <a:rPr lang="en-US" sz="2400" dirty="0"/>
              <a:t>&gt; 800 datasets</a:t>
            </a:r>
          </a:p>
          <a:p>
            <a:r>
              <a:rPr lang="en-US" sz="2400" dirty="0"/>
              <a:t>&gt; 30 state agencies</a:t>
            </a:r>
          </a:p>
          <a:p>
            <a:endParaRPr lang="en-US" sz="2400" dirty="0"/>
          </a:p>
        </p:txBody>
      </p:sp>
      <p:pic>
        <p:nvPicPr>
          <p:cNvPr id="4" name="Picture 3">
            <a:extLst>
              <a:ext uri="{FF2B5EF4-FFF2-40B4-BE49-F238E27FC236}">
                <a16:creationId xmlns:a16="http://schemas.microsoft.com/office/drawing/2014/main" id="{4B4937C0-0686-4362-B4CD-E1F8C98C3010}"/>
              </a:ext>
            </a:extLst>
          </p:cNvPr>
          <p:cNvPicPr>
            <a:picLocks noChangeAspect="1"/>
          </p:cNvPicPr>
          <p:nvPr/>
        </p:nvPicPr>
        <p:blipFill>
          <a:blip r:embed="rId3"/>
          <a:stretch>
            <a:fillRect/>
          </a:stretch>
        </p:blipFill>
        <p:spPr>
          <a:xfrm>
            <a:off x="14041" y="0"/>
            <a:ext cx="12203947" cy="30442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050" name="Picture 2">
            <a:extLst>
              <a:ext uri="{FF2B5EF4-FFF2-40B4-BE49-F238E27FC236}">
                <a16:creationId xmlns:a16="http://schemas.microsoft.com/office/drawing/2014/main" id="{A97FCFD9-F774-41B5-82A1-B83A590F1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954" y="3114654"/>
            <a:ext cx="3964164" cy="39641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D6423C-A28C-4AF3-8989-97A5BA547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2118" y="3193771"/>
            <a:ext cx="4603791" cy="3573719"/>
          </a:xfrm>
          <a:prstGeom prst="rect">
            <a:avLst/>
          </a:prstGeom>
          <a:solidFill>
            <a:schemeClr val="tx1"/>
          </a:solidFill>
          <a:ln w="19050">
            <a:solidFill>
              <a:schemeClr val="bg1"/>
            </a:solidFill>
          </a:ln>
        </p:spPr>
      </p:pic>
    </p:spTree>
    <p:extLst>
      <p:ext uri="{BB962C8B-B14F-4D97-AF65-F5344CB8AC3E}">
        <p14:creationId xmlns:p14="http://schemas.microsoft.com/office/powerpoint/2010/main" val="368619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0128B-99C6-45AB-A59E-29E6AE9E02B0}"/>
              </a:ext>
            </a:extLst>
          </p:cNvPr>
          <p:cNvGrpSpPr/>
          <p:nvPr/>
        </p:nvGrpSpPr>
        <p:grpSpPr>
          <a:xfrm>
            <a:off x="1326374" y="0"/>
            <a:ext cx="8396124" cy="6858000"/>
            <a:chOff x="2156798" y="428537"/>
            <a:chExt cx="7189365" cy="6000925"/>
          </a:xfrm>
        </p:grpSpPr>
        <p:pic>
          <p:nvPicPr>
            <p:cNvPr id="2" name="Picture 1">
              <a:extLst>
                <a:ext uri="{FF2B5EF4-FFF2-40B4-BE49-F238E27FC236}">
                  <a16:creationId xmlns:a16="http://schemas.microsoft.com/office/drawing/2014/main" id="{4141D9F8-A8D8-4489-BF6C-53AC2CC6BBD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156798" y="428537"/>
              <a:ext cx="7189365" cy="6000925"/>
            </a:xfrm>
            <a:prstGeom prst="rect">
              <a:avLst/>
            </a:prstGeom>
          </p:spPr>
        </p:pic>
        <p:sp>
          <p:nvSpPr>
            <p:cNvPr id="7" name="Rectangle 6">
              <a:extLst>
                <a:ext uri="{FF2B5EF4-FFF2-40B4-BE49-F238E27FC236}">
                  <a16:creationId xmlns:a16="http://schemas.microsoft.com/office/drawing/2014/main" id="{5120FB7B-0252-486E-AB7B-04DB4EBA97DE}"/>
                </a:ext>
              </a:extLst>
            </p:cNvPr>
            <p:cNvSpPr/>
            <p:nvPr/>
          </p:nvSpPr>
          <p:spPr>
            <a:xfrm>
              <a:off x="2416029" y="1400961"/>
              <a:ext cx="679509" cy="302004"/>
            </a:xfrm>
            <a:prstGeom prst="rect">
              <a:avLst/>
            </a:pr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303CBC-7ADD-4A23-8925-B626931E7F55}"/>
                </a:ext>
              </a:extLst>
            </p:cNvPr>
            <p:cNvSpPr/>
            <p:nvPr/>
          </p:nvSpPr>
          <p:spPr>
            <a:xfrm>
              <a:off x="2584865" y="5200260"/>
              <a:ext cx="1380645" cy="435429"/>
            </a:xfrm>
            <a:prstGeom prst="rect">
              <a:avLst/>
            </a:pr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7A79621-CF2C-4270-A175-1862DBF99348}"/>
                </a:ext>
              </a:extLst>
            </p:cNvPr>
            <p:cNvCxnSpPr/>
            <p:nvPr/>
          </p:nvCxnSpPr>
          <p:spPr>
            <a:xfrm>
              <a:off x="2761861" y="1894114"/>
              <a:ext cx="83976" cy="3060441"/>
            </a:xfrm>
            <a:prstGeom prst="straightConnector1">
              <a:avLst/>
            </a:prstGeom>
            <a:ln w="571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793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E40534-A5BE-42C5-805B-5C1CE82560E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45297" y="0"/>
            <a:ext cx="8095862" cy="6869132"/>
          </a:xfrm>
          <a:prstGeom prst="rect">
            <a:avLst/>
          </a:prstGeom>
        </p:spPr>
      </p:pic>
      <p:sp>
        <p:nvSpPr>
          <p:cNvPr id="3" name="Rectangle 2">
            <a:extLst>
              <a:ext uri="{FF2B5EF4-FFF2-40B4-BE49-F238E27FC236}">
                <a16:creationId xmlns:a16="http://schemas.microsoft.com/office/drawing/2014/main" id="{E7FCA55C-5A61-4875-B921-5944F1682EA0}"/>
              </a:ext>
            </a:extLst>
          </p:cNvPr>
          <p:cNvSpPr/>
          <p:nvPr/>
        </p:nvSpPr>
        <p:spPr>
          <a:xfrm>
            <a:off x="5955311" y="4021658"/>
            <a:ext cx="946934" cy="609336"/>
          </a:xfrm>
          <a:prstGeom prst="rect">
            <a:avLst/>
          </a:pr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A58C364-A28B-4A0E-8414-3F2C1B0BFFFC}"/>
              </a:ext>
            </a:extLst>
          </p:cNvPr>
          <p:cNvSpPr/>
          <p:nvPr/>
        </p:nvSpPr>
        <p:spPr>
          <a:xfrm>
            <a:off x="2086316" y="2964691"/>
            <a:ext cx="1413967" cy="547943"/>
          </a:xfrm>
          <a:prstGeom prst="rect">
            <a:avLst/>
          </a:pr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44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FE9E89-B7BC-4DB7-AA47-F93666B28AE3}"/>
              </a:ext>
            </a:extLst>
          </p:cNvPr>
          <p:cNvPicPr>
            <a:picLocks noChangeAspect="1"/>
          </p:cNvPicPr>
          <p:nvPr/>
        </p:nvPicPr>
        <p:blipFill>
          <a:blip r:embed="rId3"/>
          <a:stretch>
            <a:fillRect/>
          </a:stretch>
        </p:blipFill>
        <p:spPr>
          <a:xfrm>
            <a:off x="3370382" y="168052"/>
            <a:ext cx="8737860" cy="6521896"/>
          </a:xfrm>
          <a:prstGeom prst="rect">
            <a:avLst/>
          </a:prstGeom>
        </p:spPr>
      </p:pic>
      <p:sp>
        <p:nvSpPr>
          <p:cNvPr id="3" name="Title 2">
            <a:extLst>
              <a:ext uri="{FF2B5EF4-FFF2-40B4-BE49-F238E27FC236}">
                <a16:creationId xmlns:a16="http://schemas.microsoft.com/office/drawing/2014/main" id="{A77510AC-8DB6-4D82-ABE7-3305BFD30489}"/>
              </a:ext>
            </a:extLst>
          </p:cNvPr>
          <p:cNvSpPr>
            <a:spLocks noGrp="1"/>
          </p:cNvSpPr>
          <p:nvPr>
            <p:ph type="title"/>
          </p:nvPr>
        </p:nvSpPr>
        <p:spPr>
          <a:xfrm>
            <a:off x="131884" y="609600"/>
            <a:ext cx="3506466" cy="6080348"/>
          </a:xfrm>
        </p:spPr>
        <p:txBody>
          <a:bodyPr>
            <a:normAutofit/>
          </a:bodyPr>
          <a:lstStyle/>
          <a:p>
            <a:r>
              <a:rPr lang="en-US" sz="5400" dirty="0">
                <a:solidFill>
                  <a:schemeClr val="accent1">
                    <a:lumMod val="20000"/>
                    <a:lumOff val="80000"/>
                  </a:schemeClr>
                </a:solidFill>
              </a:rPr>
              <a:t>13% </a:t>
            </a:r>
            <a:br>
              <a:rPr lang="en-US" sz="4800" dirty="0">
                <a:solidFill>
                  <a:schemeClr val="accent1">
                    <a:lumMod val="20000"/>
                    <a:lumOff val="80000"/>
                  </a:schemeClr>
                </a:solidFill>
              </a:rPr>
            </a:br>
            <a:r>
              <a:rPr lang="en-US" sz="3100" dirty="0">
                <a:solidFill>
                  <a:schemeClr val="accent1">
                    <a:lumMod val="20000"/>
                    <a:lumOff val="80000"/>
                  </a:schemeClr>
                </a:solidFill>
              </a:rPr>
              <a:t>All core elements</a:t>
            </a:r>
            <a:br>
              <a:rPr lang="en-US" sz="3100" dirty="0">
                <a:solidFill>
                  <a:schemeClr val="accent1">
                    <a:lumMod val="20000"/>
                    <a:lumOff val="80000"/>
                  </a:schemeClr>
                </a:solidFill>
              </a:rPr>
            </a:br>
            <a:r>
              <a:rPr lang="en-US" sz="3100" dirty="0">
                <a:solidFill>
                  <a:schemeClr val="accent1">
                    <a:lumMod val="20000"/>
                    <a:lumOff val="80000"/>
                  </a:schemeClr>
                </a:solidFill>
              </a:rPr>
              <a:t>understandable</a:t>
            </a:r>
            <a:br>
              <a:rPr lang="en-US" dirty="0">
                <a:solidFill>
                  <a:schemeClr val="accent1">
                    <a:lumMod val="20000"/>
                    <a:lumOff val="80000"/>
                  </a:schemeClr>
                </a:solidFill>
              </a:rPr>
            </a:br>
            <a:br>
              <a:rPr lang="en-US" dirty="0">
                <a:solidFill>
                  <a:schemeClr val="accent1">
                    <a:lumMod val="20000"/>
                    <a:lumOff val="80000"/>
                  </a:schemeClr>
                </a:solidFill>
              </a:rPr>
            </a:br>
            <a:r>
              <a:rPr lang="en-US" sz="5400" dirty="0">
                <a:solidFill>
                  <a:schemeClr val="accent1">
                    <a:lumMod val="20000"/>
                    <a:lumOff val="80000"/>
                  </a:schemeClr>
                </a:solidFill>
              </a:rPr>
              <a:t>32%</a:t>
            </a:r>
            <a:r>
              <a:rPr lang="en-US" dirty="0">
                <a:solidFill>
                  <a:schemeClr val="accent1">
                    <a:lumMod val="20000"/>
                    <a:lumOff val="80000"/>
                  </a:schemeClr>
                </a:solidFill>
              </a:rPr>
              <a:t> </a:t>
            </a:r>
            <a:r>
              <a:rPr lang="en-US" sz="3100" dirty="0">
                <a:solidFill>
                  <a:schemeClr val="accent1">
                    <a:lumMod val="20000"/>
                    <a:lumOff val="80000"/>
                  </a:schemeClr>
                </a:solidFill>
              </a:rPr>
              <a:t>need one element</a:t>
            </a:r>
            <a:br>
              <a:rPr lang="en-US" sz="3100" dirty="0">
                <a:solidFill>
                  <a:schemeClr val="accent1">
                    <a:lumMod val="20000"/>
                    <a:lumOff val="80000"/>
                  </a:schemeClr>
                </a:solidFill>
              </a:rPr>
            </a:br>
            <a:br>
              <a:rPr lang="en-US" sz="3100" dirty="0">
                <a:solidFill>
                  <a:schemeClr val="accent1">
                    <a:lumMod val="20000"/>
                    <a:lumOff val="80000"/>
                  </a:schemeClr>
                </a:solidFill>
              </a:rPr>
            </a:br>
            <a:r>
              <a:rPr lang="en-US" sz="5400" dirty="0">
                <a:solidFill>
                  <a:schemeClr val="accent1">
                    <a:lumMod val="20000"/>
                    <a:lumOff val="80000"/>
                  </a:schemeClr>
                </a:solidFill>
              </a:rPr>
              <a:t>55%</a:t>
            </a:r>
            <a:r>
              <a:rPr lang="en-US" sz="3200" dirty="0">
                <a:solidFill>
                  <a:schemeClr val="accent1">
                    <a:lumMod val="20000"/>
                    <a:lumOff val="80000"/>
                  </a:schemeClr>
                </a:solidFill>
              </a:rPr>
              <a:t> </a:t>
            </a:r>
            <a:r>
              <a:rPr lang="en-US" sz="3100" dirty="0">
                <a:solidFill>
                  <a:schemeClr val="accent1">
                    <a:lumMod val="20000"/>
                    <a:lumOff val="80000"/>
                  </a:schemeClr>
                </a:solidFill>
              </a:rPr>
              <a:t>need two or more</a:t>
            </a:r>
          </a:p>
        </p:txBody>
      </p:sp>
    </p:spTree>
    <p:extLst>
      <p:ext uri="{BB962C8B-B14F-4D97-AF65-F5344CB8AC3E}">
        <p14:creationId xmlns:p14="http://schemas.microsoft.com/office/powerpoint/2010/main" val="313527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2B28-877F-43CA-BE24-E50E82900E3D}"/>
              </a:ext>
            </a:extLst>
          </p:cNvPr>
          <p:cNvSpPr>
            <a:spLocks noGrp="1"/>
          </p:cNvSpPr>
          <p:nvPr>
            <p:ph type="title"/>
          </p:nvPr>
        </p:nvSpPr>
        <p:spPr/>
        <p:txBody>
          <a:bodyPr/>
          <a:lstStyle/>
          <a:p>
            <a:r>
              <a:rPr lang="en-US" dirty="0">
                <a:solidFill>
                  <a:schemeClr val="accent1">
                    <a:lumMod val="20000"/>
                    <a:lumOff val="80000"/>
                  </a:schemeClr>
                </a:solidFill>
              </a:rPr>
              <a:t>Other Curation Needs</a:t>
            </a:r>
          </a:p>
        </p:txBody>
      </p:sp>
      <p:sp>
        <p:nvSpPr>
          <p:cNvPr id="4" name="Content Placeholder 3">
            <a:extLst>
              <a:ext uri="{FF2B5EF4-FFF2-40B4-BE49-F238E27FC236}">
                <a16:creationId xmlns:a16="http://schemas.microsoft.com/office/drawing/2014/main" id="{17715280-8F54-4349-814C-CF4A1807EF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3444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1E5653-98B5-443F-9325-B0D01C66443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59622" y="57194"/>
            <a:ext cx="10872756" cy="3333868"/>
          </a:xfrm>
          <a:prstGeom prst="rect">
            <a:avLst/>
          </a:prstGeom>
        </p:spPr>
      </p:pic>
      <p:pic>
        <p:nvPicPr>
          <p:cNvPr id="3" name="Picture 2">
            <a:extLst>
              <a:ext uri="{FF2B5EF4-FFF2-40B4-BE49-F238E27FC236}">
                <a16:creationId xmlns:a16="http://schemas.microsoft.com/office/drawing/2014/main" id="{EB623F2F-E7AE-4FD5-9BF7-28C99273B91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59622" y="3454747"/>
            <a:ext cx="10872756" cy="3279153"/>
          </a:xfrm>
          <a:prstGeom prst="rect">
            <a:avLst/>
          </a:prstGeom>
        </p:spPr>
      </p:pic>
    </p:spTree>
    <p:extLst>
      <p:ext uri="{BB962C8B-B14F-4D97-AF65-F5344CB8AC3E}">
        <p14:creationId xmlns:p14="http://schemas.microsoft.com/office/powerpoint/2010/main" val="717177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AC3B15-22AE-470F-89F3-95C9478297A3}"/>
              </a:ext>
            </a:extLst>
          </p:cNvPr>
          <p:cNvPicPr>
            <a:picLocks noChangeAspect="1"/>
          </p:cNvPicPr>
          <p:nvPr/>
        </p:nvPicPr>
        <p:blipFill>
          <a:blip r:embed="rId3"/>
          <a:stretch>
            <a:fillRect/>
          </a:stretch>
        </p:blipFill>
        <p:spPr>
          <a:xfrm>
            <a:off x="0" y="499991"/>
            <a:ext cx="12192000" cy="5858018"/>
          </a:xfrm>
          <a:prstGeom prst="rect">
            <a:avLst/>
          </a:prstGeom>
        </p:spPr>
      </p:pic>
      <p:pic>
        <p:nvPicPr>
          <p:cNvPr id="3" name="Picture 2">
            <a:extLst>
              <a:ext uri="{FF2B5EF4-FFF2-40B4-BE49-F238E27FC236}">
                <a16:creationId xmlns:a16="http://schemas.microsoft.com/office/drawing/2014/main" id="{AE8B0D08-C7C8-4BF1-860D-9AE1D5DE25D6}"/>
              </a:ext>
            </a:extLst>
          </p:cNvPr>
          <p:cNvPicPr>
            <a:picLocks noChangeAspect="1"/>
          </p:cNvPicPr>
          <p:nvPr/>
        </p:nvPicPr>
        <p:blipFill>
          <a:blip r:embed="rId4"/>
          <a:stretch>
            <a:fillRect/>
          </a:stretch>
        </p:blipFill>
        <p:spPr>
          <a:xfrm>
            <a:off x="4997515" y="5731746"/>
            <a:ext cx="7194485" cy="935754"/>
          </a:xfrm>
          <a:prstGeom prst="rect">
            <a:avLst/>
          </a:prstGeom>
        </p:spPr>
      </p:pic>
    </p:spTree>
    <p:extLst>
      <p:ext uri="{BB962C8B-B14F-4D97-AF65-F5344CB8AC3E}">
        <p14:creationId xmlns:p14="http://schemas.microsoft.com/office/powerpoint/2010/main" val="3524605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47EB4-C04F-4371-AE28-4FF006C50D95}"/>
              </a:ext>
            </a:extLst>
          </p:cNvPr>
          <p:cNvPicPr>
            <a:picLocks noChangeAspect="1"/>
          </p:cNvPicPr>
          <p:nvPr/>
        </p:nvPicPr>
        <p:blipFill>
          <a:blip r:embed="rId3"/>
          <a:stretch>
            <a:fillRect/>
          </a:stretch>
        </p:blipFill>
        <p:spPr>
          <a:xfrm>
            <a:off x="0" y="339246"/>
            <a:ext cx="12192000" cy="6179507"/>
          </a:xfrm>
          <a:prstGeom prst="rect">
            <a:avLst/>
          </a:prstGeom>
        </p:spPr>
      </p:pic>
    </p:spTree>
    <p:extLst>
      <p:ext uri="{BB962C8B-B14F-4D97-AF65-F5344CB8AC3E}">
        <p14:creationId xmlns:p14="http://schemas.microsoft.com/office/powerpoint/2010/main" val="368897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219F-3B1C-4741-959F-404952B7B84A}"/>
              </a:ext>
            </a:extLst>
          </p:cNvPr>
          <p:cNvSpPr>
            <a:spLocks noGrp="1"/>
          </p:cNvSpPr>
          <p:nvPr>
            <p:ph type="title"/>
          </p:nvPr>
        </p:nvSpPr>
        <p:spPr/>
        <p:txBody>
          <a:bodyPr>
            <a:normAutofit/>
          </a:bodyPr>
          <a:lstStyle/>
          <a:p>
            <a:r>
              <a:rPr lang="en-US" sz="4400" dirty="0"/>
              <a:t>Quick Review</a:t>
            </a:r>
          </a:p>
        </p:txBody>
      </p:sp>
      <p:sp>
        <p:nvSpPr>
          <p:cNvPr id="3" name="Content Placeholder 2">
            <a:extLst>
              <a:ext uri="{FF2B5EF4-FFF2-40B4-BE49-F238E27FC236}">
                <a16:creationId xmlns:a16="http://schemas.microsoft.com/office/drawing/2014/main" id="{B533E517-6EF1-43A6-B30D-C9BCDCD51D44}"/>
              </a:ext>
            </a:extLst>
          </p:cNvPr>
          <p:cNvSpPr>
            <a:spLocks noGrp="1"/>
          </p:cNvSpPr>
          <p:nvPr>
            <p:ph idx="1"/>
          </p:nvPr>
        </p:nvSpPr>
        <p:spPr>
          <a:xfrm>
            <a:off x="677334" y="3063576"/>
            <a:ext cx="9860568" cy="3617935"/>
          </a:xfrm>
        </p:spPr>
        <p:txBody>
          <a:bodyPr>
            <a:normAutofit/>
          </a:bodyPr>
          <a:lstStyle/>
          <a:p>
            <a:r>
              <a:rPr lang="en-US" sz="2800" dirty="0"/>
              <a:t>The portal is an important resource for Washington</a:t>
            </a:r>
          </a:p>
          <a:p>
            <a:endParaRPr lang="en-US" sz="2800" dirty="0"/>
          </a:p>
          <a:p>
            <a:r>
              <a:rPr lang="en-US" sz="2800" dirty="0"/>
              <a:t>Agencies use the portal to meet their unique data needs</a:t>
            </a:r>
          </a:p>
          <a:p>
            <a:endParaRPr lang="en-US" sz="2800" dirty="0"/>
          </a:p>
          <a:p>
            <a:r>
              <a:rPr lang="en-US" sz="2800" dirty="0"/>
              <a:t>55% of datasets need to improve two or more core elements</a:t>
            </a:r>
          </a:p>
        </p:txBody>
      </p:sp>
      <p:pic>
        <p:nvPicPr>
          <p:cNvPr id="4" name="Picture 2">
            <a:extLst>
              <a:ext uri="{FF2B5EF4-FFF2-40B4-BE49-F238E27FC236}">
                <a16:creationId xmlns:a16="http://schemas.microsoft.com/office/drawing/2014/main" id="{EB1F2CC1-9490-4E6D-9E2A-AD58B3610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176488"/>
            <a:ext cx="4070242" cy="2370767"/>
          </a:xfrm>
          <a:prstGeom prst="rect">
            <a:avLst/>
          </a:prstGeom>
          <a:solidFill>
            <a:schemeClr val="tx1"/>
          </a:solidFill>
        </p:spPr>
      </p:pic>
      <p:pic>
        <p:nvPicPr>
          <p:cNvPr id="5" name="Picture 4">
            <a:extLst>
              <a:ext uri="{FF2B5EF4-FFF2-40B4-BE49-F238E27FC236}">
                <a16:creationId xmlns:a16="http://schemas.microsoft.com/office/drawing/2014/main" id="{639CA97A-9D9F-4862-84CC-04905D255D22}"/>
              </a:ext>
            </a:extLst>
          </p:cNvPr>
          <p:cNvPicPr>
            <a:picLocks noChangeAspect="1"/>
          </p:cNvPicPr>
          <p:nvPr/>
        </p:nvPicPr>
        <p:blipFill>
          <a:blip r:embed="rId4"/>
          <a:stretch>
            <a:fillRect/>
          </a:stretch>
        </p:blipFill>
        <p:spPr>
          <a:xfrm>
            <a:off x="9089836" y="176489"/>
            <a:ext cx="2911464" cy="2370768"/>
          </a:xfrm>
          <a:prstGeom prst="rect">
            <a:avLst/>
          </a:prstGeom>
        </p:spPr>
      </p:pic>
    </p:spTree>
    <p:extLst>
      <p:ext uri="{BB962C8B-B14F-4D97-AF65-F5344CB8AC3E}">
        <p14:creationId xmlns:p14="http://schemas.microsoft.com/office/powerpoint/2010/main" val="304437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804CA8A-D5A1-453F-9249-34EB7AC27209}"/>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Recommendations</a:t>
            </a:r>
          </a:p>
        </p:txBody>
      </p:sp>
      <p:sp>
        <p:nvSpPr>
          <p:cNvPr id="5" name="Text Placeholder 4">
            <a:extLst>
              <a:ext uri="{FF2B5EF4-FFF2-40B4-BE49-F238E27FC236}">
                <a16:creationId xmlns:a16="http://schemas.microsoft.com/office/drawing/2014/main" id="{7B38EB0C-61A1-41F0-9A4D-0F15FEE0C6BD}"/>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40" name="Isosceles Triangle 3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200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D8DB-EF2E-493A-8EBD-9F398002AE24}"/>
              </a:ext>
            </a:extLst>
          </p:cNvPr>
          <p:cNvSpPr>
            <a:spLocks noGrp="1"/>
          </p:cNvSpPr>
          <p:nvPr>
            <p:ph type="title"/>
          </p:nvPr>
        </p:nvSpPr>
        <p:spPr>
          <a:xfrm>
            <a:off x="677334" y="348343"/>
            <a:ext cx="8596668" cy="1320800"/>
          </a:xfrm>
        </p:spPr>
        <p:txBody>
          <a:bodyPr/>
          <a:lstStyle/>
          <a:p>
            <a:r>
              <a:rPr lang="en-US" dirty="0"/>
              <a:t>Insights</a:t>
            </a:r>
          </a:p>
        </p:txBody>
      </p:sp>
      <p:sp>
        <p:nvSpPr>
          <p:cNvPr id="5" name="Content Placeholder 4">
            <a:extLst>
              <a:ext uri="{FF2B5EF4-FFF2-40B4-BE49-F238E27FC236}">
                <a16:creationId xmlns:a16="http://schemas.microsoft.com/office/drawing/2014/main" id="{766ECF8C-6A61-4D00-A416-8804E14FE602}"/>
              </a:ext>
            </a:extLst>
          </p:cNvPr>
          <p:cNvSpPr>
            <a:spLocks noGrp="1"/>
          </p:cNvSpPr>
          <p:nvPr>
            <p:ph idx="1"/>
          </p:nvPr>
        </p:nvSpPr>
        <p:spPr>
          <a:xfrm>
            <a:off x="3048897" y="4587889"/>
            <a:ext cx="7869474" cy="2172137"/>
          </a:xfrm>
        </p:spPr>
        <p:txBody>
          <a:bodyPr>
            <a:normAutofit/>
          </a:bodyPr>
          <a:lstStyle/>
          <a:p>
            <a:r>
              <a:rPr lang="en-US" sz="2400" dirty="0"/>
              <a:t>Adjusting metadata requirements/guidance</a:t>
            </a:r>
          </a:p>
          <a:p>
            <a:r>
              <a:rPr lang="en-US" sz="2400" dirty="0"/>
              <a:t>Working directly with publishers</a:t>
            </a:r>
          </a:p>
          <a:p>
            <a:r>
              <a:rPr lang="en-US" sz="2400" dirty="0"/>
              <a:t>Gradual edits</a:t>
            </a:r>
          </a:p>
          <a:p>
            <a:r>
              <a:rPr lang="en-US" sz="2400" dirty="0"/>
              <a:t>Selecting datasets for removal</a:t>
            </a:r>
          </a:p>
          <a:p>
            <a:endParaRPr lang="en-US" sz="2800" dirty="0"/>
          </a:p>
        </p:txBody>
      </p:sp>
      <p:sp>
        <p:nvSpPr>
          <p:cNvPr id="6" name="Content Placeholder 2">
            <a:extLst>
              <a:ext uri="{FF2B5EF4-FFF2-40B4-BE49-F238E27FC236}">
                <a16:creationId xmlns:a16="http://schemas.microsoft.com/office/drawing/2014/main" id="{F2D615DC-5705-4E92-92E6-FA902A2B27A1}"/>
              </a:ext>
            </a:extLst>
          </p:cNvPr>
          <p:cNvSpPr txBox="1">
            <a:spLocks/>
          </p:cNvSpPr>
          <p:nvPr/>
        </p:nvSpPr>
        <p:spPr>
          <a:xfrm>
            <a:off x="535819" y="1253566"/>
            <a:ext cx="9751181" cy="34322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t>Data.wa.gov cannot be developed and weeded like a traditional library collection</a:t>
            </a:r>
          </a:p>
          <a:p>
            <a:pPr marL="0" indent="0">
              <a:buNone/>
            </a:pPr>
            <a:endParaRPr lang="en-US" sz="2800" dirty="0"/>
          </a:p>
          <a:p>
            <a:r>
              <a:rPr lang="en-US" sz="2800" dirty="0"/>
              <a:t>Gradual improvements may be most effective</a:t>
            </a:r>
          </a:p>
          <a:p>
            <a:pPr marL="0" indent="0">
              <a:buFont typeface="Wingdings 3" charset="2"/>
              <a:buNone/>
            </a:pPr>
            <a:endParaRPr lang="en-US" sz="2800" dirty="0"/>
          </a:p>
          <a:p>
            <a:r>
              <a:rPr lang="en-US" sz="2800" dirty="0"/>
              <a:t>Curation will be a combination of:</a:t>
            </a:r>
          </a:p>
          <a:p>
            <a:pPr marL="0" indent="0">
              <a:buNone/>
            </a:pPr>
            <a:endParaRPr lang="en-US" sz="2800" dirty="0"/>
          </a:p>
        </p:txBody>
      </p:sp>
    </p:spTree>
    <p:extLst>
      <p:ext uri="{BB962C8B-B14F-4D97-AF65-F5344CB8AC3E}">
        <p14:creationId xmlns:p14="http://schemas.microsoft.com/office/powerpoint/2010/main" val="156689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FA3D-DFCF-4042-87B6-03481F3B405F}"/>
              </a:ext>
            </a:extLst>
          </p:cNvPr>
          <p:cNvSpPr>
            <a:spLocks noGrp="1"/>
          </p:cNvSpPr>
          <p:nvPr>
            <p:ph type="title"/>
          </p:nvPr>
        </p:nvSpPr>
        <p:spPr>
          <a:xfrm>
            <a:off x="451156" y="446314"/>
            <a:ext cx="8172751" cy="816429"/>
          </a:xfrm>
        </p:spPr>
        <p:txBody>
          <a:bodyPr/>
          <a:lstStyle/>
          <a:p>
            <a:r>
              <a:rPr lang="en-US" dirty="0">
                <a:solidFill>
                  <a:schemeClr val="accent1">
                    <a:lumMod val="20000"/>
                    <a:lumOff val="80000"/>
                  </a:schemeClr>
                </a:solidFill>
              </a:rPr>
              <a:t>Curatorial Role for the State Library</a:t>
            </a:r>
          </a:p>
        </p:txBody>
      </p:sp>
      <p:pic>
        <p:nvPicPr>
          <p:cNvPr id="4" name="Picture 3" descr="A large brick building with grass and trees&#10;&#10;Description automatically generated">
            <a:extLst>
              <a:ext uri="{FF2B5EF4-FFF2-40B4-BE49-F238E27FC236}">
                <a16:creationId xmlns:a16="http://schemas.microsoft.com/office/drawing/2014/main" id="{5C575EC8-2D0E-423B-A1EB-38B9075C55F9}"/>
              </a:ext>
            </a:extLst>
          </p:cNvPr>
          <p:cNvPicPr>
            <a:picLocks noChangeAspect="1"/>
          </p:cNvPicPr>
          <p:nvPr/>
        </p:nvPicPr>
        <p:blipFill>
          <a:blip r:embed="rId3"/>
          <a:stretch>
            <a:fillRect/>
          </a:stretch>
        </p:blipFill>
        <p:spPr>
          <a:xfrm>
            <a:off x="916820" y="1293301"/>
            <a:ext cx="8803231" cy="4878899"/>
          </a:xfrm>
          <a:prstGeom prst="rect">
            <a:avLst/>
          </a:prstGeom>
          <a:ln>
            <a:noFill/>
          </a:ln>
          <a:effectLst>
            <a:softEdge rad="112500"/>
          </a:effectLst>
        </p:spPr>
      </p:pic>
    </p:spTree>
    <p:extLst>
      <p:ext uri="{BB962C8B-B14F-4D97-AF65-F5344CB8AC3E}">
        <p14:creationId xmlns:p14="http://schemas.microsoft.com/office/powerpoint/2010/main" val="2231310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475623-6EA7-42DE-B79D-80DFDCAEFE06}"/>
              </a:ext>
            </a:extLst>
          </p:cNvPr>
          <p:cNvSpPr>
            <a:spLocks noGrp="1"/>
          </p:cNvSpPr>
          <p:nvPr>
            <p:ph type="title"/>
          </p:nvPr>
        </p:nvSpPr>
        <p:spPr>
          <a:xfrm>
            <a:off x="677334" y="489858"/>
            <a:ext cx="8596668" cy="1320800"/>
          </a:xfrm>
        </p:spPr>
        <p:txBody>
          <a:bodyPr/>
          <a:lstStyle/>
          <a:p>
            <a:r>
              <a:rPr lang="en-US" dirty="0"/>
              <a:t>What’s Next - Recommendations</a:t>
            </a:r>
          </a:p>
        </p:txBody>
      </p:sp>
      <p:sp>
        <p:nvSpPr>
          <p:cNvPr id="5" name="Content Placeholder 4">
            <a:extLst>
              <a:ext uri="{FF2B5EF4-FFF2-40B4-BE49-F238E27FC236}">
                <a16:creationId xmlns:a16="http://schemas.microsoft.com/office/drawing/2014/main" id="{3FD40665-5F6E-44CA-9210-BCD7B1BD14F3}"/>
              </a:ext>
            </a:extLst>
          </p:cNvPr>
          <p:cNvSpPr>
            <a:spLocks noGrp="1"/>
          </p:cNvSpPr>
          <p:nvPr>
            <p:ph idx="1"/>
          </p:nvPr>
        </p:nvSpPr>
        <p:spPr>
          <a:xfrm>
            <a:off x="527654" y="1810658"/>
            <a:ext cx="9824659" cy="4359761"/>
          </a:xfrm>
        </p:spPr>
        <p:txBody>
          <a:bodyPr>
            <a:normAutofit/>
          </a:bodyPr>
          <a:lstStyle/>
          <a:p>
            <a:pPr>
              <a:lnSpc>
                <a:spcPct val="150000"/>
              </a:lnSpc>
            </a:pPr>
            <a:r>
              <a:rPr lang="en-US" sz="2800" dirty="0">
                <a:sym typeface="Wingdings" panose="05000000000000000000" pitchFamily="2" charset="2"/>
              </a:rPr>
              <a:t>Adopt a removal policy and procedure</a:t>
            </a:r>
          </a:p>
          <a:p>
            <a:pPr>
              <a:lnSpc>
                <a:spcPct val="150000"/>
              </a:lnSpc>
            </a:pPr>
            <a:r>
              <a:rPr lang="en-US" sz="2800" dirty="0">
                <a:sym typeface="Wingdings" panose="05000000000000000000" pitchFamily="2" charset="2"/>
              </a:rPr>
              <a:t>Focus curation on the core metadata elements</a:t>
            </a:r>
          </a:p>
          <a:p>
            <a:pPr>
              <a:lnSpc>
                <a:spcPct val="150000"/>
              </a:lnSpc>
            </a:pPr>
            <a:r>
              <a:rPr lang="en-US" sz="2800" dirty="0">
                <a:sym typeface="Wingdings" panose="05000000000000000000" pitchFamily="2" charset="2"/>
              </a:rPr>
              <a:t>Create stories to attract/inform agencies and users</a:t>
            </a:r>
          </a:p>
          <a:p>
            <a:pPr>
              <a:lnSpc>
                <a:spcPct val="150000"/>
              </a:lnSpc>
            </a:pPr>
            <a:r>
              <a:rPr lang="en-US" sz="2800" dirty="0"/>
              <a:t>Create a personable user feedback system</a:t>
            </a:r>
          </a:p>
          <a:p>
            <a:pPr>
              <a:lnSpc>
                <a:spcPct val="150000"/>
              </a:lnSpc>
            </a:pPr>
            <a:r>
              <a:rPr lang="en-US" sz="2800" dirty="0"/>
              <a:t>Run regular metadata assessments to evaluate curation</a:t>
            </a:r>
          </a:p>
        </p:txBody>
      </p:sp>
    </p:spTree>
    <p:extLst>
      <p:ext uri="{BB962C8B-B14F-4D97-AF65-F5344CB8AC3E}">
        <p14:creationId xmlns:p14="http://schemas.microsoft.com/office/powerpoint/2010/main" val="8554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00680-EA94-4E39-A63C-666160ED086A}"/>
              </a:ext>
            </a:extLst>
          </p:cNvPr>
          <p:cNvSpPr>
            <a:spLocks noGrp="1"/>
          </p:cNvSpPr>
          <p:nvPr>
            <p:ph type="title"/>
          </p:nvPr>
        </p:nvSpPr>
        <p:spPr>
          <a:xfrm>
            <a:off x="4496751" y="564344"/>
            <a:ext cx="6960759" cy="1993106"/>
          </a:xfrm>
        </p:spPr>
        <p:txBody>
          <a:bodyPr vert="horz" lIns="91440" tIns="45720" rIns="91440" bIns="45720" rtlCol="0" anchor="b">
            <a:normAutofit/>
          </a:bodyPr>
          <a:lstStyle/>
          <a:p>
            <a:r>
              <a:rPr lang="en-US" sz="6000" dirty="0">
                <a:solidFill>
                  <a:srgbClr val="FFFFFF"/>
                </a:solidFill>
              </a:rPr>
              <a:t>Questions</a:t>
            </a:r>
          </a:p>
        </p:txBody>
      </p:sp>
      <p:sp>
        <p:nvSpPr>
          <p:cNvPr id="3" name="Content Placeholder 2">
            <a:extLst>
              <a:ext uri="{FF2B5EF4-FFF2-40B4-BE49-F238E27FC236}">
                <a16:creationId xmlns:a16="http://schemas.microsoft.com/office/drawing/2014/main" id="{68371212-435F-4A44-8148-259AACCA11CD}"/>
              </a:ext>
            </a:extLst>
          </p:cNvPr>
          <p:cNvSpPr>
            <a:spLocks noGrp="1"/>
          </p:cNvSpPr>
          <p:nvPr>
            <p:ph idx="1"/>
          </p:nvPr>
        </p:nvSpPr>
        <p:spPr>
          <a:xfrm>
            <a:off x="4302626" y="3190863"/>
            <a:ext cx="7822200" cy="3477566"/>
          </a:xfrm>
        </p:spPr>
        <p:txBody>
          <a:bodyPr vert="horz" lIns="91440" tIns="45720" rIns="91440" bIns="45720" rtlCol="0" anchor="t">
            <a:normAutofit/>
          </a:bodyPr>
          <a:lstStyle/>
          <a:p>
            <a:pPr marL="0" indent="0">
              <a:buNone/>
            </a:pPr>
            <a:r>
              <a:rPr lang="en-US" sz="2600" dirty="0">
                <a:solidFill>
                  <a:srgbClr val="FFFFFF">
                    <a:alpha val="70000"/>
                  </a:srgbClr>
                </a:solidFill>
              </a:rPr>
              <a:t>Presentation and all supporting materials:</a:t>
            </a:r>
          </a:p>
          <a:p>
            <a:pPr marL="0" indent="0">
              <a:buNone/>
            </a:pPr>
            <a:r>
              <a:rPr lang="en-US" sz="2600" dirty="0">
                <a:solidFill>
                  <a:srgbClr val="FFFFFF">
                    <a:alpha val="70000"/>
                  </a:srgbClr>
                </a:solidFill>
              </a:rPr>
              <a:t>https://github.com/OpenDataLiteracy/WSL-AMF</a:t>
            </a:r>
          </a:p>
          <a:p>
            <a:pPr marL="0" indent="0">
              <a:buNone/>
            </a:pPr>
            <a:endParaRPr lang="en-US" dirty="0">
              <a:solidFill>
                <a:srgbClr val="FFFFFF">
                  <a:alpha val="70000"/>
                </a:srgbClr>
              </a:solidFill>
            </a:endParaRPr>
          </a:p>
          <a:p>
            <a:pPr marL="0" indent="0">
              <a:buNone/>
            </a:pPr>
            <a:r>
              <a:rPr lang="en-US" sz="2800" b="1" dirty="0">
                <a:solidFill>
                  <a:schemeClr val="tx1">
                    <a:alpha val="70000"/>
                  </a:schemeClr>
                </a:solidFill>
              </a:rPr>
              <a:t>Acknowledgments</a:t>
            </a:r>
            <a:r>
              <a:rPr lang="en-US" b="1" dirty="0">
                <a:solidFill>
                  <a:schemeClr val="tx1">
                    <a:alpha val="70000"/>
                  </a:schemeClr>
                </a:solidFill>
              </a:rPr>
              <a:t>:</a:t>
            </a:r>
          </a:p>
          <a:p>
            <a:pPr marL="0" indent="0">
              <a:buNone/>
            </a:pPr>
            <a:r>
              <a:rPr lang="en-US" sz="2400" b="1" dirty="0">
                <a:solidFill>
                  <a:schemeClr val="tx1">
                    <a:alpha val="70000"/>
                  </a:schemeClr>
                </a:solidFill>
              </a:rPr>
              <a:t>Kathleen Sullivan, Will Saunders, Evelyn Lindberg, the staff at the State Library, the ODL Team, and all the agencies that assisted in gathering information.</a:t>
            </a:r>
          </a:p>
          <a:p>
            <a:pPr marL="0" indent="0">
              <a:buNone/>
            </a:pPr>
            <a:endParaRPr lang="en-US" dirty="0">
              <a:solidFill>
                <a:srgbClr val="FFFFFF">
                  <a:alpha val="70000"/>
                </a:srgbClr>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37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AC82-59BB-4F36-9AE4-D12498F11E35}"/>
              </a:ext>
            </a:extLst>
          </p:cNvPr>
          <p:cNvSpPr>
            <a:spLocks noGrp="1"/>
          </p:cNvSpPr>
          <p:nvPr>
            <p:ph type="ctrTitle"/>
          </p:nvPr>
        </p:nvSpPr>
        <p:spPr>
          <a:xfrm>
            <a:off x="506942" y="2404531"/>
            <a:ext cx="9177866" cy="1646302"/>
          </a:xfrm>
        </p:spPr>
        <p:txBody>
          <a:bodyPr/>
          <a:lstStyle/>
          <a:p>
            <a:r>
              <a:rPr lang="en-US" dirty="0"/>
              <a:t>Extra Slides – Various Figures</a:t>
            </a:r>
          </a:p>
        </p:txBody>
      </p:sp>
      <p:sp>
        <p:nvSpPr>
          <p:cNvPr id="3" name="Subtitle 2">
            <a:extLst>
              <a:ext uri="{FF2B5EF4-FFF2-40B4-BE49-F238E27FC236}">
                <a16:creationId xmlns:a16="http://schemas.microsoft.com/office/drawing/2014/main" id="{B47D9915-9658-44FC-B02D-6599D27B0A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3675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E27F5C4B-12C4-483A-82BE-1DC07BBB6659}"/>
              </a:ext>
            </a:extLst>
          </p:cNvPr>
          <p:cNvPicPr/>
          <p:nvPr/>
        </p:nvPicPr>
        <p:blipFill>
          <a:blip r:embed="rId3" cstate="screen">
            <a:extLst>
              <a:ext uri="{28A0092B-C50C-407E-A947-70E740481C1C}">
                <a14:useLocalDpi xmlns:a14="http://schemas.microsoft.com/office/drawing/2010/main"/>
              </a:ext>
            </a:extLst>
          </a:blip>
          <a:stretch>
            <a:fillRect/>
          </a:stretch>
        </p:blipFill>
        <p:spPr>
          <a:xfrm>
            <a:off x="0" y="1676400"/>
            <a:ext cx="6096000" cy="4572000"/>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E003A8D2-6F83-4425-84A7-7334A0E41B91}"/>
              </a:ext>
            </a:extLst>
          </p:cNvPr>
          <p:cNvPicPr/>
          <p:nvPr/>
        </p:nvPicPr>
        <p:blipFill>
          <a:blip r:embed="rId4" cstate="screen">
            <a:extLst>
              <a:ext uri="{28A0092B-C50C-407E-A947-70E740481C1C}">
                <a14:useLocalDpi xmlns:a14="http://schemas.microsoft.com/office/drawing/2010/main"/>
              </a:ext>
            </a:extLst>
          </a:blip>
          <a:stretch>
            <a:fillRect/>
          </a:stretch>
        </p:blipFill>
        <p:spPr>
          <a:xfrm>
            <a:off x="6096000" y="1676400"/>
            <a:ext cx="6096000" cy="4572000"/>
          </a:xfrm>
          <a:prstGeom prst="rect">
            <a:avLst/>
          </a:prstGeom>
        </p:spPr>
      </p:pic>
      <p:sp>
        <p:nvSpPr>
          <p:cNvPr id="8" name="Title 7">
            <a:extLst>
              <a:ext uri="{FF2B5EF4-FFF2-40B4-BE49-F238E27FC236}">
                <a16:creationId xmlns:a16="http://schemas.microsoft.com/office/drawing/2014/main" id="{48D3D6E3-F957-4E17-B49B-2C1670F2D1B2}"/>
              </a:ext>
            </a:extLst>
          </p:cNvPr>
          <p:cNvSpPr>
            <a:spLocks noGrp="1"/>
          </p:cNvSpPr>
          <p:nvPr>
            <p:ph type="title"/>
          </p:nvPr>
        </p:nvSpPr>
        <p:spPr/>
        <p:txBody>
          <a:bodyPr/>
          <a:lstStyle/>
          <a:p>
            <a:r>
              <a:rPr lang="en-US" sz="4400" dirty="0">
                <a:solidFill>
                  <a:schemeClr val="accent1">
                    <a:lumMod val="20000"/>
                    <a:lumOff val="80000"/>
                  </a:schemeClr>
                </a:solidFill>
              </a:rPr>
              <a:t>Tags</a:t>
            </a:r>
            <a:endParaRPr lang="en-US" dirty="0">
              <a:solidFill>
                <a:schemeClr val="accent1">
                  <a:lumMod val="20000"/>
                  <a:lumOff val="80000"/>
                </a:schemeClr>
              </a:solidFill>
            </a:endParaRPr>
          </a:p>
        </p:txBody>
      </p:sp>
      <p:sp>
        <p:nvSpPr>
          <p:cNvPr id="4" name="TextBox 3">
            <a:extLst>
              <a:ext uri="{FF2B5EF4-FFF2-40B4-BE49-F238E27FC236}">
                <a16:creationId xmlns:a16="http://schemas.microsoft.com/office/drawing/2014/main" id="{7F127424-87B5-4D63-AFB4-5898BC24CDDC}"/>
              </a:ext>
            </a:extLst>
          </p:cNvPr>
          <p:cNvSpPr txBox="1"/>
          <p:nvPr/>
        </p:nvSpPr>
        <p:spPr>
          <a:xfrm>
            <a:off x="7767484" y="5828382"/>
            <a:ext cx="3185651" cy="369332"/>
          </a:xfrm>
          <a:prstGeom prst="rect">
            <a:avLst/>
          </a:prstGeom>
          <a:noFill/>
        </p:spPr>
        <p:txBody>
          <a:bodyPr wrap="square" rtlCol="0">
            <a:spAutoFit/>
          </a:bodyPr>
          <a:lstStyle/>
          <a:p>
            <a:pPr algn="ctr"/>
            <a:r>
              <a:rPr lang="en-US" dirty="0"/>
              <a:t>(Zoomed in)</a:t>
            </a:r>
          </a:p>
        </p:txBody>
      </p:sp>
    </p:spTree>
    <p:extLst>
      <p:ext uri="{BB962C8B-B14F-4D97-AF65-F5344CB8AC3E}">
        <p14:creationId xmlns:p14="http://schemas.microsoft.com/office/powerpoint/2010/main" val="986190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3B4151-6BE1-483E-A7E7-EA14BD217780}"/>
              </a:ext>
            </a:extLst>
          </p:cNvPr>
          <p:cNvSpPr>
            <a:spLocks noGrp="1"/>
          </p:cNvSpPr>
          <p:nvPr>
            <p:ph type="title"/>
          </p:nvPr>
        </p:nvSpPr>
        <p:spPr>
          <a:xfrm>
            <a:off x="425350" y="146645"/>
            <a:ext cx="7184818" cy="1320800"/>
          </a:xfrm>
        </p:spPr>
        <p:txBody>
          <a:bodyPr>
            <a:normAutofit/>
          </a:bodyPr>
          <a:lstStyle/>
          <a:p>
            <a:r>
              <a:rPr lang="en-US" sz="4400" dirty="0">
                <a:solidFill>
                  <a:schemeClr val="accent1">
                    <a:lumMod val="20000"/>
                    <a:lumOff val="80000"/>
                  </a:schemeClr>
                </a:solidFill>
              </a:rPr>
              <a:t>State Portals are Distinct</a:t>
            </a:r>
          </a:p>
        </p:txBody>
      </p:sp>
      <p:pic>
        <p:nvPicPr>
          <p:cNvPr id="8" name="Picture 7">
            <a:extLst>
              <a:ext uri="{FF2B5EF4-FFF2-40B4-BE49-F238E27FC236}">
                <a16:creationId xmlns:a16="http://schemas.microsoft.com/office/drawing/2014/main" id="{9F691B81-9FB4-4004-ABD5-CEDA72E4C037}"/>
              </a:ext>
            </a:extLst>
          </p:cNvPr>
          <p:cNvPicPr>
            <a:picLocks noChangeAspect="1"/>
          </p:cNvPicPr>
          <p:nvPr/>
        </p:nvPicPr>
        <p:blipFill>
          <a:blip r:embed="rId3"/>
          <a:stretch>
            <a:fillRect/>
          </a:stretch>
        </p:blipFill>
        <p:spPr>
          <a:xfrm>
            <a:off x="5906395" y="1056966"/>
            <a:ext cx="5301934" cy="5548977"/>
          </a:xfrm>
          <a:prstGeom prst="rect">
            <a:avLst/>
          </a:prstGeom>
        </p:spPr>
      </p:pic>
      <p:pic>
        <p:nvPicPr>
          <p:cNvPr id="9" name="Picture 8">
            <a:extLst>
              <a:ext uri="{FF2B5EF4-FFF2-40B4-BE49-F238E27FC236}">
                <a16:creationId xmlns:a16="http://schemas.microsoft.com/office/drawing/2014/main" id="{9F5601BC-A91A-4932-BC67-46CD342FF06A}"/>
              </a:ext>
            </a:extLst>
          </p:cNvPr>
          <p:cNvPicPr>
            <a:picLocks noChangeAspect="1"/>
          </p:cNvPicPr>
          <p:nvPr/>
        </p:nvPicPr>
        <p:blipFill>
          <a:blip r:embed="rId4"/>
          <a:stretch>
            <a:fillRect/>
          </a:stretch>
        </p:blipFill>
        <p:spPr>
          <a:xfrm>
            <a:off x="612339" y="1056965"/>
            <a:ext cx="5294056" cy="5548977"/>
          </a:xfrm>
          <a:prstGeom prst="rect">
            <a:avLst/>
          </a:prstGeom>
        </p:spPr>
      </p:pic>
    </p:spTree>
    <p:extLst>
      <p:ext uri="{BB962C8B-B14F-4D97-AF65-F5344CB8AC3E}">
        <p14:creationId xmlns:p14="http://schemas.microsoft.com/office/powerpoint/2010/main" val="1537601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0361617-1592-4073-98C9-3904DE758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647700"/>
            <a:ext cx="11039475" cy="5562600"/>
          </a:xfrm>
          <a:prstGeom prst="rect">
            <a:avLst/>
          </a:prstGeom>
          <a:solidFill>
            <a:schemeClr val="tx1"/>
          </a:solidFill>
        </p:spPr>
      </p:pic>
    </p:spTree>
    <p:extLst>
      <p:ext uri="{BB962C8B-B14F-4D97-AF65-F5344CB8AC3E}">
        <p14:creationId xmlns:p14="http://schemas.microsoft.com/office/powerpoint/2010/main" val="1226831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E23B417-C3B7-4348-A058-C1393ACA1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00" y="105457"/>
            <a:ext cx="10471636" cy="6589258"/>
          </a:xfrm>
          <a:prstGeom prst="rect">
            <a:avLst/>
          </a:prstGeom>
          <a:solidFill>
            <a:schemeClr val="tx1"/>
          </a:solidFill>
        </p:spPr>
      </p:pic>
    </p:spTree>
    <p:extLst>
      <p:ext uri="{BB962C8B-B14F-4D97-AF65-F5344CB8AC3E}">
        <p14:creationId xmlns:p14="http://schemas.microsoft.com/office/powerpoint/2010/main" val="13331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119D917-6DF6-420B-AC1D-3769BDF88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56" y="185284"/>
            <a:ext cx="10313987" cy="6490058"/>
          </a:xfrm>
          <a:prstGeom prst="rect">
            <a:avLst/>
          </a:prstGeom>
          <a:solidFill>
            <a:schemeClr val="tx1"/>
          </a:solidFill>
        </p:spPr>
      </p:pic>
    </p:spTree>
    <p:extLst>
      <p:ext uri="{BB962C8B-B14F-4D97-AF65-F5344CB8AC3E}">
        <p14:creationId xmlns:p14="http://schemas.microsoft.com/office/powerpoint/2010/main" val="408607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8054-046E-4946-9FC5-BB13E31C58C8}"/>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B4BEC157-27E8-4253-AF7E-55701A704580}"/>
              </a:ext>
            </a:extLst>
          </p:cNvPr>
          <p:cNvSpPr>
            <a:spLocks noGrp="1"/>
          </p:cNvSpPr>
          <p:nvPr>
            <p:ph idx="1"/>
          </p:nvPr>
        </p:nvSpPr>
        <p:spPr>
          <a:xfrm>
            <a:off x="677334" y="1583646"/>
            <a:ext cx="8596668" cy="5002211"/>
          </a:xfrm>
        </p:spPr>
        <p:txBody>
          <a:bodyPr>
            <a:normAutofit/>
          </a:bodyPr>
          <a:lstStyle/>
          <a:p>
            <a:r>
              <a:rPr lang="en-US" sz="2800" dirty="0"/>
              <a:t>Interview agencies</a:t>
            </a:r>
          </a:p>
          <a:p>
            <a:pPr lvl="1"/>
            <a:r>
              <a:rPr lang="en-US" sz="2400" dirty="0"/>
              <a:t>Publishing behavior</a:t>
            </a:r>
          </a:p>
          <a:p>
            <a:pPr marL="0" indent="0">
              <a:buNone/>
            </a:pPr>
            <a:endParaRPr lang="en-US" sz="2800" dirty="0"/>
          </a:p>
          <a:p>
            <a:r>
              <a:rPr lang="en-US" sz="2800" dirty="0"/>
              <a:t>Metadata assessment </a:t>
            </a:r>
          </a:p>
          <a:p>
            <a:pPr lvl="1"/>
            <a:r>
              <a:rPr lang="en-US" sz="2600" dirty="0"/>
              <a:t>How have metadata been assessed elsewhere?</a:t>
            </a:r>
          </a:p>
          <a:p>
            <a:pPr lvl="1"/>
            <a:endParaRPr lang="en-US" sz="2600" dirty="0"/>
          </a:p>
          <a:p>
            <a:pPr lvl="1"/>
            <a:r>
              <a:rPr lang="en-US" sz="2600" dirty="0"/>
              <a:t>Metadata existence</a:t>
            </a:r>
          </a:p>
          <a:p>
            <a:pPr lvl="1"/>
            <a:r>
              <a:rPr lang="en-US" sz="2600" dirty="0"/>
              <a:t>Data and metadata quality</a:t>
            </a:r>
          </a:p>
          <a:p>
            <a:endParaRPr lang="en-US" sz="2800" dirty="0"/>
          </a:p>
          <a:p>
            <a:pPr marL="0" indent="0">
              <a:buNone/>
            </a:pPr>
            <a:endParaRPr lang="en-US" sz="2800" dirty="0"/>
          </a:p>
        </p:txBody>
      </p:sp>
    </p:spTree>
    <p:extLst>
      <p:ext uri="{BB962C8B-B14F-4D97-AF65-F5344CB8AC3E}">
        <p14:creationId xmlns:p14="http://schemas.microsoft.com/office/powerpoint/2010/main" val="317535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AE1A-DAA9-4E58-8D6B-E69A1D97DF95}"/>
              </a:ext>
            </a:extLst>
          </p:cNvPr>
          <p:cNvSpPr>
            <a:spLocks noGrp="1"/>
          </p:cNvSpPr>
          <p:nvPr>
            <p:ph type="title"/>
          </p:nvPr>
        </p:nvSpPr>
        <p:spPr>
          <a:xfrm>
            <a:off x="652481" y="1382486"/>
            <a:ext cx="3547581" cy="4093028"/>
          </a:xfrm>
        </p:spPr>
        <p:txBody>
          <a:bodyPr anchor="ctr">
            <a:normAutofit/>
          </a:bodyPr>
          <a:lstStyle/>
          <a:p>
            <a:r>
              <a:rPr lang="en-US" sz="5400" dirty="0">
                <a:solidFill>
                  <a:schemeClr val="tx1"/>
                </a:solidFill>
              </a:rPr>
              <a:t>Agency Interviews</a:t>
            </a:r>
          </a:p>
        </p:txBody>
      </p:sp>
      <p:graphicFrame>
        <p:nvGraphicFramePr>
          <p:cNvPr id="5" name="Content Placeholder 2">
            <a:extLst>
              <a:ext uri="{FF2B5EF4-FFF2-40B4-BE49-F238E27FC236}">
                <a16:creationId xmlns:a16="http://schemas.microsoft.com/office/drawing/2014/main" id="{08F1E06C-2F21-432A-BCF1-589AEEFAB2AA}"/>
              </a:ext>
            </a:extLst>
          </p:cNvPr>
          <p:cNvGraphicFramePr>
            <a:graphicFrameLocks noGrp="1"/>
          </p:cNvGraphicFramePr>
          <p:nvPr>
            <p:ph idx="1"/>
          </p:nvPr>
        </p:nvGraphicFramePr>
        <p:xfrm>
          <a:off x="6009362" y="1670569"/>
          <a:ext cx="4409766" cy="351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456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250E-3572-41B2-B477-F1929BBF7231}"/>
              </a:ext>
            </a:extLst>
          </p:cNvPr>
          <p:cNvSpPr>
            <a:spLocks noGrp="1"/>
          </p:cNvSpPr>
          <p:nvPr>
            <p:ph type="title"/>
          </p:nvPr>
        </p:nvSpPr>
        <p:spPr/>
        <p:txBody>
          <a:bodyPr/>
          <a:lstStyle/>
          <a:p>
            <a:r>
              <a:rPr lang="en-US" dirty="0"/>
              <a:t>Agency Publishing is Diverse</a:t>
            </a:r>
          </a:p>
        </p:txBody>
      </p:sp>
      <p:sp>
        <p:nvSpPr>
          <p:cNvPr id="3" name="Content Placeholder 2">
            <a:extLst>
              <a:ext uri="{FF2B5EF4-FFF2-40B4-BE49-F238E27FC236}">
                <a16:creationId xmlns:a16="http://schemas.microsoft.com/office/drawing/2014/main" id="{D24397EC-F49A-4521-84E4-4AF382CC99D6}"/>
              </a:ext>
            </a:extLst>
          </p:cNvPr>
          <p:cNvSpPr>
            <a:spLocks noGrp="1"/>
          </p:cNvSpPr>
          <p:nvPr>
            <p:ph sz="half" idx="1"/>
          </p:nvPr>
        </p:nvSpPr>
        <p:spPr>
          <a:xfrm>
            <a:off x="903679" y="3152121"/>
            <a:ext cx="4184035" cy="3273250"/>
          </a:xfrm>
          <a:solidFill>
            <a:schemeClr val="accent2">
              <a:lumMod val="75000"/>
            </a:schemeClr>
          </a:solidFill>
        </p:spPr>
        <p:txBody>
          <a:bodyPr>
            <a:normAutofit/>
          </a:bodyPr>
          <a:lstStyle/>
          <a:p>
            <a:pPr marL="0" indent="0">
              <a:buNone/>
            </a:pPr>
            <a:r>
              <a:rPr lang="en-US" sz="3200" b="1" dirty="0"/>
              <a:t>Users</a:t>
            </a:r>
            <a:r>
              <a:rPr lang="en-US" sz="3200" dirty="0"/>
              <a:t>: </a:t>
            </a:r>
          </a:p>
          <a:p>
            <a:pPr marL="0" indent="0">
              <a:buNone/>
            </a:pPr>
            <a:r>
              <a:rPr lang="en-US" sz="2400" dirty="0"/>
              <a:t>Other agencies</a:t>
            </a:r>
          </a:p>
          <a:p>
            <a:pPr marL="0" indent="0">
              <a:buNone/>
            </a:pPr>
            <a:r>
              <a:rPr lang="en-US" sz="2400" dirty="0"/>
              <a:t>3</a:t>
            </a:r>
            <a:r>
              <a:rPr lang="en-US" sz="2400" baseline="30000" dirty="0"/>
              <a:t>rd</a:t>
            </a:r>
            <a:r>
              <a:rPr lang="en-US" sz="2400" dirty="0"/>
              <a:t> parties: NGOs, Media</a:t>
            </a:r>
          </a:p>
          <a:p>
            <a:pPr marL="0" indent="0">
              <a:buNone/>
            </a:pPr>
            <a:r>
              <a:rPr lang="en-US" sz="2400" dirty="0"/>
              <a:t>Local governments</a:t>
            </a:r>
          </a:p>
          <a:p>
            <a:pPr marL="0" indent="0">
              <a:buNone/>
            </a:pPr>
            <a:r>
              <a:rPr lang="en-US" sz="2400" dirty="0"/>
              <a:t>Federal agencies</a:t>
            </a:r>
          </a:p>
          <a:p>
            <a:pPr marL="0" indent="0">
              <a:buNone/>
            </a:pPr>
            <a:r>
              <a:rPr lang="en-US" sz="2400" dirty="0"/>
              <a:t>Citizen(s)</a:t>
            </a:r>
          </a:p>
          <a:p>
            <a:endParaRPr lang="en-US" dirty="0"/>
          </a:p>
        </p:txBody>
      </p:sp>
      <p:sp>
        <p:nvSpPr>
          <p:cNvPr id="4" name="Content Placeholder 3">
            <a:extLst>
              <a:ext uri="{FF2B5EF4-FFF2-40B4-BE49-F238E27FC236}">
                <a16:creationId xmlns:a16="http://schemas.microsoft.com/office/drawing/2014/main" id="{7CBABB74-2985-4571-9D4C-1ED280149E4B}"/>
              </a:ext>
            </a:extLst>
          </p:cNvPr>
          <p:cNvSpPr>
            <a:spLocks noGrp="1"/>
          </p:cNvSpPr>
          <p:nvPr>
            <p:ph sz="half" idx="2"/>
          </p:nvPr>
        </p:nvSpPr>
        <p:spPr>
          <a:xfrm>
            <a:off x="326572" y="1831321"/>
            <a:ext cx="6993008" cy="692263"/>
          </a:xfrm>
          <a:solidFill>
            <a:schemeClr val="tx2">
              <a:lumMod val="50000"/>
            </a:schemeClr>
          </a:solidFill>
        </p:spPr>
        <p:txBody>
          <a:bodyPr>
            <a:normAutofit/>
          </a:bodyPr>
          <a:lstStyle/>
          <a:p>
            <a:pPr marL="0" indent="0">
              <a:buNone/>
            </a:pPr>
            <a:r>
              <a:rPr lang="en-US" sz="3200" dirty="0"/>
              <a:t>Agencies view the portal positively</a:t>
            </a:r>
          </a:p>
        </p:txBody>
      </p:sp>
      <p:sp>
        <p:nvSpPr>
          <p:cNvPr id="5" name="Content Placeholder 2">
            <a:extLst>
              <a:ext uri="{FF2B5EF4-FFF2-40B4-BE49-F238E27FC236}">
                <a16:creationId xmlns:a16="http://schemas.microsoft.com/office/drawing/2014/main" id="{D0A8FBBA-E281-4AEB-854A-9A403E170C2C}"/>
              </a:ext>
            </a:extLst>
          </p:cNvPr>
          <p:cNvSpPr txBox="1">
            <a:spLocks/>
          </p:cNvSpPr>
          <p:nvPr/>
        </p:nvSpPr>
        <p:spPr>
          <a:xfrm>
            <a:off x="7670343" y="756332"/>
            <a:ext cx="4353826" cy="2999239"/>
          </a:xfrm>
          <a:prstGeom prst="rect">
            <a:avLst/>
          </a:prstGeom>
          <a:solidFill>
            <a:schemeClr val="accent1">
              <a:alpha val="8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b="1" dirty="0"/>
              <a:t>Publishing Behaviors</a:t>
            </a:r>
            <a:r>
              <a:rPr lang="en-US" sz="3200" dirty="0"/>
              <a:t>: </a:t>
            </a:r>
          </a:p>
          <a:p>
            <a:pPr marL="0" indent="0">
              <a:buNone/>
            </a:pPr>
            <a:r>
              <a:rPr lang="en-US" sz="2400" dirty="0"/>
              <a:t>User focused	 </a:t>
            </a:r>
          </a:p>
          <a:p>
            <a:pPr marL="0" indent="0">
              <a:buNone/>
            </a:pPr>
            <a:r>
              <a:rPr lang="en-US" sz="2400" dirty="0"/>
              <a:t>Upload and forget</a:t>
            </a:r>
          </a:p>
          <a:p>
            <a:pPr marL="0" indent="0">
              <a:buNone/>
            </a:pPr>
            <a:r>
              <a:rPr lang="en-US" sz="2400" dirty="0"/>
              <a:t>Internal use </a:t>
            </a:r>
          </a:p>
          <a:p>
            <a:pPr marL="0" indent="0">
              <a:buNone/>
            </a:pPr>
            <a:r>
              <a:rPr lang="en-US" sz="2400" dirty="0"/>
              <a:t>Transparency</a:t>
            </a:r>
          </a:p>
          <a:p>
            <a:pPr marL="0" indent="0">
              <a:buNone/>
            </a:pPr>
            <a:endParaRPr lang="en-US" dirty="0"/>
          </a:p>
        </p:txBody>
      </p:sp>
      <p:sp>
        <p:nvSpPr>
          <p:cNvPr id="6" name="Content Placeholder 3">
            <a:extLst>
              <a:ext uri="{FF2B5EF4-FFF2-40B4-BE49-F238E27FC236}">
                <a16:creationId xmlns:a16="http://schemas.microsoft.com/office/drawing/2014/main" id="{000A85E4-0E43-44A6-95E5-3C4770C5BEC1}"/>
              </a:ext>
            </a:extLst>
          </p:cNvPr>
          <p:cNvSpPr txBox="1">
            <a:spLocks/>
          </p:cNvSpPr>
          <p:nvPr/>
        </p:nvSpPr>
        <p:spPr>
          <a:xfrm>
            <a:off x="5601598" y="4607178"/>
            <a:ext cx="4957545" cy="1320800"/>
          </a:xfrm>
          <a:prstGeom prst="rect">
            <a:avLst/>
          </a:prstGeom>
          <a:solidFill>
            <a:schemeClr val="accent1">
              <a:lumMod val="5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a:t>Most plan to continue or increase publishing</a:t>
            </a:r>
          </a:p>
        </p:txBody>
      </p:sp>
    </p:spTree>
    <p:extLst>
      <p:ext uri="{BB962C8B-B14F-4D97-AF65-F5344CB8AC3E}">
        <p14:creationId xmlns:p14="http://schemas.microsoft.com/office/powerpoint/2010/main" val="391166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125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25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375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592DD1-AAD8-4143-A9C9-3DBC92D405A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3661" y="245326"/>
            <a:ext cx="5921091" cy="5531005"/>
          </a:xfrm>
          <a:prstGeom prst="rect">
            <a:avLst/>
          </a:prstGeom>
        </p:spPr>
      </p:pic>
      <p:pic>
        <p:nvPicPr>
          <p:cNvPr id="4" name="Picture 3">
            <a:extLst>
              <a:ext uri="{FF2B5EF4-FFF2-40B4-BE49-F238E27FC236}">
                <a16:creationId xmlns:a16="http://schemas.microsoft.com/office/drawing/2014/main" id="{805FB284-4F0C-4331-9659-71EC307ACE6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096000" y="270187"/>
            <a:ext cx="5954751" cy="5531005"/>
          </a:xfrm>
          <a:prstGeom prst="rect">
            <a:avLst/>
          </a:prstGeom>
        </p:spPr>
      </p:pic>
    </p:spTree>
    <p:extLst>
      <p:ext uri="{BB962C8B-B14F-4D97-AF65-F5344CB8AC3E}">
        <p14:creationId xmlns:p14="http://schemas.microsoft.com/office/powerpoint/2010/main" val="23780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914471-2193-4EEA-9113-0009B57CCC3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16819" y="259551"/>
            <a:ext cx="6958361" cy="6338898"/>
          </a:xfrm>
          <a:prstGeom prst="rect">
            <a:avLst/>
          </a:prstGeom>
        </p:spPr>
      </p:pic>
    </p:spTree>
    <p:extLst>
      <p:ext uri="{BB962C8B-B14F-4D97-AF65-F5344CB8AC3E}">
        <p14:creationId xmlns:p14="http://schemas.microsoft.com/office/powerpoint/2010/main" val="224417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CCA46B-5DA9-4249-AFAD-A6895539F5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4351" y="167268"/>
            <a:ext cx="6947209" cy="6504048"/>
          </a:xfrm>
          <a:prstGeom prst="rect">
            <a:avLst/>
          </a:prstGeom>
        </p:spPr>
      </p:pic>
    </p:spTree>
    <p:extLst>
      <p:ext uri="{BB962C8B-B14F-4D97-AF65-F5344CB8AC3E}">
        <p14:creationId xmlns:p14="http://schemas.microsoft.com/office/powerpoint/2010/main" val="3290979357"/>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1358</Words>
  <Application>Microsoft Office PowerPoint</Application>
  <PresentationFormat>Widescreen</PresentationFormat>
  <Paragraphs>199</Paragraphs>
  <Slides>37</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Trebuchet MS</vt:lpstr>
      <vt:lpstr>Wingdings 3</vt:lpstr>
      <vt:lpstr>Facet</vt:lpstr>
      <vt:lpstr>Curation Assessment of the Washington State Open Data Portal</vt:lpstr>
      <vt:lpstr>PowerPoint Presentation</vt:lpstr>
      <vt:lpstr>Curatorial Role for the State Library</vt:lpstr>
      <vt:lpstr>Project Overview</vt:lpstr>
      <vt:lpstr>Agency Interviews</vt:lpstr>
      <vt:lpstr>Agency Publishing is Diverse</vt:lpstr>
      <vt:lpstr>PowerPoint Presentation</vt:lpstr>
      <vt:lpstr>PowerPoint Presentation</vt:lpstr>
      <vt:lpstr>PowerPoint Presentation</vt:lpstr>
      <vt:lpstr>What does this mean for curation?</vt:lpstr>
      <vt:lpstr>Metadata Assessment</vt:lpstr>
      <vt:lpstr>Low Quality Metadata - A Global Issue</vt:lpstr>
      <vt:lpstr>Five Important Dimensions for Assessment</vt:lpstr>
      <vt:lpstr>PowerPoint Presentation</vt:lpstr>
      <vt:lpstr>PowerPoint Presentation</vt:lpstr>
      <vt:lpstr>PowerPoint Presentation</vt:lpstr>
      <vt:lpstr>PowerPoint Presentation</vt:lpstr>
      <vt:lpstr>Quality  and Understandability</vt:lpstr>
      <vt:lpstr>Dataset Titles</vt:lpstr>
      <vt:lpstr>PowerPoint Presentation</vt:lpstr>
      <vt:lpstr>PowerPoint Presentation</vt:lpstr>
      <vt:lpstr>13%  All core elements understandable  32% need one element  55% need two or more</vt:lpstr>
      <vt:lpstr>Other Curation Needs</vt:lpstr>
      <vt:lpstr>PowerPoint Presentation</vt:lpstr>
      <vt:lpstr>PowerPoint Presentation</vt:lpstr>
      <vt:lpstr>PowerPoint Presentation</vt:lpstr>
      <vt:lpstr>Quick Review</vt:lpstr>
      <vt:lpstr>Recommendations</vt:lpstr>
      <vt:lpstr>Insights</vt:lpstr>
      <vt:lpstr>What’s Next - Recommendations</vt:lpstr>
      <vt:lpstr>Questions</vt:lpstr>
      <vt:lpstr>Extra Slides – Various Figures</vt:lpstr>
      <vt:lpstr>Tags</vt:lpstr>
      <vt:lpstr>State Portals are Distinct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Washington State  Open Data Portal</dc:title>
  <dc:creator>Andrew Mckenna-Foster</dc:creator>
  <cp:lastModifiedBy>Andrew Mckenna-Foster</cp:lastModifiedBy>
  <cp:revision>147</cp:revision>
  <dcterms:created xsi:type="dcterms:W3CDTF">2019-08-06T20:29:31Z</dcterms:created>
  <dcterms:modified xsi:type="dcterms:W3CDTF">2019-08-16T18:53:21Z</dcterms:modified>
</cp:coreProperties>
</file>