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1" r:id="rId2"/>
    <p:sldId id="258" r:id="rId3"/>
    <p:sldId id="259" r:id="rId4"/>
    <p:sldId id="260" r:id="rId5"/>
    <p:sldId id="262" r:id="rId6"/>
    <p:sldId id="265" r:id="rId7"/>
    <p:sldId id="266" r:id="rId8"/>
    <p:sldId id="263" r:id="rId9"/>
    <p:sldId id="264" r:id="rId10"/>
    <p:sldId id="268"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02" autoAdjust="0"/>
  </p:normalViewPr>
  <p:slideViewPr>
    <p:cSldViewPr snapToGrid="0" snapToObjects="1">
      <p:cViewPr varScale="1">
        <p:scale>
          <a:sx n="66" d="100"/>
          <a:sy n="66" d="100"/>
        </p:scale>
        <p:origin x="150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67DB4-42D8-47BC-834D-8C0780BBCF84}" type="datetimeFigureOut">
              <a:rPr lang="en-US" smtClean="0"/>
              <a:t>2/11/2014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92FC3-BDF8-4488-90F1-638D8E5C2BC2}" type="slidenum">
              <a:rPr lang="en-US" smtClean="0"/>
              <a:t>‹#›</a:t>
            </a:fld>
            <a:endParaRPr lang="en-US"/>
          </a:p>
        </p:txBody>
      </p:sp>
    </p:spTree>
    <p:extLst>
      <p:ext uri="{BB962C8B-B14F-4D97-AF65-F5344CB8AC3E}">
        <p14:creationId xmlns:p14="http://schemas.microsoft.com/office/powerpoint/2010/main" val="305292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C92FC3-BDF8-4488-90F1-638D8E5C2BC2}" type="slidenum">
              <a:rPr lang="en-US" smtClean="0"/>
              <a:t>5</a:t>
            </a:fld>
            <a:endParaRPr lang="en-US"/>
          </a:p>
        </p:txBody>
      </p:sp>
    </p:spTree>
    <p:extLst>
      <p:ext uri="{BB962C8B-B14F-4D97-AF65-F5344CB8AC3E}">
        <p14:creationId xmlns:p14="http://schemas.microsoft.com/office/powerpoint/2010/main" val="2543344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from</a:t>
            </a:r>
            <a:r>
              <a:rPr lang="en-US" baseline="0" dirty="0" smtClean="0"/>
              <a:t> 2/11/2014 meeting. </a:t>
            </a:r>
            <a:endParaRPr lang="en-US" dirty="0"/>
          </a:p>
        </p:txBody>
      </p:sp>
      <p:sp>
        <p:nvSpPr>
          <p:cNvPr id="4" name="Slide Number Placeholder 3"/>
          <p:cNvSpPr>
            <a:spLocks noGrp="1"/>
          </p:cNvSpPr>
          <p:nvPr>
            <p:ph type="sldNum" sz="quarter" idx="10"/>
          </p:nvPr>
        </p:nvSpPr>
        <p:spPr/>
        <p:txBody>
          <a:bodyPr/>
          <a:lstStyle/>
          <a:p>
            <a:fld id="{42C92FC3-BDF8-4488-90F1-638D8E5C2BC2}" type="slidenum">
              <a:rPr lang="en-US" smtClean="0"/>
              <a:t>6</a:t>
            </a:fld>
            <a:endParaRPr lang="en-US"/>
          </a:p>
        </p:txBody>
      </p:sp>
    </p:spTree>
    <p:extLst>
      <p:ext uri="{BB962C8B-B14F-4D97-AF65-F5344CB8AC3E}">
        <p14:creationId xmlns:p14="http://schemas.microsoft.com/office/powerpoint/2010/main" val="478970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
            </a:r>
            <a:endParaRPr lang="en-US" dirty="0"/>
          </a:p>
        </p:txBody>
      </p:sp>
      <p:sp>
        <p:nvSpPr>
          <p:cNvPr id="4" name="Slide Number Placeholder 3"/>
          <p:cNvSpPr>
            <a:spLocks noGrp="1"/>
          </p:cNvSpPr>
          <p:nvPr>
            <p:ph type="sldNum" sz="quarter" idx="10"/>
          </p:nvPr>
        </p:nvSpPr>
        <p:spPr/>
        <p:txBody>
          <a:bodyPr/>
          <a:lstStyle/>
          <a:p>
            <a:fld id="{42C92FC3-BDF8-4488-90F1-638D8E5C2BC2}" type="slidenum">
              <a:rPr lang="en-US" smtClean="0"/>
              <a:t>10</a:t>
            </a:fld>
            <a:endParaRPr lang="en-US"/>
          </a:p>
        </p:txBody>
      </p:sp>
    </p:spTree>
    <p:extLst>
      <p:ext uri="{BB962C8B-B14F-4D97-AF65-F5344CB8AC3E}">
        <p14:creationId xmlns:p14="http://schemas.microsoft.com/office/powerpoint/2010/main" val="351774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98195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44774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95390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49584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B1178-ECBE-704A-B61E-31F14379D511}"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322623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AB1178-ECBE-704A-B61E-31F14379D511}"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53710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AB1178-ECBE-704A-B61E-31F14379D511}" type="datetimeFigureOut">
              <a:rPr lang="en-US" smtClean="0"/>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83888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B1178-ECBE-704A-B61E-31F14379D511}" type="datetimeFigureOut">
              <a:rPr lang="en-US" smtClean="0"/>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52405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B1178-ECBE-704A-B61E-31F14379D511}" type="datetimeFigureOut">
              <a:rPr lang="en-US" smtClean="0"/>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38860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B1178-ECBE-704A-B61E-31F14379D511}"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25105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B1178-ECBE-704A-B61E-31F14379D511}"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76107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B1178-ECBE-704A-B61E-31F14379D511}" type="datetimeFigureOut">
              <a:rPr lang="en-US" smtClean="0"/>
              <a:t>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D9FC0-0922-0C4C-8E87-A0C9D71FF8D6}" type="slidenum">
              <a:rPr lang="en-US" smtClean="0"/>
              <a:t>‹#›</a:t>
            </a:fld>
            <a:endParaRPr lang="en-US"/>
          </a:p>
        </p:txBody>
      </p:sp>
    </p:spTree>
    <p:extLst>
      <p:ext uri="{BB962C8B-B14F-4D97-AF65-F5344CB8AC3E}">
        <p14:creationId xmlns:p14="http://schemas.microsoft.com/office/powerpoint/2010/main" val="2748969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yelp.com/dataset_challen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kag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hyperlink" Target="http://www.yelp.com/dataset_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a:t>
            </a:r>
            <a:r>
              <a:rPr lang="en-US" dirty="0" smtClean="0"/>
              <a:t>o </a:t>
            </a:r>
            <a:r>
              <a:rPr lang="en-US" dirty="0"/>
              <a:t>have a forum to brainstorm interesting topics, go do them, put them to use, and do this on regular </a:t>
            </a:r>
            <a:r>
              <a:rPr lang="en-US" dirty="0" smtClean="0"/>
              <a:t>basis</a:t>
            </a:r>
          </a:p>
          <a:p>
            <a:r>
              <a:rPr lang="en-US" dirty="0" smtClean="0"/>
              <a:t>To solve the unmet demand for skills for building data systems and deriving insights and knowledge with excess human power that's underutilized. The industries are experiencing a problem of unmet demand and remnant inventory.</a:t>
            </a:r>
          </a:p>
          <a:p>
            <a:r>
              <a:rPr lang="en-US" dirty="0" smtClean="0"/>
              <a:t>Think </a:t>
            </a:r>
            <a:r>
              <a:rPr lang="en-US" dirty="0"/>
              <a:t>of this as a "Maker" group, open source lab, or skill learning from each </a:t>
            </a:r>
            <a:r>
              <a:rPr lang="en-US" dirty="0" smtClean="0"/>
              <a:t>other</a:t>
            </a:r>
          </a:p>
          <a:p>
            <a:r>
              <a:rPr lang="en-US" dirty="0" smtClean="0"/>
              <a:t>Prerequisite: be able to meet in person, contribute concrete ideas, and actually do them</a:t>
            </a:r>
          </a:p>
          <a:p>
            <a:r>
              <a:rPr lang="en-US" dirty="0" smtClean="0"/>
              <a:t>One </a:t>
            </a:r>
            <a:r>
              <a:rPr lang="en-US" dirty="0"/>
              <a:t>sample topic in the realm of "data mining for social good" is: catch the burglar using digital trails. I believe there are public data available that could be put to use to help catch burglars, at least to reduce the "unsolved" rate. An attempt at this problem could potentially lead to a robust solution for real use by law enforcement when combined with private data.</a:t>
            </a:r>
          </a:p>
          <a:p>
            <a:endParaRPr lang="en-US" dirty="0"/>
          </a:p>
        </p:txBody>
      </p:sp>
    </p:spTree>
    <p:extLst>
      <p:ext uri="{BB962C8B-B14F-4D97-AF65-F5344CB8AC3E}">
        <p14:creationId xmlns:p14="http://schemas.microsoft.com/office/powerpoint/2010/main" val="241165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Python</a:t>
            </a:r>
          </a:p>
          <a:p>
            <a:r>
              <a:rPr lang="en-US" dirty="0" smtClean="0"/>
              <a:t>R</a:t>
            </a:r>
          </a:p>
          <a:p>
            <a:pPr marL="0" indent="0">
              <a:buNone/>
            </a:pPr>
            <a:endParaRPr lang="en-US" dirty="0"/>
          </a:p>
        </p:txBody>
      </p:sp>
    </p:spTree>
    <p:extLst>
      <p:ext uri="{BB962C8B-B14F-4D97-AF65-F5344CB8AC3E}">
        <p14:creationId xmlns:p14="http://schemas.microsoft.com/office/powerpoint/2010/main" val="9973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steps: after 2/11/2014 meeting</a:t>
            </a:r>
            <a:endParaRPr lang="en-US" dirty="0"/>
          </a:p>
        </p:txBody>
      </p:sp>
      <p:sp>
        <p:nvSpPr>
          <p:cNvPr id="3" name="Content Placeholder 2"/>
          <p:cNvSpPr>
            <a:spLocks noGrp="1"/>
          </p:cNvSpPr>
          <p:nvPr>
            <p:ph idx="1"/>
          </p:nvPr>
        </p:nvSpPr>
        <p:spPr/>
        <p:txBody>
          <a:bodyPr>
            <a:normAutofit lnSpcReduction="10000"/>
          </a:bodyPr>
          <a:lstStyle/>
          <a:p>
            <a:r>
              <a:rPr lang="en-US" dirty="0" smtClean="0"/>
              <a:t>Organize </a:t>
            </a:r>
            <a:r>
              <a:rPr lang="en-US" dirty="0" err="1" smtClean="0"/>
              <a:t>github</a:t>
            </a:r>
            <a:r>
              <a:rPr lang="en-US" dirty="0" smtClean="0"/>
              <a:t>/code brunch by problems</a:t>
            </a:r>
            <a:endParaRPr lang="en-US" dirty="0"/>
          </a:p>
          <a:p>
            <a:pPr lvl="1"/>
            <a:r>
              <a:rPr lang="en-US" dirty="0" smtClean="0"/>
              <a:t>See drawings on paper</a:t>
            </a:r>
          </a:p>
          <a:p>
            <a:pPr lvl="1"/>
            <a:r>
              <a:rPr lang="en-US" dirty="0" smtClean="0"/>
              <a:t>Using </a:t>
            </a:r>
            <a:r>
              <a:rPr lang="en-US" dirty="0" err="1" smtClean="0"/>
              <a:t>github</a:t>
            </a:r>
            <a:r>
              <a:rPr lang="en-US" dirty="0" smtClean="0"/>
              <a:t> as a forum</a:t>
            </a:r>
          </a:p>
          <a:p>
            <a:r>
              <a:rPr lang="en-US" dirty="0" smtClean="0"/>
              <a:t>Build opendatamining.org website</a:t>
            </a:r>
          </a:p>
          <a:p>
            <a:r>
              <a:rPr lang="en-US" dirty="0" smtClean="0"/>
              <a:t>Initial projects: </a:t>
            </a:r>
          </a:p>
          <a:p>
            <a:pPr lvl="1"/>
            <a:r>
              <a:rPr lang="en-US" dirty="0" smtClean="0"/>
              <a:t>Flu forecast</a:t>
            </a:r>
          </a:p>
          <a:p>
            <a:pPr lvl="1"/>
            <a:r>
              <a:rPr lang="en-US" smtClean="0"/>
              <a:t>yelp data</a:t>
            </a:r>
          </a:p>
          <a:p>
            <a:pPr lvl="1"/>
            <a:r>
              <a:rPr lang="en-US" smtClean="0"/>
              <a:t>text </a:t>
            </a:r>
            <a:r>
              <a:rPr lang="en-US" dirty="0" smtClean="0"/>
              <a:t>clustering</a:t>
            </a:r>
          </a:p>
          <a:p>
            <a:r>
              <a:rPr lang="en-US" dirty="0" smtClean="0"/>
              <a:t>Discussion forum: create google group</a:t>
            </a:r>
          </a:p>
        </p:txBody>
      </p:sp>
    </p:spTree>
    <p:extLst>
      <p:ext uri="{BB962C8B-B14F-4D97-AF65-F5344CB8AC3E}">
        <p14:creationId xmlns:p14="http://schemas.microsoft.com/office/powerpoint/2010/main" val="47876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Categories</a:t>
            </a:r>
          </a:p>
          <a:p>
            <a:pPr lvl="1"/>
            <a:r>
              <a:rPr lang="en-US" dirty="0" smtClean="0"/>
              <a:t>Data Mining</a:t>
            </a:r>
          </a:p>
          <a:p>
            <a:pPr lvl="1"/>
            <a:r>
              <a:rPr lang="en-US" dirty="0" smtClean="0"/>
              <a:t>Machine Learning</a:t>
            </a:r>
          </a:p>
          <a:p>
            <a:pPr lvl="1"/>
            <a:r>
              <a:rPr lang="en-US" dirty="0" smtClean="0"/>
              <a:t>Tools</a:t>
            </a:r>
          </a:p>
          <a:p>
            <a:pPr lvl="1"/>
            <a:r>
              <a:rPr lang="en-US" dirty="0" smtClean="0"/>
              <a:t>Platforms</a:t>
            </a:r>
          </a:p>
          <a:p>
            <a:r>
              <a:rPr lang="en-US" dirty="0" smtClean="0"/>
              <a:t>Basic training</a:t>
            </a:r>
          </a:p>
          <a:p>
            <a:pPr lvl="1"/>
            <a:r>
              <a:rPr lang="en-US" dirty="0" smtClean="0"/>
              <a:t>One hour introduction of concepts</a:t>
            </a:r>
          </a:p>
          <a:p>
            <a:pPr lvl="1"/>
            <a:r>
              <a:rPr lang="en-US" dirty="0" smtClean="0"/>
              <a:t>Two hour introduction with demonstration</a:t>
            </a:r>
          </a:p>
          <a:p>
            <a:r>
              <a:rPr lang="en-US" dirty="0" smtClean="0"/>
              <a:t>In-depth training</a:t>
            </a:r>
          </a:p>
          <a:p>
            <a:pPr lvl="1"/>
            <a:r>
              <a:rPr lang="en-US" dirty="0" smtClean="0"/>
              <a:t>Full foundation</a:t>
            </a:r>
          </a:p>
          <a:p>
            <a:pPr lvl="1"/>
            <a:r>
              <a:rPr lang="en-US" dirty="0" smtClean="0"/>
              <a:t>Application on real data</a:t>
            </a:r>
          </a:p>
          <a:p>
            <a:pPr lvl="1"/>
            <a:r>
              <a:rPr lang="en-US" dirty="0" smtClean="0"/>
              <a:t>Solving real problems</a:t>
            </a:r>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400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Case studies for industries</a:t>
            </a:r>
          </a:p>
          <a:p>
            <a:pPr lvl="1"/>
            <a:r>
              <a:rPr lang="en-US" dirty="0" smtClean="0"/>
              <a:t>Financial</a:t>
            </a:r>
          </a:p>
          <a:p>
            <a:pPr lvl="1"/>
            <a:r>
              <a:rPr lang="en-US" dirty="0" smtClean="0"/>
              <a:t>Security</a:t>
            </a:r>
          </a:p>
          <a:p>
            <a:pPr lvl="1"/>
            <a:r>
              <a:rPr lang="en-US" dirty="0" smtClean="0"/>
              <a:t>Ads</a:t>
            </a:r>
          </a:p>
          <a:p>
            <a:endParaRPr lang="en-US" dirty="0"/>
          </a:p>
        </p:txBody>
      </p:sp>
    </p:spTree>
    <p:extLst>
      <p:ext uri="{BB962C8B-B14F-4D97-AF65-F5344CB8AC3E}">
        <p14:creationId xmlns:p14="http://schemas.microsoft.com/office/powerpoint/2010/main" val="318316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Semantics analysis</a:t>
            </a:r>
          </a:p>
          <a:p>
            <a:pPr lvl="1"/>
            <a:r>
              <a:rPr lang="en-US" dirty="0" smtClean="0"/>
              <a:t>Given a tweet, produce semantics analysis of it</a:t>
            </a:r>
          </a:p>
          <a:p>
            <a:r>
              <a:rPr lang="en-US" dirty="0" smtClean="0"/>
              <a:t>Crawling</a:t>
            </a:r>
          </a:p>
          <a:p>
            <a:pPr lvl="1"/>
            <a:r>
              <a:rPr lang="en-US" dirty="0" smtClean="0"/>
              <a:t>Given a website, produce a snapshot of webpages from that site</a:t>
            </a:r>
          </a:p>
          <a:p>
            <a:pPr lvl="1"/>
            <a:r>
              <a:rPr lang="en-US" dirty="0" smtClean="0"/>
              <a:t>How to get Dynamic-content </a:t>
            </a:r>
            <a:r>
              <a:rPr lang="en-US" dirty="0" err="1" smtClean="0"/>
              <a:t>websits</a:t>
            </a:r>
            <a:r>
              <a:rPr lang="en-US" dirty="0" smtClean="0"/>
              <a:t> crawl-able </a:t>
            </a:r>
          </a:p>
          <a:p>
            <a:r>
              <a:rPr lang="en-US" dirty="0" smtClean="0"/>
              <a:t>Pricing</a:t>
            </a:r>
          </a:p>
          <a:p>
            <a:pPr lvl="1"/>
            <a:r>
              <a:rPr lang="en-US" dirty="0" smtClean="0"/>
              <a:t>Given a pricing history, and global data, suggest price for my products</a:t>
            </a:r>
          </a:p>
          <a:p>
            <a:r>
              <a:rPr lang="en-US" dirty="0" smtClean="0"/>
              <a:t>Churn Analysis</a:t>
            </a:r>
          </a:p>
          <a:p>
            <a:pPr lvl="1"/>
            <a:r>
              <a:rPr lang="en-US" dirty="0" smtClean="0"/>
              <a:t>Banking</a:t>
            </a:r>
          </a:p>
          <a:p>
            <a:pPr lvl="1"/>
            <a:r>
              <a:rPr lang="en-US" dirty="0" smtClean="0"/>
              <a:t>Telco</a:t>
            </a:r>
          </a:p>
          <a:p>
            <a:r>
              <a:rPr lang="en-US" dirty="0" smtClean="0"/>
              <a:t>Data Profiling</a:t>
            </a:r>
          </a:p>
          <a:p>
            <a:pPr lvl="1"/>
            <a:r>
              <a:rPr lang="en-US" dirty="0" smtClean="0"/>
              <a:t>Given a data set, produce characteristics of the data set</a:t>
            </a:r>
          </a:p>
          <a:p>
            <a:pPr lvl="1"/>
            <a:r>
              <a:rPr lang="en-US" dirty="0" smtClean="0"/>
              <a:t>Given a data set, what insight can be gained from it</a:t>
            </a:r>
          </a:p>
          <a:p>
            <a:r>
              <a:rPr lang="en-US" dirty="0" smtClean="0"/>
              <a:t>Amazon one click tasks</a:t>
            </a:r>
          </a:p>
          <a:p>
            <a:pPr lvl="1"/>
            <a:r>
              <a:rPr lang="en-US" dirty="0" smtClean="0"/>
              <a:t>One click for running text classification on AWS</a:t>
            </a:r>
          </a:p>
          <a:p>
            <a:pPr lvl="1"/>
            <a:r>
              <a:rPr lang="en-US" dirty="0" smtClean="0"/>
              <a:t>One click for sentiment scoring on AWS</a:t>
            </a:r>
          </a:p>
          <a:p>
            <a:endParaRPr lang="en-US" dirty="0"/>
          </a:p>
        </p:txBody>
      </p:sp>
    </p:spTree>
    <p:extLst>
      <p:ext uri="{BB962C8B-B14F-4D97-AF65-F5344CB8AC3E}">
        <p14:creationId xmlns:p14="http://schemas.microsoft.com/office/powerpoint/2010/main" val="243363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a:lnSpc>
                <a:spcPct val="80000"/>
              </a:lnSpc>
            </a:pPr>
            <a:r>
              <a:rPr lang="en-US" sz="2000" dirty="0"/>
              <a:t>Demand forecasting</a:t>
            </a:r>
          </a:p>
          <a:p>
            <a:pPr lvl="1">
              <a:lnSpc>
                <a:spcPct val="80000"/>
              </a:lnSpc>
            </a:pPr>
            <a:r>
              <a:rPr lang="en-US" sz="1800" dirty="0"/>
              <a:t>Given historical demand, and global data, predict future </a:t>
            </a:r>
            <a:r>
              <a:rPr lang="en-US" sz="1800" dirty="0" smtClean="0"/>
              <a:t>demand at given price point</a:t>
            </a:r>
            <a:endParaRPr lang="en-US" sz="1800" dirty="0"/>
          </a:p>
          <a:p>
            <a:r>
              <a:rPr lang="en-US" sz="2000" dirty="0" smtClean="0"/>
              <a:t>Supply optimization</a:t>
            </a:r>
          </a:p>
          <a:p>
            <a:pPr lvl="1"/>
            <a:r>
              <a:rPr lang="en-US" sz="1800" dirty="0" smtClean="0"/>
              <a:t>Find a supply mix to meet the demand at a reasonable cost</a:t>
            </a:r>
          </a:p>
          <a:p>
            <a:r>
              <a:rPr lang="en-US" sz="2000" dirty="0" smtClean="0"/>
              <a:t>Product Recommendation</a:t>
            </a:r>
          </a:p>
          <a:p>
            <a:pPr lvl="1"/>
            <a:r>
              <a:rPr lang="en-US" sz="1800" dirty="0" smtClean="0"/>
              <a:t>Recommend products based on user’s interests</a:t>
            </a:r>
          </a:p>
          <a:p>
            <a:r>
              <a:rPr lang="en-US" sz="2000" dirty="0" smtClean="0"/>
              <a:t>Monetary fraud identification</a:t>
            </a:r>
          </a:p>
          <a:p>
            <a:pPr lvl="1"/>
            <a:r>
              <a:rPr lang="en-US" sz="1800" dirty="0" smtClean="0"/>
              <a:t>Credit card compromise</a:t>
            </a:r>
          </a:p>
          <a:p>
            <a:r>
              <a:rPr lang="en-US" sz="2000" dirty="0" smtClean="0"/>
              <a:t>Customer segmentation</a:t>
            </a:r>
          </a:p>
        </p:txBody>
      </p:sp>
    </p:spTree>
    <p:extLst>
      <p:ext uri="{BB962C8B-B14F-4D97-AF65-F5344CB8AC3E}">
        <p14:creationId xmlns:p14="http://schemas.microsoft.com/office/powerpoint/2010/main" val="55379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Dynamic </a:t>
            </a:r>
            <a:r>
              <a:rPr lang="en-US" dirty="0" smtClean="0"/>
              <a:t>pricing </a:t>
            </a:r>
          </a:p>
          <a:p>
            <a:pPr lvl="1"/>
            <a:r>
              <a:rPr lang="en-US" dirty="0" smtClean="0"/>
              <a:t>supply/demand </a:t>
            </a:r>
            <a:r>
              <a:rPr lang="en-US" dirty="0"/>
              <a:t>typically drives the price. But </a:t>
            </a:r>
            <a:r>
              <a:rPr lang="en-US" dirty="0" smtClean="0"/>
              <a:t>on the other hand, </a:t>
            </a:r>
            <a:r>
              <a:rPr lang="en-US" dirty="0"/>
              <a:t>how to lower the price so that you can sell more products. Discriminative pricing is </a:t>
            </a:r>
            <a:r>
              <a:rPr lang="en-US" dirty="0" smtClean="0"/>
              <a:t>illegal. Legally </a:t>
            </a:r>
            <a:r>
              <a:rPr lang="en-US" dirty="0"/>
              <a:t>you cannot decrease </a:t>
            </a:r>
            <a:r>
              <a:rPr lang="en-US" dirty="0" smtClean="0"/>
              <a:t>the product </a:t>
            </a:r>
            <a:r>
              <a:rPr lang="en-US" dirty="0"/>
              <a:t>price for a specific set of users, </a:t>
            </a:r>
            <a:r>
              <a:rPr lang="en-US" dirty="0" err="1"/>
              <a:t>e.g</a:t>
            </a:r>
            <a:r>
              <a:rPr lang="en-US" dirty="0"/>
              <a:t> you buy a $10 deal, you cannot sell it at $9 </a:t>
            </a:r>
            <a:r>
              <a:rPr lang="en-US" dirty="0" smtClean="0"/>
              <a:t>for a small set of people.</a:t>
            </a:r>
          </a:p>
          <a:p>
            <a:pPr marL="457200" lvl="1" indent="0">
              <a:buNone/>
            </a:pPr>
            <a:r>
              <a:rPr lang="en-US" dirty="0" smtClean="0"/>
              <a:t> </a:t>
            </a:r>
            <a:endParaRPr lang="en-US" dirty="0"/>
          </a:p>
          <a:p>
            <a:r>
              <a:rPr lang="en-US" dirty="0"/>
              <a:t>Product </a:t>
            </a:r>
            <a:r>
              <a:rPr lang="en-US" dirty="0" smtClean="0"/>
              <a:t>recommendation</a:t>
            </a:r>
          </a:p>
          <a:p>
            <a:pPr lvl="1"/>
            <a:r>
              <a:rPr lang="en-US" dirty="0" smtClean="0"/>
              <a:t>When one </a:t>
            </a:r>
            <a:r>
              <a:rPr lang="en-US" dirty="0"/>
              <a:t>person comes to a </a:t>
            </a:r>
            <a:r>
              <a:rPr lang="en-US" dirty="0" smtClean="0"/>
              <a:t>deals </a:t>
            </a:r>
            <a:r>
              <a:rPr lang="en-US" dirty="0"/>
              <a:t>website, and clicks the getaway deal category, what kind of vacation deal you should </a:t>
            </a:r>
            <a:r>
              <a:rPr lang="en-US" dirty="0" smtClean="0"/>
              <a:t>recommend to him? </a:t>
            </a:r>
            <a:r>
              <a:rPr lang="en-US" dirty="0"/>
              <a:t>You have the user behavior in this </a:t>
            </a:r>
            <a:r>
              <a:rPr lang="en-US" dirty="0" smtClean="0"/>
              <a:t>deals </a:t>
            </a:r>
            <a:r>
              <a:rPr lang="en-US" dirty="0"/>
              <a:t>website,  </a:t>
            </a:r>
            <a:r>
              <a:rPr lang="en-US" dirty="0" smtClean="0"/>
              <a:t>may </a:t>
            </a:r>
            <a:r>
              <a:rPr lang="en-US" dirty="0"/>
              <a:t>also have </a:t>
            </a:r>
            <a:r>
              <a:rPr lang="en-US" dirty="0" err="1"/>
              <a:t>facebook</a:t>
            </a:r>
            <a:r>
              <a:rPr lang="en-US" dirty="0"/>
              <a:t> data (profile, feed, activities) , and other data sources: Yelp challenge data </a:t>
            </a:r>
            <a:r>
              <a:rPr lang="en-US" dirty="0">
                <a:hlinkClick r:id="rId3"/>
              </a:rPr>
              <a:t>http://www.yelp.com/dataset_challenge/</a:t>
            </a:r>
            <a:r>
              <a:rPr lang="en-US" dirty="0"/>
              <a:t> , Netflix dataset, </a:t>
            </a:r>
            <a:r>
              <a:rPr lang="en-US" dirty="0">
                <a:hlinkClick r:id="rId4"/>
              </a:rPr>
              <a:t>http://www.kaggle.com/</a:t>
            </a:r>
            <a:r>
              <a:rPr lang="en-US" dirty="0"/>
              <a:t> and etc</a:t>
            </a:r>
            <a:r>
              <a:rPr lang="en-US" dirty="0" smtClean="0"/>
              <a:t>.</a:t>
            </a:r>
          </a:p>
          <a:p>
            <a:pPr marL="457200" lvl="1" indent="0">
              <a:buNone/>
            </a:pPr>
            <a:endParaRPr lang="en-US" dirty="0"/>
          </a:p>
          <a:p>
            <a:r>
              <a:rPr lang="en-US" dirty="0"/>
              <a:t>Groups of users’ interest (for recommendation </a:t>
            </a:r>
            <a:r>
              <a:rPr lang="en-US" dirty="0" smtClean="0"/>
              <a:t>purpose)</a:t>
            </a:r>
          </a:p>
          <a:p>
            <a:pPr lvl="1"/>
            <a:r>
              <a:rPr lang="en-US" dirty="0" smtClean="0"/>
              <a:t>It’s hard </a:t>
            </a:r>
            <a:r>
              <a:rPr lang="en-US" dirty="0"/>
              <a:t>to figure out individual’s interest so that </a:t>
            </a:r>
            <a:r>
              <a:rPr lang="en-US" dirty="0" smtClean="0"/>
              <a:t>it might be easier to analyze </a:t>
            </a:r>
            <a:r>
              <a:rPr lang="en-US" dirty="0"/>
              <a:t>a group of users’ </a:t>
            </a:r>
            <a:r>
              <a:rPr lang="en-US" dirty="0" smtClean="0"/>
              <a:t>interest. </a:t>
            </a:r>
            <a:r>
              <a:rPr lang="en-US" dirty="0" err="1" smtClean="0"/>
              <a:t>E.g</a:t>
            </a:r>
            <a:r>
              <a:rPr lang="en-US" dirty="0" smtClean="0"/>
              <a:t> </a:t>
            </a:r>
            <a:r>
              <a:rPr lang="en-US" dirty="0"/>
              <a:t>what’s trending in twitter/</a:t>
            </a:r>
            <a:r>
              <a:rPr lang="en-US" dirty="0" err="1"/>
              <a:t>facebook</a:t>
            </a:r>
            <a:r>
              <a:rPr lang="en-US" dirty="0" smtClean="0"/>
              <a:t>/, with techniques like </a:t>
            </a:r>
            <a:r>
              <a:rPr lang="en-US" dirty="0"/>
              <a:t>n-gram, unsupervised clustering, keyword extraction, </a:t>
            </a:r>
            <a:r>
              <a:rPr lang="en-US" dirty="0" smtClean="0"/>
              <a:t>summarization and </a:t>
            </a:r>
            <a:r>
              <a:rPr lang="en-US" dirty="0" err="1" smtClean="0"/>
              <a:t>etc</a:t>
            </a:r>
            <a:endParaRPr lang="en-US" dirty="0"/>
          </a:p>
          <a:p>
            <a:endParaRPr lang="en-US" dirty="0"/>
          </a:p>
        </p:txBody>
      </p:sp>
    </p:spTree>
    <p:extLst>
      <p:ext uri="{BB962C8B-B14F-4D97-AF65-F5344CB8AC3E}">
        <p14:creationId xmlns:p14="http://schemas.microsoft.com/office/powerpoint/2010/main" val="41891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Data visualization </a:t>
            </a:r>
          </a:p>
          <a:p>
            <a:pPr lvl="1"/>
            <a:r>
              <a:rPr lang="en-US" dirty="0" smtClean="0"/>
              <a:t>for organizations like non-profit, United Nation, and </a:t>
            </a:r>
            <a:r>
              <a:rPr lang="en-US" dirty="0" err="1" smtClean="0"/>
              <a:t>etc</a:t>
            </a:r>
            <a:endParaRPr lang="en-US" dirty="0" smtClean="0"/>
          </a:p>
          <a:p>
            <a:r>
              <a:rPr lang="en-US" dirty="0" smtClean="0"/>
              <a:t>Text categorization</a:t>
            </a:r>
          </a:p>
          <a:p>
            <a:pPr lvl="1"/>
            <a:r>
              <a:rPr lang="en-US" dirty="0" err="1" smtClean="0"/>
              <a:t>E.g</a:t>
            </a:r>
            <a:r>
              <a:rPr lang="en-US" dirty="0" smtClean="0"/>
              <a:t> classifying text </a:t>
            </a:r>
            <a:r>
              <a:rPr lang="en-US" dirty="0" err="1" smtClean="0"/>
              <a:t>msg</a:t>
            </a:r>
            <a:r>
              <a:rPr lang="en-US" dirty="0" smtClean="0"/>
              <a:t> in Africa that people sent to ask for help, which will help people to get helps faster. </a:t>
            </a:r>
            <a:endParaRPr lang="en-US" dirty="0" smtClean="0"/>
          </a:p>
          <a:p>
            <a:r>
              <a:rPr lang="en-US" dirty="0" smtClean="0"/>
              <a:t>Middle school data (mining) education </a:t>
            </a:r>
          </a:p>
          <a:p>
            <a:pPr lvl="1"/>
            <a:r>
              <a:rPr lang="en-US" dirty="0" smtClean="0"/>
              <a:t>For kids to have the ability to think with data skill</a:t>
            </a:r>
            <a:endParaRPr lang="en-US" dirty="0" smtClean="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30524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sz="2000" dirty="0" smtClean="0"/>
              <a:t>KPI</a:t>
            </a:r>
            <a:endParaRPr lang="en-US" sz="2000" dirty="0"/>
          </a:p>
          <a:p>
            <a:pPr lvl="1"/>
            <a:r>
              <a:rPr lang="en-US" sz="1800" dirty="0" smtClean="0"/>
              <a:t>Vertical specific business KPI</a:t>
            </a:r>
          </a:p>
          <a:p>
            <a:r>
              <a:rPr lang="en-US" sz="2000" dirty="0"/>
              <a:t>Experimentation Platform</a:t>
            </a:r>
          </a:p>
          <a:p>
            <a:r>
              <a:rPr lang="en-US" sz="2000" dirty="0" smtClean="0"/>
              <a:t>Data quality monitoring and alerting</a:t>
            </a:r>
          </a:p>
          <a:p>
            <a:pPr lvl="1">
              <a:lnSpc>
                <a:spcPct val="80000"/>
              </a:lnSpc>
            </a:pPr>
            <a:r>
              <a:rPr lang="en-US" sz="1800" dirty="0"/>
              <a:t>Volume, missing values, latency, uniqueness, referential </a:t>
            </a:r>
            <a:r>
              <a:rPr lang="en-US" sz="1800" dirty="0" smtClean="0"/>
              <a:t>integrity</a:t>
            </a:r>
          </a:p>
          <a:p>
            <a:pPr lvl="1">
              <a:lnSpc>
                <a:spcPct val="80000"/>
              </a:lnSpc>
            </a:pPr>
            <a:endParaRPr lang="en-US" sz="1800" dirty="0"/>
          </a:p>
          <a:p>
            <a:pPr>
              <a:lnSpc>
                <a:spcPct val="80000"/>
              </a:lnSpc>
            </a:pPr>
            <a:r>
              <a:rPr lang="en-US" sz="2200" dirty="0" smtClean="0"/>
              <a:t>N-gram </a:t>
            </a:r>
          </a:p>
          <a:p>
            <a:endParaRPr lang="en-US" dirty="0"/>
          </a:p>
        </p:txBody>
      </p:sp>
    </p:spTree>
    <p:extLst>
      <p:ext uri="{BB962C8B-B14F-4D97-AF65-F5344CB8AC3E}">
        <p14:creationId xmlns:p14="http://schemas.microsoft.com/office/powerpoint/2010/main" val="180384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://www.yelp.com/dataset_challenge</a:t>
            </a:r>
            <a:r>
              <a:rPr lang="en-US" dirty="0" smtClean="0">
                <a:hlinkClick r:id="rId2"/>
              </a:rPr>
              <a:t>/</a:t>
            </a:r>
            <a:endParaRPr lang="en-US" dirty="0" smtClean="0"/>
          </a:p>
          <a:p>
            <a:r>
              <a:rPr lang="en-US" dirty="0" smtClean="0"/>
              <a:t>Netflix dataset</a:t>
            </a:r>
          </a:p>
          <a:p>
            <a:r>
              <a:rPr lang="en-US" dirty="0" smtClean="0">
                <a:hlinkClick r:id="rId3"/>
              </a:rPr>
              <a:t>http</a:t>
            </a:r>
            <a:r>
              <a:rPr lang="en-US" dirty="0">
                <a:hlinkClick r:id="rId3"/>
              </a:rPr>
              <a:t>://www.kaggle.com</a:t>
            </a:r>
            <a:endParaRPr lang="en-US" dirty="0"/>
          </a:p>
        </p:txBody>
      </p:sp>
    </p:spTree>
    <p:extLst>
      <p:ext uri="{BB962C8B-B14F-4D97-AF65-F5344CB8AC3E}">
        <p14:creationId xmlns:p14="http://schemas.microsoft.com/office/powerpoint/2010/main" val="4015233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9463</TotalTime>
  <Words>695</Words>
  <Application>Microsoft Office PowerPoint</Application>
  <PresentationFormat>On-screen Show (4:3)</PresentationFormat>
  <Paragraphs>99</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Purposes</vt:lpstr>
      <vt:lpstr>Training</vt:lpstr>
      <vt:lpstr>Case Studies</vt:lpstr>
      <vt:lpstr>Modules</vt:lpstr>
      <vt:lpstr>Modules</vt:lpstr>
      <vt:lpstr>Modules</vt:lpstr>
      <vt:lpstr>Modules</vt:lpstr>
      <vt:lpstr>Modules</vt:lpstr>
      <vt:lpstr>Data Sources</vt:lpstr>
      <vt:lpstr>Tools</vt:lpstr>
      <vt:lpstr>Next steps: after 2/11/2014 meeting</vt:lpstr>
    </vt:vector>
  </TitlesOfParts>
  <Company>EV Analysis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Li</dc:creator>
  <cp:lastModifiedBy>Hua Li (REDMOND)</cp:lastModifiedBy>
  <cp:revision>79</cp:revision>
  <dcterms:created xsi:type="dcterms:W3CDTF">2014-01-29T18:38:08Z</dcterms:created>
  <dcterms:modified xsi:type="dcterms:W3CDTF">2014-02-12T04:07:34Z</dcterms:modified>
</cp:coreProperties>
</file>