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72" r:id="rId4"/>
    <p:sldId id="274" r:id="rId5"/>
    <p:sldId id="271" r:id="rId6"/>
    <p:sldId id="273" r:id="rId7"/>
    <p:sldId id="259" r:id="rId8"/>
    <p:sldId id="270" r:id="rId9"/>
    <p:sldId id="265" r:id="rId10"/>
    <p:sldId id="263" r:id="rId11"/>
    <p:sldId id="264" r:id="rId12"/>
    <p:sldId id="266" r:id="rId13"/>
    <p:sldId id="267" r:id="rId14"/>
    <p:sldId id="268" r:id="rId15"/>
    <p:sldId id="269" r:id="rId16"/>
    <p:sldId id="260"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Charney" initials="JC" lastIdx="1" clrIdx="0">
    <p:extLst>
      <p:ext uri="{19B8F6BF-5375-455C-9EA6-DF929625EA0E}">
        <p15:presenceInfo xmlns:p15="http://schemas.microsoft.com/office/powerpoint/2012/main" userId="c922ba02649568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66" autoAdjust="0"/>
  </p:normalViewPr>
  <p:slideViewPr>
    <p:cSldViewPr snapToGrid="0">
      <p:cViewPr varScale="1">
        <p:scale>
          <a:sx n="52" d="100"/>
          <a:sy n="52" d="100"/>
        </p:scale>
        <p:origin x="102" y="276"/>
      </p:cViewPr>
      <p:guideLst/>
    </p:cSldViewPr>
  </p:slideViewPr>
  <p:outlineViewPr>
    <p:cViewPr>
      <p:scale>
        <a:sx n="33" d="100"/>
        <a:sy n="33" d="100"/>
      </p:scale>
      <p:origin x="0" y="-13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6-01T10:10:28.725" idx="1">
    <p:pos x="1680" y="448"/>
    <p:text>Cite these sources!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D591B4-6EEE-479B-9B95-1041C24BD946}" type="datetimeFigureOut">
              <a:rPr lang="en-US" smtClean="0"/>
              <a:t>6/5/2015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5AF42-9B93-4B3C-B10C-5BBD19C45ECF}" type="slidenum">
              <a:rPr lang="en-US" smtClean="0"/>
              <a:t>‹#›</a:t>
            </a:fld>
            <a:endParaRPr lang="en-US"/>
          </a:p>
        </p:txBody>
      </p:sp>
    </p:spTree>
    <p:extLst>
      <p:ext uri="{BB962C8B-B14F-4D97-AF65-F5344CB8AC3E}">
        <p14:creationId xmlns:p14="http://schemas.microsoft.com/office/powerpoint/2010/main" val="80745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Brett can</a:t>
            </a:r>
            <a:r>
              <a:rPr lang="en-US" baseline="0" dirty="0" smtClean="0"/>
              <a:t> probably explain how this part better than I can.</a:t>
            </a:r>
          </a:p>
          <a:p>
            <a:endParaRPr lang="en-US" dirty="0"/>
          </a:p>
        </p:txBody>
      </p:sp>
      <p:sp>
        <p:nvSpPr>
          <p:cNvPr id="4" name="Slide Number Placeholder 3"/>
          <p:cNvSpPr>
            <a:spLocks noGrp="1"/>
          </p:cNvSpPr>
          <p:nvPr>
            <p:ph type="sldNum" sz="quarter" idx="10"/>
          </p:nvPr>
        </p:nvSpPr>
        <p:spPr/>
        <p:txBody>
          <a:bodyPr/>
          <a:lstStyle/>
          <a:p>
            <a:fld id="{3685AF42-9B93-4B3C-B10C-5BBD19C45ECF}" type="slidenum">
              <a:rPr lang="en-US" smtClean="0"/>
              <a:t>5</a:t>
            </a:fld>
            <a:endParaRPr lang="en-US"/>
          </a:p>
        </p:txBody>
      </p:sp>
    </p:spTree>
    <p:extLst>
      <p:ext uri="{BB962C8B-B14F-4D97-AF65-F5344CB8AC3E}">
        <p14:creationId xmlns:p14="http://schemas.microsoft.com/office/powerpoint/2010/main" val="246692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0EC81-96A3-4F0E-8715-FC9412CE657D}"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306540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0EC81-96A3-4F0E-8715-FC9412CE657D}"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83937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0EC81-96A3-4F0E-8715-FC9412CE657D}"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124122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0EC81-96A3-4F0E-8715-FC9412CE657D}"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188563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0EC81-96A3-4F0E-8715-FC9412CE657D}" type="datetimeFigureOut">
              <a:rPr lang="en-US" smtClean="0"/>
              <a:t>6/5/2015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292609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0EC81-96A3-4F0E-8715-FC9412CE657D}" type="datetimeFigureOut">
              <a:rPr lang="en-US" smtClean="0"/>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13526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0EC81-96A3-4F0E-8715-FC9412CE657D}" type="datetimeFigureOut">
              <a:rPr lang="en-US" smtClean="0"/>
              <a:t>6/5/2015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308510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0EC81-96A3-4F0E-8715-FC9412CE657D}" type="datetimeFigureOut">
              <a:rPr lang="en-US" smtClean="0"/>
              <a:t>6/5/2015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116503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0EC81-96A3-4F0E-8715-FC9412CE657D}" type="datetimeFigureOut">
              <a:rPr lang="en-US" smtClean="0"/>
              <a:t>6/5/2015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93744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0EC81-96A3-4F0E-8715-FC9412CE657D}" type="datetimeFigureOut">
              <a:rPr lang="en-US" smtClean="0"/>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143971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0EC81-96A3-4F0E-8715-FC9412CE657D}" type="datetimeFigureOut">
              <a:rPr lang="en-US" smtClean="0"/>
              <a:t>6/5/2015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F2223-7CD7-4BAF-8B28-15EFA81F39B9}" type="slidenum">
              <a:rPr lang="en-US" smtClean="0"/>
              <a:t>‹#›</a:t>
            </a:fld>
            <a:endParaRPr lang="en-US"/>
          </a:p>
        </p:txBody>
      </p:sp>
    </p:spTree>
    <p:extLst>
      <p:ext uri="{BB962C8B-B14F-4D97-AF65-F5344CB8AC3E}">
        <p14:creationId xmlns:p14="http://schemas.microsoft.com/office/powerpoint/2010/main" val="140874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0EC81-96A3-4F0E-8715-FC9412CE657D}" type="datetimeFigureOut">
              <a:rPr lang="en-US" smtClean="0"/>
              <a:t>6/5/2015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F2223-7CD7-4BAF-8B28-15EFA81F39B9}" type="slidenum">
              <a:rPr lang="en-US" smtClean="0"/>
              <a:t>‹#›</a:t>
            </a:fld>
            <a:endParaRPr lang="en-US"/>
          </a:p>
        </p:txBody>
      </p:sp>
    </p:spTree>
    <p:extLst>
      <p:ext uri="{BB962C8B-B14F-4D97-AF65-F5344CB8AC3E}">
        <p14:creationId xmlns:p14="http://schemas.microsoft.com/office/powerpoint/2010/main" val="34791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opendata.github.io/minecraft-stloui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perspectiveRelaxedModerately"/>
              <a:lightRig rig="threePt" dir="t"/>
            </a:scene3d>
          </a:bodyPr>
          <a:lstStyle/>
          <a:p>
            <a:pPr algn="ctr"/>
            <a:r>
              <a:rPr lang="en-US" sz="6600" dirty="0" smtClean="0">
                <a:solidFill>
                  <a:schemeClr val="bg1">
                    <a:lumMod val="50000"/>
                  </a:schemeClr>
                </a:solidFill>
                <a:effectLst>
                  <a:outerShdw blurRad="50800" dist="38100" dir="5400000" algn="t" rotWithShape="0">
                    <a:prstClr val="black">
                      <a:alpha val="40000"/>
                    </a:prstClr>
                  </a:outerShdw>
                </a:effectLst>
                <a:latin typeface="Minecrafter Alt" pitchFamily="2" charset="0"/>
              </a:rPr>
              <a:t>Minecraft St Louis</a:t>
            </a:r>
            <a:endParaRPr lang="en-US" sz="6600" dirty="0">
              <a:solidFill>
                <a:schemeClr val="bg1">
                  <a:lumMod val="50000"/>
                </a:schemeClr>
              </a:solidFill>
              <a:effectLst>
                <a:outerShdw blurRad="50800" dist="38100" dir="5400000" algn="t" rotWithShape="0">
                  <a:prstClr val="black">
                    <a:alpha val="40000"/>
                  </a:prstClr>
                </a:outerShdw>
              </a:effectLst>
              <a:latin typeface="Minecrafter Alt" pitchFamily="2"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7938" y="2020094"/>
            <a:ext cx="1943100" cy="3962400"/>
          </a:xfrm>
        </p:spPr>
      </p:pic>
      <p:sp>
        <p:nvSpPr>
          <p:cNvPr id="4" name="Content Placeholder 3"/>
          <p:cNvSpPr>
            <a:spLocks noGrp="1"/>
          </p:cNvSpPr>
          <p:nvPr>
            <p:ph sz="half" idx="2"/>
          </p:nvPr>
        </p:nvSpPr>
        <p:spPr>
          <a:xfrm>
            <a:off x="3375378" y="1825625"/>
            <a:ext cx="5096818" cy="4351338"/>
          </a:xfrm>
        </p:spPr>
        <p:txBody>
          <a:bodyPr/>
          <a:lstStyle/>
          <a:p>
            <a:endParaRPr lang="en-US" dirty="0" smtClean="0"/>
          </a:p>
          <a:p>
            <a:endParaRPr lang="en-US" dirty="0" smtClean="0"/>
          </a:p>
        </p:txBody>
      </p:sp>
      <p:sp>
        <p:nvSpPr>
          <p:cNvPr id="6" name="Rectangle 5"/>
          <p:cNvSpPr/>
          <p:nvPr/>
        </p:nvSpPr>
        <p:spPr>
          <a:xfrm rot="20384634">
            <a:off x="8165779" y="797073"/>
            <a:ext cx="3595583" cy="461665"/>
          </a:xfrm>
          <a:prstGeom prst="rect">
            <a:avLst/>
          </a:prstGeom>
          <a:noFill/>
        </p:spPr>
        <p:txBody>
          <a:bodyPr wrap="square" lIns="91440" tIns="45720" rIns="91440" bIns="45720">
            <a:spAutoFit/>
          </a:bodyPr>
          <a:lstStyle/>
          <a:p>
            <a:pPr algn="ctr"/>
            <a:r>
              <a:rPr lang="en-US" sz="2400" dirty="0" smtClean="0">
                <a:solidFill>
                  <a:srgbClr val="FFFF00"/>
                </a:solidFill>
                <a:effectLst>
                  <a:outerShdw blurRad="50800" dist="38100" dir="8100000" algn="tr" rotWithShape="0">
                    <a:prstClr val="black">
                      <a:alpha val="40000"/>
                    </a:prstClr>
                  </a:outerShdw>
                </a:effectLst>
                <a:latin typeface="Minecraftia" panose="00000400000000000000" pitchFamily="2" charset="0"/>
                <a:cs typeface="Minecraftia" panose="00000400000000000000" pitchFamily="2" charset="0"/>
              </a:rPr>
              <a:t>GO CRAZY FOLKS!</a:t>
            </a:r>
            <a:endParaRPr lang="en-US" sz="2400" dirty="0">
              <a:solidFill>
                <a:srgbClr val="FFFF00"/>
              </a:solidFill>
              <a:effectLst>
                <a:outerShdw blurRad="50800" dist="38100" dir="8100000" algn="tr" rotWithShape="0">
                  <a:prstClr val="black">
                    <a:alpha val="40000"/>
                  </a:prstClr>
                </a:outerShdw>
              </a:effectLst>
              <a:latin typeface="Minecraftia" panose="00000400000000000000" pitchFamily="2" charset="0"/>
              <a:cs typeface="Minecraftia" panose="00000400000000000000" pitchFamily="2"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3575" y="2179137"/>
            <a:ext cx="1800225" cy="3743325"/>
          </a:xfrm>
          <a:prstGeom prst="rect">
            <a:avLst/>
          </a:prstGeom>
        </p:spPr>
      </p:pic>
    </p:spTree>
    <p:extLst>
      <p:ext uri="{BB962C8B-B14F-4D97-AF65-F5344CB8AC3E}">
        <p14:creationId xmlns:p14="http://schemas.microsoft.com/office/powerpoint/2010/main" val="33145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10000" autoRev="1" fill="hold" grpId="0" nodeType="withEffect">
                                  <p:stCondLst>
                                    <p:cond delay="0"/>
                                  </p:stCondLst>
                                  <p:childTnLst>
                                    <p:animScale>
                                      <p:cBhvr>
                                        <p:cTn id="6" dur="5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want to build an Arch, man?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Side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cosh</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𝐶𝑥</m:t>
                              </m:r>
                            </m:num>
                            <m:den>
                              <m:r>
                                <a:rPr lang="en-US" b="0" i="1" smtClean="0">
                                  <a:latin typeface="Cambria Math" panose="02040503050406030204" pitchFamily="18" charset="0"/>
                                </a:rPr>
                                <m:t>𝐿</m:t>
                              </m:r>
                            </m:den>
                          </m:f>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𝐶</m:t>
                              </m:r>
                            </m:den>
                          </m:f>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cosh</m:t>
                                  </m:r>
                                </m:e>
                                <m:sup>
                                  <m:r>
                                    <a:rPr lang="en-US" b="0" i="1" smtClean="0">
                                      <a:latin typeface="Cambria Math" panose="02040503050406030204" pitchFamily="18" charset="0"/>
                                      <a:ea typeface="Cambria Math" panose="02040503050406030204" pitchFamily="18" charset="0"/>
                                    </a:rPr>
                                    <m:t>−1</m:t>
                                  </m:r>
                                </m:sup>
                              </m:sSup>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𝐴</m:t>
                                      </m:r>
                                    </m:den>
                                  </m:f>
                                </m:e>
                              </m:d>
                            </m:e>
                          </m:func>
                        </m:e>
                      </m:func>
                    </m:oMath>
                  </m:oMathPara>
                </a14:m>
                <a:endParaRPr lang="en-US" b="0" dirty="0" smtClean="0"/>
              </a:p>
              <a:p>
                <a:pPr marL="0" indent="0" algn="ctr">
                  <a:buNone/>
                </a:pPr>
                <a:r>
                  <a:rPr lang="en-US" dirty="0" smtClean="0"/>
                  <a:t>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num>
                      <m:den>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den>
                        </m:f>
                        <m:r>
                          <a:rPr lang="en-US" b="0" i="1" smtClean="0">
                            <a:latin typeface="Cambria Math" panose="02040503050406030204" pitchFamily="18" charset="0"/>
                          </a:rPr>
                          <m:t>−1</m:t>
                        </m:r>
                      </m:den>
                    </m:f>
                    <m:r>
                      <a:rPr lang="en-US" b="0" i="1" smtClean="0">
                        <a:latin typeface="Cambria Math" panose="02040503050406030204" pitchFamily="18" charset="0"/>
                      </a:rPr>
                      <m:t> </m:t>
                    </m:r>
                  </m:oMath>
                </a14:m>
                <a:r>
                  <a:rPr lang="en-US" dirty="0" smtClean="0"/>
                  <a:t>and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cosh</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𝑡</m:t>
                                </m:r>
                              </m:sub>
                            </m:sSub>
                          </m:den>
                        </m:f>
                      </m:e>
                    </m:func>
                  </m:oMath>
                </a14:m>
                <a:endParaRPr lang="en-US" dirty="0" smtClean="0"/>
              </a:p>
              <a:p>
                <a:pPr marL="0" indent="0">
                  <a:buNone/>
                </a:pPr>
                <a:r>
                  <a:rPr lang="en-US" dirty="0" smtClean="0"/>
                  <a:t>Base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7255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want to build an Arch, man?</a:t>
            </a:r>
            <a:endParaRPr lang="en-US" dirty="0"/>
          </a:p>
        </p:txBody>
      </p:sp>
      <p:sp>
        <p:nvSpPr>
          <p:cNvPr id="3" name="Content Placeholder 2"/>
          <p:cNvSpPr>
            <a:spLocks noGrp="1"/>
          </p:cNvSpPr>
          <p:nvPr>
            <p:ph idx="1"/>
          </p:nvPr>
        </p:nvSpPr>
        <p:spPr/>
        <p:txBody>
          <a:bodyPr/>
          <a:lstStyle/>
          <a:p>
            <a:r>
              <a:rPr lang="en-US" dirty="0" smtClean="0"/>
              <a:t>The base of the arch is an equilateral triangle!</a:t>
            </a:r>
            <a:endParaRPr lang="en-US" dirty="0"/>
          </a:p>
        </p:txBody>
      </p:sp>
    </p:spTree>
    <p:extLst>
      <p:ext uri="{BB962C8B-B14F-4D97-AF65-F5344CB8AC3E}">
        <p14:creationId xmlns:p14="http://schemas.microsoft.com/office/powerpoint/2010/main" val="183093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Arch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base of the Arch is an equilateral triangle, a triangle where all three sides have the same length and all three of its angles are 60°.</a:t>
                </a:r>
              </a:p>
              <a:p>
                <a:r>
                  <a:rPr lang="en-US" dirty="0" smtClean="0"/>
                  <a:t>The side of the arch is a flattened catenary, a curve that is supported under its own weight when it is supported at its ends, like a telephone cable being held by two telephone poles.  It is NOT a parabola although it looks quite similar.</a:t>
                </a:r>
              </a:p>
              <a:p>
                <a:pPr lvl="1"/>
                <a:r>
                  <a:rPr lang="en-US" dirty="0" smtClean="0"/>
                  <a:t>Parabola: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r>
                          <a:rPr lang="en-US" b="0" i="1" smtClean="0">
                            <a:latin typeface="Cambria Math" panose="02040503050406030204" pitchFamily="18" charset="0"/>
                          </a:rPr>
                          <m:t>𝑝</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smtClean="0"/>
              </a:p>
              <a:p>
                <a:pPr lvl="1"/>
                <a:r>
                  <a:rPr lang="en-US" dirty="0" smtClean="0"/>
                  <a:t>Catenary: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cosh</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𝑎</m:t>
                                </m:r>
                              </m:den>
                            </m:f>
                          </m:e>
                        </m:d>
                      </m:e>
                    </m:func>
                  </m:oMath>
                </a14:m>
                <a:r>
                  <a:rPr lang="en-US" dirty="0" smtClean="0"/>
                  <a:t> where </a:t>
                </a:r>
                <a14:m>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cosh</m:t>
                        </m:r>
                      </m:fName>
                      <m:e>
                        <m:r>
                          <a:rPr lang="en-US" b="0" i="1" smtClean="0">
                            <a:latin typeface="Cambria Math" panose="02040503050406030204" pitchFamily="18" charset="0"/>
                          </a:rPr>
                          <m:t>𝑡</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𝑡</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09954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do it parametrically</a:t>
            </a:r>
            <a:endParaRPr lang="en-US" dirty="0"/>
          </a:p>
        </p:txBody>
      </p:sp>
      <p:sp>
        <p:nvSpPr>
          <p:cNvPr id="3" name="Content Placeholder 2"/>
          <p:cNvSpPr>
            <a:spLocks noGrp="1"/>
          </p:cNvSpPr>
          <p:nvPr>
            <p:ph sz="half" idx="1"/>
          </p:nvPr>
        </p:nvSpPr>
        <p:spPr/>
        <p:txBody>
          <a:bodyPr/>
          <a:lstStyle/>
          <a:p>
            <a:r>
              <a:rPr lang="en-US" dirty="0" smtClean="0"/>
              <a:t>When drawing on the computer, graphics are rendered using parametric equations, that is a set of equations that express the coordinates of the point of a curve as functions of a variable.</a:t>
            </a:r>
          </a:p>
          <a:p>
            <a:r>
              <a:rPr lang="en-US" dirty="0" smtClean="0"/>
              <a:t>For our base, this is easy, because the arch is an equilateral triangle.</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275843887"/>
              </p:ext>
            </p:extLst>
          </p:nvPr>
        </p:nvGraphicFramePr>
        <p:xfrm>
          <a:off x="6172200" y="1825625"/>
          <a:ext cx="5181600" cy="4503420"/>
        </p:xfrm>
        <a:graphic>
          <a:graphicData uri="http://schemas.openxmlformats.org/drawingml/2006/table">
            <a:tbl>
              <a:tblPr firstRow="1" bandRow="1">
                <a:tableStyleId>{2D5ABB26-0587-4C30-8999-92F81FD0307C}</a:tableStyleId>
              </a:tblPr>
              <a:tblGrid>
                <a:gridCol w="1727200"/>
                <a:gridCol w="1727200"/>
                <a:gridCol w="1727200"/>
              </a:tblGrid>
              <a:tr h="370840">
                <a:tc>
                  <a:txBody>
                    <a:bodyPr/>
                    <a:lstStyle/>
                    <a:p>
                      <a:pPr algn="r" fontAlgn="b"/>
                      <a:r>
                        <a:rPr lang="en-US" sz="2400" b="1" i="0" u="none" strike="noStrike" dirty="0">
                          <a:solidFill>
                            <a:srgbClr val="000000"/>
                          </a:solidFill>
                          <a:effectLst/>
                          <a:latin typeface="Calibri" panose="020F0502020204030204" pitchFamily="34" charset="0"/>
                        </a:rPr>
                        <a:t>t</a:t>
                      </a:r>
                    </a:p>
                  </a:txBody>
                  <a:tcPr marL="9525" marR="9525" marT="9525" marB="0" anchor="b"/>
                </a:tc>
                <a:tc>
                  <a:txBody>
                    <a:bodyPr/>
                    <a:lstStyle/>
                    <a:p>
                      <a:pPr algn="r" fontAlgn="b"/>
                      <a:r>
                        <a:rPr lang="en-US" sz="2400" b="1" i="0" u="none" strike="noStrike" dirty="0">
                          <a:solidFill>
                            <a:srgbClr val="000000"/>
                          </a:solidFill>
                          <a:effectLst/>
                          <a:latin typeface="Calibri" panose="020F0502020204030204" pitchFamily="34" charset="0"/>
                        </a:rPr>
                        <a:t>x(t)</a:t>
                      </a:r>
                    </a:p>
                  </a:txBody>
                  <a:tcPr marL="9525" marR="9525" marT="9525" marB="0" anchor="b"/>
                </a:tc>
                <a:tc>
                  <a:txBody>
                    <a:bodyPr/>
                    <a:lstStyle/>
                    <a:p>
                      <a:pPr algn="r" fontAlgn="b"/>
                      <a:r>
                        <a:rPr lang="en-US" sz="2400" b="1" i="0" u="none" strike="noStrike" dirty="0">
                          <a:solidFill>
                            <a:srgbClr val="000000"/>
                          </a:solidFill>
                          <a:effectLst/>
                          <a:latin typeface="Calibri" panose="020F0502020204030204" pitchFamily="34" charset="0"/>
                        </a:rPr>
                        <a:t>y(t)</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0</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0.866025</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1.732051</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1.5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2.598076</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3.464102</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4.330127</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6</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5.196152</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3.5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6.062178</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6.928203</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9</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7.794229</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10</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8.660254</a:t>
                      </a:r>
                    </a:p>
                  </a:txBody>
                  <a:tcPr marL="9525" marR="9525" marT="9525" marB="0" anchor="b"/>
                </a:tc>
              </a:tr>
            </a:tbl>
          </a:graphicData>
        </a:graphic>
      </p:graphicFrame>
    </p:spTree>
    <p:extLst>
      <p:ext uri="{BB962C8B-B14F-4D97-AF65-F5344CB8AC3E}">
        <p14:creationId xmlns:p14="http://schemas.microsoft.com/office/powerpoint/2010/main" val="16833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do it parametrically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7500" lnSpcReduction="20000"/>
              </a:bodyPr>
              <a:lstStyle/>
              <a:p>
                <a:r>
                  <a:rPr lang="en-US" dirty="0" smtClean="0"/>
                  <a:t>Assume we were building on the south leg of the Arch.</a:t>
                </a:r>
              </a:p>
              <a:p>
                <a:r>
                  <a:rPr lang="en-US" dirty="0" smtClean="0"/>
                  <a:t>Let </a:t>
                </a:r>
                <a14:m>
                  <m:oMath xmlns:m="http://schemas.openxmlformats.org/officeDocument/2006/math">
                    <m:r>
                      <a:rPr lang="en-US" b="0" i="1" smtClean="0">
                        <a:latin typeface="Cambria Math" panose="02040503050406030204" pitchFamily="18" charset="0"/>
                      </a:rPr>
                      <m:t>𝑡</m:t>
                    </m:r>
                  </m:oMath>
                </a14:m>
                <a:r>
                  <a:rPr lang="en-US" dirty="0" smtClean="0"/>
                  <a:t> be the length of the three sides of our triangle. (The wide sides obviously on the outside surface of the structure).</a:t>
                </a:r>
              </a:p>
              <a:p>
                <a:r>
                  <a:rPr lang="en-US" dirty="0" smtClean="0"/>
                  <a:t>Let us assume the coordinate of the Western corner of the triangle is </a:t>
                </a:r>
                <a14:m>
                  <m:oMath xmlns:m="http://schemas.openxmlformats.org/officeDocument/2006/math">
                    <m:r>
                      <a:rPr lang="en-US" b="0" i="1" smtClean="0">
                        <a:latin typeface="Cambria Math" panose="02040503050406030204" pitchFamily="18" charset="0"/>
                      </a:rPr>
                      <m:t>(0,0)</m:t>
                    </m:r>
                  </m:oMath>
                </a14:m>
                <a:r>
                  <a:rPr lang="en-US" dirty="0" smtClean="0"/>
                  <a:t>and the Eastern corner is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smtClean="0"/>
              </a:p>
              <a:p>
                <a:r>
                  <a:rPr lang="en-US" dirty="0" smtClean="0"/>
                  <a:t>Let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dirty="0" smtClean="0"/>
                  <a:t> be the coordinates of the inside point.</a:t>
                </a:r>
              </a:p>
              <a:p>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𝑡</m:t>
                            </m:r>
                          </m:e>
                          <m:e>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num>
                              <m:den>
                                <m:r>
                                  <a:rPr lang="en-US" b="0" i="1" smtClean="0">
                                    <a:latin typeface="Cambria Math" panose="02040503050406030204" pitchFamily="18" charset="0"/>
                                  </a:rPr>
                                  <m:t>2</m:t>
                                </m:r>
                              </m:den>
                            </m:f>
                            <m:r>
                              <a:rPr lang="en-US" b="0" i="1" smtClean="0">
                                <a:latin typeface="Cambria Math" panose="02040503050406030204" pitchFamily="18" charset="0"/>
                              </a:rPr>
                              <m:t>𝑡</m:t>
                            </m:r>
                          </m:e>
                        </m:eqArr>
                      </m:e>
                    </m:d>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412" t="-2801" r="-2471"/>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sz="half" idx="2"/>
            <p:extLst>
              <p:ext uri="{D42A27DB-BD31-4B8C-83A1-F6EECF244321}">
                <p14:modId xmlns:p14="http://schemas.microsoft.com/office/powerpoint/2010/main" val="2275843887"/>
              </p:ext>
            </p:extLst>
          </p:nvPr>
        </p:nvGraphicFramePr>
        <p:xfrm>
          <a:off x="6172200" y="1825625"/>
          <a:ext cx="5181600" cy="4503420"/>
        </p:xfrm>
        <a:graphic>
          <a:graphicData uri="http://schemas.openxmlformats.org/drawingml/2006/table">
            <a:tbl>
              <a:tblPr firstRow="1" bandRow="1">
                <a:tableStyleId>{2D5ABB26-0587-4C30-8999-92F81FD0307C}</a:tableStyleId>
              </a:tblPr>
              <a:tblGrid>
                <a:gridCol w="1727200"/>
                <a:gridCol w="1727200"/>
                <a:gridCol w="1727200"/>
              </a:tblGrid>
              <a:tr h="370840">
                <a:tc>
                  <a:txBody>
                    <a:bodyPr/>
                    <a:lstStyle/>
                    <a:p>
                      <a:pPr algn="r" fontAlgn="b"/>
                      <a:r>
                        <a:rPr lang="en-US" sz="2400" b="1" i="0" u="none" strike="noStrike" dirty="0">
                          <a:solidFill>
                            <a:srgbClr val="000000"/>
                          </a:solidFill>
                          <a:effectLst/>
                          <a:latin typeface="Calibri" panose="020F0502020204030204" pitchFamily="34" charset="0"/>
                        </a:rPr>
                        <a:t>t</a:t>
                      </a:r>
                    </a:p>
                  </a:txBody>
                  <a:tcPr marL="9525" marR="9525" marT="9525" marB="0" anchor="b"/>
                </a:tc>
                <a:tc>
                  <a:txBody>
                    <a:bodyPr/>
                    <a:lstStyle/>
                    <a:p>
                      <a:pPr algn="r" fontAlgn="b"/>
                      <a:r>
                        <a:rPr lang="en-US" sz="2400" b="1" i="0" u="none" strike="noStrike" dirty="0">
                          <a:solidFill>
                            <a:srgbClr val="000000"/>
                          </a:solidFill>
                          <a:effectLst/>
                          <a:latin typeface="Calibri" panose="020F0502020204030204" pitchFamily="34" charset="0"/>
                        </a:rPr>
                        <a:t>x(t)</a:t>
                      </a:r>
                    </a:p>
                  </a:txBody>
                  <a:tcPr marL="9525" marR="9525" marT="9525" marB="0" anchor="b"/>
                </a:tc>
                <a:tc>
                  <a:txBody>
                    <a:bodyPr/>
                    <a:lstStyle/>
                    <a:p>
                      <a:pPr algn="r" fontAlgn="b"/>
                      <a:r>
                        <a:rPr lang="en-US" sz="2400" b="1" i="0" u="none" strike="noStrike" dirty="0">
                          <a:solidFill>
                            <a:srgbClr val="000000"/>
                          </a:solidFill>
                          <a:effectLst/>
                          <a:latin typeface="Calibri" panose="020F0502020204030204" pitchFamily="34" charset="0"/>
                        </a:rPr>
                        <a:t>y(t)</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0</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0.866025</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1</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1.732051</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1.5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2.598076</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3.464102</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4.330127</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6</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3</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5.196152</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3.5</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6.062178</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6.928203</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9</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4.5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7.794229</a:t>
                      </a:r>
                    </a:p>
                  </a:txBody>
                  <a:tcPr marL="9525" marR="9525" marT="9525" marB="0" anchor="b"/>
                </a:tc>
              </a:tr>
              <a:tr h="370840">
                <a:tc>
                  <a:txBody>
                    <a:bodyPr/>
                    <a:lstStyle/>
                    <a:p>
                      <a:pPr algn="r" fontAlgn="b"/>
                      <a:r>
                        <a:rPr lang="en-US" sz="2400" b="0" i="0" u="none" strike="noStrike">
                          <a:solidFill>
                            <a:srgbClr val="000000"/>
                          </a:solidFill>
                          <a:effectLst/>
                          <a:latin typeface="Calibri" panose="020F0502020204030204" pitchFamily="34" charset="0"/>
                        </a:rPr>
                        <a:t>10</a:t>
                      </a:r>
                    </a:p>
                  </a:txBody>
                  <a:tcPr marL="9525" marR="9525" marT="9525" marB="0" anchor="b"/>
                </a:tc>
                <a:tc>
                  <a:txBody>
                    <a:bodyPr/>
                    <a:lstStyle/>
                    <a:p>
                      <a:pPr algn="r" fontAlgn="b"/>
                      <a:r>
                        <a:rPr lang="en-US" sz="2400" b="0" i="0" u="none" strike="noStrike">
                          <a:solidFill>
                            <a:srgbClr val="000000"/>
                          </a:solidFill>
                          <a:effectLst/>
                          <a:latin typeface="Calibri" panose="020F0502020204030204" pitchFamily="34" charset="0"/>
                        </a:rPr>
                        <a:t>5</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8.660254</a:t>
                      </a:r>
                    </a:p>
                  </a:txBody>
                  <a:tcPr marL="9525" marR="9525" marT="9525" marB="0" anchor="b"/>
                </a:tc>
              </a:tr>
            </a:tbl>
          </a:graphicData>
        </a:graphic>
      </p:graphicFrame>
    </p:spTree>
    <p:extLst>
      <p:ext uri="{BB962C8B-B14F-4D97-AF65-F5344CB8AC3E}">
        <p14:creationId xmlns:p14="http://schemas.microsoft.com/office/powerpoint/2010/main" val="344390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do it on the floor</a:t>
            </a:r>
            <a:endParaRPr lang="en-US" dirty="0"/>
          </a:p>
        </p:txBody>
      </p:sp>
      <p:sp>
        <p:nvSpPr>
          <p:cNvPr id="3" name="Content Placeholder 2"/>
          <p:cNvSpPr>
            <a:spLocks noGrp="1"/>
          </p:cNvSpPr>
          <p:nvPr>
            <p:ph sz="half" idx="1"/>
          </p:nvPr>
        </p:nvSpPr>
        <p:spPr>
          <a:xfrm>
            <a:off x="838200" y="1825625"/>
            <a:ext cx="5181600" cy="3313934"/>
          </a:xfrm>
        </p:spPr>
        <p:txBody>
          <a:bodyPr>
            <a:normAutofit fontScale="92500" lnSpcReduction="20000"/>
          </a:bodyPr>
          <a:lstStyle/>
          <a:p>
            <a:r>
              <a:rPr lang="en-US" dirty="0" smtClean="0"/>
              <a:t>We can’t have part of a number of blocks. We have to have whole numbers or integers.</a:t>
            </a:r>
          </a:p>
          <a:p>
            <a:r>
              <a:rPr lang="en-US" dirty="0" smtClean="0"/>
              <a:t>More that often, most computer programming languages use a function called </a:t>
            </a:r>
            <a:r>
              <a:rPr lang="en-US" dirty="0" smtClean="0">
                <a:latin typeface="Lucida Console" panose="020B0609040504020204" pitchFamily="49" charset="0"/>
              </a:rPr>
              <a:t>floor</a:t>
            </a:r>
            <a:r>
              <a:rPr lang="en-US" dirty="0" smtClean="0"/>
              <a:t> to round down numbers to the nearest integer.</a:t>
            </a:r>
          </a:p>
          <a:p>
            <a:r>
              <a:rPr lang="en-US" dirty="0" smtClean="0"/>
              <a:t>In programs like Excel, we use a function called </a:t>
            </a:r>
            <a:r>
              <a:rPr lang="en-US" dirty="0" smtClean="0">
                <a:latin typeface="Lucida Console" panose="020B0609040504020204" pitchFamily="49" charset="0"/>
              </a:rPr>
              <a:t>int</a:t>
            </a:r>
            <a:r>
              <a:rPr lang="en-US" dirty="0" smtClean="0"/>
              <a:t>.</a:t>
            </a:r>
          </a:p>
          <a:p>
            <a:pPr marL="0" indent="0">
              <a:buNone/>
            </a:pPr>
            <a:endParaRPr lang="en-US" dirty="0" smtClean="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44432344"/>
              </p:ext>
            </p:extLst>
          </p:nvPr>
        </p:nvGraphicFramePr>
        <p:xfrm>
          <a:off x="6172200" y="1825625"/>
          <a:ext cx="5181600" cy="4503420"/>
        </p:xfrm>
        <a:graphic>
          <a:graphicData uri="http://schemas.openxmlformats.org/drawingml/2006/table">
            <a:tbl>
              <a:tblPr firstRow="1" bandRow="1">
                <a:tableStyleId>{2D5ABB26-0587-4C30-8999-92F81FD0307C}</a:tableStyleId>
              </a:tblPr>
              <a:tblGrid>
                <a:gridCol w="1727200"/>
                <a:gridCol w="1727200"/>
                <a:gridCol w="1727200"/>
              </a:tblGrid>
              <a:tr h="370840">
                <a:tc>
                  <a:txBody>
                    <a:bodyPr/>
                    <a:lstStyle/>
                    <a:p>
                      <a:pPr algn="r" fontAlgn="b"/>
                      <a:r>
                        <a:rPr lang="en-US" sz="2400" b="1" i="0" u="none" strike="noStrike" dirty="0">
                          <a:solidFill>
                            <a:srgbClr val="000000"/>
                          </a:solidFill>
                          <a:effectLst/>
                          <a:latin typeface="Calibri" panose="020F0502020204030204" pitchFamily="34" charset="0"/>
                        </a:rPr>
                        <a:t>t</a:t>
                      </a:r>
                    </a:p>
                  </a:txBody>
                  <a:tcPr marL="9525" marR="9525" marT="9525" marB="0" anchor="b"/>
                </a:tc>
                <a:tc>
                  <a:txBody>
                    <a:bodyPr/>
                    <a:lstStyle/>
                    <a:p>
                      <a:pPr algn="r" fontAlgn="b"/>
                      <a:r>
                        <a:rPr lang="en-US" sz="2400" b="1" i="0" u="none" strike="noStrike" dirty="0">
                          <a:solidFill>
                            <a:srgbClr val="000000"/>
                          </a:solidFill>
                          <a:effectLst/>
                          <a:latin typeface="Calibri" panose="020F0502020204030204" pitchFamily="34" charset="0"/>
                        </a:rPr>
                        <a:t>x(t)</a:t>
                      </a:r>
                    </a:p>
                  </a:txBody>
                  <a:tcPr marL="9525" marR="9525" marT="9525" marB="0" anchor="b"/>
                </a:tc>
                <a:tc>
                  <a:txBody>
                    <a:bodyPr/>
                    <a:lstStyle/>
                    <a:p>
                      <a:pPr algn="r" fontAlgn="b"/>
                      <a:r>
                        <a:rPr lang="en-US" sz="2400" b="1" i="0" u="none" strike="noStrike" dirty="0">
                          <a:solidFill>
                            <a:srgbClr val="000000"/>
                          </a:solidFill>
                          <a:effectLst/>
                          <a:latin typeface="Calibri" panose="020F0502020204030204" pitchFamily="34" charset="0"/>
                        </a:rPr>
                        <a:t>y(t)</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0</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0</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1</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0</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2</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1</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1</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3</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1</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2</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4</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2</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5</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2</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4</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6</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3</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5</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7</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3</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6</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8</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4</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6</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9</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4</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7</a:t>
                      </a:r>
                    </a:p>
                  </a:txBody>
                  <a:tcPr marL="9525" marR="9525" marT="9525" marB="0" anchor="b"/>
                </a:tc>
              </a:tr>
              <a:tr h="370840">
                <a:tc>
                  <a:txBody>
                    <a:bodyPr/>
                    <a:lstStyle/>
                    <a:p>
                      <a:pPr algn="r" fontAlgn="b"/>
                      <a:r>
                        <a:rPr lang="en-US" sz="2400" b="0" i="0" u="none" strike="noStrike" dirty="0">
                          <a:solidFill>
                            <a:srgbClr val="000000"/>
                          </a:solidFill>
                          <a:effectLst/>
                          <a:latin typeface="Calibri" panose="020F0502020204030204" pitchFamily="34" charset="0"/>
                        </a:rPr>
                        <a:t>10</a:t>
                      </a:r>
                    </a:p>
                  </a:txBody>
                  <a:tcPr marL="9525" marR="9525" marT="9525" marB="0" anchor="b"/>
                </a:tc>
                <a:tc>
                  <a:txBody>
                    <a:bodyPr/>
                    <a:lstStyle/>
                    <a:p>
                      <a:pPr marL="0" algn="r" defTabSz="914400" rtl="0" eaLnBrk="1" fontAlgn="b" latinLnBrk="0" hangingPunct="1"/>
                      <a:r>
                        <a:rPr lang="en-US" sz="2400" b="0" i="0" u="none" strike="noStrike" kern="1200">
                          <a:solidFill>
                            <a:srgbClr val="000000"/>
                          </a:solidFill>
                          <a:effectLst/>
                          <a:latin typeface="Calibri" panose="020F0502020204030204" pitchFamily="34" charset="0"/>
                          <a:ea typeface="+mn-ea"/>
                          <a:cs typeface="+mn-cs"/>
                        </a:rPr>
                        <a:t>5</a:t>
                      </a:r>
                    </a:p>
                  </a:txBody>
                  <a:tcPr marL="9525" marR="9525" marT="9525" marB="0" anchor="b"/>
                </a:tc>
                <a:tc>
                  <a:txBody>
                    <a:bodyPr/>
                    <a:lstStyle/>
                    <a:p>
                      <a:pPr marL="0" algn="r" defTabSz="914400" rtl="0" eaLnBrk="1" fontAlgn="b" latinLnBrk="0" hangingPunct="1"/>
                      <a:r>
                        <a:rPr lang="en-US" sz="2400" b="0" i="0" u="none" strike="noStrike" kern="1200" dirty="0">
                          <a:solidFill>
                            <a:srgbClr val="000000"/>
                          </a:solidFill>
                          <a:effectLst/>
                          <a:latin typeface="Calibri" panose="020F0502020204030204" pitchFamily="34" charset="0"/>
                          <a:ea typeface="+mn-ea"/>
                          <a:cs typeface="+mn-cs"/>
                        </a:rPr>
                        <a:t>8</a:t>
                      </a:r>
                    </a:p>
                  </a:txBody>
                  <a:tcPr marL="9525" marR="9525" marT="9525" marB="0" anchor="b"/>
                </a:tc>
              </a:tr>
            </a:tbl>
          </a:graphicData>
        </a:graphic>
      </p:graphicFrame>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108658741"/>
                  </p:ext>
                </p:extLst>
              </p:nvPr>
            </p:nvGraphicFramePr>
            <p:xfrm>
              <a:off x="838200" y="4903076"/>
              <a:ext cx="5972504" cy="1827530"/>
            </p:xfrm>
            <a:graphic>
              <a:graphicData uri="http://schemas.openxmlformats.org/drawingml/2006/table">
                <a:tbl>
                  <a:tblPr firstRow="1" bandRow="1">
                    <a:tableStyleId>{5940675A-B579-460E-94D1-54222C63F5DA}</a:tableStyleId>
                  </a:tblPr>
                  <a:tblGrid>
                    <a:gridCol w="2409497"/>
                    <a:gridCol w="3563007"/>
                  </a:tblGrid>
                  <a:tr h="425669">
                    <a:tc>
                      <a:txBody>
                        <a:bodyPr/>
                        <a:lstStyle/>
                        <a:p>
                          <a:r>
                            <a:rPr lang="en-US" sz="2400" b="1" dirty="0" smtClean="0"/>
                            <a:t>Math</a:t>
                          </a:r>
                          <a:endParaRPr lang="en-US" sz="2400" b="1" dirty="0"/>
                        </a:p>
                      </a:txBody>
                      <a:tcPr/>
                    </a:tc>
                    <a:tc>
                      <a:txBody>
                        <a:bodyPr/>
                        <a:lstStyle/>
                        <a:p>
                          <a:r>
                            <a:rPr lang="en-US" sz="2400" b="1" dirty="0" smtClean="0"/>
                            <a:t>Excel</a:t>
                          </a:r>
                          <a:endParaRPr lang="en-US" sz="2400" b="1" dirty="0"/>
                        </a:p>
                      </a:txBody>
                      <a:tcPr/>
                    </a:tc>
                  </a:tr>
                  <a:tr h="677917">
                    <a:tc rowSpan="2">
                      <a:txBody>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𝑡</m:t>
                                            </m:r>
                                          </m:e>
                                        </m:d>
                                      </m:e>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num>
                                              <m:den>
                                                <m:r>
                                                  <a:rPr lang="en-US" i="1">
                                                    <a:latin typeface="Cambria Math" panose="02040503050406030204" pitchFamily="18" charset="0"/>
                                                  </a:rPr>
                                                  <m:t>2</m:t>
                                                </m:r>
                                              </m:den>
                                            </m:f>
                                            <m:r>
                                              <a:rPr lang="en-US" i="1">
                                                <a:latin typeface="Cambria Math" panose="02040503050406030204" pitchFamily="18" charset="0"/>
                                              </a:rPr>
                                              <m:t>𝑡</m:t>
                                            </m:r>
                                          </m:e>
                                        </m:d>
                                      </m:e>
                                    </m:eqArr>
                                  </m:e>
                                </m:d>
                              </m:oMath>
                            </m:oMathPara>
                          </a14:m>
                          <a:endParaRPr lang="en-US" dirty="0"/>
                        </a:p>
                      </a:txBody>
                      <a:tcPr/>
                    </a:tc>
                    <a:tc>
                      <a:txBody>
                        <a:bodyPr/>
                        <a:lstStyle/>
                        <a:p>
                          <a:r>
                            <a:rPr lang="en-US" sz="2800" dirty="0" smtClean="0"/>
                            <a:t>=</a:t>
                          </a:r>
                          <a:r>
                            <a:rPr lang="en-US" sz="2800" dirty="0" err="1" smtClean="0"/>
                            <a:t>int</a:t>
                          </a:r>
                          <a:r>
                            <a:rPr lang="en-US" sz="2800" dirty="0" smtClean="0"/>
                            <a:t>(A2/2)</a:t>
                          </a:r>
                          <a:endParaRPr lang="en-US" sz="2800" dirty="0"/>
                        </a:p>
                      </a:txBody>
                      <a:tcPr anchor="ctr"/>
                    </a:tc>
                  </a:tr>
                  <a:tr h="370840">
                    <a:tc vMerge="1">
                      <a:txBody>
                        <a:bodyPr/>
                        <a:lstStyle/>
                        <a:p>
                          <a:endParaRPr lang="en-US" dirty="0"/>
                        </a:p>
                      </a:txBody>
                      <a:tcPr/>
                    </a:tc>
                    <a:tc>
                      <a:txBody>
                        <a:bodyPr/>
                        <a:lstStyle/>
                        <a:p>
                          <a:r>
                            <a:rPr lang="en-US" sz="2800" dirty="0" smtClean="0"/>
                            <a:t>=</a:t>
                          </a:r>
                          <a:r>
                            <a:rPr lang="en-US" sz="2800" dirty="0" err="1" smtClean="0"/>
                            <a:t>int</a:t>
                          </a:r>
                          <a:r>
                            <a:rPr lang="en-US" sz="2800" dirty="0" smtClean="0"/>
                            <a:t>(A2*</a:t>
                          </a:r>
                          <a:r>
                            <a:rPr lang="en-US" sz="2800" dirty="0" err="1" smtClean="0"/>
                            <a:t>sqrt</a:t>
                          </a:r>
                          <a:r>
                            <a:rPr lang="en-US" sz="2800" dirty="0" smtClean="0"/>
                            <a:t>(3)/2)</a:t>
                          </a:r>
                          <a:endParaRPr lang="en-US" sz="2800" dirty="0"/>
                        </a:p>
                      </a:txBody>
                      <a:tcPr anchor="ct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108658741"/>
                  </p:ext>
                </p:extLst>
              </p:nvPr>
            </p:nvGraphicFramePr>
            <p:xfrm>
              <a:off x="838200" y="4903076"/>
              <a:ext cx="5972504" cy="1827530"/>
            </p:xfrm>
            <a:graphic>
              <a:graphicData uri="http://schemas.openxmlformats.org/drawingml/2006/table">
                <a:tbl>
                  <a:tblPr firstRow="1" bandRow="1">
                    <a:tableStyleId>{5940675A-B579-460E-94D1-54222C63F5DA}</a:tableStyleId>
                  </a:tblPr>
                  <a:tblGrid>
                    <a:gridCol w="2409497"/>
                    <a:gridCol w="3563007"/>
                  </a:tblGrid>
                  <a:tr h="457200">
                    <a:tc>
                      <a:txBody>
                        <a:bodyPr/>
                        <a:lstStyle/>
                        <a:p>
                          <a:r>
                            <a:rPr lang="en-US" sz="2400" b="1" dirty="0" smtClean="0"/>
                            <a:t>Math</a:t>
                          </a:r>
                          <a:endParaRPr lang="en-US" sz="2400" b="1" dirty="0"/>
                        </a:p>
                      </a:txBody>
                      <a:tcPr/>
                    </a:tc>
                    <a:tc>
                      <a:txBody>
                        <a:bodyPr/>
                        <a:lstStyle/>
                        <a:p>
                          <a:r>
                            <a:rPr lang="en-US" sz="2400" b="1" dirty="0" smtClean="0"/>
                            <a:t>Excel</a:t>
                          </a:r>
                          <a:endParaRPr lang="en-US" sz="2400" b="1" dirty="0"/>
                        </a:p>
                      </a:txBody>
                      <a:tcPr/>
                    </a:tc>
                  </a:tr>
                  <a:tr h="677917">
                    <a:tc rowSpan="2">
                      <a:txBody>
                        <a:bodyPr/>
                        <a:lstStyle/>
                        <a:p>
                          <a:endParaRPr lang="en-US"/>
                        </a:p>
                      </a:txBody>
                      <a:tcPr>
                        <a:blipFill rotWithShape="0">
                          <a:blip r:embed="rId2"/>
                          <a:stretch>
                            <a:fillRect l="-253" t="-36726" r="-148232" b="-6195"/>
                          </a:stretch>
                        </a:blipFill>
                      </a:tcPr>
                    </a:tc>
                    <a:tc>
                      <a:txBody>
                        <a:bodyPr/>
                        <a:lstStyle/>
                        <a:p>
                          <a:r>
                            <a:rPr lang="en-US" sz="2800" dirty="0" smtClean="0"/>
                            <a:t>=</a:t>
                          </a:r>
                          <a:r>
                            <a:rPr lang="en-US" sz="2800" dirty="0" err="1" smtClean="0"/>
                            <a:t>int</a:t>
                          </a:r>
                          <a:r>
                            <a:rPr lang="en-US" sz="2800" dirty="0" smtClean="0"/>
                            <a:t>(A2/2)</a:t>
                          </a:r>
                          <a:endParaRPr lang="en-US" sz="2800" dirty="0"/>
                        </a:p>
                      </a:txBody>
                      <a:tcPr anchor="ctr"/>
                    </a:tc>
                  </a:tr>
                  <a:tr h="692413">
                    <a:tc vMerge="1">
                      <a:txBody>
                        <a:bodyPr/>
                        <a:lstStyle/>
                        <a:p>
                          <a:endParaRPr lang="en-US" dirty="0"/>
                        </a:p>
                      </a:txBody>
                      <a:tcPr/>
                    </a:tc>
                    <a:tc>
                      <a:txBody>
                        <a:bodyPr/>
                        <a:lstStyle/>
                        <a:p>
                          <a:r>
                            <a:rPr lang="en-US" sz="2800" dirty="0" smtClean="0"/>
                            <a:t>=</a:t>
                          </a:r>
                          <a:r>
                            <a:rPr lang="en-US" sz="2800" dirty="0" err="1" smtClean="0"/>
                            <a:t>int</a:t>
                          </a:r>
                          <a:r>
                            <a:rPr lang="en-US" sz="2800" dirty="0" smtClean="0"/>
                            <a:t>(A2*</a:t>
                          </a:r>
                          <a:r>
                            <a:rPr lang="en-US" sz="2800" dirty="0" err="1" smtClean="0"/>
                            <a:t>sqrt</a:t>
                          </a:r>
                          <a:r>
                            <a:rPr lang="en-US" sz="2800" dirty="0" smtClean="0"/>
                            <a:t>(3)/2)</a:t>
                          </a:r>
                          <a:endParaRPr lang="en-US" sz="2800" dirty="0"/>
                        </a:p>
                      </a:txBody>
                      <a:tcPr anchor="ctr"/>
                    </a:tc>
                  </a:tr>
                </a:tbl>
              </a:graphicData>
            </a:graphic>
          </p:graphicFrame>
        </mc:Fallback>
      </mc:AlternateContent>
    </p:spTree>
    <p:extLst>
      <p:ext uri="{BB962C8B-B14F-4D97-AF65-F5344CB8AC3E}">
        <p14:creationId xmlns:p14="http://schemas.microsoft.com/office/powerpoint/2010/main" val="2825818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80350"/>
            <a:ext cx="10515600" cy="821204"/>
          </a:xfrm>
        </p:spPr>
        <p:txBody>
          <a:bodyPr/>
          <a:lstStyle/>
          <a:p>
            <a:pPr algn="ctr"/>
            <a:r>
              <a:rPr lang="en-US" dirty="0" smtClean="0"/>
              <a:t>Who’s Awesome?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4450" y="581819"/>
            <a:ext cx="1943100" cy="3962400"/>
          </a:xfrm>
        </p:spPr>
      </p:pic>
      <p:sp>
        <p:nvSpPr>
          <p:cNvPr id="6" name="Text Placeholder 5"/>
          <p:cNvSpPr>
            <a:spLocks noGrp="1"/>
          </p:cNvSpPr>
          <p:nvPr>
            <p:ph type="body" idx="4294967295"/>
          </p:nvPr>
        </p:nvSpPr>
        <p:spPr>
          <a:xfrm>
            <a:off x="838200" y="5701553"/>
            <a:ext cx="10515600" cy="475409"/>
          </a:xfrm>
        </p:spPr>
        <p:txBody>
          <a:bodyPr>
            <a:normAutofit lnSpcReduction="10000"/>
          </a:bodyPr>
          <a:lstStyle/>
          <a:p>
            <a:pPr marL="0" indent="0" algn="ctr">
              <a:buNone/>
            </a:pPr>
            <a:r>
              <a:rPr lang="en-US" dirty="0" smtClean="0"/>
              <a:t>You’re Awesome!</a:t>
            </a:r>
            <a:endParaRPr lang="en-US" dirty="0"/>
          </a:p>
        </p:txBody>
      </p:sp>
    </p:spTree>
    <p:extLst>
      <p:ext uri="{BB962C8B-B14F-4D97-AF65-F5344CB8AC3E}">
        <p14:creationId xmlns:p14="http://schemas.microsoft.com/office/powerpoint/2010/main" val="1709531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 LIST</a:t>
            </a:r>
            <a:endParaRPr lang="en-US" dirty="0"/>
          </a:p>
        </p:txBody>
      </p:sp>
      <p:sp>
        <p:nvSpPr>
          <p:cNvPr id="3" name="Content Placeholder 2"/>
          <p:cNvSpPr>
            <a:spLocks noGrp="1"/>
          </p:cNvSpPr>
          <p:nvPr>
            <p:ph sz="half" idx="1"/>
          </p:nvPr>
        </p:nvSpPr>
        <p:spPr/>
        <p:txBody>
          <a:bodyPr/>
          <a:lstStyle/>
          <a:p>
            <a:r>
              <a:rPr lang="en-US" dirty="0" smtClean="0"/>
              <a:t>TODO: Randomize the word art (like in the game)</a:t>
            </a:r>
          </a:p>
          <a:p>
            <a:r>
              <a:rPr lang="en-US" dirty="0" smtClean="0"/>
              <a:t>TODO: More pics of </a:t>
            </a:r>
            <a:r>
              <a:rPr lang="en-US" dirty="0" err="1" smtClean="0"/>
              <a:t>modded</a:t>
            </a:r>
            <a:r>
              <a:rPr lang="en-US" dirty="0" smtClean="0"/>
              <a:t> mobs</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42387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t>https://</a:t>
            </a:r>
            <a:r>
              <a:rPr lang="en-US" dirty="0" smtClean="0"/>
              <a:t>github.com/OpenDataSTL/minecraft-stlouis</a:t>
            </a:r>
          </a:p>
          <a:p>
            <a:r>
              <a:rPr lang="en-US" dirty="0" smtClean="0"/>
              <a:t>http</a:t>
            </a:r>
            <a:r>
              <a:rPr lang="en-US" dirty="0"/>
              <a:t>://</a:t>
            </a:r>
            <a:r>
              <a:rPr lang="en-US" dirty="0" smtClean="0"/>
              <a:t>minecraft.wikia.com/wiki/Minecraft_Wiki</a:t>
            </a:r>
          </a:p>
          <a:p>
            <a:r>
              <a:rPr lang="en-US" dirty="0"/>
              <a:t>http://</a:t>
            </a:r>
            <a:r>
              <a:rPr lang="en-US" dirty="0" smtClean="0"/>
              <a:t>www.dafont.com/minecrafter.font (this </a:t>
            </a:r>
            <a:r>
              <a:rPr lang="en-US" dirty="0" err="1" smtClean="0"/>
              <a:t>fon’t</a:t>
            </a:r>
            <a:r>
              <a:rPr lang="en-US" dirty="0" smtClean="0"/>
              <a:t> has no punctuation!)</a:t>
            </a:r>
          </a:p>
          <a:p>
            <a:r>
              <a:rPr lang="en-US" dirty="0"/>
              <a:t>http://</a:t>
            </a:r>
            <a:r>
              <a:rPr lang="en-US" dirty="0" smtClean="0"/>
              <a:t>www.dafont.com/minecraftia.font </a:t>
            </a:r>
          </a:p>
          <a:p>
            <a:r>
              <a:rPr lang="en-US" dirty="0"/>
              <a:t>http://rrslideshow.com/jdemike/v/mhinsdale/mhinsdale_023/mhinsdale_027/002+St+Louis__+Gateway+to+the+West.jpg.html</a:t>
            </a:r>
            <a:endParaRPr lang="en-US" dirty="0" smtClean="0"/>
          </a:p>
          <a:p>
            <a:endParaRPr lang="en-US" dirty="0"/>
          </a:p>
        </p:txBody>
      </p:sp>
    </p:spTree>
    <p:extLst>
      <p:ext uri="{BB962C8B-B14F-4D97-AF65-F5344CB8AC3E}">
        <p14:creationId xmlns:p14="http://schemas.microsoft.com/office/powerpoint/2010/main" val="237396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Copperplate Gothic Bold" panose="020E0705020206020404" pitchFamily="34" charset="0"/>
              </a:rPr>
              <a:t>Welcome to Minecraft!</a:t>
            </a:r>
            <a:endParaRPr lang="en-US" sz="4800" dirty="0">
              <a:latin typeface="Copperplate Gothic Bold" panose="020E0705020206020404" pitchFamily="34" charset="0"/>
            </a:endParaRPr>
          </a:p>
        </p:txBody>
      </p:sp>
      <p:sp>
        <p:nvSpPr>
          <p:cNvPr id="3" name="Content Placeholder 2"/>
          <p:cNvSpPr>
            <a:spLocks noGrp="1"/>
          </p:cNvSpPr>
          <p:nvPr>
            <p:ph sz="half" idx="1"/>
          </p:nvPr>
        </p:nvSpPr>
        <p:spPr>
          <a:xfrm>
            <a:off x="838200" y="1825625"/>
            <a:ext cx="7994904" cy="4351338"/>
          </a:xfrm>
        </p:spPr>
        <p:txBody>
          <a:bodyPr>
            <a:normAutofit/>
          </a:bodyPr>
          <a:lstStyle/>
          <a:p>
            <a:r>
              <a:rPr lang="en-US" dirty="0" smtClean="0"/>
              <a:t>Explore St. Louis in the world of </a:t>
            </a:r>
            <a:r>
              <a:rPr lang="en-US" dirty="0" err="1" smtClean="0"/>
              <a:t>MineCraft</a:t>
            </a:r>
            <a:r>
              <a:rPr lang="en-US" dirty="0" smtClean="0"/>
              <a:t>!</a:t>
            </a:r>
          </a:p>
          <a:p>
            <a:r>
              <a:rPr lang="en-US" dirty="0" smtClean="0"/>
              <a:t>Build another Arch!</a:t>
            </a:r>
          </a:p>
          <a:p>
            <a:r>
              <a:rPr lang="en-US" dirty="0" smtClean="0"/>
              <a:t>Tie up traffic on Highway 40 with Construction!</a:t>
            </a:r>
          </a:p>
          <a:p>
            <a:r>
              <a:rPr lang="en-US" dirty="0" smtClean="0"/>
              <a:t>Punch a Red Wings fan in the face! (As a Zombie.)</a:t>
            </a:r>
          </a:p>
          <a:p>
            <a:r>
              <a:rPr lang="en-US" dirty="0" smtClean="0"/>
              <a:t>Watch out for Creeper Cubs Fans!</a:t>
            </a:r>
          </a:p>
          <a:p>
            <a:r>
              <a:rPr lang="en-US" dirty="0" smtClean="0"/>
              <a:t>Be awesome!</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03042" y="2115344"/>
            <a:ext cx="2428875" cy="3771900"/>
          </a:xfrm>
        </p:spPr>
      </p:pic>
    </p:spTree>
    <p:extLst>
      <p:ext uri="{BB962C8B-B14F-4D97-AF65-F5344CB8AC3E}">
        <p14:creationId xmlns:p14="http://schemas.microsoft.com/office/powerpoint/2010/main" val="559051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Things we didn’t have time to cover in a week</a:t>
            </a:r>
            <a:endParaRPr lang="en-US" dirty="0">
              <a:latin typeface="Copperplate Gothic Bold" panose="020E07050202060204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1533525" cy="4038600"/>
          </a:xfrm>
        </p:spPr>
      </p:pic>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2617076" y="1825625"/>
                <a:ext cx="8736724" cy="4351338"/>
              </a:xfrm>
            </p:spPr>
            <p:txBody>
              <a:bodyPr>
                <a:normAutofit fontScale="92500" lnSpcReduction="20000"/>
              </a:bodyPr>
              <a:lstStyle/>
              <a:p>
                <a:pPr marL="0" indent="0">
                  <a:buNone/>
                </a:pPr>
                <a:r>
                  <a:rPr lang="en-US" dirty="0" smtClean="0"/>
                  <a:t>We started working on this last week so we had to make some shortcut. So the following items didn’t make it.</a:t>
                </a:r>
              </a:p>
              <a:p>
                <a:r>
                  <a:rPr lang="en-US" dirty="0" smtClean="0"/>
                  <a:t>How to build The Arch in Minecraft…accurately.</a:t>
                </a:r>
              </a:p>
              <a:p>
                <a:pPr lvl="1"/>
                <a:r>
                  <a:rPr lang="en-US" dirty="0" smtClean="0"/>
                  <a:t>Jason was so looking forward to it!</a:t>
                </a:r>
              </a:p>
              <a:p>
                <a:pPr lvl="1"/>
                <a:r>
                  <a:rPr lang="en-US" dirty="0" smtClean="0"/>
                  <a:t>When else could he post something like this to describe the side view of the Arch’s structure.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cosh</m:t>
                          </m:r>
                        </m:fName>
                        <m:e>
                          <m:f>
                            <m:fPr>
                              <m:ctrlPr>
                                <a:rPr lang="en-US" i="1">
                                  <a:latin typeface="Cambria Math" panose="02040503050406030204" pitchFamily="18" charset="0"/>
                                </a:rPr>
                              </m:ctrlPr>
                            </m:fPr>
                            <m:num>
                              <m:r>
                                <a:rPr lang="en-US" i="1">
                                  <a:latin typeface="Cambria Math" panose="02040503050406030204" pitchFamily="18" charset="0"/>
                                </a:rPr>
                                <m:t>𝐶𝑥</m:t>
                              </m:r>
                            </m:num>
                            <m:den>
                              <m:r>
                                <a:rPr lang="en-US" i="1">
                                  <a:latin typeface="Cambria Math" panose="02040503050406030204" pitchFamily="18" charset="0"/>
                                </a:rPr>
                                <m:t>𝐿</m:t>
                              </m:r>
                            </m:den>
                          </m:f>
                          <m:r>
                            <a:rPr lang="en-US" i="1">
                              <a:latin typeface="Cambria Math" panose="02040503050406030204" pitchFamily="18" charset="0"/>
                            </a:rPr>
                            <m:t>−1)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𝐶</m:t>
                              </m:r>
                            </m:den>
                          </m:f>
                          <m:func>
                            <m:funcPr>
                              <m:ctrlPr>
                                <a:rPr lang="en-US" i="1">
                                  <a:latin typeface="Cambria Math" panose="02040503050406030204" pitchFamily="18" charset="0"/>
                                  <a:ea typeface="Cambria Math" panose="02040503050406030204" pitchFamily="18" charset="0"/>
                                </a:rPr>
                              </m:ctrlPr>
                            </m:funcPr>
                            <m:fName>
                              <m:sSup>
                                <m:sSupPr>
                                  <m:ctrlPr>
                                    <a:rPr lang="en-US" i="1">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cosh</m:t>
                                  </m:r>
                                </m:e>
                                <m:sup>
                                  <m:r>
                                    <a:rPr lang="en-US" i="1">
                                      <a:latin typeface="Cambria Math" panose="02040503050406030204" pitchFamily="18" charset="0"/>
                                      <a:ea typeface="Cambria Math" panose="02040503050406030204" pitchFamily="18" charset="0"/>
                                    </a:rPr>
                                    <m:t>−1</m:t>
                                  </m:r>
                                </m:sup>
                              </m:sSup>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𝐴</m:t>
                                      </m:r>
                                    </m:den>
                                  </m:f>
                                </m:e>
                              </m:d>
                            </m:e>
                          </m:func>
                        </m:e>
                      </m:func>
                    </m:oMath>
                  </m:oMathPara>
                </a14:m>
                <a:endParaRPr lang="en-US" dirty="0"/>
              </a:p>
              <a:p>
                <a:pPr marL="0" indent="0" algn="ctr">
                  <a:buNone/>
                </a:pPr>
                <a:r>
                  <a:rPr lang="en-US" dirty="0"/>
                  <a:t>With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𝑐</m:t>
                            </m:r>
                          </m:sub>
                        </m:sSub>
                      </m:num>
                      <m:den>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den>
                        </m:f>
                        <m:r>
                          <a:rPr lang="en-US" i="1">
                            <a:latin typeface="Cambria Math" panose="02040503050406030204" pitchFamily="18" charset="0"/>
                          </a:rPr>
                          <m:t>−1</m:t>
                        </m:r>
                      </m:den>
                    </m:f>
                    <m:r>
                      <a:rPr lang="en-US" i="1">
                        <a:latin typeface="Cambria Math" panose="02040503050406030204" pitchFamily="18" charset="0"/>
                      </a:rPr>
                      <m:t> </m:t>
                    </m:r>
                  </m:oMath>
                </a14:m>
                <a:r>
                  <a:rPr lang="en-US" dirty="0"/>
                  <a:t>and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cosh</m:t>
                            </m:r>
                          </m:e>
                          <m:sup>
                            <m:r>
                              <a:rPr lang="en-US" i="1">
                                <a:latin typeface="Cambria Math" panose="02040503050406030204" pitchFamily="18" charset="0"/>
                              </a:rPr>
                              <m:t>−1</m:t>
                            </m:r>
                          </m:sup>
                        </m:sSup>
                      </m:fNa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𝑡</m:t>
                                </m:r>
                              </m:sub>
                            </m:sSub>
                          </m:den>
                        </m:f>
                      </m:e>
                    </m:func>
                  </m:oMath>
                </a14:m>
                <a:endParaRPr lang="en-US" dirty="0" smtClean="0"/>
              </a:p>
              <a:p>
                <a:pPr lvl="1"/>
                <a:r>
                  <a:rPr lang="en-US" dirty="0" err="1" smtClean="0"/>
                  <a:t>Breshenham</a:t>
                </a:r>
                <a:r>
                  <a:rPr lang="en-US" dirty="0" smtClean="0"/>
                  <a:t> Line-Drawing Algorithm. (Someone forgot to add Error control to their algorithms. It’s a long story about a runaway computer program.)</a:t>
                </a: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2617076" y="1825625"/>
                <a:ext cx="8736724" cy="4351338"/>
              </a:xfrm>
              <a:blipFill rotWithShape="0">
                <a:blip r:embed="rId3"/>
                <a:stretch>
                  <a:fillRect l="-1255" t="-3501" r="-1464"/>
                </a:stretch>
              </a:blipFill>
            </p:spPr>
            <p:txBody>
              <a:bodyPr/>
              <a:lstStyle/>
              <a:p>
                <a:r>
                  <a:rPr lang="en-US">
                    <a:noFill/>
                  </a:rPr>
                  <a:t> </a:t>
                </a:r>
              </a:p>
            </p:txBody>
          </p:sp>
        </mc:Fallback>
      </mc:AlternateContent>
    </p:spTree>
    <p:extLst>
      <p:ext uri="{BB962C8B-B14F-4D97-AF65-F5344CB8AC3E}">
        <p14:creationId xmlns:p14="http://schemas.microsoft.com/office/powerpoint/2010/main" val="400301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pperplate Gothic Bold" panose="020E0705020206020404" pitchFamily="34" charset="0"/>
              </a:rPr>
              <a:t>Things we didn’t have time to cover in a week</a:t>
            </a:r>
            <a:endParaRPr lang="en-US" dirty="0"/>
          </a:p>
        </p:txBody>
      </p:sp>
      <p:sp>
        <p:nvSpPr>
          <p:cNvPr id="3" name="Content Placeholder 2"/>
          <p:cNvSpPr>
            <a:spLocks noGrp="1"/>
          </p:cNvSpPr>
          <p:nvPr>
            <p:ph sz="half" idx="1"/>
          </p:nvPr>
        </p:nvSpPr>
        <p:spPr>
          <a:xfrm>
            <a:off x="838199" y="1825625"/>
            <a:ext cx="7652657" cy="4351338"/>
          </a:xfrm>
        </p:spPr>
        <p:txBody>
          <a:bodyPr>
            <a:normAutofit/>
          </a:bodyPr>
          <a:lstStyle/>
          <a:p>
            <a:r>
              <a:rPr lang="en-US" dirty="0"/>
              <a:t>How to use FME to do this yourself. (Sure you can Google it, but there’s always room for better interpretation, especially if it can be done in ten minutes or less.)</a:t>
            </a:r>
          </a:p>
          <a:p>
            <a:pPr marL="0" indent="0">
              <a:buNone/>
            </a:pPr>
            <a:r>
              <a:rPr lang="en-US" dirty="0"/>
              <a:t>Sure enough, there will be a director’s cut version of this presentation posted on our </a:t>
            </a:r>
            <a:r>
              <a:rPr lang="en-US" dirty="0" err="1"/>
              <a:t>github</a:t>
            </a:r>
            <a:r>
              <a:rPr lang="en-US" dirty="0"/>
              <a:t> (</a:t>
            </a:r>
            <a:r>
              <a:rPr lang="en-US" dirty="0">
                <a:hlinkClick r:id="rId2"/>
              </a:rPr>
              <a:t>http://opendata.github.io/minecraft-stlouis/</a:t>
            </a:r>
            <a:r>
              <a:rPr lang="en-US" dirty="0"/>
              <a:t>)</a:t>
            </a:r>
          </a:p>
          <a:p>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715375" y="1967706"/>
            <a:ext cx="2638425" cy="4067175"/>
          </a:xfrm>
        </p:spPr>
      </p:pic>
    </p:spTree>
    <p:extLst>
      <p:ext uri="{BB962C8B-B14F-4D97-AF65-F5344CB8AC3E}">
        <p14:creationId xmlns:p14="http://schemas.microsoft.com/office/powerpoint/2010/main" val="939275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opperplate Gothic Bold" panose="020E0705020206020404" pitchFamily="34" charset="0"/>
              </a:rPr>
              <a:t>In the beginning…</a:t>
            </a:r>
            <a:endParaRPr lang="en-US" dirty="0">
              <a:latin typeface="Copperplate Gothic Bold" panose="020E0705020206020404" pitchFamily="34" charset="0"/>
            </a:endParaRPr>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l="18988" r="18988"/>
          <a:stretch>
            <a:fillRect/>
          </a:stretch>
        </p:blipFill>
        <p:spPr>
          <a:xfrm>
            <a:off x="4511383" y="457200"/>
            <a:ext cx="7531091" cy="5946667"/>
          </a:xfrm>
        </p:spPr>
      </p:pic>
      <p:sp>
        <p:nvSpPr>
          <p:cNvPr id="6" name="Text Placeholder 5"/>
          <p:cNvSpPr>
            <a:spLocks noGrp="1"/>
          </p:cNvSpPr>
          <p:nvPr>
            <p:ph type="body" sz="half" idx="2"/>
          </p:nvPr>
        </p:nvSpPr>
        <p:spPr/>
        <p:txBody>
          <a:bodyPr>
            <a:normAutofit/>
          </a:bodyPr>
          <a:lstStyle/>
          <a:p>
            <a:r>
              <a:rPr lang="en-US" sz="2800" dirty="0" smtClean="0"/>
              <a:t>Geographic information System (GIS) data was rendered into a program called FME. </a:t>
            </a:r>
            <a:endParaRPr lang="en-US" sz="2800" dirty="0"/>
          </a:p>
        </p:txBody>
      </p:sp>
    </p:spTree>
    <p:extLst>
      <p:ext uri="{BB962C8B-B14F-4D97-AF65-F5344CB8AC3E}">
        <p14:creationId xmlns:p14="http://schemas.microsoft.com/office/powerpoint/2010/main" val="185821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Clean up!</a:t>
            </a:r>
            <a:endParaRPr lang="en-US" dirty="0">
              <a:latin typeface="Copperplate Gothic Bold" panose="020E0705020206020404" pitchFamily="34"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9727" r="22035"/>
          <a:stretch/>
        </p:blipFill>
        <p:spPr>
          <a:xfrm>
            <a:off x="4963886" y="457200"/>
            <a:ext cx="7071387" cy="5946667"/>
          </a:xfrm>
        </p:spPr>
      </p:pic>
      <p:sp>
        <p:nvSpPr>
          <p:cNvPr id="4" name="Text Placeholder 3"/>
          <p:cNvSpPr>
            <a:spLocks noGrp="1"/>
          </p:cNvSpPr>
          <p:nvPr>
            <p:ph type="body" sz="half" idx="2"/>
          </p:nvPr>
        </p:nvSpPr>
        <p:spPr/>
        <p:txBody>
          <a:bodyPr>
            <a:normAutofit/>
          </a:bodyPr>
          <a:lstStyle/>
          <a:p>
            <a:r>
              <a:rPr lang="en-US" sz="2800" dirty="0" smtClean="0"/>
              <a:t>This data was then cleaned up and geological data was added as well as most of the rivers and streams.</a:t>
            </a:r>
            <a:endParaRPr lang="en-US" sz="2800" dirty="0"/>
          </a:p>
        </p:txBody>
      </p:sp>
    </p:spTree>
    <p:extLst>
      <p:ext uri="{BB962C8B-B14F-4D97-AF65-F5344CB8AC3E}">
        <p14:creationId xmlns:p14="http://schemas.microsoft.com/office/powerpoint/2010/main" val="180190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opperplate Gothic Bold" panose="020E0705020206020404" pitchFamily="34" charset="0"/>
              </a:rPr>
              <a:t>Where are the buildings?</a:t>
            </a:r>
            <a:endParaRPr lang="en-US" dirty="0">
              <a:latin typeface="Copperplate Gothic Bold" panose="020E0705020206020404" pitchFamily="34" charset="0"/>
            </a:endParaRPr>
          </a:p>
        </p:txBody>
      </p:sp>
      <p:sp>
        <p:nvSpPr>
          <p:cNvPr id="3" name="Content Placeholder 2"/>
          <p:cNvSpPr>
            <a:spLocks noGrp="1"/>
          </p:cNvSpPr>
          <p:nvPr>
            <p:ph sz="half" idx="1"/>
          </p:nvPr>
        </p:nvSpPr>
        <p:spPr/>
        <p:txBody>
          <a:bodyPr>
            <a:normAutofit fontScale="92500" lnSpcReduction="10000"/>
          </a:bodyPr>
          <a:lstStyle/>
          <a:p>
            <a:r>
              <a:rPr lang="en-US" dirty="0" smtClean="0"/>
              <a:t>St. Louis was originally nicknamed the “Mound City” because of the many artificial mounds left by the Native Americans that used to call this area home. (The were some smart folks!)</a:t>
            </a:r>
          </a:p>
          <a:p>
            <a:r>
              <a:rPr lang="en-US" dirty="0" smtClean="0"/>
              <a:t>It wasn’t until after the Gateway Arch was constructed, that we became the “Gateway City” or “Gateway to the West”.</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Like in any Minecraft game, there are no buildings.  It’s quite the DIY project</a:t>
            </a:r>
            <a:r>
              <a:rPr lang="en-US" dirty="0" smtClean="0"/>
              <a:t>. And there is no wrong way to do it.</a:t>
            </a:r>
            <a:endParaRPr lang="en-US" dirty="0" smtClean="0"/>
          </a:p>
          <a:p>
            <a:r>
              <a:rPr lang="en-US" dirty="0" smtClean="0"/>
              <a:t>Build your own Arch!</a:t>
            </a:r>
          </a:p>
          <a:p>
            <a:r>
              <a:rPr lang="en-US" dirty="0" smtClean="0"/>
              <a:t>Rebuild some of the ancient mounds!</a:t>
            </a:r>
          </a:p>
          <a:p>
            <a:r>
              <a:rPr lang="en-US" dirty="0" smtClean="0"/>
              <a:t>Build </a:t>
            </a:r>
            <a:r>
              <a:rPr lang="en-US" dirty="0" err="1" smtClean="0"/>
              <a:t>Metrolink</a:t>
            </a:r>
            <a:r>
              <a:rPr lang="en-US" dirty="0" smtClean="0"/>
              <a:t> into St. Charles County (or at least Bridgeton or Chesterfield</a:t>
            </a:r>
            <a:r>
              <a:rPr lang="en-US" dirty="0" smtClean="0"/>
              <a:t>).</a:t>
            </a:r>
          </a:p>
          <a:p>
            <a:r>
              <a:rPr lang="en-US" dirty="0" smtClean="0"/>
              <a:t>Or make it in your own image.</a:t>
            </a:r>
            <a:endParaRPr lang="en-US" dirty="0"/>
          </a:p>
        </p:txBody>
      </p:sp>
    </p:spTree>
    <p:extLst>
      <p:ext uri="{BB962C8B-B14F-4D97-AF65-F5344CB8AC3E}">
        <p14:creationId xmlns:p14="http://schemas.microsoft.com/office/powerpoint/2010/main" val="4123646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anose="020E0705020206020404" pitchFamily="34" charset="0"/>
              </a:rPr>
              <a:t>Custom Skins!</a:t>
            </a:r>
            <a:endParaRPr lang="en-US" dirty="0">
              <a:latin typeface="Copperplate Gothic Bold" panose="020E0705020206020404" pitchFamily="34" charset="0"/>
            </a:endParaRPr>
          </a:p>
        </p:txBody>
      </p:sp>
      <p:sp>
        <p:nvSpPr>
          <p:cNvPr id="5" name="Text Placeholder 4"/>
          <p:cNvSpPr>
            <a:spLocks noGrp="1"/>
          </p:cNvSpPr>
          <p:nvPr>
            <p:ph type="body" idx="1"/>
          </p:nvPr>
        </p:nvSpPr>
        <p:spPr/>
        <p:txBody>
          <a:bodyPr/>
          <a:lstStyle/>
          <a:p>
            <a:r>
              <a:rPr lang="en-US" dirty="0" smtClean="0"/>
              <a:t>Steve!</a:t>
            </a:r>
            <a:endParaRPr lang="en-US" dirty="0"/>
          </a:p>
        </p:txBody>
      </p:sp>
      <p:sp>
        <p:nvSpPr>
          <p:cNvPr id="6" name="Content Placeholder 5"/>
          <p:cNvSpPr>
            <a:spLocks noGrp="1"/>
          </p:cNvSpPr>
          <p:nvPr>
            <p:ph sz="half" idx="2"/>
          </p:nvPr>
        </p:nvSpPr>
        <p:spPr>
          <a:xfrm>
            <a:off x="839788" y="2505075"/>
            <a:ext cx="5157787" cy="1057932"/>
          </a:xfrm>
        </p:spPr>
        <p:txBody>
          <a:bodyPr/>
          <a:lstStyle/>
          <a:p>
            <a:r>
              <a:rPr lang="en-US" dirty="0" smtClean="0"/>
              <a:t>Cardinals Fan Steve</a:t>
            </a:r>
          </a:p>
          <a:p>
            <a:r>
              <a:rPr lang="en-US" dirty="0" smtClean="0"/>
              <a:t>Blues Fan Steve</a:t>
            </a:r>
            <a:endParaRPr lang="en-US" dirty="0"/>
          </a:p>
        </p:txBody>
      </p:sp>
      <p:sp>
        <p:nvSpPr>
          <p:cNvPr id="7" name="Text Placeholder 6"/>
          <p:cNvSpPr>
            <a:spLocks noGrp="1"/>
          </p:cNvSpPr>
          <p:nvPr>
            <p:ph type="body" sz="quarter" idx="3"/>
          </p:nvPr>
        </p:nvSpPr>
        <p:spPr/>
        <p:txBody>
          <a:bodyPr/>
          <a:lstStyle/>
          <a:p>
            <a:r>
              <a:rPr lang="en-US" dirty="0" smtClean="0"/>
              <a:t>Mobs!</a:t>
            </a:r>
            <a:endParaRPr lang="en-US" dirty="0"/>
          </a:p>
        </p:txBody>
      </p:sp>
      <p:sp>
        <p:nvSpPr>
          <p:cNvPr id="8" name="Content Placeholder 7"/>
          <p:cNvSpPr>
            <a:spLocks noGrp="1"/>
          </p:cNvSpPr>
          <p:nvPr>
            <p:ph sz="quarter" idx="4"/>
          </p:nvPr>
        </p:nvSpPr>
        <p:spPr>
          <a:xfrm>
            <a:off x="6172200" y="2505075"/>
            <a:ext cx="5183188" cy="1515132"/>
          </a:xfrm>
        </p:spPr>
        <p:txBody>
          <a:bodyPr>
            <a:normAutofit fontScale="85000" lnSpcReduction="20000"/>
          </a:bodyPr>
          <a:lstStyle/>
          <a:p>
            <a:r>
              <a:rPr lang="en-US" dirty="0" smtClean="0"/>
              <a:t>Cubs Fan Creeper</a:t>
            </a:r>
          </a:p>
          <a:p>
            <a:r>
              <a:rPr lang="en-US" dirty="0" smtClean="0"/>
              <a:t>Blackhawks fan Skeleton</a:t>
            </a:r>
          </a:p>
          <a:p>
            <a:r>
              <a:rPr lang="en-US" dirty="0" smtClean="0"/>
              <a:t>Red Wings Fan Zombies</a:t>
            </a:r>
          </a:p>
          <a:p>
            <a:r>
              <a:rPr lang="en-US" dirty="0" smtClean="0"/>
              <a:t>Rams Fan </a:t>
            </a:r>
            <a:r>
              <a:rPr lang="en-US" dirty="0" err="1" smtClean="0"/>
              <a:t>Endermen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64" y="3502590"/>
            <a:ext cx="2109568" cy="327603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356" y="3563006"/>
            <a:ext cx="1615814" cy="329499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250" y="4020207"/>
            <a:ext cx="1317900" cy="274039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5775" y="4020207"/>
            <a:ext cx="1385093" cy="265665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5514" y="4020207"/>
            <a:ext cx="1847515" cy="2847974"/>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8042" y="2505075"/>
            <a:ext cx="1533525" cy="4038600"/>
          </a:xfrm>
          <a:prstGeom prst="rect">
            <a:avLst/>
          </a:prstGeom>
        </p:spPr>
      </p:pic>
    </p:spTree>
    <p:extLst>
      <p:ext uri="{BB962C8B-B14F-4D97-AF65-F5344CB8AC3E}">
        <p14:creationId xmlns:p14="http://schemas.microsoft.com/office/powerpoint/2010/main" val="224200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technology</a:t>
            </a:r>
            <a:endParaRPr lang="en-US" dirty="0"/>
          </a:p>
        </p:txBody>
      </p:sp>
      <p:sp>
        <p:nvSpPr>
          <p:cNvPr id="3" name="Text Placeholder 2"/>
          <p:cNvSpPr>
            <a:spLocks noGrp="1"/>
          </p:cNvSpPr>
          <p:nvPr>
            <p:ph type="body" idx="1"/>
          </p:nvPr>
        </p:nvSpPr>
        <p:spPr/>
        <p:txBody>
          <a:bodyPr/>
          <a:lstStyle/>
          <a:p>
            <a:r>
              <a:rPr lang="en-US" dirty="0" smtClean="0"/>
              <a:t>1965</a:t>
            </a:r>
            <a:endParaRPr lang="en-US" dirty="0"/>
          </a:p>
        </p:txBody>
      </p:sp>
      <p:sp>
        <p:nvSpPr>
          <p:cNvPr id="4" name="Content Placeholder 3"/>
          <p:cNvSpPr>
            <a:spLocks noGrp="1"/>
          </p:cNvSpPr>
          <p:nvPr>
            <p:ph sz="half" idx="2"/>
          </p:nvPr>
        </p:nvSpPr>
        <p:spPr/>
        <p:txBody>
          <a:bodyPr/>
          <a:lstStyle/>
          <a:p>
            <a:r>
              <a:rPr lang="en-US" dirty="0" smtClean="0"/>
              <a:t>Computers were the size of large cars</a:t>
            </a:r>
          </a:p>
          <a:p>
            <a:r>
              <a:rPr lang="en-US" dirty="0" smtClean="0"/>
              <a:t>Slide Rule</a:t>
            </a:r>
          </a:p>
          <a:p>
            <a:r>
              <a:rPr lang="en-US" dirty="0" smtClean="0"/>
              <a:t>Calculating coordinates by hand to draw charts with precision.</a:t>
            </a:r>
          </a:p>
        </p:txBody>
      </p:sp>
      <p:sp>
        <p:nvSpPr>
          <p:cNvPr id="5" name="Text Placeholder 4"/>
          <p:cNvSpPr>
            <a:spLocks noGrp="1"/>
          </p:cNvSpPr>
          <p:nvPr>
            <p:ph type="body" sz="quarter" idx="3"/>
          </p:nvPr>
        </p:nvSpPr>
        <p:spPr/>
        <p:txBody>
          <a:bodyPr/>
          <a:lstStyle/>
          <a:p>
            <a:r>
              <a:rPr lang="en-US" dirty="0" smtClean="0"/>
              <a:t>2015</a:t>
            </a:r>
            <a:endParaRPr lang="en-US" dirty="0"/>
          </a:p>
        </p:txBody>
      </p:sp>
      <p:sp>
        <p:nvSpPr>
          <p:cNvPr id="6" name="Content Placeholder 5"/>
          <p:cNvSpPr>
            <a:spLocks noGrp="1"/>
          </p:cNvSpPr>
          <p:nvPr>
            <p:ph sz="quarter" idx="4"/>
          </p:nvPr>
        </p:nvSpPr>
        <p:spPr/>
        <p:txBody>
          <a:bodyPr/>
          <a:lstStyle/>
          <a:p>
            <a:r>
              <a:rPr lang="en-US" dirty="0" smtClean="0"/>
              <a:t>Computers are becoming smaller than most car keys</a:t>
            </a:r>
          </a:p>
          <a:p>
            <a:r>
              <a:rPr lang="en-US" dirty="0" smtClean="0"/>
              <a:t>Google</a:t>
            </a:r>
          </a:p>
          <a:p>
            <a:r>
              <a:rPr lang="en-US" dirty="0" smtClean="0"/>
              <a:t>Microsoft Excel</a:t>
            </a:r>
          </a:p>
        </p:txBody>
      </p:sp>
    </p:spTree>
    <p:extLst>
      <p:ext uri="{BB962C8B-B14F-4D97-AF65-F5344CB8AC3E}">
        <p14:creationId xmlns:p14="http://schemas.microsoft.com/office/powerpoint/2010/main" val="4641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3778</TotalTime>
  <Words>926</Words>
  <Application>Microsoft Office PowerPoint</Application>
  <PresentationFormat>Widescreen</PresentationFormat>
  <Paragraphs>201</Paragraphs>
  <Slides>18</Slides>
  <Notes>1</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Copperplate Gothic Bold</vt:lpstr>
      <vt:lpstr>Lucida Console</vt:lpstr>
      <vt:lpstr>Minecrafter Alt</vt:lpstr>
      <vt:lpstr>Minecraftia</vt:lpstr>
      <vt:lpstr>Office Theme</vt:lpstr>
      <vt:lpstr>Minecraft St Louis</vt:lpstr>
      <vt:lpstr>Welcome to Minecraft!</vt:lpstr>
      <vt:lpstr>Things we didn’t have time to cover in a week</vt:lpstr>
      <vt:lpstr>Things we didn’t have time to cover in a week</vt:lpstr>
      <vt:lpstr>In the beginning…</vt:lpstr>
      <vt:lpstr>Clean up!</vt:lpstr>
      <vt:lpstr>Where are the buildings?</vt:lpstr>
      <vt:lpstr>Custom Skins!</vt:lpstr>
      <vt:lpstr>Consider the technology</vt:lpstr>
      <vt:lpstr>Do you want to build an Arch, man?</vt:lpstr>
      <vt:lpstr>Do you want to build an Arch, man?</vt:lpstr>
      <vt:lpstr>Building an Arch</vt:lpstr>
      <vt:lpstr>Computers do it parametrically</vt:lpstr>
      <vt:lpstr>Computers do it parametrically</vt:lpstr>
      <vt:lpstr>Computers do it on the floor</vt:lpstr>
      <vt:lpstr>Who’s Awesome?</vt:lpstr>
      <vt:lpstr>TODO LIST</vt:lpstr>
      <vt:lpstr>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Charney</dc:creator>
  <cp:lastModifiedBy>Jason Charney</cp:lastModifiedBy>
  <cp:revision>38</cp:revision>
  <dcterms:created xsi:type="dcterms:W3CDTF">2015-05-31T17:44:17Z</dcterms:created>
  <dcterms:modified xsi:type="dcterms:W3CDTF">2015-06-05T21:03:15Z</dcterms:modified>
</cp:coreProperties>
</file>