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4" r:id="rId4"/>
    <p:sldId id="265" r:id="rId5"/>
    <p:sldId id="266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64"/>
    <p:restoredTop sz="81860"/>
  </p:normalViewPr>
  <p:slideViewPr>
    <p:cSldViewPr snapToGrid="0">
      <p:cViewPr varScale="1">
        <p:scale>
          <a:sx n="109" d="100"/>
          <a:sy n="109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55DF7-4BD9-4B4E-BF4A-8950C9FA10B1}" type="datetimeFigureOut">
              <a:rPr lang="en-CN" smtClean="0"/>
              <a:t>2022/9/21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66F23-C26C-5E4B-9CAB-05A509089B5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4061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66F23-C26C-5E4B-9CAB-05A509089B5A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38633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66F23-C26C-5E4B-9CAB-05A509089B5A}" type="slidenum">
              <a:rPr lang="en-CN" smtClean="0"/>
              <a:t>10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850285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66F23-C26C-5E4B-9CAB-05A509089B5A}" type="slidenum">
              <a:rPr lang="en-CN" smtClean="0"/>
              <a:t>11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42160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66F23-C26C-5E4B-9CAB-05A509089B5A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68594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66F23-C26C-5E4B-9CAB-05A509089B5A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73719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66F23-C26C-5E4B-9CAB-05A509089B5A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50191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66F23-C26C-5E4B-9CAB-05A509089B5A}" type="slidenum">
              <a:rPr lang="en-CN" smtClean="0"/>
              <a:t>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84253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b="0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66F23-C26C-5E4B-9CAB-05A509089B5A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64494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66F23-C26C-5E4B-9CAB-05A509089B5A}" type="slidenum">
              <a:rPr lang="en-CN" smtClean="0"/>
              <a:t>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51871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C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66F23-C26C-5E4B-9CAB-05A509089B5A}" type="slidenum">
              <a:rPr lang="en-CN" smtClean="0"/>
              <a:t>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17929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66F23-C26C-5E4B-9CAB-05A509089B5A}" type="slidenum">
              <a:rPr lang="en-CN" smtClean="0"/>
              <a:t>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64458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5AC08-9935-08A6-FB9E-1AF21499D0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549E64-FE62-C831-9C38-ED78EABB8C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FF42F-23C9-5630-A0F0-63554EF97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7AADF-9D5B-B844-B167-6B6DCF035894}" type="datetimeFigureOut">
              <a:rPr lang="en-CN" smtClean="0"/>
              <a:t>2022/9/21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3903E-F471-B9D2-E4A4-3A22A032D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EB71B-4CBE-B2E8-B649-2A46A506A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8F466-595A-2C48-958E-E8A5C60C84E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32151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49D4-0B41-AD8E-49BE-F639C5923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9F9AF6-BE4C-1DC4-3080-09A7B4EAB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53DFB-7E89-12D3-33F5-ADBD72E7A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7AADF-9D5B-B844-B167-6B6DCF035894}" type="datetimeFigureOut">
              <a:rPr lang="en-CN" smtClean="0"/>
              <a:t>2022/9/21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720AB-068F-68D2-E9A5-2DA9FC613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9C72F-9C91-439E-579F-EB2C76658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8F466-595A-2C48-958E-E8A5C60C84E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98986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321EA0-7D89-92CC-56D1-496A2DD646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7B80A-1FAE-CCAE-DFB7-C001B33DC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83014-5E2F-9758-5A53-B973A5FEC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7AADF-9D5B-B844-B167-6B6DCF035894}" type="datetimeFigureOut">
              <a:rPr lang="en-CN" smtClean="0"/>
              <a:t>2022/9/21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69807-E1A8-50BD-30EF-BFDBA0752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042C9-727C-1012-73B7-7A1EDD1BB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8F466-595A-2C48-958E-E8A5C60C84E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86176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26191-E0CB-A094-30C2-186EF8161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BE4B8-E80D-3F93-D09A-5B1392A20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58798-CE84-6D97-D96F-F4B4A629F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7AADF-9D5B-B844-B167-6B6DCF035894}" type="datetimeFigureOut">
              <a:rPr lang="en-CN" smtClean="0"/>
              <a:t>2022/9/21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90BAF-EB46-620F-0C1C-13107AE9E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EF1BD-5272-44DB-E4E4-9A645E406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8F466-595A-2C48-958E-E8A5C60C84E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44083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F3FCC-8F82-568E-B3DF-26A34E207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C95BB1-3050-2A3E-4FFF-DE2B49267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9294A-233A-5F52-2E64-34D1B1555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7AADF-9D5B-B844-B167-6B6DCF035894}" type="datetimeFigureOut">
              <a:rPr lang="en-CN" smtClean="0"/>
              <a:t>2022/9/21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CBCF0-F3E9-C911-48DF-B18A9750D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81D5F-FF3F-E6C4-B3CC-3A2A28ACE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8F466-595A-2C48-958E-E8A5C60C84E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63887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2E403-6F61-9A01-E9FD-507C8F3E5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91143-3E3C-1C29-0D39-9C21C89318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F6F0B-7288-4823-7FAD-46E302107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DB272-21BF-4429-E5B9-95D169E47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7AADF-9D5B-B844-B167-6B6DCF035894}" type="datetimeFigureOut">
              <a:rPr lang="en-CN" smtClean="0"/>
              <a:t>2022/9/21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9C6EC-69EA-0035-97B7-861F0D158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691374-9705-3D6D-6884-4491EF350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8F466-595A-2C48-958E-E8A5C60C84E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62928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D7F61-4E4C-1606-52BA-C2C2E704F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D621A-B975-E211-7EEF-5FED41EE8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B962F-06EA-7F0F-2B36-34B671F9C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567350-30EA-6A68-BED3-47BCA4E93A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69D447-A80A-DC30-3960-19EBBEBFF2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EE178A-49B5-1509-5F32-47EEE638C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7AADF-9D5B-B844-B167-6B6DCF035894}" type="datetimeFigureOut">
              <a:rPr lang="en-CN" smtClean="0"/>
              <a:t>2022/9/21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E3545C-F750-6159-79B4-90B82CC05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D5A2CD-AB48-7CFE-95C5-445BCC180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8F466-595A-2C48-958E-E8A5C60C84E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94445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EE576-153A-DF71-CC66-64E0A9054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D6895C-5E01-C6EE-C414-25A81A319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7AADF-9D5B-B844-B167-6B6DCF035894}" type="datetimeFigureOut">
              <a:rPr lang="en-CN" smtClean="0"/>
              <a:t>2022/9/21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FCD2B3-A618-F9C5-CA64-1B93B06C4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EA26BD-3E64-0195-74A9-839507EDE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8F466-595A-2C48-958E-E8A5C60C84E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66233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4D15E2-5B20-9590-9626-BA6D65CA6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7AADF-9D5B-B844-B167-6B6DCF035894}" type="datetimeFigureOut">
              <a:rPr lang="en-CN" smtClean="0"/>
              <a:t>2022/9/21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B81D2B-0548-7ACF-6729-58A5790E2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A9A17B-9D4C-0536-E16B-B308D3445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8F466-595A-2C48-958E-E8A5C60C84E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58984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1C5D3-8E30-CF2D-8836-779341B4A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7CE0B-326C-94C7-E6AC-2F92F0E75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5C2F26-A95A-3E41-DED8-55E2E8F28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0804D6-E117-BB56-6E3D-D5FF9E226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7AADF-9D5B-B844-B167-6B6DCF035894}" type="datetimeFigureOut">
              <a:rPr lang="en-CN" smtClean="0"/>
              <a:t>2022/9/21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44B07-23CB-B219-93CF-79BB21087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38E868-7B1B-B8F1-732C-7484E933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8F466-595A-2C48-958E-E8A5C60C84E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12026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8064-7F9E-840B-DB57-3E256D69B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A5BFD0-5CA0-64A2-A40F-4E10E3DAD2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590591-B8AA-1D8B-6378-4A7A58E41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6D346-AA51-C2D5-1A9B-1D46EA4B3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7AADF-9D5B-B844-B167-6B6DCF035894}" type="datetimeFigureOut">
              <a:rPr lang="en-CN" smtClean="0"/>
              <a:t>2022/9/21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72AED-C74E-F0FA-026E-6B0E13B7F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9CC15-66E1-1238-5BF9-AB21413FC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8F466-595A-2C48-958E-E8A5C60C84E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90164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EC1827-3A34-7621-0AAA-5CFDDF02E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EA32E-4FBA-3461-0781-0034916FB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3A5FD-092E-E96A-A682-509054C659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7AADF-9D5B-B844-B167-6B6DCF035894}" type="datetimeFigureOut">
              <a:rPr lang="en-CN" smtClean="0"/>
              <a:t>2022/9/21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AEFAB-F3AA-1B9F-B223-1C635B6545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AE1D3-F629-80A1-7BE2-EEC5466DA7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8F466-595A-2C48-958E-E8A5C60C84E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14113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8DAB1-4D2C-1D1C-5863-E5F754A19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89609"/>
          </a:xfrm>
        </p:spPr>
        <p:txBody>
          <a:bodyPr>
            <a:normAutofit/>
          </a:bodyPr>
          <a:lstStyle/>
          <a:p>
            <a:r>
              <a:rPr lang="en-US" sz="4000" b="1" dirty="0"/>
              <a:t>Learning Intents behind Interactions with Knowledge Graph for Recommendation</a:t>
            </a:r>
            <a:endParaRPr lang="en-CN" sz="4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E3191-73C2-B12D-2878-6B5393CDE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0582" y="2992438"/>
            <a:ext cx="7730835" cy="165576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this study, we e</a:t>
            </a:r>
            <a:r>
              <a:rPr lang="en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xplore intents behind a user-item interaction by using auxiliary item knowledge, and propose a new model, </a:t>
            </a:r>
            <a:r>
              <a:rPr lang="en-CN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Knowledge Graph-based Intent Network</a:t>
            </a:r>
            <a:r>
              <a:rPr lang="en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(KGIN)</a:t>
            </a:r>
          </a:p>
          <a:p>
            <a:r>
              <a:rPr lang="en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Furthermore, we devise a new information aggregation scheme for GNN.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7E307E-0E84-FB55-E416-0C44BC497AB3}"/>
              </a:ext>
            </a:extLst>
          </p:cNvPr>
          <p:cNvSpPr txBox="1"/>
          <p:nvPr/>
        </p:nvSpPr>
        <p:spPr>
          <a:xfrm>
            <a:off x="10668000" y="1367210"/>
            <a:ext cx="1329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solidFill>
                  <a:schemeClr val="bg1">
                    <a:lumMod val="50000"/>
                  </a:schemeClr>
                </a:solidFill>
              </a:rPr>
              <a:t>www’21</a:t>
            </a:r>
          </a:p>
          <a:p>
            <a:r>
              <a:rPr lang="en-CN" dirty="0">
                <a:solidFill>
                  <a:schemeClr val="bg1">
                    <a:lumMod val="50000"/>
                  </a:schemeClr>
                </a:solidFill>
              </a:rPr>
              <a:t>CCF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A</a:t>
            </a:r>
          </a:p>
          <a:p>
            <a:r>
              <a:rPr lang="en-CN" dirty="0">
                <a:solidFill>
                  <a:schemeClr val="bg1">
                    <a:lumMod val="50000"/>
                  </a:schemeClr>
                </a:solidFill>
              </a:rPr>
              <a:t>”: 30</a:t>
            </a:r>
          </a:p>
        </p:txBody>
      </p:sp>
    </p:spTree>
    <p:extLst>
      <p:ext uri="{BB962C8B-B14F-4D97-AF65-F5344CB8AC3E}">
        <p14:creationId xmlns:p14="http://schemas.microsoft.com/office/powerpoint/2010/main" val="688882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DFF84-83BC-8B7A-B6A5-BF31233B5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753" y="0"/>
            <a:ext cx="10515600" cy="1325563"/>
          </a:xfrm>
        </p:spPr>
        <p:txBody>
          <a:bodyPr/>
          <a:lstStyle/>
          <a:p>
            <a:r>
              <a:rPr lang="en-CN" dirty="0"/>
              <a:t>EXPREMENTS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CA38B0-5F5D-36ED-A46C-A6E3B6BA39BA}"/>
              </a:ext>
            </a:extLst>
          </p:cNvPr>
          <p:cNvSpPr txBox="1"/>
          <p:nvPr/>
        </p:nvSpPr>
        <p:spPr>
          <a:xfrm>
            <a:off x="1488141" y="3299012"/>
            <a:ext cx="9305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Increasing the model depth is able to enhance the predictive results in most cases.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Some dataset is not suitable for long range connectivity.</a:t>
            </a:r>
            <a:endParaRPr lang="en-C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77CC90-5C06-55C8-8B37-976AA5395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256" y="937142"/>
            <a:ext cx="7559488" cy="229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533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DFF84-83BC-8B7A-B6A5-BF31233B5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753" y="0"/>
            <a:ext cx="10515600" cy="1325563"/>
          </a:xfrm>
        </p:spPr>
        <p:txBody>
          <a:bodyPr/>
          <a:lstStyle/>
          <a:p>
            <a:r>
              <a:rPr lang="en-CN" dirty="0"/>
              <a:t>EXPREMENTS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CA38B0-5F5D-36ED-A46C-A6E3B6BA39BA}"/>
              </a:ext>
            </a:extLst>
          </p:cNvPr>
          <p:cNvSpPr txBox="1"/>
          <p:nvPr/>
        </p:nvSpPr>
        <p:spPr>
          <a:xfrm>
            <a:off x="1371600" y="4446167"/>
            <a:ext cx="9305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Increasing the intent number enhances the performance in most cases.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 Amazon-Book, continuing one more partition beyond |P | = 4</a:t>
            </a:r>
            <a:r>
              <a:rPr lang="zh-CN" altLang="en-US" dirty="0"/>
              <a:t> </a:t>
            </a:r>
            <a:r>
              <a:rPr lang="en-US" dirty="0"/>
              <a:t>impairs the accuracy.</a:t>
            </a:r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13BEDE-49A9-81E5-A5CF-4E3F14A0B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809" y="1165084"/>
            <a:ext cx="6289488" cy="278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315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5FBB5-2AD1-443E-BB8B-656BECE9F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问题描述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EAB805-2B26-22FF-BE60-A3D51EBFA635}"/>
              </a:ext>
            </a:extLst>
          </p:cNvPr>
          <p:cNvSpPr txBox="1"/>
          <p:nvPr/>
        </p:nvSpPr>
        <p:spPr>
          <a:xfrm>
            <a:off x="838200" y="2133536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交互信息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B68179-98D5-E209-2588-60C29829C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139" y="2198068"/>
            <a:ext cx="2667000" cy="304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C05293-0950-2934-D653-BB692156F283}"/>
              </a:ext>
            </a:extLst>
          </p:cNvPr>
          <p:cNvSpPr txBox="1"/>
          <p:nvPr/>
        </p:nvSpPr>
        <p:spPr>
          <a:xfrm>
            <a:off x="838200" y="3274433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知识图谱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8523C5-C9A5-AF88-46DA-8EBF13A43A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9939" y="3344541"/>
            <a:ext cx="2819400" cy="304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442990-7969-A38F-D7D3-3B9EB3BEAE7B}"/>
              </a:ext>
            </a:extLst>
          </p:cNvPr>
          <p:cNvSpPr txBox="1"/>
          <p:nvPr/>
        </p:nvSpPr>
        <p:spPr>
          <a:xfrm>
            <a:off x="838199" y="44153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问题描述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53B8DC-D2CB-4EE6-3034-0292BB7C0F9C}"/>
              </a:ext>
            </a:extLst>
          </p:cNvPr>
          <p:cNvSpPr txBox="1"/>
          <p:nvPr/>
        </p:nvSpPr>
        <p:spPr>
          <a:xfrm>
            <a:off x="2299939" y="4428702"/>
            <a:ext cx="8032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给定交互信息和知识图谱，得到一个模型用于预测用户对商品的感兴趣程度。</a:t>
            </a:r>
          </a:p>
        </p:txBody>
      </p:sp>
    </p:spTree>
    <p:extLst>
      <p:ext uri="{BB962C8B-B14F-4D97-AF65-F5344CB8AC3E}">
        <p14:creationId xmlns:p14="http://schemas.microsoft.com/office/powerpoint/2010/main" val="3366975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5FBB5-2AD1-443E-BB8B-656BECE9F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主流方法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8F4EB7-546C-30DF-7AD1-E48D4B419ADF}"/>
              </a:ext>
            </a:extLst>
          </p:cNvPr>
          <p:cNvSpPr txBox="1"/>
          <p:nvPr/>
        </p:nvSpPr>
        <p:spPr>
          <a:xfrm>
            <a:off x="838200" y="22840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神经网络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37D9F8-3180-3040-89EF-0E894D5A065F}"/>
              </a:ext>
            </a:extLst>
          </p:cNvPr>
          <p:cNvSpPr txBox="1"/>
          <p:nvPr/>
        </p:nvSpPr>
        <p:spPr>
          <a:xfrm>
            <a:off x="2571499" y="22840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原始向量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738C2C-87F7-E8D7-879E-67BB45256F36}"/>
              </a:ext>
            </a:extLst>
          </p:cNvPr>
          <p:cNvSpPr txBox="1"/>
          <p:nvPr/>
        </p:nvSpPr>
        <p:spPr>
          <a:xfrm>
            <a:off x="5481736" y="2284078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embedding</a:t>
            </a:r>
            <a:r>
              <a:rPr kumimoji="1" lang="zh-CN" altLang="en-US" dirty="0"/>
              <a:t>向量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F41630E-4050-19EE-9E25-4ED3FBBE686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3679495" y="2468744"/>
            <a:ext cx="18022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B90B2AF-AB56-5E1F-6661-DD62C439A6CC}"/>
              </a:ext>
            </a:extLst>
          </p:cNvPr>
          <p:cNvSpPr txBox="1"/>
          <p:nvPr/>
        </p:nvSpPr>
        <p:spPr>
          <a:xfrm>
            <a:off x="3980859" y="213481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特征工程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24A54E-69E7-23FE-B8EF-E1B9F3D7115F}"/>
              </a:ext>
            </a:extLst>
          </p:cNvPr>
          <p:cNvSpPr txBox="1"/>
          <p:nvPr/>
        </p:nvSpPr>
        <p:spPr>
          <a:xfrm>
            <a:off x="8878100" y="2284078"/>
            <a:ext cx="1142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输出概率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E71D40-964E-334D-A2BA-CBB58E153FBE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>
            <a:off x="7192461" y="2468744"/>
            <a:ext cx="16856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5BC46AE-5C1B-3E30-4DB5-1245591FCA1E}"/>
              </a:ext>
            </a:extLst>
          </p:cNvPr>
          <p:cNvSpPr txBox="1"/>
          <p:nvPr/>
        </p:nvSpPr>
        <p:spPr>
          <a:xfrm>
            <a:off x="7736160" y="2146269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MLP</a:t>
            </a:r>
            <a:endParaRPr kumimoji="1" lang="zh-CN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1CC9BE-6A3A-4810-0071-007F031099C0}"/>
              </a:ext>
            </a:extLst>
          </p:cNvPr>
          <p:cNvSpPr txBox="1"/>
          <p:nvPr/>
        </p:nvSpPr>
        <p:spPr>
          <a:xfrm>
            <a:off x="838200" y="376539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图神经网络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60AEC9-0217-64CB-B09F-91CCE99BC292}"/>
              </a:ext>
            </a:extLst>
          </p:cNvPr>
          <p:cNvSpPr txBox="1"/>
          <p:nvPr/>
        </p:nvSpPr>
        <p:spPr>
          <a:xfrm>
            <a:off x="2571499" y="3765396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原始向量</a:t>
            </a:r>
            <a:r>
              <a:rPr kumimoji="1" lang="en-US" altLang="zh-CN" dirty="0"/>
              <a:t>+</a:t>
            </a:r>
            <a:r>
              <a:rPr kumimoji="1" lang="zh-CN" altLang="en-US" dirty="0"/>
              <a:t>知识图谱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F528E4C-14DE-1B32-4FD7-A3F6F1DA115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23" idx="3"/>
            <a:endCxn id="27" idx="1"/>
          </p:cNvCxnSpPr>
          <p:nvPr/>
        </p:nvCxnSpPr>
        <p:spPr>
          <a:xfrm>
            <a:off x="4718241" y="3950062"/>
            <a:ext cx="41598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BA19B09-D99A-F5F2-6A34-BC8FF4B1BCA1}"/>
              </a:ext>
            </a:extLst>
          </p:cNvPr>
          <p:cNvSpPr txBox="1"/>
          <p:nvPr/>
        </p:nvSpPr>
        <p:spPr>
          <a:xfrm>
            <a:off x="6336887" y="358073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CN" dirty="0"/>
              <a:t>图</a:t>
            </a:r>
            <a:r>
              <a:rPr kumimoji="1" lang="zh-CN" altLang="en-US" dirty="0"/>
              <a:t>神经网络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7A585A-FF5D-729B-AAB7-6C5F87CF4413}"/>
              </a:ext>
            </a:extLst>
          </p:cNvPr>
          <p:cNvSpPr txBox="1"/>
          <p:nvPr/>
        </p:nvSpPr>
        <p:spPr>
          <a:xfrm>
            <a:off x="8878100" y="3765396"/>
            <a:ext cx="1142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输出概率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8C4E856-7203-7572-55BD-877E2230EF81}"/>
              </a:ext>
            </a:extLst>
          </p:cNvPr>
          <p:cNvSpPr txBox="1"/>
          <p:nvPr/>
        </p:nvSpPr>
        <p:spPr>
          <a:xfrm>
            <a:off x="3980859" y="52825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用户意图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C4B332-9F72-11C5-D720-BD99A995AB14}"/>
              </a:ext>
            </a:extLst>
          </p:cNvPr>
          <p:cNvSpPr txBox="1"/>
          <p:nvPr/>
        </p:nvSpPr>
        <p:spPr>
          <a:xfrm>
            <a:off x="5690174" y="52785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关系路径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96CC1B8-DBB7-34C3-E340-A6E25FE3FD4E}"/>
              </a:ext>
            </a:extLst>
          </p:cNvPr>
          <p:cNvSpPr txBox="1"/>
          <p:nvPr/>
        </p:nvSpPr>
        <p:spPr>
          <a:xfrm>
            <a:off x="4350657" y="484198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两个方面建模效果差</a:t>
            </a:r>
          </a:p>
        </p:txBody>
      </p:sp>
    </p:spTree>
    <p:extLst>
      <p:ext uri="{BB962C8B-B14F-4D97-AF65-F5344CB8AC3E}">
        <p14:creationId xmlns:p14="http://schemas.microsoft.com/office/powerpoint/2010/main" val="1416244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3FD81-8387-787C-4DDE-0B32D0F1A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用户意图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FE467C-6A49-36E6-F837-CB6A64FDC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7725" y="1609764"/>
            <a:ext cx="7816549" cy="29901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9D46A3-1EB7-EF92-EAB0-30BA84A6FF42}"/>
              </a:ext>
            </a:extLst>
          </p:cNvPr>
          <p:cNvSpPr txBox="1"/>
          <p:nvPr/>
        </p:nvSpPr>
        <p:spPr>
          <a:xfrm>
            <a:off x="3847171" y="50849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用户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9B92AF-F80F-1F5E-6D33-0E15A0047A20}"/>
              </a:ext>
            </a:extLst>
          </p:cNvPr>
          <p:cNvSpPr txBox="1"/>
          <p:nvPr/>
        </p:nvSpPr>
        <p:spPr>
          <a:xfrm>
            <a:off x="6779942" y="50849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物品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7478F53-FD6D-1CD2-E3FE-B0B5A7FA0ADE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493502" y="5269622"/>
            <a:ext cx="2286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6D06AF2-6443-B82D-03A6-7DABB734F5A3}"/>
              </a:ext>
            </a:extLst>
          </p:cNvPr>
          <p:cNvSpPr txBox="1"/>
          <p:nvPr/>
        </p:nvSpPr>
        <p:spPr>
          <a:xfrm>
            <a:off x="5313556" y="49225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意图</a:t>
            </a:r>
          </a:p>
        </p:txBody>
      </p:sp>
    </p:spTree>
    <p:extLst>
      <p:ext uri="{BB962C8B-B14F-4D97-AF65-F5344CB8AC3E}">
        <p14:creationId xmlns:p14="http://schemas.microsoft.com/office/powerpoint/2010/main" val="2285477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E05DB-B141-246D-93E1-52A401883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关系路径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56A10F-CDAE-4653-F77A-423E03A6E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185" y="1329184"/>
            <a:ext cx="7621745" cy="36777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194872-36B3-7693-9BD5-67CA09C97DC6}"/>
              </a:ext>
            </a:extLst>
          </p:cNvPr>
          <p:cNvSpPr txBox="1"/>
          <p:nvPr/>
        </p:nvSpPr>
        <p:spPr>
          <a:xfrm>
            <a:off x="2732048" y="5344150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仅考虑节点信息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2AAF65-64E9-93A6-DFCD-A979606ED8D3}"/>
              </a:ext>
            </a:extLst>
          </p:cNvPr>
          <p:cNvSpPr txBox="1"/>
          <p:nvPr/>
        </p:nvSpPr>
        <p:spPr>
          <a:xfrm>
            <a:off x="7021551" y="5344150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考虑关系信息</a:t>
            </a:r>
          </a:p>
        </p:txBody>
      </p:sp>
    </p:spTree>
    <p:extLst>
      <p:ext uri="{BB962C8B-B14F-4D97-AF65-F5344CB8AC3E}">
        <p14:creationId xmlns:p14="http://schemas.microsoft.com/office/powerpoint/2010/main" val="492905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25B7E-66B3-546D-0A1C-639CCA3CF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Knowledge Graph-based Intent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8D1A7-0588-8545-60BB-73578F539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51102"/>
            <a:ext cx="4693439" cy="1925805"/>
          </a:xfrm>
        </p:spPr>
        <p:txBody>
          <a:bodyPr/>
          <a:lstStyle/>
          <a:p>
            <a:pPr marL="0" indent="0" algn="ctr">
              <a:buNone/>
            </a:pPr>
            <a:r>
              <a:rPr lang="en-CN" dirty="0"/>
              <a:t>User Intent Modeling</a:t>
            </a:r>
          </a:p>
          <a:p>
            <a:pPr marL="0" indent="0" algn="just">
              <a:buNone/>
            </a:pPr>
            <a:r>
              <a:rPr lang="en-US" sz="1800" dirty="0"/>
              <a:t>Each user-item interaction is enriched with the underlying intents.</a:t>
            </a:r>
            <a:endParaRPr lang="en-CN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C038A7-23E5-AFB4-2799-04F100DEB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33589"/>
            <a:ext cx="4693439" cy="17954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B08127-2BBF-3053-48E6-C964B4A379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361" y="1309723"/>
            <a:ext cx="4693439" cy="226472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14594A6-0472-8067-94F1-00C81D0B5281}"/>
              </a:ext>
            </a:extLst>
          </p:cNvPr>
          <p:cNvSpPr txBox="1">
            <a:spLocks/>
          </p:cNvSpPr>
          <p:nvPr/>
        </p:nvSpPr>
        <p:spPr>
          <a:xfrm>
            <a:off x="6660361" y="3851102"/>
            <a:ext cx="4693439" cy="1925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CN" dirty="0"/>
              <a:t>Relational Paths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900" dirty="0"/>
              <a:t>This relational modeling allows us to identify influential intents and encode relation dependencies and semantics of paths into the representations.</a:t>
            </a:r>
            <a:endParaRPr lang="en-CN" sz="1900" dirty="0"/>
          </a:p>
        </p:txBody>
      </p:sp>
    </p:spTree>
    <p:extLst>
      <p:ext uri="{BB962C8B-B14F-4D97-AF65-F5344CB8AC3E}">
        <p14:creationId xmlns:p14="http://schemas.microsoft.com/office/powerpoint/2010/main" val="62856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35905-B20B-8006-2D93-B7AAE534A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761"/>
            <a:ext cx="10515600" cy="662782"/>
          </a:xfrm>
        </p:spPr>
        <p:txBody>
          <a:bodyPr>
            <a:normAutofit fontScale="90000"/>
          </a:bodyPr>
          <a:lstStyle/>
          <a:p>
            <a:pPr algn="ctr"/>
            <a:r>
              <a:rPr lang="en-CN" dirty="0"/>
              <a:t>Knowledge Graph-based Intent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7D72D-C163-CDF8-E2B5-8FEEFA50B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130" y="3728742"/>
            <a:ext cx="3030070" cy="31029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User Intent Modeling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Representation Learning of Intents.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Independence Modeling of Intents.</a:t>
            </a:r>
            <a:endParaRPr lang="en-C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F72FBC-14E0-0E3B-DFCA-7F1C1708E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06543"/>
            <a:ext cx="12192000" cy="273860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37FC19B-1AD7-4A60-9F94-9201836AE747}"/>
              </a:ext>
            </a:extLst>
          </p:cNvPr>
          <p:cNvSpPr txBox="1">
            <a:spLocks/>
          </p:cNvSpPr>
          <p:nvPr/>
        </p:nvSpPr>
        <p:spPr>
          <a:xfrm>
            <a:off x="4379259" y="3729030"/>
            <a:ext cx="3550023" cy="3102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Relational Path-aware Aggregation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Aggregation Layer over Intent Graph.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Aggregation Layer over Knowledge Graph.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Capturing Relational Paths.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2033A55-548D-A55F-BE45-4ADB4D2C8630}"/>
              </a:ext>
            </a:extLst>
          </p:cNvPr>
          <p:cNvSpPr txBox="1">
            <a:spLocks/>
          </p:cNvSpPr>
          <p:nvPr/>
        </p:nvSpPr>
        <p:spPr>
          <a:xfrm>
            <a:off x="8803341" y="3733088"/>
            <a:ext cx="3030070" cy="3102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Model Prediction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Final User Representation.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Predict how likely the user would adopt the item: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302560-4997-3BEB-B1D5-12C2BE9A8D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9128" y="5955717"/>
            <a:ext cx="1472079" cy="43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822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DFF84-83BC-8B7A-B6A5-BF31233B5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753" y="0"/>
            <a:ext cx="10515600" cy="1325563"/>
          </a:xfrm>
        </p:spPr>
        <p:txBody>
          <a:bodyPr/>
          <a:lstStyle/>
          <a:p>
            <a:r>
              <a:rPr lang="en-CN" dirty="0"/>
              <a:t>EXPREMENTS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CC457C-F06A-D366-CA55-D1ADECF6DF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25663" y="1139218"/>
            <a:ext cx="6140674" cy="29138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CA38B0-5F5D-36ED-A46C-A6E3B6BA39BA}"/>
              </a:ext>
            </a:extLst>
          </p:cNvPr>
          <p:cNvSpPr txBox="1"/>
          <p:nvPr/>
        </p:nvSpPr>
        <p:spPr>
          <a:xfrm>
            <a:off x="1488141" y="4491318"/>
            <a:ext cx="8977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KGIN consistently outperforms all baselines across three datasets in terms of all measures.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improvement on Amazon-Book is more significant than that on Alibaba-</a:t>
            </a:r>
            <a:r>
              <a:rPr lang="en-US" dirty="0" err="1"/>
              <a:t>iFashion</a:t>
            </a:r>
            <a:r>
              <a:rPr lang="en-US" dirty="0"/>
              <a:t>.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185800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DFF84-83BC-8B7A-B6A5-BF31233B5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753" y="0"/>
            <a:ext cx="10515600" cy="1325563"/>
          </a:xfrm>
        </p:spPr>
        <p:txBody>
          <a:bodyPr/>
          <a:lstStyle/>
          <a:p>
            <a:r>
              <a:rPr lang="en-CN" dirty="0"/>
              <a:t>EXPREMENTS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CA38B0-5F5D-36ED-A46C-A6E3B6BA39BA}"/>
              </a:ext>
            </a:extLst>
          </p:cNvPr>
          <p:cNvSpPr txBox="1"/>
          <p:nvPr/>
        </p:nvSpPr>
        <p:spPr>
          <a:xfrm>
            <a:off x="1488141" y="3299012"/>
            <a:ext cx="9305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removing all relations dramatically reduces the predictive accuracy, indicating the necessity of relational modeling.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“w/0 I” only considers coarser-gained preference of users and thus leads to suboptimal user representations.</a:t>
            </a:r>
            <a:endParaRPr lang="en-C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4722EB-B347-8438-87CC-9A448D726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604" y="1325563"/>
            <a:ext cx="6888468" cy="177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5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1746</TotalTime>
  <Words>356</Words>
  <Application>Microsoft Macintosh PowerPoint</Application>
  <PresentationFormat>Widescreen</PresentationFormat>
  <Paragraphs>71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Open Sans</vt:lpstr>
      <vt:lpstr>Office Theme</vt:lpstr>
      <vt:lpstr>Learning Intents behind Interactions with Knowledge Graph for Recommendation</vt:lpstr>
      <vt:lpstr>问题描述</vt:lpstr>
      <vt:lpstr>主流方法</vt:lpstr>
      <vt:lpstr>用户意图</vt:lpstr>
      <vt:lpstr>关系路径</vt:lpstr>
      <vt:lpstr>Knowledge Graph-based Intent Network</vt:lpstr>
      <vt:lpstr>Knowledge Graph-based Intent Network</vt:lpstr>
      <vt:lpstr>EXPREMENTS</vt:lpstr>
      <vt:lpstr>EXPREMENTS</vt:lpstr>
      <vt:lpstr>EXPREMENTS</vt:lpstr>
      <vt:lpstr>EXPREMENTS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Intents behind Interactions with Knowledge Graph for Recommendation</dc:title>
  <dc:creator>XIE ONETRUE</dc:creator>
  <cp:lastModifiedBy>XIE ONETRUE</cp:lastModifiedBy>
  <cp:revision>105</cp:revision>
  <dcterms:created xsi:type="dcterms:W3CDTF">2022-09-12T05:06:01Z</dcterms:created>
  <dcterms:modified xsi:type="dcterms:W3CDTF">2022-09-21T09:04:02Z</dcterms:modified>
</cp:coreProperties>
</file>