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97" r:id="rId3"/>
    <p:sldId id="298" r:id="rId4"/>
    <p:sldId id="313" r:id="rId5"/>
    <p:sldId id="314" r:id="rId6"/>
    <p:sldId id="315" r:id="rId7"/>
    <p:sldId id="316" r:id="rId8"/>
    <p:sldId id="317" r:id="rId9"/>
    <p:sldId id="318" r:id="rId10"/>
    <p:sldId id="319" r:id="rId11"/>
    <p:sldId id="320" r:id="rId12"/>
    <p:sldId id="305" r:id="rId13"/>
    <p:sldId id="321" r:id="rId14"/>
    <p:sldId id="312" r:id="rId15"/>
    <p:sldId id="308" r:id="rId16"/>
    <p:sldId id="307" r:id="rId17"/>
    <p:sldId id="265" r:id="rId18"/>
  </p:sldIdLst>
  <p:sldSz cx="18288000" cy="10287000"/>
  <p:notesSz cx="6858000" cy="9144000"/>
  <p:embeddedFontLst>
    <p:embeddedFont>
      <p:font typeface="Montserrat Classic" panose="020B0604020202020204" charset="0"/>
      <p:regular r:id="rId20"/>
    </p:embeddedFont>
    <p:embeddedFont>
      <p:font typeface="Montserrat Classic Bold" panose="020B0604020202020204" charset="0"/>
      <p:regular r:id="rId21"/>
    </p:embeddedFont>
    <p:embeddedFont>
      <p:font typeface="Montserrat Semi-Bold Bold" panose="020B0604020202020204" charset="0"/>
      <p:regular r:id="rId22"/>
    </p:embeddedFont>
    <p:embeddedFont>
      <p:font typeface="Open Sans" panose="020B0606030504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7" d="100"/>
          <a:sy n="67" d="100"/>
        </p:scale>
        <p:origin x="75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68D4B-F34D-4875-A673-4822ACFB8E9F}"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2727C-583B-45AB-9193-83BC7B20B847}" type="slidenum">
              <a:rPr lang="en-US" smtClean="0"/>
              <a:t>‹#›</a:t>
            </a:fld>
            <a:endParaRPr lang="en-US"/>
          </a:p>
        </p:txBody>
      </p:sp>
    </p:spTree>
    <p:extLst>
      <p:ext uri="{BB962C8B-B14F-4D97-AF65-F5344CB8AC3E}">
        <p14:creationId xmlns:p14="http://schemas.microsoft.com/office/powerpoint/2010/main" val="112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4805" y="5861034"/>
            <a:ext cx="7604167" cy="1111266"/>
          </a:xfrm>
          <a:prstGeom prst="rect">
            <a:avLst/>
          </a:prstGeom>
        </p:spPr>
        <p:txBody>
          <a:bodyPr lIns="0" tIns="0" rIns="0" bIns="0" rtlCol="0" anchor="t">
            <a:spAutoFit/>
          </a:bodyPr>
          <a:lstStyle/>
          <a:p>
            <a:pPr>
              <a:lnSpc>
                <a:spcPts val="4480"/>
              </a:lnSpc>
            </a:pPr>
            <a:r>
              <a:rPr lang="en-US" sz="3200" dirty="0" err="1">
                <a:solidFill>
                  <a:srgbClr val="BF1922"/>
                </a:solidFill>
                <a:latin typeface="Montserrat Semi-Bold Bold"/>
              </a:rPr>
              <a:t>Đỗ</a:t>
            </a:r>
            <a:r>
              <a:rPr lang="en-US" sz="3200" dirty="0">
                <a:solidFill>
                  <a:srgbClr val="BF1922"/>
                </a:solidFill>
                <a:latin typeface="Montserrat Semi-Bold Bold"/>
              </a:rPr>
              <a:t> Thành Long</a:t>
            </a:r>
          </a:p>
          <a:p>
            <a:pPr>
              <a:lnSpc>
                <a:spcPts val="4480"/>
              </a:lnSpc>
            </a:pPr>
            <a:r>
              <a:rPr lang="en-US" sz="3200" i="1" dirty="0">
                <a:solidFill>
                  <a:srgbClr val="BF1922"/>
                </a:solidFill>
                <a:latin typeface="Montserrat Semi-Bold Bold"/>
              </a:rPr>
              <a:t>dtlong@opengis.vn</a:t>
            </a:r>
          </a:p>
        </p:txBody>
      </p:sp>
      <p:grpSp>
        <p:nvGrpSpPr>
          <p:cNvPr id="10" name="Group 10"/>
          <p:cNvGrpSpPr/>
          <p:nvPr/>
        </p:nvGrpSpPr>
        <p:grpSpPr>
          <a:xfrm>
            <a:off x="15795039" y="7775331"/>
            <a:ext cx="627296" cy="627296"/>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2131A"/>
            </a:solidFill>
          </p:spPr>
          <p:txBody>
            <a:bodyPr/>
            <a:lstStyle/>
            <a:p>
              <a:endParaRPr lang="en-US"/>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13" name="Group 13"/>
          <p:cNvGrpSpPr/>
          <p:nvPr/>
        </p:nvGrpSpPr>
        <p:grpSpPr>
          <a:xfrm rot="-10800000">
            <a:off x="10914422" y="2861335"/>
            <a:ext cx="627296" cy="627296"/>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2131A"/>
            </a:solidFill>
          </p:spPr>
          <p:txBody>
            <a:bodyPr/>
            <a:lstStyle/>
            <a:p>
              <a:endParaRPr lang="en-US"/>
            </a:p>
          </p:txBody>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16" name="Group 16"/>
          <p:cNvGrpSpPr/>
          <p:nvPr/>
        </p:nvGrpSpPr>
        <p:grpSpPr>
          <a:xfrm rot="-10800000">
            <a:off x="1242784" y="3982485"/>
            <a:ext cx="128815" cy="3172648"/>
            <a:chOff x="0" y="0"/>
            <a:chExt cx="159676" cy="3536015"/>
          </a:xfrm>
        </p:grpSpPr>
        <p:sp>
          <p:nvSpPr>
            <p:cNvPr id="17" name="Freeform 17"/>
            <p:cNvSpPr/>
            <p:nvPr/>
          </p:nvSpPr>
          <p:spPr>
            <a:xfrm>
              <a:off x="0" y="0"/>
              <a:ext cx="159676" cy="3536015"/>
            </a:xfrm>
            <a:custGeom>
              <a:avLst/>
              <a:gdLst/>
              <a:ahLst/>
              <a:cxnLst/>
              <a:rect l="l" t="t" r="r" b="b"/>
              <a:pathLst>
                <a:path w="159676" h="3536015">
                  <a:moveTo>
                    <a:pt x="0" y="0"/>
                  </a:moveTo>
                  <a:lnTo>
                    <a:pt x="159676" y="0"/>
                  </a:lnTo>
                  <a:lnTo>
                    <a:pt x="159676" y="3536015"/>
                  </a:lnTo>
                  <a:lnTo>
                    <a:pt x="0" y="3536015"/>
                  </a:lnTo>
                  <a:close/>
                </a:path>
              </a:pathLst>
            </a:custGeom>
            <a:solidFill>
              <a:srgbClr val="92131A"/>
            </a:solidFill>
          </p:spPr>
          <p:txBody>
            <a:bodyPr/>
            <a:lstStyle/>
            <a:p>
              <a:endParaRPr lang="en-US"/>
            </a:p>
          </p:txBody>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19" name="Group 19"/>
          <p:cNvGrpSpPr/>
          <p:nvPr/>
        </p:nvGrpSpPr>
        <p:grpSpPr>
          <a:xfrm>
            <a:off x="16422334" y="8402626"/>
            <a:ext cx="404211" cy="404211"/>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11111"/>
            </a:solidFill>
          </p:spPr>
          <p:txBody>
            <a:bodyPr/>
            <a:lstStyle/>
            <a:p>
              <a:endParaRPr lang="en-US"/>
            </a:p>
          </p:txBody>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2" name="Group 22"/>
          <p:cNvGrpSpPr/>
          <p:nvPr/>
        </p:nvGrpSpPr>
        <p:grpSpPr>
          <a:xfrm rot="-10800000">
            <a:off x="10510211" y="2457124"/>
            <a:ext cx="404211" cy="404211"/>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11111"/>
            </a:solidFill>
          </p:spPr>
          <p:txBody>
            <a:bodyPr/>
            <a:lstStyle/>
            <a:p>
              <a:endParaRPr lang="en-US"/>
            </a:p>
          </p:txBody>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5" name="Group 25"/>
          <p:cNvGrpSpPr/>
          <p:nvPr/>
        </p:nvGrpSpPr>
        <p:grpSpPr>
          <a:xfrm>
            <a:off x="1242785" y="504680"/>
            <a:ext cx="4927885" cy="1048040"/>
            <a:chOff x="0" y="0"/>
            <a:chExt cx="6570514" cy="1397387"/>
          </a:xfrm>
        </p:grpSpPr>
        <p:sp>
          <p:nvSpPr>
            <p:cNvPr id="26" name="AutoShape 26"/>
            <p:cNvSpPr/>
            <p:nvPr/>
          </p:nvSpPr>
          <p:spPr>
            <a:xfrm rot="5400000">
              <a:off x="1211266" y="664641"/>
              <a:ext cx="1054033" cy="0"/>
            </a:xfrm>
            <a:prstGeom prst="line">
              <a:avLst/>
            </a:prstGeom>
            <a:ln w="68104" cap="flat">
              <a:solidFill>
                <a:srgbClr val="111111"/>
              </a:solidFill>
              <a:prstDash val="solid"/>
              <a:headEnd type="none" w="sm" len="sm"/>
              <a:tailEnd type="none" w="sm" len="sm"/>
            </a:ln>
          </p:spPr>
          <p:txBody>
            <a:bodyPr/>
            <a:lstStyle/>
            <a:p>
              <a:endParaRPr lang="en-US"/>
            </a:p>
          </p:txBody>
        </p:sp>
        <p:pic>
          <p:nvPicPr>
            <p:cNvPr id="27" name="Picture 27"/>
            <p:cNvPicPr>
              <a:picLocks noChangeAspect="1"/>
            </p:cNvPicPr>
            <p:nvPr/>
          </p:nvPicPr>
          <p:blipFill>
            <a:blip r:embed="rId2"/>
            <a:srcRect/>
            <a:stretch>
              <a:fillRect/>
            </a:stretch>
          </p:blipFill>
          <p:spPr>
            <a:xfrm>
              <a:off x="0" y="0"/>
              <a:ext cx="1397387" cy="1397387"/>
            </a:xfrm>
            <a:prstGeom prst="rect">
              <a:avLst/>
            </a:prstGeom>
          </p:spPr>
        </p:pic>
        <p:sp>
          <p:nvSpPr>
            <p:cNvPr id="28" name="TextBox 28"/>
            <p:cNvSpPr txBox="1"/>
            <p:nvPr/>
          </p:nvSpPr>
          <p:spPr>
            <a:xfrm>
              <a:off x="1864138" y="66902"/>
              <a:ext cx="4706376" cy="1158808"/>
            </a:xfrm>
            <a:prstGeom prst="rect">
              <a:avLst/>
            </a:prstGeom>
          </p:spPr>
          <p:txBody>
            <a:bodyPr lIns="0" tIns="0" rIns="0" bIns="0" rtlCol="0" anchor="t">
              <a:spAutoFit/>
            </a:bodyPr>
            <a:lstStyle/>
            <a:p>
              <a:pPr algn="ctr">
                <a:lnSpc>
                  <a:spcPts val="7355"/>
                </a:lnSpc>
              </a:pPr>
              <a:r>
                <a:rPr lang="en-US" sz="5254" spc="304">
                  <a:solidFill>
                    <a:srgbClr val="111111"/>
                  </a:solidFill>
                  <a:latin typeface="Montserrat Classic"/>
                </a:rPr>
                <a:t>OPEN</a:t>
              </a:r>
              <a:r>
                <a:rPr lang="en-US" sz="5254" spc="304">
                  <a:solidFill>
                    <a:srgbClr val="BF1922"/>
                  </a:solidFill>
                  <a:latin typeface="Montserrat Classic"/>
                </a:rPr>
                <a:t>GIS</a:t>
              </a:r>
            </a:p>
          </p:txBody>
        </p:sp>
      </p:grpSp>
      <p:sp>
        <p:nvSpPr>
          <p:cNvPr id="29" name="TextBox 29"/>
          <p:cNvSpPr txBox="1"/>
          <p:nvPr/>
        </p:nvSpPr>
        <p:spPr>
          <a:xfrm>
            <a:off x="1242785" y="8918574"/>
            <a:ext cx="2148483" cy="339726"/>
          </a:xfrm>
          <a:prstGeom prst="rect">
            <a:avLst/>
          </a:prstGeom>
        </p:spPr>
        <p:txBody>
          <a:bodyPr lIns="0" tIns="0" rIns="0" bIns="0" rtlCol="0" anchor="t">
            <a:spAutoFit/>
          </a:bodyPr>
          <a:lstStyle/>
          <a:p>
            <a:pPr algn="ctr">
              <a:lnSpc>
                <a:spcPts val="2799"/>
              </a:lnSpc>
            </a:pPr>
            <a:r>
              <a:rPr lang="en-US" sz="1999">
                <a:solidFill>
                  <a:srgbClr val="2A2A2A"/>
                </a:solidFill>
                <a:latin typeface="Open Sans"/>
              </a:rPr>
              <a:t>https://opengis.vn</a:t>
            </a:r>
          </a:p>
        </p:txBody>
      </p:sp>
      <p:pic>
        <p:nvPicPr>
          <p:cNvPr id="31" name="Picture 30">
            <a:extLst>
              <a:ext uri="{FF2B5EF4-FFF2-40B4-BE49-F238E27FC236}">
                <a16:creationId xmlns:a16="http://schemas.microsoft.com/office/drawing/2014/main" id="{DAF85B8E-E831-23A3-BF00-0D84DFD9C2B5}"/>
              </a:ext>
            </a:extLst>
          </p:cNvPr>
          <p:cNvPicPr>
            <a:picLocks noChangeAspect="1"/>
          </p:cNvPicPr>
          <p:nvPr/>
        </p:nvPicPr>
        <p:blipFill>
          <a:blip r:embed="rId3"/>
          <a:stretch>
            <a:fillRect/>
          </a:stretch>
        </p:blipFill>
        <p:spPr>
          <a:xfrm>
            <a:off x="11858625" y="3982485"/>
            <a:ext cx="6505575" cy="2933700"/>
          </a:xfrm>
          <a:prstGeom prst="rect">
            <a:avLst/>
          </a:prstGeom>
          <a:effectLst/>
        </p:spPr>
      </p:pic>
      <p:pic>
        <p:nvPicPr>
          <p:cNvPr id="5" name="Picture 4">
            <a:extLst>
              <a:ext uri="{FF2B5EF4-FFF2-40B4-BE49-F238E27FC236}">
                <a16:creationId xmlns:a16="http://schemas.microsoft.com/office/drawing/2014/main" id="{F7BF582D-9685-414C-E7F6-465D4E88D465}"/>
              </a:ext>
            </a:extLst>
          </p:cNvPr>
          <p:cNvPicPr>
            <a:picLocks noChangeAspect="1"/>
          </p:cNvPicPr>
          <p:nvPr/>
        </p:nvPicPr>
        <p:blipFill>
          <a:blip r:embed="rId4"/>
          <a:stretch>
            <a:fillRect/>
          </a:stretch>
        </p:blipFill>
        <p:spPr>
          <a:xfrm>
            <a:off x="12117332" y="97941"/>
            <a:ext cx="5829300" cy="3886200"/>
          </a:xfrm>
          <a:prstGeom prst="rect">
            <a:avLst/>
          </a:prstGeom>
        </p:spPr>
      </p:pic>
      <p:sp>
        <p:nvSpPr>
          <p:cNvPr id="4" name="TextBox 3"/>
          <p:cNvSpPr txBox="1"/>
          <p:nvPr/>
        </p:nvSpPr>
        <p:spPr>
          <a:xfrm>
            <a:off x="1539833" y="4014907"/>
            <a:ext cx="12182794" cy="1661993"/>
          </a:xfrm>
          <a:prstGeom prst="rect">
            <a:avLst/>
          </a:prstGeom>
        </p:spPr>
        <p:txBody>
          <a:bodyPr wrap="square" lIns="0" tIns="0" rIns="0" bIns="0" rtlCol="0" anchor="t">
            <a:spAutoFit/>
          </a:bodyPr>
          <a:lstStyle/>
          <a:p>
            <a:r>
              <a:rPr lang="en-US" sz="5400" b="1">
                <a:solidFill>
                  <a:srgbClr val="2A2A2A"/>
                </a:solidFill>
                <a:latin typeface="Montserrat Semi-Bold Bold" panose="020B0604020202020204" charset="0"/>
                <a:ea typeface="Tahoma" panose="020B0604030504040204" pitchFamily="34" charset="0"/>
                <a:cs typeface="Tahoma" panose="020B0604030504040204" pitchFamily="34" charset="0"/>
              </a:rPr>
              <a:t>Phần 1: Giới thiệu về Ionic Framework và GIS mobile</a:t>
            </a:r>
            <a:endParaRPr lang="en-US" sz="5400" b="1" dirty="0">
              <a:solidFill>
                <a:srgbClr val="2A2A2A"/>
              </a:solidFill>
              <a:latin typeface="Montserrat Semi-Bold Bold" panose="020B060402020202020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2F01A-4FDA-C79A-5691-2E7A33EA466D}"/>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A7D3C122-8BB6-34CB-7736-0804298F711A}"/>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Ứng dụng của GIS trên di động</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BCC6D356-76BE-5AF0-0548-BD6AEC85C183}"/>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D6EF0F4C-7B3A-7B20-DD1B-99E93213A1FA}"/>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DA284247-7682-3789-904F-841919E1878A}"/>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741A1297-A4C5-AA60-666E-557D97530EF1}"/>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0B484BDB-E02F-BC38-DFE4-53DB96465F66}"/>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7C96CA4B-04DA-5E07-2DC7-5213764514F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552666D7-9AA0-278D-5448-1026E1CAE656}"/>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025CFAC8-AF6B-39AD-95A4-7D85AA4788FB}"/>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4CEE2D05-D9DC-237E-8936-FEF6A021FEB9}"/>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EE7B29B0-A395-B507-9682-98FF948AFC0D}"/>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EFF74CAC-D5FE-D722-D02E-4EBAB76D5542}"/>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9198A0F1-F033-7B0F-79C5-0961FE62D2D3}"/>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C0FF73B7-ED17-6C09-1179-9C272E54CEB8}"/>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62EBD930-3508-1247-3E54-6FA92BBA2F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EFDFD360-0F1B-BECC-D804-2674C284FCE8}"/>
              </a:ext>
            </a:extLst>
          </p:cNvPr>
          <p:cNvSpPr txBox="1"/>
          <p:nvPr/>
        </p:nvSpPr>
        <p:spPr>
          <a:xfrm>
            <a:off x="10878440" y="3733505"/>
            <a:ext cx="7082433" cy="452681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Giao thông và logistics: Theo dõi vị trí phương tiện, tối ưu hóa lộ trình giao hàng.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Quản lý đô thị: Giám sát cơ sở hạ tầng, hỗ trợ quy hoạch đô thị.</a:t>
            </a:r>
            <a:endParaRPr lang="en-US" sz="28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Nông nghiệp: Theo dõi tình trạng cây trồng, quản lý tài nguyên nước.</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Du lịch: Cung cấp bản đồ và thông tin địa điểm cho người dùng.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8194" name="Picture 2" descr="Top 8 ứng dụng định vị tốt nhất trên Android, kể cả không online">
            <a:extLst>
              <a:ext uri="{FF2B5EF4-FFF2-40B4-BE49-F238E27FC236}">
                <a16:creationId xmlns:a16="http://schemas.microsoft.com/office/drawing/2014/main" id="{CD8565DC-4DD7-047A-C02A-042B0A995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321" y="3318061"/>
            <a:ext cx="8968654" cy="629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6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11EAD-A658-E187-E2A4-8CBFBD503D79}"/>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929A40DC-B4E0-B0BD-0D86-B84B2CD27D09}"/>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vi-VN" sz="4400">
                <a:solidFill>
                  <a:srgbClr val="BF1922"/>
                </a:solidFill>
                <a:latin typeface="Montserrat Semi-Bold Bold" panose="020B0604020202020204" charset="0"/>
              </a:rPr>
              <a:t>Xu hướng phát triển</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A08DC8A4-0F16-A4E4-408F-8CCC23C2A3FA}"/>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B34EF16C-BBC7-5206-8A2B-5F33E412E684}"/>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99B0B73F-51D3-E9E6-16FF-D7076439E43D}"/>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46311E9A-441A-62A9-7FC9-3EE2E40569C0}"/>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F630266C-C96B-B7A0-5B04-8BED9AF7456C}"/>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5A0D19F9-5436-CA4B-C416-742E3E626D8B}"/>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0D337ACC-0B0E-151B-89EA-A60D14F4AACC}"/>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7A7626BD-3BE3-E689-E734-E4624C7E556A}"/>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D6D0DA78-C1C6-3595-13DE-B1D56B993C10}"/>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B206129F-59D1-DD26-43C8-14206700B31C}"/>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E0E15857-9E8E-A353-8A07-F5864F71D839}"/>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28DCE341-CC1E-6AC5-FE1D-EA72CEA18477}"/>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23CAD243-A97F-A78C-7190-FD009365B3E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2EC18457-0156-81D7-CF79-D87B518547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985595FC-24BB-2856-E8C7-A995CB48D3C4}"/>
              </a:ext>
            </a:extLst>
          </p:cNvPr>
          <p:cNvSpPr txBox="1"/>
          <p:nvPr/>
        </p:nvSpPr>
        <p:spPr>
          <a:xfrm>
            <a:off x="1870181" y="4590170"/>
            <a:ext cx="15579619" cy="2379498"/>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3200">
                <a:effectLst/>
                <a:latin typeface="Open Sans" panose="020B0606030504020204" pitchFamily="34" charset="0"/>
                <a:ea typeface="Open Sans" panose="020B0606030504020204" pitchFamily="34" charset="0"/>
                <a:cs typeface="Open Sans" panose="020B0606030504020204" pitchFamily="34" charset="0"/>
              </a:rPr>
              <a:t>Tích hợp GPS và cảm biến để thu thập dữ liệu chính xác hơn.</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3200">
                <a:effectLst/>
                <a:latin typeface="Open Sans" panose="020B0606030504020204" pitchFamily="34" charset="0"/>
                <a:ea typeface="Open Sans" panose="020B0606030504020204" pitchFamily="34" charset="0"/>
                <a:cs typeface="Open Sans" panose="020B0606030504020204" pitchFamily="34" charset="0"/>
              </a:rPr>
              <a:t>Ứng dụng big data và trí tuệ nhân tạo (AI) để phân tích và dự đoán xu hướng.</a:t>
            </a:r>
            <a:endParaRPr lang="en-US" sz="32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3200">
                <a:effectLst/>
                <a:latin typeface="Open Sans" panose="020B0606030504020204" pitchFamily="34" charset="0"/>
                <a:ea typeface="Open Sans" panose="020B0606030504020204" pitchFamily="34" charset="0"/>
                <a:cs typeface="Open Sans" panose="020B0606030504020204" pitchFamily="34" charset="0"/>
              </a:rPr>
              <a:t>Phát triển ứng dụng đa nền tảng nhằm giảm chi phí và tăng hiệu quả triển khai.</a:t>
            </a:r>
          </a:p>
        </p:txBody>
      </p:sp>
    </p:spTree>
    <p:extLst>
      <p:ext uri="{BB962C8B-B14F-4D97-AF65-F5344CB8AC3E}">
        <p14:creationId xmlns:p14="http://schemas.microsoft.com/office/powerpoint/2010/main" val="218277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8C25-31C5-915C-3EB5-29D8955B69FF}"/>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524138A8-2810-C094-AE33-151F908F7DFC}"/>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2. </a:t>
            </a:r>
            <a:r>
              <a:rPr lang="vi-VN" sz="4400">
                <a:solidFill>
                  <a:srgbClr val="BF1922"/>
                </a:solidFill>
                <a:latin typeface="Montserrat Semi-Bold Bold" panose="020B0604020202020204" charset="0"/>
              </a:rPr>
              <a:t>Giới thiệu Ionic Framework:</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Ionic Framework là gì?</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B7F84057-C35A-0538-8FD2-DB8795F7FE25}"/>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39FB7731-2247-18CF-D8D5-B93A75FE3C6C}"/>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07DBA62F-ECB0-EAAF-89F2-006A8864D8F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9A2947B0-D662-A617-5F3D-7E9A64FE1E74}"/>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97421D6E-232B-2E6B-0BCD-1758135FB247}"/>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65DE9499-8116-5D07-416D-156D0E171B2E}"/>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2102D14E-93BA-28CA-4E50-272336078898}"/>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50AA18F6-26D6-0A52-C424-CEB34FA0E3BA}"/>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8EE79254-3BEF-1FCB-F18D-4DC955A8BB7C}"/>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BEA28181-4771-D7ED-D618-9DD22F89CA1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EC4704FC-C104-8ADE-E9F1-46DCF5D379D4}"/>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978D8A9A-AD01-DFFD-ABDE-87A3C6C20D52}"/>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5DB4AC31-9507-2FC7-5100-6E81AEC36F0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9C315AF4-D9BF-EFFC-E0F2-B07A9E1A8B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1" name="TextBox 10">
            <a:extLst>
              <a:ext uri="{FF2B5EF4-FFF2-40B4-BE49-F238E27FC236}">
                <a16:creationId xmlns:a16="http://schemas.microsoft.com/office/drawing/2014/main" id="{92A6371A-77D9-5D22-8759-5830BCB8CEDA}"/>
              </a:ext>
            </a:extLst>
          </p:cNvPr>
          <p:cNvSpPr txBox="1"/>
          <p:nvPr/>
        </p:nvSpPr>
        <p:spPr>
          <a:xfrm>
            <a:off x="9448800" y="3571658"/>
            <a:ext cx="7870755" cy="3860609"/>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Ionic là một framework mã nguồn mở dùng để phát triển ứng dụng di động đa nền tảng dựa trên các công nghệ web như HTML, CSS và JavaScript.</a:t>
            </a:r>
            <a:endParaRPr lang="en-US" sz="2800" i="0">
              <a:solidFill>
                <a:srgbClr val="202122"/>
              </a:solidFill>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Nền tảng Ionic dựa trên Angular và sử dụng Cordova hoặc Capacitor để truy cập các tính năng native của thiết bị như GPS, camera.</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218" name="Picture 2" descr="Thiết kế app IONIC là gì ? Cùng tìm hiểu về IONIC Framework">
            <a:extLst>
              <a:ext uri="{FF2B5EF4-FFF2-40B4-BE49-F238E27FC236}">
                <a16:creationId xmlns:a16="http://schemas.microsoft.com/office/drawing/2014/main" id="{BA19E182-44CE-E298-8649-A54583138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3" y="3797184"/>
            <a:ext cx="8310068" cy="415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6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A75F-C7DF-62A4-47C8-50CFA2603E3D}"/>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8B85C915-063C-41D5-B915-B9FD2778EA6C}"/>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2. </a:t>
            </a:r>
            <a:r>
              <a:rPr lang="vi-VN" sz="4400">
                <a:solidFill>
                  <a:srgbClr val="BF1922"/>
                </a:solidFill>
                <a:latin typeface="Montserrat Semi-Bold Bold" panose="020B0604020202020204" charset="0"/>
              </a:rPr>
              <a:t>Giới thiệu Ionic Framework:</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Kiến trúc của Ionic</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883455E2-3BD4-56CC-6E3C-1FD6AB5D4B42}"/>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9CD40122-90F0-8BC4-36E6-C37432D2AB2D}"/>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22340562-E69C-D7FF-59A8-6536D352BB94}"/>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0BB7C0EF-3C1C-1259-7258-D544309AFE0F}"/>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75BB8BBE-E8CA-74E1-43DB-AF4B4CECA4A2}"/>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2386BE00-7E01-F5BD-430A-1DA686379E86}"/>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EA11BABA-EFEF-62A1-BEBA-CAEE1B06CEA2}"/>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2F5A4343-0C04-BF8E-BB81-B8AD09A6A919}"/>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1381E82B-E249-693C-E699-11EE45D015FE}"/>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F1681223-E534-EDE8-4B36-ABC5EB30F1B2}"/>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8A4783FD-EE21-B267-2BE9-A017E5BFB0B4}"/>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F1766D66-53E9-89ED-7497-2C24F05F53D8}"/>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A5760F2F-84F3-97E0-51C0-57AD12229DE7}"/>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9F7E9A74-6363-2C6E-D1FD-AFE2618AA0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1" name="TextBox 10">
            <a:extLst>
              <a:ext uri="{FF2B5EF4-FFF2-40B4-BE49-F238E27FC236}">
                <a16:creationId xmlns:a16="http://schemas.microsoft.com/office/drawing/2014/main" id="{734966D6-B3E7-E3E4-CB7F-201471BA604D}"/>
              </a:ext>
            </a:extLst>
          </p:cNvPr>
          <p:cNvSpPr txBox="1"/>
          <p:nvPr/>
        </p:nvSpPr>
        <p:spPr>
          <a:xfrm>
            <a:off x="9448800" y="4402939"/>
            <a:ext cx="7870755" cy="2938561"/>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Sử dụng web components để xây dựng giao diện người dùng.</a:t>
            </a:r>
            <a:endParaRPr lang="en-US" sz="2800" i="0">
              <a:solidFill>
                <a:srgbClr val="202122"/>
              </a:solidFill>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Ứng dụng Ionic được tổ chức thành các pages (trang), components (thành phần) và services (dịch vụ) để quản lý logic và dữ liệu.</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218" name="Picture 2" descr="Thiết kế app IONIC là gì ? Cùng tìm hiểu về IONIC Framework">
            <a:extLst>
              <a:ext uri="{FF2B5EF4-FFF2-40B4-BE49-F238E27FC236}">
                <a16:creationId xmlns:a16="http://schemas.microsoft.com/office/drawing/2014/main" id="{29660238-51D4-8EFE-6C43-3D7C58D89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3" y="3797184"/>
            <a:ext cx="8310068" cy="415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23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A9B72-890F-9933-DCB1-2F7C7F2BB399}"/>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3A85EA39-A37D-D956-FB0E-443EC60F440F}"/>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3. Khái niệm Ionic Framework và ứng dụng trong phát triển GIS mobile</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FC3204F0-83C6-7DF3-90AD-1C8171BD120A}"/>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F3F53F16-926A-4AC1-6E9B-415E40172FE0}"/>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466D01C7-4168-61B8-B762-C3BA03013D66}"/>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DEE61E17-035B-520B-B571-0B1FE90FB88F}"/>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C215DAD8-B2CF-1106-9838-C40B907CD29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7D03C8FB-D035-AD43-A280-F992B245CD0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0A4F109E-C61D-6A29-7AC2-9BA34B4D5204}"/>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B44EECBA-041B-F810-25A5-2764B10E42A8}"/>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E04BE87F-BA7C-5060-E7C6-A5021372E11A}"/>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CF903BF3-BB58-6111-1EAB-A5483074B40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B45A8AB6-B446-B3A8-D5E6-00377CAD29B2}"/>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C08F352E-402A-A0A5-4B9A-1312B025CA2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6612405E-793E-1C75-EF03-787A66BB55BA}"/>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F37064F0-ACC8-2780-1E62-317F35E9E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1" name="TextBox 10">
            <a:extLst>
              <a:ext uri="{FF2B5EF4-FFF2-40B4-BE49-F238E27FC236}">
                <a16:creationId xmlns:a16="http://schemas.microsoft.com/office/drawing/2014/main" id="{CBF37268-027E-7626-FF72-A2B2949D5D48}"/>
              </a:ext>
            </a:extLst>
          </p:cNvPr>
          <p:cNvSpPr txBox="1"/>
          <p:nvPr/>
        </p:nvSpPr>
        <p:spPr>
          <a:xfrm>
            <a:off x="6719456" y="3571658"/>
            <a:ext cx="10600099" cy="1644746"/>
          </a:xfrm>
          <a:prstGeom prst="rect">
            <a:avLst/>
          </a:prstGeom>
          <a:noFill/>
        </p:spPr>
        <p:txBody>
          <a:bodyPr wrap="square">
            <a:spAutoFit/>
          </a:bodyPr>
          <a:lstStyle/>
          <a:p>
            <a:pPr marR="0">
              <a:lnSpc>
                <a:spcPct val="107000"/>
              </a:lnSpc>
              <a:spcBef>
                <a:spcPts val="0"/>
              </a:spcBef>
              <a:spcAft>
                <a:spcPts val="800"/>
              </a:spcAft>
            </a:pPr>
            <a:r>
              <a:rPr lang="vi-VN" sz="3200" b="1" i="0">
                <a:solidFill>
                  <a:srgbClr val="202122"/>
                </a:solidFill>
                <a:effectLst/>
                <a:latin typeface="Arial" panose="020B0604020202020204" pitchFamily="34" charset="0"/>
              </a:rPr>
              <a:t>Giấy phép BSD ban đầu được sử dụng cho tên gọi của nó, Berkeley Software Distribution (BSD), một hệ điều hành tương tự Unix</a:t>
            </a:r>
            <a:endParaRPr lang="en-US" sz="320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7A5141E1-CA40-FAEE-0360-09982BAFDFD1}"/>
              </a:ext>
            </a:extLst>
          </p:cNvPr>
          <p:cNvSpPr txBox="1"/>
          <p:nvPr/>
        </p:nvSpPr>
        <p:spPr>
          <a:xfrm>
            <a:off x="6719456" y="5968305"/>
            <a:ext cx="11035144" cy="3046988"/>
          </a:xfrm>
          <a:prstGeom prst="rect">
            <a:avLst/>
          </a:prstGeom>
          <a:noFill/>
        </p:spPr>
        <p:txBody>
          <a:bodyPr wrap="square">
            <a:spAutoFit/>
          </a:bodyPr>
          <a:lstStyle/>
          <a:p>
            <a:r>
              <a:rPr lang="vi-VN" sz="3200">
                <a:effectLst/>
                <a:latin typeface="Open Sans" panose="020B0606030504020204" pitchFamily="34" charset="0"/>
                <a:ea typeface="Open Sans" panose="020B0606030504020204" pitchFamily="34" charset="0"/>
                <a:cs typeface="Open Sans" panose="020B0606030504020204" pitchFamily="34" charset="0"/>
              </a:rPr>
              <a:t>Giấy phép BSD cung cấp tự do sử dụng, sao chép, sửa đổi và phân phối mã nguồn của phần mềm.</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p>
            <a:endParaRPr lang="en-US" sz="3200">
              <a:effectLst/>
              <a:latin typeface="Open Sans" panose="020B0606030504020204" pitchFamily="34" charset="0"/>
              <a:ea typeface="Open Sans" panose="020B0606030504020204" pitchFamily="34" charset="0"/>
              <a:cs typeface="Open Sans" panose="020B0606030504020204" pitchFamily="34" charset="0"/>
            </a:endParaRPr>
          </a:p>
          <a:p>
            <a:r>
              <a:rPr lang="en-US" sz="3200">
                <a:effectLst/>
                <a:latin typeface="Open Sans" panose="020B0606030504020204" pitchFamily="34" charset="0"/>
                <a:ea typeface="Open Sans" panose="020B0606030504020204" pitchFamily="34" charset="0"/>
                <a:cs typeface="Open Sans" panose="020B0606030504020204" pitchFamily="34" charset="0"/>
              </a:rPr>
              <a:t>C</a:t>
            </a:r>
            <a:r>
              <a:rPr lang="vi-VN" sz="3200">
                <a:effectLst/>
                <a:latin typeface="Open Sans" panose="020B0606030504020204" pitchFamily="34" charset="0"/>
                <a:ea typeface="Open Sans" panose="020B0606030504020204" pitchFamily="34" charset="0"/>
                <a:cs typeface="Open Sans" panose="020B0606030504020204" pitchFamily="34" charset="0"/>
              </a:rPr>
              <a:t>ho phép người sử dụng sử dụng mã nguồn mà không cần tuân theo các yêu cầu nguyên tắc hoặc giấy phép cụ thể</a:t>
            </a:r>
            <a:endParaRPr lang="en-US" sz="3200"/>
          </a:p>
        </p:txBody>
      </p:sp>
      <p:sp>
        <p:nvSpPr>
          <p:cNvPr id="13" name="TextBox 12">
            <a:extLst>
              <a:ext uri="{FF2B5EF4-FFF2-40B4-BE49-F238E27FC236}">
                <a16:creationId xmlns:a16="http://schemas.microsoft.com/office/drawing/2014/main" id="{7638AA71-B6FD-6466-3B24-1878DC307C8A}"/>
              </a:ext>
            </a:extLst>
          </p:cNvPr>
          <p:cNvSpPr txBox="1"/>
          <p:nvPr/>
        </p:nvSpPr>
        <p:spPr>
          <a:xfrm>
            <a:off x="520920" y="6414580"/>
            <a:ext cx="5992263" cy="1323439"/>
          </a:xfrm>
          <a:prstGeom prst="rect">
            <a:avLst/>
          </a:prstGeom>
          <a:noFill/>
        </p:spPr>
        <p:txBody>
          <a:bodyPr wrap="square">
            <a:spAutoFit/>
          </a:bodyPr>
          <a:lstStyle/>
          <a:p>
            <a:pPr algn="ctr"/>
            <a:r>
              <a:rPr lang="en-US" sz="4800" b="1"/>
              <a:t>Giấy phép BSD</a:t>
            </a:r>
            <a:br>
              <a:rPr lang="en-US" sz="4800" b="1"/>
            </a:br>
            <a:r>
              <a:rPr lang="en-US" sz="3200">
                <a:effectLst/>
                <a:latin typeface="Times New Roman" panose="02020603050405020304" pitchFamily="18" charset="0"/>
                <a:ea typeface="Aptos" panose="020B0004020202020204" pitchFamily="34" charset="0"/>
              </a:rPr>
              <a:t>(Berkeley Software Distribution)</a:t>
            </a:r>
            <a:endParaRPr lang="en-US" sz="6000" b="1"/>
          </a:p>
        </p:txBody>
      </p:sp>
      <p:pic>
        <p:nvPicPr>
          <p:cNvPr id="6146" name="Picture 2">
            <a:extLst>
              <a:ext uri="{FF2B5EF4-FFF2-40B4-BE49-F238E27FC236}">
                <a16:creationId xmlns:a16="http://schemas.microsoft.com/office/drawing/2014/main" id="{CA0081AB-96ED-3E10-40A6-96CFE99F5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71742" y="3894886"/>
            <a:ext cx="4882985" cy="226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3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AC805-22BC-95EB-FC0C-232642B29C7F}"/>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087A368A-01D4-8F43-333F-D6E19264D510}"/>
              </a:ext>
            </a:extLst>
          </p:cNvPr>
          <p:cNvSpPr txBox="1"/>
          <p:nvPr/>
        </p:nvSpPr>
        <p:spPr>
          <a:xfrm>
            <a:off x="1" y="1697857"/>
            <a:ext cx="18287999" cy="666849"/>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4. Tổng quan về các công nghệ liên quan</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D1FF023C-559F-1918-39B3-09DD53C5DA9A}"/>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0BEA6893-0FF5-29E2-7C65-00D20B5341F6}"/>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8FB23905-C27E-D276-0822-571103F4B09C}"/>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5B84C83C-6076-3910-B207-306C01702B4F}"/>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0D3CEBCC-527F-D8E5-FA3C-5ABE83ADEC2C}"/>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FD1BA15E-4E62-0B57-F120-480B1DBA0BDA}"/>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B8C13780-A2E6-A1B3-2D8D-56BF72337596}"/>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333A6A7E-C972-611A-3192-B460F9097C4E}"/>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44742E1B-5A99-5449-ABA4-6AF9158B1D45}"/>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3865EE18-F6DC-7E2F-8686-AEA487355214}"/>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EACDDA79-7C27-B436-B0A9-F311CC7740D8}"/>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0929B8DC-3617-CA15-5D2A-9BF58ACED580}"/>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4BA0781E-88FC-DA59-8E7A-2C5F7EAE5079}"/>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60159ACD-5A7C-CF1C-86AD-DE2ED4F7E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pic>
        <p:nvPicPr>
          <p:cNvPr id="2050" name="Picture 2">
            <a:extLst>
              <a:ext uri="{FF2B5EF4-FFF2-40B4-BE49-F238E27FC236}">
                <a16:creationId xmlns:a16="http://schemas.microsoft.com/office/drawing/2014/main" id="{BA93CE03-27F7-E02C-5E62-7C2ADDDE4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484622" y="3797184"/>
            <a:ext cx="3857226" cy="37800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788C4-8BDC-AF23-5333-C4AFDEC15F3E}"/>
              </a:ext>
            </a:extLst>
          </p:cNvPr>
          <p:cNvSpPr txBox="1"/>
          <p:nvPr/>
        </p:nvSpPr>
        <p:spPr>
          <a:xfrm>
            <a:off x="2448473" y="8168955"/>
            <a:ext cx="1857620" cy="830997"/>
          </a:xfrm>
          <a:prstGeom prst="rect">
            <a:avLst/>
          </a:prstGeom>
          <a:noFill/>
        </p:spPr>
        <p:txBody>
          <a:bodyPr wrap="square">
            <a:spAutoFit/>
          </a:bodyPr>
          <a:lstStyle/>
          <a:p>
            <a:r>
              <a:rPr lang="en-US" sz="4800" b="1" i="0">
                <a:solidFill>
                  <a:srgbClr val="202122"/>
                </a:solidFill>
                <a:effectLst/>
                <a:latin typeface="Arial" panose="020B0604020202020204" pitchFamily="34" charset="0"/>
              </a:rPr>
              <a:t>GNU</a:t>
            </a:r>
            <a:endParaRPr lang="en-US" sz="4800"/>
          </a:p>
        </p:txBody>
      </p:sp>
      <p:sp>
        <p:nvSpPr>
          <p:cNvPr id="15" name="TextBox 14">
            <a:extLst>
              <a:ext uri="{FF2B5EF4-FFF2-40B4-BE49-F238E27FC236}">
                <a16:creationId xmlns:a16="http://schemas.microsoft.com/office/drawing/2014/main" id="{BBCFA15E-FE94-7BE1-0D48-F5D54F0C8BD5}"/>
              </a:ext>
            </a:extLst>
          </p:cNvPr>
          <p:cNvSpPr txBox="1"/>
          <p:nvPr/>
        </p:nvSpPr>
        <p:spPr>
          <a:xfrm>
            <a:off x="6036587" y="3871693"/>
            <a:ext cx="11035144" cy="3477875"/>
          </a:xfrm>
          <a:prstGeom prst="rect">
            <a:avLst/>
          </a:prstGeom>
          <a:noFill/>
        </p:spPr>
        <p:txBody>
          <a:bodyPr wrap="square">
            <a:spAutoFit/>
          </a:bodyPr>
          <a:lstStyle/>
          <a:p>
            <a:pPr marL="571500" indent="-571500">
              <a:buFont typeface="Arial" panose="020B0604020202020204" pitchFamily="34" charset="0"/>
              <a:buChar char="•"/>
            </a:pPr>
            <a:r>
              <a:rPr lang="en-US" sz="4400"/>
              <a:t>Là </a:t>
            </a:r>
            <a:r>
              <a:rPr lang="en-US" sz="4400" i="1" u="sng"/>
              <a:t>một hệ điều hành*</a:t>
            </a:r>
            <a:r>
              <a:rPr lang="en-US" sz="4400"/>
              <a:t> và bộ sưu tập phần mềm máy tính;</a:t>
            </a:r>
          </a:p>
          <a:p>
            <a:pPr marL="571500" indent="-571500">
              <a:buFont typeface="Arial" panose="020B0604020202020204" pitchFamily="34" charset="0"/>
              <a:buChar char="•"/>
            </a:pPr>
            <a:r>
              <a:rPr lang="en-US" sz="4400"/>
              <a:t>GNU bao gồm toàn bộ phần mềm tự do, hầu hết được cấp phép theo General Public License (GPL) của GNU Project.</a:t>
            </a:r>
          </a:p>
        </p:txBody>
      </p:sp>
      <p:sp>
        <p:nvSpPr>
          <p:cNvPr id="11" name="TextBox 10">
            <a:extLst>
              <a:ext uri="{FF2B5EF4-FFF2-40B4-BE49-F238E27FC236}">
                <a16:creationId xmlns:a16="http://schemas.microsoft.com/office/drawing/2014/main" id="{F050C043-2508-FFD5-F6E6-90EDF56DA98A}"/>
              </a:ext>
            </a:extLst>
          </p:cNvPr>
          <p:cNvSpPr txBox="1"/>
          <p:nvPr/>
        </p:nvSpPr>
        <p:spPr>
          <a:xfrm>
            <a:off x="327127" y="9154632"/>
            <a:ext cx="11035144" cy="646331"/>
          </a:xfrm>
          <a:prstGeom prst="rect">
            <a:avLst/>
          </a:prstGeom>
          <a:noFill/>
        </p:spPr>
        <p:txBody>
          <a:bodyPr wrap="square">
            <a:spAutoFit/>
          </a:bodyPr>
          <a:lstStyle/>
          <a:p>
            <a:r>
              <a:rPr lang="en-US" sz="3600"/>
              <a:t>GNU là một kiểu viết tắt đệ quy của "</a:t>
            </a:r>
            <a:r>
              <a:rPr lang="en-US" sz="3600" b="1"/>
              <a:t>GNU's Not Unix!</a:t>
            </a:r>
            <a:r>
              <a:rPr lang="en-US" sz="3600"/>
              <a:t>"</a:t>
            </a:r>
          </a:p>
        </p:txBody>
      </p:sp>
    </p:spTree>
    <p:extLst>
      <p:ext uri="{BB962C8B-B14F-4D97-AF65-F5344CB8AC3E}">
        <p14:creationId xmlns:p14="http://schemas.microsoft.com/office/powerpoint/2010/main" val="316786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05CCF-EC33-C5C1-9881-3DDF327F5522}"/>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7ADC609D-6D6A-5F0A-D816-E10C032FFFC4}"/>
              </a:ext>
            </a:extLst>
          </p:cNvPr>
          <p:cNvSpPr txBox="1"/>
          <p:nvPr/>
        </p:nvSpPr>
        <p:spPr>
          <a:xfrm>
            <a:off x="1" y="1697857"/>
            <a:ext cx="18287999" cy="666849"/>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5. </a:t>
            </a:r>
            <a:r>
              <a:rPr lang="vi-VN" sz="4400">
                <a:solidFill>
                  <a:srgbClr val="BF1922"/>
                </a:solidFill>
                <a:latin typeface="Montserrat Semi-Bold Bold" panose="020B0604020202020204" charset="0"/>
              </a:rPr>
              <a:t>Demo: Cài đặt môi trường phát triển Ionic</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A21BA370-79FC-CEF8-9362-E4BCC5F9240B}"/>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26602E9B-7D0C-2106-E5FD-7D9F21120D7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7AE87E79-AC0B-8B10-39BF-40602AD7D34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B6AF2F7D-6385-E144-9467-3F551D3D789F}"/>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B38F95F6-F170-EDE2-4DC5-EA2D4EF16B5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2485E5F5-086F-1B34-DCA7-1DE041C451C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3818ABC7-E9E2-4A48-D898-815EBAF5AD4B}"/>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6618EACD-76D2-7A4D-D814-4B73D9F2D113}"/>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A77FF756-402C-CE9B-B7A1-E300DFA3FB7E}"/>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2C8BFCD1-89F0-C7CE-EACF-528D7CFB7058}"/>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A532437D-35CF-0C17-B217-526580A48525}"/>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CFC5FC9E-98FF-C72C-F54A-9E7EAEDC4374}"/>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D04D70A2-62DA-C766-82B0-E7021FAF80F8}"/>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3201668D-9B3B-E87D-9356-8584455478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pic>
        <p:nvPicPr>
          <p:cNvPr id="3076" name="Picture 4" descr="Hệ điều hành Unix là gì? Ưu nhược điểm của hệ điều hành Unix">
            <a:extLst>
              <a:ext uri="{FF2B5EF4-FFF2-40B4-BE49-F238E27FC236}">
                <a16:creationId xmlns:a16="http://schemas.microsoft.com/office/drawing/2014/main" id="{A67A194F-A4C5-CAB6-6445-F0EC3E785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370" y="3848100"/>
            <a:ext cx="7251260" cy="407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9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996603" y="4228501"/>
            <a:ext cx="511805" cy="511805"/>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2131A"/>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5" name="Group 5"/>
          <p:cNvGrpSpPr/>
          <p:nvPr/>
        </p:nvGrpSpPr>
        <p:grpSpPr>
          <a:xfrm>
            <a:off x="13779592" y="5972492"/>
            <a:ext cx="511805" cy="511805"/>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2131A"/>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8" name="Group 8"/>
          <p:cNvGrpSpPr/>
          <p:nvPr/>
        </p:nvGrpSpPr>
        <p:grpSpPr>
          <a:xfrm rot="-10800000">
            <a:off x="3751541" y="3983439"/>
            <a:ext cx="245062" cy="245062"/>
            <a:chOff x="0" y="0"/>
            <a:chExt cx="523865" cy="523865"/>
          </a:xfrm>
        </p:grpSpPr>
        <p:sp>
          <p:nvSpPr>
            <p:cNvPr id="9" name="Freeform 9"/>
            <p:cNvSpPr/>
            <p:nvPr/>
          </p:nvSpPr>
          <p:spPr>
            <a:xfrm>
              <a:off x="0" y="0"/>
              <a:ext cx="523865" cy="523865"/>
            </a:xfrm>
            <a:custGeom>
              <a:avLst/>
              <a:gdLst/>
              <a:ahLst/>
              <a:cxnLst/>
              <a:rect l="l" t="t" r="r" b="b"/>
              <a:pathLst>
                <a:path w="523865" h="523865">
                  <a:moveTo>
                    <a:pt x="0" y="0"/>
                  </a:moveTo>
                  <a:lnTo>
                    <a:pt x="523865" y="0"/>
                  </a:lnTo>
                  <a:lnTo>
                    <a:pt x="523865" y="523865"/>
                  </a:lnTo>
                  <a:lnTo>
                    <a:pt x="0" y="523865"/>
                  </a:lnTo>
                  <a:close/>
                </a:path>
              </a:pathLst>
            </a:custGeom>
            <a:solidFill>
              <a:srgbClr val="111111"/>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sp>
        <p:nvSpPr>
          <p:cNvPr id="11" name="TextBox 11"/>
          <p:cNvSpPr txBox="1"/>
          <p:nvPr/>
        </p:nvSpPr>
        <p:spPr>
          <a:xfrm>
            <a:off x="3751541" y="4405880"/>
            <a:ext cx="10784918" cy="1654299"/>
          </a:xfrm>
          <a:prstGeom prst="rect">
            <a:avLst/>
          </a:prstGeom>
        </p:spPr>
        <p:txBody>
          <a:bodyPr lIns="0" tIns="0" rIns="0" bIns="0" rtlCol="0" anchor="t">
            <a:spAutoFit/>
          </a:bodyPr>
          <a:lstStyle/>
          <a:p>
            <a:pPr algn="ctr">
              <a:lnSpc>
                <a:spcPts val="12920"/>
              </a:lnSpc>
            </a:pPr>
            <a:r>
              <a:rPr lang="en-US" sz="11000" dirty="0">
                <a:solidFill>
                  <a:srgbClr val="2A2A2A"/>
                </a:solidFill>
                <a:latin typeface="Montserrat Classic Bold"/>
              </a:rPr>
              <a:t>THANK YOU</a:t>
            </a:r>
          </a:p>
        </p:txBody>
      </p:sp>
      <p:grpSp>
        <p:nvGrpSpPr>
          <p:cNvPr id="12" name="Group 12"/>
          <p:cNvGrpSpPr/>
          <p:nvPr/>
        </p:nvGrpSpPr>
        <p:grpSpPr>
          <a:xfrm>
            <a:off x="14291397" y="6484298"/>
            <a:ext cx="245062" cy="245062"/>
            <a:chOff x="0" y="0"/>
            <a:chExt cx="523865" cy="523865"/>
          </a:xfrm>
        </p:grpSpPr>
        <p:sp>
          <p:nvSpPr>
            <p:cNvPr id="13" name="Freeform 13"/>
            <p:cNvSpPr/>
            <p:nvPr/>
          </p:nvSpPr>
          <p:spPr>
            <a:xfrm>
              <a:off x="0" y="0"/>
              <a:ext cx="523865" cy="523865"/>
            </a:xfrm>
            <a:custGeom>
              <a:avLst/>
              <a:gdLst/>
              <a:ahLst/>
              <a:cxnLst/>
              <a:rect l="l" t="t" r="r" b="b"/>
              <a:pathLst>
                <a:path w="523865" h="523865">
                  <a:moveTo>
                    <a:pt x="0" y="0"/>
                  </a:moveTo>
                  <a:lnTo>
                    <a:pt x="523865" y="0"/>
                  </a:lnTo>
                  <a:lnTo>
                    <a:pt x="523865" y="523865"/>
                  </a:lnTo>
                  <a:lnTo>
                    <a:pt x="0" y="523865"/>
                  </a:lnTo>
                  <a:close/>
                </a:path>
              </a:pathLst>
            </a:custGeom>
            <a:solidFill>
              <a:srgbClr val="111111"/>
            </a:solidFill>
          </p:spPr>
          <p:txBody>
            <a:bodyPr/>
            <a:lstStyle/>
            <a:p>
              <a:endParaRPr lang="en-US"/>
            </a:p>
          </p:txBody>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15" name="Group 15"/>
          <p:cNvGrpSpPr/>
          <p:nvPr/>
        </p:nvGrpSpPr>
        <p:grpSpPr>
          <a:xfrm rot="-10800000">
            <a:off x="17767080" y="437656"/>
            <a:ext cx="193793" cy="861433"/>
            <a:chOff x="0" y="0"/>
            <a:chExt cx="51040" cy="226879"/>
          </a:xfrm>
        </p:grpSpPr>
        <p:sp>
          <p:nvSpPr>
            <p:cNvPr id="16" name="Freeform 16"/>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18" name="Group 18"/>
          <p:cNvGrpSpPr/>
          <p:nvPr/>
        </p:nvGrpSpPr>
        <p:grpSpPr>
          <a:xfrm>
            <a:off x="327127" y="9118391"/>
            <a:ext cx="193793" cy="861433"/>
            <a:chOff x="0" y="0"/>
            <a:chExt cx="51040" cy="226879"/>
          </a:xfrm>
        </p:grpSpPr>
        <p:sp>
          <p:nvSpPr>
            <p:cNvPr id="19" name="Freeform 19"/>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1" name="Group 21"/>
          <p:cNvGrpSpPr/>
          <p:nvPr/>
        </p:nvGrpSpPr>
        <p:grpSpPr>
          <a:xfrm rot="5400000">
            <a:off x="17433260" y="103836"/>
            <a:ext cx="193793" cy="861433"/>
            <a:chOff x="0" y="0"/>
            <a:chExt cx="51040" cy="226879"/>
          </a:xfrm>
        </p:grpSpPr>
        <p:sp>
          <p:nvSpPr>
            <p:cNvPr id="22" name="Freeform 22"/>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4" name="Group 24"/>
          <p:cNvGrpSpPr/>
          <p:nvPr/>
        </p:nvGrpSpPr>
        <p:grpSpPr>
          <a:xfrm rot="-5400000">
            <a:off x="660947" y="9452211"/>
            <a:ext cx="193793" cy="861433"/>
            <a:chOff x="0" y="0"/>
            <a:chExt cx="51040" cy="226879"/>
          </a:xfrm>
        </p:grpSpPr>
        <p:sp>
          <p:nvSpPr>
            <p:cNvPr id="25" name="Freeform 25"/>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7" name="Group 27"/>
          <p:cNvGrpSpPr/>
          <p:nvPr/>
        </p:nvGrpSpPr>
        <p:grpSpPr>
          <a:xfrm>
            <a:off x="1028700" y="1028700"/>
            <a:ext cx="4927885" cy="1048040"/>
            <a:chOff x="0" y="0"/>
            <a:chExt cx="6570514" cy="1397387"/>
          </a:xfrm>
        </p:grpSpPr>
        <p:sp>
          <p:nvSpPr>
            <p:cNvPr id="28" name="AutoShape 28"/>
            <p:cNvSpPr/>
            <p:nvPr/>
          </p:nvSpPr>
          <p:spPr>
            <a:xfrm rot="5400000">
              <a:off x="1211266" y="664641"/>
              <a:ext cx="1054033" cy="0"/>
            </a:xfrm>
            <a:prstGeom prst="line">
              <a:avLst/>
            </a:prstGeom>
            <a:ln w="68104" cap="flat">
              <a:solidFill>
                <a:srgbClr val="111111"/>
              </a:solidFill>
              <a:prstDash val="solid"/>
              <a:headEnd type="none" w="sm" len="sm"/>
              <a:tailEnd type="none" w="sm" len="sm"/>
            </a:ln>
          </p:spPr>
          <p:txBody>
            <a:bodyPr/>
            <a:lstStyle/>
            <a:p>
              <a:endParaRPr lang="en-US"/>
            </a:p>
          </p:txBody>
        </p:sp>
        <p:pic>
          <p:nvPicPr>
            <p:cNvPr id="29" name="Picture 29"/>
            <p:cNvPicPr>
              <a:picLocks noChangeAspect="1"/>
            </p:cNvPicPr>
            <p:nvPr/>
          </p:nvPicPr>
          <p:blipFill>
            <a:blip r:embed="rId2"/>
            <a:srcRect/>
            <a:stretch>
              <a:fillRect/>
            </a:stretch>
          </p:blipFill>
          <p:spPr>
            <a:xfrm>
              <a:off x="0" y="0"/>
              <a:ext cx="1397387" cy="1397387"/>
            </a:xfrm>
            <a:prstGeom prst="rect">
              <a:avLst/>
            </a:prstGeom>
          </p:spPr>
        </p:pic>
        <p:sp>
          <p:nvSpPr>
            <p:cNvPr id="30" name="TextBox 30"/>
            <p:cNvSpPr txBox="1"/>
            <p:nvPr/>
          </p:nvSpPr>
          <p:spPr>
            <a:xfrm>
              <a:off x="1864138" y="66902"/>
              <a:ext cx="4706376" cy="1158808"/>
            </a:xfrm>
            <a:prstGeom prst="rect">
              <a:avLst/>
            </a:prstGeom>
          </p:spPr>
          <p:txBody>
            <a:bodyPr lIns="0" tIns="0" rIns="0" bIns="0" rtlCol="0" anchor="t">
              <a:spAutoFit/>
            </a:bodyPr>
            <a:lstStyle/>
            <a:p>
              <a:pPr algn="ctr">
                <a:lnSpc>
                  <a:spcPts val="7355"/>
                </a:lnSpc>
              </a:pPr>
              <a:r>
                <a:rPr lang="en-US" sz="5254" spc="304">
                  <a:solidFill>
                    <a:srgbClr val="111111"/>
                  </a:solidFill>
                  <a:latin typeface="Montserrat Classic"/>
                </a:rPr>
                <a:t>OPEN</a:t>
              </a:r>
              <a:r>
                <a:rPr lang="en-US" sz="5254" spc="304">
                  <a:solidFill>
                    <a:srgbClr val="BF1922"/>
                  </a:solidFill>
                  <a:latin typeface="Montserrat Classic"/>
                </a:rPr>
                <a:t>GIS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4"/>
          <p:cNvSpPr txBox="1"/>
          <p:nvPr/>
        </p:nvSpPr>
        <p:spPr>
          <a:xfrm>
            <a:off x="1" y="1697857"/>
            <a:ext cx="18287999" cy="666849"/>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Nội dung</a:t>
            </a:r>
            <a:endParaRPr lang="en-US" sz="4400" dirty="0">
              <a:solidFill>
                <a:srgbClr val="BF1922"/>
              </a:solidFill>
              <a:latin typeface="Montserrat Semi-Bold Bold" panose="020B0604020202020204" charset="0"/>
            </a:endParaRPr>
          </a:p>
        </p:txBody>
      </p:sp>
      <p:grpSp>
        <p:nvGrpSpPr>
          <p:cNvPr id="55" name="Group 55"/>
          <p:cNvGrpSpPr/>
          <p:nvPr/>
        </p:nvGrpSpPr>
        <p:grpSpPr>
          <a:xfrm rot="-5400000">
            <a:off x="17433260" y="9452211"/>
            <a:ext cx="193793" cy="861433"/>
            <a:chOff x="0" y="0"/>
            <a:chExt cx="51040" cy="226879"/>
          </a:xfrm>
        </p:grpSpPr>
        <p:sp>
          <p:nvSpPr>
            <p:cNvPr id="56" name="Freeform 56"/>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p:cNvGrpSpPr/>
          <p:nvPr/>
        </p:nvGrpSpPr>
        <p:grpSpPr>
          <a:xfrm rot="-10800000">
            <a:off x="17767080" y="9118391"/>
            <a:ext cx="193793" cy="861433"/>
            <a:chOff x="0" y="0"/>
            <a:chExt cx="51040" cy="226879"/>
          </a:xfrm>
        </p:grpSpPr>
        <p:sp>
          <p:nvSpPr>
            <p:cNvPr id="62" name="Freeform 62"/>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075524A3-365F-C898-90B7-965B00A78841}"/>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7C771999-B8E6-77A6-C7C4-5ED9536DF5EA}"/>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D4A97051-0065-585E-9BDE-7A59FC8B3B3D}"/>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862C1AD6-B8CB-BFD8-CA4A-22A1B58E70C8}"/>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295E9451-2369-E688-E379-6B0C7D23F676}"/>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574CCE4B-99FC-83E2-48A7-EF663651A0B6}"/>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138838B5-5375-A537-A809-596D949A59AE}"/>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ADE7B46F-4661-A1AB-A65E-CDE270937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6" name="TextBox 20">
            <a:extLst>
              <a:ext uri="{FF2B5EF4-FFF2-40B4-BE49-F238E27FC236}">
                <a16:creationId xmlns:a16="http://schemas.microsoft.com/office/drawing/2014/main" id="{822DC114-266C-4AF8-B492-C1ED931DE53D}"/>
              </a:ext>
            </a:extLst>
          </p:cNvPr>
          <p:cNvSpPr txBox="1"/>
          <p:nvPr/>
        </p:nvSpPr>
        <p:spPr>
          <a:xfrm>
            <a:off x="977628" y="2863835"/>
            <a:ext cx="7328172" cy="5441554"/>
          </a:xfrm>
          <a:prstGeom prst="rect">
            <a:avLst/>
          </a:prstGeom>
        </p:spPr>
        <p:txBody>
          <a:bodyPr wrap="square" lIns="0" tIns="0" rIns="0" bIns="0" rtlCol="0" anchor="t">
            <a:spAutoFit/>
          </a:bodyPr>
          <a:lstStyle/>
          <a:p>
            <a:pPr marL="457200" indent="-457200" algn="just">
              <a:lnSpc>
                <a:spcPct val="150000"/>
              </a:lnSpc>
              <a:buFont typeface="Wingdings" panose="05000000000000000000" pitchFamily="2" charset="2"/>
              <a:buChar char="ü"/>
            </a:pPr>
            <a:r>
              <a:rPr lang="vi-VN" sz="4000">
                <a:solidFill>
                  <a:srgbClr val="2A2A2A"/>
                </a:solidFill>
                <a:latin typeface="Open Sans"/>
              </a:rPr>
              <a:t>Tổng quan về ứng dụng GIS trên di động và xu hướng phát triển</a:t>
            </a:r>
            <a:endParaRPr lang="en-US" sz="4000">
              <a:solidFill>
                <a:srgbClr val="2A2A2A"/>
              </a:solidFill>
              <a:latin typeface="Open Sans"/>
            </a:endParaRPr>
          </a:p>
          <a:p>
            <a:pPr marL="457200" indent="-457200" algn="just">
              <a:lnSpc>
                <a:spcPct val="150000"/>
              </a:lnSpc>
              <a:buFont typeface="Wingdings" panose="05000000000000000000" pitchFamily="2" charset="2"/>
              <a:buChar char="ü"/>
            </a:pPr>
            <a:r>
              <a:rPr lang="vi-VN" sz="4000">
                <a:solidFill>
                  <a:srgbClr val="2A2A2A"/>
                </a:solidFill>
                <a:latin typeface="Open Sans"/>
              </a:rPr>
              <a:t>Giới thiệu Ionic Framework: Kiến trúc, ưu điểm và ứng dụng thực tế</a:t>
            </a:r>
            <a:endParaRPr lang="vi-VN" sz="4000" dirty="0">
              <a:solidFill>
                <a:srgbClr val="2A2A2A"/>
              </a:solidFill>
              <a:latin typeface="Open Sans"/>
            </a:endParaRPr>
          </a:p>
        </p:txBody>
      </p:sp>
      <p:sp>
        <p:nvSpPr>
          <p:cNvPr id="11" name="TextBox 10">
            <a:extLst>
              <a:ext uri="{FF2B5EF4-FFF2-40B4-BE49-F238E27FC236}">
                <a16:creationId xmlns:a16="http://schemas.microsoft.com/office/drawing/2014/main" id="{8CD8F734-A822-BCCE-0611-AC84A7166C9E}"/>
              </a:ext>
            </a:extLst>
          </p:cNvPr>
          <p:cNvSpPr txBox="1"/>
          <p:nvPr/>
        </p:nvSpPr>
        <p:spPr>
          <a:xfrm>
            <a:off x="9664580" y="2771502"/>
            <a:ext cx="7597585" cy="4610558"/>
          </a:xfrm>
          <a:prstGeom prst="rect">
            <a:avLst/>
          </a:prstGeom>
          <a:noFill/>
        </p:spPr>
        <p:txBody>
          <a:bodyPr wrap="square">
            <a:spAutoFit/>
          </a:bodyPr>
          <a:lstStyle/>
          <a:p>
            <a:pPr marL="457200" indent="-457200" algn="just">
              <a:lnSpc>
                <a:spcPct val="150000"/>
              </a:lnSpc>
              <a:buFont typeface="Wingdings" panose="05000000000000000000" pitchFamily="2" charset="2"/>
              <a:buChar char="ü"/>
            </a:pPr>
            <a:r>
              <a:rPr lang="vi-VN" sz="4000">
                <a:solidFill>
                  <a:srgbClr val="2A2A2A"/>
                </a:solidFill>
                <a:latin typeface="Open Sans"/>
              </a:rPr>
              <a:t>Khái niệm Ionic Framework và ứng dụng trong phát triển GIS mobile</a:t>
            </a:r>
            <a:endParaRPr lang="en-US" sz="4000">
              <a:solidFill>
                <a:srgbClr val="2A2A2A"/>
              </a:solidFill>
              <a:latin typeface="Open Sans"/>
            </a:endParaRPr>
          </a:p>
          <a:p>
            <a:pPr marL="457200" indent="-457200" algn="just">
              <a:lnSpc>
                <a:spcPct val="150000"/>
              </a:lnSpc>
              <a:buFont typeface="Wingdings" panose="05000000000000000000" pitchFamily="2" charset="2"/>
              <a:buChar char="ü"/>
            </a:pPr>
            <a:r>
              <a:rPr lang="en-US" sz="4000">
                <a:solidFill>
                  <a:srgbClr val="2A2A2A"/>
                </a:solidFill>
                <a:latin typeface="Open Sans"/>
              </a:rPr>
              <a:t>Tổng quan về các công nghệ liên quan</a:t>
            </a:r>
          </a:p>
        </p:txBody>
      </p:sp>
    </p:spTree>
    <p:extLst>
      <p:ext uri="{BB962C8B-B14F-4D97-AF65-F5344CB8AC3E}">
        <p14:creationId xmlns:p14="http://schemas.microsoft.com/office/powerpoint/2010/main" val="198576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DFDA3-D7EB-C406-1447-4457426F1205}"/>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88B2FBDC-9CF8-405E-3C53-DC6AEB41DFDF}"/>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Khái niệm GIS (Geographic Information System)</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3AC65658-FF40-F929-4A22-C6F8133A5FEB}"/>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2EA9CDAC-8878-5677-B2D6-5B70256E5ED5}"/>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201A6B8E-95B4-4EC8-53FF-2A97ABBB9F9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88837FC6-82EA-21E9-EAD6-C4900E59FA1A}"/>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C6C6C523-39F4-0AD1-387C-EA53F8D15693}"/>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E3639A35-CB52-A1F4-6B4B-03B832D7D26D}"/>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D653509B-F213-2C53-48CE-CE89AADFCC09}"/>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04A63E1E-2529-A96E-5258-2440A88CFC8A}"/>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FA177F14-CB8F-4C92-F9F0-F760FE6B4673}"/>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422B82F0-C319-67E4-B278-2FD2AC02C0AE}"/>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B663EE5B-40D8-BFC4-757C-F80C6BFEBB00}"/>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EDE92BF2-E77E-3209-426D-9E065D09C9D0}"/>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9042C3D9-469F-71C0-44A7-74268E045180}"/>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5D2155F8-A412-8D96-CE85-B7DAC7A11D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pic>
        <p:nvPicPr>
          <p:cNvPr id="1026" name="Picture 2" descr="Applications of GIS | Top 12 Applications of Geographic Information System">
            <a:extLst>
              <a:ext uri="{FF2B5EF4-FFF2-40B4-BE49-F238E27FC236}">
                <a16:creationId xmlns:a16="http://schemas.microsoft.com/office/drawing/2014/main" id="{47CE83EF-C3E0-1319-15B6-30CCA3BBC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43" y="3426866"/>
            <a:ext cx="9628713" cy="57772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1C2ABDA-0385-943A-42D2-85B1D62AD356}"/>
              </a:ext>
            </a:extLst>
          </p:cNvPr>
          <p:cNvSpPr txBox="1"/>
          <p:nvPr/>
        </p:nvSpPr>
        <p:spPr>
          <a:xfrm>
            <a:off x="11231026" y="4422276"/>
            <a:ext cx="6270555" cy="3353290"/>
          </a:xfrm>
          <a:prstGeom prst="rect">
            <a:avLst/>
          </a:prstGeom>
          <a:noFill/>
        </p:spPr>
        <p:txBody>
          <a:bodyPr wrap="square">
            <a:spAutoFit/>
          </a:bodyPr>
          <a:lstStyle/>
          <a:p>
            <a:pPr marR="0">
              <a:lnSpc>
                <a:spcPct val="107000"/>
              </a:lnSpc>
              <a:spcBef>
                <a:spcPts val="0"/>
              </a:spcBef>
              <a:spcAft>
                <a:spcPts val="800"/>
              </a:spcAft>
            </a:pPr>
            <a:r>
              <a:rPr lang="en-US" sz="4000" b="1"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GIS</a:t>
            </a:r>
            <a:r>
              <a:rPr lang="en-US" sz="40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 </a:t>
            </a:r>
            <a:r>
              <a:rPr lang="vi-VN" sz="40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thu thập, lưu trữ, phân tích và hiển thị dữ liệu không gian liên quan đến vị trí trên Trái Đất</a:t>
            </a:r>
            <a:r>
              <a:rPr lang="en-US" sz="40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 như thế nào?</a:t>
            </a:r>
            <a:endParaRPr lang="en-US" sz="400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095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341D2-20EC-AE31-CC1E-B44C20BD952D}"/>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6DBE559F-EBF3-1824-EC2C-E98FAC9233EB}"/>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Khái niệm GIS (Geographic Information System)</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56296E92-4A34-BAD8-BF29-533A2DB55E4A}"/>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04861E47-2BD2-1B73-294C-9730DBE85403}"/>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3231988F-8244-857C-0F68-57B7DCC45582}"/>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CBA15E6F-8EBF-12B7-A273-71696EE51B12}"/>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456B7EAE-2D79-CD34-2E43-F25D0C040412}"/>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608E2668-DC74-0C82-50E1-FCA44F21E85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D7046367-7369-CE36-E005-F7A7263DCFB7}"/>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9045BD0A-4137-37C9-EC0A-A41DAD65F61E}"/>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2E885C19-F277-4B30-307D-C354FD9C789A}"/>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11B182CB-0179-AC78-06CA-34D8699CC157}"/>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6C05B7D6-E137-C4D5-5AFA-6D75371431D8}"/>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894FFF21-A24B-47A8-B63D-3F5DCB4DF28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0493DB26-5918-DFF7-D6E3-B57867979221}"/>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4867EE39-15B7-32CD-7B0A-015B62F8E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7A6B011C-1A1C-95C1-1E47-8FC5EEC2A103}"/>
              </a:ext>
            </a:extLst>
          </p:cNvPr>
          <p:cNvSpPr txBox="1"/>
          <p:nvPr/>
        </p:nvSpPr>
        <p:spPr>
          <a:xfrm>
            <a:off x="11264363" y="5296155"/>
            <a:ext cx="6270555" cy="2230419"/>
          </a:xfrm>
          <a:prstGeom prst="rect">
            <a:avLst/>
          </a:prstGeom>
          <a:noFill/>
        </p:spPr>
        <p:txBody>
          <a:bodyPr wrap="square">
            <a:spAutoFit/>
          </a:bodyPr>
          <a:lstStyle/>
          <a:p>
            <a:pPr marR="0">
              <a:lnSpc>
                <a:spcPct val="107000"/>
              </a:lnSpc>
              <a:spcBef>
                <a:spcPts val="0"/>
              </a:spcBef>
              <a:spcAft>
                <a:spcPts val="800"/>
              </a:spcAft>
            </a:pPr>
            <a:r>
              <a:rPr lang="en-US" sz="44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Phát triển ứng dụng GIS cho thiết bị di động cần làm những gì?</a:t>
            </a:r>
            <a:endParaRPr lang="en-US" sz="44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descr="What is GIS (Geographical Information System) - GISOutlook">
            <a:extLst>
              <a:ext uri="{FF2B5EF4-FFF2-40B4-BE49-F238E27FC236}">
                <a16:creationId xmlns:a16="http://schemas.microsoft.com/office/drawing/2014/main" id="{CFB0E744-DB4E-FB36-F807-E8F27D295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73016"/>
            <a:ext cx="8478736" cy="635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4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B327C-EB41-8DA8-B357-A8DF9759839B}"/>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8029A3A0-F781-CD4F-715E-F8C7F54F9AD8}"/>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Khái niệm GIS (Geographic Information System)</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2A9B6859-2599-CDEC-B878-9DE3877F7395}"/>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AC16BB8B-AD12-F548-DEF4-1B6DBC7009BF}"/>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154C4AC8-791D-9BF8-CD07-4348EF18C7A9}"/>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99A90B1F-9600-9A42-72E1-6754EA462788}"/>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60176599-F631-F863-BA3A-7FCDF02313D7}"/>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A2F1797E-F519-5034-9812-4E1231409B6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FD405226-A3EB-1457-366A-8EC3E6D591D3}"/>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46C53C45-A2B9-2B81-C136-F93101DD5D6A}"/>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AA82B2BB-07C9-0B93-E1C7-89F96E434C3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E605F107-34EA-7665-3F74-3AC3733D84D9}"/>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43A2A6AB-A262-5901-3D0C-F4C2B92D83E4}"/>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573EB9E0-C62D-DCDE-51A6-0081CC5E8D64}"/>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489707E5-E94D-0C28-18DD-B1AF5D52F435}"/>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9ACD1095-08CE-63C8-5283-B1A0B707A7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90E320D2-ED77-A5BD-6834-4968EC810C03}"/>
              </a:ext>
            </a:extLst>
          </p:cNvPr>
          <p:cNvSpPr txBox="1"/>
          <p:nvPr/>
        </p:nvSpPr>
        <p:spPr>
          <a:xfrm>
            <a:off x="10878440" y="3733505"/>
            <a:ext cx="6270555" cy="4212820"/>
          </a:xfrm>
          <a:prstGeom prst="rect">
            <a:avLst/>
          </a:prstGeom>
          <a:noFill/>
        </p:spPr>
        <p:txBody>
          <a:bodyPr wrap="square">
            <a:spAutoFit/>
          </a:bodyPr>
          <a:lstStyle/>
          <a:p>
            <a:pPr marR="0">
              <a:lnSpc>
                <a:spcPct val="107000"/>
              </a:lnSpc>
              <a:spcBef>
                <a:spcPts val="0"/>
              </a:spcBef>
              <a:spcAft>
                <a:spcPts val="800"/>
              </a:spcAft>
            </a:pPr>
            <a:r>
              <a:rPr lang="vi-VN" sz="36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Trên thiết </a:t>
            </a:r>
            <a:r>
              <a:rPr lang="vi-VN" sz="3600" b="1"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bị di động</a:t>
            </a:r>
            <a:r>
              <a:rPr lang="vi-VN" sz="36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 </a:t>
            </a:r>
            <a:r>
              <a:rPr lang="vi-VN" sz="3600" b="1"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GIS</a:t>
            </a:r>
            <a:r>
              <a:rPr lang="vi-VN" sz="3600" i="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 mang lại khả năng truy cập thông tin địa lý mọi lúc, mọi nơi, hỗ trợ các tác vụ như định vị, tìm đường, quản lý tài nguyên và phân tích không gian</a:t>
            </a:r>
            <a:endParaRPr lang="en-US" sz="36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descr="Unveiling the Role of a GIS Analyst: Mapping the World with Data">
            <a:extLst>
              <a:ext uri="{FF2B5EF4-FFF2-40B4-BE49-F238E27FC236}">
                <a16:creationId xmlns:a16="http://schemas.microsoft.com/office/drawing/2014/main" id="{0CFA046C-44FE-44A7-335A-BFA4F3A18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52521"/>
            <a:ext cx="960120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3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1B180-D6E3-5233-1D2C-82661708A788}"/>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BE1B26D4-5C35-E68F-8407-ECA1011B88C3}"/>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Ứng dụng của GIS trên di động</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1A5401E7-6CA6-9D1E-E872-C381C6A71779}"/>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AF25AD28-4DF7-87DA-B443-DB8A0DCDE1A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DD88CA09-409B-92BB-99A3-45D0A25FB150}"/>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6D366E3A-A279-7026-3E5A-D43B83C5A517}"/>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601BFB0A-C847-C4C2-5D88-0E390AD4089F}"/>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73F81313-DEF6-8BF9-02C0-60AA8F490454}"/>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3D0BF1A9-3727-1FF1-9BCF-0C27AA825258}"/>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C8BF60A1-8394-2541-68DB-58886956D6B7}"/>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7128D868-8A1F-5384-AF59-BF619E27362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D5524FB3-8BDB-B93A-4B3A-B64D69EB8B6B}"/>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5FB924A1-9CB2-CCC3-27EB-F840B099C819}"/>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8D8F642D-9363-6281-144A-B8A0FE4BC59C}"/>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916600D5-C0B7-6D35-3E3C-44657B76718E}"/>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83E7A71D-4443-36E2-B40E-8D45FB4EBF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CC443BD1-2907-5F23-5FA3-1BF022C0C922}"/>
              </a:ext>
            </a:extLst>
          </p:cNvPr>
          <p:cNvSpPr txBox="1"/>
          <p:nvPr/>
        </p:nvSpPr>
        <p:spPr>
          <a:xfrm>
            <a:off x="10878440" y="3733505"/>
            <a:ext cx="7082433" cy="452681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Giao thông và logistics: Theo dõi vị trí phương tiện, tối ưu hóa lộ trình giao hàng.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Quản lý đô thị: Giám sát cơ sở hạ tầng, hỗ trợ quy hoạch đô thị.</a:t>
            </a:r>
            <a:endParaRPr lang="en-US" sz="28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Nông nghiệp: Theo dõi tình trạng cây trồng, quản lý tài nguyên nước.</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Du lịch: Cung cấp bản đồ và thông tin địa điểm cho người dùng.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descr="10 ứng dụng gọi xe, đặt xe công nghệ phổ biến nhất tại Việt Nam">
            <a:extLst>
              <a:ext uri="{FF2B5EF4-FFF2-40B4-BE49-F238E27FC236}">
                <a16:creationId xmlns:a16="http://schemas.microsoft.com/office/drawing/2014/main" id="{49A791B6-621F-148B-E676-0592B9729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87304"/>
            <a:ext cx="6096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P 10 app giao hàng toàn quốc nhanh chóng, phổ biến nhất">
            <a:extLst>
              <a:ext uri="{FF2B5EF4-FFF2-40B4-BE49-F238E27FC236}">
                <a16:creationId xmlns:a16="http://schemas.microsoft.com/office/drawing/2014/main" id="{CD8E4C20-0648-CD5B-05F2-CA4ACF660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6498353"/>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6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15F64-F8F9-3239-FFC6-8F398C39053A}"/>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96FDE691-D81B-5F0B-CCFA-C7025E1B0DF3}"/>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Ứng dụng của GIS trên di động</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F58689BF-90EF-9AB3-0E84-EA4430E64032}"/>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5851BCF6-C734-C64F-6E59-99A2C3BD7292}"/>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F8050583-DD5D-E16E-6226-49BDA1F28D92}"/>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79BFCC04-9FB8-7862-AFD8-88EC4F9949C4}"/>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7E9DE1C1-B576-E45D-2508-EDF56B472AAE}"/>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92D31C78-1775-848B-7A16-4A38C4FFCE6F}"/>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99EA121C-7DC8-BFE4-B2C9-4B28822D876D}"/>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E969C91A-BEE0-81FC-296A-6875A117E25C}"/>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AD012CB3-3026-E962-B414-AFC12C05A254}"/>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0A4B4536-F260-AD28-DCA1-CC23BBB29B87}"/>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E6624B93-B118-E9C4-A5B1-3A90DD1881DC}"/>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317BE602-DF1E-ADA1-B404-6A152AD686FE}"/>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86AB0E3C-0C3B-6A2A-6E6F-2D8C700EEE23}"/>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E59F8EC3-AEC6-16F0-D8C1-D672B6B54B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83C909F3-615D-24C5-992C-38F5296C9748}"/>
              </a:ext>
            </a:extLst>
          </p:cNvPr>
          <p:cNvSpPr txBox="1"/>
          <p:nvPr/>
        </p:nvSpPr>
        <p:spPr>
          <a:xfrm>
            <a:off x="10878440" y="3733505"/>
            <a:ext cx="7082433" cy="452681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Giao thông và logistics: Theo dõi vị trí phương tiện, tối ưu hóa lộ trình giao hàng.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Quản lý đô thị: Giám sát cơ sở hạ tầng, hỗ trợ quy hoạch đô thị.</a:t>
            </a:r>
            <a:endParaRPr lang="en-US" sz="28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Nông nghiệp: Theo dõi tình trạng cây trồng, quản lý tài nguyên nước.</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Du lịch: Cung cấp bản đồ và thông tin địa điểm cho người dùng.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122" name="Picture 2" descr="Busmap ra mắt tính năng thanh toán vé xe buýt bằng QR Code cực tiện lợi">
            <a:extLst>
              <a:ext uri="{FF2B5EF4-FFF2-40B4-BE49-F238E27FC236}">
                <a16:creationId xmlns:a16="http://schemas.microsoft.com/office/drawing/2014/main" id="{60F5381C-6DF2-55A0-781D-2D73D3433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482" y="5087091"/>
            <a:ext cx="5954984" cy="33496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10 ứng dụng gọi xe, đặt xe công nghệ phổ biến nhất tại Việt Nam">
            <a:extLst>
              <a:ext uri="{FF2B5EF4-FFF2-40B4-BE49-F238E27FC236}">
                <a16:creationId xmlns:a16="http://schemas.microsoft.com/office/drawing/2014/main" id="{C27EA292-1DB0-DB18-33E5-4925440D6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53" y="3062281"/>
            <a:ext cx="5839949" cy="32849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OP 10 app giao hàng toàn quốc nhanh chóng, phổ biến nhất">
            <a:extLst>
              <a:ext uri="{FF2B5EF4-FFF2-40B4-BE49-F238E27FC236}">
                <a16:creationId xmlns:a16="http://schemas.microsoft.com/office/drawing/2014/main" id="{03C1E540-7837-512F-A60F-818DFFDBE3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253" y="6610714"/>
            <a:ext cx="5929823" cy="333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3235E-017B-0E12-A4BF-5EF2E2812562}"/>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B62A5104-527A-F2F6-4B76-AD247A53399A}"/>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Ứng dụng của GIS trên di động</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0742554E-3156-8114-D345-D7F587B2E03A}"/>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230D1639-EE3C-AA07-5351-4F52D29106C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D9CFC444-DAF8-55DD-13C0-0756F3E2CE87}"/>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A4A64286-0754-8AAF-A823-0BF78169AA14}"/>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9AAFFD08-9883-6D3E-183D-B3A32E5FD926}"/>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C8DF99B3-DADB-4932-18FC-F645D82BA686}"/>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613628C2-A0B3-601B-46AD-209B0A03BFDC}"/>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68950390-C9D3-E7C4-C004-5E2CAE3F3EE2}"/>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1EFD4842-9D56-B501-4166-95663D031DD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A08FE595-A7A8-4660-38A8-AB0CC6C3FE8D}"/>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6B50BF27-B590-E922-62B9-617307309754}"/>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59E071D0-0446-A8D9-5A19-B726CD3DAFEE}"/>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87971248-D6C1-45C8-8D5C-3ED8AFC98B07}"/>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7F7C37A6-B895-F2BE-8088-D9F8104CCC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60572016-A0E9-23B4-ECEE-E4CB0DD896FC}"/>
              </a:ext>
            </a:extLst>
          </p:cNvPr>
          <p:cNvSpPr txBox="1"/>
          <p:nvPr/>
        </p:nvSpPr>
        <p:spPr>
          <a:xfrm>
            <a:off x="10878440" y="3733505"/>
            <a:ext cx="7082433" cy="452681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Giao thông và logistics: Theo dõi vị trí phương tiện, tối ưu hóa lộ trình giao hàng.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Quản lý đô thị: Giám sát cơ sở hạ tầng, hỗ trợ quy hoạch đô thị.</a:t>
            </a:r>
            <a:endParaRPr lang="en-US" sz="28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Nông nghiệp: Theo dõi tình trạng cây trồng, quản lý tài nguyên nước.</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Du lịch: Cung cấp bản đồ và thông tin địa điểm cho người dùng.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6146" name="Picture 2" descr="Cách xem quy hoạch đất trên điện thoại mà mọi người không thể bỏ qua">
            <a:extLst>
              <a:ext uri="{FF2B5EF4-FFF2-40B4-BE49-F238E27FC236}">
                <a16:creationId xmlns:a16="http://schemas.microsoft.com/office/drawing/2014/main" id="{65B2E111-9BF0-ECBF-0DFE-D61717445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615" y="3255174"/>
            <a:ext cx="7620000" cy="6724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op 5 app phần mềm check quy hoạch đất đai chính xác nhất">
            <a:extLst>
              <a:ext uri="{FF2B5EF4-FFF2-40B4-BE49-F238E27FC236}">
                <a16:creationId xmlns:a16="http://schemas.microsoft.com/office/drawing/2014/main" id="{1AE95859-C0E9-3103-04F4-AABF32B91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6298172"/>
            <a:ext cx="58674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F60E4-E366-2296-5DEB-F7E7D3A40365}"/>
            </a:ext>
          </a:extLst>
        </p:cNvPr>
        <p:cNvGrpSpPr/>
        <p:nvPr/>
      </p:nvGrpSpPr>
      <p:grpSpPr>
        <a:xfrm>
          <a:off x="0" y="0"/>
          <a:ext cx="0" cy="0"/>
          <a:chOff x="0" y="0"/>
          <a:chExt cx="0" cy="0"/>
        </a:xfrm>
      </p:grpSpPr>
      <p:sp>
        <p:nvSpPr>
          <p:cNvPr id="54" name="TextBox 54">
            <a:extLst>
              <a:ext uri="{FF2B5EF4-FFF2-40B4-BE49-F238E27FC236}">
                <a16:creationId xmlns:a16="http://schemas.microsoft.com/office/drawing/2014/main" id="{99566EA4-32BF-246F-2C52-B3298A7B37E5}"/>
              </a:ext>
            </a:extLst>
          </p:cNvPr>
          <p:cNvSpPr txBox="1"/>
          <p:nvPr/>
        </p:nvSpPr>
        <p:spPr>
          <a:xfrm>
            <a:off x="1" y="1697857"/>
            <a:ext cx="18287999" cy="1333698"/>
          </a:xfrm>
          <a:prstGeom prst="rect">
            <a:avLst/>
          </a:prstGeom>
        </p:spPr>
        <p:txBody>
          <a:bodyPr wrap="square" lIns="0" tIns="0" rIns="0" bIns="0" rtlCol="0" anchor="t">
            <a:spAutoFit/>
          </a:bodyPr>
          <a:lstStyle/>
          <a:p>
            <a:pPr algn="ctr">
              <a:lnSpc>
                <a:spcPts val="5180"/>
              </a:lnSpc>
            </a:pPr>
            <a:r>
              <a:rPr lang="en-US" sz="4400">
                <a:solidFill>
                  <a:srgbClr val="BF1922"/>
                </a:solidFill>
                <a:latin typeface="Montserrat Semi-Bold Bold" panose="020B0604020202020204" charset="0"/>
              </a:rPr>
              <a:t>1. Ứ</a:t>
            </a:r>
            <a:r>
              <a:rPr lang="vi-VN" sz="4400">
                <a:solidFill>
                  <a:srgbClr val="BF1922"/>
                </a:solidFill>
                <a:latin typeface="Montserrat Semi-Bold Bold" panose="020B0604020202020204" charset="0"/>
              </a:rPr>
              <a:t>ng dụng GIS trên di động và xu hướng phát triển</a:t>
            </a:r>
            <a:r>
              <a:rPr lang="en-US" sz="4400">
                <a:solidFill>
                  <a:srgbClr val="BF1922"/>
                </a:solidFill>
                <a:latin typeface="Montserrat Semi-Bold Bold" panose="020B0604020202020204" charset="0"/>
              </a:rPr>
              <a:t>:</a:t>
            </a:r>
            <a:br>
              <a:rPr lang="en-US" sz="4400">
                <a:solidFill>
                  <a:srgbClr val="BF1922"/>
                </a:solidFill>
                <a:latin typeface="Montserrat Semi-Bold Bold" panose="020B0604020202020204" charset="0"/>
              </a:rPr>
            </a:br>
            <a:r>
              <a:rPr lang="en-US" sz="4400">
                <a:solidFill>
                  <a:srgbClr val="BF1922"/>
                </a:solidFill>
                <a:latin typeface="Montserrat Semi-Bold Bold" panose="020B0604020202020204" charset="0"/>
              </a:rPr>
              <a:t>Ứng dụng của GIS trên di động</a:t>
            </a:r>
            <a:endParaRPr lang="en-US" sz="4400" dirty="0">
              <a:solidFill>
                <a:srgbClr val="BF1922"/>
              </a:solidFill>
              <a:latin typeface="Montserrat Semi-Bold Bold" panose="020B0604020202020204" charset="0"/>
            </a:endParaRPr>
          </a:p>
        </p:txBody>
      </p:sp>
      <p:grpSp>
        <p:nvGrpSpPr>
          <p:cNvPr id="55" name="Group 55">
            <a:extLst>
              <a:ext uri="{FF2B5EF4-FFF2-40B4-BE49-F238E27FC236}">
                <a16:creationId xmlns:a16="http://schemas.microsoft.com/office/drawing/2014/main" id="{FB2B7988-090B-5486-91F0-265BE252607D}"/>
              </a:ext>
            </a:extLst>
          </p:cNvPr>
          <p:cNvGrpSpPr/>
          <p:nvPr/>
        </p:nvGrpSpPr>
        <p:grpSpPr>
          <a:xfrm rot="-5400000">
            <a:off x="17433260" y="9452211"/>
            <a:ext cx="193793" cy="861433"/>
            <a:chOff x="0" y="0"/>
            <a:chExt cx="51040" cy="226879"/>
          </a:xfrm>
        </p:grpSpPr>
        <p:sp>
          <p:nvSpPr>
            <p:cNvPr id="56" name="Freeform 56">
              <a:extLst>
                <a:ext uri="{FF2B5EF4-FFF2-40B4-BE49-F238E27FC236}">
                  <a16:creationId xmlns:a16="http://schemas.microsoft.com/office/drawing/2014/main" id="{0CF54357-05AD-96DF-25CE-6159D64B579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57" name="TextBox 57">
              <a:extLst>
                <a:ext uri="{FF2B5EF4-FFF2-40B4-BE49-F238E27FC236}">
                  <a16:creationId xmlns:a16="http://schemas.microsoft.com/office/drawing/2014/main" id="{85697BC9-2B34-4359-4638-A5C7B1A626CE}"/>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61" name="Group 61">
            <a:extLst>
              <a:ext uri="{FF2B5EF4-FFF2-40B4-BE49-F238E27FC236}">
                <a16:creationId xmlns:a16="http://schemas.microsoft.com/office/drawing/2014/main" id="{447250E9-B0BE-ECBE-0030-4711D26604FB}"/>
              </a:ext>
            </a:extLst>
          </p:cNvPr>
          <p:cNvGrpSpPr/>
          <p:nvPr/>
        </p:nvGrpSpPr>
        <p:grpSpPr>
          <a:xfrm rot="-10800000">
            <a:off x="17767080" y="9118391"/>
            <a:ext cx="193793" cy="861433"/>
            <a:chOff x="0" y="0"/>
            <a:chExt cx="51040" cy="226879"/>
          </a:xfrm>
        </p:grpSpPr>
        <p:sp>
          <p:nvSpPr>
            <p:cNvPr id="62" name="Freeform 62">
              <a:extLst>
                <a:ext uri="{FF2B5EF4-FFF2-40B4-BE49-F238E27FC236}">
                  <a16:creationId xmlns:a16="http://schemas.microsoft.com/office/drawing/2014/main" id="{35DA5ACA-C511-D7FB-5F5A-1429AFB65F0F}"/>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63" name="TextBox 63">
              <a:extLst>
                <a:ext uri="{FF2B5EF4-FFF2-40B4-BE49-F238E27FC236}">
                  <a16:creationId xmlns:a16="http://schemas.microsoft.com/office/drawing/2014/main" id="{675BEFFF-64A5-7F5C-5683-30031F61561A}"/>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2" name="Group 1">
            <a:extLst>
              <a:ext uri="{FF2B5EF4-FFF2-40B4-BE49-F238E27FC236}">
                <a16:creationId xmlns:a16="http://schemas.microsoft.com/office/drawing/2014/main" id="{ABB5F07A-1390-9FFE-9211-A3F7AA71A7C6}"/>
              </a:ext>
            </a:extLst>
          </p:cNvPr>
          <p:cNvGrpSpPr/>
          <p:nvPr/>
        </p:nvGrpSpPr>
        <p:grpSpPr>
          <a:xfrm>
            <a:off x="327127" y="340759"/>
            <a:ext cx="3978966" cy="1215824"/>
            <a:chOff x="327127" y="340759"/>
            <a:chExt cx="3978966" cy="1215824"/>
          </a:xfrm>
        </p:grpSpPr>
        <p:grpSp>
          <p:nvGrpSpPr>
            <p:cNvPr id="3" name="Group 58">
              <a:extLst>
                <a:ext uri="{FF2B5EF4-FFF2-40B4-BE49-F238E27FC236}">
                  <a16:creationId xmlns:a16="http://schemas.microsoft.com/office/drawing/2014/main" id="{34913B3E-072E-85E4-EC83-6FCC9755F3D6}"/>
                </a:ext>
              </a:extLst>
            </p:cNvPr>
            <p:cNvGrpSpPr/>
            <p:nvPr/>
          </p:nvGrpSpPr>
          <p:grpSpPr>
            <a:xfrm rot="5400000">
              <a:off x="660947" y="6940"/>
              <a:ext cx="193793" cy="861433"/>
              <a:chOff x="0" y="0"/>
              <a:chExt cx="51040" cy="226879"/>
            </a:xfrm>
          </p:grpSpPr>
          <p:sp>
            <p:nvSpPr>
              <p:cNvPr id="8" name="Freeform 59">
                <a:extLst>
                  <a:ext uri="{FF2B5EF4-FFF2-40B4-BE49-F238E27FC236}">
                    <a16:creationId xmlns:a16="http://schemas.microsoft.com/office/drawing/2014/main" id="{53A10424-A456-DA6A-CC0A-502991BBF36B}"/>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9" name="TextBox 60">
                <a:extLst>
                  <a:ext uri="{FF2B5EF4-FFF2-40B4-BE49-F238E27FC236}">
                    <a16:creationId xmlns:a16="http://schemas.microsoft.com/office/drawing/2014/main" id="{9253A603-1B51-27E8-077A-A56B92792625}"/>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grpSp>
          <p:nvGrpSpPr>
            <p:cNvPr id="4" name="Group 64">
              <a:extLst>
                <a:ext uri="{FF2B5EF4-FFF2-40B4-BE49-F238E27FC236}">
                  <a16:creationId xmlns:a16="http://schemas.microsoft.com/office/drawing/2014/main" id="{1CB11905-A7F3-84E3-CB88-1BC94E17ED25}"/>
                </a:ext>
              </a:extLst>
            </p:cNvPr>
            <p:cNvGrpSpPr/>
            <p:nvPr/>
          </p:nvGrpSpPr>
          <p:grpSpPr>
            <a:xfrm>
              <a:off x="327127" y="340759"/>
              <a:ext cx="193793" cy="861433"/>
              <a:chOff x="0" y="0"/>
              <a:chExt cx="51040" cy="226879"/>
            </a:xfrm>
          </p:grpSpPr>
          <p:sp>
            <p:nvSpPr>
              <p:cNvPr id="6" name="Freeform 65">
                <a:extLst>
                  <a:ext uri="{FF2B5EF4-FFF2-40B4-BE49-F238E27FC236}">
                    <a16:creationId xmlns:a16="http://schemas.microsoft.com/office/drawing/2014/main" id="{57CDC2AB-BCBE-3516-D46F-525C6E572271}"/>
                  </a:ext>
                </a:extLst>
              </p:cNvPr>
              <p:cNvSpPr/>
              <p:nvPr/>
            </p:nvSpPr>
            <p:spPr>
              <a:xfrm>
                <a:off x="0" y="0"/>
                <a:ext cx="51040" cy="226879"/>
              </a:xfrm>
              <a:custGeom>
                <a:avLst/>
                <a:gdLst/>
                <a:ahLst/>
                <a:cxnLst/>
                <a:rect l="l" t="t" r="r" b="b"/>
                <a:pathLst>
                  <a:path w="51040" h="226879">
                    <a:moveTo>
                      <a:pt x="0" y="0"/>
                    </a:moveTo>
                    <a:lnTo>
                      <a:pt x="51040" y="0"/>
                    </a:lnTo>
                    <a:lnTo>
                      <a:pt x="51040" y="226879"/>
                    </a:lnTo>
                    <a:lnTo>
                      <a:pt x="0" y="226879"/>
                    </a:lnTo>
                    <a:close/>
                  </a:path>
                </a:pathLst>
              </a:custGeom>
              <a:solidFill>
                <a:srgbClr val="111111"/>
              </a:solidFill>
            </p:spPr>
            <p:txBody>
              <a:bodyPr/>
              <a:lstStyle/>
              <a:p>
                <a:endParaRPr lang="en-US"/>
              </a:p>
            </p:txBody>
          </p:sp>
          <p:sp>
            <p:nvSpPr>
              <p:cNvPr id="7" name="TextBox 66">
                <a:extLst>
                  <a:ext uri="{FF2B5EF4-FFF2-40B4-BE49-F238E27FC236}">
                    <a16:creationId xmlns:a16="http://schemas.microsoft.com/office/drawing/2014/main" id="{CAFAA063-C3CB-9280-C2BE-0F90970C688A}"/>
                  </a:ext>
                </a:extLst>
              </p:cNvPr>
              <p:cNvSpPr txBox="1"/>
              <p:nvPr/>
            </p:nvSpPr>
            <p:spPr>
              <a:xfrm>
                <a:off x="0" y="-38100"/>
                <a:ext cx="812800" cy="850900"/>
              </a:xfrm>
              <a:prstGeom prst="rect">
                <a:avLst/>
              </a:prstGeom>
            </p:spPr>
            <p:txBody>
              <a:bodyPr lIns="50800" tIns="50800" rIns="50800" bIns="50800" rtlCol="0" anchor="ctr"/>
              <a:lstStyle/>
              <a:p>
                <a:pPr algn="ctr">
                  <a:lnSpc>
                    <a:spcPts val="2166"/>
                  </a:lnSpc>
                </a:pPr>
                <a:endParaRPr/>
              </a:p>
            </p:txBody>
          </p:sp>
        </p:grpSp>
        <p:pic>
          <p:nvPicPr>
            <p:cNvPr id="5" name="Picture 4" descr="A black sign with white text&#10;&#10;Description automatically generated">
              <a:extLst>
                <a:ext uri="{FF2B5EF4-FFF2-40B4-BE49-F238E27FC236}">
                  <a16:creationId xmlns:a16="http://schemas.microsoft.com/office/drawing/2014/main" id="{32A86846-A2C1-3E2B-A837-6954831CE5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566416"/>
              <a:ext cx="3696493" cy="990167"/>
            </a:xfrm>
            <a:prstGeom prst="rect">
              <a:avLst/>
            </a:prstGeom>
          </p:spPr>
        </p:pic>
      </p:grpSp>
      <p:sp>
        <p:nvSpPr>
          <p:cNvPr id="10" name="TextBox 9">
            <a:extLst>
              <a:ext uri="{FF2B5EF4-FFF2-40B4-BE49-F238E27FC236}">
                <a16:creationId xmlns:a16="http://schemas.microsoft.com/office/drawing/2014/main" id="{1A774124-56A4-D607-D35E-D4B7A263E70D}"/>
              </a:ext>
            </a:extLst>
          </p:cNvPr>
          <p:cNvSpPr txBox="1"/>
          <p:nvPr/>
        </p:nvSpPr>
        <p:spPr>
          <a:xfrm>
            <a:off x="10878440" y="3733505"/>
            <a:ext cx="7082433" cy="452681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Giao thông và logistics: Theo dõi vị trí phương tiện, tối ưu hóa lộ trình giao hàng.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Quản lý đô thị: Giám sát cơ sở hạ tầng, hỗ trợ quy hoạch đô thị.</a:t>
            </a:r>
            <a:endParaRPr lang="en-US" sz="2800">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Nông nghiệp: Theo dõi tình trạng cây trồng, quản lý tài nguyên nước.</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vi-VN" sz="2800">
                <a:effectLst/>
                <a:latin typeface="Open Sans" panose="020B0606030504020204" pitchFamily="34" charset="0"/>
                <a:ea typeface="Open Sans" panose="020B0606030504020204" pitchFamily="34" charset="0"/>
                <a:cs typeface="Open Sans" panose="020B0606030504020204" pitchFamily="34" charset="0"/>
              </a:rPr>
              <a:t>Du lịch: Cung cấp bản đồ và thông tin địa điểm cho người dùng.</a:t>
            </a:r>
            <a:endParaRPr lang="en-US" sz="2800">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7172" name="Picture 4">
            <a:extLst>
              <a:ext uri="{FF2B5EF4-FFF2-40B4-BE49-F238E27FC236}">
                <a16:creationId xmlns:a16="http://schemas.microsoft.com/office/drawing/2014/main" id="{DA6E2A6D-27FB-3870-78BA-715F5FDB6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593" y="3403101"/>
            <a:ext cx="8488840" cy="518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9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1084</Words>
  <Application>Microsoft Office PowerPoint</Application>
  <PresentationFormat>Custom</PresentationFormat>
  <Paragraphs>65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Montserrat Classic Bold</vt:lpstr>
      <vt:lpstr>Calibri</vt:lpstr>
      <vt:lpstr>Montserrat Semi-Bold Bold</vt:lpstr>
      <vt:lpstr>Wingdings</vt:lpstr>
      <vt:lpstr>Open Sans</vt:lpstr>
      <vt:lpstr>Montserrat Classic</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Grey Minimalist Presentation</dc:title>
  <dc:creator>Chentreu Soiqualang</dc:creator>
  <cp:lastModifiedBy>Thanh Long Do</cp:lastModifiedBy>
  <cp:revision>254</cp:revision>
  <dcterms:created xsi:type="dcterms:W3CDTF">2006-08-16T00:00:00Z</dcterms:created>
  <dcterms:modified xsi:type="dcterms:W3CDTF">2025-02-26T07:25:35Z</dcterms:modified>
  <dc:identifier>DAFcWEf5wm0</dc:identifier>
</cp:coreProperties>
</file>