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24384000" cy="13716000"/>
  <p:notesSz cx="6858000" cy="9144000"/>
  <p:defaultTextStyle>
    <a:lvl1pPr algn="ctr" defTabSz="825500">
      <a:defRPr sz="5000"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35" d="100"/>
          <a:sy n="35" d="100"/>
        </p:scale>
        <p:origin x="756" y="96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42767042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/>
            </a:pPr>
            <a:r>
              <a:rPr sz="4400"/>
              <a:t>Body Level One</a:t>
            </a:r>
          </a:p>
          <a:p>
            <a:pPr lvl="1">
              <a:defRPr sz="1800"/>
            </a:pPr>
            <a:r>
              <a:rPr sz="4400"/>
              <a:t>Body Level Two</a:t>
            </a:r>
          </a:p>
          <a:p>
            <a:pPr lvl="2">
              <a:defRPr sz="1800"/>
            </a:pPr>
            <a:r>
              <a:rPr sz="4400"/>
              <a:t>Body Level Three</a:t>
            </a:r>
          </a:p>
          <a:p>
            <a:pPr lvl="3">
              <a:defRPr sz="1800"/>
            </a:pPr>
            <a:r>
              <a:rPr sz="4400"/>
              <a:t>Body Level Four</a:t>
            </a:r>
          </a:p>
          <a:p>
            <a:pPr lvl="4">
              <a:defRPr sz="1800"/>
            </a:pPr>
            <a:r>
              <a:rPr sz="4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/>
            </a:pPr>
            <a:r>
              <a:rPr sz="4400"/>
              <a:t>Body Level One</a:t>
            </a:r>
          </a:p>
          <a:p>
            <a:pPr lvl="1">
              <a:defRPr sz="1800"/>
            </a:pPr>
            <a:r>
              <a:rPr sz="4400"/>
              <a:t>Body Level Two</a:t>
            </a:r>
          </a:p>
          <a:p>
            <a:pPr lvl="2">
              <a:defRPr sz="1800"/>
            </a:pPr>
            <a:r>
              <a:rPr sz="4400"/>
              <a:t>Body Level Three</a:t>
            </a:r>
          </a:p>
          <a:p>
            <a:pPr lvl="3">
              <a:defRPr sz="1800"/>
            </a:pPr>
            <a:r>
              <a:rPr sz="4400"/>
              <a:t>Body Level Four</a:t>
            </a:r>
          </a:p>
          <a:p>
            <a:pPr lvl="4">
              <a:defRPr sz="1800"/>
            </a:pPr>
            <a:r>
              <a:rPr sz="4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/>
            </a:pPr>
            <a:r>
              <a:rPr sz="4400"/>
              <a:t>Body Level One</a:t>
            </a:r>
          </a:p>
          <a:p>
            <a:pPr lvl="1">
              <a:defRPr sz="1800"/>
            </a:pPr>
            <a:r>
              <a:rPr sz="4400"/>
              <a:t>Body Level Two</a:t>
            </a:r>
          </a:p>
          <a:p>
            <a:pPr lvl="2">
              <a:defRPr sz="1800"/>
            </a:pPr>
            <a:r>
              <a:rPr sz="4400"/>
              <a:t>Body Level Three</a:t>
            </a:r>
          </a:p>
          <a:p>
            <a:pPr lvl="3">
              <a:defRPr sz="1800"/>
            </a:pPr>
            <a:r>
              <a:rPr sz="4400"/>
              <a:t>Body Level Four</a:t>
            </a:r>
          </a:p>
          <a:p>
            <a:pPr lvl="4">
              <a:defRPr sz="1800"/>
            </a:pPr>
            <a:r>
              <a:rPr sz="4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200"/>
              <a:t>Body Level One</a:t>
            </a:r>
          </a:p>
          <a:p>
            <a:pPr lvl="1">
              <a:defRPr sz="1800"/>
            </a:pPr>
            <a:r>
              <a:rPr sz="5200"/>
              <a:t>Body Level Two</a:t>
            </a:r>
          </a:p>
          <a:p>
            <a:pPr lvl="2">
              <a:defRPr sz="1800"/>
            </a:pPr>
            <a:r>
              <a:rPr sz="5200"/>
              <a:t>Body Level Three</a:t>
            </a:r>
          </a:p>
          <a:p>
            <a:pPr lvl="3">
              <a:defRPr sz="1800"/>
            </a:pPr>
            <a:r>
              <a:rPr sz="5200"/>
              <a:t>Body Level Four</a:t>
            </a:r>
          </a:p>
          <a:p>
            <a:pPr lvl="4">
              <a:defRPr sz="1800"/>
            </a:pPr>
            <a:r>
              <a:rPr sz="5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 lvl="0">
              <a:defRPr sz="1800"/>
            </a:pPr>
            <a:r>
              <a:rPr sz="4500"/>
              <a:t>Body Level One</a:t>
            </a:r>
          </a:p>
          <a:p>
            <a:pPr lvl="1">
              <a:defRPr sz="1800"/>
            </a:pPr>
            <a:r>
              <a:rPr sz="4500"/>
              <a:t>Body Level Two</a:t>
            </a:r>
          </a:p>
          <a:p>
            <a:pPr lvl="2">
              <a:defRPr sz="1800"/>
            </a:pPr>
            <a:r>
              <a:rPr sz="4500"/>
              <a:t>Body Level Three</a:t>
            </a:r>
          </a:p>
          <a:p>
            <a:pPr lvl="3">
              <a:defRPr sz="1800"/>
            </a:pPr>
            <a:r>
              <a:rPr sz="4500"/>
              <a:t>Body Level Four</a:t>
            </a:r>
          </a:p>
          <a:p>
            <a:pPr lvl="4">
              <a:defRPr sz="1800"/>
            </a:pPr>
            <a:r>
              <a:rPr sz="45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200"/>
              <a:t>Body Level One</a:t>
            </a:r>
          </a:p>
          <a:p>
            <a:pPr lvl="1">
              <a:defRPr sz="1800"/>
            </a:pPr>
            <a:r>
              <a:rPr sz="5200"/>
              <a:t>Body Level Two</a:t>
            </a:r>
          </a:p>
          <a:p>
            <a:pPr lvl="2">
              <a:defRPr sz="1800"/>
            </a:pPr>
            <a:r>
              <a:rPr sz="5200"/>
              <a:t>Body Level Three</a:t>
            </a:r>
          </a:p>
          <a:p>
            <a:pPr lvl="3">
              <a:defRPr sz="1800"/>
            </a:pPr>
            <a:r>
              <a:rPr sz="5200"/>
              <a:t>Body Level Four</a:t>
            </a:r>
          </a:p>
          <a:p>
            <a:pPr lvl="4">
              <a:defRPr sz="1800"/>
            </a:pPr>
            <a:r>
              <a:rPr sz="5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5200"/>
              <a:t>Body Level One</a:t>
            </a:r>
          </a:p>
          <a:p>
            <a:pPr lvl="1">
              <a:defRPr sz="1800"/>
            </a:pPr>
            <a:r>
              <a:rPr sz="5200"/>
              <a:t>Body Level Two</a:t>
            </a:r>
          </a:p>
          <a:p>
            <a:pPr lvl="2">
              <a:defRPr sz="1800"/>
            </a:pPr>
            <a:r>
              <a:rPr sz="5200"/>
              <a:t>Body Level Three</a:t>
            </a:r>
          </a:p>
          <a:p>
            <a:pPr lvl="3">
              <a:defRPr sz="1800"/>
            </a:pPr>
            <a:r>
              <a:rPr sz="5200"/>
              <a:t>Body Level Four</a:t>
            </a:r>
          </a:p>
          <a:p>
            <a:pPr lvl="4">
              <a:defRPr sz="1800"/>
            </a:pPr>
            <a:r>
              <a:rPr sz="52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825500">
        <a:defRPr sz="11200"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11200"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11200"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11200"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11200"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11200"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11200"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11200"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11200">
          <a:latin typeface="+mn-lt"/>
          <a:ea typeface="+mn-ea"/>
          <a:cs typeface="+mn-cs"/>
          <a:sym typeface="Helvetica Light"/>
        </a:defRPr>
      </a:lvl9pPr>
    </p:titleStyle>
    <p:bodyStyle>
      <a:lvl1pPr marL="635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1pPr>
      <a:lvl2pPr marL="1270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2pPr>
      <a:lvl3pPr marL="1905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3pPr>
      <a:lvl4pPr marL="2540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4pPr>
      <a:lvl5pPr marL="3175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5pPr>
      <a:lvl6pPr marL="3810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6pPr>
      <a:lvl7pPr marL="4445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7pPr>
      <a:lvl8pPr marL="5080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8pPr>
      <a:lvl9pPr marL="5715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9pPr>
    </p:bodyStyle>
    <p:otherStyle>
      <a:lvl1pPr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 b="1">
                <a:latin typeface="Helvetica"/>
                <a:ea typeface="Helvetica"/>
                <a:cs typeface="Helvetica"/>
                <a:sym typeface="Helvetica"/>
              </a:rPr>
              <a:t>GSA Hackathon </a:t>
            </a:r>
          </a:p>
          <a:p>
            <a:pPr lvl="0">
              <a:defRPr sz="1800"/>
            </a:pPr>
            <a:r>
              <a:rPr sz="6200" b="1">
                <a:latin typeface="Helvetica"/>
                <a:ea typeface="Helvetica"/>
                <a:cs typeface="Helvetica"/>
                <a:sym typeface="Helvetica"/>
              </a:rPr>
              <a:t>Data Center Mashup Tool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Presented by Octo Consulting Group</a:t>
            </a:r>
          </a:p>
          <a:p>
            <a:pPr lvl="0">
              <a:defRPr sz="1800"/>
            </a:pPr>
            <a:r>
              <a:rPr sz="4400"/>
              <a:t>10/16/2015</a:t>
            </a:r>
          </a:p>
        </p:txBody>
      </p:sp>
      <p:pic>
        <p:nvPicPr>
          <p:cNvPr id="34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5223" y="1084075"/>
            <a:ext cx="3788775" cy="5568737"/>
          </a:xfrm>
          <a:prstGeom prst="rect">
            <a:avLst/>
          </a:prstGeom>
          <a:ln w="12700">
            <a:miter lim="400000"/>
          </a:ln>
        </p:spPr>
      </p:pic>
      <p:pic>
        <p:nvPicPr>
          <p:cNvPr id="35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894800" y="501650"/>
            <a:ext cx="2286000" cy="673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pasted-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102" y="3617690"/>
            <a:ext cx="24053305" cy="2010220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asted-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622367" y="6184900"/>
            <a:ext cx="2548044" cy="5600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The Team</a:t>
            </a:r>
          </a:p>
        </p:txBody>
      </p:sp>
      <p:sp>
        <p:nvSpPr>
          <p:cNvPr id="40" name="Shape 40"/>
          <p:cNvSpPr/>
          <p:nvPr/>
        </p:nvSpPr>
        <p:spPr>
          <a:xfrm>
            <a:off x="9987724" y="3930649"/>
            <a:ext cx="4408552" cy="189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900" dirty="0"/>
              <a:t>Tarandeep Dhupar</a:t>
            </a:r>
          </a:p>
          <a:p>
            <a:pPr lvl="0">
              <a:defRPr sz="1800"/>
            </a:pPr>
            <a:r>
              <a:rPr sz="3900" b="1" u="sng" dirty="0">
                <a:latin typeface="Helvetica"/>
                <a:ea typeface="Helvetica"/>
                <a:cs typeface="Helvetica"/>
                <a:sym typeface="Helvetica"/>
              </a:rPr>
              <a:t>Technical Lead/</a:t>
            </a:r>
          </a:p>
          <a:p>
            <a:pPr lvl="0">
              <a:defRPr sz="1800"/>
            </a:pPr>
            <a:r>
              <a:rPr sz="3900" b="1" u="sng">
                <a:latin typeface="Helvetica"/>
                <a:ea typeface="Helvetica"/>
                <a:cs typeface="Helvetica"/>
                <a:sym typeface="Helvetica"/>
              </a:rPr>
              <a:t>Data </a:t>
            </a:r>
            <a:r>
              <a:rPr lang="en-US" sz="3900" b="1" u="sng" smtClean="0">
                <a:latin typeface="Helvetica"/>
                <a:ea typeface="Helvetica"/>
                <a:cs typeface="Helvetica"/>
                <a:sym typeface="Helvetica"/>
              </a:rPr>
              <a:t>Analyst</a:t>
            </a:r>
            <a:endParaRPr sz="3900" b="1" u="sng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1" name="Shape 41"/>
          <p:cNvSpPr/>
          <p:nvPr/>
        </p:nvSpPr>
        <p:spPr>
          <a:xfrm>
            <a:off x="5731589" y="5816600"/>
            <a:ext cx="4580097" cy="213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300" b="1" u="sng">
                <a:latin typeface="Helvetica"/>
                <a:ea typeface="Helvetica"/>
                <a:cs typeface="Helvetica"/>
                <a:sym typeface="Helvetica"/>
              </a:rPr>
              <a:t>UI/Front End Development</a:t>
            </a:r>
          </a:p>
          <a:p>
            <a:pPr lvl="0">
              <a:defRPr sz="1800"/>
            </a:pPr>
            <a:r>
              <a:rPr sz="3300"/>
              <a:t>Dave Reed</a:t>
            </a:r>
          </a:p>
          <a:p>
            <a:pPr lvl="0">
              <a:defRPr sz="1800"/>
            </a:pPr>
            <a:r>
              <a:rPr sz="3300"/>
              <a:t>Scott Stanton</a:t>
            </a:r>
          </a:p>
        </p:txBody>
      </p:sp>
      <p:sp>
        <p:nvSpPr>
          <p:cNvPr id="42" name="Shape 42"/>
          <p:cNvSpPr/>
          <p:nvPr/>
        </p:nvSpPr>
        <p:spPr>
          <a:xfrm>
            <a:off x="14649073" y="5791199"/>
            <a:ext cx="4969233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400" b="1" u="sng">
                <a:latin typeface="Helvetica"/>
                <a:ea typeface="Helvetica"/>
                <a:cs typeface="Helvetica"/>
                <a:sym typeface="Helvetica"/>
              </a:rPr>
              <a:t>UX Design</a:t>
            </a:r>
          </a:p>
          <a:p>
            <a:pPr lvl="0">
              <a:defRPr sz="1800"/>
            </a:pPr>
            <a:r>
              <a:rPr sz="3400"/>
              <a:t>Nitin Emmanuel</a:t>
            </a:r>
          </a:p>
          <a:p>
            <a:pPr lvl="0">
              <a:defRPr sz="1800"/>
            </a:pPr>
            <a:r>
              <a:rPr sz="3400"/>
              <a:t>Raymond Lattanzio</a:t>
            </a:r>
          </a:p>
          <a:p>
            <a:pPr lvl="0">
              <a:defRPr sz="1800"/>
            </a:pPr>
            <a:r>
              <a:rPr sz="3400"/>
              <a:t>Jagannath Chakravarty</a:t>
            </a:r>
          </a:p>
        </p:txBody>
      </p:sp>
      <p:sp>
        <p:nvSpPr>
          <p:cNvPr id="43" name="Shape 43"/>
          <p:cNvSpPr/>
          <p:nvPr/>
        </p:nvSpPr>
        <p:spPr>
          <a:xfrm>
            <a:off x="9901951" y="8051800"/>
            <a:ext cx="4580097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300" b="1" u="sng">
                <a:latin typeface="Helvetica"/>
                <a:ea typeface="Helvetica"/>
                <a:cs typeface="Helvetica"/>
                <a:sym typeface="Helvetica"/>
              </a:rPr>
              <a:t>Services Development</a:t>
            </a:r>
          </a:p>
          <a:p>
            <a:pPr lvl="0">
              <a:defRPr sz="1800"/>
            </a:pPr>
            <a:r>
              <a:rPr sz="3300"/>
              <a:t>Sreedhar Bogarrapu</a:t>
            </a:r>
          </a:p>
          <a:p>
            <a:pPr lvl="0">
              <a:defRPr sz="1800"/>
            </a:pPr>
            <a:r>
              <a:rPr sz="3300"/>
              <a:t>Mehul Soni</a:t>
            </a:r>
          </a:p>
        </p:txBody>
      </p:sp>
      <p:sp>
        <p:nvSpPr>
          <p:cNvPr id="44" name="Shape 44"/>
          <p:cNvSpPr/>
          <p:nvPr/>
        </p:nvSpPr>
        <p:spPr>
          <a:xfrm>
            <a:off x="14444166" y="4736008"/>
            <a:ext cx="1821062" cy="922934"/>
          </a:xfrm>
          <a:prstGeom prst="line">
            <a:avLst/>
          </a:prstGeom>
          <a:ln w="38100" cap="rnd">
            <a:solidFill/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/>
            </a:pPr>
            <a:endParaRPr/>
          </a:p>
        </p:txBody>
      </p:sp>
      <p:sp>
        <p:nvSpPr>
          <p:cNvPr id="45" name="Shape 45"/>
          <p:cNvSpPr/>
          <p:nvPr/>
        </p:nvSpPr>
        <p:spPr>
          <a:xfrm flipV="1">
            <a:off x="8338641" y="4952900"/>
            <a:ext cx="1821062" cy="890787"/>
          </a:xfrm>
          <a:prstGeom prst="line">
            <a:avLst/>
          </a:prstGeom>
          <a:ln w="38100" cap="rnd">
            <a:solidFill/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/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737004" y="8037313"/>
            <a:ext cx="1444824" cy="862113"/>
          </a:xfrm>
          <a:prstGeom prst="line">
            <a:avLst/>
          </a:prstGeom>
          <a:ln w="38100" cap="rnd">
            <a:solidFill/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/>
            </a:pPr>
            <a:endParaRPr/>
          </a:p>
        </p:txBody>
      </p:sp>
      <p:sp>
        <p:nvSpPr>
          <p:cNvPr id="47" name="Shape 47"/>
          <p:cNvSpPr/>
          <p:nvPr/>
        </p:nvSpPr>
        <p:spPr>
          <a:xfrm flipV="1">
            <a:off x="14106227" y="8107858"/>
            <a:ext cx="1870771" cy="721024"/>
          </a:xfrm>
          <a:prstGeom prst="line">
            <a:avLst/>
          </a:prstGeom>
          <a:ln w="38100" cap="rnd">
            <a:solidFill/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/>
            </a:pPr>
            <a:endParaRPr/>
          </a:p>
        </p:txBody>
      </p:sp>
      <p:sp>
        <p:nvSpPr>
          <p:cNvPr id="48" name="Shape 48"/>
          <p:cNvSpPr/>
          <p:nvPr/>
        </p:nvSpPr>
        <p:spPr>
          <a:xfrm flipH="1">
            <a:off x="12240716" y="5693072"/>
            <a:ext cx="7839" cy="2139951"/>
          </a:xfrm>
          <a:prstGeom prst="line">
            <a:avLst/>
          </a:prstGeom>
          <a:ln w="38100" cap="rnd">
            <a:solidFill/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/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9600207" y="6746180"/>
            <a:ext cx="5928123" cy="1"/>
          </a:xfrm>
          <a:prstGeom prst="line">
            <a:avLst/>
          </a:prstGeom>
          <a:ln w="38100" cap="rnd">
            <a:solidFill/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/>
            </a:pPr>
            <a:endParaRPr/>
          </a:p>
        </p:txBody>
      </p:sp>
      <p:pic>
        <p:nvPicPr>
          <p:cNvPr id="50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894800" y="501650"/>
            <a:ext cx="2286000" cy="673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Problem Vision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73050" lvl="0" indent="-273050" defTabSz="354965">
              <a:spcBef>
                <a:spcPts val="2500"/>
              </a:spcBef>
              <a:defRPr sz="1800"/>
            </a:pPr>
            <a:r>
              <a:rPr sz="2236" b="1" u="sng" dirty="0">
                <a:latin typeface="Helvetica"/>
                <a:ea typeface="Helvetica"/>
                <a:cs typeface="Helvetica"/>
                <a:sym typeface="Helvetica"/>
              </a:rPr>
              <a:t>FOR</a:t>
            </a:r>
            <a:r>
              <a:rPr sz="2236" dirty="0"/>
              <a:t>: GSA IT, GSA Management, Data Center Staff Offices and OMB</a:t>
            </a:r>
          </a:p>
          <a:p>
            <a:pPr marL="273050" lvl="0" indent="-273050" defTabSz="354965">
              <a:spcBef>
                <a:spcPts val="2500"/>
              </a:spcBef>
              <a:defRPr sz="1800"/>
            </a:pPr>
            <a:r>
              <a:rPr sz="2236" b="1" u="sng" dirty="0">
                <a:latin typeface="Helvetica"/>
                <a:ea typeface="Helvetica"/>
                <a:cs typeface="Helvetica"/>
                <a:sym typeface="Helvetica"/>
              </a:rPr>
              <a:t>WHO</a:t>
            </a:r>
            <a:r>
              <a:rPr sz="2236" dirty="0"/>
              <a:t>: wants to maintain a data center inventory, analyze it and generate reports</a:t>
            </a:r>
          </a:p>
          <a:p>
            <a:pPr marL="273050" lvl="0" indent="-273050" defTabSz="354965">
              <a:spcBef>
                <a:spcPts val="2500"/>
              </a:spcBef>
              <a:defRPr sz="1800"/>
            </a:pPr>
            <a:r>
              <a:rPr sz="2236" b="1" u="sng" dirty="0">
                <a:latin typeface="Helvetica"/>
                <a:ea typeface="Helvetica"/>
                <a:cs typeface="Helvetica"/>
                <a:sym typeface="Helvetica"/>
              </a:rPr>
              <a:t>THE</a:t>
            </a:r>
            <a:r>
              <a:rPr sz="2236" dirty="0"/>
              <a:t>: Data </a:t>
            </a:r>
            <a:r>
              <a:rPr sz="2236"/>
              <a:t>Center </a:t>
            </a:r>
            <a:r>
              <a:rPr lang="en-US" sz="2236" smtClean="0"/>
              <a:t>Manager</a:t>
            </a:r>
            <a:endParaRPr sz="2236" dirty="0"/>
          </a:p>
          <a:p>
            <a:pPr marL="273050" lvl="0" indent="-273050" defTabSz="354965">
              <a:spcBef>
                <a:spcPts val="2500"/>
              </a:spcBef>
              <a:defRPr sz="1800"/>
            </a:pPr>
            <a:r>
              <a:rPr sz="2236" b="1" u="sng" dirty="0">
                <a:latin typeface="Helvetica"/>
                <a:ea typeface="Helvetica"/>
                <a:cs typeface="Helvetica"/>
                <a:sym typeface="Helvetica"/>
              </a:rPr>
              <a:t>IS A</a:t>
            </a:r>
            <a:r>
              <a:rPr sz="2236" dirty="0"/>
              <a:t>: Data Center Inventory Portal</a:t>
            </a:r>
          </a:p>
          <a:p>
            <a:pPr marL="273050" lvl="0" indent="-273050" defTabSz="354965">
              <a:spcBef>
                <a:spcPts val="2500"/>
              </a:spcBef>
              <a:defRPr sz="1800"/>
            </a:pPr>
            <a:r>
              <a:rPr sz="2236" b="1" u="sng" dirty="0">
                <a:latin typeface="Helvetica"/>
                <a:ea typeface="Helvetica"/>
                <a:cs typeface="Helvetica"/>
                <a:sym typeface="Helvetica"/>
              </a:rPr>
              <a:t>THAT</a:t>
            </a:r>
            <a:r>
              <a:rPr sz="2236" dirty="0"/>
              <a:t>: Consolidates the ability to maintain, analyze and reports data center inventory</a:t>
            </a:r>
          </a:p>
          <a:p>
            <a:pPr marL="273050" lvl="0" indent="-273050" defTabSz="354965">
              <a:spcBef>
                <a:spcPts val="2500"/>
              </a:spcBef>
              <a:defRPr sz="1800"/>
            </a:pPr>
            <a:r>
              <a:rPr sz="2236" b="1" u="sng" dirty="0">
                <a:latin typeface="Helvetica"/>
                <a:ea typeface="Helvetica"/>
                <a:cs typeface="Helvetica"/>
                <a:sym typeface="Helvetica"/>
              </a:rPr>
              <a:t>UNLIKE</a:t>
            </a:r>
            <a:r>
              <a:rPr sz="2236" dirty="0"/>
              <a:t>: the current disparate inventory data collection process</a:t>
            </a:r>
          </a:p>
          <a:p>
            <a:pPr marL="273050" lvl="0" indent="-273050" defTabSz="354965">
              <a:spcBef>
                <a:spcPts val="2500"/>
              </a:spcBef>
              <a:defRPr sz="1800"/>
            </a:pPr>
            <a:r>
              <a:rPr sz="2236" b="1" u="sng" dirty="0">
                <a:latin typeface="Helvetica"/>
                <a:ea typeface="Helvetica"/>
                <a:cs typeface="Helvetica"/>
                <a:sym typeface="Helvetica"/>
              </a:rPr>
              <a:t>OUR SOLUTION</a:t>
            </a:r>
            <a:r>
              <a:rPr sz="2236" dirty="0"/>
              <a:t>:  is the next generation method to collect and report on data center inventory data</a:t>
            </a:r>
          </a:p>
          <a:p>
            <a:pPr marL="273050" lvl="0" indent="-273050" defTabSz="354965">
              <a:spcBef>
                <a:spcPts val="2500"/>
              </a:spcBef>
              <a:defRPr sz="1800"/>
            </a:pPr>
            <a:r>
              <a:rPr sz="2236" b="1" u="sng" dirty="0">
                <a:latin typeface="Helvetica"/>
                <a:ea typeface="Helvetica"/>
                <a:cs typeface="Helvetica"/>
                <a:sym typeface="Helvetica"/>
              </a:rPr>
              <a:t>SUCCESS CRITERIA</a:t>
            </a:r>
            <a:r>
              <a:rPr sz="2236" dirty="0"/>
              <a:t>:</a:t>
            </a:r>
          </a:p>
          <a:p>
            <a:pPr marL="546100" lvl="1" indent="-273050" defTabSz="354965">
              <a:spcBef>
                <a:spcPts val="2500"/>
              </a:spcBef>
              <a:defRPr sz="1800"/>
            </a:pPr>
            <a:r>
              <a:rPr sz="2236" dirty="0"/>
              <a:t>Create a centralized inventory and portal where all staff offices can input their data and updates inventory in real time</a:t>
            </a:r>
          </a:p>
          <a:p>
            <a:pPr marL="546100" lvl="1" indent="-273050" defTabSz="354965">
              <a:spcBef>
                <a:spcPts val="2500"/>
              </a:spcBef>
              <a:defRPr sz="1800"/>
            </a:pPr>
            <a:r>
              <a:rPr sz="2236" dirty="0"/>
              <a:t>Creating relational tables where data can be queries, re-arranged and viewed for analysis</a:t>
            </a:r>
          </a:p>
          <a:p>
            <a:pPr marL="546100" lvl="1" indent="-273050" defTabSz="354965">
              <a:spcBef>
                <a:spcPts val="2500"/>
              </a:spcBef>
              <a:defRPr sz="1800"/>
            </a:pPr>
            <a:r>
              <a:rPr sz="2236" dirty="0"/>
              <a:t>Put controls in place that ensures data accuracy and integrity</a:t>
            </a:r>
          </a:p>
          <a:p>
            <a:pPr marL="546100" lvl="1" indent="-273050" defTabSz="354965">
              <a:spcBef>
                <a:spcPts val="2500"/>
              </a:spcBef>
              <a:defRPr sz="1800"/>
            </a:pPr>
            <a:r>
              <a:rPr sz="2236" dirty="0"/>
              <a:t>Ability to compute quarterly data center costs by comparing inventories to the last quarter and applying cost savings and avoidance metrics</a:t>
            </a:r>
          </a:p>
          <a:p>
            <a:pPr marL="546100" lvl="1" indent="-273050" defTabSz="354965">
              <a:spcBef>
                <a:spcPts val="2500"/>
              </a:spcBef>
              <a:defRPr sz="1800"/>
            </a:pPr>
            <a:r>
              <a:rPr sz="2236" dirty="0"/>
              <a:t>Maintain an audit trail for each quarter</a:t>
            </a:r>
          </a:p>
          <a:p>
            <a:pPr marL="546100" lvl="1" indent="-273050" defTabSz="354965">
              <a:spcBef>
                <a:spcPts val="2500"/>
              </a:spcBef>
              <a:defRPr sz="1800"/>
            </a:pPr>
            <a:r>
              <a:rPr sz="2236" dirty="0"/>
              <a:t>Ability to be tailored to reflect government agency realities and changing OMB guidance.</a:t>
            </a:r>
          </a:p>
        </p:txBody>
      </p:sp>
      <p:pic>
        <p:nvPicPr>
          <p:cNvPr id="54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894800" y="501650"/>
            <a:ext cx="2286000" cy="673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How did we do it?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200"/>
              <a:t>Kanban style Just In Time Development (Not Started, In Progress, Completed)</a:t>
            </a:r>
          </a:p>
          <a:p>
            <a:pPr lvl="0">
              <a:defRPr sz="1800"/>
            </a:pPr>
            <a:r>
              <a:rPr sz="5200"/>
              <a:t>Responsive Design/Mobile First</a:t>
            </a:r>
          </a:p>
          <a:p>
            <a:pPr lvl="0">
              <a:defRPr sz="1800"/>
            </a:pPr>
            <a:r>
              <a:rPr sz="5200"/>
              <a:t>Micro-Services based Architecture</a:t>
            </a:r>
          </a:p>
          <a:p>
            <a:pPr lvl="0">
              <a:defRPr sz="1800"/>
            </a:pPr>
            <a:r>
              <a:rPr sz="5200"/>
              <a:t>Persona, Scenario and Flow Development</a:t>
            </a:r>
          </a:p>
        </p:txBody>
      </p:sp>
      <p:pic>
        <p:nvPicPr>
          <p:cNvPr id="58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894800" y="501650"/>
            <a:ext cx="2286000" cy="673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What did we use?</a:t>
            </a:r>
          </a:p>
        </p:txBody>
      </p:sp>
      <p:sp>
        <p:nvSpPr>
          <p:cNvPr id="61" name="Shape 6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200" b="1" u="sng">
                <a:latin typeface="Helvetica"/>
                <a:ea typeface="Helvetica"/>
                <a:cs typeface="Helvetica"/>
                <a:sym typeface="Helvetica"/>
              </a:rPr>
              <a:t>UI</a:t>
            </a:r>
            <a:r>
              <a:rPr sz="5200"/>
              <a:t>: AngularJS, Bootstrap</a:t>
            </a:r>
          </a:p>
          <a:p>
            <a:pPr lvl="0">
              <a:defRPr sz="1800"/>
            </a:pPr>
            <a:r>
              <a:rPr sz="5200" b="1" u="sng">
                <a:latin typeface="Helvetica"/>
                <a:ea typeface="Helvetica"/>
                <a:cs typeface="Helvetica"/>
                <a:sym typeface="Helvetica"/>
              </a:rPr>
              <a:t>Services</a:t>
            </a:r>
            <a:r>
              <a:rPr sz="5200"/>
              <a:t>: Loop Back, NodeJS</a:t>
            </a:r>
          </a:p>
          <a:p>
            <a:pPr lvl="0">
              <a:defRPr sz="1800"/>
            </a:pPr>
            <a:r>
              <a:rPr sz="5200" b="1" u="sng">
                <a:latin typeface="Helvetica"/>
                <a:ea typeface="Helvetica"/>
                <a:cs typeface="Helvetica"/>
                <a:sym typeface="Helvetica"/>
              </a:rPr>
              <a:t>Database</a:t>
            </a:r>
            <a:r>
              <a:rPr sz="5200"/>
              <a:t>: MySQL</a:t>
            </a:r>
          </a:p>
          <a:p>
            <a:pPr lvl="0">
              <a:defRPr sz="1800"/>
            </a:pPr>
            <a:r>
              <a:rPr sz="5200" b="1" u="sng">
                <a:latin typeface="Helvetica"/>
                <a:ea typeface="Helvetica"/>
                <a:cs typeface="Helvetica"/>
                <a:sym typeface="Helvetica"/>
              </a:rPr>
              <a:t>Reporting</a:t>
            </a:r>
            <a:r>
              <a:rPr sz="5200"/>
              <a:t>: BIRT </a:t>
            </a:r>
          </a:p>
          <a:p>
            <a:pPr lvl="0">
              <a:defRPr sz="1800"/>
            </a:pPr>
            <a:r>
              <a:rPr sz="5200" b="1" u="sng">
                <a:latin typeface="Helvetica"/>
                <a:ea typeface="Helvetica"/>
                <a:cs typeface="Helvetica"/>
                <a:sym typeface="Helvetica"/>
              </a:rPr>
              <a:t>UX</a:t>
            </a:r>
            <a:r>
              <a:rPr sz="5200"/>
              <a:t>: BootStrap (Wireframes), Sublime Text, “Paper” Prototyping</a:t>
            </a:r>
          </a:p>
        </p:txBody>
      </p:sp>
      <p:pic>
        <p:nvPicPr>
          <p:cNvPr id="62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894800" y="501650"/>
            <a:ext cx="2286000" cy="673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Why did we do it?</a:t>
            </a:r>
          </a:p>
        </p:txBody>
      </p:sp>
      <p:pic>
        <p:nvPicPr>
          <p:cNvPr id="65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894800" y="501650"/>
            <a:ext cx="2286000" cy="673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6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57894" y="2698227"/>
            <a:ext cx="16068212" cy="103007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xfrm>
            <a:off x="1689100" y="5016500"/>
            <a:ext cx="21005800" cy="2286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SHOW TIME!</a:t>
            </a:r>
          </a:p>
        </p:txBody>
      </p:sp>
      <p:pic>
        <p:nvPicPr>
          <p:cNvPr id="69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894800" y="501650"/>
            <a:ext cx="2286000" cy="673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291</Words>
  <Application>Microsoft Office PowerPoint</Application>
  <PresentationFormat>Custom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Helvetica</vt:lpstr>
      <vt:lpstr>Helvetica Light</vt:lpstr>
      <vt:lpstr>Helvetica Neue</vt:lpstr>
      <vt:lpstr>White</vt:lpstr>
      <vt:lpstr>GSA Hackathon  Data Center Mashup Tool</vt:lpstr>
      <vt:lpstr>The Team</vt:lpstr>
      <vt:lpstr>Problem Vision</vt:lpstr>
      <vt:lpstr>How did we do it?</vt:lpstr>
      <vt:lpstr>What did we use?</vt:lpstr>
      <vt:lpstr>Why did we do it?</vt:lpstr>
      <vt:lpstr>SHOW TIME!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GSA Hackathon  Data Center Mashup Tool</dc:title>
  <cp:lastModifiedBy>Tarandeep Dhupar</cp:lastModifiedBy>
  <cp:revision>4</cp:revision>
  <dcterms:modified xsi:type="dcterms:W3CDTF">2015-10-16T20:12:26Z</dcterms:modified>
</cp:coreProperties>
</file>