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62" r:id="rId7"/>
    <p:sldId id="299" r:id="rId8"/>
    <p:sldId id="260" r:id="rId9"/>
    <p:sldId id="297" r:id="rId10"/>
    <p:sldId id="298" r:id="rId11"/>
    <p:sldId id="300" r:id="rId12"/>
    <p:sldId id="263" r:id="rId13"/>
    <p:sldId id="302" r:id="rId14"/>
    <p:sldId id="304" r:id="rId15"/>
    <p:sldId id="305" r:id="rId16"/>
    <p:sldId id="306" r:id="rId17"/>
    <p:sldId id="307" r:id="rId18"/>
    <p:sldId id="309" r:id="rId19"/>
    <p:sldId id="308" r:id="rId20"/>
    <p:sldId id="310" r:id="rId21"/>
    <p:sldId id="312" r:id="rId22"/>
    <p:sldId id="266" r:id="rId23"/>
    <p:sldId id="294" r:id="rId24"/>
  </p:sldIdLst>
  <p:sldSz cx="9144000" cy="5143500" type="screen16x9"/>
  <p:notesSz cx="6858000" cy="9144000"/>
  <p:embeddedFontLst>
    <p:embeddedFont>
      <p:font typeface="Helvetica" pitchFamily="2" charset="0"/>
      <p:regular r:id="rId27"/>
      <p:bold r:id="rId28"/>
      <p:italic r:id="rId29"/>
      <p:boldItalic r:id="rId30"/>
    </p:embeddedFont>
    <p:embeddedFont>
      <p:font typeface="Public Sans" pitchFamily="2" charset="77"/>
      <p:regular r:id="rId31"/>
      <p:bold r:id="rId32"/>
      <p:italic r:id="rId33"/>
      <p:boldItalic r:id="rId34"/>
    </p:embeddedFont>
    <p:embeddedFont>
      <p:font typeface="Source Sans Pro SemiBold" panose="020B0603030403020204" pitchFamily="34" charset="0"/>
      <p:regular r:id="rId35"/>
      <p:bold r:id="rId36"/>
      <p:italic r:id="rId37"/>
      <p:boldItalic r:id="rId38"/>
    </p:embeddedFont>
    <p:embeddedFont>
      <p:font typeface="Wingdings 2" pitchFamily="2" charset="2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ffman, Gail - FNS" initials="HG-F" lastIdx="1" clrIdx="0">
    <p:extLst>
      <p:ext uri="{19B8F6BF-5375-455C-9EA6-DF929625EA0E}">
        <p15:presenceInfo xmlns:p15="http://schemas.microsoft.com/office/powerpoint/2012/main" userId="S::gail.hoffman@usda.gov::33c9dee0-b504-48b6-afb1-3b3e7e29d9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6"/>
    <a:srgbClr val="112E51"/>
    <a:srgbClr val="009EDB"/>
    <a:srgbClr val="6B99B3"/>
    <a:srgbClr val="FABD03"/>
    <a:srgbClr val="E1E7F1"/>
    <a:srgbClr val="ECF1F7"/>
    <a:srgbClr val="152E50"/>
    <a:srgbClr val="F7F7F1"/>
    <a:srgbClr val="2D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33C90-451C-4A47-B24F-CA7442B908EF}">
  <a:tblStyle styleId="{BDC33C90-451C-4A47-B24F-CA7442B908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5878" autoAdjust="0"/>
  </p:normalViewPr>
  <p:slideViewPr>
    <p:cSldViewPr snapToGrid="0">
      <p:cViewPr varScale="1">
        <p:scale>
          <a:sx n="151" d="100"/>
          <a:sy n="151" d="100"/>
        </p:scale>
        <p:origin x="52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7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3BC8E1-7230-4B8F-9514-AC9622C3C3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3E472-D787-4E61-A94D-A43FE1F259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1DD7-1107-4256-B8CE-848449D1FA53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A5069-08E3-4CB8-A85B-1B88AA5DB1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2EE88-F5AC-4203-94D1-E256C3413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6155-2FDA-40A6-AED7-99531ABC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99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dcbb4d1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dcbb4d1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1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42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48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31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758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588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168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91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44a856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244a856e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32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dcbb4d1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5dcbb4d1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5248dd4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5248dd4f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244a856e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244a856e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44a856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244a856e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248dd4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5248dd4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5396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248dd4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5248dd4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248dd4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5248dd4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72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248dd4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5248dd4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89509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248dd4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5248dd4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3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44a856e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44a856e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Dark" type="title">
  <p:cSld name="TITLE">
    <p:bg>
      <p:bgPr>
        <a:solidFill>
          <a:srgbClr val="152E5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438000" y="940425"/>
            <a:ext cx="8268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Public Sans"/>
              <a:buNone/>
              <a:defRPr sz="3800">
                <a:solidFill>
                  <a:srgbClr val="FFFFFF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Department of Justice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38000" y="2371300"/>
            <a:ext cx="514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ublic Sans"/>
              <a:buNone/>
              <a:defRPr sz="2400">
                <a:solidFill>
                  <a:srgbClr val="FFFFFF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Public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964475"/>
            <a:ext cx="9144000" cy="11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Logo for the U.S. Department of Justice, Civil Rights Division ">
            <a:extLst>
              <a:ext uri="{FF2B5EF4-FFF2-40B4-BE49-F238E27FC236}">
                <a16:creationId xmlns:a16="http://schemas.microsoft.com/office/drawing/2014/main" id="{5AE67738-E029-E148-AAC8-A30CED104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000" y="4270592"/>
            <a:ext cx="2954215" cy="525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Dark" type="secHead">
  <p:cSld name="SECTION_HEADER">
    <p:bg>
      <p:bgPr>
        <a:solidFill>
          <a:srgbClr val="112E5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50475" y="1835700"/>
            <a:ext cx="42600" cy="3307800"/>
          </a:xfrm>
          <a:prstGeom prst="rect">
            <a:avLst/>
          </a:prstGeom>
          <a:solidFill>
            <a:srgbClr val="FAB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451050" y="35765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  <a:latin typeface="Helvetica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834550" y="1836550"/>
            <a:ext cx="78585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SemiBold"/>
              <a:buAutoNum type="arabicPeriod"/>
              <a:defRPr sz="2400" b="0">
                <a:solidFill>
                  <a:srgbClr val="FFFFFF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Source Sans Pr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lphaLcPeriod"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romanLcPeriod"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lphaLcPeriod"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romanLcPeriod"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lphaLcPeriod"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romanLcPeriod"/>
              <a:defRPr sz="2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Bright">
  <p:cSld name="SECTION_HEADER_1">
    <p:bg>
      <p:bgPr>
        <a:solidFill>
          <a:srgbClr val="EDF2F6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451050" y="35765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4200"/>
              <a:buNone/>
              <a:defRPr sz="4200">
                <a:solidFill>
                  <a:srgbClr val="1C304A"/>
                </a:solidFill>
                <a:latin typeface="Helvetica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200"/>
              <a:buNone/>
              <a:defRPr sz="5200">
                <a:solidFill>
                  <a:srgbClr val="1C304A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34550" y="1836550"/>
            <a:ext cx="78585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400"/>
              <a:buFont typeface="Source Sans Pro SemiBold"/>
              <a:buAutoNum type="arabicPeriod"/>
              <a:defRPr sz="2400" b="0">
                <a:solidFill>
                  <a:srgbClr val="1C304A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Source Sans Pr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alphaLcPeriod"/>
              <a:defRPr sz="2800">
                <a:solidFill>
                  <a:srgbClr val="1C304A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romanLcPeriod"/>
              <a:defRPr sz="2800">
                <a:solidFill>
                  <a:srgbClr val="1C304A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arabicPeriod"/>
              <a:defRPr sz="2800">
                <a:solidFill>
                  <a:srgbClr val="1C304A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alphaLcPeriod"/>
              <a:defRPr sz="2800">
                <a:solidFill>
                  <a:srgbClr val="1C304A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romanLcPeriod"/>
              <a:defRPr sz="2800">
                <a:solidFill>
                  <a:srgbClr val="1C304A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arabicPeriod"/>
              <a:defRPr sz="2800">
                <a:solidFill>
                  <a:srgbClr val="1C304A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alphaLcPeriod"/>
              <a:defRPr sz="2800">
                <a:solidFill>
                  <a:srgbClr val="1C304A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2800"/>
              <a:buAutoNum type="romanLcPeriod"/>
              <a:defRPr sz="2800">
                <a:solidFill>
                  <a:srgbClr val="1C304A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8" name="Google Shape;28;p5"/>
          <p:cNvSpPr/>
          <p:nvPr/>
        </p:nvSpPr>
        <p:spPr>
          <a:xfrm>
            <a:off x="550475" y="1835700"/>
            <a:ext cx="42600" cy="3307800"/>
          </a:xfrm>
          <a:prstGeom prst="rect">
            <a:avLst/>
          </a:prstGeom>
          <a:solidFill>
            <a:srgbClr val="FAB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 - Dark">
  <p:cSld name="CUSTOM">
    <p:bg>
      <p:bgPr>
        <a:solidFill>
          <a:srgbClr val="152E50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451050" y="0"/>
            <a:ext cx="82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  <a:latin typeface="Helvetica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 - Bright">
  <p:cSld name="CUSTOM_1">
    <p:bg>
      <p:bgPr>
        <a:solidFill>
          <a:srgbClr val="EDF2F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451050" y="0"/>
            <a:ext cx="82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2E51"/>
              </a:buClr>
              <a:buSzPts val="4200"/>
              <a:buNone/>
              <a:defRPr sz="4200">
                <a:solidFill>
                  <a:srgbClr val="152E50"/>
                </a:solidFill>
                <a:latin typeface="Helvetica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- Bright 1 1">
  <p:cSld name="CUSTOM_4_1_2_1">
    <p:bg>
      <p:bgPr>
        <a:solidFill>
          <a:srgbClr val="112E5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64600" y="445025"/>
            <a:ext cx="3178500" cy="22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latin typeface="Helvetic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0" name="Google Shape;220;p28"/>
          <p:cNvSpPr/>
          <p:nvPr/>
        </p:nvSpPr>
        <p:spPr>
          <a:xfrm>
            <a:off x="0" y="0"/>
            <a:ext cx="121500" cy="5143500"/>
          </a:xfrm>
          <a:prstGeom prst="rect">
            <a:avLst/>
          </a:prstGeom>
          <a:solidFill>
            <a:srgbClr val="FAB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3652075" y="461850"/>
            <a:ext cx="5016900" cy="31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  <a:latin typeface="Helvetica" pitchFamily="2" charset="0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- Questions">
  <p:cSld name="CUSTOM_5">
    <p:bg>
      <p:bgPr>
        <a:solidFill>
          <a:srgbClr val="112E5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451050" y="744575"/>
            <a:ext cx="82419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Helvetica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451050" y="2175450"/>
            <a:ext cx="8241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SemiBold"/>
              <a:buNone/>
              <a:defRPr sz="2400" b="0">
                <a:solidFill>
                  <a:srgbClr val="FFFFFF"/>
                </a:solidFill>
                <a:latin typeface="Helvetica" pitchFamily="2" charset="0"/>
                <a:ea typeface="Helvetica" pitchFamily="2" charset="0"/>
                <a:cs typeface="Helvetica" pitchFamily="2" charset="0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62" name="Google Shape;262;p30"/>
          <p:cNvCxnSpPr/>
          <p:nvPr/>
        </p:nvCxnSpPr>
        <p:spPr>
          <a:xfrm>
            <a:off x="456500" y="3964475"/>
            <a:ext cx="8222700" cy="0"/>
          </a:xfrm>
          <a:prstGeom prst="straightConnector1">
            <a:avLst/>
          </a:prstGeom>
          <a:noFill/>
          <a:ln w="19050" cap="flat" cmpd="sng">
            <a:solidFill>
              <a:srgbClr val="FABD0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6B6A3E-3E21-BB4C-A14A-7D8E68877F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000" y="4270592"/>
            <a:ext cx="2954215" cy="52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Full">
  <p:cSld name="CUSTOM_6_1_1_1">
    <p:bg>
      <p:bgPr>
        <a:solidFill>
          <a:srgbClr val="EDF2F6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4600" y="445025"/>
            <a:ext cx="82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ublic Sans"/>
              <a:buNone/>
              <a:defRPr sz="2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4600" y="1152475"/>
            <a:ext cx="821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ublic Sans"/>
              <a:buChar char="●"/>
              <a:defRPr sz="1800"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○"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■"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●"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○"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■"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●"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ublic Sans"/>
              <a:buChar char="○"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ublic Sans"/>
              <a:buChar char="■"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74" r:id="rId6"/>
    <p:sldLayoutId id="2147483676" r:id="rId7"/>
    <p:sldLayoutId id="214748368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2D2E29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2D2E29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.gov/Espano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usa.gov/xtXe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o.usa.gov/xtXtB" TargetMode="External"/><Relationship Id="rId5" Type="http://schemas.openxmlformats.org/officeDocument/2006/relationships/hyperlink" Target="https://go.usa.gov/xtXtb" TargetMode="External"/><Relationship Id="rId4" Type="http://schemas.openxmlformats.org/officeDocument/2006/relationships/hyperlink" Target="https://go.usa.gov/xtXe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o.usa.gov/xt8u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Mule@usdoj.go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ctrTitle"/>
          </p:nvPr>
        </p:nvSpPr>
        <p:spPr>
          <a:xfrm>
            <a:off x="437999" y="940425"/>
            <a:ext cx="7882035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300" dirty="0">
                <a:latin typeface="Helvetica"/>
                <a:cs typeface="Helvetica"/>
              </a:rPr>
              <a:t>Language Connections</a:t>
            </a:r>
            <a:endParaRPr lang="en" sz="5300" dirty="0"/>
          </a:p>
        </p:txBody>
      </p:sp>
      <p:sp>
        <p:nvSpPr>
          <p:cNvPr id="314" name="Google Shape;314;p42"/>
          <p:cNvSpPr txBox="1">
            <a:spLocks noGrp="1"/>
          </p:cNvSpPr>
          <p:nvPr>
            <p:ph type="subTitle" idx="1"/>
          </p:nvPr>
        </p:nvSpPr>
        <p:spPr>
          <a:xfrm>
            <a:off x="613363" y="2050190"/>
            <a:ext cx="8430429" cy="42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Tips to Create, Maintain, and Present Non-English Digital Content</a:t>
            </a:r>
            <a:endParaRPr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Google Shape;321;p43">
            <a:extLst>
              <a:ext uri="{FF2B5EF4-FFF2-40B4-BE49-F238E27FC236}">
                <a16:creationId xmlns:a16="http://schemas.microsoft.com/office/drawing/2014/main" id="{A8DBAB60-920F-479B-8AB3-BEB6F1D93EC9}"/>
              </a:ext>
            </a:extLst>
          </p:cNvPr>
          <p:cNvSpPr txBox="1"/>
          <p:nvPr/>
        </p:nvSpPr>
        <p:spPr>
          <a:xfrm>
            <a:off x="4800600" y="4118903"/>
            <a:ext cx="4137317" cy="9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Helvetica" pitchFamily="2" charset="0"/>
                <a:ea typeface="Source Sans Pro"/>
                <a:cs typeface="Source Sans Pro"/>
                <a:sym typeface="Source Sans Pro"/>
              </a:rPr>
              <a:t>Michael </a:t>
            </a:r>
            <a:r>
              <a:rPr lang="en-US" dirty="0">
                <a:solidFill>
                  <a:srgbClr val="434343"/>
                </a:solidFill>
                <a:latin typeface="Helvetica" pitchFamily="2" charset="0"/>
                <a:ea typeface="Source Sans Pro"/>
                <a:sym typeface="Source Sans Pro"/>
              </a:rPr>
              <a:t>Mulé, Attorney-Advisor</a:t>
            </a:r>
          </a:p>
          <a:p>
            <a:pPr algn="r"/>
            <a:r>
              <a:rPr lang="en-US" dirty="0">
                <a:solidFill>
                  <a:srgbClr val="434343"/>
                </a:solidFill>
                <a:latin typeface="Helvetica" pitchFamily="2" charset="0"/>
                <a:ea typeface="Source Sans Pro"/>
              </a:rPr>
              <a:t>Federal Coordination and Compliance Section</a:t>
            </a:r>
          </a:p>
          <a:p>
            <a:pPr algn="r"/>
            <a:r>
              <a:rPr lang="en-US" dirty="0">
                <a:solidFill>
                  <a:srgbClr val="434343"/>
                </a:solidFill>
                <a:latin typeface="Helvetica" pitchFamily="2" charset="0"/>
                <a:ea typeface="Source Sans Pro"/>
              </a:rPr>
              <a:t>Limited English Proficiency Committee</a:t>
            </a:r>
          </a:p>
          <a:p>
            <a:pPr algn="r"/>
            <a:r>
              <a:rPr lang="en-US" dirty="0">
                <a:solidFill>
                  <a:srgbClr val="434343"/>
                </a:solidFill>
                <a:latin typeface="Helvetica" pitchFamily="2" charset="0"/>
                <a:ea typeface="Source Sans Pro"/>
              </a:rPr>
              <a:t>Title VI Interagency Working Group</a:t>
            </a:r>
            <a:endParaRPr dirty="0">
              <a:solidFill>
                <a:srgbClr val="434343"/>
              </a:solidFill>
              <a:latin typeface="Helvetica" pitchFamily="2" charset="0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675" y="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Selector</a:t>
            </a:r>
            <a:endParaRPr dirty="0">
              <a:solidFill>
                <a:srgbClr val="009EDB"/>
              </a:solidFill>
            </a:endParaRPr>
          </a:p>
        </p:txBody>
      </p:sp>
      <p:pic>
        <p:nvPicPr>
          <p:cNvPr id="26" name="Picture 25" descr="United Nations logo. ">
            <a:hlinkClick r:id="rId3"/>
            <a:extLst>
              <a:ext uri="{FF2B5EF4-FFF2-40B4-BE49-F238E27FC236}">
                <a16:creationId xmlns:a16="http://schemas.microsoft.com/office/drawing/2014/main" id="{7F4D86F5-869D-4CF4-AD55-3FA21831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rgbClr val="EDF2F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6090" y="306678"/>
            <a:ext cx="2516456" cy="733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5C9A3-1242-4219-874A-C4C28A8B51D6}"/>
              </a:ext>
            </a:extLst>
          </p:cNvPr>
          <p:cNvSpPr txBox="1"/>
          <p:nvPr/>
        </p:nvSpPr>
        <p:spPr>
          <a:xfrm>
            <a:off x="838199" y="1533525"/>
            <a:ext cx="1914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Source Sans Pro SemiBold"/>
              </a:rPr>
              <a:t>Welcome</a:t>
            </a:r>
          </a:p>
          <a:p>
            <a:endParaRPr lang="en-US" dirty="0"/>
          </a:p>
        </p:txBody>
      </p:sp>
      <p:pic>
        <p:nvPicPr>
          <p:cNvPr id="16" name="Picture 15" descr="Welcome menu listing English and five non-English languages. ">
            <a:extLst>
              <a:ext uri="{FF2B5EF4-FFF2-40B4-BE49-F238E27FC236}">
                <a16:creationId xmlns:a16="http://schemas.microsoft.com/office/drawing/2014/main" id="{D4FF6B60-840E-43F7-9BE2-C65200CDD9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914" y="1994990"/>
            <a:ext cx="1268971" cy="2893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AB51F-888D-40A6-AB0F-ABC22996FD0F}"/>
              </a:ext>
            </a:extLst>
          </p:cNvPr>
          <p:cNvSpPr txBox="1"/>
          <p:nvPr/>
        </p:nvSpPr>
        <p:spPr>
          <a:xfrm>
            <a:off x="2638424" y="2105025"/>
            <a:ext cx="1914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Source Sans Pro SemiBold"/>
              </a:rPr>
              <a:t>Header</a:t>
            </a:r>
          </a:p>
          <a:p>
            <a:endParaRPr lang="en-US" dirty="0"/>
          </a:p>
        </p:txBody>
      </p:sp>
      <p:pic>
        <p:nvPicPr>
          <p:cNvPr id="4" name="Picture 3" descr="Header menu listing English and five non-English languages. ">
            <a:extLst>
              <a:ext uri="{FF2B5EF4-FFF2-40B4-BE49-F238E27FC236}">
                <a16:creationId xmlns:a16="http://schemas.microsoft.com/office/drawing/2014/main" id="{DFABC083-F971-4C96-BB02-07EF8325BB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2725" y="2547673"/>
            <a:ext cx="3838575" cy="1586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EC2A84-6567-4CF7-9241-6E2F85C2C7BE}"/>
              </a:ext>
            </a:extLst>
          </p:cNvPr>
          <p:cNvSpPr txBox="1"/>
          <p:nvPr/>
        </p:nvSpPr>
        <p:spPr>
          <a:xfrm>
            <a:off x="6924674" y="2752725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Source Sans Pro SemiBold"/>
              </a:rPr>
              <a:t>Mobile</a:t>
            </a:r>
          </a:p>
        </p:txBody>
      </p:sp>
      <p:pic>
        <p:nvPicPr>
          <p:cNvPr id="18" name="Picture 17" descr="Mobile menu listing English and five non-English languages. ">
            <a:extLst>
              <a:ext uri="{FF2B5EF4-FFF2-40B4-BE49-F238E27FC236}">
                <a16:creationId xmlns:a16="http://schemas.microsoft.com/office/drawing/2014/main" id="{EE1D0AD7-0D86-4672-90A7-00883B4D3C9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9812" y="3181349"/>
            <a:ext cx="709883" cy="1743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D12E33-F49A-4B80-BCED-4E719CF72816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594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2475" y="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Mirror Site</a:t>
            </a:r>
            <a:endParaRPr dirty="0">
              <a:solidFill>
                <a:srgbClr val="009E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3CE58-A08F-401C-9020-4B4B1AC23F15}"/>
              </a:ext>
            </a:extLst>
          </p:cNvPr>
          <p:cNvSpPr txBox="1"/>
          <p:nvPr/>
        </p:nvSpPr>
        <p:spPr>
          <a:xfrm>
            <a:off x="1077565" y="1455515"/>
            <a:ext cx="394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English</a:t>
            </a:r>
          </a:p>
        </p:txBody>
      </p:sp>
      <p:pic>
        <p:nvPicPr>
          <p:cNvPr id="3" name="Picture 2" descr="consumer.gov main page with search bar, Spanish button, and four menu choices. ">
            <a:extLst>
              <a:ext uri="{FF2B5EF4-FFF2-40B4-BE49-F238E27FC236}">
                <a16:creationId xmlns:a16="http://schemas.microsoft.com/office/drawing/2014/main" id="{9615CACD-3E09-4500-8672-BD6F265A4C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9"/>
          <a:stretch/>
        </p:blipFill>
        <p:spPr>
          <a:xfrm>
            <a:off x="2426356" y="1884250"/>
            <a:ext cx="5727363" cy="1113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F0686D-CEFE-40DE-B0BA-8B5F34ED8CAE}"/>
              </a:ext>
            </a:extLst>
          </p:cNvPr>
          <p:cNvSpPr txBox="1"/>
          <p:nvPr/>
        </p:nvSpPr>
        <p:spPr>
          <a:xfrm>
            <a:off x="1005623" y="3195452"/>
            <a:ext cx="394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Spanish</a:t>
            </a:r>
          </a:p>
        </p:txBody>
      </p:sp>
      <p:pic>
        <p:nvPicPr>
          <p:cNvPr id="4" name="Picture 3" descr="consumidor.gov main page with search bar, English button, and four menu choices. ">
            <a:extLst>
              <a:ext uri="{FF2B5EF4-FFF2-40B4-BE49-F238E27FC236}">
                <a16:creationId xmlns:a16="http://schemas.microsoft.com/office/drawing/2014/main" id="{35C85B57-1941-473E-AF2C-5650800322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7515" y="3632727"/>
            <a:ext cx="5721600" cy="1142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651FF-7A4D-4C4B-B92F-BDFAEF62F1F7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9834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0574" y="0"/>
            <a:ext cx="8597948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Features</a:t>
            </a:r>
            <a:endParaRPr sz="3200" dirty="0">
              <a:solidFill>
                <a:srgbClr val="009EDB"/>
              </a:solidFill>
            </a:endParaRPr>
          </a:p>
        </p:txBody>
      </p:sp>
      <p:pic>
        <p:nvPicPr>
          <p:cNvPr id="2" name="Picture 1" descr="usa.gov en Español. ">
            <a:hlinkClick r:id="rId3"/>
            <a:extLst>
              <a:ext uri="{FF2B5EF4-FFF2-40B4-BE49-F238E27FC236}">
                <a16:creationId xmlns:a16="http://schemas.microsoft.com/office/drawing/2014/main" id="{37AB86FA-D604-4DD7-B85B-BD48E69E0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8546" y="321782"/>
            <a:ext cx="2022438" cy="819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7E68BC-3E90-4BE0-B2A6-1532ADEF9F36}"/>
              </a:ext>
            </a:extLst>
          </p:cNvPr>
          <p:cNvSpPr txBox="1"/>
          <p:nvPr/>
        </p:nvSpPr>
        <p:spPr>
          <a:xfrm>
            <a:off x="804320" y="1199193"/>
            <a:ext cx="394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Menu</a:t>
            </a:r>
          </a:p>
        </p:txBody>
      </p:sp>
      <p:pic>
        <p:nvPicPr>
          <p:cNvPr id="6" name="Picture 5" descr="usa.gov en Español website main menu. ">
            <a:extLst>
              <a:ext uri="{FF2B5EF4-FFF2-40B4-BE49-F238E27FC236}">
                <a16:creationId xmlns:a16="http://schemas.microsoft.com/office/drawing/2014/main" id="{7458D6BF-7FD1-437E-AB1F-C4912D57D3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20" y="1641720"/>
            <a:ext cx="6786955" cy="1076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418D08-D580-4BBA-AF2F-D9603EFCA477}"/>
              </a:ext>
            </a:extLst>
          </p:cNvPr>
          <p:cNvSpPr txBox="1"/>
          <p:nvPr/>
        </p:nvSpPr>
        <p:spPr>
          <a:xfrm>
            <a:off x="849855" y="3000482"/>
            <a:ext cx="2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</a:p>
        </p:txBody>
      </p:sp>
      <p:pic>
        <p:nvPicPr>
          <p:cNvPr id="5" name="Picture 4" descr="usa.gov en Español website search box. ">
            <a:extLst>
              <a:ext uri="{FF2B5EF4-FFF2-40B4-BE49-F238E27FC236}">
                <a16:creationId xmlns:a16="http://schemas.microsoft.com/office/drawing/2014/main" id="{20022E29-7E09-4F59-9711-2C84B96DB9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800" y="3420033"/>
            <a:ext cx="3989665" cy="464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1DBF8-3C71-4253-963C-2C77BC68A8BE}"/>
              </a:ext>
            </a:extLst>
          </p:cNvPr>
          <p:cNvSpPr txBox="1"/>
          <p:nvPr/>
        </p:nvSpPr>
        <p:spPr>
          <a:xfrm>
            <a:off x="5120639" y="2937728"/>
            <a:ext cx="394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Subscriptions</a:t>
            </a:r>
            <a:r>
              <a:rPr lang="en-US" sz="2800" b="1" dirty="0">
                <a:solidFill>
                  <a:srgbClr val="6B99B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 descr="usa.gov en Español website email subscription sign up box. ">
            <a:extLst>
              <a:ext uri="{FF2B5EF4-FFF2-40B4-BE49-F238E27FC236}">
                <a16:creationId xmlns:a16="http://schemas.microsoft.com/office/drawing/2014/main" id="{F0E9CE38-A663-4998-A7EE-5B255B53A6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762" y="3409279"/>
            <a:ext cx="2478240" cy="1635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E82196-3063-4612-89C1-2834067A4650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4777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427" y="0"/>
            <a:ext cx="8597948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Media</a:t>
            </a:r>
            <a:endParaRPr sz="3200" dirty="0">
              <a:solidFill>
                <a:srgbClr val="009ED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76828-BED3-4387-934A-B43C0094B2BF}"/>
              </a:ext>
            </a:extLst>
          </p:cNvPr>
          <p:cNvSpPr txBox="1"/>
          <p:nvPr/>
        </p:nvSpPr>
        <p:spPr>
          <a:xfrm>
            <a:off x="47625" y="1246472"/>
            <a:ext cx="28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Twitter</a:t>
            </a:r>
          </a:p>
        </p:txBody>
      </p:sp>
      <p:pic>
        <p:nvPicPr>
          <p:cNvPr id="3" name="Picture 2" descr="CDC Spanish Twitter account main page. ">
            <a:extLst>
              <a:ext uri="{FF2B5EF4-FFF2-40B4-BE49-F238E27FC236}">
                <a16:creationId xmlns:a16="http://schemas.microsoft.com/office/drawing/2014/main" id="{8F48264F-B721-4080-AEEC-2A708B2B9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82" y="1769692"/>
            <a:ext cx="3246120" cy="280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765C01-C7DC-46D0-9A89-B9FC46B92543}"/>
              </a:ext>
            </a:extLst>
          </p:cNvPr>
          <p:cNvSpPr txBox="1"/>
          <p:nvPr/>
        </p:nvSpPr>
        <p:spPr>
          <a:xfrm>
            <a:off x="4077149" y="1246472"/>
            <a:ext cx="28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Facebook</a:t>
            </a:r>
          </a:p>
        </p:txBody>
      </p:sp>
      <p:pic>
        <p:nvPicPr>
          <p:cNvPr id="4" name="Picture 3" descr="CDC Spanish Facebook account main page. ">
            <a:extLst>
              <a:ext uri="{FF2B5EF4-FFF2-40B4-BE49-F238E27FC236}">
                <a16:creationId xmlns:a16="http://schemas.microsoft.com/office/drawing/2014/main" id="{60AD1D7E-E608-4B24-83A1-8ADF2DD0E0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540" y="1769692"/>
            <a:ext cx="4004625" cy="2844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D4862-5BC0-4884-8EC0-41B47904883F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8798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674" y="0"/>
            <a:ext cx="8597948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Translated Page Address</a:t>
            </a:r>
            <a:endParaRPr sz="3200" dirty="0">
              <a:solidFill>
                <a:srgbClr val="009ED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62BA2-BFF4-4BDB-9846-380094A2AC8E}"/>
              </a:ext>
            </a:extLst>
          </p:cNvPr>
          <p:cNvSpPr txBox="1"/>
          <p:nvPr/>
        </p:nvSpPr>
        <p:spPr>
          <a:xfrm>
            <a:off x="1753500" y="1216490"/>
            <a:ext cx="28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ready.gov</a:t>
            </a:r>
          </a:p>
        </p:txBody>
      </p:sp>
      <p:pic>
        <p:nvPicPr>
          <p:cNvPr id="2" name="Picture 1" descr="Image of Ready.gov website main page. ">
            <a:extLst>
              <a:ext uri="{FF2B5EF4-FFF2-40B4-BE49-F238E27FC236}">
                <a16:creationId xmlns:a16="http://schemas.microsoft.com/office/drawing/2014/main" id="{FE8BC2AB-4E2D-4981-8B5F-A5B03D90C0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85" t="5841" b="17693"/>
          <a:stretch/>
        </p:blipFill>
        <p:spPr>
          <a:xfrm>
            <a:off x="1441523" y="1807286"/>
            <a:ext cx="2592594" cy="311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EB240-E17F-4A18-B2C8-42EA56FCF872}"/>
              </a:ext>
            </a:extLst>
          </p:cNvPr>
          <p:cNvSpPr txBox="1"/>
          <p:nvPr/>
        </p:nvSpPr>
        <p:spPr>
          <a:xfrm>
            <a:off x="5425061" y="1216490"/>
            <a:ext cx="28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listo.gov</a:t>
            </a:r>
          </a:p>
        </p:txBody>
      </p:sp>
      <p:pic>
        <p:nvPicPr>
          <p:cNvPr id="5" name="Picture 4" descr="Image of Listo.gov website main page. ">
            <a:extLst>
              <a:ext uri="{FF2B5EF4-FFF2-40B4-BE49-F238E27FC236}">
                <a16:creationId xmlns:a16="http://schemas.microsoft.com/office/drawing/2014/main" id="{40FA7377-90AD-47A2-AD00-532F9B059E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9" t="4610" r="4053" b="4388"/>
          <a:stretch/>
        </p:blipFill>
        <p:spPr>
          <a:xfrm>
            <a:off x="5109890" y="1765595"/>
            <a:ext cx="2596896" cy="321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8E2C4-93FB-4C63-B207-AC77DF980512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782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673" y="-1690"/>
            <a:ext cx="8692951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Translated Notices</a:t>
            </a:r>
            <a:endParaRPr sz="2800" dirty="0">
              <a:solidFill>
                <a:srgbClr val="6B99B3"/>
              </a:solidFill>
              <a:latin typeface="Helvetica" panose="020B0604020202020204" pitchFamily="34" charset="0"/>
              <a:cs typeface="Helvetica" panose="020B0604020202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E9B20-3A07-4389-82C2-CC2719D2CEB9}"/>
              </a:ext>
            </a:extLst>
          </p:cNvPr>
          <p:cNvSpPr txBox="1"/>
          <p:nvPr/>
        </p:nvSpPr>
        <p:spPr>
          <a:xfrm>
            <a:off x="1447463" y="1277142"/>
            <a:ext cx="33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espanol.ncua.gov</a:t>
            </a:r>
            <a:endParaRPr lang="en-US" sz="2800" b="1" dirty="0">
              <a:solidFill>
                <a:srgbClr val="112E51"/>
              </a:solidFill>
            </a:endParaRPr>
          </a:p>
        </p:txBody>
      </p:sp>
      <p:pic>
        <p:nvPicPr>
          <p:cNvPr id="2" name="Picture 1" descr="Website notice written in Spanish that explains the page you want to visit will be in English. ">
            <a:extLst>
              <a:ext uri="{FF2B5EF4-FFF2-40B4-BE49-F238E27FC236}">
                <a16:creationId xmlns:a16="http://schemas.microsoft.com/office/drawing/2014/main" id="{0067E32F-5A6F-4AE1-B22D-485B1590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59" y="1751769"/>
            <a:ext cx="6064682" cy="3009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3F429-DA13-4791-908A-8C8B0442A87B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9752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7952" y="0"/>
            <a:ext cx="8597948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Translated Forms</a:t>
            </a:r>
            <a:endParaRPr sz="3200" dirty="0">
              <a:solidFill>
                <a:srgbClr val="009E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317E8-1B67-4370-A616-C7665526F908}"/>
              </a:ext>
            </a:extLst>
          </p:cNvPr>
          <p:cNvSpPr txBox="1"/>
          <p:nvPr/>
        </p:nvSpPr>
        <p:spPr>
          <a:xfrm>
            <a:off x="720764" y="1263575"/>
            <a:ext cx="2775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jobcorp.gov/es</a:t>
            </a:r>
          </a:p>
        </p:txBody>
      </p:sp>
      <p:pic>
        <p:nvPicPr>
          <p:cNvPr id="10" name="Picture 9" descr="Spanish version of jobcorp.gov website that includes a questionnaire written in Spanish. ">
            <a:extLst>
              <a:ext uri="{FF2B5EF4-FFF2-40B4-BE49-F238E27FC236}">
                <a16:creationId xmlns:a16="http://schemas.microsoft.com/office/drawing/2014/main" id="{11191CFE-3160-43B4-BB5A-FFB44CD3EF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750" y="1790698"/>
            <a:ext cx="4114800" cy="2864377"/>
          </a:xfrm>
          <a:prstGeom prst="rect">
            <a:avLst/>
          </a:prstGeom>
        </p:spPr>
      </p:pic>
      <p:pic>
        <p:nvPicPr>
          <p:cNvPr id="13" name="Picture 12" descr="Spanish version of jobcorp.gov website that includes a form and drop-down menu written in Spanish. ">
            <a:extLst>
              <a:ext uri="{FF2B5EF4-FFF2-40B4-BE49-F238E27FC236}">
                <a16:creationId xmlns:a16="http://schemas.microsoft.com/office/drawing/2014/main" id="{12D77A9F-4D79-48CF-AC89-CC07DBC751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9676" y="1643649"/>
            <a:ext cx="4114800" cy="301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299FE-B0BC-4ABC-82F4-0E23C4E48C8F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014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B2F06F50-16E3-4026-90A7-3FDD66B43B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2473" y="7835"/>
            <a:ext cx="8692951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Main Page Links</a:t>
            </a:r>
            <a:endParaRPr sz="3200" dirty="0">
              <a:solidFill>
                <a:srgbClr val="009ED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FF361-9DFE-463B-BB9E-990FFB0AF1DF}"/>
              </a:ext>
            </a:extLst>
          </p:cNvPr>
          <p:cNvSpPr txBox="1"/>
          <p:nvPr/>
        </p:nvSpPr>
        <p:spPr>
          <a:xfrm>
            <a:off x="138113" y="1181100"/>
            <a:ext cx="886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wic.fns.usda.gov/wps/pages/preScreenTool.xhtml </a:t>
            </a:r>
          </a:p>
          <a:p>
            <a:endParaRPr lang="en-US" dirty="0"/>
          </a:p>
        </p:txBody>
      </p:sp>
      <p:pic>
        <p:nvPicPr>
          <p:cNvPr id="3" name="Picture 2" descr="Main page of the WIC Prescreening Tool website that includes non-English text links at the bottom of the page. ">
            <a:extLst>
              <a:ext uri="{FF2B5EF4-FFF2-40B4-BE49-F238E27FC236}">
                <a16:creationId xmlns:a16="http://schemas.microsoft.com/office/drawing/2014/main" id="{B640584A-3510-40F4-A594-F3B2BBDED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9" b="1495"/>
          <a:stretch/>
        </p:blipFill>
        <p:spPr>
          <a:xfrm>
            <a:off x="1401730" y="1695449"/>
            <a:ext cx="6340541" cy="3279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4E819-26A3-4601-8A1E-B9DA794EDF44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2634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500" cy="5143500"/>
          </a:xfrm>
          <a:prstGeom prst="rect">
            <a:avLst/>
          </a:prstGeom>
          <a:solidFill>
            <a:srgbClr val="FAB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ocument icon with bottom left corner folded up. ">
            <a:extLst>
              <a:ext uri="{FF2B5EF4-FFF2-40B4-BE49-F238E27FC236}">
                <a16:creationId xmlns:a16="http://schemas.microsoft.com/office/drawing/2014/main" id="{36902ECF-64B0-4E42-AB48-5AAC08B4E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5024" y="2348762"/>
            <a:ext cx="436418" cy="457200"/>
          </a:xfrm>
          <a:prstGeom prst="rect">
            <a:avLst/>
          </a:prstGeom>
        </p:spPr>
      </p:pic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Resources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69FFC-8A68-4E0B-A45A-563041F49502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2595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1750-C62B-4E04-BD69-E8CF8C0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1" y="135743"/>
            <a:ext cx="8450800" cy="751763"/>
          </a:xfrm>
        </p:spPr>
        <p:txBody>
          <a:bodyPr/>
          <a:lstStyle/>
          <a:p>
            <a:r>
              <a:rPr lang="en-US" sz="4200" dirty="0"/>
              <a:t>Resources </a:t>
            </a:r>
          </a:p>
        </p:txBody>
      </p:sp>
      <p:sp>
        <p:nvSpPr>
          <p:cNvPr id="376" name="Google Shape;376;p52"/>
          <p:cNvSpPr txBox="1">
            <a:spLocks noGrp="1"/>
          </p:cNvSpPr>
          <p:nvPr>
            <p:ph type="body" idx="1"/>
          </p:nvPr>
        </p:nvSpPr>
        <p:spPr>
          <a:xfrm>
            <a:off x="96816" y="995082"/>
            <a:ext cx="8953055" cy="3980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457200">
              <a:buClr>
                <a:srgbClr val="EDF2F6"/>
              </a:buClr>
              <a:buSzPts val="2400"/>
              <a:buFont typeface="Wingdings 2" panose="05020102010507070707" pitchFamily="18" charset="2"/>
              <a:buChar char="Ù"/>
            </a:pPr>
            <a:r>
              <a:rPr lang="en-US" sz="2800" b="1" dirty="0">
                <a:cs typeface="Helvetica" pitchFamily="2" charset="0"/>
              </a:rPr>
              <a:t>Improving Access to Public Websites and Digital Services for LEP Persons, </a:t>
            </a:r>
            <a:r>
              <a:rPr lang="en-US" sz="2200" b="1" dirty="0">
                <a:solidFill>
                  <a:schemeClr val="bg1"/>
                </a:solidFill>
                <a:cs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go.usa.gov/xtXee</a:t>
            </a:r>
            <a:endParaRPr lang="en-US" sz="1000" b="1" dirty="0">
              <a:solidFill>
                <a:schemeClr val="bg1"/>
              </a:solidFill>
              <a:cs typeface="Helvetica" pitchFamily="2" charset="0"/>
            </a:endParaRPr>
          </a:p>
          <a:p>
            <a:pPr marL="596900" lvl="0" indent="-457200">
              <a:buClr>
                <a:srgbClr val="EDF2F6"/>
              </a:buClr>
              <a:buSzPts val="2400"/>
              <a:buFont typeface="Wingdings 2" panose="05020102010507070707" pitchFamily="18" charset="2"/>
              <a:buChar char="Ù"/>
            </a:pPr>
            <a:endParaRPr lang="en-US" sz="1050" b="1" dirty="0">
              <a:solidFill>
                <a:srgbClr val="009EDB"/>
              </a:solidFill>
              <a:cs typeface="Helvetica" pitchFamily="2" charset="0"/>
              <a:sym typeface="Source Sans Pro SemiBold"/>
            </a:endParaRPr>
          </a:p>
          <a:p>
            <a:pPr marL="596900" lvl="0" indent="-457200">
              <a:buClr>
                <a:srgbClr val="EDF2F6"/>
              </a:buClr>
              <a:buSzPts val="2400"/>
              <a:buFont typeface="Wingdings 2" panose="05020102010507070707" pitchFamily="18" charset="2"/>
              <a:buChar char="Ù"/>
            </a:pPr>
            <a:r>
              <a:rPr lang="en-US" sz="2800" b="1" dirty="0">
                <a:cs typeface="Helvetica" pitchFamily="2" charset="0"/>
                <a:sym typeface="Source Sans Pro SemiBold"/>
              </a:rPr>
              <a:t>Digital.gov Multilingual Community, </a:t>
            </a:r>
            <a:r>
              <a:rPr lang="en-US" sz="2200" b="1" u="sng" dirty="0">
                <a:solidFill>
                  <a:schemeClr val="bg1"/>
                </a:solidFill>
                <a:cs typeface="Helvetica" pitchFamily="2" charset="0"/>
                <a:sym typeface="Source Sans Pro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go.usa.gov/xtXeu</a:t>
            </a:r>
            <a:endParaRPr lang="en-US" sz="2200" b="1" u="sng" dirty="0">
              <a:solidFill>
                <a:schemeClr val="bg1"/>
              </a:solidFill>
              <a:cs typeface="Helvetica" pitchFamily="2" charset="0"/>
              <a:sym typeface="Source Sans Pro SemiBold"/>
            </a:endParaRPr>
          </a:p>
          <a:p>
            <a:pPr marL="139700" lvl="0" indent="0">
              <a:buClr>
                <a:srgbClr val="EDF2F6"/>
              </a:buClr>
              <a:buSzPts val="2400"/>
              <a:buNone/>
            </a:pPr>
            <a:endParaRPr lang="en-US" sz="1000" b="1" u="sng" dirty="0">
              <a:solidFill>
                <a:srgbClr val="009EDB"/>
              </a:solidFill>
              <a:cs typeface="Helvetica" pitchFamily="2" charset="0"/>
              <a:sym typeface="Source Sans Pro SemiBold"/>
            </a:endParaRPr>
          </a:p>
          <a:p>
            <a:pPr marL="596900" lvl="0" indent="-457200">
              <a:buClr>
                <a:srgbClr val="EDF2F6"/>
              </a:buClr>
              <a:buSzPts val="2400"/>
              <a:buFont typeface="Wingdings 2" panose="05020102010507070707" pitchFamily="18" charset="2"/>
              <a:buChar char="Ù"/>
            </a:pPr>
            <a:r>
              <a:rPr lang="en-US" sz="2800" b="1" dirty="0">
                <a:cs typeface="Helvetica" pitchFamily="2" charset="0"/>
              </a:rPr>
              <a:t>GSA, Automatic Translation Good Solution or Not</a:t>
            </a:r>
            <a:r>
              <a:rPr lang="en-US" sz="2800" b="1" dirty="0">
                <a:cs typeface="Helvetica" pitchFamily="2" charset="0"/>
                <a:sym typeface="Source Sans Pro SemiBold"/>
              </a:rPr>
              <a:t>, </a:t>
            </a:r>
            <a:r>
              <a:rPr lang="en-US" sz="2200" b="1" dirty="0">
                <a:solidFill>
                  <a:schemeClr val="bg1"/>
                </a:solidFill>
                <a:cs typeface="Helvetica" pitchFamily="2" charset="0"/>
                <a:sym typeface="Source Sans Pro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go.usa.gov/xtXtb</a:t>
            </a:r>
            <a:r>
              <a:rPr lang="en-US" sz="2200" b="1" dirty="0">
                <a:solidFill>
                  <a:schemeClr val="bg1"/>
                </a:solidFill>
                <a:cs typeface="Helvetica" pitchFamily="2" charset="0"/>
                <a:sym typeface="Source Sans Pro SemiBold"/>
              </a:rPr>
              <a:t> </a:t>
            </a:r>
          </a:p>
          <a:p>
            <a:pPr marL="482600" lvl="0">
              <a:buClr>
                <a:srgbClr val="EDF2F6"/>
              </a:buClr>
              <a:buSzPts val="2400"/>
              <a:buFont typeface="Wingdings 2" panose="05020102010507070707" pitchFamily="18" charset="2"/>
              <a:buChar char="Ù"/>
            </a:pPr>
            <a:endParaRPr lang="en-US" sz="1000" b="1" dirty="0">
              <a:solidFill>
                <a:srgbClr val="009EDB"/>
              </a:solidFill>
              <a:cs typeface="Helvetica" pitchFamily="2" charset="0"/>
              <a:sym typeface="Source Sans Pro SemiBold"/>
            </a:endParaRPr>
          </a:p>
          <a:p>
            <a:pPr marL="596900" lvl="0" indent="-457200">
              <a:buClr>
                <a:srgbClr val="EDF2F6"/>
              </a:buClr>
              <a:buSzPts val="2400"/>
              <a:buFont typeface="Wingdings 2" panose="05020102010507070707" pitchFamily="18" charset="2"/>
              <a:buChar char="Ù"/>
            </a:pPr>
            <a:r>
              <a:rPr lang="en-US" sz="2800" b="1" dirty="0">
                <a:cs typeface="Helvetica" pitchFamily="2" charset="0"/>
                <a:sym typeface="Source Sans Pro SemiBold"/>
              </a:rPr>
              <a:t>Usability.gov, </a:t>
            </a:r>
            <a:r>
              <a:rPr lang="en-US" sz="2200" b="1" dirty="0">
                <a:solidFill>
                  <a:schemeClr val="bg1"/>
                </a:solidFill>
                <a:cs typeface="Helvetica" pitchFamily="2" charset="0"/>
                <a:sym typeface="Source Sans Pro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go.usa.gov/xtXtB</a:t>
            </a:r>
            <a:r>
              <a:rPr lang="en-US" sz="2200" b="1" dirty="0">
                <a:solidFill>
                  <a:schemeClr val="bg1"/>
                </a:solidFill>
                <a:cs typeface="Helvetica" pitchFamily="2" charset="0"/>
                <a:sym typeface="Source Sans Pro SemiBold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7AEFA-0D7F-4DC8-A014-349E5F563089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ctrTitle"/>
          </p:nvPr>
        </p:nvSpPr>
        <p:spPr>
          <a:xfrm>
            <a:off x="432000" y="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</a:t>
            </a:r>
            <a:endParaRPr dirty="0"/>
          </a:p>
        </p:txBody>
      </p:sp>
      <p:sp>
        <p:nvSpPr>
          <p:cNvPr id="346" name="Google Shape;346;p47"/>
          <p:cNvSpPr txBox="1">
            <a:spLocks noGrp="1"/>
          </p:cNvSpPr>
          <p:nvPr>
            <p:ph type="subTitle" idx="1"/>
          </p:nvPr>
        </p:nvSpPr>
        <p:spPr>
          <a:xfrm>
            <a:off x="834550" y="1836550"/>
            <a:ext cx="3766025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200" b="1" dirty="0">
                <a:sym typeface="Arial"/>
              </a:rPr>
              <a:t>Ideas </a:t>
            </a: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200" b="1" dirty="0">
                <a:sym typeface="Arial"/>
              </a:rPr>
              <a:t>Examples</a:t>
            </a: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200" b="1" dirty="0">
                <a:sym typeface="Arial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9DA15-63DD-4834-AA29-03D71FD31C1A}"/>
              </a:ext>
            </a:extLst>
          </p:cNvPr>
          <p:cNvSpPr txBox="1"/>
          <p:nvPr/>
        </p:nvSpPr>
        <p:spPr>
          <a:xfrm>
            <a:off x="5217743" y="459809"/>
            <a:ext cx="341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B99B3"/>
                </a:solidFill>
                <a:latin typeface="Helvetica" panose="020B0604020202020204" pitchFamily="34" charset="0"/>
                <a:cs typeface="Helvetica" panose="020B0604020202020204" pitchFamily="34" charset="0"/>
                <a:sym typeface="Public Sans"/>
              </a:rPr>
              <a:t>go.usa.gov/xt8uj </a:t>
            </a:r>
          </a:p>
        </p:txBody>
      </p:sp>
      <p:pic>
        <p:nvPicPr>
          <p:cNvPr id="2" name="Picture 1" descr="Image of the cover for the guide entitled: Improving Access to Public Websites and Digital Services for Limited English Proficient (LEP) Persons    ">
            <a:hlinkClick r:id="rId3" action="ppaction://hlinkfile"/>
            <a:extLst>
              <a:ext uri="{FF2B5EF4-FFF2-40B4-BE49-F238E27FC236}">
                <a16:creationId xmlns:a16="http://schemas.microsoft.com/office/drawing/2014/main" id="{337BD6B2-E4B9-4818-B205-ED1EA65DFB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87"/>
          <a:stretch/>
        </p:blipFill>
        <p:spPr>
          <a:xfrm>
            <a:off x="5400230" y="1002476"/>
            <a:ext cx="3216212" cy="3845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299D9-6C9F-40DD-8953-5B7028322852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579" name="Google Shape;579;p8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EDF2F6"/>
                </a:solidFill>
                <a:ea typeface="Source Sans Pro"/>
                <a:cs typeface="Source Sans Pro"/>
                <a:sym typeface="Source Sans Pro"/>
              </a:rPr>
              <a:t>Michael </a:t>
            </a:r>
            <a:r>
              <a:rPr lang="en-US" dirty="0">
                <a:solidFill>
                  <a:srgbClr val="EDF2F6"/>
                </a:solidFill>
                <a:ea typeface="Source Sans Pro"/>
                <a:sym typeface="Source Sans Pro"/>
              </a:rPr>
              <a:t>Mulé, </a:t>
            </a:r>
            <a:r>
              <a:rPr lang="en-US" dirty="0">
                <a:solidFill>
                  <a:schemeClr val="bg1"/>
                </a:solidFill>
                <a:ea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Michael.Mule@usdoj.gov</a:t>
            </a:r>
            <a:r>
              <a:rPr lang="en-US" dirty="0">
                <a:solidFill>
                  <a:schemeClr val="bg1"/>
                </a:solidFill>
                <a:ea typeface="Source Sans Pro"/>
                <a:sym typeface="Source Sans Pro"/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4EDEF-BE8F-41DC-91E6-2E15E5007499}"/>
              </a:ext>
            </a:extLst>
          </p:cNvPr>
          <p:cNvSpPr txBox="1"/>
          <p:nvPr/>
        </p:nvSpPr>
        <p:spPr>
          <a:xfrm>
            <a:off x="8586216" y="4672584"/>
            <a:ext cx="4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500" cy="5143500"/>
          </a:xfrm>
          <a:prstGeom prst="rect">
            <a:avLst/>
          </a:prstGeom>
          <a:solidFill>
            <a:srgbClr val="FAB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Light bulb icon. ">
            <a:extLst>
              <a:ext uri="{FF2B5EF4-FFF2-40B4-BE49-F238E27FC236}">
                <a16:creationId xmlns:a16="http://schemas.microsoft.com/office/drawing/2014/main" id="{5CD2EE99-426A-49F0-8B07-AC185139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1307" y="2343028"/>
            <a:ext cx="290945" cy="457200"/>
          </a:xfrm>
          <a:prstGeom prst="rect">
            <a:avLst/>
          </a:prstGeom>
        </p:spPr>
      </p:pic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Ideas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2CF74-752C-4AFD-A892-2CA8FE473C60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ar icon. ">
            <a:extLst>
              <a:ext uri="{FF2B5EF4-FFF2-40B4-BE49-F238E27FC236}">
                <a16:creationId xmlns:a16="http://schemas.microsoft.com/office/drawing/2014/main" id="{CA21ACFB-75FF-4FE7-93A0-986B0DD1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877" y="542151"/>
            <a:ext cx="457200" cy="457200"/>
          </a:xfrm>
          <a:prstGeom prst="rect">
            <a:avLst/>
          </a:prstGeom>
        </p:spPr>
      </p:pic>
      <p:sp>
        <p:nvSpPr>
          <p:cNvPr id="339" name="Google Shape;339;p46"/>
          <p:cNvSpPr txBox="1">
            <a:spLocks noGrp="1"/>
          </p:cNvSpPr>
          <p:nvPr>
            <p:ph type="ctrTitle"/>
          </p:nvPr>
        </p:nvSpPr>
        <p:spPr>
          <a:xfrm>
            <a:off x="441525" y="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4400" dirty="0"/>
              <a:t>Machine Translation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>
            <a:off x="676406" y="1798970"/>
            <a:ext cx="8379912" cy="271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A translation without a human translator</a:t>
            </a: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Before posting, secure a competent human translator to proofread the content for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4E93E-2BE3-482D-81A0-C6487C7E9D99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447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clamation point surrounded by a triangle icon. ">
            <a:extLst>
              <a:ext uri="{FF2B5EF4-FFF2-40B4-BE49-F238E27FC236}">
                <a16:creationId xmlns:a16="http://schemas.microsoft.com/office/drawing/2014/main" id="{A5DF1B60-E935-40BB-8880-F4E44A59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7392" y="517620"/>
            <a:ext cx="519545" cy="457200"/>
          </a:xfrm>
          <a:prstGeom prst="rect">
            <a:avLst/>
          </a:prstGeom>
        </p:spPr>
      </p:pic>
      <p:sp>
        <p:nvSpPr>
          <p:cNvPr id="339" name="Google Shape;339;p46"/>
          <p:cNvSpPr txBox="1">
            <a:spLocks noGrp="1"/>
          </p:cNvSpPr>
          <p:nvPr>
            <p:ph type="ctrTitle"/>
          </p:nvPr>
        </p:nvSpPr>
        <p:spPr>
          <a:xfrm>
            <a:off x="451050" y="-11215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4400" dirty="0"/>
              <a:t>Signs of Trouble 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>
            <a:off x="676406" y="1798971"/>
            <a:ext cx="8379912" cy="2121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Directions for translations only in English</a:t>
            </a: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Use machine translation, not a translator</a:t>
            </a:r>
          </a:p>
          <a:p>
            <a:pPr marL="596900" indent="-457200">
              <a:buFont typeface="Wingdings" panose="05000000000000000000" pitchFamily="2" charset="2"/>
              <a:buChar char=""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Inaccessible voicemail or call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7B0D6-6BAF-44C0-BA42-0B30524F84A9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 mark in circle icon. ">
            <a:extLst>
              <a:ext uri="{FF2B5EF4-FFF2-40B4-BE49-F238E27FC236}">
                <a16:creationId xmlns:a16="http://schemas.microsoft.com/office/drawing/2014/main" id="{B9A69769-34F0-4B04-8001-394741308D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131" y="541542"/>
            <a:ext cx="426028" cy="457200"/>
          </a:xfrm>
          <a:prstGeom prst="rect">
            <a:avLst/>
          </a:prstGeom>
        </p:spPr>
      </p:pic>
      <p:sp>
        <p:nvSpPr>
          <p:cNvPr id="339" name="Google Shape;339;p46"/>
          <p:cNvSpPr txBox="1">
            <a:spLocks noGrp="1"/>
          </p:cNvSpPr>
          <p:nvPr>
            <p:ph type="ctrTitle"/>
          </p:nvPr>
        </p:nvSpPr>
        <p:spPr>
          <a:xfrm>
            <a:off x="451050" y="26885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4400" dirty="0"/>
              <a:t>Best Practices 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>
            <a:off x="676406" y="1798970"/>
            <a:ext cx="8379912" cy="271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Multilingual notice of language services</a:t>
            </a: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Translated indicator for English content</a:t>
            </a:r>
          </a:p>
          <a:p>
            <a:pPr marL="596900" indent="-457200">
              <a:buFont typeface="Wingdings" panose="05000000000000000000" pitchFamily="2" charset="2"/>
              <a:buChar char=""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Accessible call numbers and voicemail</a:t>
            </a:r>
          </a:p>
          <a:p>
            <a:pPr marL="596900" indent="-457200">
              <a:buFont typeface="Wingdings" panose="05000000000000000000" pitchFamily="2" charset="2"/>
              <a:buChar char=""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Translated vital information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2B9E-BAAC-408F-BD07-8F6520002C9D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949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umbs up icon. ">
            <a:extLst>
              <a:ext uri="{FF2B5EF4-FFF2-40B4-BE49-F238E27FC236}">
                <a16:creationId xmlns:a16="http://schemas.microsoft.com/office/drawing/2014/main" id="{45AE19EC-AF63-4BF5-9B91-5E6E7775B1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9698" y="500914"/>
            <a:ext cx="467592" cy="457200"/>
          </a:xfrm>
          <a:prstGeom prst="rect">
            <a:avLst/>
          </a:prstGeom>
        </p:spPr>
      </p:pic>
      <p:sp>
        <p:nvSpPr>
          <p:cNvPr id="339" name="Google Shape;339;p46"/>
          <p:cNvSpPr txBox="1">
            <a:spLocks noGrp="1"/>
          </p:cNvSpPr>
          <p:nvPr>
            <p:ph type="ctrTitle"/>
          </p:nvPr>
        </p:nvSpPr>
        <p:spPr>
          <a:xfrm>
            <a:off x="451050" y="3641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4400" dirty="0"/>
              <a:t>Effective Design 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>
            <a:off x="676406" y="1798970"/>
            <a:ext cx="8379912" cy="271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Prominently display translated content </a:t>
            </a: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Language selector in the upper right of each page</a:t>
            </a:r>
          </a:p>
          <a:p>
            <a:pPr marL="596900" indent="-457200">
              <a:buFont typeface="Wingdings" panose="05000000000000000000" pitchFamily="2" charset="2"/>
              <a:buChar char=""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Links to language specific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766C0-5A89-478A-8DA3-F7EC0F890CCD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2595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, column one is a check box image followed by two square bullets.  Column two is a horizontal line next  to the check box and the two bullets. ">
            <a:extLst>
              <a:ext uri="{FF2B5EF4-FFF2-40B4-BE49-F238E27FC236}">
                <a16:creationId xmlns:a16="http://schemas.microsoft.com/office/drawing/2014/main" id="{135715CC-71FD-416E-B999-7698AA058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653" y="500447"/>
            <a:ext cx="561705" cy="457200"/>
          </a:xfrm>
          <a:prstGeom prst="rect">
            <a:avLst/>
          </a:prstGeom>
        </p:spPr>
      </p:pic>
      <p:sp>
        <p:nvSpPr>
          <p:cNvPr id="339" name="Google Shape;339;p46"/>
          <p:cNvSpPr txBox="1">
            <a:spLocks noGrp="1"/>
          </p:cNvSpPr>
          <p:nvPr>
            <p:ph type="ctrTitle"/>
          </p:nvPr>
        </p:nvSpPr>
        <p:spPr>
          <a:xfrm>
            <a:off x="451050" y="0"/>
            <a:ext cx="82419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4400" dirty="0"/>
              <a:t>Usability Testing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>
            <a:off x="676406" y="1798970"/>
            <a:ext cx="8379912" cy="271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LEP users test a site or digital service</a:t>
            </a: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139700" indent="0">
              <a:buNone/>
            </a:pPr>
            <a:endParaRPr lang="en-US" sz="1100" b="1" dirty="0">
              <a:sym typeface="Arial"/>
            </a:endParaRPr>
          </a:p>
          <a:p>
            <a:pPr marL="596900" indent="-457200">
              <a:buFont typeface="Wingdings" panose="05000000000000000000" pitchFamily="2" charset="2"/>
              <a:buChar char=""/>
            </a:pPr>
            <a:r>
              <a:rPr lang="en-US" sz="3000" b="1" dirty="0">
                <a:sym typeface="Arial"/>
              </a:rPr>
              <a:t>Collect data, identify features that are helpful and problematic for LEP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4CA6E-358F-4134-AD78-5AE2393F643A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DF2F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3591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500" cy="5143500"/>
          </a:xfrm>
          <a:prstGeom prst="rect">
            <a:avLst/>
          </a:prstGeom>
          <a:solidFill>
            <a:srgbClr val="FABD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</a:t>
            </a:r>
            <a:endParaRPr dirty="0"/>
          </a:p>
        </p:txBody>
      </p:sp>
      <p:pic>
        <p:nvPicPr>
          <p:cNvPr id="2" name="Picture 1" descr="Presentation screen with two bullets and text icon. ">
            <a:extLst>
              <a:ext uri="{FF2B5EF4-FFF2-40B4-BE49-F238E27FC236}">
                <a16:creationId xmlns:a16="http://schemas.microsoft.com/office/drawing/2014/main" id="{AACE1F96-082D-4B90-88C9-A54D86C4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36" y="2376442"/>
            <a:ext cx="509155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778D8-419B-4265-A28F-840CAA5C8D6B}"/>
              </a:ext>
            </a:extLst>
          </p:cNvPr>
          <p:cNvSpPr txBox="1"/>
          <p:nvPr/>
        </p:nvSpPr>
        <p:spPr>
          <a:xfrm>
            <a:off x="8659368" y="46725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12E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gin Theme">
  <a:themeElements>
    <a:clrScheme name="DOJ colors">
      <a:dk1>
        <a:srgbClr val="2E2E29"/>
      </a:dk1>
      <a:lt1>
        <a:srgbClr val="FFFFFF"/>
      </a:lt1>
      <a:dk2>
        <a:srgbClr val="152E51"/>
      </a:dk2>
      <a:lt2>
        <a:srgbClr val="ECF1F5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F6F6F0"/>
      </a:accent5>
      <a:accent6>
        <a:srgbClr val="F9BD2E"/>
      </a:accent6>
      <a:hlink>
        <a:srgbClr val="201DCC"/>
      </a:hlink>
      <a:folHlink>
        <a:srgbClr val="9D0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J-CRT-template" id="{FD206852-9F56-F640-B6A0-69030BA33DD8}" vid="{0C4A9A4A-D440-704E-8681-C14EE9F61A5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B7A20C72BD94989D8F36E9C318E84" ma:contentTypeVersion="11" ma:contentTypeDescription="Create a new document." ma:contentTypeScope="" ma:versionID="d570aee0af08c8c70f60431de4389edd">
  <xsd:schema xmlns:xsd="http://www.w3.org/2001/XMLSchema" xmlns:xs="http://www.w3.org/2001/XMLSchema" xmlns:p="http://schemas.microsoft.com/office/2006/metadata/properties" xmlns:ns2="6637d51f-1a66-48b1-a34f-66e1b36e88f6" xmlns:ns3="7b3cbe81-c5e4-4840-ada4-90adb055cfd4" targetNamespace="http://schemas.microsoft.com/office/2006/metadata/properties" ma:root="true" ma:fieldsID="70b60c5e30a2dc0aa90e828739da7a3d" ns2:_="" ns3:_="">
    <xsd:import namespace="6637d51f-1a66-48b1-a34f-66e1b36e88f6"/>
    <xsd:import namespace="7b3cbe81-c5e4-4840-ada4-90adb055cf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7d51f-1a66-48b1-a34f-66e1b36e88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3cbe81-c5e4-4840-ada4-90adb055c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5DD8C3-5BB2-4A0D-A20C-2E1E4F591047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7b3cbe81-c5e4-4840-ada4-90adb055cfd4"/>
    <ds:schemaRef ds:uri="http://purl.org/dc/dcmitype/"/>
    <ds:schemaRef ds:uri="http://schemas.microsoft.com/office/infopath/2007/PartnerControls"/>
    <ds:schemaRef ds:uri="6637d51f-1a66-48b1-a34f-66e1b36e88f6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0F9764-B3EB-48E2-91BC-E214F0250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B576B7-4867-41A4-9EF5-070A9EDA3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37d51f-1a66-48b1-a34f-66e1b36e88f6"/>
    <ds:schemaRef ds:uri="7b3cbe81-c5e4-4840-ada4-90adb055c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305</Words>
  <Application>Microsoft Macintosh PowerPoint</Application>
  <PresentationFormat>On-screen Show (16:9)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Public Sans</vt:lpstr>
      <vt:lpstr>Source Sans Pro SemiBold</vt:lpstr>
      <vt:lpstr>Arial</vt:lpstr>
      <vt:lpstr>Wingdings 2</vt:lpstr>
      <vt:lpstr>Wingdings</vt:lpstr>
      <vt:lpstr>Helvetica</vt:lpstr>
      <vt:lpstr>Symbol</vt:lpstr>
      <vt:lpstr>Times New Roman</vt:lpstr>
      <vt:lpstr>Login Theme</vt:lpstr>
      <vt:lpstr>Language Connections</vt:lpstr>
      <vt:lpstr>Overview </vt:lpstr>
      <vt:lpstr>Ideas</vt:lpstr>
      <vt:lpstr> Machine Translation</vt:lpstr>
      <vt:lpstr> Signs of Trouble </vt:lpstr>
      <vt:lpstr> Best Practices </vt:lpstr>
      <vt:lpstr> Effective Design </vt:lpstr>
      <vt:lpstr> Usability Testing</vt:lpstr>
      <vt:lpstr>Examples</vt:lpstr>
      <vt:lpstr>Language Selector</vt:lpstr>
      <vt:lpstr>Mirror Site</vt:lpstr>
      <vt:lpstr>User Features</vt:lpstr>
      <vt:lpstr>Social Media</vt:lpstr>
      <vt:lpstr>Translated Page Address</vt:lpstr>
      <vt:lpstr>Translated Notices</vt:lpstr>
      <vt:lpstr>Translated Forms</vt:lpstr>
      <vt:lpstr>Main Page Links</vt:lpstr>
      <vt:lpstr>Resources</vt:lpstr>
      <vt:lpstr>Resources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Justice</dc:title>
  <dc:creator>Tran, Isabelle (CRT)</dc:creator>
  <cp:lastModifiedBy>Microsoft Office User</cp:lastModifiedBy>
  <cp:revision>97</cp:revision>
  <dcterms:created xsi:type="dcterms:W3CDTF">2021-12-17T00:36:27Z</dcterms:created>
  <dcterms:modified xsi:type="dcterms:W3CDTF">2022-02-25T14:58:56Z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0x010100E37B7A20C72BD94989D8F36E9C318E84</vt:lpwstr>
  </property>
</Properties>
</file>