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2"/>
    <p:sldMasterId id="2147483674" r:id="rId3"/>
  </p:sldMasterIdLst>
  <p:notesMasterIdLst>
    <p:notesMasterId r:id="rId165"/>
  </p:notesMasterIdLst>
  <p:sldIdLst>
    <p:sldId id="612" r:id="rId4"/>
    <p:sldId id="613" r:id="rId5"/>
    <p:sldId id="327" r:id="rId6"/>
    <p:sldId id="614" r:id="rId7"/>
    <p:sldId id="615" r:id="rId8"/>
    <p:sldId id="616" r:id="rId9"/>
    <p:sldId id="625" r:id="rId10"/>
    <p:sldId id="626" r:id="rId11"/>
    <p:sldId id="619" r:id="rId12"/>
    <p:sldId id="627" r:id="rId13"/>
    <p:sldId id="621" r:id="rId14"/>
    <p:sldId id="622" r:id="rId15"/>
    <p:sldId id="628" r:id="rId16"/>
    <p:sldId id="624" r:id="rId17"/>
    <p:sldId id="643" r:id="rId18"/>
    <p:sldId id="341" r:id="rId19"/>
    <p:sldId id="359" r:id="rId20"/>
    <p:sldId id="371" r:id="rId21"/>
    <p:sldId id="375" r:id="rId22"/>
    <p:sldId id="498" r:id="rId23"/>
    <p:sldId id="492" r:id="rId24"/>
    <p:sldId id="687" r:id="rId25"/>
    <p:sldId id="493" r:id="rId26"/>
    <p:sldId id="494" r:id="rId27"/>
    <p:sldId id="405" r:id="rId28"/>
    <p:sldId id="475" r:id="rId29"/>
    <p:sldId id="497" r:id="rId30"/>
    <p:sldId id="484" r:id="rId31"/>
    <p:sldId id="501" r:id="rId32"/>
    <p:sldId id="502" r:id="rId33"/>
    <p:sldId id="483" r:id="rId34"/>
    <p:sldId id="416" r:id="rId35"/>
    <p:sldId id="510" r:id="rId36"/>
    <p:sldId id="608" r:id="rId37"/>
    <p:sldId id="503" r:id="rId38"/>
    <p:sldId id="512" r:id="rId39"/>
    <p:sldId id="505" r:id="rId40"/>
    <p:sldId id="517" r:id="rId41"/>
    <p:sldId id="683" r:id="rId42"/>
    <p:sldId id="680" r:id="rId43"/>
    <p:sldId id="681" r:id="rId44"/>
    <p:sldId id="679" r:id="rId45"/>
    <p:sldId id="684" r:id="rId46"/>
    <p:sldId id="645" r:id="rId47"/>
    <p:sldId id="482" r:id="rId48"/>
    <p:sldId id="606" r:id="rId49"/>
    <p:sldId id="408" r:id="rId50"/>
    <p:sldId id="406" r:id="rId51"/>
    <p:sldId id="647" r:id="rId52"/>
    <p:sldId id="686" r:id="rId53"/>
    <p:sldId id="685" r:id="rId54"/>
    <p:sldId id="383" r:id="rId55"/>
    <p:sldId id="342" r:id="rId56"/>
    <p:sldId id="380" r:id="rId57"/>
    <p:sldId id="391" r:id="rId58"/>
    <p:sldId id="392" r:id="rId59"/>
    <p:sldId id="393" r:id="rId60"/>
    <p:sldId id="409" r:id="rId61"/>
    <p:sldId id="688" r:id="rId62"/>
    <p:sldId id="651" r:id="rId63"/>
    <p:sldId id="652" r:id="rId64"/>
    <p:sldId id="384" r:id="rId65"/>
    <p:sldId id="259" r:id="rId66"/>
    <p:sldId id="382" r:id="rId67"/>
    <p:sldId id="676" r:id="rId68"/>
    <p:sldId id="703" r:id="rId69"/>
    <p:sldId id="385" r:id="rId70"/>
    <p:sldId id="675" r:id="rId71"/>
    <p:sldId id="666" r:id="rId72"/>
    <p:sldId id="667" r:id="rId73"/>
    <p:sldId id="672" r:id="rId74"/>
    <p:sldId id="668" r:id="rId75"/>
    <p:sldId id="669" r:id="rId76"/>
    <p:sldId id="670" r:id="rId77"/>
    <p:sldId id="671" r:id="rId78"/>
    <p:sldId id="674" r:id="rId79"/>
    <p:sldId id="394" r:id="rId80"/>
    <p:sldId id="609" r:id="rId81"/>
    <p:sldId id="395" r:id="rId82"/>
    <p:sldId id="605" r:id="rId83"/>
    <p:sldId id="633" r:id="rId84"/>
    <p:sldId id="602" r:id="rId85"/>
    <p:sldId id="673" r:id="rId86"/>
    <p:sldId id="661" r:id="rId87"/>
    <p:sldId id="662" r:id="rId88"/>
    <p:sldId id="603" r:id="rId89"/>
    <p:sldId id="593" r:id="rId90"/>
    <p:sldId id="634" r:id="rId91"/>
    <p:sldId id="604" r:id="rId92"/>
    <p:sldId id="587" r:id="rId93"/>
    <p:sldId id="599" r:id="rId94"/>
    <p:sldId id="635" r:id="rId95"/>
    <p:sldId id="689" r:id="rId96"/>
    <p:sldId id="656" r:id="rId97"/>
    <p:sldId id="658" r:id="rId98"/>
    <p:sldId id="388" r:id="rId99"/>
    <p:sldId id="509" r:id="rId100"/>
    <p:sldId id="657" r:id="rId101"/>
    <p:sldId id="598" r:id="rId102"/>
    <p:sldId id="632" r:id="rId103"/>
    <p:sldId id="660" r:id="rId104"/>
    <p:sldId id="636" r:id="rId105"/>
    <p:sldId id="508" r:id="rId106"/>
    <p:sldId id="386" r:id="rId107"/>
    <p:sldId id="506" r:id="rId108"/>
    <p:sldId id="381" r:id="rId109"/>
    <p:sldId id="629" r:id="rId110"/>
    <p:sldId id="659" r:id="rId111"/>
    <p:sldId id="413" r:id="rId112"/>
    <p:sldId id="389" r:id="rId113"/>
    <p:sldId id="430" r:id="rId114"/>
    <p:sldId id="690" r:id="rId115"/>
    <p:sldId id="693" r:id="rId116"/>
    <p:sldId id="691" r:id="rId117"/>
    <p:sldId id="695" r:id="rId118"/>
    <p:sldId id="692" r:id="rId119"/>
    <p:sldId id="697" r:id="rId120"/>
    <p:sldId id="637" r:id="rId121"/>
    <p:sldId id="468" r:id="rId122"/>
    <p:sldId id="417" r:id="rId123"/>
    <p:sldId id="418" r:id="rId124"/>
    <p:sldId id="433" r:id="rId125"/>
    <p:sldId id="471" r:id="rId126"/>
    <p:sldId id="470" r:id="rId127"/>
    <p:sldId id="664" r:id="rId128"/>
    <p:sldId id="464" r:id="rId129"/>
    <p:sldId id="638" r:id="rId130"/>
    <p:sldId id="639" r:id="rId131"/>
    <p:sldId id="397" r:id="rId132"/>
    <p:sldId id="396" r:id="rId133"/>
    <p:sldId id="640" r:id="rId134"/>
    <p:sldId id="479" r:id="rId135"/>
    <p:sldId id="648" r:id="rId136"/>
    <p:sldId id="665" r:id="rId137"/>
    <p:sldId id="649" r:id="rId138"/>
    <p:sldId id="480" r:id="rId139"/>
    <p:sldId id="641" r:id="rId140"/>
    <p:sldId id="653" r:id="rId141"/>
    <p:sldId id="469" r:id="rId142"/>
    <p:sldId id="654" r:id="rId143"/>
    <p:sldId id="374" r:id="rId144"/>
    <p:sldId id="701" r:id="rId145"/>
    <p:sldId id="702" r:id="rId146"/>
    <p:sldId id="700" r:id="rId147"/>
    <p:sldId id="698" r:id="rId148"/>
    <p:sldId id="699" r:id="rId149"/>
    <p:sldId id="655" r:id="rId150"/>
    <p:sldId id="302" r:id="rId151"/>
    <p:sldId id="303" r:id="rId152"/>
    <p:sldId id="309" r:id="rId153"/>
    <p:sldId id="316" r:id="rId154"/>
    <p:sldId id="315" r:id="rId155"/>
    <p:sldId id="310" r:id="rId156"/>
    <p:sldId id="311" r:id="rId157"/>
    <p:sldId id="312" r:id="rId158"/>
    <p:sldId id="313" r:id="rId159"/>
    <p:sldId id="642" r:id="rId160"/>
    <p:sldId id="477" r:id="rId161"/>
    <p:sldId id="403" r:id="rId162"/>
    <p:sldId id="476" r:id="rId163"/>
    <p:sldId id="473" r:id="rId1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Koudry" initials="AK" lastIdx="1" clrIdx="0">
    <p:extLst>
      <p:ext uri="{19B8F6BF-5375-455C-9EA6-DF929625EA0E}">
        <p15:presenceInfo xmlns:p15="http://schemas.microsoft.com/office/powerpoint/2012/main" userId="Alex Koud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60"/>
    <a:srgbClr val="040361"/>
    <a:srgbClr val="FFFFFF"/>
    <a:srgbClr val="31579B"/>
    <a:srgbClr val="917828"/>
    <a:srgbClr val="D7BC17"/>
    <a:srgbClr val="BF0205"/>
    <a:srgbClr val="F7FAFD"/>
    <a:srgbClr val="DDE8EB"/>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092" autoAdjust="0"/>
    <p:restoredTop sz="90937" autoAdjust="0"/>
  </p:normalViewPr>
  <p:slideViewPr>
    <p:cSldViewPr snapToGrid="0">
      <p:cViewPr varScale="1">
        <p:scale>
          <a:sx n="77" d="100"/>
          <a:sy n="77" d="100"/>
        </p:scale>
        <p:origin x="176" y="7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116"/>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59" Type="http://schemas.openxmlformats.org/officeDocument/2006/relationships/slide" Target="slides/slide156.xml"/><Relationship Id="rId170" Type="http://schemas.openxmlformats.org/officeDocument/2006/relationships/tableStyles" Target="tableStyles.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slide" Target="slides/slide146.xml"/><Relationship Id="rId5" Type="http://schemas.openxmlformats.org/officeDocument/2006/relationships/slide" Target="slides/slide2.xml"/><Relationship Id="rId95" Type="http://schemas.openxmlformats.org/officeDocument/2006/relationships/slide" Target="slides/slide92.xml"/><Relationship Id="rId160" Type="http://schemas.openxmlformats.org/officeDocument/2006/relationships/slide" Target="slides/slide157.xml"/><Relationship Id="rId22" Type="http://schemas.openxmlformats.org/officeDocument/2006/relationships/slide" Target="slides/slide19.xml"/><Relationship Id="rId43" Type="http://schemas.openxmlformats.org/officeDocument/2006/relationships/slide" Target="slides/slide40.xml"/><Relationship Id="rId64" Type="http://schemas.openxmlformats.org/officeDocument/2006/relationships/slide" Target="slides/slide61.xml"/><Relationship Id="rId118" Type="http://schemas.openxmlformats.org/officeDocument/2006/relationships/slide" Target="slides/slide115.xml"/><Relationship Id="rId139" Type="http://schemas.openxmlformats.org/officeDocument/2006/relationships/slide" Target="slides/slide136.xml"/><Relationship Id="rId85" Type="http://schemas.openxmlformats.org/officeDocument/2006/relationships/slide" Target="slides/slide82.xml"/><Relationship Id="rId150" Type="http://schemas.openxmlformats.org/officeDocument/2006/relationships/slide" Target="slides/slide147.xml"/><Relationship Id="rId12" Type="http://schemas.openxmlformats.org/officeDocument/2006/relationships/slide" Target="slides/slide9.xml"/><Relationship Id="rId33" Type="http://schemas.openxmlformats.org/officeDocument/2006/relationships/slide" Target="slides/slide30.xml"/><Relationship Id="rId108" Type="http://schemas.openxmlformats.org/officeDocument/2006/relationships/slide" Target="slides/slide105.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61" Type="http://schemas.openxmlformats.org/officeDocument/2006/relationships/slide" Target="slides/slide158.xml"/><Relationship Id="rId166"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51" Type="http://schemas.openxmlformats.org/officeDocument/2006/relationships/slide" Target="slides/slide148.xml"/><Relationship Id="rId156" Type="http://schemas.openxmlformats.org/officeDocument/2006/relationships/slide" Target="slides/slide153.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167"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slide" Target="slides/slide159.xml"/><Relationship Id="rId2" Type="http://schemas.openxmlformats.org/officeDocument/2006/relationships/slideMaster" Target="slideMasters/slideMaster1.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slide" Target="slides/slide154.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slide" Target="slides/slide160.xml"/><Relationship Id="rId3" Type="http://schemas.openxmlformats.org/officeDocument/2006/relationships/slideMaster" Target="slideMasters/slideMaster2.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164" Type="http://schemas.openxmlformats.org/officeDocument/2006/relationships/slide" Target="slides/slide161.xml"/><Relationship Id="rId16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slide" Target="slides/slide151.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 Id="rId165" Type="http://schemas.openxmlformats.org/officeDocument/2006/relationships/notesMaster" Target="notesMasters/notesMaster1.xml"/><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slide" Target="slides/slide131.xml"/><Relationship Id="rId80" Type="http://schemas.openxmlformats.org/officeDocument/2006/relationships/slide" Target="slides/slide77.xml"/><Relationship Id="rId155" Type="http://schemas.openxmlformats.org/officeDocument/2006/relationships/slide" Target="slides/slide152.xml"/><Relationship Id="rId17" Type="http://schemas.openxmlformats.org/officeDocument/2006/relationships/slide" Target="slides/slide14.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24" Type="http://schemas.openxmlformats.org/officeDocument/2006/relationships/slide" Target="slides/slide1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5AAFA-959E-4D8E-9515-580A8523C229}" type="datetimeFigureOut">
              <a:rPr lang="en-US" smtClean="0"/>
              <a:t>11/3/21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1680E-4CAC-4143-91FE-258B064392F7}" type="slidenum">
              <a:rPr lang="en-US" smtClean="0"/>
              <a:t>‹#›</a:t>
            </a:fld>
            <a:endParaRPr lang="en-US"/>
          </a:p>
        </p:txBody>
      </p:sp>
    </p:spTree>
    <p:extLst>
      <p:ext uri="{BB962C8B-B14F-4D97-AF65-F5344CB8AC3E}">
        <p14:creationId xmlns:p14="http://schemas.microsoft.com/office/powerpoint/2010/main" val="4272804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passages-pro.fr/wp-content/uploads/2020/06/JOYCE-these-doctorale-History-telework.pdf"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3" Type="http://schemas.openxmlformats.org/officeDocument/2006/relationships/hyperlink" Target="https://developer.paciellogroup.com/resources/contrastanalyser/" TargetMode="External"/><Relationship Id="rId2" Type="http://schemas.openxmlformats.org/officeDocument/2006/relationships/slide" Target="../slides/slide149.xml"/><Relationship Id="rId1" Type="http://schemas.openxmlformats.org/officeDocument/2006/relationships/notesMaster" Target="../notesMasters/notesMaster1.xml"/><Relationship Id="rId4" Type="http://schemas.openxmlformats.org/officeDocument/2006/relationships/hyperlink" Target="https://www.section508.gov/content/glossary#programmatically-determinable" TargetMode="Externa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telework.gov/reports-studies/reports-to-congress/2020-report-to-congress.pdf"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www.opm.gov/policy-data-oversight/worklife/federal-work-life-survey/2018-federal-work-life-survey-report.pdf"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opm.gov/policy-data-oversight/worklife/federal-work-life-survey/2018-federal-work-life-survey-report.pdf"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www.opm.gov/policy-data-oversight/worklife/federal-work-life-survey/telework-insights.pdf"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niehs.nih.gov/health/topics/agents/air-pollution/index.cfm" TargetMode="External"/><Relationship Id="rId2" Type="http://schemas.openxmlformats.org/officeDocument/2006/relationships/slide" Target="../slides/slide44.xml"/><Relationship Id="rId1" Type="http://schemas.openxmlformats.org/officeDocument/2006/relationships/notesMaster" Target="../notesMasters/notesMaster1.xml"/><Relationship Id="rId5" Type="http://schemas.openxmlformats.org/officeDocument/2006/relationships/hyperlink" Target="https://www.niehs.nih.gov/research/programs/geh/geh_newsletter/2014/4/articles/air_pollution_accounts_for_1_in_8_deaths_worldwide_according_to_new_who_estimates.cfm" TargetMode="External"/><Relationship Id="rId4" Type="http://schemas.openxmlformats.org/officeDocument/2006/relationships/hyperlink" Target="https://www.epa.gov/air-research/research-health-effects-air-polluti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passages-pro.fr/wp-content/uploads/2020/06/JOYCE-these-doctorale-History-telework.pdf"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www.gsa.gov/about-us/newsroom/news-releases/gsa-announces-the-release-of-a-new-publication-on-the-evolution-of-telework" TargetMode="Externa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passages-pro.fr/wp-content/uploads/2020/06/JOYCE-these-doctorale-History-telework.pdf"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8BD10E-7F75-4D02-8356-654F53F1D8A3}" type="slidenum">
              <a:rPr lang="en-US" smtClean="0"/>
              <a:t>3</a:t>
            </a:fld>
            <a:endParaRPr lang="en-US"/>
          </a:p>
        </p:txBody>
      </p:sp>
    </p:spTree>
    <p:extLst>
      <p:ext uri="{BB962C8B-B14F-4D97-AF65-F5344CB8AC3E}">
        <p14:creationId xmlns:p14="http://schemas.microsoft.com/office/powerpoint/2010/main" val="1205198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i="1" dirty="0" err="1"/>
              <a:t>Joice</a:t>
            </a:r>
            <a:r>
              <a:rPr lang="en-US" i="1" dirty="0"/>
              <a:t> W. 2000. The Evolution of Telework in the Federal Government. GSA. </a:t>
            </a:r>
            <a:r>
              <a:rPr lang="en-US" i="1" dirty="0">
                <a:hlinkClick r:id="rId3"/>
              </a:rPr>
              <a:t>http://passages-pro.fr/wp-content/uploads/2020/06/JOYCE-these-doctorale-History-telework.pdf</a:t>
            </a:r>
            <a:r>
              <a:rPr lang="en-US" i="1" dirty="0"/>
              <a:t>. Accessed on 10/17/2021.</a:t>
            </a:r>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24</a:t>
            </a:fld>
            <a:endParaRPr lang="en-US"/>
          </a:p>
        </p:txBody>
      </p:sp>
    </p:spTree>
    <p:extLst>
      <p:ext uri="{BB962C8B-B14F-4D97-AF65-F5344CB8AC3E}">
        <p14:creationId xmlns:p14="http://schemas.microsoft.com/office/powerpoint/2010/main" val="10600086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143</a:t>
            </a:fld>
            <a:endParaRPr lang="en-US"/>
          </a:p>
        </p:txBody>
      </p:sp>
    </p:spTree>
    <p:extLst>
      <p:ext uri="{BB962C8B-B14F-4D97-AF65-F5344CB8AC3E}">
        <p14:creationId xmlns:p14="http://schemas.microsoft.com/office/powerpoint/2010/main" val="220244421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145</a:t>
            </a:fld>
            <a:endParaRPr lang="en-US"/>
          </a:p>
        </p:txBody>
      </p:sp>
    </p:spTree>
    <p:extLst>
      <p:ext uri="{BB962C8B-B14F-4D97-AF65-F5344CB8AC3E}">
        <p14:creationId xmlns:p14="http://schemas.microsoft.com/office/powerpoint/2010/main" val="407297863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146</a:t>
            </a:fld>
            <a:endParaRPr lang="en-US"/>
          </a:p>
        </p:txBody>
      </p:sp>
    </p:spTree>
    <p:extLst>
      <p:ext uri="{BB962C8B-B14F-4D97-AF65-F5344CB8AC3E}">
        <p14:creationId xmlns:p14="http://schemas.microsoft.com/office/powerpoint/2010/main" val="119608068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b22dfc902d_0_1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07" name="Google Shape;607;gb22dfc902d_0_1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aace0979e9_2_8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aace0979e9_2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100" dirty="0">
                <a:solidFill>
                  <a:srgbClr val="333333"/>
                </a:solidFill>
                <a:highlight>
                  <a:srgbClr val="FFFFFF"/>
                </a:highlight>
                <a:latin typeface="Verdana"/>
                <a:ea typeface="Verdana"/>
                <a:cs typeface="Verdana"/>
                <a:sym typeface="Verdana"/>
              </a:rPr>
              <a:t>Get a basic overview on how to use the Accessible Name &amp; Description Inspector tool (ANDI) used to test websites and web-based applications for accessibility. ANDI is a free tool developed by the Social Security Administration.</a:t>
            </a:r>
            <a:endParaRPr sz="1100" dirty="0">
              <a:solidFill>
                <a:srgbClr val="333333"/>
              </a:solidFill>
              <a:highlight>
                <a:srgbClr val="FFFFFF"/>
              </a:highlight>
              <a:latin typeface="Verdana"/>
              <a:ea typeface="Verdana"/>
              <a:cs typeface="Verdana"/>
              <a:sym typeface="Verdana"/>
            </a:endParaRPr>
          </a:p>
          <a:p>
            <a:pPr marL="0" lvl="0" indent="0" algn="l" rtl="0">
              <a:lnSpc>
                <a:spcPct val="115000"/>
              </a:lnSpc>
              <a:spcBef>
                <a:spcPts val="800"/>
              </a:spcBef>
              <a:spcAft>
                <a:spcPts val="0"/>
              </a:spcAft>
              <a:buClr>
                <a:schemeClr val="dk1"/>
              </a:buClr>
              <a:buSzPts val="1100"/>
              <a:buFont typeface="Arial"/>
              <a:buNone/>
            </a:pPr>
            <a:r>
              <a:rPr lang="en-US" sz="1100" dirty="0">
                <a:solidFill>
                  <a:srgbClr val="333333"/>
                </a:solidFill>
                <a:highlight>
                  <a:srgbClr val="FFFFFF"/>
                </a:highlight>
                <a:latin typeface="Verdana"/>
                <a:ea typeface="Verdana"/>
                <a:cs typeface="Verdana"/>
                <a:sym typeface="Verdana"/>
              </a:rPr>
              <a:t>Duration 31m 11s | 18-part Video Series</a:t>
            </a:r>
            <a:endParaRPr sz="1100" dirty="0">
              <a:solidFill>
                <a:srgbClr val="333333"/>
              </a:solidFill>
              <a:highlight>
                <a:srgbClr val="FFFFFF"/>
              </a:highlight>
              <a:latin typeface="Verdana"/>
              <a:ea typeface="Verdana"/>
              <a:cs typeface="Verdana"/>
              <a:sym typeface="Verdana"/>
            </a:endParaRPr>
          </a:p>
          <a:p>
            <a:pPr marL="0" lvl="0" indent="0" algn="l" rtl="0">
              <a:lnSpc>
                <a:spcPct val="115000"/>
              </a:lnSpc>
              <a:spcBef>
                <a:spcPts val="0"/>
              </a:spcBef>
              <a:spcAft>
                <a:spcPts val="0"/>
              </a:spcAft>
              <a:buNone/>
            </a:pPr>
            <a:endParaRPr sz="1100" dirty="0">
              <a:solidFill>
                <a:srgbClr val="333333"/>
              </a:solidFill>
              <a:highlight>
                <a:srgbClr val="FFFFFF"/>
              </a:highlight>
              <a:latin typeface="Verdana"/>
              <a:ea typeface="Verdana"/>
              <a:cs typeface="Verdana"/>
              <a:sym typeface="Verdana"/>
            </a:endParaRPr>
          </a:p>
          <a:p>
            <a:pPr marL="0" lvl="0" indent="0" algn="l" rtl="0">
              <a:lnSpc>
                <a:spcPct val="115000"/>
              </a:lnSpc>
              <a:spcBef>
                <a:spcPts val="800"/>
              </a:spcBef>
              <a:spcAft>
                <a:spcPts val="0"/>
              </a:spcAft>
              <a:buClr>
                <a:schemeClr val="dk1"/>
              </a:buClr>
              <a:buSzPts val="1100"/>
              <a:buFont typeface="Arial"/>
              <a:buNone/>
            </a:pPr>
            <a:r>
              <a:rPr lang="en-US" sz="1100" dirty="0">
                <a:solidFill>
                  <a:srgbClr val="333333"/>
                </a:solidFill>
                <a:highlight>
                  <a:srgbClr val="FFFFFF"/>
                </a:highlight>
                <a:latin typeface="Verdana"/>
                <a:ea typeface="Verdana"/>
                <a:cs typeface="Verdana"/>
                <a:sym typeface="Verdana"/>
              </a:rPr>
              <a:t>Learn how to use </a:t>
            </a:r>
            <a:r>
              <a:rPr lang="en-US" sz="1100" u="sng" dirty="0">
                <a:solidFill>
                  <a:srgbClr val="0071BC"/>
                </a:solidFill>
                <a:highlight>
                  <a:srgbClr val="FFFFFF"/>
                </a:highlight>
                <a:latin typeface="Verdana"/>
                <a:ea typeface="Verdana"/>
                <a:cs typeface="Verdana"/>
                <a:sym typeface="Verdana"/>
                <a:hlinkClick r:id="rId3">
                  <a:extLst>
                    <a:ext uri="{A12FA001-AC4F-418D-AE19-62706E023703}">
                      <ahyp:hlinkClr xmlns:ahyp="http://schemas.microsoft.com/office/drawing/2018/hyperlinkcolor" val="tx"/>
                    </a:ext>
                  </a:extLst>
                </a:hlinkClick>
              </a:rPr>
              <a:t>The Paciello Group’s Color Contrast Analyzer (CCA)</a:t>
            </a:r>
            <a:r>
              <a:rPr lang="en-US" sz="1100" dirty="0">
                <a:solidFill>
                  <a:srgbClr val="333333"/>
                </a:solidFill>
                <a:highlight>
                  <a:srgbClr val="FFFFFF"/>
                </a:highlight>
                <a:latin typeface="Verdana"/>
                <a:ea typeface="Verdana"/>
                <a:cs typeface="Verdana"/>
                <a:sym typeface="Verdana"/>
              </a:rPr>
              <a:t> to ensure the contrast ratio between text, and images of text, and it's background is sufficient. CCA is used to inspect color contrast when contrast cannot be </a:t>
            </a:r>
            <a:r>
              <a:rPr lang="en-US" sz="1100" u="sng" dirty="0">
                <a:solidFill>
                  <a:srgbClr val="0071BC"/>
                </a:solidFill>
                <a:highlight>
                  <a:srgbClr val="FFFFFF"/>
                </a:highlight>
                <a:latin typeface="Verdana"/>
                <a:ea typeface="Verdana"/>
                <a:cs typeface="Verdana"/>
                <a:sym typeface="Verdana"/>
                <a:hlinkClick r:id="rId4">
                  <a:extLst>
                    <a:ext uri="{A12FA001-AC4F-418D-AE19-62706E023703}">
                      <ahyp:hlinkClr xmlns:ahyp="http://schemas.microsoft.com/office/drawing/2018/hyperlinkcolor" val="tx"/>
                    </a:ext>
                  </a:extLst>
                </a:hlinkClick>
              </a:rPr>
              <a:t>programmatically identified</a:t>
            </a:r>
            <a:r>
              <a:rPr lang="en-US" sz="1100" dirty="0">
                <a:solidFill>
                  <a:srgbClr val="333333"/>
                </a:solidFill>
                <a:highlight>
                  <a:srgbClr val="FFFFFF"/>
                </a:highlight>
                <a:latin typeface="Verdana"/>
                <a:ea typeface="Verdana"/>
                <a:cs typeface="Verdana"/>
                <a:sym typeface="Verdana"/>
              </a:rPr>
              <a:t> by ANDI.</a:t>
            </a:r>
            <a:endParaRPr sz="1100" dirty="0">
              <a:solidFill>
                <a:srgbClr val="333333"/>
              </a:solidFill>
              <a:highlight>
                <a:srgbClr val="FFFFFF"/>
              </a:highlight>
              <a:latin typeface="Verdana"/>
              <a:ea typeface="Verdana"/>
              <a:cs typeface="Verdana"/>
              <a:sym typeface="Verdana"/>
            </a:endParaRPr>
          </a:p>
          <a:p>
            <a:pPr marL="0" lvl="0" indent="0" algn="l" rtl="0">
              <a:lnSpc>
                <a:spcPct val="115000"/>
              </a:lnSpc>
              <a:spcBef>
                <a:spcPts val="800"/>
              </a:spcBef>
              <a:spcAft>
                <a:spcPts val="0"/>
              </a:spcAft>
              <a:buClr>
                <a:schemeClr val="dk1"/>
              </a:buClr>
              <a:buSzPts val="1100"/>
              <a:buFont typeface="Arial"/>
              <a:buNone/>
            </a:pPr>
            <a:r>
              <a:rPr lang="en-US" sz="1100" dirty="0">
                <a:solidFill>
                  <a:srgbClr val="333333"/>
                </a:solidFill>
                <a:highlight>
                  <a:srgbClr val="FFFFFF"/>
                </a:highlight>
                <a:latin typeface="Verdana"/>
                <a:ea typeface="Verdana"/>
                <a:cs typeface="Verdana"/>
                <a:sym typeface="Verdana"/>
              </a:rPr>
              <a:t>Duration 2m 33s | 1-part Video Tutorial</a:t>
            </a:r>
            <a:endParaRPr sz="1100" dirty="0">
              <a:solidFill>
                <a:srgbClr val="333333"/>
              </a:solidFill>
              <a:highlight>
                <a:srgbClr val="FFFFFF"/>
              </a:highlight>
              <a:latin typeface="Verdana"/>
              <a:ea typeface="Verdana"/>
              <a:cs typeface="Verdana"/>
              <a:sym typeface="Verdana"/>
            </a:endParaRPr>
          </a:p>
          <a:p>
            <a:pPr marL="0" lvl="0" indent="0" algn="l" rtl="0">
              <a:spcBef>
                <a:spcPts val="0"/>
              </a:spcBef>
              <a:spcAft>
                <a:spcPts val="0"/>
              </a:spcAft>
              <a:buNone/>
            </a:pPr>
            <a:endParaRPr dirty="0"/>
          </a:p>
        </p:txBody>
      </p:sp>
      <p:sp>
        <p:nvSpPr>
          <p:cNvPr id="615" name="Google Shape;615;gaace0979e9_2_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149</a:t>
            </a:fld>
            <a:endParaRPr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158</a:t>
            </a:fld>
            <a:endParaRPr lang="en-US"/>
          </a:p>
        </p:txBody>
      </p:sp>
    </p:spTree>
    <p:extLst>
      <p:ext uri="{BB962C8B-B14F-4D97-AF65-F5344CB8AC3E}">
        <p14:creationId xmlns:p14="http://schemas.microsoft.com/office/powerpoint/2010/main" val="198429826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159</a:t>
            </a:fld>
            <a:endParaRPr lang="en-US"/>
          </a:p>
        </p:txBody>
      </p:sp>
    </p:spTree>
    <p:extLst>
      <p:ext uri="{BB962C8B-B14F-4D97-AF65-F5344CB8AC3E}">
        <p14:creationId xmlns:p14="http://schemas.microsoft.com/office/powerpoint/2010/main" val="143249155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160</a:t>
            </a:fld>
            <a:endParaRPr lang="en-US"/>
          </a:p>
        </p:txBody>
      </p:sp>
    </p:spTree>
    <p:extLst>
      <p:ext uri="{BB962C8B-B14F-4D97-AF65-F5344CB8AC3E}">
        <p14:creationId xmlns:p14="http://schemas.microsoft.com/office/powerpoint/2010/main" val="215312354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161</a:t>
            </a:fld>
            <a:endParaRPr lang="en-US"/>
          </a:p>
        </p:txBody>
      </p:sp>
    </p:spTree>
    <p:extLst>
      <p:ext uri="{BB962C8B-B14F-4D97-AF65-F5344CB8AC3E}">
        <p14:creationId xmlns:p14="http://schemas.microsoft.com/office/powerpoint/2010/main" val="3640516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0" lvl="1"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endParaRPr>
          </a:p>
          <a:p>
            <a:r>
              <a:rPr lang="en-US" sz="2000" dirty="0">
                <a:latin typeface="Calibri" panose="020F0502020204030204" pitchFamily="34" charset="0"/>
                <a:ea typeface="Calibri" panose="020F0502020204030204" pitchFamily="34" charset="0"/>
              </a:rPr>
              <a:t>             </a:t>
            </a:r>
            <a:endParaRPr lang="en-US" sz="2000" dirty="0"/>
          </a:p>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25</a:t>
            </a:fld>
            <a:endParaRPr lang="en-US"/>
          </a:p>
        </p:txBody>
      </p:sp>
    </p:spTree>
    <p:extLst>
      <p:ext uri="{BB962C8B-B14F-4D97-AF65-F5344CB8AC3E}">
        <p14:creationId xmlns:p14="http://schemas.microsoft.com/office/powerpoint/2010/main" val="3386981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26</a:t>
            </a:fld>
            <a:endParaRPr lang="en-US"/>
          </a:p>
        </p:txBody>
      </p:sp>
    </p:spTree>
    <p:extLst>
      <p:ext uri="{BB962C8B-B14F-4D97-AF65-F5344CB8AC3E}">
        <p14:creationId xmlns:p14="http://schemas.microsoft.com/office/powerpoint/2010/main" val="1122169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10"/>
          </p:nvPr>
        </p:nvSpPr>
        <p:spPr/>
        <p:txBody>
          <a:bodyPr/>
          <a:lstStyle/>
          <a:p>
            <a:fld id="{41C1680E-4CAC-4143-91FE-258B064392F7}" type="slidenum">
              <a:rPr lang="en-US" smtClean="0"/>
              <a:t>28</a:t>
            </a:fld>
            <a:endParaRPr lang="en-US"/>
          </a:p>
        </p:txBody>
      </p:sp>
    </p:spTree>
    <p:extLst>
      <p:ext uri="{BB962C8B-B14F-4D97-AF65-F5344CB8AC3E}">
        <p14:creationId xmlns:p14="http://schemas.microsoft.com/office/powerpoint/2010/main" val="3573001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10"/>
          </p:nvPr>
        </p:nvSpPr>
        <p:spPr/>
        <p:txBody>
          <a:bodyPr/>
          <a:lstStyle/>
          <a:p>
            <a:fld id="{41C1680E-4CAC-4143-91FE-258B064392F7}" type="slidenum">
              <a:rPr lang="en-US" smtClean="0"/>
              <a:t>29</a:t>
            </a:fld>
            <a:endParaRPr lang="en-US"/>
          </a:p>
        </p:txBody>
      </p:sp>
    </p:spTree>
    <p:extLst>
      <p:ext uri="{BB962C8B-B14F-4D97-AF65-F5344CB8AC3E}">
        <p14:creationId xmlns:p14="http://schemas.microsoft.com/office/powerpoint/2010/main" val="1664739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10"/>
          </p:nvPr>
        </p:nvSpPr>
        <p:spPr/>
        <p:txBody>
          <a:bodyPr/>
          <a:lstStyle/>
          <a:p>
            <a:fld id="{41C1680E-4CAC-4143-91FE-258B064392F7}" type="slidenum">
              <a:rPr lang="en-US" smtClean="0"/>
              <a:t>30</a:t>
            </a:fld>
            <a:endParaRPr lang="en-US"/>
          </a:p>
        </p:txBody>
      </p:sp>
    </p:spTree>
    <p:extLst>
      <p:ext uri="{BB962C8B-B14F-4D97-AF65-F5344CB8AC3E}">
        <p14:creationId xmlns:p14="http://schemas.microsoft.com/office/powerpoint/2010/main" val="4057063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a:t>
            </a:r>
            <a:r>
              <a:rPr lang="en-US" b="1" dirty="0"/>
              <a:t>Best Practices and Success Stories for using Telework</a:t>
            </a:r>
          </a:p>
          <a:p>
            <a:pPr marL="800100" lvl="1" indent="-342900">
              <a:buFont typeface="Arial" panose="020B0604020202020204" pitchFamily="34" charset="0"/>
              <a:buChar char="•"/>
            </a:pPr>
            <a:r>
              <a:rPr lang="en-US" dirty="0"/>
              <a:t>Use of telework to </a:t>
            </a:r>
            <a:r>
              <a:rPr lang="en-US" b="1" dirty="0"/>
              <a:t>support continuity of operations </a:t>
            </a:r>
            <a:r>
              <a:rPr lang="en-US" dirty="0"/>
              <a:t>during emergencies, local commuting disruptions, and closures;</a:t>
            </a:r>
          </a:p>
          <a:p>
            <a:pPr marL="800100" lvl="1" indent="-342900">
              <a:buFont typeface="Arial" panose="020B0604020202020204" pitchFamily="34" charset="0"/>
              <a:buChar char="•"/>
            </a:pPr>
            <a:r>
              <a:rPr lang="en-US" dirty="0"/>
              <a:t>Optimizing telework program through policy review or revision; </a:t>
            </a:r>
          </a:p>
          <a:p>
            <a:pPr marL="800100" lvl="1" indent="-342900">
              <a:buFont typeface="Arial" panose="020B0604020202020204" pitchFamily="34" charset="0"/>
              <a:buChar char="•"/>
            </a:pPr>
            <a:r>
              <a:rPr lang="en-US" dirty="0"/>
              <a:t>Use of telework as a </a:t>
            </a:r>
            <a:r>
              <a:rPr lang="en-US" b="1" dirty="0"/>
              <a:t>strategy for retention</a:t>
            </a:r>
            <a:r>
              <a:rPr lang="en-US" dirty="0"/>
              <a:t>; </a:t>
            </a:r>
          </a:p>
          <a:p>
            <a:pPr marL="800100" lvl="1" indent="-342900">
              <a:buFont typeface="Arial" panose="020B0604020202020204" pitchFamily="34" charset="0"/>
              <a:buChar char="•"/>
            </a:pPr>
            <a:r>
              <a:rPr lang="en-US" dirty="0"/>
              <a:t>Improved data collection and telework tracking methods; </a:t>
            </a:r>
          </a:p>
          <a:p>
            <a:pPr marL="800100" lvl="1" indent="-342900">
              <a:buFont typeface="Arial" panose="020B0604020202020204" pitchFamily="34" charset="0"/>
              <a:buChar char="•"/>
            </a:pPr>
            <a:r>
              <a:rPr lang="en-US" dirty="0"/>
              <a:t>Building or maintaining agency telework culture; </a:t>
            </a:r>
          </a:p>
          <a:p>
            <a:pPr marL="800100" lvl="1" indent="-342900">
              <a:buFont typeface="Arial" panose="020B0604020202020204" pitchFamily="34" charset="0"/>
              <a:buChar char="•"/>
            </a:pPr>
            <a:r>
              <a:rPr lang="en-US" dirty="0"/>
              <a:t>Agency-specific and/or in-person telework trainings; </a:t>
            </a:r>
          </a:p>
          <a:p>
            <a:pPr marL="800100" lvl="1" indent="-342900">
              <a:buFont typeface="Arial" panose="020B0604020202020204" pitchFamily="34" charset="0"/>
              <a:buChar char="•"/>
            </a:pPr>
            <a:r>
              <a:rPr lang="en-US" dirty="0"/>
              <a:t>Successful program promotion efforts;</a:t>
            </a:r>
          </a:p>
          <a:p>
            <a:pPr marL="800100" lvl="1" indent="-342900">
              <a:buFont typeface="Arial" panose="020B0604020202020204" pitchFamily="34" charset="0"/>
              <a:buChar char="•"/>
            </a:pPr>
            <a:r>
              <a:rPr lang="en-US" dirty="0"/>
              <a:t>Improving communications strategies (e.g., strategic communications plan, quarterly calls with telework coordinators, updated intranet content); and </a:t>
            </a:r>
          </a:p>
          <a:p>
            <a:pPr marL="800100" lvl="1" indent="-342900">
              <a:buFont typeface="Arial" panose="020B0604020202020204" pitchFamily="34" charset="0"/>
              <a:buChar char="•"/>
            </a:pPr>
            <a:r>
              <a:rPr lang="en-US" dirty="0"/>
              <a:t>Use of telework </a:t>
            </a:r>
            <a:r>
              <a:rPr lang="en-US" b="1" dirty="0"/>
              <a:t>to support employees’ medical needs</a:t>
            </a:r>
            <a:r>
              <a:rPr lang="en-US" dirty="0"/>
              <a:t>.”</a:t>
            </a:r>
            <a:r>
              <a:rPr lang="en-US" dirty="0">
                <a:ea typeface="Calibri" panose="020F0502020204030204" pitchFamily="34" charset="0"/>
              </a:rPr>
              <a:t>  </a:t>
            </a:r>
          </a:p>
          <a:p>
            <a:r>
              <a:rPr lang="en-US" sz="1200" dirty="0"/>
              <a:t>(</a:t>
            </a:r>
            <a:r>
              <a:rPr lang="en-US" sz="1200" i="1" dirty="0"/>
              <a:t>From 2020 Status of Telework in the Federal Government Report to Congress. United States Office of Personnel Management. Fiscal Year 2019. Available at: </a:t>
            </a:r>
            <a:r>
              <a:rPr lang="en-US" sz="1200" i="1" dirty="0">
                <a:hlinkClick r:id="rId3"/>
              </a:rPr>
              <a:t>https://www.telework.gov/reports-studies/reports-to-congress/2020-report-to-congress.pdf</a:t>
            </a:r>
            <a:r>
              <a:rPr lang="en-US" sz="1200" i="1" dirty="0"/>
              <a:t>.</a:t>
            </a:r>
            <a:r>
              <a:rPr lang="en-US" sz="1200" dirty="0"/>
              <a:t>)</a:t>
            </a:r>
            <a:endParaRPr lang="en-US" sz="1200" i="1" dirty="0"/>
          </a:p>
          <a:p>
            <a:endParaRPr lang="en-US" dirty="0"/>
          </a:p>
          <a:p>
            <a:r>
              <a:rPr lang="en-US" dirty="0"/>
              <a:t>Supported also by earlier data: </a:t>
            </a:r>
          </a:p>
          <a:p>
            <a:r>
              <a:rPr lang="en-US" b="1" dirty="0">
                <a:latin typeface="Calibri" panose="020F0502020204030204" pitchFamily="34" charset="0"/>
                <a:ea typeface="Calibri" panose="020F0502020204030204" pitchFamily="34" charset="0"/>
              </a:rPr>
              <a:t>Performance Ratings, Retention, Job Satisfaction, and Performance Ratings are significantly (p&lt;0.05) higher for teleworkers compared to non-teleworkers</a:t>
            </a:r>
          </a:p>
          <a:p>
            <a:endParaRPr lang="en-US" sz="1200" b="1" dirty="0">
              <a:latin typeface="Calibri" panose="020F0502020204030204" pitchFamily="34" charset="0"/>
              <a:ea typeface="Calibri" panose="020F0502020204030204" pitchFamily="34" charset="0"/>
            </a:endParaRPr>
          </a:p>
          <a:p>
            <a:r>
              <a:rPr lang="en-US" sz="1200" dirty="0">
                <a:ea typeface="Calibri" panose="020F0502020204030204" pitchFamily="34" charset="0"/>
              </a:rPr>
              <a:t>(</a:t>
            </a:r>
            <a:r>
              <a:rPr lang="en-US" sz="1200" i="1" dirty="0">
                <a:ea typeface="Calibri" panose="020F0502020204030204" pitchFamily="34" charset="0"/>
              </a:rPr>
              <a:t>From: </a:t>
            </a:r>
            <a:r>
              <a:rPr lang="en-US" sz="1200" i="1" dirty="0"/>
              <a:t>U.S. Office of Personnel Management. 2018. Federal Work-Life Survey government-wide report. Available at: </a:t>
            </a:r>
            <a:r>
              <a:rPr lang="en-US" sz="1200" i="1" dirty="0">
                <a:hlinkClick r:id="rId4"/>
              </a:rPr>
              <a:t>https://www.opm.gov/policy-data-oversight/worklife/federal-work-life-survey/2018-federal-work-life-survey-report.pdf</a:t>
            </a:r>
            <a:r>
              <a:rPr lang="en-US" sz="1200" dirty="0"/>
              <a:t>) </a:t>
            </a:r>
            <a:r>
              <a:rPr lang="en-US" sz="1200" dirty="0">
                <a:ea typeface="Calibri" panose="020F0502020204030204" pitchFamily="34" charset="0"/>
              </a:rPr>
              <a:t> </a:t>
            </a:r>
            <a:r>
              <a:rPr lang="en-US" dirty="0">
                <a:latin typeface="Calibri" panose="020F0502020204030204" pitchFamily="34" charset="0"/>
                <a:ea typeface="Calibri" panose="020F0502020204030204" pitchFamily="34" charset="0"/>
              </a:rPr>
              <a:t> </a:t>
            </a:r>
            <a:endParaRPr lang="en-US" dirty="0"/>
          </a:p>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31</a:t>
            </a:fld>
            <a:endParaRPr lang="en-US"/>
          </a:p>
        </p:txBody>
      </p:sp>
    </p:spTree>
    <p:extLst>
      <p:ext uri="{BB962C8B-B14F-4D97-AF65-F5344CB8AC3E}">
        <p14:creationId xmlns:p14="http://schemas.microsoft.com/office/powerpoint/2010/main" val="1463147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32</a:t>
            </a:fld>
            <a:endParaRPr lang="en-US"/>
          </a:p>
        </p:txBody>
      </p:sp>
    </p:spTree>
    <p:extLst>
      <p:ext uri="{BB962C8B-B14F-4D97-AF65-F5344CB8AC3E}">
        <p14:creationId xmlns:p14="http://schemas.microsoft.com/office/powerpoint/2010/main" val="3524190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Positive impact reported in 2018 Federal Work-Life Survey Report (FWLS) (U.S. Office of Personnel Management’s Federal Work-Life Survey government-wide report. (2018). </a:t>
            </a:r>
            <a:r>
              <a:rPr lang="en-US" dirty="0">
                <a:hlinkClick r:id="rId3"/>
              </a:rPr>
              <a:t>https://www.opm.gov/policy-data-oversight/worklife/federal-work-life-survey/2018-federal-work-life-survey-report.pdf</a:t>
            </a:r>
            <a:r>
              <a:rPr lang="en-US" dirty="0"/>
              <a:t>) , (Telework Insights: A Current Look At Telework In The Federal Government And Promising Practices To Support A 21st Century Workforce. 2018. </a:t>
            </a:r>
            <a:r>
              <a:rPr lang="en-US" dirty="0">
                <a:hlinkClick r:id="rId4"/>
              </a:rPr>
              <a:t>https://www.opm.gov/policy-data-oversight/worklife/federal-work-life-survey/telework-insights.pdf</a:t>
            </a:r>
            <a:r>
              <a:rPr lang="en-US" dirty="0"/>
              <a:t>)  </a:t>
            </a:r>
          </a:p>
          <a:p>
            <a:pPr marL="800100" lvl="1" indent="-342900">
              <a:buFont typeface="Arial" panose="020B0604020202020204" pitchFamily="34" charset="0"/>
              <a:buChar char="•"/>
            </a:pPr>
            <a:r>
              <a:rPr lang="en-US" dirty="0"/>
              <a:t>Employees reported the use of telework </a:t>
            </a:r>
          </a:p>
          <a:p>
            <a:pPr marL="1257300" lvl="2" indent="-342900">
              <a:buFont typeface="Arial" panose="020B0604020202020204" pitchFamily="34" charset="0"/>
              <a:buChar char="•"/>
            </a:pPr>
            <a:r>
              <a:rPr lang="en-US" dirty="0"/>
              <a:t>improved performance (72%), </a:t>
            </a:r>
          </a:p>
          <a:p>
            <a:pPr marL="1257300" lvl="2" indent="-342900">
              <a:buFont typeface="Arial" panose="020B0604020202020204" pitchFamily="34" charset="0"/>
              <a:buChar char="•"/>
            </a:pPr>
            <a:r>
              <a:rPr lang="en-US" dirty="0"/>
              <a:t>increased the desire to stay at current agency (76%), </a:t>
            </a:r>
          </a:p>
          <a:p>
            <a:pPr marL="1257300" lvl="2" indent="-342900">
              <a:buFont typeface="Arial" panose="020B0604020202020204" pitchFamily="34" charset="0"/>
              <a:buChar char="•"/>
            </a:pPr>
            <a:r>
              <a:rPr lang="en-US" dirty="0"/>
              <a:t>improved morale (83%), and </a:t>
            </a:r>
          </a:p>
          <a:p>
            <a:pPr marL="1257300" lvl="2" indent="-342900">
              <a:buFont typeface="Arial" panose="020B0604020202020204" pitchFamily="34" charset="0"/>
              <a:buChar char="•"/>
            </a:pPr>
            <a:r>
              <a:rPr lang="en-US" dirty="0"/>
              <a:t>other outcomes that benefit both employees and management. </a:t>
            </a:r>
          </a:p>
          <a:p>
            <a:pPr marL="342900" indent="-342900">
              <a:buFont typeface="Arial" panose="020B0604020202020204" pitchFamily="34" charset="0"/>
              <a:buChar char="•"/>
            </a:pPr>
            <a:r>
              <a:rPr lang="en-US" dirty="0"/>
              <a:t>Additional research indicates telework increases engagement by improving their ability to handle personal and professional responsibilities (OPM, 2015), and in turn, high engagement improves organizational performance.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https://www.telework.gov/reports-studies/reports-to-congress/2018-report-to-congress.pdf </a:t>
            </a:r>
          </a:p>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33</a:t>
            </a:fld>
            <a:endParaRPr lang="en-US"/>
          </a:p>
        </p:txBody>
      </p:sp>
    </p:spTree>
    <p:extLst>
      <p:ext uri="{BB962C8B-B14F-4D97-AF65-F5344CB8AC3E}">
        <p14:creationId xmlns:p14="http://schemas.microsoft.com/office/powerpoint/2010/main" val="1701873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34</a:t>
            </a:fld>
            <a:endParaRPr lang="en-US"/>
          </a:p>
        </p:txBody>
      </p:sp>
    </p:spTree>
    <p:extLst>
      <p:ext uri="{BB962C8B-B14F-4D97-AF65-F5344CB8AC3E}">
        <p14:creationId xmlns:p14="http://schemas.microsoft.com/office/powerpoint/2010/main" val="223366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8BD10E-7F75-4D02-8356-654F53F1D8A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6445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35</a:t>
            </a:fld>
            <a:endParaRPr lang="en-US"/>
          </a:p>
        </p:txBody>
      </p:sp>
    </p:spTree>
    <p:extLst>
      <p:ext uri="{BB962C8B-B14F-4D97-AF65-F5344CB8AC3E}">
        <p14:creationId xmlns:p14="http://schemas.microsoft.com/office/powerpoint/2010/main" val="1448421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36</a:t>
            </a:fld>
            <a:endParaRPr lang="en-US"/>
          </a:p>
        </p:txBody>
      </p:sp>
    </p:spTree>
    <p:extLst>
      <p:ext uri="{BB962C8B-B14F-4D97-AF65-F5344CB8AC3E}">
        <p14:creationId xmlns:p14="http://schemas.microsoft.com/office/powerpoint/2010/main" val="200308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37</a:t>
            </a:fld>
            <a:endParaRPr lang="en-US"/>
          </a:p>
        </p:txBody>
      </p:sp>
    </p:spTree>
    <p:extLst>
      <p:ext uri="{BB962C8B-B14F-4D97-AF65-F5344CB8AC3E}">
        <p14:creationId xmlns:p14="http://schemas.microsoft.com/office/powerpoint/2010/main" val="584350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pPr marL="342900" indent="-342900">
              <a:buFont typeface="Arial" panose="020B0604020202020204" pitchFamily="34" charset="0"/>
              <a:buChar char="•"/>
            </a:pPr>
            <a:endParaRPr lang="en-US"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38</a:t>
            </a:fld>
            <a:endParaRPr lang="en-US"/>
          </a:p>
        </p:txBody>
      </p:sp>
    </p:spTree>
    <p:extLst>
      <p:ext uri="{BB962C8B-B14F-4D97-AF65-F5344CB8AC3E}">
        <p14:creationId xmlns:p14="http://schemas.microsoft.com/office/powerpoint/2010/main" val="4204142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39</a:t>
            </a:fld>
            <a:endParaRPr lang="en-US"/>
          </a:p>
        </p:txBody>
      </p:sp>
    </p:spTree>
    <p:extLst>
      <p:ext uri="{BB962C8B-B14F-4D97-AF65-F5344CB8AC3E}">
        <p14:creationId xmlns:p14="http://schemas.microsoft.com/office/powerpoint/2010/main" val="2312162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pPr marL="342900" indent="-342900">
              <a:buFont typeface="Arial" panose="020B0604020202020204" pitchFamily="34" charset="0"/>
              <a:buChar char="•"/>
            </a:pPr>
            <a:endParaRPr lang="en-US"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40</a:t>
            </a:fld>
            <a:endParaRPr lang="en-US"/>
          </a:p>
        </p:txBody>
      </p:sp>
    </p:spTree>
    <p:extLst>
      <p:ext uri="{BB962C8B-B14F-4D97-AF65-F5344CB8AC3E}">
        <p14:creationId xmlns:p14="http://schemas.microsoft.com/office/powerpoint/2010/main" val="2987536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pPr marL="342900" indent="-342900">
              <a:buFont typeface="Arial" panose="020B0604020202020204" pitchFamily="34" charset="0"/>
              <a:buChar char="•"/>
            </a:pPr>
            <a:endParaRPr lang="en-US"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41</a:t>
            </a:fld>
            <a:endParaRPr lang="en-US"/>
          </a:p>
        </p:txBody>
      </p:sp>
    </p:spTree>
    <p:extLst>
      <p:ext uri="{BB962C8B-B14F-4D97-AF65-F5344CB8AC3E}">
        <p14:creationId xmlns:p14="http://schemas.microsoft.com/office/powerpoint/2010/main" val="841866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42</a:t>
            </a:fld>
            <a:endParaRPr lang="en-US"/>
          </a:p>
        </p:txBody>
      </p:sp>
    </p:spTree>
    <p:extLst>
      <p:ext uri="{BB962C8B-B14F-4D97-AF65-F5344CB8AC3E}">
        <p14:creationId xmlns:p14="http://schemas.microsoft.com/office/powerpoint/2010/main" val="1095815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pPr marL="342900" indent="-342900">
              <a:buFont typeface="Arial" panose="020B0604020202020204" pitchFamily="34" charset="0"/>
              <a:buChar char="•"/>
            </a:pPr>
            <a:endParaRPr lang="en-US"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43</a:t>
            </a:fld>
            <a:endParaRPr lang="en-US"/>
          </a:p>
        </p:txBody>
      </p:sp>
    </p:spTree>
    <p:extLst>
      <p:ext uri="{BB962C8B-B14F-4D97-AF65-F5344CB8AC3E}">
        <p14:creationId xmlns:p14="http://schemas.microsoft.com/office/powerpoint/2010/main" val="2771547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pPr>
              <a:lnSpc>
                <a:spcPct val="114000"/>
              </a:lnSpc>
            </a:pPr>
            <a:r>
              <a:rPr lang="en-US" b="1" dirty="0"/>
              <a:t>Impact of Pollution on Public Health:</a:t>
            </a:r>
          </a:p>
          <a:p>
            <a:pPr marL="342900" indent="-342900">
              <a:lnSpc>
                <a:spcPct val="114000"/>
              </a:lnSpc>
              <a:buFont typeface="Arial" panose="020B0604020202020204" pitchFamily="34" charset="0"/>
              <a:buChar char="•"/>
            </a:pPr>
            <a:r>
              <a:rPr lang="en-US" b="1" dirty="0"/>
              <a:t>Traffic-Related Air Pollution</a:t>
            </a:r>
            <a:r>
              <a:rPr lang="en-US" dirty="0"/>
              <a:t>: “contains most of the elements of human-made air pollution: ground-level ozone, various forms of carbon, nitrogen oxides, sulfur oxides, volatile organic compounds, polycyclic aromatic hydrocarbons, and fine particulate matter.”</a:t>
            </a:r>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lvl="1"/>
            <a:r>
              <a:rPr lang="en-US" sz="1600" i="1" dirty="0"/>
              <a:t>From: National Institute of Environmental Health Sciences.  Air Pollution and Your Health. </a:t>
            </a:r>
            <a:r>
              <a:rPr lang="en-US" sz="1600" i="1" dirty="0">
                <a:hlinkClick r:id="rId3"/>
              </a:rPr>
              <a:t>https://www.niehs.nih.gov/health/topics/agents/air-pollution/index.cfm</a:t>
            </a:r>
            <a:r>
              <a:rPr lang="en-US" sz="1600" i="1" dirty="0"/>
              <a:t>. </a:t>
            </a:r>
            <a:r>
              <a:rPr lang="en-US" sz="1600" dirty="0"/>
              <a:t>Global Environmental Health Newsletter. </a:t>
            </a:r>
            <a:r>
              <a:rPr lang="en-US" sz="1600" i="1" dirty="0"/>
              <a:t>Accessed on 10/30/2021.</a:t>
            </a:r>
          </a:p>
          <a:p>
            <a:pPr lvl="1"/>
            <a:r>
              <a:rPr lang="en-US" sz="1600" i="1" dirty="0"/>
              <a:t>Another resource: </a:t>
            </a:r>
            <a:r>
              <a:rPr lang="en-US" sz="1600" i="1" dirty="0">
                <a:hlinkClick r:id="rId4"/>
              </a:rPr>
              <a:t>https://www.epa.gov/air-research/research-health-effects-air-pollution</a:t>
            </a:r>
            <a:r>
              <a:rPr lang="en-US" sz="1600" i="1" dirty="0"/>
              <a:t>. </a:t>
            </a:r>
          </a:p>
          <a:p>
            <a:pPr>
              <a:lnSpc>
                <a:spcPct val="130000"/>
              </a:lnSpc>
            </a:pPr>
            <a:endParaRPr lang="en-US" b="1" dirty="0"/>
          </a:p>
          <a:p>
            <a:pPr>
              <a:lnSpc>
                <a:spcPct val="130000"/>
              </a:lnSpc>
            </a:pPr>
            <a:r>
              <a:rPr lang="en-US" b="1" dirty="0"/>
              <a:t>Impact of Pollution on Public Health:</a:t>
            </a:r>
          </a:p>
          <a:p>
            <a:pPr marL="342900" indent="-342900">
              <a:lnSpc>
                <a:spcPct val="130000"/>
              </a:lnSpc>
              <a:buFont typeface="Arial" panose="020B0604020202020204" pitchFamily="34" charset="0"/>
              <a:buChar char="•"/>
            </a:pPr>
            <a:r>
              <a:rPr lang="en-US" dirty="0"/>
              <a:t>World Health Organization (WHO) estimates that “</a:t>
            </a:r>
            <a:r>
              <a:rPr lang="en-US" b="1" dirty="0"/>
              <a:t>Air pollution accounts for 1 in 8 deaths worldwide</a:t>
            </a:r>
            <a:r>
              <a:rPr lang="en-US" dirty="0"/>
              <a:t> approximately 7 million deaths in 2012.”</a:t>
            </a:r>
          </a:p>
          <a:p>
            <a:pPr marL="342900" indent="-342900">
              <a:lnSpc>
                <a:spcPct val="130000"/>
              </a:lnSpc>
              <a:buFont typeface="Arial" panose="020B0604020202020204" pitchFamily="34" charset="0"/>
              <a:buChar char="•"/>
            </a:pPr>
            <a:endParaRPr lang="en-US" dirty="0"/>
          </a:p>
          <a:p>
            <a:pPr marL="342900" indent="-342900">
              <a:lnSpc>
                <a:spcPct val="130000"/>
              </a:lnSpc>
              <a:buFont typeface="Arial" panose="020B0604020202020204" pitchFamily="34" charset="0"/>
              <a:buChar char="•"/>
            </a:pPr>
            <a:r>
              <a:rPr lang="en-US" dirty="0"/>
              <a:t>“WHO now characterizes </a:t>
            </a:r>
            <a:r>
              <a:rPr lang="en-US" b="1" dirty="0"/>
              <a:t>air pollution as ‘the world’s largest single environmental health risk.’”</a:t>
            </a:r>
          </a:p>
          <a:p>
            <a:pPr marL="342900" indent="-342900">
              <a:buFont typeface="Arial" panose="020B0604020202020204" pitchFamily="34" charset="0"/>
              <a:buChar char="•"/>
            </a:pPr>
            <a:endParaRPr lang="en-US" i="1" dirty="0"/>
          </a:p>
          <a:p>
            <a:pPr marL="342900" indent="-342900">
              <a:buFont typeface="Arial" panose="020B0604020202020204" pitchFamily="34" charset="0"/>
              <a:buChar char="•"/>
            </a:pPr>
            <a:endParaRPr lang="en-US" i="1" dirty="0"/>
          </a:p>
          <a:p>
            <a:r>
              <a:rPr lang="en-US" sz="1200" i="1" dirty="0"/>
              <a:t>From: Whitacre P. National Institute of Environmental Health Sciences. Air Pollution Accounts for 1 in 8 Deaths Worldwide, According to New WHO Estimates. Global Environmental Health Newsletter.  </a:t>
            </a:r>
            <a:r>
              <a:rPr lang="en-US" sz="1200" i="1" dirty="0">
                <a:hlinkClick r:id="rId5"/>
              </a:rPr>
              <a:t>https://www.niehs.nih.gov/research/programs/geh/geh_newsletter/2014/4/articles/air_pollution_accounts_for_1_in_8_deaths_worldwide_according_to_new_who_estimates.cfm</a:t>
            </a:r>
            <a:r>
              <a:rPr lang="en-US" sz="1200" i="1" dirty="0"/>
              <a:t>. Accessed on 10/20/2021.</a:t>
            </a:r>
          </a:p>
          <a:p>
            <a:pPr marL="342900" indent="-342900">
              <a:buFont typeface="Arial" panose="020B0604020202020204" pitchFamily="34" charset="0"/>
              <a:buChar char="•"/>
            </a:pPr>
            <a:endParaRPr lang="en-US"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44</a:t>
            </a:fld>
            <a:endParaRPr lang="en-US"/>
          </a:p>
        </p:txBody>
      </p:sp>
    </p:spTree>
    <p:extLst>
      <p:ext uri="{BB962C8B-B14F-4D97-AF65-F5344CB8AC3E}">
        <p14:creationId xmlns:p14="http://schemas.microsoft.com/office/powerpoint/2010/main" val="3735461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1C1680E-4CAC-4143-91FE-258B064392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72883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pPr marL="342900" indent="-342900">
              <a:buFont typeface="Arial" panose="020B0604020202020204" pitchFamily="34" charset="0"/>
              <a:buChar char="•"/>
            </a:pPr>
            <a:endParaRPr lang="en-US"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45</a:t>
            </a:fld>
            <a:endParaRPr lang="en-US"/>
          </a:p>
        </p:txBody>
      </p:sp>
    </p:spTree>
    <p:extLst>
      <p:ext uri="{BB962C8B-B14F-4D97-AF65-F5344CB8AC3E}">
        <p14:creationId xmlns:p14="http://schemas.microsoft.com/office/powerpoint/2010/main" val="13495962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47</a:t>
            </a:fld>
            <a:endParaRPr lang="en-US"/>
          </a:p>
        </p:txBody>
      </p:sp>
    </p:spTree>
    <p:extLst>
      <p:ext uri="{BB962C8B-B14F-4D97-AF65-F5344CB8AC3E}">
        <p14:creationId xmlns:p14="http://schemas.microsoft.com/office/powerpoint/2010/main" val="12140148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48</a:t>
            </a:fld>
            <a:endParaRPr lang="en-US"/>
          </a:p>
        </p:txBody>
      </p:sp>
    </p:spTree>
    <p:extLst>
      <p:ext uri="{BB962C8B-B14F-4D97-AF65-F5344CB8AC3E}">
        <p14:creationId xmlns:p14="http://schemas.microsoft.com/office/powerpoint/2010/main" val="14811673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49</a:t>
            </a:fld>
            <a:endParaRPr lang="en-US"/>
          </a:p>
        </p:txBody>
      </p:sp>
    </p:spTree>
    <p:extLst>
      <p:ext uri="{BB962C8B-B14F-4D97-AF65-F5344CB8AC3E}">
        <p14:creationId xmlns:p14="http://schemas.microsoft.com/office/powerpoint/2010/main" val="18597687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50</a:t>
            </a:fld>
            <a:endParaRPr lang="en-US"/>
          </a:p>
        </p:txBody>
      </p:sp>
    </p:spTree>
    <p:extLst>
      <p:ext uri="{BB962C8B-B14F-4D97-AF65-F5344CB8AC3E}">
        <p14:creationId xmlns:p14="http://schemas.microsoft.com/office/powerpoint/2010/main" val="20399838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1680E-4CAC-4143-91FE-258B064392F7}" type="slidenum">
              <a:rPr lang="en-US" smtClean="0"/>
              <a:t>53</a:t>
            </a:fld>
            <a:endParaRPr lang="en-US"/>
          </a:p>
        </p:txBody>
      </p:sp>
    </p:spTree>
    <p:extLst>
      <p:ext uri="{BB962C8B-B14F-4D97-AF65-F5344CB8AC3E}">
        <p14:creationId xmlns:p14="http://schemas.microsoft.com/office/powerpoint/2010/main" val="24871591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54</a:t>
            </a:fld>
            <a:endParaRPr lang="en-US"/>
          </a:p>
        </p:txBody>
      </p:sp>
    </p:spTree>
    <p:extLst>
      <p:ext uri="{BB962C8B-B14F-4D97-AF65-F5344CB8AC3E}">
        <p14:creationId xmlns:p14="http://schemas.microsoft.com/office/powerpoint/2010/main" val="22946712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56</a:t>
            </a:fld>
            <a:endParaRPr lang="en-US"/>
          </a:p>
        </p:txBody>
      </p:sp>
    </p:spTree>
    <p:extLst>
      <p:ext uri="{BB962C8B-B14F-4D97-AF65-F5344CB8AC3E}">
        <p14:creationId xmlns:p14="http://schemas.microsoft.com/office/powerpoint/2010/main" val="26156354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57</a:t>
            </a:fld>
            <a:endParaRPr lang="en-US"/>
          </a:p>
        </p:txBody>
      </p:sp>
    </p:spTree>
    <p:extLst>
      <p:ext uri="{BB962C8B-B14F-4D97-AF65-F5344CB8AC3E}">
        <p14:creationId xmlns:p14="http://schemas.microsoft.com/office/powerpoint/2010/main" val="13376983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59</a:t>
            </a:fld>
            <a:endParaRPr lang="en-US"/>
          </a:p>
        </p:txBody>
      </p:sp>
    </p:spTree>
    <p:extLst>
      <p:ext uri="{BB962C8B-B14F-4D97-AF65-F5344CB8AC3E}">
        <p14:creationId xmlns:p14="http://schemas.microsoft.com/office/powerpoint/2010/main" val="301899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8BD10E-7F75-4D02-8356-654F53F1D8A3}" type="slidenum">
              <a:rPr lang="en-US" smtClean="0"/>
              <a:t>15</a:t>
            </a:fld>
            <a:endParaRPr lang="en-US"/>
          </a:p>
        </p:txBody>
      </p:sp>
    </p:spTree>
    <p:extLst>
      <p:ext uri="{BB962C8B-B14F-4D97-AF65-F5344CB8AC3E}">
        <p14:creationId xmlns:p14="http://schemas.microsoft.com/office/powerpoint/2010/main" val="40538008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60</a:t>
            </a:fld>
            <a:endParaRPr lang="en-US"/>
          </a:p>
        </p:txBody>
      </p:sp>
    </p:spTree>
    <p:extLst>
      <p:ext uri="{BB962C8B-B14F-4D97-AF65-F5344CB8AC3E}">
        <p14:creationId xmlns:p14="http://schemas.microsoft.com/office/powerpoint/2010/main" val="31236978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61</a:t>
            </a:fld>
            <a:endParaRPr lang="en-US"/>
          </a:p>
        </p:txBody>
      </p:sp>
    </p:spTree>
    <p:extLst>
      <p:ext uri="{BB962C8B-B14F-4D97-AF65-F5344CB8AC3E}">
        <p14:creationId xmlns:p14="http://schemas.microsoft.com/office/powerpoint/2010/main" val="221912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aace0979e9_0_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gaace0979e9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1" name="Google Shape;241;gaace0979e9_0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63</a:t>
            </a:fld>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64</a:t>
            </a:fld>
            <a:endParaRPr lang="en-US"/>
          </a:p>
        </p:txBody>
      </p:sp>
    </p:spTree>
    <p:extLst>
      <p:ext uri="{BB962C8B-B14F-4D97-AF65-F5344CB8AC3E}">
        <p14:creationId xmlns:p14="http://schemas.microsoft.com/office/powerpoint/2010/main" val="35988562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1C1680E-4CAC-4143-91FE-258B064392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77944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67</a:t>
            </a:fld>
            <a:endParaRPr lang="en-US"/>
          </a:p>
        </p:txBody>
      </p:sp>
    </p:spTree>
    <p:extLst>
      <p:ext uri="{BB962C8B-B14F-4D97-AF65-F5344CB8AC3E}">
        <p14:creationId xmlns:p14="http://schemas.microsoft.com/office/powerpoint/2010/main" val="42748850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68</a:t>
            </a:fld>
            <a:endParaRPr lang="en-US"/>
          </a:p>
        </p:txBody>
      </p:sp>
    </p:spTree>
    <p:extLst>
      <p:ext uri="{BB962C8B-B14F-4D97-AF65-F5344CB8AC3E}">
        <p14:creationId xmlns:p14="http://schemas.microsoft.com/office/powerpoint/2010/main" val="40707432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69</a:t>
            </a:fld>
            <a:endParaRPr lang="en-US"/>
          </a:p>
        </p:txBody>
      </p:sp>
    </p:spTree>
    <p:extLst>
      <p:ext uri="{BB962C8B-B14F-4D97-AF65-F5344CB8AC3E}">
        <p14:creationId xmlns:p14="http://schemas.microsoft.com/office/powerpoint/2010/main" val="17510041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71</a:t>
            </a:fld>
            <a:endParaRPr lang="en-US"/>
          </a:p>
        </p:txBody>
      </p:sp>
    </p:spTree>
    <p:extLst>
      <p:ext uri="{BB962C8B-B14F-4D97-AF65-F5344CB8AC3E}">
        <p14:creationId xmlns:p14="http://schemas.microsoft.com/office/powerpoint/2010/main" val="405402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78</a:t>
            </a:fld>
            <a:endParaRPr lang="en-US"/>
          </a:p>
        </p:txBody>
      </p:sp>
    </p:spTree>
    <p:extLst>
      <p:ext uri="{BB962C8B-B14F-4D97-AF65-F5344CB8AC3E}">
        <p14:creationId xmlns:p14="http://schemas.microsoft.com/office/powerpoint/2010/main" val="175342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ighlight>
                  <a:srgbClr val="FFFF00"/>
                </a:highlight>
              </a:rPr>
              <a:t>Many workplaces have a mix of full-time on site, part-time on-site and part-time telework, and full-time remote work. </a:t>
            </a:r>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18</a:t>
            </a:fld>
            <a:endParaRPr lang="en-US"/>
          </a:p>
        </p:txBody>
      </p:sp>
    </p:spTree>
    <p:extLst>
      <p:ext uri="{BB962C8B-B14F-4D97-AF65-F5344CB8AC3E}">
        <p14:creationId xmlns:p14="http://schemas.microsoft.com/office/powerpoint/2010/main" val="38203443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79</a:t>
            </a:fld>
            <a:endParaRPr lang="en-US"/>
          </a:p>
        </p:txBody>
      </p:sp>
    </p:spTree>
    <p:extLst>
      <p:ext uri="{BB962C8B-B14F-4D97-AF65-F5344CB8AC3E}">
        <p14:creationId xmlns:p14="http://schemas.microsoft.com/office/powerpoint/2010/main" val="2574983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80</a:t>
            </a:fld>
            <a:endParaRPr lang="en-US"/>
          </a:p>
        </p:txBody>
      </p:sp>
    </p:spTree>
    <p:extLst>
      <p:ext uri="{BB962C8B-B14F-4D97-AF65-F5344CB8AC3E}">
        <p14:creationId xmlns:p14="http://schemas.microsoft.com/office/powerpoint/2010/main" val="36204638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82</a:t>
            </a:fld>
            <a:endParaRPr lang="en-US"/>
          </a:p>
        </p:txBody>
      </p:sp>
    </p:spTree>
    <p:extLst>
      <p:ext uri="{BB962C8B-B14F-4D97-AF65-F5344CB8AC3E}">
        <p14:creationId xmlns:p14="http://schemas.microsoft.com/office/powerpoint/2010/main" val="36126214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83</a:t>
            </a:fld>
            <a:endParaRPr lang="en-US"/>
          </a:p>
        </p:txBody>
      </p:sp>
    </p:spTree>
    <p:extLst>
      <p:ext uri="{BB962C8B-B14F-4D97-AF65-F5344CB8AC3E}">
        <p14:creationId xmlns:p14="http://schemas.microsoft.com/office/powerpoint/2010/main" val="24030510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84</a:t>
            </a:fld>
            <a:endParaRPr lang="en-US"/>
          </a:p>
        </p:txBody>
      </p:sp>
    </p:spTree>
    <p:extLst>
      <p:ext uri="{BB962C8B-B14F-4D97-AF65-F5344CB8AC3E}">
        <p14:creationId xmlns:p14="http://schemas.microsoft.com/office/powerpoint/2010/main" val="17541926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85</a:t>
            </a:fld>
            <a:endParaRPr lang="en-US"/>
          </a:p>
        </p:txBody>
      </p:sp>
    </p:spTree>
    <p:extLst>
      <p:ext uri="{BB962C8B-B14F-4D97-AF65-F5344CB8AC3E}">
        <p14:creationId xmlns:p14="http://schemas.microsoft.com/office/powerpoint/2010/main" val="31860900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86</a:t>
            </a:fld>
            <a:endParaRPr lang="en-US"/>
          </a:p>
        </p:txBody>
      </p:sp>
    </p:spTree>
    <p:extLst>
      <p:ext uri="{BB962C8B-B14F-4D97-AF65-F5344CB8AC3E}">
        <p14:creationId xmlns:p14="http://schemas.microsoft.com/office/powerpoint/2010/main" val="30986928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87</a:t>
            </a:fld>
            <a:endParaRPr lang="en-US"/>
          </a:p>
        </p:txBody>
      </p:sp>
    </p:spTree>
    <p:extLst>
      <p:ext uri="{BB962C8B-B14F-4D97-AF65-F5344CB8AC3E}">
        <p14:creationId xmlns:p14="http://schemas.microsoft.com/office/powerpoint/2010/main" val="15194961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89</a:t>
            </a:fld>
            <a:endParaRPr lang="en-US"/>
          </a:p>
        </p:txBody>
      </p:sp>
    </p:spTree>
    <p:extLst>
      <p:ext uri="{BB962C8B-B14F-4D97-AF65-F5344CB8AC3E}">
        <p14:creationId xmlns:p14="http://schemas.microsoft.com/office/powerpoint/2010/main" val="23003997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90</a:t>
            </a:fld>
            <a:endParaRPr lang="en-US"/>
          </a:p>
        </p:txBody>
      </p:sp>
    </p:spTree>
    <p:extLst>
      <p:ext uri="{BB962C8B-B14F-4D97-AF65-F5344CB8AC3E}">
        <p14:creationId xmlns:p14="http://schemas.microsoft.com/office/powerpoint/2010/main" val="4075921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19</a:t>
            </a:fld>
            <a:endParaRPr lang="en-US"/>
          </a:p>
        </p:txBody>
      </p:sp>
    </p:spTree>
    <p:extLst>
      <p:ext uri="{BB962C8B-B14F-4D97-AF65-F5344CB8AC3E}">
        <p14:creationId xmlns:p14="http://schemas.microsoft.com/office/powerpoint/2010/main" val="193775814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91</a:t>
            </a:fld>
            <a:endParaRPr lang="en-US"/>
          </a:p>
        </p:txBody>
      </p:sp>
    </p:spTree>
    <p:extLst>
      <p:ext uri="{BB962C8B-B14F-4D97-AF65-F5344CB8AC3E}">
        <p14:creationId xmlns:p14="http://schemas.microsoft.com/office/powerpoint/2010/main" val="14475447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94</a:t>
            </a:fld>
            <a:endParaRPr lang="en-US"/>
          </a:p>
        </p:txBody>
      </p:sp>
    </p:spTree>
    <p:extLst>
      <p:ext uri="{BB962C8B-B14F-4D97-AF65-F5344CB8AC3E}">
        <p14:creationId xmlns:p14="http://schemas.microsoft.com/office/powerpoint/2010/main" val="25669045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95</a:t>
            </a:fld>
            <a:endParaRPr lang="en-US"/>
          </a:p>
        </p:txBody>
      </p:sp>
    </p:spTree>
    <p:extLst>
      <p:ext uri="{BB962C8B-B14F-4D97-AF65-F5344CB8AC3E}">
        <p14:creationId xmlns:p14="http://schemas.microsoft.com/office/powerpoint/2010/main" val="24774905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96</a:t>
            </a:fld>
            <a:endParaRPr lang="en-US"/>
          </a:p>
        </p:txBody>
      </p:sp>
    </p:spTree>
    <p:extLst>
      <p:ext uri="{BB962C8B-B14F-4D97-AF65-F5344CB8AC3E}">
        <p14:creationId xmlns:p14="http://schemas.microsoft.com/office/powerpoint/2010/main" val="313996964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97</a:t>
            </a:fld>
            <a:endParaRPr lang="en-US"/>
          </a:p>
        </p:txBody>
      </p:sp>
    </p:spTree>
    <p:extLst>
      <p:ext uri="{BB962C8B-B14F-4D97-AF65-F5344CB8AC3E}">
        <p14:creationId xmlns:p14="http://schemas.microsoft.com/office/powerpoint/2010/main" val="31848779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98</a:t>
            </a:fld>
            <a:endParaRPr lang="en-US"/>
          </a:p>
        </p:txBody>
      </p:sp>
    </p:spTree>
    <p:extLst>
      <p:ext uri="{BB962C8B-B14F-4D97-AF65-F5344CB8AC3E}">
        <p14:creationId xmlns:p14="http://schemas.microsoft.com/office/powerpoint/2010/main" val="7923596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99</a:t>
            </a:fld>
            <a:endParaRPr lang="en-US"/>
          </a:p>
        </p:txBody>
      </p:sp>
    </p:spTree>
    <p:extLst>
      <p:ext uri="{BB962C8B-B14F-4D97-AF65-F5344CB8AC3E}">
        <p14:creationId xmlns:p14="http://schemas.microsoft.com/office/powerpoint/2010/main" val="3450744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100</a:t>
            </a:fld>
            <a:endParaRPr lang="en-US"/>
          </a:p>
        </p:txBody>
      </p:sp>
    </p:spTree>
    <p:extLst>
      <p:ext uri="{BB962C8B-B14F-4D97-AF65-F5344CB8AC3E}">
        <p14:creationId xmlns:p14="http://schemas.microsoft.com/office/powerpoint/2010/main" val="48842271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101</a:t>
            </a:fld>
            <a:endParaRPr lang="en-US"/>
          </a:p>
        </p:txBody>
      </p:sp>
    </p:spTree>
    <p:extLst>
      <p:ext uri="{BB962C8B-B14F-4D97-AF65-F5344CB8AC3E}">
        <p14:creationId xmlns:p14="http://schemas.microsoft.com/office/powerpoint/2010/main" val="273559920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103</a:t>
            </a:fld>
            <a:endParaRPr lang="en-US"/>
          </a:p>
        </p:txBody>
      </p:sp>
    </p:spTree>
    <p:extLst>
      <p:ext uri="{BB962C8B-B14F-4D97-AF65-F5344CB8AC3E}">
        <p14:creationId xmlns:p14="http://schemas.microsoft.com/office/powerpoint/2010/main" val="1471008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21</a:t>
            </a:fld>
            <a:endParaRPr lang="en-US"/>
          </a:p>
        </p:txBody>
      </p:sp>
    </p:spTree>
    <p:extLst>
      <p:ext uri="{BB962C8B-B14F-4D97-AF65-F5344CB8AC3E}">
        <p14:creationId xmlns:p14="http://schemas.microsoft.com/office/powerpoint/2010/main" val="14173435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105</a:t>
            </a:fld>
            <a:endParaRPr lang="en-US"/>
          </a:p>
        </p:txBody>
      </p:sp>
    </p:spTree>
    <p:extLst>
      <p:ext uri="{BB962C8B-B14F-4D97-AF65-F5344CB8AC3E}">
        <p14:creationId xmlns:p14="http://schemas.microsoft.com/office/powerpoint/2010/main" val="400575292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106</a:t>
            </a:fld>
            <a:endParaRPr lang="en-US"/>
          </a:p>
        </p:txBody>
      </p:sp>
    </p:spTree>
    <p:extLst>
      <p:ext uri="{BB962C8B-B14F-4D97-AF65-F5344CB8AC3E}">
        <p14:creationId xmlns:p14="http://schemas.microsoft.com/office/powerpoint/2010/main" val="2055333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107</a:t>
            </a:fld>
            <a:endParaRPr lang="en-US"/>
          </a:p>
        </p:txBody>
      </p:sp>
    </p:spTree>
    <p:extLst>
      <p:ext uri="{BB962C8B-B14F-4D97-AF65-F5344CB8AC3E}">
        <p14:creationId xmlns:p14="http://schemas.microsoft.com/office/powerpoint/2010/main" val="244067582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108</a:t>
            </a:fld>
            <a:endParaRPr lang="en-US"/>
          </a:p>
        </p:txBody>
      </p:sp>
    </p:spTree>
    <p:extLst>
      <p:ext uri="{BB962C8B-B14F-4D97-AF65-F5344CB8AC3E}">
        <p14:creationId xmlns:p14="http://schemas.microsoft.com/office/powerpoint/2010/main" val="280921805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109</a:t>
            </a:fld>
            <a:endParaRPr lang="en-US"/>
          </a:p>
        </p:txBody>
      </p:sp>
    </p:spTree>
    <p:extLst>
      <p:ext uri="{BB962C8B-B14F-4D97-AF65-F5344CB8AC3E}">
        <p14:creationId xmlns:p14="http://schemas.microsoft.com/office/powerpoint/2010/main" val="4864710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112</a:t>
            </a:fld>
            <a:endParaRPr lang="en-US"/>
          </a:p>
        </p:txBody>
      </p:sp>
    </p:spTree>
    <p:extLst>
      <p:ext uri="{BB962C8B-B14F-4D97-AF65-F5344CB8AC3E}">
        <p14:creationId xmlns:p14="http://schemas.microsoft.com/office/powerpoint/2010/main" val="372177093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113</a:t>
            </a:fld>
            <a:endParaRPr lang="en-US"/>
          </a:p>
        </p:txBody>
      </p:sp>
    </p:spTree>
    <p:extLst>
      <p:ext uri="{BB962C8B-B14F-4D97-AF65-F5344CB8AC3E}">
        <p14:creationId xmlns:p14="http://schemas.microsoft.com/office/powerpoint/2010/main" val="37480874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114</a:t>
            </a:fld>
            <a:endParaRPr lang="en-US"/>
          </a:p>
        </p:txBody>
      </p:sp>
    </p:spTree>
    <p:extLst>
      <p:ext uri="{BB962C8B-B14F-4D97-AF65-F5344CB8AC3E}">
        <p14:creationId xmlns:p14="http://schemas.microsoft.com/office/powerpoint/2010/main" val="224873753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115</a:t>
            </a:fld>
            <a:endParaRPr lang="en-US"/>
          </a:p>
        </p:txBody>
      </p:sp>
    </p:spTree>
    <p:extLst>
      <p:ext uri="{BB962C8B-B14F-4D97-AF65-F5344CB8AC3E}">
        <p14:creationId xmlns:p14="http://schemas.microsoft.com/office/powerpoint/2010/main" val="212203287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116</a:t>
            </a:fld>
            <a:endParaRPr lang="en-US"/>
          </a:p>
        </p:txBody>
      </p:sp>
    </p:spTree>
    <p:extLst>
      <p:ext uri="{BB962C8B-B14F-4D97-AF65-F5344CB8AC3E}">
        <p14:creationId xmlns:p14="http://schemas.microsoft.com/office/powerpoint/2010/main" val="1335236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i="1" dirty="0" err="1"/>
              <a:t>Joice</a:t>
            </a:r>
            <a:r>
              <a:rPr lang="en-US" i="1" dirty="0"/>
              <a:t> W. 2000. The Evolution of Telework in the Federal Government. GSA. </a:t>
            </a:r>
            <a:r>
              <a:rPr lang="en-US" i="1" dirty="0">
                <a:hlinkClick r:id="rId3"/>
              </a:rPr>
              <a:t>http://passages-pro.fr/wp-content/uploads/2020/06/JOYCE-these-doctorale-History-telework.pdf</a:t>
            </a:r>
            <a:r>
              <a:rPr lang="en-US" i="1" dirty="0"/>
              <a:t>. Accessed on 10/17/2021; Martin E. 2000. GSA announces the release of a new publication on the evolution of Telework. GSA #9729. </a:t>
            </a:r>
            <a:r>
              <a:rPr lang="en-US" i="1" dirty="0">
                <a:hlinkClick r:id="rId4"/>
              </a:rPr>
              <a:t>https://www.gsa.gov/about-us/newsroom/news-releases/gsa-announces-the-release-of-a-new-publication-on-the-evolution-of-telework</a:t>
            </a:r>
            <a:r>
              <a:rPr lang="en-US" i="1" dirty="0"/>
              <a:t>. Accessed on 10/17/2021</a:t>
            </a:r>
            <a:endParaRPr lang="en-US" dirty="0"/>
          </a:p>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22</a:t>
            </a:fld>
            <a:endParaRPr lang="en-US"/>
          </a:p>
        </p:txBody>
      </p:sp>
    </p:spTree>
    <p:extLst>
      <p:ext uri="{BB962C8B-B14F-4D97-AF65-F5344CB8AC3E}">
        <p14:creationId xmlns:p14="http://schemas.microsoft.com/office/powerpoint/2010/main" val="41363984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117</a:t>
            </a:fld>
            <a:endParaRPr lang="en-US"/>
          </a:p>
        </p:txBody>
      </p:sp>
    </p:spTree>
    <p:extLst>
      <p:ext uri="{BB962C8B-B14F-4D97-AF65-F5344CB8AC3E}">
        <p14:creationId xmlns:p14="http://schemas.microsoft.com/office/powerpoint/2010/main" val="33046950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119</a:t>
            </a:fld>
            <a:endParaRPr lang="en-US"/>
          </a:p>
        </p:txBody>
      </p:sp>
    </p:spTree>
    <p:extLst>
      <p:ext uri="{BB962C8B-B14F-4D97-AF65-F5344CB8AC3E}">
        <p14:creationId xmlns:p14="http://schemas.microsoft.com/office/powerpoint/2010/main" val="19283043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120</a:t>
            </a:fld>
            <a:endParaRPr lang="en-US"/>
          </a:p>
        </p:txBody>
      </p:sp>
    </p:spTree>
    <p:extLst>
      <p:ext uri="{BB962C8B-B14F-4D97-AF65-F5344CB8AC3E}">
        <p14:creationId xmlns:p14="http://schemas.microsoft.com/office/powerpoint/2010/main" val="12563599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121</a:t>
            </a:fld>
            <a:endParaRPr lang="en-US"/>
          </a:p>
        </p:txBody>
      </p:sp>
    </p:spTree>
    <p:extLst>
      <p:ext uri="{BB962C8B-B14F-4D97-AF65-F5344CB8AC3E}">
        <p14:creationId xmlns:p14="http://schemas.microsoft.com/office/powerpoint/2010/main" val="75557901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122</a:t>
            </a:fld>
            <a:endParaRPr lang="en-US"/>
          </a:p>
        </p:txBody>
      </p:sp>
    </p:spTree>
    <p:extLst>
      <p:ext uri="{BB962C8B-B14F-4D97-AF65-F5344CB8AC3E}">
        <p14:creationId xmlns:p14="http://schemas.microsoft.com/office/powerpoint/2010/main" val="346831259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14000"/>
              </a:lnSpc>
              <a:spcAft>
                <a:spcPts val="600"/>
              </a:spcAft>
              <a:buFont typeface="Arial" panose="020B0604020202020204" pitchFamily="34" charset="0"/>
              <a:buChar char="•"/>
            </a:pPr>
            <a:r>
              <a:rPr lang="en-US" dirty="0">
                <a:cs typeface="FrankRuehl" panose="020E0503060101010101" pitchFamily="34" charset="-79"/>
              </a:rPr>
              <a:t>5 C.F.R. § 2638.102 Government ethics responsibilities of employees.</a:t>
            </a:r>
          </a:p>
          <a:p>
            <a:pPr marL="628650" lvl="1" indent="-171450">
              <a:lnSpc>
                <a:spcPct val="114000"/>
              </a:lnSpc>
              <a:spcAft>
                <a:spcPts val="600"/>
              </a:spcAft>
              <a:buFont typeface="Arial" panose="020B0604020202020204" pitchFamily="34" charset="0"/>
              <a:buChar char="•"/>
            </a:pPr>
            <a:r>
              <a:rPr lang="en-US" dirty="0">
                <a:cs typeface="FrankRuehl" panose="020E0503060101010101" pitchFamily="34" charset="-79"/>
              </a:rPr>
              <a:t>“. . . </a:t>
            </a:r>
            <a:r>
              <a:rPr lang="en-US" i="1" dirty="0">
                <a:cs typeface="FrankRuehl" panose="020E0503060101010101" pitchFamily="34" charset="-79"/>
              </a:rPr>
              <a:t>Every employee in the executive branch plays a critical role in the executive branch Ethics Program. . . . employees must endeavor to act, at all times, in the public's interest, avoid losing impartiality or appearing to lose impartiality in carrying out official duties, refrain from misusing their offices for private gain, serve as good stewards of public resources, and comply with the requirements of government ethics laws and regulations</a:t>
            </a:r>
            <a:r>
              <a:rPr lang="en-US" dirty="0">
                <a:cs typeface="FrankRuehl" panose="020E0503060101010101" pitchFamily="34" charset="-79"/>
              </a:rPr>
              <a:t>. . . .”</a:t>
            </a:r>
          </a:p>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123</a:t>
            </a:fld>
            <a:endParaRPr lang="en-US"/>
          </a:p>
        </p:txBody>
      </p:sp>
    </p:spTree>
    <p:extLst>
      <p:ext uri="{BB962C8B-B14F-4D97-AF65-F5344CB8AC3E}">
        <p14:creationId xmlns:p14="http://schemas.microsoft.com/office/powerpoint/2010/main" val="108971632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cs typeface="FrankRuehl" panose="020E0503060101010101" pitchFamily="34" charset="-79"/>
              </a:rPr>
              <a:t> 5 C.F.R. § 2638.103 Government ethics responsibilities of supervisors.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cs typeface="FrankRuehl" panose="020E0503060101010101" pitchFamily="34" charset="-79"/>
              </a:rPr>
              <a:t>“</a:t>
            </a:r>
            <a:r>
              <a:rPr lang="en-US" sz="1200" i="1" dirty="0">
                <a:cs typeface="FrankRuehl" panose="020E0503060101010101" pitchFamily="34" charset="-79"/>
              </a:rPr>
              <a:t>Every supervisor in the executive branch has a heightened personal responsibility for advancing government ethics. It is imperative that supervisors serve as models of ethical behavior for subordinates. Supervisors have a responsibility to help ensure that subordinates are aware of their ethical obligations under the standards of conduct and that subordinates know how to contact agency ethics officials. supervisors are also responsible for working with agency ethics officials to help resolve conflicts of interest and enforce government ethics laws and regulations, including those requiring certain employees to file financial disclosure reports. . . . </a:t>
            </a:r>
            <a:r>
              <a:rPr lang="en-US" sz="1200" dirty="0">
                <a:cs typeface="FrankRuehl" panose="020E0503060101010101" pitchFamily="34" charset="-79"/>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cs typeface="FrankRuehl" panose="020E0503060101010101" pitchFamily="34"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cs typeface="FrankRuehl" panose="020E0503060101010101" pitchFamily="34"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dirty="0">
              <a:cs typeface="FrankRuehl" panose="020E0503060101010101" pitchFamily="34" charset="-79"/>
            </a:endParaRPr>
          </a:p>
          <a:p>
            <a:endParaRPr lang="en-US" dirty="0"/>
          </a:p>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124</a:t>
            </a:fld>
            <a:endParaRPr lang="en-US"/>
          </a:p>
        </p:txBody>
      </p:sp>
    </p:spTree>
    <p:extLst>
      <p:ext uri="{BB962C8B-B14F-4D97-AF65-F5344CB8AC3E}">
        <p14:creationId xmlns:p14="http://schemas.microsoft.com/office/powerpoint/2010/main" val="179059930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cs typeface="FrankRuehl" panose="020E0503060101010101" pitchFamily="34" charset="-79"/>
              </a:rPr>
              <a:t> 5 C.F.R. § 2638.103 Government ethics responsibilities of supervisors.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cs typeface="FrankRuehl" panose="020E0503060101010101" pitchFamily="34" charset="-79"/>
              </a:rPr>
              <a:t>“</a:t>
            </a:r>
            <a:r>
              <a:rPr lang="en-US" sz="1200" i="1" dirty="0">
                <a:cs typeface="FrankRuehl" panose="020E0503060101010101" pitchFamily="34" charset="-79"/>
              </a:rPr>
              <a:t>Every supervisor in the executive branch has a heightened personal responsibility for advancing government ethics. It is imperative that supervisors serve as models of ethical behavior for subordinates. Supervisors have a responsibility to help ensure that subordinates are aware of their ethical obligations under the standards of conduct and that subordinates know how to contact agency ethics officials. supervisors are also responsible for working with agency ethics officials to help resolve conflicts of interest and enforce government ethics laws and regulations, including those requiring certain employees to file financial disclosure reports. . . . </a:t>
            </a:r>
            <a:r>
              <a:rPr lang="en-US" sz="1200" dirty="0">
                <a:cs typeface="FrankRuehl" panose="020E0503060101010101" pitchFamily="34" charset="-79"/>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cs typeface="FrankRuehl" panose="020E0503060101010101" pitchFamily="34"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cs typeface="FrankRuehl" panose="020E0503060101010101" pitchFamily="34"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dirty="0">
              <a:cs typeface="FrankRuehl" panose="020E0503060101010101" pitchFamily="34" charset="-79"/>
            </a:endParaRPr>
          </a:p>
          <a:p>
            <a:endParaRPr lang="en-US" dirty="0"/>
          </a:p>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125</a:t>
            </a:fld>
            <a:endParaRPr lang="en-US"/>
          </a:p>
        </p:txBody>
      </p:sp>
    </p:spTree>
    <p:extLst>
      <p:ext uri="{BB962C8B-B14F-4D97-AF65-F5344CB8AC3E}">
        <p14:creationId xmlns:p14="http://schemas.microsoft.com/office/powerpoint/2010/main" val="129602832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Slide Number Placeholder 3"/>
          <p:cNvSpPr>
            <a:spLocks noGrp="1"/>
          </p:cNvSpPr>
          <p:nvPr>
            <p:ph type="sldNum" sz="quarter" idx="5"/>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E0ACD9D9-76FF-4565-B1B2-AAD58287E8AA}" type="slidenum">
              <a:rPr lang="en-US" altLang="en-US" sz="1200"/>
              <a:pPr eaLnBrk="1" hangingPunct="1"/>
              <a:t>126</a:t>
            </a:fld>
            <a:endParaRPr lang="en-US" altLang="en-US" sz="1200" dirty="0"/>
          </a:p>
        </p:txBody>
      </p:sp>
    </p:spTree>
    <p:extLst>
      <p:ext uri="{BB962C8B-B14F-4D97-AF65-F5344CB8AC3E}">
        <p14:creationId xmlns:p14="http://schemas.microsoft.com/office/powerpoint/2010/main" val="4301378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128</a:t>
            </a:fld>
            <a:endParaRPr lang="en-US"/>
          </a:p>
        </p:txBody>
      </p:sp>
    </p:spTree>
    <p:extLst>
      <p:ext uri="{BB962C8B-B14F-4D97-AF65-F5344CB8AC3E}">
        <p14:creationId xmlns:p14="http://schemas.microsoft.com/office/powerpoint/2010/main" val="376990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i="1" dirty="0" err="1"/>
              <a:t>Joice</a:t>
            </a:r>
            <a:r>
              <a:rPr lang="en-US" i="1" dirty="0"/>
              <a:t> W. 2000. The Evolution of Telework in the Federal Government. GSA. </a:t>
            </a:r>
            <a:r>
              <a:rPr lang="en-US" i="1" dirty="0">
                <a:hlinkClick r:id="rId3"/>
              </a:rPr>
              <a:t>http://passages-pro.fr/wp-content/uploads/2020/06/JOYCE-these-doctorale-History-telework.pdf</a:t>
            </a:r>
            <a:r>
              <a:rPr lang="en-US" i="1" dirty="0"/>
              <a:t>. Accessed on 10/17/2021.</a:t>
            </a:r>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23</a:t>
            </a:fld>
            <a:endParaRPr lang="en-US"/>
          </a:p>
        </p:txBody>
      </p:sp>
    </p:spTree>
    <p:extLst>
      <p:ext uri="{BB962C8B-B14F-4D97-AF65-F5344CB8AC3E}">
        <p14:creationId xmlns:p14="http://schemas.microsoft.com/office/powerpoint/2010/main" val="271564165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129</a:t>
            </a:fld>
            <a:endParaRPr lang="en-US"/>
          </a:p>
        </p:txBody>
      </p:sp>
    </p:spTree>
    <p:extLst>
      <p:ext uri="{BB962C8B-B14F-4D97-AF65-F5344CB8AC3E}">
        <p14:creationId xmlns:p14="http://schemas.microsoft.com/office/powerpoint/2010/main" val="225783307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130</a:t>
            </a:fld>
            <a:endParaRPr lang="en-US"/>
          </a:p>
        </p:txBody>
      </p:sp>
    </p:spTree>
    <p:extLst>
      <p:ext uri="{BB962C8B-B14F-4D97-AF65-F5344CB8AC3E}">
        <p14:creationId xmlns:p14="http://schemas.microsoft.com/office/powerpoint/2010/main" val="16026926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132</a:t>
            </a:fld>
            <a:endParaRPr lang="en-US"/>
          </a:p>
        </p:txBody>
      </p:sp>
    </p:spTree>
    <p:extLst>
      <p:ext uri="{BB962C8B-B14F-4D97-AF65-F5344CB8AC3E}">
        <p14:creationId xmlns:p14="http://schemas.microsoft.com/office/powerpoint/2010/main" val="124174717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133</a:t>
            </a:fld>
            <a:endParaRPr lang="en-US"/>
          </a:p>
        </p:txBody>
      </p:sp>
    </p:spTree>
    <p:extLst>
      <p:ext uri="{BB962C8B-B14F-4D97-AF65-F5344CB8AC3E}">
        <p14:creationId xmlns:p14="http://schemas.microsoft.com/office/powerpoint/2010/main" val="188017619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134</a:t>
            </a:fld>
            <a:endParaRPr lang="en-US"/>
          </a:p>
        </p:txBody>
      </p:sp>
    </p:spTree>
    <p:extLst>
      <p:ext uri="{BB962C8B-B14F-4D97-AF65-F5344CB8AC3E}">
        <p14:creationId xmlns:p14="http://schemas.microsoft.com/office/powerpoint/2010/main" val="388795295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135</a:t>
            </a:fld>
            <a:endParaRPr lang="en-US"/>
          </a:p>
        </p:txBody>
      </p:sp>
    </p:spTree>
    <p:extLst>
      <p:ext uri="{BB962C8B-B14F-4D97-AF65-F5344CB8AC3E}">
        <p14:creationId xmlns:p14="http://schemas.microsoft.com/office/powerpoint/2010/main" val="213158291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136</a:t>
            </a:fld>
            <a:endParaRPr lang="en-US"/>
          </a:p>
        </p:txBody>
      </p:sp>
    </p:spTree>
    <p:extLst>
      <p:ext uri="{BB962C8B-B14F-4D97-AF65-F5344CB8AC3E}">
        <p14:creationId xmlns:p14="http://schemas.microsoft.com/office/powerpoint/2010/main" val="361963160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138</a:t>
            </a:fld>
            <a:endParaRPr lang="en-US"/>
          </a:p>
        </p:txBody>
      </p:sp>
    </p:spTree>
    <p:extLst>
      <p:ext uri="{BB962C8B-B14F-4D97-AF65-F5344CB8AC3E}">
        <p14:creationId xmlns:p14="http://schemas.microsoft.com/office/powerpoint/2010/main" val="200004598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139</a:t>
            </a:fld>
            <a:endParaRPr lang="en-US"/>
          </a:p>
        </p:txBody>
      </p:sp>
    </p:spTree>
    <p:extLst>
      <p:ext uri="{BB962C8B-B14F-4D97-AF65-F5344CB8AC3E}">
        <p14:creationId xmlns:p14="http://schemas.microsoft.com/office/powerpoint/2010/main" val="224673777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1680E-4CAC-4143-91FE-258B064392F7}" type="slidenum">
              <a:rPr lang="en-US" smtClean="0"/>
              <a:t>141</a:t>
            </a:fld>
            <a:endParaRPr lang="en-US"/>
          </a:p>
        </p:txBody>
      </p:sp>
    </p:spTree>
    <p:extLst>
      <p:ext uri="{BB962C8B-B14F-4D97-AF65-F5344CB8AC3E}">
        <p14:creationId xmlns:p14="http://schemas.microsoft.com/office/powerpoint/2010/main" val="886008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4411220A-4329-47A5-AAA9-40C270F25AD1}" type="slidenum">
              <a:rPr lang="en-US" smtClean="0"/>
              <a:t>‹#›</a:t>
            </a:fld>
            <a:endParaRPr lang="en-US"/>
          </a:p>
        </p:txBody>
      </p:sp>
    </p:spTree>
    <p:extLst>
      <p:ext uri="{BB962C8B-B14F-4D97-AF65-F5344CB8AC3E}">
        <p14:creationId xmlns:p14="http://schemas.microsoft.com/office/powerpoint/2010/main" val="424996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4411220A-4329-47A5-AAA9-40C270F25AD1}" type="slidenum">
              <a:rPr lang="en-US" smtClean="0"/>
              <a:t>‹#›</a:t>
            </a:fld>
            <a:endParaRPr lang="en-US"/>
          </a:p>
        </p:txBody>
      </p:sp>
    </p:spTree>
    <p:extLst>
      <p:ext uri="{BB962C8B-B14F-4D97-AF65-F5344CB8AC3E}">
        <p14:creationId xmlns:p14="http://schemas.microsoft.com/office/powerpoint/2010/main" val="4094932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5932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Regular high titl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b="0">
                <a:solidFill>
                  <a:schemeClr val="tx1"/>
                </a:solidFill>
              </a:defRPr>
            </a:lvl1pPr>
          </a:lstStyle>
          <a:p>
            <a:fld id="{4411220A-4329-47A5-AAA9-40C270F25AD1}" type="slidenum">
              <a:rPr lang="en-US" smtClean="0"/>
              <a:pPr/>
              <a:t>‹#›</a:t>
            </a:fld>
            <a:endParaRPr lang="en-US" dirty="0"/>
          </a:p>
        </p:txBody>
      </p:sp>
      <p:sp>
        <p:nvSpPr>
          <p:cNvPr id="5" name="Title 1">
            <a:extLst>
              <a:ext uri="{FF2B5EF4-FFF2-40B4-BE49-F238E27FC236}">
                <a16:creationId xmlns:a16="http://schemas.microsoft.com/office/drawing/2014/main" id="{46B474A2-D419-4272-A88F-921E37DD6108}"/>
              </a:ext>
            </a:extLst>
          </p:cNvPr>
          <p:cNvSpPr txBox="1">
            <a:spLocks/>
          </p:cNvSpPr>
          <p:nvPr userDrawn="1"/>
        </p:nvSpPr>
        <p:spPr>
          <a:xfrm>
            <a:off x="128239" y="169183"/>
            <a:ext cx="8887521" cy="1163230"/>
          </a:xfrm>
          <a:prstGeom prst="rect">
            <a:avLst/>
          </a:prstGeom>
          <a:solidFill>
            <a:srgbClr val="002060"/>
          </a:solidFill>
          <a:ln w="53975">
            <a:solidFill>
              <a:srgbClr val="C00000"/>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endParaRPr lang="en-US" sz="3700" dirty="0"/>
          </a:p>
        </p:txBody>
      </p:sp>
      <p:sp>
        <p:nvSpPr>
          <p:cNvPr id="7" name="Title 1">
            <a:extLst>
              <a:ext uri="{FF2B5EF4-FFF2-40B4-BE49-F238E27FC236}">
                <a16:creationId xmlns:a16="http://schemas.microsoft.com/office/drawing/2014/main" id="{82D3E0BD-CBFB-4177-AFC8-00EA710A31D4}"/>
              </a:ext>
            </a:extLst>
          </p:cNvPr>
          <p:cNvSpPr>
            <a:spLocks noGrp="1"/>
          </p:cNvSpPr>
          <p:nvPr>
            <p:ph type="title"/>
          </p:nvPr>
        </p:nvSpPr>
        <p:spPr>
          <a:xfrm>
            <a:off x="313509" y="129993"/>
            <a:ext cx="8503920" cy="1150168"/>
          </a:xfrm>
        </p:spPr>
        <p:txBody>
          <a:bodyPr>
            <a:normAutofit/>
          </a:bodyPr>
          <a:lstStyle>
            <a:lvl1pPr algn="ctr">
              <a:defRPr sz="3700">
                <a:solidFill>
                  <a:schemeClr val="bg1"/>
                </a:solidFill>
                <a:latin typeface="+mn-lt"/>
              </a:defRPr>
            </a:lvl1pPr>
          </a:lstStyle>
          <a:p>
            <a:r>
              <a:rPr lang="en-US" dirty="0"/>
              <a:t>Click to edit Master title style</a:t>
            </a:r>
          </a:p>
        </p:txBody>
      </p:sp>
    </p:spTree>
    <p:extLst>
      <p:ext uri="{BB962C8B-B14F-4D97-AF65-F5344CB8AC3E}">
        <p14:creationId xmlns:p14="http://schemas.microsoft.com/office/powerpoint/2010/main" val="3369691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Main">
  <p:cSld name="1_Title-Main">
    <p:spTree>
      <p:nvGrpSpPr>
        <p:cNvPr id="1" name="Shape 58"/>
        <p:cNvGrpSpPr/>
        <p:nvPr/>
      </p:nvGrpSpPr>
      <p:grpSpPr>
        <a:xfrm>
          <a:off x="0" y="0"/>
          <a:ext cx="0" cy="0"/>
          <a:chOff x="0" y="0"/>
          <a:chExt cx="0" cy="0"/>
        </a:xfrm>
      </p:grpSpPr>
      <p:sp>
        <p:nvSpPr>
          <p:cNvPr id="60" name="Google Shape;60;gb22dfc902d_0_150"/>
          <p:cNvSpPr txBox="1"/>
          <p:nvPr/>
        </p:nvSpPr>
        <p:spPr>
          <a:xfrm>
            <a:off x="128239" y="99580"/>
            <a:ext cx="8887500" cy="1325700"/>
          </a:xfrm>
          <a:prstGeom prst="rect">
            <a:avLst/>
          </a:prstGeom>
          <a:solidFill>
            <a:srgbClr val="002060"/>
          </a:solidFill>
          <a:ln w="539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4400"/>
              <a:buFont typeface="Calibri"/>
              <a:buNone/>
            </a:pPr>
            <a:endParaRPr sz="4400" b="0" i="0" u="none" strike="noStrike" cap="none" dirty="0">
              <a:solidFill>
                <a:schemeClr val="lt1"/>
              </a:solidFill>
              <a:latin typeface="Calibri"/>
              <a:ea typeface="Calibri"/>
              <a:cs typeface="Calibri"/>
              <a:sym typeface="Calibri"/>
            </a:endParaRPr>
          </a:p>
        </p:txBody>
      </p:sp>
      <p:sp>
        <p:nvSpPr>
          <p:cNvPr id="61" name="Google Shape;61;gb22dfc902d_0_150"/>
          <p:cNvSpPr txBox="1">
            <a:spLocks noGrp="1"/>
          </p:cNvSpPr>
          <p:nvPr>
            <p:ph type="title"/>
          </p:nvPr>
        </p:nvSpPr>
        <p:spPr>
          <a:xfrm>
            <a:off x="275127" y="212102"/>
            <a:ext cx="8595300" cy="11004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4000"/>
              <a:buFont typeface="Calibri"/>
              <a:buNone/>
              <a:defRPr sz="4000" b="0">
                <a:solidFill>
                  <a:schemeClr val="lt1"/>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2" name="Google Shape;62;gb22dfc902d_0_150"/>
          <p:cNvSpPr txBox="1">
            <a:spLocks noGrp="1"/>
          </p:cNvSpPr>
          <p:nvPr>
            <p:ph type="body" idx="1"/>
          </p:nvPr>
        </p:nvSpPr>
        <p:spPr>
          <a:xfrm>
            <a:off x="457198" y="1604747"/>
            <a:ext cx="8229600" cy="45720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sz="2400"/>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943416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4411220A-4329-47A5-AAA9-40C270F25AD1}" type="slidenum">
              <a:rPr lang="en-US" smtClean="0"/>
              <a:t>‹#›</a:t>
            </a:fld>
            <a:endParaRPr lang="en-US"/>
          </a:p>
        </p:txBody>
      </p:sp>
    </p:spTree>
    <p:extLst>
      <p:ext uri="{BB962C8B-B14F-4D97-AF65-F5344CB8AC3E}">
        <p14:creationId xmlns:p14="http://schemas.microsoft.com/office/powerpoint/2010/main" val="2789661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b="0">
                <a:solidFill>
                  <a:schemeClr val="tx1"/>
                </a:solidFill>
              </a:defRPr>
            </a:lvl1pPr>
          </a:lstStyle>
          <a:p>
            <a:fld id="{4411220A-4329-47A5-AAA9-40C270F25AD1}" type="slidenum">
              <a:rPr lang="en-US" smtClean="0"/>
              <a:pPr/>
              <a:t>‹#›</a:t>
            </a:fld>
            <a:endParaRPr lang="en-US" dirty="0"/>
          </a:p>
        </p:txBody>
      </p:sp>
    </p:spTree>
    <p:extLst>
      <p:ext uri="{BB962C8B-B14F-4D97-AF65-F5344CB8AC3E}">
        <p14:creationId xmlns:p14="http://schemas.microsoft.com/office/powerpoint/2010/main" val="4053167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main layou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b="0">
                <a:solidFill>
                  <a:schemeClr val="tx1"/>
                </a:solidFill>
              </a:defRPr>
            </a:lvl1pPr>
          </a:lstStyle>
          <a:p>
            <a:fld id="{4411220A-4329-47A5-AAA9-40C270F25AD1}" type="slidenum">
              <a:rPr lang="en-US" smtClean="0"/>
              <a:pPr/>
              <a:t>‹#›</a:t>
            </a:fld>
            <a:endParaRPr lang="en-US" dirty="0"/>
          </a:p>
        </p:txBody>
      </p:sp>
      <p:sp>
        <p:nvSpPr>
          <p:cNvPr id="7" name="Title 1">
            <a:extLst>
              <a:ext uri="{FF2B5EF4-FFF2-40B4-BE49-F238E27FC236}">
                <a16:creationId xmlns:a16="http://schemas.microsoft.com/office/drawing/2014/main" id="{CA219E90-19B1-479C-BE3A-38A1114D552D}"/>
              </a:ext>
            </a:extLst>
          </p:cNvPr>
          <p:cNvSpPr txBox="1">
            <a:spLocks/>
          </p:cNvSpPr>
          <p:nvPr userDrawn="1"/>
        </p:nvSpPr>
        <p:spPr>
          <a:xfrm>
            <a:off x="111512" y="176626"/>
            <a:ext cx="8920976" cy="1058655"/>
          </a:xfrm>
          <a:prstGeom prst="rect">
            <a:avLst/>
          </a:prstGeom>
          <a:solidFill>
            <a:srgbClr val="002060"/>
          </a:solidFill>
          <a:ln w="28575" cmpd="sng">
            <a:solidFill>
              <a:srgbClr val="C00000"/>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800" dirty="0">
              <a:solidFill>
                <a:schemeClr val="bg1"/>
              </a:solidFill>
            </a:endParaRPr>
          </a:p>
        </p:txBody>
      </p:sp>
      <p:sp>
        <p:nvSpPr>
          <p:cNvPr id="2" name="Title 1"/>
          <p:cNvSpPr>
            <a:spLocks noGrp="1"/>
          </p:cNvSpPr>
          <p:nvPr>
            <p:ph type="title"/>
          </p:nvPr>
        </p:nvSpPr>
        <p:spPr>
          <a:xfrm>
            <a:off x="465083" y="136524"/>
            <a:ext cx="8190186" cy="1098757"/>
          </a:xfrm>
        </p:spPr>
        <p:txBody>
          <a:bodyPr>
            <a:normAutofit/>
          </a:bodyPr>
          <a:lstStyle>
            <a:lvl1pPr algn="ctr">
              <a:defRPr sz="48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065682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411220A-4329-47A5-AAA9-40C270F25AD1}" type="slidenum">
              <a:rPr lang="en-US" smtClean="0"/>
              <a:pPr/>
              <a:t>‹#›</a:t>
            </a:fld>
            <a:endParaRPr lang="en-US" dirty="0"/>
          </a:p>
        </p:txBody>
      </p:sp>
    </p:spTree>
    <p:extLst>
      <p:ext uri="{BB962C8B-B14F-4D97-AF65-F5344CB8AC3E}">
        <p14:creationId xmlns:p14="http://schemas.microsoft.com/office/powerpoint/2010/main" val="19351122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2663" y="365126"/>
            <a:ext cx="8887521" cy="1325563"/>
          </a:xfrm>
          <a:solidFill>
            <a:srgbClr val="002060"/>
          </a:solidFill>
          <a:ln w="53975">
            <a:solidFill>
              <a:srgbClr val="C00000"/>
            </a:solidFill>
          </a:ln>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411220A-4329-47A5-AAA9-40C270F25AD1}" type="slidenum">
              <a:rPr lang="en-US" smtClean="0"/>
              <a:pPr/>
              <a:t>‹#›</a:t>
            </a:fld>
            <a:endParaRPr lang="en-US" dirty="0"/>
          </a:p>
        </p:txBody>
      </p:sp>
    </p:spTree>
    <p:extLst>
      <p:ext uri="{BB962C8B-B14F-4D97-AF65-F5344CB8AC3E}">
        <p14:creationId xmlns:p14="http://schemas.microsoft.com/office/powerpoint/2010/main" val="3981420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4411220A-4329-47A5-AAA9-40C270F25AD1}" type="slidenum">
              <a:rPr lang="en-US" smtClean="0"/>
              <a:t>‹#›</a:t>
            </a:fld>
            <a:endParaRPr lang="en-US"/>
          </a:p>
        </p:txBody>
      </p:sp>
      <p:sp>
        <p:nvSpPr>
          <p:cNvPr id="8" name="Title 1"/>
          <p:cNvSpPr txBox="1">
            <a:spLocks/>
          </p:cNvSpPr>
          <p:nvPr userDrawn="1"/>
        </p:nvSpPr>
        <p:spPr>
          <a:xfrm>
            <a:off x="122663" y="365126"/>
            <a:ext cx="8887521" cy="1325563"/>
          </a:xfrm>
          <a:prstGeom prst="rect">
            <a:avLst/>
          </a:prstGeom>
          <a:solidFill>
            <a:srgbClr val="002060"/>
          </a:solidFill>
          <a:ln w="53975">
            <a:solidFill>
              <a:srgbClr val="C00000"/>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46609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b="0">
                <a:solidFill>
                  <a:schemeClr val="tx1"/>
                </a:solidFill>
              </a:defRPr>
            </a:lvl1pPr>
          </a:lstStyle>
          <a:p>
            <a:fld id="{4411220A-4329-47A5-AAA9-40C270F25AD1}" type="slidenum">
              <a:rPr lang="en-US" smtClean="0"/>
              <a:pPr/>
              <a:t>‹#›</a:t>
            </a:fld>
            <a:endParaRPr lang="en-US" dirty="0"/>
          </a:p>
        </p:txBody>
      </p:sp>
    </p:spTree>
    <p:extLst>
      <p:ext uri="{BB962C8B-B14F-4D97-AF65-F5344CB8AC3E}">
        <p14:creationId xmlns:p14="http://schemas.microsoft.com/office/powerpoint/2010/main" val="455381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4411220A-4329-47A5-AAA9-40C270F25AD1}" type="slidenum">
              <a:rPr lang="en-US" smtClean="0"/>
              <a:t>‹#›</a:t>
            </a:fld>
            <a:endParaRPr lang="en-US"/>
          </a:p>
        </p:txBody>
      </p:sp>
      <p:sp>
        <p:nvSpPr>
          <p:cNvPr id="4" name="Title 1"/>
          <p:cNvSpPr txBox="1">
            <a:spLocks/>
          </p:cNvSpPr>
          <p:nvPr userDrawn="1"/>
        </p:nvSpPr>
        <p:spPr>
          <a:xfrm>
            <a:off x="122663" y="365126"/>
            <a:ext cx="8887521" cy="1325563"/>
          </a:xfrm>
          <a:prstGeom prst="rect">
            <a:avLst/>
          </a:prstGeom>
          <a:solidFill>
            <a:srgbClr val="002060"/>
          </a:solidFill>
          <a:ln w="53975">
            <a:solidFill>
              <a:srgbClr val="C00000"/>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607923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4411220A-4329-47A5-AAA9-40C270F25AD1}" type="slidenum">
              <a:rPr lang="en-US" smtClean="0"/>
              <a:t>‹#›</a:t>
            </a:fld>
            <a:endParaRPr lang="en-US"/>
          </a:p>
        </p:txBody>
      </p:sp>
    </p:spTree>
    <p:extLst>
      <p:ext uri="{BB962C8B-B14F-4D97-AF65-F5344CB8AC3E}">
        <p14:creationId xmlns:p14="http://schemas.microsoft.com/office/powerpoint/2010/main" val="3853328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4411220A-4329-47A5-AAA9-40C270F25AD1}" type="slidenum">
              <a:rPr lang="en-US" smtClean="0"/>
              <a:t>‹#›</a:t>
            </a:fld>
            <a:endParaRPr lang="en-US"/>
          </a:p>
        </p:txBody>
      </p:sp>
    </p:spTree>
    <p:extLst>
      <p:ext uri="{BB962C8B-B14F-4D97-AF65-F5344CB8AC3E}">
        <p14:creationId xmlns:p14="http://schemas.microsoft.com/office/powerpoint/2010/main" val="185371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Mai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11220A-4329-47A5-AAA9-40C270F25AD1}" type="slidenum">
              <a:rPr lang="en-US" smtClean="0"/>
              <a:t>‹#›</a:t>
            </a:fld>
            <a:endParaRPr lang="en-US"/>
          </a:p>
        </p:txBody>
      </p:sp>
      <p:sp>
        <p:nvSpPr>
          <p:cNvPr id="4" name="Title 1"/>
          <p:cNvSpPr txBox="1">
            <a:spLocks/>
          </p:cNvSpPr>
          <p:nvPr userDrawn="1"/>
        </p:nvSpPr>
        <p:spPr>
          <a:xfrm>
            <a:off x="128239" y="99580"/>
            <a:ext cx="8887521" cy="1325563"/>
          </a:xfrm>
          <a:prstGeom prst="rect">
            <a:avLst/>
          </a:prstGeom>
          <a:solidFill>
            <a:srgbClr val="002060"/>
          </a:solidFill>
          <a:ln w="53975">
            <a:solidFill>
              <a:srgbClr val="C00000"/>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endParaRPr lang="en-US" dirty="0"/>
          </a:p>
        </p:txBody>
      </p:sp>
      <p:sp>
        <p:nvSpPr>
          <p:cNvPr id="2" name="Title 1"/>
          <p:cNvSpPr>
            <a:spLocks noGrp="1"/>
          </p:cNvSpPr>
          <p:nvPr>
            <p:ph type="title"/>
          </p:nvPr>
        </p:nvSpPr>
        <p:spPr>
          <a:xfrm>
            <a:off x="352696" y="169182"/>
            <a:ext cx="8425543" cy="1255961"/>
          </a:xfrm>
        </p:spPr>
        <p:txBody>
          <a:bodyPr>
            <a:normAutofit/>
          </a:bodyPr>
          <a:lstStyle>
            <a:lvl1pPr algn="ctr">
              <a:defRPr sz="37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36855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Center Titl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11220A-4329-47A5-AAA9-40C270F25AD1}" type="slidenum">
              <a:rPr lang="en-US" smtClean="0"/>
              <a:t>‹#›</a:t>
            </a:fld>
            <a:endParaRPr lang="en-US"/>
          </a:p>
        </p:txBody>
      </p:sp>
      <p:sp>
        <p:nvSpPr>
          <p:cNvPr id="4" name="Title 1"/>
          <p:cNvSpPr txBox="1">
            <a:spLocks/>
          </p:cNvSpPr>
          <p:nvPr userDrawn="1"/>
        </p:nvSpPr>
        <p:spPr>
          <a:xfrm>
            <a:off x="134771" y="2286000"/>
            <a:ext cx="8887521" cy="1554480"/>
          </a:xfrm>
          <a:prstGeom prst="rect">
            <a:avLst/>
          </a:prstGeom>
          <a:solidFill>
            <a:srgbClr val="002060"/>
          </a:solidFill>
          <a:ln w="53975">
            <a:solidFill>
              <a:srgbClr val="C00000"/>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endParaRPr lang="en-US" dirty="0"/>
          </a:p>
        </p:txBody>
      </p:sp>
      <p:sp>
        <p:nvSpPr>
          <p:cNvPr id="2" name="Title 1"/>
          <p:cNvSpPr>
            <a:spLocks noGrp="1"/>
          </p:cNvSpPr>
          <p:nvPr>
            <p:ph type="title"/>
          </p:nvPr>
        </p:nvSpPr>
        <p:spPr>
          <a:xfrm>
            <a:off x="359228" y="2455181"/>
            <a:ext cx="8425543" cy="1255962"/>
          </a:xfrm>
        </p:spPr>
        <p:txBody>
          <a:bodyPr>
            <a:normAutofit/>
          </a:bodyPr>
          <a:lstStyle>
            <a:lvl1pPr algn="ctr">
              <a:defRPr sz="37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80230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411220A-4329-47A5-AAA9-40C270F25AD1}" type="slidenum">
              <a:rPr lang="en-US" smtClean="0"/>
              <a:pPr/>
              <a:t>‹#›</a:t>
            </a:fld>
            <a:endParaRPr lang="en-US" dirty="0"/>
          </a:p>
        </p:txBody>
      </p:sp>
    </p:spTree>
    <p:extLst>
      <p:ext uri="{BB962C8B-B14F-4D97-AF65-F5344CB8AC3E}">
        <p14:creationId xmlns:p14="http://schemas.microsoft.com/office/powerpoint/2010/main" val="3312164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2663" y="365126"/>
            <a:ext cx="8887521" cy="1325563"/>
          </a:xfrm>
          <a:solidFill>
            <a:srgbClr val="002060"/>
          </a:solidFill>
          <a:ln w="53975">
            <a:solidFill>
              <a:srgbClr val="C00000"/>
            </a:solidFill>
          </a:ln>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411220A-4329-47A5-AAA9-40C270F25AD1}" type="slidenum">
              <a:rPr lang="en-US" smtClean="0"/>
              <a:pPr/>
              <a:t>‹#›</a:t>
            </a:fld>
            <a:endParaRPr lang="en-US" dirty="0"/>
          </a:p>
        </p:txBody>
      </p:sp>
    </p:spTree>
    <p:extLst>
      <p:ext uri="{BB962C8B-B14F-4D97-AF65-F5344CB8AC3E}">
        <p14:creationId xmlns:p14="http://schemas.microsoft.com/office/powerpoint/2010/main" val="3416564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4411220A-4329-47A5-AAA9-40C270F25AD1}" type="slidenum">
              <a:rPr lang="en-US" smtClean="0"/>
              <a:t>‹#›</a:t>
            </a:fld>
            <a:endParaRPr lang="en-US"/>
          </a:p>
        </p:txBody>
      </p:sp>
      <p:sp>
        <p:nvSpPr>
          <p:cNvPr id="8" name="Title 1"/>
          <p:cNvSpPr txBox="1">
            <a:spLocks/>
          </p:cNvSpPr>
          <p:nvPr userDrawn="1"/>
        </p:nvSpPr>
        <p:spPr>
          <a:xfrm>
            <a:off x="122663" y="365126"/>
            <a:ext cx="8887521" cy="1325563"/>
          </a:xfrm>
          <a:prstGeom prst="rect">
            <a:avLst/>
          </a:prstGeom>
          <a:solidFill>
            <a:srgbClr val="002060"/>
          </a:solidFill>
          <a:ln w="53975">
            <a:solidFill>
              <a:srgbClr val="C00000"/>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1015835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4411220A-4329-47A5-AAA9-40C270F25AD1}" type="slidenum">
              <a:rPr lang="en-US" smtClean="0"/>
              <a:t>‹#›</a:t>
            </a:fld>
            <a:endParaRPr lang="en-US"/>
          </a:p>
        </p:txBody>
      </p:sp>
      <p:sp>
        <p:nvSpPr>
          <p:cNvPr id="4" name="Title 1"/>
          <p:cNvSpPr txBox="1">
            <a:spLocks/>
          </p:cNvSpPr>
          <p:nvPr userDrawn="1"/>
        </p:nvSpPr>
        <p:spPr>
          <a:xfrm>
            <a:off x="128239" y="143058"/>
            <a:ext cx="8887521" cy="1325563"/>
          </a:xfrm>
          <a:prstGeom prst="rect">
            <a:avLst/>
          </a:prstGeom>
          <a:solidFill>
            <a:srgbClr val="002060"/>
          </a:solidFill>
          <a:ln w="53975">
            <a:solidFill>
              <a:srgbClr val="C00000"/>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807819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4411220A-4329-47A5-AAA9-40C270F25AD1}" type="slidenum">
              <a:rPr lang="en-US" smtClean="0"/>
              <a:t>‹#›</a:t>
            </a:fld>
            <a:endParaRPr lang="en-US"/>
          </a:p>
        </p:txBody>
      </p:sp>
    </p:spTree>
    <p:extLst>
      <p:ext uri="{BB962C8B-B14F-4D97-AF65-F5344CB8AC3E}">
        <p14:creationId xmlns:p14="http://schemas.microsoft.com/office/powerpoint/2010/main" val="3091410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9000">
              <a:schemeClr val="bg1"/>
            </a:gs>
            <a:gs pos="98000">
              <a:schemeClr val="bg1"/>
            </a:gs>
            <a:gs pos="100000">
              <a:srgbClr val="BF0205"/>
            </a:gs>
            <a:gs pos="98000">
              <a:schemeClr val="accent5">
                <a:lumMod val="67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1220A-4329-47A5-AAA9-40C270F25AD1}" type="slidenum">
              <a:rPr lang="en-US" smtClean="0"/>
              <a:t>‹#›</a:t>
            </a:fld>
            <a:endParaRPr lang="en-US"/>
          </a:p>
        </p:txBody>
      </p:sp>
    </p:spTree>
    <p:extLst>
      <p:ext uri="{BB962C8B-B14F-4D97-AF65-F5344CB8AC3E}">
        <p14:creationId xmlns:p14="http://schemas.microsoft.com/office/powerpoint/2010/main" val="1279238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0" r:id="rId3"/>
    <p:sldLayoutId id="2147483671" r:id="rId4"/>
    <p:sldLayoutId id="2147483663" r:id="rId5"/>
    <p:sldLayoutId id="2147483664" r:id="rId6"/>
    <p:sldLayoutId id="2147483665" r:id="rId7"/>
    <p:sldLayoutId id="2147483666" r:id="rId8"/>
    <p:sldLayoutId id="2147483668" r:id="rId9"/>
    <p:sldLayoutId id="2147483669" r:id="rId10"/>
    <p:sldLayoutId id="2147483672" r:id="rId11"/>
    <p:sldLayoutId id="2147483684" r:id="rId12"/>
    <p:sldLayoutId id="214748368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9000">
              <a:schemeClr val="bg1"/>
            </a:gs>
            <a:gs pos="98000">
              <a:schemeClr val="bg1"/>
            </a:gs>
            <a:gs pos="100000">
              <a:srgbClr val="BF0205"/>
            </a:gs>
            <a:gs pos="98000">
              <a:schemeClr val="accent5">
                <a:lumMod val="67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1220A-4329-47A5-AAA9-40C270F25AD1}" type="slidenum">
              <a:rPr lang="en-US" smtClean="0"/>
              <a:t>‹#›</a:t>
            </a:fld>
            <a:endParaRPr lang="en-US"/>
          </a:p>
        </p:txBody>
      </p:sp>
    </p:spTree>
    <p:extLst>
      <p:ext uri="{BB962C8B-B14F-4D97-AF65-F5344CB8AC3E}">
        <p14:creationId xmlns:p14="http://schemas.microsoft.com/office/powerpoint/2010/main" val="407780878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0.xml.rels><?xml version="1.0" encoding="UTF-8" standalone="yes"?>
<Relationships xmlns="http://schemas.openxmlformats.org/package/2006/relationships"><Relationship Id="rId3" Type="http://schemas.openxmlformats.org/officeDocument/2006/relationships/hyperlink" Target="https://www.telework.gov/federal-community/telework-managers/telework-etiquette-quick-tips/" TargetMode="External"/><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hyperlink" Target="http://www.kudoboard.com/" TargetMode="External"/><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hyperlink" Target="https://www.jackboxgames.com/best-jackbox-games-to-play-remotely-over-zoom/"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hyperlink" Target="https://www.telework.gov/federal-community/telework-managers/telework-etiquette-quick-tips/" TargetMode="External"/><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hyperlink" Target="https://elearningindustry.com/guidelines-converting-classroom-training-remote" TargetMode="External"/><Relationship Id="rId7" Type="http://schemas.openxmlformats.org/officeDocument/2006/relationships/hyperlink" Target="https://hr.nih.gov/sites/default/files/public/documents/working-nih/competencies/xlsx/behavior-interview-guide-all-competencies.xlsx" TargetMode="External"/><Relationship Id="rId2" Type="http://schemas.openxmlformats.org/officeDocument/2006/relationships/notesSlide" Target="../notesSlides/notesSlide79.xml"/><Relationship Id="rId1" Type="http://schemas.openxmlformats.org/officeDocument/2006/relationships/slideLayout" Target="../slideLayouts/slideLayout3.xml"/><Relationship Id="rId6" Type="http://schemas.openxmlformats.org/officeDocument/2006/relationships/hyperlink" Target="https://hr.nih.gov/working-nih/competencies/competencies-dictionary" TargetMode="External"/><Relationship Id="rId5" Type="http://schemas.openxmlformats.org/officeDocument/2006/relationships/hyperlink" Target="https://trainingindustry.com/learning-technologies/" TargetMode="External"/><Relationship Id="rId4" Type="http://schemas.openxmlformats.org/officeDocument/2006/relationships/hyperlink" Target="https://elearningindustry.com/virtual-training-best-practices-for-remote-learning" TargetMode="External"/></Relationships>
</file>

<file path=ppt/slides/_rels/slide117.xml.rels><?xml version="1.0" encoding="UTF-8" standalone="yes"?>
<Relationships xmlns="http://schemas.openxmlformats.org/package/2006/relationships"><Relationship Id="rId3" Type="http://schemas.openxmlformats.org/officeDocument/2006/relationships/hyperlink" Target="https://www.opm.gov/policy-data-oversight/senior-executive-service/executive-core-qualifications/" TargetMode="External"/><Relationship Id="rId2" Type="http://schemas.openxmlformats.org/officeDocument/2006/relationships/notesSlide" Target="../notesSlides/notesSlide80.xml"/><Relationship Id="rId1" Type="http://schemas.openxmlformats.org/officeDocument/2006/relationships/slideLayout" Target="../slideLayouts/slideLayout3.xml"/><Relationship Id="rId5" Type="http://schemas.openxmlformats.org/officeDocument/2006/relationships/hyperlink" Target="https://trainingmag.com/how-to-successfully-use-new-training-strategies-for-the-new-normal-remote-working/" TargetMode="External"/><Relationship Id="rId4" Type="http://schemas.openxmlformats.org/officeDocument/2006/relationships/hyperlink" Target="https://trainingmag.com/author/vipul-gupta-head-marketing-whatfix/"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hyperlink" Target="https://www.pewresearch.org/politics/2019/07/22/trust-and-distrust-in-america/" TargetMode="External"/><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hyperlink" Target="https://www.govinfo.gov/app/details/CFR-2017-title5-vol3/CFR-2017-title5-vol3-sec2638-102" TargetMode="External"/><Relationship Id="rId2" Type="http://schemas.openxmlformats.org/officeDocument/2006/relationships/notesSlide" Target="../notesSlides/notesSlide85.xml"/><Relationship Id="rId1" Type="http://schemas.openxmlformats.org/officeDocument/2006/relationships/slideLayout" Target="../slideLayouts/slideLayout3.xml"/><Relationship Id="rId4" Type="http://schemas.openxmlformats.org/officeDocument/2006/relationships/hyperlink" Target="https://www.govinfo.gov/app/details/CFR-2021-title5-vol3/CFR-2021-title5-vol3-sec2635-502" TargetMode="External"/></Relationships>
</file>

<file path=ppt/slides/_rels/slide124.xml.rels><?xml version="1.0" encoding="UTF-8" standalone="yes"?>
<Relationships xmlns="http://schemas.openxmlformats.org/package/2006/relationships"><Relationship Id="rId3" Type="http://schemas.openxmlformats.org/officeDocument/2006/relationships/hyperlink" Target="https://www.govinfo.gov/app/details/CFR-2017-title5-vol3/CFR-2017-title5-vol3-sec2638-103" TargetMode="External"/><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3" Type="http://schemas.openxmlformats.org/officeDocument/2006/relationships/hyperlink" Target="https://www.govinfo.gov/app/details/CFR-2017-title5-vol3/CFR-2017-title5-vol3-sec2638-103" TargetMode="External"/><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hyperlink" Target="https://www.ethics.usda.gov/docs/USDA%20Annual%20Ethics%20Training%20v1.091%20-%20Storyline%20output/story.html" TargetMode="External"/><Relationship Id="rId2" Type="http://schemas.openxmlformats.org/officeDocument/2006/relationships/notesSlide" Target="../notesSlides/notesSlide88.xml"/><Relationship Id="rId1" Type="http://schemas.openxmlformats.org/officeDocument/2006/relationships/slideLayout" Target="../slideLayouts/slideLayout3.xml"/><Relationship Id="rId6" Type="http://schemas.openxmlformats.org/officeDocument/2006/relationships/hyperlink" Target="https://www.ethics.usda.gov/newemployees.htm" TargetMode="External"/><Relationship Id="rId5" Type="http://schemas.openxmlformats.org/officeDocument/2006/relationships/hyperlink" Target="https://www.ethics.usda.gov/" TargetMode="External"/><Relationship Id="rId4" Type="http://schemas.openxmlformats.org/officeDocument/2006/relationships/hyperlink" Target="https://www.youtube.com/playlist?list=PL8wgGeKVh_7fhd7xoGqSmd7HxwiJtgtCS"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hyperlink" Target="https://hr.nih.gov/sites/default/files/public/documents/working-nih/competencies/xlsx/behavior-interview-guide-all-competencies.xlsx" TargetMode="External"/><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channel/UCJ1wh1JcX9nwin7w1f_S3fQ" TargetMode="External"/><Relationship Id="rId2" Type="http://schemas.openxmlformats.org/officeDocument/2006/relationships/hyperlink" Target="https://community.max.gov/x/bWSvgQ" TargetMode="External"/><Relationship Id="rId1" Type="http://schemas.openxmlformats.org/officeDocument/2006/relationships/slideLayout" Target="../slideLayouts/slideLayout16.xml"/><Relationship Id="rId5" Type="http://schemas.openxmlformats.org/officeDocument/2006/relationships/hyperlink" Target="mailto:Kim.Wittenberg@ahrq.hhs.gov" TargetMode="External"/><Relationship Id="rId4" Type="http://schemas.openxmlformats.org/officeDocument/2006/relationships/hyperlink" Target="mailto:FedLeadershipSeminar-subscribe-request@listserv.gsa.gov" TargetMode="Externa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3" Type="http://schemas.openxmlformats.org/officeDocument/2006/relationships/hyperlink" Target="https://www.govinfo.gov/app/details/CFR-2017-title5-vol3/CFR-2017-title5-vol3-sec2638-102" TargetMode="External"/><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3" Type="http://schemas.openxmlformats.org/officeDocument/2006/relationships/hyperlink" Target="https://www.gsa.gov/governmentwide-initiatives/telework/resources-for-managing-teleworkers" TargetMode="External"/><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3" Type="http://schemas.openxmlformats.org/officeDocument/2006/relationships/hyperlink" Target="https://www.gsa.gov/cdnstatic/TeleworkToolbox5262011.pdf" TargetMode="External"/><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8" Type="http://schemas.openxmlformats.org/officeDocument/2006/relationships/hyperlink" Target="https://www.telework.gov/guidance-legislation/telework-legislation/telework-enhancement-act/" TargetMode="External"/><Relationship Id="rId3" Type="http://schemas.openxmlformats.org/officeDocument/2006/relationships/hyperlink" Target="https://www.gsa.gov/cdnstatic/TeleworkToolbox5262011.pdf" TargetMode="External"/><Relationship Id="rId7" Type="http://schemas.openxmlformats.org/officeDocument/2006/relationships/hyperlink" Target="https://www.opm.gov/CCLContact/" TargetMode="External"/><Relationship Id="rId2" Type="http://schemas.openxmlformats.org/officeDocument/2006/relationships/notesSlide" Target="../notesSlides/notesSlide97.xml"/><Relationship Id="rId1" Type="http://schemas.openxmlformats.org/officeDocument/2006/relationships/slideLayout" Target="../slideLayouts/slideLayout3.xml"/><Relationship Id="rId6" Type="http://schemas.openxmlformats.org/officeDocument/2006/relationships/hyperlink" Target="https://www.gsa.gov/cdnstatic/10TipsToTeleworkAsATeamSport.pdf" TargetMode="External"/><Relationship Id="rId5" Type="http://schemas.openxmlformats.org/officeDocument/2006/relationships/hyperlink" Target="https://www.gsa.gov/governmentwide-initiatives/telework/resources-for-managing-teleworkers" TargetMode="External"/><Relationship Id="rId4" Type="http://schemas.openxmlformats.org/officeDocument/2006/relationships/hyperlink" Target="https://www.gsa.gov/cdnstatic/KnowledgeWorkerProductivity.pdf" TargetMode="External"/><Relationship Id="rId9" Type="http://schemas.openxmlformats.org/officeDocument/2006/relationships/hyperlink" Target="https://www.congress.gov/111/plaws/publ292/PLAW-111publ292.pdf" TargetMode="External"/></Relationships>
</file>

<file path=ppt/slides/_rels/slide139.xml.rels><?xml version="1.0" encoding="UTF-8" standalone="yes"?>
<Relationships xmlns="http://schemas.openxmlformats.org/package/2006/relationships"><Relationship Id="rId8" Type="http://schemas.openxmlformats.org/officeDocument/2006/relationships/hyperlink" Target="https://telework.gov/federal-community/telework-managing-officers-coordinators/" TargetMode="External"/><Relationship Id="rId3" Type="http://schemas.openxmlformats.org/officeDocument/2006/relationships/hyperlink" Target="http://telework.gov/" TargetMode="External"/><Relationship Id="rId7" Type="http://schemas.openxmlformats.org/officeDocument/2006/relationships/hyperlink" Target="https://www.telework.gov/federal-community/telework-managers/telework-manager-faqs/" TargetMode="External"/><Relationship Id="rId2" Type="http://schemas.openxmlformats.org/officeDocument/2006/relationships/notesSlide" Target="../notesSlides/notesSlide98.xml"/><Relationship Id="rId1" Type="http://schemas.openxmlformats.org/officeDocument/2006/relationships/slideLayout" Target="../slideLayouts/slideLayout3.xml"/><Relationship Id="rId6" Type="http://schemas.openxmlformats.org/officeDocument/2006/relationships/hyperlink" Target="https://telework.gov/federal-community/telework-employees/" TargetMode="External"/><Relationship Id="rId5" Type="http://schemas.openxmlformats.org/officeDocument/2006/relationships/hyperlink" Target="https://telework.gov/training-resources/telework-training/virtual-telework-fundamentals-training-courses/" TargetMode="External"/><Relationship Id="rId4" Type="http://schemas.openxmlformats.org/officeDocument/2006/relationships/hyperlink" Target="https://telework.gov/training-resources/"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mailto:kim.wittenberg@ahrq.hhs.gov" TargetMode="External"/><Relationship Id="rId1" Type="http://schemas.openxmlformats.org/officeDocument/2006/relationships/slideLayout" Target="../slideLayouts/slideLayout1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3" Type="http://schemas.openxmlformats.org/officeDocument/2006/relationships/hyperlink" Target="https://www.ethics.usda.gov/docs/USDA%20Annual%20Ethics%20Training%20v1.091%20-%20Storyline%20output/story.html" TargetMode="External"/><Relationship Id="rId2" Type="http://schemas.openxmlformats.org/officeDocument/2006/relationships/notesSlide" Target="../notesSlides/notesSlide99.xml"/><Relationship Id="rId1" Type="http://schemas.openxmlformats.org/officeDocument/2006/relationships/slideLayout" Target="../slideLayouts/slideLayout3.xml"/><Relationship Id="rId6" Type="http://schemas.openxmlformats.org/officeDocument/2006/relationships/hyperlink" Target="https://www.ethics.usda.gov/newemployees.htm" TargetMode="External"/><Relationship Id="rId5" Type="http://schemas.openxmlformats.org/officeDocument/2006/relationships/hyperlink" Target="http://www.usda.gov/Ethics" TargetMode="External"/><Relationship Id="rId4" Type="http://schemas.openxmlformats.org/officeDocument/2006/relationships/hyperlink" Target="https://www.youtube.com/playlist?list=PL8wgGeKVh_7fhd7xoGqSmd7HxwiJtgtCS" TargetMode="Externa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8" Type="http://schemas.openxmlformats.org/officeDocument/2006/relationships/hyperlink" Target="https://www.telework.gov/guidance-legislation/telework-legislation/telework-enhancement-act/" TargetMode="External"/><Relationship Id="rId3" Type="http://schemas.openxmlformats.org/officeDocument/2006/relationships/hyperlink" Target="https://www.gsa.gov/cdnstatic/TeleworkToolbox5262011.pdf" TargetMode="External"/><Relationship Id="rId7" Type="http://schemas.openxmlformats.org/officeDocument/2006/relationships/hyperlink" Target="https://www.opm.gov/CCLContact/" TargetMode="External"/><Relationship Id="rId2" Type="http://schemas.openxmlformats.org/officeDocument/2006/relationships/notesSlide" Target="../notesSlides/notesSlide100.xml"/><Relationship Id="rId1" Type="http://schemas.openxmlformats.org/officeDocument/2006/relationships/slideLayout" Target="../slideLayouts/slideLayout3.xml"/><Relationship Id="rId6" Type="http://schemas.openxmlformats.org/officeDocument/2006/relationships/hyperlink" Target="https://www.gsa.gov/cdnstatic/10TipsToTeleworkAsATeamSport.pdf" TargetMode="External"/><Relationship Id="rId5" Type="http://schemas.openxmlformats.org/officeDocument/2006/relationships/hyperlink" Target="https://www.gsa.gov/governmentwide-initiatives/telework/resources-for-managing-teleworkers" TargetMode="External"/><Relationship Id="rId4" Type="http://schemas.openxmlformats.org/officeDocument/2006/relationships/hyperlink" Target="https://www.gsa.gov/cdnstatic/KnowledgeWorkerProductivity.pdf" TargetMode="External"/><Relationship Id="rId9" Type="http://schemas.openxmlformats.org/officeDocument/2006/relationships/hyperlink" Target="https://www.congress.gov/111/plaws/publ292/PLAW-111publ292.pdf"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3" Type="http://schemas.openxmlformats.org/officeDocument/2006/relationships/hyperlink" Target="https://elearningindustry.com/guidelines-converting-classroom-training-remote" TargetMode="External"/><Relationship Id="rId7" Type="http://schemas.openxmlformats.org/officeDocument/2006/relationships/hyperlink" Target="https://hr.nih.gov/sites/default/files/public/documents/working-nih/competencies/xlsx/behavior-interview-guide-all-competencies.xlsx" TargetMode="External"/><Relationship Id="rId2" Type="http://schemas.openxmlformats.org/officeDocument/2006/relationships/notesSlide" Target="../notesSlides/notesSlide101.xml"/><Relationship Id="rId1" Type="http://schemas.openxmlformats.org/officeDocument/2006/relationships/slideLayout" Target="../slideLayouts/slideLayout3.xml"/><Relationship Id="rId6" Type="http://schemas.openxmlformats.org/officeDocument/2006/relationships/hyperlink" Target="https://hr.nih.gov/working-nih/competencies/competencies-dictionary" TargetMode="External"/><Relationship Id="rId5" Type="http://schemas.openxmlformats.org/officeDocument/2006/relationships/hyperlink" Target="https://trainingindustry.com/learning-technologies/" TargetMode="External"/><Relationship Id="rId4" Type="http://schemas.openxmlformats.org/officeDocument/2006/relationships/hyperlink" Target="https://elearningindustry.com/virtual-training-best-practices-for-remote-learning" TargetMode="External"/></Relationships>
</file>

<file path=ppt/slides/_rels/slide146.xml.rels><?xml version="1.0" encoding="UTF-8" standalone="yes"?>
<Relationships xmlns="http://schemas.openxmlformats.org/package/2006/relationships"><Relationship Id="rId3" Type="http://schemas.openxmlformats.org/officeDocument/2006/relationships/hyperlink" Target="https://www.opm.gov/policy-data-oversight/senior-executive-service/executive-core-qualifications/" TargetMode="External"/><Relationship Id="rId2" Type="http://schemas.openxmlformats.org/officeDocument/2006/relationships/notesSlide" Target="../notesSlides/notesSlide102.xml"/><Relationship Id="rId1" Type="http://schemas.openxmlformats.org/officeDocument/2006/relationships/slideLayout" Target="../slideLayouts/slideLayout3.xml"/><Relationship Id="rId5" Type="http://schemas.openxmlformats.org/officeDocument/2006/relationships/hyperlink" Target="https://trainingmag.com/how-to-successfully-use-new-training-strategies-for-the-new-normal-remote-working/" TargetMode="External"/><Relationship Id="rId4" Type="http://schemas.openxmlformats.org/officeDocument/2006/relationships/hyperlink" Target="https://trainingmag.com/author/vipul-gupta-head-marketing-whatfix/" TargetMode="Externa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8" Type="http://schemas.openxmlformats.org/officeDocument/2006/relationships/hyperlink" Target="https://www.w3.org/WAI/people-use-web/" TargetMode="External"/><Relationship Id="rId13" Type="http://schemas.openxmlformats.org/officeDocument/2006/relationships/hyperlink" Target="https://support.office.com/en-us/article/accessibility-overview-of-microsoft-teams-2d4009e7-1300-4766-87e8-7a217496c3d5" TargetMode="External"/><Relationship Id="rId3" Type="http://schemas.openxmlformats.org/officeDocument/2006/relationships/hyperlink" Target="https://www.section508.gov" TargetMode="External"/><Relationship Id="rId7" Type="http://schemas.openxmlformats.org/officeDocument/2006/relationships/hyperlink" Target="https://www.hhs.gov/web/section-508/index.html" TargetMode="External"/><Relationship Id="rId12" Type="http://schemas.openxmlformats.org/officeDocument/2006/relationships/hyperlink" Target="https://support.goto.com/meeting/help/what-accessbility-features-are-available-in-gotomeeting" TargetMode="External"/><Relationship Id="rId2" Type="http://schemas.openxmlformats.org/officeDocument/2006/relationships/notesSlide" Target="../notesSlides/notesSlide103.xml"/><Relationship Id="rId1" Type="http://schemas.openxmlformats.org/officeDocument/2006/relationships/slideLayout" Target="../slideLayouts/slideLayout13.xml"/><Relationship Id="rId6" Type="http://schemas.openxmlformats.org/officeDocument/2006/relationships/hyperlink" Target="https://www.access-board.gov" TargetMode="External"/><Relationship Id="rId11" Type="http://schemas.openxmlformats.org/officeDocument/2006/relationships/hyperlink" Target="https://support.google.com/meet/answer/7313544?hl=en" TargetMode="External"/><Relationship Id="rId5" Type="http://schemas.openxmlformats.org/officeDocument/2006/relationships/hyperlink" Target="https://www.section508.gov/training" TargetMode="External"/><Relationship Id="rId15" Type="http://schemas.openxmlformats.org/officeDocument/2006/relationships/hyperlink" Target="https://zoom.us/accessibility" TargetMode="External"/><Relationship Id="rId10" Type="http://schemas.openxmlformats.org/officeDocument/2006/relationships/hyperlink" Target="https://helpx.adobe.com/adobe-connect/using/accessibility-features.html" TargetMode="External"/><Relationship Id="rId4" Type="http://schemas.openxmlformats.org/officeDocument/2006/relationships/hyperlink" Target="https://www.section508.gov/tools/coordinator-listing" TargetMode="External"/><Relationship Id="rId9" Type="http://schemas.openxmlformats.org/officeDocument/2006/relationships/hyperlink" Target="https://www1.nyc.gov/assets/mopd/downloads/pdf/virtual-meetings-accessibility-guide_05-01-2020.pdf" TargetMode="External"/><Relationship Id="rId14" Type="http://schemas.openxmlformats.org/officeDocument/2006/relationships/hyperlink" Target="https://www.webex.com/accessibility.html" TargetMode="External"/></Relationships>
</file>

<file path=ppt/slides/_rels/slide149.xml.rels><?xml version="1.0" encoding="UTF-8" standalone="yes"?>
<Relationships xmlns="http://schemas.openxmlformats.org/package/2006/relationships"><Relationship Id="rId8" Type="http://schemas.openxmlformats.org/officeDocument/2006/relationships/hyperlink" Target="https://www.section508.gov/create/software-websites" TargetMode="External"/><Relationship Id="rId13" Type="http://schemas.openxmlformats.org/officeDocument/2006/relationships/hyperlink" Target="https://www.section508.gov/test/web-software/andi-training-videos/color-contrast-analyzer" TargetMode="External"/><Relationship Id="rId3" Type="http://schemas.openxmlformats.org/officeDocument/2006/relationships/hyperlink" Target="https://www.section508.gov/buy" TargetMode="External"/><Relationship Id="rId7" Type="http://schemas.openxmlformats.org/officeDocument/2006/relationships/hyperlink" Target="https://www.section508.gov/create/presentations" TargetMode="External"/><Relationship Id="rId12" Type="http://schemas.openxmlformats.org/officeDocument/2006/relationships/hyperlink" Target="https://www.section508.gov/test/trusted-tester" TargetMode="External"/><Relationship Id="rId2" Type="http://schemas.openxmlformats.org/officeDocument/2006/relationships/notesSlide" Target="../notesSlides/notesSlide104.xml"/><Relationship Id="rId1" Type="http://schemas.openxmlformats.org/officeDocument/2006/relationships/slideLayout" Target="../slideLayouts/slideLayout13.xml"/><Relationship Id="rId6" Type="http://schemas.openxmlformats.org/officeDocument/2006/relationships/hyperlink" Target="https://www.section508.gov/create/pdfs" TargetMode="External"/><Relationship Id="rId11" Type="http://schemas.openxmlformats.org/officeDocument/2006/relationships/hyperlink" Target="https://www.section508.gov/test" TargetMode="External"/><Relationship Id="rId5" Type="http://schemas.openxmlformats.org/officeDocument/2006/relationships/hyperlink" Target="https://www.section508.gov/create/documents" TargetMode="External"/><Relationship Id="rId15" Type="http://schemas.openxmlformats.org/officeDocument/2006/relationships/hyperlink" Target="https://www.section508.gov/test/web-software/andi-training-videos" TargetMode="External"/><Relationship Id="rId10" Type="http://schemas.openxmlformats.org/officeDocument/2006/relationships/hyperlink" Target="https://www.section508.gov/create/synchronized-media" TargetMode="External"/><Relationship Id="rId4" Type="http://schemas.openxmlformats.org/officeDocument/2006/relationships/hyperlink" Target="https://www.section508.gov/create" TargetMode="External"/><Relationship Id="rId9" Type="http://schemas.openxmlformats.org/officeDocument/2006/relationships/hyperlink" Target="https://www.section508.gov/create/spreadsheets" TargetMode="External"/><Relationship Id="rId14" Type="http://schemas.openxmlformats.org/officeDocument/2006/relationships/hyperlink" Target="https://www.hhs.gov/sites/default/files/os-a11y-color-contrast-reference.pdf"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3" Type="http://schemas.openxmlformats.org/officeDocument/2006/relationships/hyperlink" Target="http://passages-pro.fr/wp-content/uploads/2020/06/JOYCE-these-doctorale-History-telework.pdf" TargetMode="External"/><Relationship Id="rId2" Type="http://schemas.openxmlformats.org/officeDocument/2006/relationships/notesSlide" Target="../notesSlides/notesSlide105.xml"/><Relationship Id="rId1" Type="http://schemas.openxmlformats.org/officeDocument/2006/relationships/slideLayout" Target="../slideLayouts/slideLayout3.xml"/><Relationship Id="rId4" Type="http://schemas.openxmlformats.org/officeDocument/2006/relationships/hyperlink" Target="https://www.gsa.gov/about-us/newsroom/news-releases/gsa-announces-the-release-of-a-new-publication-on-the-evolution-of-telework" TargetMode="External"/></Relationships>
</file>

<file path=ppt/slides/_rels/slide159.xml.rels><?xml version="1.0" encoding="UTF-8" standalone="yes"?>
<Relationships xmlns="http://schemas.openxmlformats.org/package/2006/relationships"><Relationship Id="rId3" Type="http://schemas.openxmlformats.org/officeDocument/2006/relationships/hyperlink" Target="http://passages-pro.fr/wp-content/uploads/2020/06/JOYCE-these-doctorale-History-telework.pdf" TargetMode="External"/><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8" Type="http://schemas.openxmlformats.org/officeDocument/2006/relationships/hyperlink" Target="http://passages-pro.fr/wp-content/uploads/2020/06/JOYCE-these-doctorale-History-telework.pdf" TargetMode="External"/><Relationship Id="rId3" Type="http://schemas.openxmlformats.org/officeDocument/2006/relationships/hyperlink" Target="https://www.govtrack.us/congress/bills/101/hr5241/text" TargetMode="External"/><Relationship Id="rId7" Type="http://schemas.openxmlformats.org/officeDocument/2006/relationships/hyperlink" Target="https://www.telework.gov/l/leaving/index.aspx?link=http://www.gpo.gov/fdsys/pkg/GPO-CDOC-107sdoc8/pdf/GPO-CDOC-107sdoc8-1-7-23.pdf" TargetMode="External"/><Relationship Id="rId2" Type="http://schemas.openxmlformats.org/officeDocument/2006/relationships/notesSlide" Target="../notesSlides/notesSlide107.xml"/><Relationship Id="rId1" Type="http://schemas.openxmlformats.org/officeDocument/2006/relationships/slideLayout" Target="../slideLayouts/slideLayout3.xml"/><Relationship Id="rId6" Type="http://schemas.openxmlformats.org/officeDocument/2006/relationships/hyperlink" Target="https://www.telework.gov/l/leaving/index.aspx?link=http://www.gpo.gov/fdsys/pkg/PLAW-106publ346/pdf/PLAW-106publ346.pdf" TargetMode="External"/><Relationship Id="rId5" Type="http://schemas.openxmlformats.org/officeDocument/2006/relationships/hyperlink" Target="https://www.telework.gov/l/leaving/index.aspx?link=http://www.gpo.gov/fdsys/pkg/PLAW-105publ277/pdf/PLAW-105publ277.pdf" TargetMode="External"/><Relationship Id="rId4" Type="http://schemas.openxmlformats.org/officeDocument/2006/relationships/hyperlink" Target="https://www.telework.gov/l/leaving/index.aspx?link=http://www.gpo.gov/fdsys/pkg/PLAW-104publ208/pdf/PLAW-104publ208.pdf" TargetMode="External"/></Relationships>
</file>

<file path=ppt/slides/_rels/slide161.xml.rels><?xml version="1.0" encoding="UTF-8" standalone="yes"?>
<Relationships xmlns="http://schemas.openxmlformats.org/package/2006/relationships"><Relationship Id="rId3" Type="http://schemas.openxmlformats.org/officeDocument/2006/relationships/hyperlink" Target="https://www.telework.gov/l/leaving/index.aspx?link=http://www.gpo.gov/fdsys/pkg/PLAW-107publ217/pdf/PLAW-107publ217.pdf" TargetMode="External"/><Relationship Id="rId7" Type="http://schemas.openxmlformats.org/officeDocument/2006/relationships/hyperlink" Target="http://passages-pro.fr/wp-content/uploads/2020/06/JOYCE-these-doctorale-History-telework.pdf" TargetMode="External"/><Relationship Id="rId2" Type="http://schemas.openxmlformats.org/officeDocument/2006/relationships/notesSlide" Target="../notesSlides/notesSlide108.xml"/><Relationship Id="rId1" Type="http://schemas.openxmlformats.org/officeDocument/2006/relationships/slideLayout" Target="../slideLayouts/slideLayout3.xml"/><Relationship Id="rId6" Type="http://schemas.openxmlformats.org/officeDocument/2006/relationships/hyperlink" Target="https://www.telework.gov/l/leaving/index.aspx?link=http://www.gpo.gov/fdsys/pkg/PLAW-108publ447/pdf/PLAW-108publ447.pdf" TargetMode="External"/><Relationship Id="rId5" Type="http://schemas.openxmlformats.org/officeDocument/2006/relationships/hyperlink" Target="https://www.telework.gov/l/leaving/index.aspx?link=http://www.gpo.gov/fdsys/pkg/PLAW-108publ199/pdf/PLAW-108publ199.pdf" TargetMode="External"/><Relationship Id="rId4" Type="http://schemas.openxmlformats.org/officeDocument/2006/relationships/hyperlink" Target="https://www.telework.gov/l/leaving/index.aspx?link=http://www.gpo.gov/fdsys/pkg/PLAW-108publ7/pdf/PLAW-108publ7.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telework.gov/about/"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gsa.gov/cdnstatic/TeleworkToolbox5262011.pdf"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passages-pro.fr/wp-content/uploads/2020/06/JOYCE-these-doctorale-History-telework.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govinfo.library.unt.edu/npr/library/reports/hrm07.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passages-pro.fr/wp-content/uploads/2020/06/JOYCE-these-doctorale-History-telework.pdf"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passages-pro.fr/wp-content/uploads/2020/06/JOYCE-these-doctorale-History-telework.pdf"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ww.gsa.gov/cdnstatic/FMRBulletin_2006-B3.pdf"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telework.gov/l/leaving/index.aspx?link=https://www.congress.gov/111/plaws/publ292/PLAW-111publ292.pdf"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govinfo.library.unt.edu/npr/library/reports/hrm07.html.%20Accessed%20on%2010/18/2021"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govinfo.library.unt.edu/npr/library/reports/hrm07.html.%20Accessed%20on%2010/18/2021"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hyperlink" Target="https://govinfo.library.unt.edu/npr/library/reports/hrm07.html.%20Accessed%20on%2010/18/2021"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www.telework.gov/reports-studies/reports-to-congress/2020-report-to-congress.pdf"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www.opm.gov/fevs/reports/governmentwide-reports/governmentwide-management-report/governmentwide-report/2020/2020-governmentwide-management-report.pdf"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www.ajg.com/us/news-and-insights/2016/03/addressing-the-risks-of-telecommuting/"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journals.sagepub.com/doi/abs/10.4278/ajhp.141027-quan-544?etoc=%29&amp;"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hyperlink" Target="https://www.telework.gov/reports-studies/reports-to-congress/2018-report-to-congress.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hyperlink" Target="https://www.mayoclinic.org/healthy-lifestyle/adult-health/expert-answers/sitting/faq-20058005"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hyperlink" Target="https://www.businessinsider.com/photos-stay-at-home-order-reduced-los-angeles-notorious-smog-2020-4" TargetMode="External"/><Relationship Id="rId4" Type="http://schemas.openxmlformats.org/officeDocument/2006/relationships/image" Target="../media/image6.jpeg"/></Relationships>
</file>

<file path=ppt/slides/_rels/slide43.xml.rels><?xml version="1.0" encoding="UTF-8" standalone="yes"?>
<Relationships xmlns="http://schemas.openxmlformats.org/package/2006/relationships"><Relationship Id="rId3" Type="http://schemas.openxmlformats.org/officeDocument/2006/relationships/hyperlink" Target="https://www.washingtonpost.com/weather/2020/10/06/dc-air-quality-coronavirus/"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www.niehs.nih.gov/health/topics/agents/air-pollution/index.cfm"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hyperlink" Target="https://www.epa.gov/air-research/research-health-effects-air-pollution"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www.telework.gov/reports-studies/reports-to-congress/2018-report-to-congress.pdf"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hyperlink" Target="https://www.gsa.gov/governmentwide-initiatives/telework/resources-for-managing-teleworkers"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hyperlink" Target="https://www.gsa.gov/cdnstatic/FMRBulletin_2006-B3.pdf" TargetMode="External"/><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hyperlink" Target="https://www.dol.gov/agencies/odep/resources/jan" TargetMode="External"/><Relationship Id="rId2" Type="http://schemas.openxmlformats.org/officeDocument/2006/relationships/hyperlink" Target="https://www.opm.gov/policy-data-oversight/disability-employment/reasonable-accommodations/" TargetMode="Externa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hyperlink" Target="https://www.opm.gov/fevs/reports/governmentwide-reports/governmentwide-management-report/governmentwide-report/2020/2020-governmentwide-management-report.pdf" TargetMode="Externa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hyperlink" Target="https://www.telework.gov/federal-community/telework-managers/telework-etiquette-quick-tips/" TargetMode="External"/><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2F050-D66A-4259-B272-0A71CDA21C4E}"/>
              </a:ext>
            </a:extLst>
          </p:cNvPr>
          <p:cNvSpPr>
            <a:spLocks noGrp="1"/>
          </p:cNvSpPr>
          <p:nvPr>
            <p:ph type="title"/>
          </p:nvPr>
        </p:nvSpPr>
        <p:spPr>
          <a:xfrm>
            <a:off x="476907" y="223610"/>
            <a:ext cx="8190186" cy="1098757"/>
          </a:xfrm>
        </p:spPr>
        <p:txBody>
          <a:bodyPr>
            <a:normAutofit/>
          </a:bodyPr>
          <a:lstStyle/>
          <a:p>
            <a:r>
              <a:rPr lang="en-US" sz="3200" dirty="0">
                <a:latin typeface="+mn-lt"/>
              </a:rPr>
              <a:t>Event will Begin at 1pm ET</a:t>
            </a:r>
          </a:p>
        </p:txBody>
      </p:sp>
      <p:sp>
        <p:nvSpPr>
          <p:cNvPr id="5" name="Content Placeholder 4"/>
          <p:cNvSpPr>
            <a:spLocks noGrp="1"/>
          </p:cNvSpPr>
          <p:nvPr>
            <p:ph idx="1"/>
          </p:nvPr>
        </p:nvSpPr>
        <p:spPr>
          <a:xfrm>
            <a:off x="325163" y="1825625"/>
            <a:ext cx="8481379" cy="4351338"/>
          </a:xfrm>
        </p:spPr>
        <p:txBody>
          <a:bodyPr>
            <a:normAutofit fontScale="92500" lnSpcReduction="20000"/>
          </a:bodyPr>
          <a:lstStyle/>
          <a:p>
            <a:r>
              <a:rPr lang="en-US" sz="3600" b="1" dirty="0"/>
              <a:t>Via Chat, Please Introduce Yourself –</a:t>
            </a:r>
            <a:br>
              <a:rPr lang="en-US" sz="3600" b="1" dirty="0"/>
            </a:br>
            <a:endParaRPr lang="en-US" sz="3600" b="1" dirty="0"/>
          </a:p>
          <a:p>
            <a:pPr lvl="1"/>
            <a:r>
              <a:rPr lang="en-US" sz="3200" dirty="0"/>
              <a:t>Your Name</a:t>
            </a:r>
          </a:p>
          <a:p>
            <a:pPr lvl="1"/>
            <a:r>
              <a:rPr lang="en-US" sz="3200" dirty="0"/>
              <a:t>Agency</a:t>
            </a:r>
            <a:br>
              <a:rPr lang="en-US" sz="3200" dirty="0"/>
            </a:br>
            <a:endParaRPr lang="en-US" sz="3200" i="1" dirty="0"/>
          </a:p>
          <a:p>
            <a:pPr marL="284163" lvl="1"/>
            <a:r>
              <a:rPr lang="en-US" sz="3200" i="1" dirty="0"/>
              <a:t>And, If you’d like </a:t>
            </a:r>
            <a:r>
              <a:rPr lang="en-US" sz="3200" dirty="0"/>
              <a:t>– </a:t>
            </a:r>
            <a:br>
              <a:rPr lang="en-US" sz="3200" dirty="0"/>
            </a:br>
            <a:endParaRPr lang="en-US" sz="3200" dirty="0"/>
          </a:p>
          <a:p>
            <a:pPr lvl="1"/>
            <a:r>
              <a:rPr lang="en-US" sz="3200" dirty="0"/>
              <a:t>Your Position/Role</a:t>
            </a:r>
          </a:p>
          <a:p>
            <a:pPr lvl="1"/>
            <a:endParaRPr lang="en-US" sz="3200" dirty="0"/>
          </a:p>
          <a:p>
            <a:pPr marL="457200" lvl="1" indent="0">
              <a:buNone/>
            </a:pPr>
            <a:r>
              <a:rPr lang="en-US" sz="3200" b="1" dirty="0"/>
              <a:t>NOTE: When Chatting, select the down arrow to include “All Panelists and Attendees”</a:t>
            </a: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411220A-4329-47A5-AAA9-40C270F25A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0234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7A11-FC35-4322-9A57-99B2BECDE688}"/>
              </a:ext>
            </a:extLst>
          </p:cNvPr>
          <p:cNvSpPr>
            <a:spLocks noGrp="1"/>
          </p:cNvSpPr>
          <p:nvPr>
            <p:ph type="title"/>
          </p:nvPr>
        </p:nvSpPr>
        <p:spPr/>
        <p:txBody>
          <a:bodyPr>
            <a:normAutofit/>
          </a:bodyPr>
          <a:lstStyle/>
          <a:p>
            <a:r>
              <a:rPr lang="en-US" sz="3200" dirty="0">
                <a:latin typeface="+mn-lt"/>
              </a:rPr>
              <a:t>Seminar Series Reach</a:t>
            </a:r>
          </a:p>
        </p:txBody>
      </p:sp>
      <p:sp>
        <p:nvSpPr>
          <p:cNvPr id="6" name="Slide Number Placeholder 5"/>
          <p:cNvSpPr>
            <a:spLocks noGrp="1"/>
          </p:cNvSpPr>
          <p:nvPr>
            <p:ph type="sldNum" sz="quarter" idx="12"/>
          </p:nvPr>
        </p:nvSpPr>
        <p:spPr/>
        <p:txBody>
          <a:bodyPr/>
          <a:lstStyle/>
          <a:p>
            <a:fld id="{4411220A-4329-47A5-AAA9-40C270F25AD1}" type="slidenum">
              <a:rPr lang="en-US" smtClean="0"/>
              <a:pPr/>
              <a:t>10</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6421320"/>
              </p:ext>
            </p:extLst>
          </p:nvPr>
        </p:nvGraphicFramePr>
        <p:xfrm>
          <a:off x="1453415" y="1450240"/>
          <a:ext cx="6131292" cy="3962400"/>
        </p:xfrm>
        <a:graphic>
          <a:graphicData uri="http://schemas.openxmlformats.org/drawingml/2006/table">
            <a:tbl>
              <a:tblPr firstRow="1" bandRow="1">
                <a:tableStyleId>{7DF18680-E054-41AD-8BC1-D1AEF772440D}</a:tableStyleId>
              </a:tblPr>
              <a:tblGrid>
                <a:gridCol w="4107586">
                  <a:extLst>
                    <a:ext uri="{9D8B030D-6E8A-4147-A177-3AD203B41FA5}">
                      <a16:colId xmlns:a16="http://schemas.microsoft.com/office/drawing/2014/main" val="2984138375"/>
                    </a:ext>
                  </a:extLst>
                </a:gridCol>
                <a:gridCol w="2023706">
                  <a:extLst>
                    <a:ext uri="{9D8B030D-6E8A-4147-A177-3AD203B41FA5}">
                      <a16:colId xmlns:a16="http://schemas.microsoft.com/office/drawing/2014/main" val="310254313"/>
                    </a:ext>
                  </a:extLst>
                </a:gridCol>
              </a:tblGrid>
              <a:tr h="370840">
                <a:tc>
                  <a:txBody>
                    <a:bodyPr/>
                    <a:lstStyle/>
                    <a:p>
                      <a:pPr algn="r"/>
                      <a:r>
                        <a:rPr lang="en-US" sz="2000" dirty="0"/>
                        <a:t>Measure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5628852"/>
                  </a:ext>
                </a:extLst>
              </a:tr>
              <a:tr h="370840">
                <a:tc>
                  <a:txBody>
                    <a:bodyPr/>
                    <a:lstStyle/>
                    <a:p>
                      <a:pPr algn="r"/>
                      <a:r>
                        <a:rPr lang="en-US" sz="2000" b="0" dirty="0"/>
                        <a:t>Seminar</a:t>
                      </a:r>
                      <a:r>
                        <a:rPr lang="en-US" sz="2000" b="0" baseline="0" dirty="0"/>
                        <a:t> Registrants</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2927121"/>
                  </a:ext>
                </a:extLst>
              </a:tr>
              <a:tr h="370840">
                <a:tc>
                  <a:txBody>
                    <a:bodyPr/>
                    <a:lstStyle/>
                    <a:p>
                      <a:pPr algn="r"/>
                      <a:r>
                        <a:rPr lang="en-US" sz="2000" dirty="0"/>
                        <a:t>Attendees per seminar</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350-1,500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6719829"/>
                  </a:ext>
                </a:extLst>
              </a:tr>
              <a:tr h="370840">
                <a:tc>
                  <a:txBody>
                    <a:bodyPr/>
                    <a:lstStyle/>
                    <a:p>
                      <a:pPr algn="r"/>
                      <a:r>
                        <a:rPr lang="en-US" sz="2000" dirty="0"/>
                        <a:t>Agencies</a:t>
                      </a:r>
                      <a:r>
                        <a:rPr lang="en-US" sz="2000" baseline="0" dirty="0"/>
                        <a:t> attending per seminar</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~40-60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3899978"/>
                  </a:ext>
                </a:extLst>
              </a:tr>
              <a:tr h="370840">
                <a:tc>
                  <a:txBody>
                    <a:bodyPr/>
                    <a:lstStyle/>
                    <a:p>
                      <a:pPr algn="r"/>
                      <a:r>
                        <a:rPr lang="en-US" sz="2000" b="0" dirty="0"/>
                        <a:t>Attendee</a:t>
                      </a:r>
                      <a:r>
                        <a:rPr lang="en-US" sz="2000" b="0" baseline="0" dirty="0"/>
                        <a:t> GS Levels</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All,</a:t>
                      </a:r>
                      <a:r>
                        <a:rPr lang="en-US" sz="2000" baseline="0" dirty="0"/>
                        <a:t> including SES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2964577"/>
                  </a:ext>
                </a:extLst>
              </a:tr>
              <a:tr h="370840">
                <a:tc>
                  <a:txBody>
                    <a:bodyPr/>
                    <a:lstStyle/>
                    <a:p>
                      <a:pPr algn="r"/>
                      <a:r>
                        <a:rPr lang="en-US" sz="2000" dirty="0"/>
                        <a:t>Listserv Subscribers</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~5,500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5682157"/>
                  </a:ext>
                </a:extLst>
              </a:tr>
              <a:tr h="370840">
                <a:tc>
                  <a:txBody>
                    <a:bodyPr/>
                    <a:lstStyle/>
                    <a:p>
                      <a:pPr algn="r"/>
                      <a:r>
                        <a:rPr lang="en-US" sz="2000" dirty="0"/>
                        <a:t>Seminar Videos on MAX</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aseline="0" dirty="0"/>
                        <a:t>27</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7381141"/>
                  </a:ext>
                </a:extLst>
              </a:tr>
              <a:tr h="370840">
                <a:tc>
                  <a:txBody>
                    <a:bodyPr/>
                    <a:lstStyle/>
                    <a:p>
                      <a:pPr algn="r"/>
                      <a:r>
                        <a:rPr lang="en-US" sz="2000" dirty="0"/>
                        <a:t>Seminar Videos on YouTube Channel</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0501941"/>
                  </a:ext>
                </a:extLst>
              </a:tr>
              <a:tr h="370840">
                <a:tc>
                  <a:txBody>
                    <a:bodyPr/>
                    <a:lstStyle/>
                    <a:p>
                      <a:pPr algn="r"/>
                      <a:r>
                        <a:rPr lang="en-US" sz="2000" dirty="0"/>
                        <a:t>View</a:t>
                      </a:r>
                      <a:r>
                        <a:rPr lang="en-US" sz="2000" baseline="0" dirty="0"/>
                        <a:t>s on </a:t>
                      </a:r>
                      <a:r>
                        <a:rPr lang="en-US" sz="2000" dirty="0"/>
                        <a:t>YouTube Channel</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&gt;11,100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972990"/>
                  </a:ext>
                </a:extLst>
              </a:tr>
              <a:tr h="370840">
                <a:tc>
                  <a:txBody>
                    <a:bodyPr/>
                    <a:lstStyle/>
                    <a:p>
                      <a:pPr algn="r"/>
                      <a:r>
                        <a:rPr lang="en-US" sz="2000" dirty="0"/>
                        <a:t>YouTube Channel Subscribers</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2617205"/>
                  </a:ext>
                </a:extLst>
              </a:tr>
            </a:tbl>
          </a:graphicData>
        </a:graphic>
      </p:graphicFrame>
    </p:spTree>
    <p:extLst>
      <p:ext uri="{BB962C8B-B14F-4D97-AF65-F5344CB8AC3E}">
        <p14:creationId xmlns:p14="http://schemas.microsoft.com/office/powerpoint/2010/main" val="354762319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p:txBody>
          <a:bodyPr>
            <a:noAutofit/>
          </a:bodyPr>
          <a:lstStyle/>
          <a:p>
            <a:r>
              <a:rPr lang="en-US" sz="3200" dirty="0">
                <a:latin typeface="+mn-lt"/>
              </a:rPr>
              <a:t>General Strategies for Communicating and Staying Connected</a:t>
            </a:r>
          </a:p>
        </p:txBody>
      </p:sp>
      <p:sp>
        <p:nvSpPr>
          <p:cNvPr id="2" name="Rectangle 1"/>
          <p:cNvSpPr/>
          <p:nvPr/>
        </p:nvSpPr>
        <p:spPr>
          <a:xfrm>
            <a:off x="230821" y="1425143"/>
            <a:ext cx="8704836" cy="5139869"/>
          </a:xfrm>
          <a:prstGeom prst="rect">
            <a:avLst/>
          </a:prstGeom>
        </p:spPr>
        <p:txBody>
          <a:bodyPr wrap="square">
            <a:spAutoFit/>
          </a:bodyPr>
          <a:lstStyle/>
          <a:p>
            <a:pPr marL="0" lvl="1"/>
            <a:r>
              <a:rPr lang="en-US" b="1" dirty="0"/>
              <a:t>General Strategies for Communicating and Staying Connected</a:t>
            </a:r>
            <a:endParaRPr lang="en-US" b="1" dirty="0">
              <a:cs typeface="Calibri" panose="020F0502020204030204" pitchFamily="34" charset="0"/>
            </a:endParaRPr>
          </a:p>
          <a:p>
            <a:pPr lvl="1" indent="-457200">
              <a:buFont typeface="Arial" panose="020B0604020202020204" pitchFamily="34" charset="0"/>
              <a:buChar char="•"/>
            </a:pPr>
            <a:r>
              <a:rPr lang="en-US" dirty="0"/>
              <a:t>Make use of technology options to stay connected.</a:t>
            </a:r>
          </a:p>
          <a:p>
            <a:pPr lvl="1" indent="-457200">
              <a:buFont typeface="Arial" panose="020B0604020202020204" pitchFamily="34" charset="0"/>
              <a:buChar char="•"/>
            </a:pPr>
            <a:r>
              <a:rPr lang="en-US" dirty="0"/>
              <a:t>Use context and purpose to determine the best communication method (e.g., for a difficult or complex discussion, use a video call or meet in person).</a:t>
            </a:r>
          </a:p>
          <a:p>
            <a:pPr lvl="1" indent="-457200">
              <a:buFont typeface="Arial" panose="020B0604020202020204" pitchFamily="34" charset="0"/>
              <a:buChar char="•"/>
            </a:pPr>
            <a:r>
              <a:rPr lang="en-US" dirty="0"/>
              <a:t>Be responsive to emails, calls, etc. Work with the team and supervisor to determine the norm for response times for urgent and non-urgent communications.</a:t>
            </a:r>
          </a:p>
          <a:p>
            <a:pPr lvl="1" indent="-457200">
              <a:buFont typeface="Arial" panose="020B0604020202020204" pitchFamily="34" charset="0"/>
              <a:buChar char="•"/>
            </a:pPr>
            <a:r>
              <a:rPr lang="en-US" dirty="0"/>
              <a:t>Be presentable for a last-minute video call</a:t>
            </a:r>
          </a:p>
          <a:p>
            <a:pPr lvl="1" indent="-457200">
              <a:buFont typeface="Arial" panose="020B0604020202020204" pitchFamily="34" charset="0"/>
              <a:buChar char="•"/>
            </a:pPr>
            <a:r>
              <a:rPr lang="en-US" dirty="0"/>
              <a:t>Keep your calendar up to date so your supervisor and colleagues know when they may reach you</a:t>
            </a:r>
          </a:p>
          <a:p>
            <a:pPr lvl="1" indent="-457200">
              <a:buFont typeface="Arial" panose="020B0604020202020204" pitchFamily="34" charset="0"/>
              <a:buChar char="•"/>
            </a:pPr>
            <a:r>
              <a:rPr lang="en-US" dirty="0"/>
              <a:t>Emails: Use the Subject line to indicate the topic, level of urgency, action, and deadline.</a:t>
            </a:r>
          </a:p>
          <a:p>
            <a:pPr lvl="1" indent="-457200">
              <a:buFont typeface="Arial" panose="020B0604020202020204" pitchFamily="34" charset="0"/>
              <a:buChar char="•"/>
            </a:pPr>
            <a:r>
              <a:rPr lang="en-US" dirty="0"/>
              <a:t>Instant and Text Messaging can be helpful for quick announcements and questions</a:t>
            </a:r>
          </a:p>
          <a:p>
            <a:pPr lvl="1" indent="-457200">
              <a:buFont typeface="Arial" panose="020B0604020202020204" pitchFamily="34" charset="0"/>
              <a:buChar char="•"/>
            </a:pPr>
            <a:r>
              <a:rPr lang="en-US" dirty="0"/>
              <a:t>Be responsive </a:t>
            </a:r>
          </a:p>
          <a:p>
            <a:pPr lvl="1" indent="-457200">
              <a:buFont typeface="Arial" panose="020B0604020202020204" pitchFamily="34" charset="0"/>
              <a:buChar char="•"/>
            </a:pPr>
            <a:r>
              <a:rPr lang="en-US" dirty="0"/>
              <a:t>Be appreciative in ways that are personally meaningful</a:t>
            </a:r>
          </a:p>
          <a:p>
            <a:pPr lvl="1" indent="-457200">
              <a:buFont typeface="Arial" panose="020B0604020202020204" pitchFamily="34" charset="0"/>
              <a:buChar char="•"/>
            </a:pPr>
            <a:r>
              <a:rPr lang="en-US" dirty="0"/>
              <a:t>Schedule informal connection time </a:t>
            </a:r>
          </a:p>
          <a:p>
            <a:pPr marL="457200" lvl="2"/>
            <a:endParaRPr lang="en-US" sz="800" dirty="0">
              <a:cs typeface="Calibri" panose="020F0502020204030204" pitchFamily="34" charset="0"/>
            </a:endParaRPr>
          </a:p>
          <a:p>
            <a:pPr marL="457200" lvl="2"/>
            <a:r>
              <a:rPr lang="en-US" sz="1600" i="1" dirty="0"/>
              <a:t>From </a:t>
            </a:r>
            <a:r>
              <a:rPr lang="en-US" sz="1600" i="1" u="sng" dirty="0">
                <a:hlinkClick r:id="rId3"/>
              </a:rPr>
              <a:t>https://www.telework.gov/federal-community/telework-managers/telework-etiquette-quick-tips/</a:t>
            </a:r>
            <a:r>
              <a:rPr lang="en-US" sz="1600" i="1" dirty="0"/>
              <a:t>. </a:t>
            </a:r>
          </a:p>
          <a:p>
            <a:pPr lvl="2" indent="-457200">
              <a:buFont typeface="Arial" panose="020B0604020202020204" pitchFamily="34" charset="0"/>
              <a:buChar char="•"/>
            </a:pPr>
            <a:endParaRPr lang="en-US" dirty="0">
              <a:cs typeface="Calibri" panose="020F0502020204030204" pitchFamily="34" charset="0"/>
            </a:endParaRPr>
          </a:p>
        </p:txBody>
      </p:sp>
      <p:sp>
        <p:nvSpPr>
          <p:cNvPr id="3" name="Slide Number Placeholder 2"/>
          <p:cNvSpPr>
            <a:spLocks noGrp="1"/>
          </p:cNvSpPr>
          <p:nvPr>
            <p:ph type="sldNum" sz="quarter" idx="12"/>
          </p:nvPr>
        </p:nvSpPr>
        <p:spPr/>
        <p:txBody>
          <a:bodyPr/>
          <a:lstStyle/>
          <a:p>
            <a:fld id="{4411220A-4329-47A5-AAA9-40C270F25AD1}" type="slidenum">
              <a:rPr lang="en-US" smtClean="0"/>
              <a:t>100</a:t>
            </a:fld>
            <a:endParaRPr lang="en-US"/>
          </a:p>
        </p:txBody>
      </p:sp>
    </p:spTree>
    <p:extLst>
      <p:ext uri="{BB962C8B-B14F-4D97-AF65-F5344CB8AC3E}">
        <p14:creationId xmlns:p14="http://schemas.microsoft.com/office/powerpoint/2010/main" val="11941322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p:txBody>
          <a:bodyPr>
            <a:noAutofit/>
          </a:bodyPr>
          <a:lstStyle/>
          <a:p>
            <a:r>
              <a:rPr lang="en-US" sz="3200" dirty="0">
                <a:latin typeface="+mn-lt"/>
              </a:rPr>
              <a:t>Strategies for Connecting Informally</a:t>
            </a:r>
          </a:p>
        </p:txBody>
      </p:sp>
      <p:sp>
        <p:nvSpPr>
          <p:cNvPr id="2" name="Rectangle 1"/>
          <p:cNvSpPr/>
          <p:nvPr/>
        </p:nvSpPr>
        <p:spPr>
          <a:xfrm>
            <a:off x="230821" y="1425143"/>
            <a:ext cx="8704836" cy="5698996"/>
          </a:xfrm>
          <a:prstGeom prst="rect">
            <a:avLst/>
          </a:prstGeom>
        </p:spPr>
        <p:txBody>
          <a:bodyPr wrap="square">
            <a:spAutoFit/>
          </a:bodyPr>
          <a:lstStyle/>
          <a:p>
            <a:pPr marL="0" lvl="1">
              <a:lnSpc>
                <a:spcPct val="114000"/>
              </a:lnSpc>
            </a:pPr>
            <a:r>
              <a:rPr lang="en-US" b="1" dirty="0"/>
              <a:t>Strategies/Activities for Connecting Informally</a:t>
            </a:r>
            <a:endParaRPr lang="en-US" b="1" dirty="0">
              <a:cs typeface="Calibri" panose="020F0502020204030204" pitchFamily="34" charset="0"/>
            </a:endParaRPr>
          </a:p>
          <a:p>
            <a:pPr marL="457200" indent="-457200">
              <a:lnSpc>
                <a:spcPct val="114000"/>
              </a:lnSpc>
              <a:buFont typeface="Arial" panose="020B0604020202020204" pitchFamily="34" charset="0"/>
              <a:buChar char="•"/>
            </a:pPr>
            <a:r>
              <a:rPr lang="en-US" dirty="0"/>
              <a:t>Ask about everyone’s Favorite book -&gt; create team reading list</a:t>
            </a:r>
          </a:p>
          <a:p>
            <a:pPr marL="457200" indent="-457200">
              <a:lnSpc>
                <a:spcPct val="114000"/>
              </a:lnSpc>
              <a:buFont typeface="Arial" panose="020B0604020202020204" pitchFamily="34" charset="0"/>
              <a:buChar char="•"/>
            </a:pPr>
            <a:r>
              <a:rPr lang="en-US" dirty="0"/>
              <a:t>Ask about everyone’s Favorite song -&gt; create team playlist</a:t>
            </a:r>
          </a:p>
          <a:p>
            <a:pPr marL="457200" indent="-457200">
              <a:lnSpc>
                <a:spcPct val="114000"/>
              </a:lnSpc>
              <a:buFont typeface="Arial" panose="020B0604020202020204" pitchFamily="34" charset="0"/>
              <a:buChar char="•"/>
            </a:pPr>
            <a:r>
              <a:rPr lang="en-US" dirty="0"/>
              <a:t>Ask about everyone’s Favorite recipe -&gt; create team cookbook</a:t>
            </a:r>
          </a:p>
          <a:p>
            <a:pPr marL="457200" indent="-457200">
              <a:lnSpc>
                <a:spcPct val="114000"/>
              </a:lnSpc>
              <a:buFont typeface="Arial" panose="020B0604020202020204" pitchFamily="34" charset="0"/>
              <a:buChar char="•"/>
            </a:pPr>
            <a:r>
              <a:rPr lang="en-US" dirty="0"/>
              <a:t>Virtual happy hours/coffees/lunches</a:t>
            </a:r>
          </a:p>
          <a:p>
            <a:pPr marL="457200" indent="-457200">
              <a:lnSpc>
                <a:spcPct val="114000"/>
              </a:lnSpc>
              <a:buFont typeface="Arial" panose="020B0604020202020204" pitchFamily="34" charset="0"/>
              <a:buChar char="•"/>
            </a:pPr>
            <a:r>
              <a:rPr lang="en-US" dirty="0"/>
              <a:t>Send teammates kudos via </a:t>
            </a:r>
            <a:r>
              <a:rPr lang="en-US" dirty="0" err="1"/>
              <a:t>Kudoboard</a:t>
            </a:r>
            <a:r>
              <a:rPr lang="en-US" dirty="0"/>
              <a:t> (</a:t>
            </a:r>
            <a:r>
              <a:rPr lang="en-US" u="sng" dirty="0">
                <a:hlinkClick r:id="rId3"/>
              </a:rPr>
              <a:t>www.kudoboard.com</a:t>
            </a:r>
            <a:r>
              <a:rPr lang="en-US" dirty="0"/>
              <a:t>) </a:t>
            </a:r>
          </a:p>
          <a:p>
            <a:pPr marL="457200" indent="-457200">
              <a:lnSpc>
                <a:spcPct val="114000"/>
              </a:lnSpc>
              <a:buFont typeface="Arial" panose="020B0604020202020204" pitchFamily="34" charset="0"/>
              <a:buChar char="•"/>
            </a:pPr>
            <a:r>
              <a:rPr lang="en-US" dirty="0"/>
              <a:t>Play a game remotely: e.g., </a:t>
            </a:r>
            <a:r>
              <a:rPr lang="en-US" dirty="0" err="1"/>
              <a:t>JackBox</a:t>
            </a:r>
            <a:r>
              <a:rPr lang="en-US" dirty="0"/>
              <a:t> Games on Zoom (</a:t>
            </a:r>
            <a:r>
              <a:rPr lang="en-US" u="sng" dirty="0">
                <a:hlinkClick r:id="rId4"/>
              </a:rPr>
              <a:t>https://www.jackboxgames.com/best-jackbox-games-to-play-remotely-over-zoom/</a:t>
            </a:r>
            <a:r>
              <a:rPr lang="en-US" dirty="0"/>
              <a:t>) </a:t>
            </a:r>
          </a:p>
          <a:p>
            <a:pPr marL="457200" indent="-457200">
              <a:lnSpc>
                <a:spcPct val="114000"/>
              </a:lnSpc>
              <a:buFont typeface="Arial" panose="020B0604020202020204" pitchFamily="34" charset="0"/>
              <a:buChar char="•"/>
            </a:pPr>
            <a:r>
              <a:rPr lang="en-US" dirty="0"/>
              <a:t>2 Truths and a Lie to learn fun facts about team members</a:t>
            </a:r>
          </a:p>
          <a:p>
            <a:pPr marL="457200" indent="-457200">
              <a:lnSpc>
                <a:spcPct val="114000"/>
              </a:lnSpc>
              <a:buFont typeface="Arial" panose="020B0604020202020204" pitchFamily="34" charset="0"/>
              <a:buChar char="•"/>
            </a:pPr>
            <a:r>
              <a:rPr lang="en-US" dirty="0"/>
              <a:t>Trivia nights online</a:t>
            </a:r>
          </a:p>
          <a:p>
            <a:pPr marL="457200" indent="-457200">
              <a:lnSpc>
                <a:spcPct val="114000"/>
              </a:lnSpc>
              <a:buFont typeface="Arial" panose="020B0604020202020204" pitchFamily="34" charset="0"/>
              <a:buChar char="•"/>
            </a:pPr>
            <a:r>
              <a:rPr lang="en-US" dirty="0"/>
              <a:t>Outdoor hangouts in-person </a:t>
            </a:r>
          </a:p>
          <a:p>
            <a:pPr marL="457200" indent="-457200">
              <a:lnSpc>
                <a:spcPct val="114000"/>
              </a:lnSpc>
              <a:buFont typeface="Arial" panose="020B0604020202020204" pitchFamily="34" charset="0"/>
              <a:buChar char="•"/>
            </a:pPr>
            <a:r>
              <a:rPr lang="en-US" dirty="0"/>
              <a:t>Quick informal chats</a:t>
            </a:r>
          </a:p>
          <a:p>
            <a:pPr marL="457200" indent="-457200">
              <a:lnSpc>
                <a:spcPct val="114000"/>
              </a:lnSpc>
              <a:buFont typeface="Arial" panose="020B0604020202020204" pitchFamily="34" charset="0"/>
              <a:buChar char="•"/>
            </a:pPr>
            <a:endParaRPr lang="en-US" dirty="0"/>
          </a:p>
          <a:p>
            <a:pPr marL="457200" indent="-457200">
              <a:lnSpc>
                <a:spcPct val="114000"/>
              </a:lnSpc>
              <a:buFont typeface="Arial" panose="020B0604020202020204" pitchFamily="34" charset="0"/>
              <a:buChar char="•"/>
            </a:pPr>
            <a:r>
              <a:rPr lang="en-US" b="1" dirty="0"/>
              <a:t>Informal colleague exchange program</a:t>
            </a:r>
            <a:r>
              <a:rPr lang="en-US" dirty="0"/>
              <a:t>: Have teams exchange a team-member for a meeting. The exchanged team members learn about each other’s teams and how both groups might be able to work together/collaborate. (“Teambuilding Tuesdays”)</a:t>
            </a:r>
          </a:p>
          <a:p>
            <a:endParaRPr lang="en-US" dirty="0"/>
          </a:p>
          <a:p>
            <a:pPr lvl="2" indent="-457200">
              <a:buFont typeface="Arial" panose="020B0604020202020204" pitchFamily="34" charset="0"/>
              <a:buChar char="•"/>
            </a:pPr>
            <a:endParaRPr lang="en-US" dirty="0">
              <a:cs typeface="Calibri" panose="020F0502020204030204" pitchFamily="34" charset="0"/>
            </a:endParaRPr>
          </a:p>
        </p:txBody>
      </p:sp>
      <p:sp>
        <p:nvSpPr>
          <p:cNvPr id="3" name="Slide Number Placeholder 2"/>
          <p:cNvSpPr>
            <a:spLocks noGrp="1"/>
          </p:cNvSpPr>
          <p:nvPr>
            <p:ph type="sldNum" sz="quarter" idx="12"/>
          </p:nvPr>
        </p:nvSpPr>
        <p:spPr/>
        <p:txBody>
          <a:bodyPr/>
          <a:lstStyle/>
          <a:p>
            <a:fld id="{4411220A-4329-47A5-AAA9-40C270F25AD1}" type="slidenum">
              <a:rPr lang="en-US" smtClean="0"/>
              <a:t>101</a:t>
            </a:fld>
            <a:endParaRPr lang="en-US"/>
          </a:p>
        </p:txBody>
      </p:sp>
    </p:spTree>
    <p:extLst>
      <p:ext uri="{BB962C8B-B14F-4D97-AF65-F5344CB8AC3E}">
        <p14:creationId xmlns:p14="http://schemas.microsoft.com/office/powerpoint/2010/main" val="14863010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EC0A-29BB-4E41-A99A-611C5E8EA662}"/>
              </a:ext>
            </a:extLst>
          </p:cNvPr>
          <p:cNvSpPr>
            <a:spLocks noGrp="1"/>
          </p:cNvSpPr>
          <p:nvPr>
            <p:ph type="title"/>
          </p:nvPr>
        </p:nvSpPr>
        <p:spPr/>
        <p:txBody>
          <a:bodyPr>
            <a:normAutofit/>
          </a:bodyPr>
          <a:lstStyle/>
          <a:p>
            <a:r>
              <a:rPr lang="en-US" sz="3200" dirty="0">
                <a:latin typeface="+mn-lt"/>
              </a:rPr>
              <a:t>Managing Teams</a:t>
            </a:r>
          </a:p>
        </p:txBody>
      </p:sp>
      <p:sp>
        <p:nvSpPr>
          <p:cNvPr id="6" name="Slide Number Placeholder 5"/>
          <p:cNvSpPr>
            <a:spLocks noGrp="1"/>
          </p:cNvSpPr>
          <p:nvPr>
            <p:ph type="sldNum" sz="quarter" idx="12"/>
          </p:nvPr>
        </p:nvSpPr>
        <p:spPr/>
        <p:txBody>
          <a:bodyPr/>
          <a:lstStyle/>
          <a:p>
            <a:fld id="{4411220A-4329-47A5-AAA9-40C270F25AD1}" type="slidenum">
              <a:rPr lang="en-US" smtClean="0"/>
              <a:pPr/>
              <a:t>102</a:t>
            </a:fld>
            <a:endParaRPr lang="en-US" dirty="0"/>
          </a:p>
        </p:txBody>
      </p:sp>
    </p:spTree>
    <p:extLst>
      <p:ext uri="{BB962C8B-B14F-4D97-AF65-F5344CB8AC3E}">
        <p14:creationId xmlns:p14="http://schemas.microsoft.com/office/powerpoint/2010/main" val="106923015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Managing Teams</a:t>
            </a:r>
          </a:p>
        </p:txBody>
      </p:sp>
      <p:sp>
        <p:nvSpPr>
          <p:cNvPr id="2" name="Rectangle 1"/>
          <p:cNvSpPr/>
          <p:nvPr/>
        </p:nvSpPr>
        <p:spPr>
          <a:xfrm>
            <a:off x="180821" y="1545188"/>
            <a:ext cx="8756349" cy="5698996"/>
          </a:xfrm>
          <a:prstGeom prst="rect">
            <a:avLst/>
          </a:prstGeom>
        </p:spPr>
        <p:txBody>
          <a:bodyPr wrap="square">
            <a:spAutoFit/>
          </a:bodyPr>
          <a:lstStyle/>
          <a:p>
            <a:pPr>
              <a:lnSpc>
                <a:spcPct val="114000"/>
              </a:lnSpc>
            </a:pPr>
            <a:r>
              <a:rPr lang="en-US" b="1" dirty="0">
                <a:latin typeface="Calibri" panose="020F0502020204030204" pitchFamily="34" charset="0"/>
                <a:ea typeface="Calibri" panose="020F0502020204030204" pitchFamily="34" charset="0"/>
              </a:rPr>
              <a:t>Strategies for Team Leaders</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Be available and responsive for timely contact and other work unit-needs such as remote participation in meetings and contribution to unexpected assignments</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Make time to check in</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Establish regular opportunities to allow everyone to share what they are working on.</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Encourage employees to connect directly both formally and informally for collaboration and morale.</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Host virtual team-building activities.</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Promote culture that employees reach out for one-on-one conversations with new hires.</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Encourage cross-collaboration. </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Schedule regular team meetings (e.g., weekly).</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Being open to new forms of task and people management will ensure organizational performance milestones are met.</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Sharing project plans can be beneficial</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Use the right method of management and oversight for each situation</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Helpful to include Team Norms in Team Charter</a:t>
            </a:r>
          </a:p>
          <a:p>
            <a:pPr marL="342900" indent="-342900">
              <a:buFont typeface="Arial" panose="020B0604020202020204" pitchFamily="34" charset="0"/>
              <a:buChar char="•"/>
            </a:pPr>
            <a:endParaRPr lang="en-US" dirty="0">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3" name="Slide Number Placeholder 2"/>
          <p:cNvSpPr>
            <a:spLocks noGrp="1"/>
          </p:cNvSpPr>
          <p:nvPr>
            <p:ph type="sldNum" sz="quarter" idx="12"/>
          </p:nvPr>
        </p:nvSpPr>
        <p:spPr/>
        <p:txBody>
          <a:bodyPr/>
          <a:lstStyle/>
          <a:p>
            <a:fld id="{4411220A-4329-47A5-AAA9-40C270F25AD1}" type="slidenum">
              <a:rPr lang="en-US" smtClean="0"/>
              <a:t>103</a:t>
            </a:fld>
            <a:endParaRPr lang="en-US" dirty="0"/>
          </a:p>
        </p:txBody>
      </p:sp>
    </p:spTree>
    <p:extLst>
      <p:ext uri="{BB962C8B-B14F-4D97-AF65-F5344CB8AC3E}">
        <p14:creationId xmlns:p14="http://schemas.microsoft.com/office/powerpoint/2010/main" val="25442515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EC0A-29BB-4E41-A99A-611C5E8EA662}"/>
              </a:ext>
            </a:extLst>
          </p:cNvPr>
          <p:cNvSpPr>
            <a:spLocks noGrp="1"/>
          </p:cNvSpPr>
          <p:nvPr>
            <p:ph type="title"/>
          </p:nvPr>
        </p:nvSpPr>
        <p:spPr/>
        <p:txBody>
          <a:bodyPr>
            <a:normAutofit/>
          </a:bodyPr>
          <a:lstStyle/>
          <a:p>
            <a:r>
              <a:rPr lang="en-US" sz="3200" dirty="0">
                <a:latin typeface="+mn-lt"/>
              </a:rPr>
              <a:t>Effective Communication and Meetings</a:t>
            </a:r>
          </a:p>
        </p:txBody>
      </p:sp>
      <p:sp>
        <p:nvSpPr>
          <p:cNvPr id="6" name="Slide Number Placeholder 5"/>
          <p:cNvSpPr>
            <a:spLocks noGrp="1"/>
          </p:cNvSpPr>
          <p:nvPr>
            <p:ph type="sldNum" sz="quarter" idx="12"/>
          </p:nvPr>
        </p:nvSpPr>
        <p:spPr/>
        <p:txBody>
          <a:bodyPr/>
          <a:lstStyle/>
          <a:p>
            <a:fld id="{4411220A-4329-47A5-AAA9-40C270F25AD1}" type="slidenum">
              <a:rPr lang="en-US" smtClean="0"/>
              <a:pPr/>
              <a:t>104</a:t>
            </a:fld>
            <a:endParaRPr lang="en-US" dirty="0"/>
          </a:p>
        </p:txBody>
      </p:sp>
    </p:spTree>
    <p:extLst>
      <p:ext uri="{BB962C8B-B14F-4D97-AF65-F5344CB8AC3E}">
        <p14:creationId xmlns:p14="http://schemas.microsoft.com/office/powerpoint/2010/main" val="163275692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p:txBody>
          <a:bodyPr>
            <a:normAutofit/>
          </a:bodyPr>
          <a:lstStyle/>
          <a:p>
            <a:r>
              <a:rPr lang="en-US" sz="3200" dirty="0">
                <a:latin typeface="+mn-lt"/>
              </a:rPr>
              <a:t>Biographical Information</a:t>
            </a:r>
          </a:p>
        </p:txBody>
      </p:sp>
      <p:pic>
        <p:nvPicPr>
          <p:cNvPr id="4" name="Picture 3" descr="Photo of Catie Miller">
            <a:extLst>
              <a:ext uri="{FF2B5EF4-FFF2-40B4-BE49-F238E27FC236}">
                <a16:creationId xmlns:a16="http://schemas.microsoft.com/office/drawing/2014/main" id="{0F220079-5D6C-4FC1-8E41-06B72D4990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36" y="2557854"/>
            <a:ext cx="2143125" cy="2143125"/>
          </a:xfrm>
          <a:prstGeom prst="rect">
            <a:avLst/>
          </a:prstGeom>
        </p:spPr>
      </p:pic>
      <p:sp>
        <p:nvSpPr>
          <p:cNvPr id="5" name="Content Placeholder 4"/>
          <p:cNvSpPr>
            <a:spLocks noGrp="1"/>
          </p:cNvSpPr>
          <p:nvPr>
            <p:ph idx="4294967295"/>
          </p:nvPr>
        </p:nvSpPr>
        <p:spPr>
          <a:xfrm>
            <a:off x="3479180" y="2452880"/>
            <a:ext cx="5299059" cy="3479569"/>
          </a:xfrm>
        </p:spPr>
        <p:txBody>
          <a:bodyPr>
            <a:noAutofit/>
          </a:bodyPr>
          <a:lstStyle/>
          <a:p>
            <a:pPr marL="0" indent="0" algn="ctr">
              <a:spcBef>
                <a:spcPts val="0"/>
              </a:spcBef>
              <a:buNone/>
            </a:pPr>
            <a:r>
              <a:rPr lang="en-US" sz="1800" b="1" dirty="0"/>
              <a:t>Catie Miller</a:t>
            </a:r>
            <a:endParaRPr lang="en-US" sz="1800" dirty="0"/>
          </a:p>
          <a:p>
            <a:pPr marL="0" indent="0" algn="ctr">
              <a:spcBef>
                <a:spcPts val="0"/>
              </a:spcBef>
              <a:buNone/>
            </a:pPr>
            <a:r>
              <a:rPr lang="en-US" sz="1800" dirty="0"/>
              <a:t>Manager of Strategic Communications, Office of Shared Solutions &amp; Performance Improvement, GSA</a:t>
            </a:r>
          </a:p>
          <a:p>
            <a:pPr marL="0" indent="0" algn="ctr">
              <a:buNone/>
            </a:pPr>
            <a:r>
              <a:rPr lang="en-US" sz="1800" dirty="0"/>
              <a:t>Catie Miller is Manager of Strategic Communications for the Office of Shared Solutions &amp; Performance Improvement in GSA’s Office of Government-Wide Policy, where she spearheads multiple governmentwide campaigns among other performance.gov initiatives.</a:t>
            </a:r>
          </a:p>
        </p:txBody>
      </p:sp>
      <p:sp>
        <p:nvSpPr>
          <p:cNvPr id="6" name="Slide Number Placeholder 5"/>
          <p:cNvSpPr>
            <a:spLocks noGrp="1"/>
          </p:cNvSpPr>
          <p:nvPr>
            <p:ph type="sldNum" sz="quarter" idx="12"/>
          </p:nvPr>
        </p:nvSpPr>
        <p:spPr/>
        <p:txBody>
          <a:bodyPr/>
          <a:lstStyle/>
          <a:p>
            <a:fld id="{4411220A-4329-47A5-AAA9-40C270F25AD1}" type="slidenum">
              <a:rPr lang="en-US" smtClean="0"/>
              <a:pPr/>
              <a:t>105</a:t>
            </a:fld>
            <a:endParaRPr lang="en-US" dirty="0"/>
          </a:p>
        </p:txBody>
      </p:sp>
    </p:spTree>
    <p:extLst>
      <p:ext uri="{BB962C8B-B14F-4D97-AF65-F5344CB8AC3E}">
        <p14:creationId xmlns:p14="http://schemas.microsoft.com/office/powerpoint/2010/main" val="309696484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General Strategies for Effective Communication</a:t>
            </a:r>
          </a:p>
        </p:txBody>
      </p:sp>
      <p:sp>
        <p:nvSpPr>
          <p:cNvPr id="2" name="Rectangle 1"/>
          <p:cNvSpPr/>
          <p:nvPr/>
        </p:nvSpPr>
        <p:spPr>
          <a:xfrm>
            <a:off x="275572" y="1425143"/>
            <a:ext cx="8630433" cy="5442772"/>
          </a:xfrm>
          <a:prstGeom prst="rect">
            <a:avLst/>
          </a:prstGeom>
        </p:spPr>
        <p:txBody>
          <a:bodyPr wrap="square">
            <a:spAutoFit/>
          </a:bodyPr>
          <a:lstStyle/>
          <a:p>
            <a:pPr>
              <a:lnSpc>
                <a:spcPct val="114000"/>
              </a:lnSpc>
            </a:pPr>
            <a:r>
              <a:rPr lang="en-US" b="1" dirty="0"/>
              <a:t>Leadership</a:t>
            </a:r>
          </a:p>
          <a:p>
            <a:pPr marL="285750" indent="-285750">
              <a:lnSpc>
                <a:spcPct val="114000"/>
              </a:lnSpc>
              <a:buFont typeface="Arial" panose="020B0604020202020204" pitchFamily="34" charset="0"/>
              <a:buChar char="•"/>
            </a:pPr>
            <a:r>
              <a:rPr lang="en-US" dirty="0"/>
              <a:t>Reinforce the need for effective communication.</a:t>
            </a:r>
          </a:p>
          <a:p>
            <a:pPr marL="285750" indent="-285750">
              <a:lnSpc>
                <a:spcPct val="114000"/>
              </a:lnSpc>
              <a:buFont typeface="Arial" panose="020B0604020202020204" pitchFamily="34" charset="0"/>
              <a:buChar char="•"/>
            </a:pPr>
            <a:r>
              <a:rPr lang="en-US" dirty="0"/>
              <a:t>Leaders should demonstrate two-way communication themselves to demonstrate commitment to the agency goal of enhanced communication.</a:t>
            </a:r>
          </a:p>
          <a:p>
            <a:pPr marL="285750" indent="-285750">
              <a:lnSpc>
                <a:spcPct val="114000"/>
              </a:lnSpc>
              <a:buFont typeface="Arial" panose="020B0604020202020204" pitchFamily="34" charset="0"/>
              <a:buChar char="•"/>
            </a:pPr>
            <a:r>
              <a:rPr lang="en-US" dirty="0"/>
              <a:t>Host regular leadership town halls (e.g., quarterly).</a:t>
            </a:r>
          </a:p>
          <a:p>
            <a:pPr marL="285750" indent="-285750">
              <a:lnSpc>
                <a:spcPct val="114000"/>
              </a:lnSpc>
              <a:buFont typeface="Arial" panose="020B0604020202020204" pitchFamily="34" charset="0"/>
              <a:buChar char="•"/>
            </a:pPr>
            <a:r>
              <a:rPr lang="en-US" dirty="0"/>
              <a:t>Use the right method of communication for each situation.</a:t>
            </a:r>
          </a:p>
          <a:p>
            <a:pPr>
              <a:lnSpc>
                <a:spcPct val="114000"/>
              </a:lnSpc>
            </a:pPr>
            <a:endParaRPr lang="en-US" dirty="0"/>
          </a:p>
          <a:p>
            <a:pPr>
              <a:lnSpc>
                <a:spcPct val="114000"/>
              </a:lnSpc>
            </a:pPr>
            <a:r>
              <a:rPr lang="en-US" b="1" dirty="0"/>
              <a:t>Everyone – General Communication Planning Steps</a:t>
            </a:r>
          </a:p>
          <a:p>
            <a:pPr marL="285750" indent="-285750">
              <a:lnSpc>
                <a:spcPct val="114000"/>
              </a:lnSpc>
              <a:buFont typeface="Arial" panose="020B0604020202020204" pitchFamily="34" charset="0"/>
              <a:buChar char="•"/>
            </a:pPr>
            <a:r>
              <a:rPr lang="en-US" dirty="0"/>
              <a:t>Define Goal(s) of Communication</a:t>
            </a:r>
          </a:p>
          <a:p>
            <a:pPr marL="285750" indent="-285750">
              <a:lnSpc>
                <a:spcPct val="114000"/>
              </a:lnSpc>
              <a:buFont typeface="Arial" panose="020B0604020202020204" pitchFamily="34" charset="0"/>
              <a:buChar char="•"/>
            </a:pPr>
            <a:r>
              <a:rPr lang="en-US" dirty="0"/>
              <a:t>Know Your Audience</a:t>
            </a:r>
          </a:p>
          <a:p>
            <a:pPr marL="285750" indent="-285750">
              <a:lnSpc>
                <a:spcPct val="114000"/>
              </a:lnSpc>
              <a:buFont typeface="Arial" panose="020B0604020202020204" pitchFamily="34" charset="0"/>
              <a:buChar char="•"/>
            </a:pPr>
            <a:r>
              <a:rPr lang="en-US" dirty="0"/>
              <a:t>Draft Your Message(s)</a:t>
            </a:r>
          </a:p>
          <a:p>
            <a:pPr marL="742950" lvl="1" indent="-285750">
              <a:lnSpc>
                <a:spcPct val="114000"/>
              </a:lnSpc>
              <a:buFont typeface="Arial" panose="020B0604020202020204" pitchFamily="34" charset="0"/>
              <a:buChar char="•"/>
            </a:pPr>
            <a:r>
              <a:rPr lang="en-US" dirty="0"/>
              <a:t>Plain language, transparent, compelling, appropriate for audience</a:t>
            </a:r>
          </a:p>
          <a:p>
            <a:pPr marL="742950" lvl="1" indent="-285750">
              <a:lnSpc>
                <a:spcPct val="114000"/>
              </a:lnSpc>
              <a:buFont typeface="Arial" panose="020B0604020202020204" pitchFamily="34" charset="0"/>
              <a:buChar char="•"/>
            </a:pPr>
            <a:r>
              <a:rPr lang="en-US" dirty="0"/>
              <a:t>Adhere to Section 508 Accessibility Requirements</a:t>
            </a:r>
          </a:p>
          <a:p>
            <a:pPr marL="285750" indent="-285750">
              <a:lnSpc>
                <a:spcPct val="114000"/>
              </a:lnSpc>
              <a:buFont typeface="Arial" panose="020B0604020202020204" pitchFamily="34" charset="0"/>
              <a:buChar char="•"/>
            </a:pPr>
            <a:r>
              <a:rPr lang="en-US" dirty="0"/>
              <a:t>Measure Success (If applicable)</a:t>
            </a:r>
          </a:p>
          <a:p>
            <a:pPr marL="742950" lvl="1" indent="-285750">
              <a:lnSpc>
                <a:spcPct val="114000"/>
              </a:lnSpc>
              <a:buFont typeface="Arial" panose="020B0604020202020204" pitchFamily="34" charset="0"/>
              <a:buChar char="•"/>
            </a:pPr>
            <a:r>
              <a:rPr lang="en-US" dirty="0"/>
              <a:t>E.g., Survey feedback</a:t>
            </a:r>
          </a:p>
          <a:p>
            <a:pPr marL="742950" lvl="1" indent="-285750">
              <a:lnSpc>
                <a:spcPct val="114000"/>
              </a:lnSpc>
              <a:buFont typeface="Arial" panose="020B0604020202020204" pitchFamily="34" charset="0"/>
              <a:buChar char="•"/>
            </a:pPr>
            <a:endParaRPr lang="en-US" dirty="0"/>
          </a:p>
          <a:p>
            <a:pPr lvl="1">
              <a:lnSpc>
                <a:spcPct val="114000"/>
              </a:lnSpc>
            </a:pPr>
            <a:r>
              <a:rPr lang="en-US" dirty="0"/>
              <a:t>Resources: Plainlanguage.gov, Hemingway App</a:t>
            </a:r>
          </a:p>
        </p:txBody>
      </p:sp>
      <p:sp>
        <p:nvSpPr>
          <p:cNvPr id="3" name="Slide Number Placeholder 2"/>
          <p:cNvSpPr>
            <a:spLocks noGrp="1"/>
          </p:cNvSpPr>
          <p:nvPr>
            <p:ph type="sldNum" sz="quarter" idx="12"/>
          </p:nvPr>
        </p:nvSpPr>
        <p:spPr/>
        <p:txBody>
          <a:bodyPr/>
          <a:lstStyle/>
          <a:p>
            <a:fld id="{4411220A-4329-47A5-AAA9-40C270F25AD1}" type="slidenum">
              <a:rPr lang="en-US" smtClean="0"/>
              <a:t>106</a:t>
            </a:fld>
            <a:endParaRPr lang="en-US"/>
          </a:p>
        </p:txBody>
      </p:sp>
    </p:spTree>
    <p:extLst>
      <p:ext uri="{BB962C8B-B14F-4D97-AF65-F5344CB8AC3E}">
        <p14:creationId xmlns:p14="http://schemas.microsoft.com/office/powerpoint/2010/main" val="112388551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Conducting Meetings (1)</a:t>
            </a:r>
          </a:p>
        </p:txBody>
      </p:sp>
      <p:sp>
        <p:nvSpPr>
          <p:cNvPr id="2" name="Rectangle 1"/>
          <p:cNvSpPr/>
          <p:nvPr/>
        </p:nvSpPr>
        <p:spPr>
          <a:xfrm>
            <a:off x="203856" y="1557760"/>
            <a:ext cx="8698844" cy="5078313"/>
          </a:xfrm>
          <a:prstGeom prst="rect">
            <a:avLst/>
          </a:prstGeom>
        </p:spPr>
        <p:txBody>
          <a:bodyPr wrap="square">
            <a:spAutoFit/>
          </a:bodyPr>
          <a:lstStyle/>
          <a:p>
            <a:r>
              <a:rPr lang="en-US" b="1" dirty="0">
                <a:latin typeface="Calibri" panose="020F0502020204030204" pitchFamily="34" charset="0"/>
                <a:ea typeface="Calibri" panose="020F0502020204030204" pitchFamily="34" charset="0"/>
              </a:rPr>
              <a:t>Strategies for conducting meetings:</a:t>
            </a:r>
          </a:p>
          <a:p>
            <a:pPr marL="342900" indent="-342900">
              <a:buFont typeface="Arial" panose="020B0604020202020204" pitchFamily="34" charset="0"/>
              <a:buChar char="•"/>
            </a:pPr>
            <a:r>
              <a:rPr lang="en-US" b="1" dirty="0">
                <a:latin typeface="Calibri" panose="020F0502020204030204" pitchFamily="34" charset="0"/>
                <a:ea typeface="Calibri" panose="020F0502020204030204" pitchFamily="34" charset="0"/>
              </a:rPr>
              <a:t>Virtual platform settings:</a:t>
            </a:r>
          </a:p>
          <a:p>
            <a:pPr marL="800100" lvl="1" indent="-342900">
              <a:buFont typeface="Arial" panose="020B0604020202020204" pitchFamily="34" charset="0"/>
              <a:buChar char="•"/>
            </a:pPr>
            <a:r>
              <a:rPr lang="en-US" dirty="0">
                <a:latin typeface="Calibri" panose="020F0502020204030204" pitchFamily="34" charset="0"/>
                <a:ea typeface="Calibri" panose="020F0502020204030204" pitchFamily="34" charset="0"/>
              </a:rPr>
              <a:t>When conducting meetings onsite, the team should incorporate virtual platforms or teleconferences to ensure remote workers are connected.</a:t>
            </a:r>
          </a:p>
          <a:p>
            <a:pPr marL="800100" lvl="1" indent="-342900">
              <a:buFont typeface="Arial" panose="020B0604020202020204" pitchFamily="34" charset="0"/>
              <a:buChar char="•"/>
            </a:pPr>
            <a:r>
              <a:rPr lang="en-US" dirty="0">
                <a:latin typeface="Calibri" panose="020F0502020204030204" pitchFamily="34" charset="0"/>
                <a:ea typeface="Calibri" panose="020F0502020204030204" pitchFamily="34" charset="0"/>
              </a:rPr>
              <a:t>When selecting webinar meetings settings, it’s helpful to choose to start meetings with everyone initially muted.</a:t>
            </a:r>
          </a:p>
          <a:p>
            <a:pPr marL="800100" lvl="1" indent="-342900">
              <a:buFont typeface="Arial" panose="020B0604020202020204" pitchFamily="34" charset="0"/>
              <a:buChar char="•"/>
            </a:pPr>
            <a:r>
              <a:rPr lang="en-US" dirty="0">
                <a:latin typeface="Calibri" panose="020F0502020204030204" pitchFamily="34" charset="0"/>
                <a:ea typeface="Calibri" panose="020F0502020204030204" pitchFamily="34" charset="0"/>
              </a:rPr>
              <a:t>Use video for new team members and at critical meetings</a:t>
            </a:r>
          </a:p>
          <a:p>
            <a:pPr marL="342900" indent="-342900">
              <a:buFont typeface="Arial" panose="020B0604020202020204" pitchFamily="34" charset="0"/>
              <a:buChar char="•"/>
            </a:pPr>
            <a:r>
              <a:rPr lang="en-US" b="1" dirty="0">
                <a:latin typeface="Calibri" panose="020F0502020204030204" pitchFamily="34" charset="0"/>
                <a:ea typeface="Calibri" panose="020F0502020204030204" pitchFamily="34" charset="0"/>
              </a:rPr>
              <a:t>Meeting materials:</a:t>
            </a:r>
          </a:p>
          <a:p>
            <a:pPr marL="800100" lvl="1" indent="-342900">
              <a:buFont typeface="Arial" panose="020B0604020202020204" pitchFamily="34" charset="0"/>
              <a:buChar char="•"/>
            </a:pPr>
            <a:r>
              <a:rPr lang="en-US" dirty="0">
                <a:latin typeface="Calibri" panose="020F0502020204030204" pitchFamily="34" charset="0"/>
                <a:ea typeface="Calibri" panose="020F0502020204030204" pitchFamily="34" charset="0"/>
              </a:rPr>
              <a:t>Make meetings count. Have an agenda and clear purpose.</a:t>
            </a:r>
          </a:p>
          <a:p>
            <a:pPr marL="800100" lvl="1" indent="-342900">
              <a:buFont typeface="Arial" panose="020B0604020202020204" pitchFamily="34" charset="0"/>
              <a:buChar char="•"/>
            </a:pPr>
            <a:r>
              <a:rPr lang="en-US" dirty="0">
                <a:latin typeface="Calibri" panose="020F0502020204030204" pitchFamily="34" charset="0"/>
                <a:ea typeface="Calibri" panose="020F0502020204030204" pitchFamily="34" charset="0"/>
              </a:rPr>
              <a:t>Share the agenda and other meeting materials prior to the meeting.</a:t>
            </a:r>
          </a:p>
          <a:p>
            <a:pPr marL="1257300" lvl="2" indent="-342900">
              <a:buFont typeface="Arial" panose="020B0604020202020204" pitchFamily="34" charset="0"/>
              <a:buChar char="•"/>
            </a:pPr>
            <a:r>
              <a:rPr lang="en-US" dirty="0">
                <a:latin typeface="Calibri" panose="020F0502020204030204" pitchFamily="34" charset="0"/>
                <a:ea typeface="Calibri" panose="020F0502020204030204" pitchFamily="34" charset="0"/>
              </a:rPr>
              <a:t>Attendees are able to prepare for the meeting </a:t>
            </a:r>
          </a:p>
          <a:p>
            <a:pPr marL="1257300" lvl="2" indent="-342900">
              <a:buFont typeface="Arial" panose="020B0604020202020204" pitchFamily="34" charset="0"/>
              <a:buChar char="•"/>
            </a:pPr>
            <a:r>
              <a:rPr lang="en-US" dirty="0">
                <a:latin typeface="Calibri" panose="020F0502020204030204" pitchFamily="34" charset="0"/>
                <a:ea typeface="Calibri" panose="020F0502020204030204" pitchFamily="34" charset="0"/>
              </a:rPr>
              <a:t>Remote attendees have access to materials </a:t>
            </a:r>
          </a:p>
          <a:p>
            <a:pPr marL="341313" lvl="2" indent="-341313">
              <a:buFont typeface="Arial" panose="020B0604020202020204" pitchFamily="34" charset="0"/>
              <a:buChar char="•"/>
            </a:pPr>
            <a:r>
              <a:rPr lang="en-US" b="1" dirty="0">
                <a:latin typeface="Calibri" panose="020F0502020204030204" pitchFamily="34" charset="0"/>
                <a:ea typeface="Calibri" panose="020F0502020204030204" pitchFamily="34" charset="0"/>
              </a:rPr>
              <a:t>General best practices:</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rPr>
              <a:t>When possible, </a:t>
            </a:r>
            <a:r>
              <a:rPr lang="en-US" b="1" dirty="0">
                <a:latin typeface="Calibri" panose="020F0502020204030204" pitchFamily="34" charset="0"/>
                <a:ea typeface="Calibri" panose="020F0502020204030204" pitchFamily="34" charset="0"/>
              </a:rPr>
              <a:t>shorten meeting length</a:t>
            </a:r>
            <a:r>
              <a:rPr lang="en-US" dirty="0">
                <a:latin typeface="Calibri" panose="020F0502020204030204" pitchFamily="34" charset="0"/>
                <a:ea typeface="Calibri" panose="020F0502020204030204" pitchFamily="34" charset="0"/>
              </a:rPr>
              <a:t>, and </a:t>
            </a:r>
            <a:r>
              <a:rPr lang="en-US" b="1" dirty="0">
                <a:latin typeface="Calibri" panose="020F0502020204030204" pitchFamily="34" charset="0"/>
                <a:ea typeface="Calibri" panose="020F0502020204030204" pitchFamily="34" charset="0"/>
              </a:rPr>
              <a:t>allow time between meetings so they aren’t back-to-back</a:t>
            </a:r>
            <a:r>
              <a:rPr lang="en-US" dirty="0">
                <a:latin typeface="Calibri" panose="020F0502020204030204" pitchFamily="34" charset="0"/>
                <a:ea typeface="Calibri" panose="020F0502020204030204" pitchFamily="34" charset="0"/>
              </a:rPr>
              <a:t>. </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rPr>
              <a:t>Have a purpose for meetings. Ask yourself if a meeting is needed, or the best strategy for the goal.</a:t>
            </a:r>
          </a:p>
          <a:p>
            <a:pPr marL="342900" indent="-342900">
              <a:buFont typeface="Arial" panose="020B0604020202020204" pitchFamily="34" charset="0"/>
              <a:buChar char="•"/>
            </a:pPr>
            <a:endParaRPr lang="en-US" dirty="0">
              <a:latin typeface="Calibri" panose="020F0502020204030204" pitchFamily="34" charset="0"/>
              <a:ea typeface="Calibri" panose="020F0502020204030204" pitchFamily="34" charset="0"/>
            </a:endParaRPr>
          </a:p>
        </p:txBody>
      </p:sp>
      <p:sp>
        <p:nvSpPr>
          <p:cNvPr id="3" name="Slide Number Placeholder 2"/>
          <p:cNvSpPr>
            <a:spLocks noGrp="1"/>
          </p:cNvSpPr>
          <p:nvPr>
            <p:ph type="sldNum" sz="quarter" idx="12"/>
          </p:nvPr>
        </p:nvSpPr>
        <p:spPr/>
        <p:txBody>
          <a:bodyPr/>
          <a:lstStyle/>
          <a:p>
            <a:fld id="{4411220A-4329-47A5-AAA9-40C270F25AD1}" type="slidenum">
              <a:rPr lang="en-US" smtClean="0"/>
              <a:t>107</a:t>
            </a:fld>
            <a:endParaRPr lang="en-US"/>
          </a:p>
        </p:txBody>
      </p:sp>
    </p:spTree>
    <p:extLst>
      <p:ext uri="{BB962C8B-B14F-4D97-AF65-F5344CB8AC3E}">
        <p14:creationId xmlns:p14="http://schemas.microsoft.com/office/powerpoint/2010/main" val="23561832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Conducting Meetings (2)</a:t>
            </a:r>
          </a:p>
        </p:txBody>
      </p:sp>
      <p:sp>
        <p:nvSpPr>
          <p:cNvPr id="2" name="Rectangle 1"/>
          <p:cNvSpPr/>
          <p:nvPr/>
        </p:nvSpPr>
        <p:spPr>
          <a:xfrm>
            <a:off x="203856" y="1557760"/>
            <a:ext cx="8698844" cy="3232231"/>
          </a:xfrm>
          <a:prstGeom prst="rect">
            <a:avLst/>
          </a:prstGeom>
        </p:spPr>
        <p:txBody>
          <a:bodyPr wrap="square">
            <a:spAutoFit/>
          </a:bodyPr>
          <a:lstStyle/>
          <a:p>
            <a:pPr>
              <a:lnSpc>
                <a:spcPct val="114000"/>
              </a:lnSpc>
            </a:pPr>
            <a:r>
              <a:rPr lang="en-US" b="1" dirty="0">
                <a:latin typeface="Calibri" panose="020F0502020204030204" pitchFamily="34" charset="0"/>
                <a:ea typeface="Calibri" panose="020F0502020204030204" pitchFamily="34" charset="0"/>
              </a:rPr>
              <a:t>Strategies for Conducting Meetings (continued):</a:t>
            </a:r>
          </a:p>
          <a:p>
            <a:pPr marL="342900" indent="-342900">
              <a:lnSpc>
                <a:spcPct val="114000"/>
              </a:lnSpc>
              <a:buFont typeface="Arial" panose="020B0604020202020204" pitchFamily="34" charset="0"/>
              <a:buChar char="•"/>
            </a:pPr>
            <a:r>
              <a:rPr lang="en-US" b="1" dirty="0">
                <a:latin typeface="Calibri" panose="020F0502020204030204" pitchFamily="34" charset="0"/>
                <a:ea typeface="Calibri" panose="020F0502020204030204" pitchFamily="34" charset="0"/>
              </a:rPr>
              <a:t>Set ground rules at the beginning of the meeting</a:t>
            </a:r>
            <a:r>
              <a:rPr lang="en-US" dirty="0">
                <a:latin typeface="Calibri" panose="020F0502020204030204" pitchFamily="34" charset="0"/>
                <a:ea typeface="Calibri" panose="020F0502020204030204" pitchFamily="34" charset="0"/>
              </a:rPr>
              <a:t>:</a:t>
            </a:r>
          </a:p>
          <a:p>
            <a:pPr marL="800100" lvl="1"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During the start of the meeting, remind folks to join in an area without background noise (and create a safe space for your animals if necessary).</a:t>
            </a:r>
            <a:endParaRPr lang="en-US" dirty="0"/>
          </a:p>
          <a:p>
            <a:pPr marL="800100" lvl="1"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Remind participants to mute themselves after speaking.</a:t>
            </a:r>
          </a:p>
          <a:p>
            <a:pPr marL="800100" lvl="1"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Remind folks in the room to speak next to the microphone.</a:t>
            </a:r>
          </a:p>
          <a:p>
            <a:pPr marL="800100" lvl="1"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If there are unfamiliar attendees and/or many attendees, it’s helpful for attendees to announce their name before speaking so that folks may identify one another correctly. If so, remind folks to do so when convening the meeting.</a:t>
            </a:r>
          </a:p>
          <a:p>
            <a:pPr marL="800100" lvl="1"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Encourage engagement, productive input, and avoiding multi-tasking.</a:t>
            </a:r>
          </a:p>
        </p:txBody>
      </p:sp>
      <p:sp>
        <p:nvSpPr>
          <p:cNvPr id="3" name="Slide Number Placeholder 2"/>
          <p:cNvSpPr>
            <a:spLocks noGrp="1"/>
          </p:cNvSpPr>
          <p:nvPr>
            <p:ph type="sldNum" sz="quarter" idx="12"/>
          </p:nvPr>
        </p:nvSpPr>
        <p:spPr/>
        <p:txBody>
          <a:bodyPr/>
          <a:lstStyle/>
          <a:p>
            <a:fld id="{4411220A-4329-47A5-AAA9-40C270F25AD1}" type="slidenum">
              <a:rPr lang="en-US" smtClean="0"/>
              <a:t>108</a:t>
            </a:fld>
            <a:endParaRPr lang="en-US"/>
          </a:p>
        </p:txBody>
      </p:sp>
    </p:spTree>
    <p:extLst>
      <p:ext uri="{BB962C8B-B14F-4D97-AF65-F5344CB8AC3E}">
        <p14:creationId xmlns:p14="http://schemas.microsoft.com/office/powerpoint/2010/main" val="39357952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Conducting Meetings (3)</a:t>
            </a:r>
          </a:p>
        </p:txBody>
      </p:sp>
      <p:sp>
        <p:nvSpPr>
          <p:cNvPr id="2" name="Rectangle 1"/>
          <p:cNvSpPr/>
          <p:nvPr/>
        </p:nvSpPr>
        <p:spPr>
          <a:xfrm>
            <a:off x="203856" y="1557760"/>
            <a:ext cx="8698844" cy="4755341"/>
          </a:xfrm>
          <a:prstGeom prst="rect">
            <a:avLst/>
          </a:prstGeom>
        </p:spPr>
        <p:txBody>
          <a:bodyPr wrap="square">
            <a:spAutoFit/>
          </a:bodyPr>
          <a:lstStyle/>
          <a:p>
            <a:pPr>
              <a:lnSpc>
                <a:spcPct val="114000"/>
              </a:lnSpc>
            </a:pPr>
            <a:r>
              <a:rPr lang="en-US" b="1" dirty="0">
                <a:latin typeface="Calibri" panose="020F0502020204030204" pitchFamily="34" charset="0"/>
                <a:ea typeface="Calibri" panose="020F0502020204030204" pitchFamily="34" charset="0"/>
              </a:rPr>
              <a:t>Strategies for Conducting Meetings (continued):</a:t>
            </a:r>
          </a:p>
          <a:p>
            <a:pPr marL="342900" indent="-342900">
              <a:lnSpc>
                <a:spcPct val="114000"/>
              </a:lnSpc>
              <a:buFont typeface="Arial" panose="020B0604020202020204" pitchFamily="34" charset="0"/>
              <a:buChar char="•"/>
            </a:pPr>
            <a:r>
              <a:rPr lang="en-US" b="1" dirty="0">
                <a:latin typeface="Calibri" panose="020F0502020204030204" pitchFamily="34" charset="0"/>
                <a:ea typeface="Calibri" panose="020F0502020204030204" pitchFamily="34" charset="0"/>
              </a:rPr>
              <a:t>Strategies to increase engagement during meetings:</a:t>
            </a:r>
          </a:p>
          <a:p>
            <a:pPr marL="800100" lvl="1" indent="-342900">
              <a:lnSpc>
                <a:spcPct val="114000"/>
              </a:lnSpc>
              <a:buFont typeface="Arial" panose="020B0604020202020204" pitchFamily="34" charset="0"/>
              <a:buChar char="•"/>
            </a:pPr>
            <a:r>
              <a:rPr lang="en-US" b="1" dirty="0">
                <a:latin typeface="Calibri" panose="020F0502020204030204" pitchFamily="34" charset="0"/>
                <a:ea typeface="Calibri" panose="020F0502020204030204" pitchFamily="34" charset="0"/>
              </a:rPr>
              <a:t>Find ways to engage everyone:</a:t>
            </a:r>
          </a:p>
          <a:p>
            <a:pPr marL="1257300" lvl="2"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Ask from input from audience (short answer [via Chat or voiced answers using “raise hand” function] or poll questions</a:t>
            </a:r>
          </a:p>
          <a:p>
            <a:pPr marL="1257300" lvl="2"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Ask input directly so that all voices are heard. to including intentionally reaching out, asking direct questions, encouraging input, etc.</a:t>
            </a:r>
          </a:p>
          <a:p>
            <a:pPr marL="1257300" lvl="2"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Practice active listening</a:t>
            </a:r>
          </a:p>
          <a:p>
            <a:pPr marL="1257300" lvl="2"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When giving feedback, be “specific, constructive, and empathetic.”</a:t>
            </a:r>
          </a:p>
          <a:p>
            <a:pPr marL="800100" lvl="1" indent="-342900">
              <a:lnSpc>
                <a:spcPct val="114000"/>
              </a:lnSpc>
              <a:buFont typeface="Arial" panose="020B0604020202020204" pitchFamily="34" charset="0"/>
              <a:buChar char="•"/>
            </a:pPr>
            <a:r>
              <a:rPr lang="en-US" b="1" dirty="0">
                <a:latin typeface="Calibri" panose="020F0502020204030204" pitchFamily="34" charset="0"/>
                <a:ea typeface="Calibri" panose="020F0502020204030204" pitchFamily="34" charset="0"/>
              </a:rPr>
              <a:t>Encourage collaboration </a:t>
            </a:r>
            <a:r>
              <a:rPr lang="en-US" dirty="0">
                <a:latin typeface="Calibri" panose="020F0502020204030204" pitchFamily="34" charset="0"/>
                <a:ea typeface="Calibri" panose="020F0502020204030204" pitchFamily="34" charset="0"/>
              </a:rPr>
              <a:t>– e.g., set up virtual breakout rooms with problem solving missions.</a:t>
            </a:r>
          </a:p>
          <a:p>
            <a:pPr marL="800100" lvl="1" indent="-342900">
              <a:lnSpc>
                <a:spcPct val="114000"/>
              </a:lnSpc>
              <a:buFont typeface="Arial" panose="020B0604020202020204" pitchFamily="34" charset="0"/>
              <a:buChar char="•"/>
            </a:pPr>
            <a:endParaRPr lang="en-US" dirty="0">
              <a:latin typeface="Calibri" panose="020F0502020204030204" pitchFamily="34" charset="0"/>
              <a:ea typeface="Calibri" panose="020F0502020204030204" pitchFamily="34" charset="0"/>
            </a:endParaRPr>
          </a:p>
          <a:p>
            <a:pPr>
              <a:lnSpc>
                <a:spcPct val="114000"/>
              </a:lnSpc>
            </a:pPr>
            <a:r>
              <a:rPr lang="en-US" dirty="0">
                <a:ea typeface="Calibri" panose="020F0502020204030204" pitchFamily="34" charset="0"/>
              </a:rPr>
              <a:t>(Resource: </a:t>
            </a:r>
            <a:r>
              <a:rPr lang="en-US" u="sng" dirty="0">
                <a:hlinkClick r:id="rId3"/>
              </a:rPr>
              <a:t>https://www.telework.gov/federal-community/telework-managers/telework-etiquette-quick-tips/</a:t>
            </a:r>
            <a:r>
              <a:rPr lang="en-US" dirty="0"/>
              <a:t>.)</a:t>
            </a:r>
          </a:p>
          <a:p>
            <a:pPr marL="342900" indent="-342900">
              <a:buFont typeface="Arial" panose="020B0604020202020204" pitchFamily="34" charset="0"/>
              <a:buChar char="•"/>
            </a:pPr>
            <a:endParaRPr lang="en-US" dirty="0">
              <a:latin typeface="Calibri" panose="020F0502020204030204" pitchFamily="34" charset="0"/>
              <a:ea typeface="Calibri" panose="020F0502020204030204" pitchFamily="34" charset="0"/>
            </a:endParaRPr>
          </a:p>
        </p:txBody>
      </p:sp>
      <p:sp>
        <p:nvSpPr>
          <p:cNvPr id="3" name="Slide Number Placeholder 2"/>
          <p:cNvSpPr>
            <a:spLocks noGrp="1"/>
          </p:cNvSpPr>
          <p:nvPr>
            <p:ph type="sldNum" sz="quarter" idx="12"/>
          </p:nvPr>
        </p:nvSpPr>
        <p:spPr/>
        <p:txBody>
          <a:bodyPr/>
          <a:lstStyle/>
          <a:p>
            <a:fld id="{4411220A-4329-47A5-AAA9-40C270F25AD1}" type="slidenum">
              <a:rPr lang="en-US" smtClean="0"/>
              <a:t>109</a:t>
            </a:fld>
            <a:endParaRPr lang="en-US"/>
          </a:p>
        </p:txBody>
      </p:sp>
    </p:spTree>
    <p:extLst>
      <p:ext uri="{BB962C8B-B14F-4D97-AF65-F5344CB8AC3E}">
        <p14:creationId xmlns:p14="http://schemas.microsoft.com/office/powerpoint/2010/main" val="1682793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BF7B-658A-4D63-BE0E-A0D6F48A2241}"/>
              </a:ext>
            </a:extLst>
          </p:cNvPr>
          <p:cNvSpPr>
            <a:spLocks noGrp="1"/>
          </p:cNvSpPr>
          <p:nvPr>
            <p:ph type="title"/>
          </p:nvPr>
        </p:nvSpPr>
        <p:spPr/>
        <p:txBody>
          <a:bodyPr>
            <a:normAutofit/>
          </a:bodyPr>
          <a:lstStyle/>
          <a:p>
            <a:r>
              <a:rPr lang="en-US" sz="3200" dirty="0">
                <a:latin typeface="+mn-lt"/>
              </a:rPr>
              <a:t>&gt;50 Agencies Attending Today!</a:t>
            </a:r>
          </a:p>
        </p:txBody>
      </p:sp>
      <p:sp>
        <p:nvSpPr>
          <p:cNvPr id="5" name="TextBox 4">
            <a:extLst>
              <a:ext uri="{FF2B5EF4-FFF2-40B4-BE49-F238E27FC236}">
                <a16:creationId xmlns:a16="http://schemas.microsoft.com/office/drawing/2014/main" id="{1C0F29CE-C9CB-4596-903D-CD52F901EB44}"/>
              </a:ext>
            </a:extLst>
          </p:cNvPr>
          <p:cNvSpPr txBox="1"/>
          <p:nvPr/>
        </p:nvSpPr>
        <p:spPr>
          <a:xfrm>
            <a:off x="896342" y="1499742"/>
            <a:ext cx="2024743" cy="526297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AFRH</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Air Force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AOC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Army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Calibri" panose="020F0502020204030204"/>
              </a:rPr>
              <a:t>CNCS</a:t>
            </a:r>
            <a:endPar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CSOSA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DHS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DOC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DOD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DOE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DOI</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DOJ</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DOL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DOS</a:t>
            </a:r>
          </a:p>
        </p:txBody>
      </p:sp>
      <p:sp>
        <p:nvSpPr>
          <p:cNvPr id="7" name="TextBox 6">
            <a:extLst>
              <a:ext uri="{FF2B5EF4-FFF2-40B4-BE49-F238E27FC236}">
                <a16:creationId xmlns:a16="http://schemas.microsoft.com/office/drawing/2014/main" id="{C274E2D9-8900-4A5C-90B0-05DE44F8D243}"/>
              </a:ext>
            </a:extLst>
          </p:cNvPr>
          <p:cNvSpPr txBox="1"/>
          <p:nvPr/>
        </p:nvSpPr>
        <p:spPr>
          <a:xfrm>
            <a:off x="2797506" y="1499742"/>
            <a:ext cx="2307771" cy="5632311"/>
          </a:xfrm>
          <a:prstGeom prst="rect">
            <a:avLst/>
          </a:prstGeom>
          <a:noFill/>
        </p:spPr>
        <p:txBody>
          <a:bodyPr wrap="square" rtlCol="0">
            <a:spAutoFit/>
          </a:bodyPr>
          <a:lstStyle/>
          <a:p>
            <a:pPr>
              <a:defRPr/>
            </a:pPr>
            <a:r>
              <a:rPr lang="en-US" sz="2400" dirty="0">
                <a:solidFill>
                  <a:prstClr val="black"/>
                </a:solidFill>
              </a:rPr>
              <a:t>DOT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Education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EEOC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EPA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FDIC</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Calibri" panose="020F0502020204030204"/>
              </a:rPr>
              <a:t>FERC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FHFA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FJC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FMCS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FRTIB</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FTC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GAO</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GSA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HHS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830B99C-CF99-46D6-AC22-BBACA47C43FB}"/>
              </a:ext>
            </a:extLst>
          </p:cNvPr>
          <p:cNvSpPr txBox="1"/>
          <p:nvPr/>
        </p:nvSpPr>
        <p:spPr>
          <a:xfrm>
            <a:off x="4575706" y="1499742"/>
            <a:ext cx="2307771" cy="5262979"/>
          </a:xfrm>
          <a:prstGeom prst="rect">
            <a:avLst/>
          </a:prstGeom>
          <a:noFill/>
        </p:spPr>
        <p:txBody>
          <a:bodyPr wrap="square" rtlCol="0">
            <a:spAutoFit/>
          </a:bodyPr>
          <a:lstStyle/>
          <a:p>
            <a:pPr>
              <a:defRPr/>
            </a:pPr>
            <a:r>
              <a:rPr lang="en-US" sz="2400" dirty="0">
                <a:solidFill>
                  <a:prstClr val="black"/>
                </a:solidFill>
              </a:rPr>
              <a:t>HUD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IMLS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LOC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MSPB</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NASA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Navy</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NEA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NGA</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NSF</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NTSB</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OPM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OSHRC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Peace Corps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Calibri" panose="020F0502020204030204"/>
              </a:rPr>
              <a:t>PBGC</a:t>
            </a:r>
          </a:p>
        </p:txBody>
      </p:sp>
      <p:sp>
        <p:nvSpPr>
          <p:cNvPr id="9" name="TextBox 8">
            <a:extLst>
              <a:ext uri="{FF2B5EF4-FFF2-40B4-BE49-F238E27FC236}">
                <a16:creationId xmlns:a16="http://schemas.microsoft.com/office/drawing/2014/main" id="{2830B99C-CF99-46D6-AC22-BBACA47C43FB}"/>
              </a:ext>
            </a:extLst>
          </p:cNvPr>
          <p:cNvSpPr txBox="1"/>
          <p:nvPr/>
        </p:nvSpPr>
        <p:spPr>
          <a:xfrm>
            <a:off x="6635203" y="1499742"/>
            <a:ext cx="2307771" cy="4893647"/>
          </a:xfrm>
          <a:prstGeom prst="rect">
            <a:avLst/>
          </a:prstGeom>
          <a:noFill/>
        </p:spPr>
        <p:txBody>
          <a:bodyPr wrap="square" rtlCol="0">
            <a:spAutoFit/>
          </a:bodyPr>
          <a:lstStyle/>
          <a:p>
            <a:pPr>
              <a:defRPr/>
            </a:pPr>
            <a:r>
              <a:rPr lang="en-US" sz="2400" dirty="0">
                <a:solidFill>
                  <a:prstClr val="black"/>
                </a:solidFill>
              </a:rPr>
              <a:t>PSA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RRB</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SBA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SEC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SSA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Treasury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US Courts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USCP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USCIRF</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USDA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USITC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USPS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VA</a:t>
            </a: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411220A-4329-47A5-AAA9-40C270F25AD1}" type="slidenum">
              <a:rPr kumimoji="0" lang="en-US" sz="120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178804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EC0A-29BB-4E41-A99A-611C5E8EA662}"/>
              </a:ext>
            </a:extLst>
          </p:cNvPr>
          <p:cNvSpPr>
            <a:spLocks noGrp="1"/>
          </p:cNvSpPr>
          <p:nvPr>
            <p:ph type="title"/>
          </p:nvPr>
        </p:nvSpPr>
        <p:spPr/>
        <p:txBody>
          <a:bodyPr>
            <a:normAutofit/>
          </a:bodyPr>
          <a:lstStyle/>
          <a:p>
            <a:r>
              <a:rPr lang="en-US" sz="3200" dirty="0">
                <a:latin typeface="+mn-lt"/>
              </a:rPr>
              <a:t>Training Strategies for a Virtual/Hybrid Workplace</a:t>
            </a:r>
          </a:p>
        </p:txBody>
      </p:sp>
      <p:sp>
        <p:nvSpPr>
          <p:cNvPr id="6" name="Slide Number Placeholder 5"/>
          <p:cNvSpPr>
            <a:spLocks noGrp="1"/>
          </p:cNvSpPr>
          <p:nvPr>
            <p:ph type="sldNum" sz="quarter" idx="12"/>
          </p:nvPr>
        </p:nvSpPr>
        <p:spPr/>
        <p:txBody>
          <a:bodyPr/>
          <a:lstStyle/>
          <a:p>
            <a:fld id="{4411220A-4329-47A5-AAA9-40C270F25AD1}" type="slidenum">
              <a:rPr lang="en-US" smtClean="0"/>
              <a:pPr/>
              <a:t>110</a:t>
            </a:fld>
            <a:endParaRPr lang="en-US" dirty="0"/>
          </a:p>
        </p:txBody>
      </p:sp>
    </p:spTree>
    <p:extLst>
      <p:ext uri="{BB962C8B-B14F-4D97-AF65-F5344CB8AC3E}">
        <p14:creationId xmlns:p14="http://schemas.microsoft.com/office/powerpoint/2010/main" val="236313400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F30A27-BF7A-4441-888D-3D17C95CE53F}"/>
              </a:ext>
            </a:extLst>
          </p:cNvPr>
          <p:cNvSpPr>
            <a:spLocks noGrp="1"/>
          </p:cNvSpPr>
          <p:nvPr>
            <p:ph type="title"/>
          </p:nvPr>
        </p:nvSpPr>
        <p:spPr/>
        <p:txBody>
          <a:bodyPr>
            <a:normAutofit/>
          </a:bodyPr>
          <a:lstStyle/>
          <a:p>
            <a:r>
              <a:rPr lang="en-US" sz="3200" dirty="0"/>
              <a:t>Biographical Information</a:t>
            </a:r>
            <a:endParaRPr lang="en-US" sz="3200" dirty="0">
              <a:solidFill>
                <a:srgbClr val="040361"/>
              </a:solidFill>
            </a:endParaRPr>
          </a:p>
        </p:txBody>
      </p:sp>
      <p:pic>
        <p:nvPicPr>
          <p:cNvPr id="7" name="Picture 6" descr="Photo of Joellen Jarrett&#10;&#10;">
            <a:extLst>
              <a:ext uri="{FF2B5EF4-FFF2-40B4-BE49-F238E27FC236}">
                <a16:creationId xmlns:a16="http://schemas.microsoft.com/office/drawing/2014/main" id="{3E46C41D-4EEA-45FE-8403-B7163F80DF1C}"/>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23376" r="9932"/>
          <a:stretch/>
        </p:blipFill>
        <p:spPr>
          <a:xfrm rot="16200000">
            <a:off x="248621" y="2019883"/>
            <a:ext cx="2410010" cy="2032649"/>
          </a:xfrm>
          <a:prstGeom prst="rect">
            <a:avLst/>
          </a:prstGeom>
        </p:spPr>
      </p:pic>
      <p:sp>
        <p:nvSpPr>
          <p:cNvPr id="5" name="Content Placeholder 4"/>
          <p:cNvSpPr>
            <a:spLocks noGrp="1"/>
          </p:cNvSpPr>
          <p:nvPr>
            <p:ph idx="1"/>
          </p:nvPr>
        </p:nvSpPr>
        <p:spPr>
          <a:xfrm>
            <a:off x="2747286" y="1831202"/>
            <a:ext cx="5959413" cy="4173358"/>
          </a:xfrm>
        </p:spPr>
        <p:txBody>
          <a:bodyPr bIns="0">
            <a:noAutofit/>
          </a:bodyPr>
          <a:lstStyle/>
          <a:p>
            <a:pPr marL="0" indent="0" algn="ctr">
              <a:spcBef>
                <a:spcPts val="0"/>
              </a:spcBef>
              <a:buNone/>
            </a:pPr>
            <a:r>
              <a:rPr lang="en-US" sz="1800" b="1" dirty="0"/>
              <a:t>Joellen Jarrett</a:t>
            </a:r>
          </a:p>
          <a:p>
            <a:pPr marL="0" indent="0" algn="ctr">
              <a:spcBef>
                <a:spcPts val="0"/>
              </a:spcBef>
              <a:buNone/>
            </a:pPr>
            <a:r>
              <a:rPr lang="en-US" sz="1800" dirty="0"/>
              <a:t>Chief Learning Officer and Chief of Organizational Effectiveness, SBA</a:t>
            </a:r>
          </a:p>
          <a:p>
            <a:pPr marL="0" indent="0" algn="ctr">
              <a:buNone/>
            </a:pPr>
            <a:r>
              <a:rPr lang="en-US" sz="1800" dirty="0"/>
              <a:t>Joellen joined SBA in 2015, to serve as the Agency’s first Chief Learning Officer (CLO) and Chief of Organizational Effectiveness. She directs and leads the Agency’s Talent Development, Performance Management, EAP/Work Life, and Telework/Remote Work activities.  Her career journey includes delivering solutions in talent and organization development, strategic planning, competency development, program and performance management, change management, supervisory training, mentoring, coaching, and leadership development in the public, private, and federal sectors. </a:t>
            </a:r>
          </a:p>
        </p:txBody>
      </p:sp>
      <p:sp>
        <p:nvSpPr>
          <p:cNvPr id="6" name="Slide Number Placeholder 5"/>
          <p:cNvSpPr>
            <a:spLocks noGrp="1"/>
          </p:cNvSpPr>
          <p:nvPr>
            <p:ph type="sldNum" sz="quarter" idx="12"/>
          </p:nvPr>
        </p:nvSpPr>
        <p:spPr/>
        <p:txBody>
          <a:bodyPr/>
          <a:lstStyle/>
          <a:p>
            <a:fld id="{4411220A-4329-47A5-AAA9-40C270F25AD1}" type="slidenum">
              <a:rPr lang="en-US" smtClean="0"/>
              <a:pPr/>
              <a:t>111</a:t>
            </a:fld>
            <a:endParaRPr lang="en-US" dirty="0"/>
          </a:p>
        </p:txBody>
      </p:sp>
    </p:spTree>
    <p:extLst>
      <p:ext uri="{BB962C8B-B14F-4D97-AF65-F5344CB8AC3E}">
        <p14:creationId xmlns:p14="http://schemas.microsoft.com/office/powerpoint/2010/main" val="333750262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Training Strategies for a Virtual/Hybrid Workforce (1)</a:t>
            </a:r>
          </a:p>
        </p:txBody>
      </p:sp>
      <p:sp>
        <p:nvSpPr>
          <p:cNvPr id="2" name="Rectangle 1"/>
          <p:cNvSpPr/>
          <p:nvPr/>
        </p:nvSpPr>
        <p:spPr>
          <a:xfrm>
            <a:off x="249340" y="1525076"/>
            <a:ext cx="8485281" cy="4474623"/>
          </a:xfrm>
          <a:prstGeom prst="rect">
            <a:avLst/>
          </a:prstGeom>
        </p:spPr>
        <p:txBody>
          <a:bodyPr wrap="square">
            <a:spAutoFit/>
          </a:bodyPr>
          <a:lstStyle/>
          <a:p>
            <a:pPr>
              <a:lnSpc>
                <a:spcPct val="114000"/>
              </a:lnSpc>
            </a:pPr>
            <a:r>
              <a:rPr lang="en-US" b="1" dirty="0">
                <a:latin typeface="Calibri" panose="020F0502020204030204" pitchFamily="34" charset="0"/>
                <a:ea typeface="Calibri" panose="020F0502020204030204" pitchFamily="34" charset="0"/>
              </a:rPr>
              <a:t>Training Strategies for a Virtual/Hybrid Workforce:</a:t>
            </a:r>
          </a:p>
          <a:p>
            <a:pPr>
              <a:lnSpc>
                <a:spcPct val="114000"/>
              </a:lnSpc>
            </a:pPr>
            <a:endParaRPr lang="en-US" b="1" dirty="0">
              <a:latin typeface="Calibri" panose="020F0502020204030204" pitchFamily="34" charset="0"/>
              <a:ea typeface="Calibri" panose="020F0502020204030204" pitchFamily="34" charset="0"/>
            </a:endParaRPr>
          </a:p>
          <a:p>
            <a:pPr marL="342900" indent="-342900">
              <a:lnSpc>
                <a:spcPct val="114000"/>
              </a:lnSpc>
              <a:buFont typeface="Arial" panose="020B0604020202020204" pitchFamily="34" charset="0"/>
              <a:buChar char="•"/>
            </a:pPr>
            <a:r>
              <a:rPr lang="en-US" b="1" dirty="0">
                <a:latin typeface="Calibri" panose="020F0502020204030204" pitchFamily="34" charset="0"/>
                <a:ea typeface="Calibri" panose="020F0502020204030204" pitchFamily="34" charset="0"/>
              </a:rPr>
              <a:t>Take Action to Transform Your Training</a:t>
            </a:r>
          </a:p>
          <a:p>
            <a:pPr marL="800100" lvl="1"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The 70/20/10 Model still works. (The 70/20/10 Model is a developmental approach that consists of a balance of 70% work experiences &amp; assignments; 20% developmental relationships such as coaching &amp; mentoring; and 10% training.) </a:t>
            </a:r>
          </a:p>
          <a:p>
            <a:pPr marL="800100" lvl="1"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Active learning promotes knowledge transfer and learner engagement.</a:t>
            </a:r>
          </a:p>
          <a:p>
            <a:pPr marL="800100" lvl="1"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Give your students a roadmap.</a:t>
            </a:r>
          </a:p>
          <a:p>
            <a:pPr marL="800100" lvl="1"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Maximize student participation in meaningful ways (e.g. virtual polls, whiteboards, breakout rooms, and Q&amp;As).</a:t>
            </a:r>
          </a:p>
          <a:p>
            <a:pPr marL="800100" lvl="1"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Mind the time - 8-hour trainings are no longer the norm. Shorter, more specific learning with asynchronous and synchronous components are essential.</a:t>
            </a:r>
          </a:p>
          <a:p>
            <a:pPr lvl="1"/>
            <a:endParaRPr lang="en-US" dirty="0">
              <a:latin typeface="Calibri" panose="020F0502020204030204" pitchFamily="34" charset="0"/>
              <a:ea typeface="Calibri" panose="020F0502020204030204" pitchFamily="34" charset="0"/>
            </a:endParaRPr>
          </a:p>
        </p:txBody>
      </p:sp>
      <p:sp>
        <p:nvSpPr>
          <p:cNvPr id="3" name="Slide Number Placeholder 2"/>
          <p:cNvSpPr>
            <a:spLocks noGrp="1"/>
          </p:cNvSpPr>
          <p:nvPr>
            <p:ph type="sldNum" sz="quarter" idx="12"/>
          </p:nvPr>
        </p:nvSpPr>
        <p:spPr/>
        <p:txBody>
          <a:bodyPr/>
          <a:lstStyle/>
          <a:p>
            <a:fld id="{4411220A-4329-47A5-AAA9-40C270F25AD1}" type="slidenum">
              <a:rPr lang="en-US" smtClean="0"/>
              <a:t>112</a:t>
            </a:fld>
            <a:endParaRPr lang="en-US"/>
          </a:p>
        </p:txBody>
      </p:sp>
    </p:spTree>
    <p:extLst>
      <p:ext uri="{BB962C8B-B14F-4D97-AF65-F5344CB8AC3E}">
        <p14:creationId xmlns:p14="http://schemas.microsoft.com/office/powerpoint/2010/main" val="95925531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Training Strategies for a Virtual/Hybrid Workforce (2)</a:t>
            </a:r>
          </a:p>
        </p:txBody>
      </p:sp>
      <p:sp>
        <p:nvSpPr>
          <p:cNvPr id="2" name="Rectangle 1"/>
          <p:cNvSpPr/>
          <p:nvPr/>
        </p:nvSpPr>
        <p:spPr>
          <a:xfrm>
            <a:off x="249340" y="1525076"/>
            <a:ext cx="8485281" cy="3350597"/>
          </a:xfrm>
          <a:prstGeom prst="rect">
            <a:avLst/>
          </a:prstGeom>
        </p:spPr>
        <p:txBody>
          <a:bodyPr wrap="square">
            <a:spAutoFit/>
          </a:bodyPr>
          <a:lstStyle/>
          <a:p>
            <a:pPr>
              <a:lnSpc>
                <a:spcPct val="114000"/>
              </a:lnSpc>
              <a:spcBef>
                <a:spcPts val="600"/>
              </a:spcBef>
              <a:spcAft>
                <a:spcPts val="600"/>
              </a:spcAft>
            </a:pPr>
            <a:r>
              <a:rPr lang="en-US" b="1" dirty="0">
                <a:latin typeface="Calibri" panose="020F0502020204030204" pitchFamily="34" charset="0"/>
                <a:ea typeface="Calibri" panose="020F0502020204030204" pitchFamily="34" charset="0"/>
              </a:rPr>
              <a:t>Training Strategies for a Virtual/Hybrid Workforce (continued):</a:t>
            </a:r>
          </a:p>
          <a:p>
            <a:pPr marL="342900" indent="-342900">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rPr>
              <a:t>Tailor Learning to Fit the Environment</a:t>
            </a:r>
          </a:p>
          <a:p>
            <a:pPr marL="800100" lvl="1" indent="-342900">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rPr>
              <a:t>Identify Critical Learning Objectives and Validate Your Teaching Strategy.</a:t>
            </a:r>
          </a:p>
          <a:p>
            <a:pPr marL="800100" lvl="1" indent="-342900">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rPr>
              <a:t>Adapt Learning Objectives, Downsize Content Into Consumable Chunks.</a:t>
            </a:r>
          </a:p>
          <a:p>
            <a:pPr marL="1257300" lvl="2" indent="-34290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rPr>
              <a:t>Microlearning, Response Learning Websites.</a:t>
            </a:r>
          </a:p>
          <a:p>
            <a:pPr marL="800100" lvl="1" indent="-342900">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rPr>
              <a:t>Prioritize Modality Choice Based on Content and Criticality.</a:t>
            </a:r>
          </a:p>
          <a:p>
            <a:pPr marL="1257300" lvl="2" indent="-34290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rPr>
              <a:t>Live, virtual classroom for discussion and application. </a:t>
            </a:r>
          </a:p>
          <a:p>
            <a:pPr marL="1257300" lvl="2" indent="-34290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rPr>
              <a:t>Interactive PDFs or online guides to teach terms, concepts, policies, etc.</a:t>
            </a:r>
          </a:p>
        </p:txBody>
      </p:sp>
      <p:sp>
        <p:nvSpPr>
          <p:cNvPr id="3" name="Slide Number Placeholder 2"/>
          <p:cNvSpPr>
            <a:spLocks noGrp="1"/>
          </p:cNvSpPr>
          <p:nvPr>
            <p:ph type="sldNum" sz="quarter" idx="12"/>
          </p:nvPr>
        </p:nvSpPr>
        <p:spPr/>
        <p:txBody>
          <a:bodyPr/>
          <a:lstStyle/>
          <a:p>
            <a:fld id="{4411220A-4329-47A5-AAA9-40C270F25AD1}" type="slidenum">
              <a:rPr lang="en-US" smtClean="0"/>
              <a:t>113</a:t>
            </a:fld>
            <a:endParaRPr lang="en-US"/>
          </a:p>
        </p:txBody>
      </p:sp>
    </p:spTree>
    <p:extLst>
      <p:ext uri="{BB962C8B-B14F-4D97-AF65-F5344CB8AC3E}">
        <p14:creationId xmlns:p14="http://schemas.microsoft.com/office/powerpoint/2010/main" val="33570440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Training Strategies for a Virtual/Hybrid Workforce (3)</a:t>
            </a:r>
          </a:p>
        </p:txBody>
      </p:sp>
      <p:sp>
        <p:nvSpPr>
          <p:cNvPr id="2" name="Rectangle 1"/>
          <p:cNvSpPr/>
          <p:nvPr/>
        </p:nvSpPr>
        <p:spPr>
          <a:xfrm>
            <a:off x="257502" y="1627713"/>
            <a:ext cx="8513273" cy="4811189"/>
          </a:xfrm>
          <a:prstGeom prst="rect">
            <a:avLst/>
          </a:prstGeom>
        </p:spPr>
        <p:txBody>
          <a:bodyPr wrap="square">
            <a:spAutoFit/>
          </a:bodyPr>
          <a:lstStyle/>
          <a:p>
            <a:pPr>
              <a:lnSpc>
                <a:spcPct val="114000"/>
              </a:lnSpc>
            </a:pPr>
            <a:r>
              <a:rPr lang="en-US" b="1" dirty="0">
                <a:latin typeface="Calibri" panose="020F0502020204030204" pitchFamily="34" charset="0"/>
                <a:ea typeface="Calibri" panose="020F0502020204030204" pitchFamily="34" charset="0"/>
              </a:rPr>
              <a:t>Training Strategies for a Virtual/Hybrid Workforce (continued):</a:t>
            </a:r>
          </a:p>
          <a:p>
            <a:pPr marL="342900" indent="-342900">
              <a:lnSpc>
                <a:spcPct val="114000"/>
              </a:lnSpc>
              <a:buFont typeface="Arial" panose="020B0604020202020204" pitchFamily="34" charset="0"/>
              <a:buChar char="•"/>
            </a:pPr>
            <a:endParaRPr lang="en-US" b="1" dirty="0">
              <a:latin typeface="Calibri" panose="020F0502020204030204" pitchFamily="34" charset="0"/>
              <a:ea typeface="Calibri" panose="020F0502020204030204" pitchFamily="34" charset="0"/>
            </a:endParaRPr>
          </a:p>
          <a:p>
            <a:pPr marL="342900" indent="-342900">
              <a:lnSpc>
                <a:spcPct val="114000"/>
              </a:lnSpc>
              <a:buFont typeface="Arial" panose="020B0604020202020204" pitchFamily="34" charset="0"/>
              <a:buChar char="•"/>
            </a:pPr>
            <a:r>
              <a:rPr lang="en-US" b="1" dirty="0">
                <a:latin typeface="Calibri" panose="020F0502020204030204" pitchFamily="34" charset="0"/>
                <a:ea typeface="Calibri" panose="020F0502020204030204" pitchFamily="34" charset="0"/>
              </a:rPr>
              <a:t>Accessible and Inclusive</a:t>
            </a:r>
          </a:p>
          <a:p>
            <a:pPr marL="800100" lvl="1"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Design training so that it meets Section 508 requirements and is accessible to employees with disabilities.</a:t>
            </a:r>
          </a:p>
          <a:p>
            <a:pPr marL="800100" lvl="1"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Design training so that it is inclusive in its messaging and examples.</a:t>
            </a:r>
          </a:p>
          <a:p>
            <a:pPr marL="800100" lvl="1" indent="-342900">
              <a:lnSpc>
                <a:spcPct val="114000"/>
              </a:lnSpc>
              <a:buFont typeface="Arial" panose="020B0604020202020204" pitchFamily="34" charset="0"/>
              <a:buChar char="•"/>
            </a:pPr>
            <a:endParaRPr lang="en-US" dirty="0">
              <a:latin typeface="Calibri" panose="020F0502020204030204" pitchFamily="34" charset="0"/>
              <a:ea typeface="Calibri" panose="020F0502020204030204" pitchFamily="34" charset="0"/>
            </a:endParaRPr>
          </a:p>
          <a:p>
            <a:pPr marL="342900" lvl="1" indent="-342900">
              <a:lnSpc>
                <a:spcPct val="114000"/>
              </a:lnSpc>
              <a:buFont typeface="Arial" panose="020B0604020202020204" pitchFamily="34" charset="0"/>
              <a:buChar char="•"/>
            </a:pPr>
            <a:r>
              <a:rPr lang="en-US" b="1" dirty="0">
                <a:latin typeface="Calibri" panose="020F0502020204030204" pitchFamily="34" charset="0"/>
              </a:rPr>
              <a:t>Consider and plan for potential technology limitations of your students to reduce learning barriers.</a:t>
            </a:r>
          </a:p>
          <a:p>
            <a:pPr marL="800100" lvl="1"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Minimize streaming video and use screenshots or animated PDF instead to combat bandwidth challenges.</a:t>
            </a:r>
          </a:p>
          <a:p>
            <a:pPr marL="800100" lvl="1"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Provide material that can be consumed offline for those cases where people must just via telephone (and engage them too!)</a:t>
            </a:r>
          </a:p>
          <a:p>
            <a:pPr marL="800100" lvl="1"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Use the right method of communication for size of the audience and type of training.</a:t>
            </a:r>
          </a:p>
        </p:txBody>
      </p:sp>
      <p:sp>
        <p:nvSpPr>
          <p:cNvPr id="3" name="Slide Number Placeholder 2"/>
          <p:cNvSpPr>
            <a:spLocks noGrp="1"/>
          </p:cNvSpPr>
          <p:nvPr>
            <p:ph type="sldNum" sz="quarter" idx="12"/>
          </p:nvPr>
        </p:nvSpPr>
        <p:spPr/>
        <p:txBody>
          <a:bodyPr/>
          <a:lstStyle/>
          <a:p>
            <a:fld id="{4411220A-4329-47A5-AAA9-40C270F25AD1}" type="slidenum">
              <a:rPr lang="en-US" smtClean="0"/>
              <a:t>114</a:t>
            </a:fld>
            <a:endParaRPr lang="en-US"/>
          </a:p>
        </p:txBody>
      </p:sp>
    </p:spTree>
    <p:extLst>
      <p:ext uri="{BB962C8B-B14F-4D97-AF65-F5344CB8AC3E}">
        <p14:creationId xmlns:p14="http://schemas.microsoft.com/office/powerpoint/2010/main" val="25907824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Training Strategies for a Virtual/Hybrid Workforce (4)</a:t>
            </a:r>
          </a:p>
        </p:txBody>
      </p:sp>
      <p:sp>
        <p:nvSpPr>
          <p:cNvPr id="2" name="Rectangle 1"/>
          <p:cNvSpPr/>
          <p:nvPr/>
        </p:nvSpPr>
        <p:spPr>
          <a:xfrm>
            <a:off x="257502" y="1627713"/>
            <a:ext cx="8513273" cy="2916439"/>
          </a:xfrm>
          <a:prstGeom prst="rect">
            <a:avLst/>
          </a:prstGeom>
        </p:spPr>
        <p:txBody>
          <a:bodyPr wrap="square">
            <a:spAutoFit/>
          </a:bodyPr>
          <a:lstStyle/>
          <a:p>
            <a:pPr>
              <a:lnSpc>
                <a:spcPct val="114000"/>
              </a:lnSpc>
            </a:pPr>
            <a:r>
              <a:rPr lang="en-US" b="1" dirty="0">
                <a:latin typeface="Calibri" panose="020F0502020204030204" pitchFamily="34" charset="0"/>
                <a:ea typeface="Calibri" panose="020F0502020204030204" pitchFamily="34" charset="0"/>
              </a:rPr>
              <a:t>Training Strategies for a Virtual/Hybrid Workforce (continued):</a:t>
            </a:r>
          </a:p>
          <a:p>
            <a:pPr marL="342900" indent="-342900">
              <a:lnSpc>
                <a:spcPct val="114000"/>
              </a:lnSpc>
              <a:buFont typeface="Arial" panose="020B0604020202020204" pitchFamily="34" charset="0"/>
              <a:buChar char="•"/>
            </a:pPr>
            <a:endParaRPr lang="en-US" b="1" dirty="0">
              <a:latin typeface="Calibri" panose="020F0502020204030204" pitchFamily="34" charset="0"/>
              <a:ea typeface="Calibri" panose="020F0502020204030204" pitchFamily="34" charset="0"/>
            </a:endParaRPr>
          </a:p>
          <a:p>
            <a:pPr marL="342900" indent="-342900">
              <a:lnSpc>
                <a:spcPct val="114000"/>
              </a:lnSpc>
              <a:buFont typeface="Arial" panose="020B0604020202020204" pitchFamily="34" charset="0"/>
              <a:buChar char="•"/>
            </a:pPr>
            <a:r>
              <a:rPr lang="en-US" b="1" dirty="0">
                <a:latin typeface="Calibri" panose="020F0502020204030204" pitchFamily="34" charset="0"/>
                <a:ea typeface="Calibri" panose="020F0502020204030204" pitchFamily="34" charset="0"/>
              </a:rPr>
              <a:t>Align Learning to Mission – </a:t>
            </a:r>
            <a:r>
              <a:rPr lang="en-US" dirty="0">
                <a:latin typeface="Calibri" panose="020F0502020204030204" pitchFamily="34" charset="0"/>
                <a:ea typeface="Calibri" panose="020F0502020204030204" pitchFamily="34" charset="0"/>
              </a:rPr>
              <a:t>Promoting a competency-based learning strategy that </a:t>
            </a:r>
            <a:r>
              <a:rPr lang="en-US" b="1" dirty="0">
                <a:latin typeface="Calibri" panose="020F0502020204030204" pitchFamily="34" charset="0"/>
                <a:ea typeface="Calibri" panose="020F0502020204030204" pitchFamily="34" charset="0"/>
              </a:rPr>
              <a:t>addresses competency gaps</a:t>
            </a:r>
            <a:r>
              <a:rPr lang="en-US" dirty="0">
                <a:latin typeface="Calibri" panose="020F0502020204030204" pitchFamily="34" charset="0"/>
                <a:ea typeface="Calibri" panose="020F0502020204030204" pitchFamily="34" charset="0"/>
              </a:rPr>
              <a:t>, particularly in mission-critical occupations, contributes to the organization’s ability to attract, acquire, develop, promote, and retain quality talent.</a:t>
            </a:r>
          </a:p>
          <a:p>
            <a:pPr marL="342900" indent="-342900">
              <a:lnSpc>
                <a:spcPct val="114000"/>
              </a:lnSpc>
              <a:buFont typeface="Arial" panose="020B0604020202020204" pitchFamily="34" charset="0"/>
              <a:buChar char="•"/>
            </a:pPr>
            <a:endParaRPr lang="en-US" dirty="0">
              <a:latin typeface="Calibri" panose="020F0502020204030204" pitchFamily="34" charset="0"/>
              <a:ea typeface="Calibri" panose="020F0502020204030204" pitchFamily="34" charset="0"/>
            </a:endParaRP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Support an </a:t>
            </a:r>
            <a:r>
              <a:rPr lang="en-US" b="1" dirty="0">
                <a:latin typeface="Calibri" panose="020F0502020204030204" pitchFamily="34" charset="0"/>
                <a:ea typeface="Calibri" panose="020F0502020204030204" pitchFamily="34" charset="0"/>
              </a:rPr>
              <a:t>organizational culture that emphasizes reflective self-assessment and continuous learning (e.g. career paths, IDPs, mentoring, coaching).</a:t>
            </a:r>
            <a:r>
              <a:rPr lang="en-US" dirty="0">
                <a:latin typeface="Calibri" panose="020F0502020204030204" pitchFamily="34" charset="0"/>
                <a:ea typeface="Calibri" panose="020F0502020204030204" pitchFamily="34" charset="0"/>
              </a:rPr>
              <a:t>             </a:t>
            </a:r>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115</a:t>
            </a:fld>
            <a:endParaRPr lang="en-US"/>
          </a:p>
        </p:txBody>
      </p:sp>
    </p:spTree>
    <p:extLst>
      <p:ext uri="{BB962C8B-B14F-4D97-AF65-F5344CB8AC3E}">
        <p14:creationId xmlns:p14="http://schemas.microsoft.com/office/powerpoint/2010/main" val="402789357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Resources for </a:t>
            </a:r>
            <a:br>
              <a:rPr lang="en-US" sz="3200" dirty="0">
                <a:latin typeface="+mn-lt"/>
              </a:rPr>
            </a:br>
            <a:r>
              <a:rPr lang="en-US" sz="3200" dirty="0">
                <a:latin typeface="+mn-lt"/>
              </a:rPr>
              <a:t>Success in Training a Virtual/Hybrid Workforce</a:t>
            </a:r>
          </a:p>
        </p:txBody>
      </p:sp>
      <p:sp>
        <p:nvSpPr>
          <p:cNvPr id="2" name="Rectangle 1"/>
          <p:cNvSpPr/>
          <p:nvPr/>
        </p:nvSpPr>
        <p:spPr>
          <a:xfrm>
            <a:off x="198126" y="1592087"/>
            <a:ext cx="8513273" cy="5724644"/>
          </a:xfrm>
          <a:prstGeom prst="rect">
            <a:avLst/>
          </a:prstGeom>
        </p:spPr>
        <p:txBody>
          <a:bodyPr wrap="square">
            <a:spAutoFit/>
          </a:bodyPr>
          <a:lstStyle/>
          <a:p>
            <a:pPr>
              <a:spcBef>
                <a:spcPts val="600"/>
              </a:spcBef>
              <a:spcAft>
                <a:spcPts val="600"/>
              </a:spcAft>
            </a:pPr>
            <a:r>
              <a:rPr lang="en-US" b="1" dirty="0">
                <a:solidFill>
                  <a:srgbClr val="000000"/>
                </a:solidFill>
              </a:rPr>
              <a:t>Resources for Success in Training a Virtual/Hybrid Workforce:</a:t>
            </a:r>
          </a:p>
          <a:p>
            <a:pPr marL="285750" indent="-285750">
              <a:spcBef>
                <a:spcPts val="600"/>
              </a:spcBef>
              <a:spcAft>
                <a:spcPts val="600"/>
              </a:spcAft>
              <a:buFont typeface="Arial" panose="020B0604020202020204" pitchFamily="34" charset="0"/>
              <a:buChar char="•"/>
            </a:pPr>
            <a:r>
              <a:rPr lang="en-US" b="1" dirty="0">
                <a:solidFill>
                  <a:srgbClr val="000000"/>
                </a:solidFill>
              </a:rPr>
              <a:t>eLearning Industry: </a:t>
            </a:r>
            <a:r>
              <a:rPr lang="en-US" b="1" i="1" dirty="0">
                <a:solidFill>
                  <a:srgbClr val="000000"/>
                </a:solidFill>
              </a:rPr>
              <a:t>Guidelines For Converting Classroom Training To Remote Training </a:t>
            </a:r>
            <a:r>
              <a:rPr lang="en-US" dirty="0">
                <a:solidFill>
                  <a:srgbClr val="000000"/>
                </a:solidFill>
              </a:rPr>
              <a:t>(D</a:t>
            </a:r>
            <a:r>
              <a:rPr lang="en-US" dirty="0">
                <a:solidFill>
                  <a:srgbClr val="0000C8"/>
                </a:solidFill>
              </a:rPr>
              <a:t>anielle Wallace, </a:t>
            </a:r>
            <a:r>
              <a:rPr lang="en-US" dirty="0">
                <a:solidFill>
                  <a:srgbClr val="1A1A1A"/>
                </a:solidFill>
              </a:rPr>
              <a:t>April 19, 2020), </a:t>
            </a:r>
            <a:r>
              <a:rPr lang="en-US" dirty="0">
                <a:hlinkClick r:id="rId3"/>
              </a:rPr>
              <a:t>https://elearningindustry.com/guidelines-converting-classroom-training-remote</a:t>
            </a:r>
            <a:endParaRPr lang="en-US" dirty="0"/>
          </a:p>
          <a:p>
            <a:pPr marL="285750" indent="-285750">
              <a:spcBef>
                <a:spcPts val="600"/>
              </a:spcBef>
              <a:spcAft>
                <a:spcPts val="600"/>
              </a:spcAft>
              <a:buFont typeface="Arial" panose="020B0604020202020204" pitchFamily="34" charset="0"/>
              <a:buChar char="•"/>
            </a:pPr>
            <a:r>
              <a:rPr lang="en-US" b="1" dirty="0">
                <a:solidFill>
                  <a:srgbClr val="000000"/>
                </a:solidFill>
              </a:rPr>
              <a:t>eLearning Industry: 24 Virtual Training Best Practices To Follow When Shifting To Remote Learning (</a:t>
            </a:r>
            <a:r>
              <a:rPr lang="en-US" u="sng" dirty="0">
                <a:solidFill>
                  <a:srgbClr val="00007C"/>
                </a:solidFill>
              </a:rPr>
              <a:t>Asha Pandey, </a:t>
            </a:r>
            <a:r>
              <a:rPr lang="en-US" dirty="0">
                <a:solidFill>
                  <a:srgbClr val="1A1A1A"/>
                </a:solidFill>
              </a:rPr>
              <a:t>July 21, 2020) </a:t>
            </a:r>
            <a:r>
              <a:rPr lang="en-US" dirty="0">
                <a:hlinkClick r:id="rId4"/>
              </a:rPr>
              <a:t>https://elearningindustry.com/virtual-training-best-practices-for-remote-learning</a:t>
            </a:r>
            <a:r>
              <a:rPr lang="en-US" dirty="0"/>
              <a:t>   </a:t>
            </a:r>
          </a:p>
          <a:p>
            <a:pPr marL="285750" marR="0" indent="-285750">
              <a:spcBef>
                <a:spcPts val="600"/>
              </a:spcBef>
              <a:spcAft>
                <a:spcPts val="600"/>
              </a:spcAft>
              <a:buFont typeface="Arial" panose="020B0604020202020204" pitchFamily="34" charset="0"/>
              <a:buChar char="•"/>
            </a:pPr>
            <a:r>
              <a:rPr lang="en-US" b="1" dirty="0">
                <a:solidFill>
                  <a:srgbClr val="000000"/>
                </a:solidFill>
              </a:rPr>
              <a:t>Learning Technologies: </a:t>
            </a:r>
            <a:r>
              <a:rPr lang="en-US" b="1" kern="1800" spc="-75" dirty="0">
                <a:effectLst/>
                <a:ea typeface="Times New Roman" panose="02020603050405020304" pitchFamily="18" charset="0"/>
                <a:cs typeface="Times New Roman" panose="02020603050405020304" pitchFamily="18" charset="0"/>
              </a:rPr>
              <a:t>Reimagining the World of Corporate Learning in a Virtual Environment</a:t>
            </a:r>
            <a:r>
              <a:rPr lang="en-US" kern="1800" spc="-75" dirty="0">
                <a:effectLst/>
                <a:ea typeface="Times New Roman" panose="02020603050405020304" pitchFamily="18" charset="0"/>
                <a:cs typeface="Times New Roman" panose="02020603050405020304" pitchFamily="18" charset="0"/>
              </a:rPr>
              <a:t>, (</a:t>
            </a:r>
            <a:r>
              <a:rPr lang="en-US" dirty="0">
                <a:solidFill>
                  <a:srgbClr val="5E6367"/>
                </a:solidFill>
                <a:effectLst/>
                <a:ea typeface="Times New Roman" panose="02020603050405020304" pitchFamily="18" charset="0"/>
                <a:cs typeface="Times New Roman" panose="02020603050405020304" pitchFamily="18" charset="0"/>
              </a:rPr>
              <a:t>Elizabeth Greene, </a:t>
            </a:r>
            <a:r>
              <a:rPr lang="en-US" u="none" strike="noStrike" spc="-20" dirty="0">
                <a:solidFill>
                  <a:srgbClr val="1A1A1A"/>
                </a:solidFill>
                <a:effectLst/>
                <a:ea typeface="Times New Roman" panose="02020603050405020304" pitchFamily="18" charset="0"/>
                <a:cs typeface="Times New Roman" panose="02020603050405020304" pitchFamily="18" charset="0"/>
              </a:rPr>
              <a:t>July/Aug 2018) </a:t>
            </a:r>
            <a:r>
              <a:rPr lang="en-US" u="none" strike="noStrike" spc="-20" dirty="0">
                <a:solidFill>
                  <a:srgbClr val="1A1A1A"/>
                </a:solidFill>
                <a:effectLst/>
                <a:ea typeface="Times New Roman" panose="02020603050405020304" pitchFamily="18" charset="0"/>
                <a:cs typeface="Times New Roman" panose="02020603050405020304" pitchFamily="18" charset="0"/>
                <a:hlinkClick r:id="rId5"/>
              </a:rPr>
              <a:t>https://trainingindustry.com/learning-technologies/</a:t>
            </a:r>
            <a:r>
              <a:rPr lang="en-US" u="none" strike="noStrike" spc="-20" dirty="0">
                <a:solidFill>
                  <a:srgbClr val="1A1A1A"/>
                </a:solidFill>
                <a:effectLst/>
                <a:ea typeface="Times New Roman" panose="02020603050405020304" pitchFamily="18"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285750" marR="0" indent="-285750">
              <a:spcBef>
                <a:spcPts val="600"/>
              </a:spcBef>
              <a:spcAft>
                <a:spcPts val="600"/>
              </a:spcAft>
              <a:buFont typeface="Arial" panose="020B0604020202020204" pitchFamily="34" charset="0"/>
              <a:buChar char="•"/>
            </a:pPr>
            <a:r>
              <a:rPr lang="en-US" b="1" dirty="0">
                <a:ea typeface="Calibri" panose="020F0502020204030204" pitchFamily="34" charset="0"/>
                <a:cs typeface="Times New Roman" panose="02020603050405020304" pitchFamily="18" charset="0"/>
              </a:rPr>
              <a:t>NIH Full Competency dictionary - </a:t>
            </a:r>
            <a:r>
              <a:rPr lang="en-US" u="sng" dirty="0">
                <a:solidFill>
                  <a:srgbClr val="0000FF"/>
                </a:solidFill>
                <a:ea typeface="Calibri" panose="020F0502020204030204" pitchFamily="34" charset="0"/>
                <a:cs typeface="Times New Roman" panose="02020603050405020304" pitchFamily="18" charset="0"/>
                <a:hlinkClick r:id="rId6"/>
              </a:rPr>
              <a:t>https://hr.nih.gov/working-nih/competencies/competencies-dictionary</a:t>
            </a:r>
            <a:r>
              <a:rPr lang="en-US" dirty="0">
                <a:ea typeface="Calibri" panose="020F0502020204030204" pitchFamily="34" charset="0"/>
                <a:cs typeface="Times New Roman" panose="02020603050405020304" pitchFamily="18" charset="0"/>
              </a:rPr>
              <a:t> </a:t>
            </a:r>
          </a:p>
          <a:p>
            <a:pPr marL="285750" indent="-285750">
              <a:spcBef>
                <a:spcPts val="600"/>
              </a:spcBef>
              <a:spcAft>
                <a:spcPts val="600"/>
              </a:spcAft>
              <a:buFont typeface="Arial" panose="020B0604020202020204" pitchFamily="34" charset="0"/>
              <a:buChar char="•"/>
            </a:pPr>
            <a:r>
              <a:rPr lang="en-US" b="1" dirty="0">
                <a:ea typeface="Calibri" panose="020F0502020204030204" pitchFamily="34" charset="0"/>
                <a:cs typeface="Times New Roman" panose="02020603050405020304" pitchFamily="18" charset="0"/>
              </a:rPr>
              <a:t>NIH Workforce Acquisition Aid - </a:t>
            </a:r>
            <a:r>
              <a:rPr lang="en-US" u="sng" dirty="0">
                <a:solidFill>
                  <a:srgbClr val="0000FF"/>
                </a:solidFill>
                <a:ea typeface="Calibri" panose="020F0502020204030204" pitchFamily="34" charset="0"/>
                <a:cs typeface="Times New Roman" panose="02020603050405020304" pitchFamily="18" charset="0"/>
                <a:hlinkClick r:id="rId7"/>
              </a:rPr>
              <a:t>https://hr.nih.gov/sites/default/files/public/documents/working-nih/competencies/xlsx/behavior-interview-guide-all-competencies.xlsx</a:t>
            </a:r>
            <a:endParaRPr lang="en-US" u="sng" dirty="0">
              <a:solidFill>
                <a:srgbClr val="0000FF"/>
              </a:solidFill>
              <a:ea typeface="Calibri" panose="020F0502020204030204" pitchFamily="34" charset="0"/>
              <a:cs typeface="Times New Roman" panose="02020603050405020304" pitchFamily="18" charset="0"/>
            </a:endParaRPr>
          </a:p>
          <a:p>
            <a:pPr marL="285750" indent="-285750" algn="l">
              <a:spcAft>
                <a:spcPts val="600"/>
              </a:spcAft>
              <a:buFont typeface="Arial" panose="020B0604020202020204" pitchFamily="34" charset="0"/>
              <a:buChar char="•"/>
            </a:pPr>
            <a:endParaRPr lang="en-US" dirty="0"/>
          </a:p>
          <a:p>
            <a:pPr>
              <a:spcAft>
                <a:spcPts val="600"/>
              </a:spcAft>
            </a:pPr>
            <a:endParaRPr lang="en-US" dirty="0">
              <a:effectLst/>
              <a:ea typeface="Calibri" panose="020F0502020204030204" pitchFamily="34"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411220A-4329-47A5-AAA9-40C270F25AD1}" type="slidenum">
              <a:rPr lang="en-US" smtClean="0"/>
              <a:t>116</a:t>
            </a:fld>
            <a:endParaRPr lang="en-US"/>
          </a:p>
        </p:txBody>
      </p:sp>
    </p:spTree>
    <p:extLst>
      <p:ext uri="{BB962C8B-B14F-4D97-AF65-F5344CB8AC3E}">
        <p14:creationId xmlns:p14="http://schemas.microsoft.com/office/powerpoint/2010/main" val="251342920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Resources for </a:t>
            </a:r>
            <a:br>
              <a:rPr lang="en-US" sz="3200" dirty="0">
                <a:latin typeface="+mn-lt"/>
              </a:rPr>
            </a:br>
            <a:r>
              <a:rPr lang="en-US" sz="3200" dirty="0">
                <a:latin typeface="+mn-lt"/>
              </a:rPr>
              <a:t>Success in Training a Virtual/Hybrid Workforce (2)</a:t>
            </a:r>
          </a:p>
        </p:txBody>
      </p:sp>
      <p:sp>
        <p:nvSpPr>
          <p:cNvPr id="2" name="Rectangle 1"/>
          <p:cNvSpPr/>
          <p:nvPr/>
        </p:nvSpPr>
        <p:spPr>
          <a:xfrm>
            <a:off x="198126" y="1592087"/>
            <a:ext cx="8513273" cy="3677930"/>
          </a:xfrm>
          <a:prstGeom prst="rect">
            <a:avLst/>
          </a:prstGeom>
        </p:spPr>
        <p:txBody>
          <a:bodyPr wrap="square">
            <a:spAutoFit/>
          </a:bodyPr>
          <a:lstStyle/>
          <a:p>
            <a:pPr>
              <a:spcBef>
                <a:spcPts val="600"/>
              </a:spcBef>
              <a:spcAft>
                <a:spcPts val="600"/>
              </a:spcAft>
            </a:pPr>
            <a:r>
              <a:rPr lang="en-US" b="1" dirty="0">
                <a:solidFill>
                  <a:srgbClr val="000000"/>
                </a:solidFill>
              </a:rPr>
              <a:t>Resources for Success in Training a Virtual/Hybrid Workforce (continued):</a:t>
            </a:r>
          </a:p>
          <a:p>
            <a:pPr marL="285750" indent="-285750">
              <a:spcBef>
                <a:spcPts val="600"/>
              </a:spcBef>
              <a:spcAft>
                <a:spcPts val="600"/>
              </a:spcAft>
              <a:buFont typeface="Arial" panose="020B0604020202020204" pitchFamily="34" charset="0"/>
              <a:buChar char="•"/>
            </a:pPr>
            <a:r>
              <a:rPr lang="en-US" b="1" dirty="0">
                <a:ea typeface="Calibri" panose="020F0502020204030204" pitchFamily="34" charset="0"/>
                <a:cs typeface="Times New Roman" panose="02020603050405020304" pitchFamily="18" charset="0"/>
              </a:rPr>
              <a:t>OPM – Federal Executive Core Qualifications and Competencies - </a:t>
            </a:r>
            <a:r>
              <a:rPr lang="en-US" dirty="0">
                <a:hlinkClick r:id="rId3"/>
              </a:rPr>
              <a:t>https://www.opm.gov/policy-data-oversight/senior-executive-service/executive-core-qualifications/</a:t>
            </a:r>
            <a:r>
              <a:rPr lang="en-US" dirty="0"/>
              <a:t> </a:t>
            </a:r>
            <a:endParaRPr lang="en-US" b="1" dirty="0">
              <a:ea typeface="Calibri" panose="020F0502020204030204" pitchFamily="34" charset="0"/>
              <a:cs typeface="Times New Roman" panose="02020603050405020304" pitchFamily="18" charset="0"/>
            </a:endParaRPr>
          </a:p>
          <a:p>
            <a:pPr marL="285750" indent="-285750">
              <a:spcBef>
                <a:spcPts val="600"/>
              </a:spcBef>
              <a:spcAft>
                <a:spcPts val="600"/>
              </a:spcAft>
              <a:buFont typeface="Arial" panose="020B0604020202020204" pitchFamily="34" charset="0"/>
              <a:buChar char="•"/>
            </a:pPr>
            <a:r>
              <a:rPr lang="en-US" b="1" i="0" dirty="0" err="1">
                <a:solidFill>
                  <a:srgbClr val="111111"/>
                </a:solidFill>
                <a:effectLst/>
              </a:rPr>
              <a:t>TrainingMag.Com</a:t>
            </a:r>
            <a:r>
              <a:rPr lang="en-US" b="1" dirty="0">
                <a:solidFill>
                  <a:srgbClr val="111111"/>
                </a:solidFill>
                <a:effectLst/>
              </a:rPr>
              <a:t>: How to Successfully Use New Training Strategies for the New Normal: Remote Working</a:t>
            </a:r>
            <a:r>
              <a:rPr lang="en-US" dirty="0">
                <a:solidFill>
                  <a:srgbClr val="111111"/>
                </a:solidFill>
                <a:effectLst/>
              </a:rPr>
              <a:t> </a:t>
            </a:r>
            <a:r>
              <a:rPr lang="en-US" i="1" dirty="0">
                <a:solidFill>
                  <a:srgbClr val="111111"/>
                </a:solidFill>
                <a:effectLst/>
              </a:rPr>
              <a:t>(</a:t>
            </a:r>
            <a:r>
              <a:rPr lang="en-US" i="0" u="none" strike="noStrike" dirty="0">
                <a:solidFill>
                  <a:srgbClr val="000000"/>
                </a:solidFill>
                <a:effectLst/>
                <a:hlinkClick r:id="rId4"/>
              </a:rPr>
              <a:t>Vipul Gupta, Head, Marketing, </a:t>
            </a:r>
            <a:r>
              <a:rPr lang="en-US" i="0" u="none" strike="noStrike" dirty="0" err="1">
                <a:solidFill>
                  <a:srgbClr val="000000"/>
                </a:solidFill>
                <a:effectLst/>
                <a:hlinkClick r:id="rId4"/>
              </a:rPr>
              <a:t>Whatfix</a:t>
            </a:r>
            <a:r>
              <a:rPr lang="en-US" i="0" dirty="0">
                <a:solidFill>
                  <a:srgbClr val="444444"/>
                </a:solidFill>
                <a:effectLst/>
              </a:rPr>
              <a:t> - </a:t>
            </a:r>
            <a:r>
              <a:rPr lang="en-US" i="0" dirty="0">
                <a:solidFill>
                  <a:srgbClr val="767676"/>
                </a:solidFill>
                <a:effectLst/>
              </a:rPr>
              <a:t>July 1, 2020)  </a:t>
            </a:r>
            <a:r>
              <a:rPr lang="en-US" dirty="0">
                <a:hlinkClick r:id="rId5"/>
              </a:rPr>
              <a:t>https://trainingmag.com/how-to-successfully-use-new-training-strategies-for-the-new-normal-remote-working/</a:t>
            </a:r>
            <a:r>
              <a:rPr lang="en-US" dirty="0"/>
              <a:t> </a:t>
            </a:r>
          </a:p>
          <a:p>
            <a:pPr marL="285750" indent="-285750">
              <a:spcAft>
                <a:spcPts val="600"/>
              </a:spcAft>
              <a:buFont typeface="Arial" panose="020B0604020202020204" pitchFamily="34" charset="0"/>
              <a:buChar char="•"/>
            </a:pPr>
            <a:endParaRPr lang="en-US" dirty="0"/>
          </a:p>
          <a:p>
            <a:pPr marL="285750" indent="-285750" algn="l">
              <a:spcAft>
                <a:spcPts val="600"/>
              </a:spcAft>
              <a:buFont typeface="Arial" panose="020B0604020202020204" pitchFamily="34" charset="0"/>
              <a:buChar char="•"/>
            </a:pPr>
            <a:endParaRPr lang="en-US" dirty="0"/>
          </a:p>
          <a:p>
            <a:pPr>
              <a:spcAft>
                <a:spcPts val="600"/>
              </a:spcAft>
            </a:pPr>
            <a:endParaRPr lang="en-US" dirty="0">
              <a:effectLst/>
              <a:ea typeface="Calibri" panose="020F0502020204030204" pitchFamily="34"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411220A-4329-47A5-AAA9-40C270F25AD1}" type="slidenum">
              <a:rPr lang="en-US" smtClean="0"/>
              <a:t>117</a:t>
            </a:fld>
            <a:endParaRPr lang="en-US"/>
          </a:p>
        </p:txBody>
      </p:sp>
    </p:spTree>
    <p:extLst>
      <p:ext uri="{BB962C8B-B14F-4D97-AF65-F5344CB8AC3E}">
        <p14:creationId xmlns:p14="http://schemas.microsoft.com/office/powerpoint/2010/main" val="264416273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EC0A-29BB-4E41-A99A-611C5E8EA662}"/>
              </a:ext>
            </a:extLst>
          </p:cNvPr>
          <p:cNvSpPr>
            <a:spLocks noGrp="1"/>
          </p:cNvSpPr>
          <p:nvPr>
            <p:ph type="title"/>
          </p:nvPr>
        </p:nvSpPr>
        <p:spPr/>
        <p:txBody>
          <a:bodyPr>
            <a:normAutofit/>
          </a:bodyPr>
          <a:lstStyle/>
          <a:p>
            <a:r>
              <a:rPr lang="en-US" sz="3200" dirty="0">
                <a:latin typeface="+mn-lt"/>
              </a:rPr>
              <a:t>Ethics Strategies </a:t>
            </a:r>
            <a:br>
              <a:rPr lang="en-US" sz="3200" dirty="0">
                <a:latin typeface="+mn-lt"/>
              </a:rPr>
            </a:br>
            <a:r>
              <a:rPr lang="en-US" sz="3200" dirty="0">
                <a:latin typeface="+mn-lt"/>
              </a:rPr>
              <a:t>for the Hybrid Workplace</a:t>
            </a:r>
          </a:p>
        </p:txBody>
      </p:sp>
      <p:sp>
        <p:nvSpPr>
          <p:cNvPr id="6" name="Slide Number Placeholder 5"/>
          <p:cNvSpPr>
            <a:spLocks noGrp="1"/>
          </p:cNvSpPr>
          <p:nvPr>
            <p:ph type="sldNum" sz="quarter" idx="12"/>
          </p:nvPr>
        </p:nvSpPr>
        <p:spPr/>
        <p:txBody>
          <a:bodyPr/>
          <a:lstStyle/>
          <a:p>
            <a:fld id="{4411220A-4329-47A5-AAA9-40C270F25AD1}" type="slidenum">
              <a:rPr lang="en-US" smtClean="0"/>
              <a:pPr/>
              <a:t>118</a:t>
            </a:fld>
            <a:endParaRPr lang="en-US" dirty="0"/>
          </a:p>
        </p:txBody>
      </p:sp>
    </p:spTree>
    <p:extLst>
      <p:ext uri="{BB962C8B-B14F-4D97-AF65-F5344CB8AC3E}">
        <p14:creationId xmlns:p14="http://schemas.microsoft.com/office/powerpoint/2010/main" val="34882925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p:txBody>
          <a:bodyPr>
            <a:normAutofit/>
          </a:bodyPr>
          <a:lstStyle/>
          <a:p>
            <a:r>
              <a:rPr lang="en-US" sz="3200" dirty="0">
                <a:latin typeface="+mn-lt"/>
              </a:rPr>
              <a:t>Biographical Information</a:t>
            </a:r>
          </a:p>
        </p:txBody>
      </p:sp>
      <p:pic>
        <p:nvPicPr>
          <p:cNvPr id="3" name="Picture 2" descr="Photo of Stuart Bender">
            <a:extLst>
              <a:ext uri="{FF2B5EF4-FFF2-40B4-BE49-F238E27FC236}">
                <a16:creationId xmlns:a16="http://schemas.microsoft.com/office/drawing/2014/main" id="{4EE47928-E6D5-4422-9BDC-F30A30EB5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826" y="2332474"/>
            <a:ext cx="1561718" cy="2193051"/>
          </a:xfrm>
          <a:prstGeom prst="rect">
            <a:avLst/>
          </a:prstGeom>
        </p:spPr>
      </p:pic>
      <p:sp>
        <p:nvSpPr>
          <p:cNvPr id="5" name="Content Placeholder 4"/>
          <p:cNvSpPr>
            <a:spLocks noGrp="1"/>
          </p:cNvSpPr>
          <p:nvPr>
            <p:ph idx="4294967295"/>
          </p:nvPr>
        </p:nvSpPr>
        <p:spPr>
          <a:xfrm>
            <a:off x="3405352" y="1771423"/>
            <a:ext cx="5538951" cy="3567831"/>
          </a:xfrm>
        </p:spPr>
        <p:txBody>
          <a:bodyPr>
            <a:noAutofit/>
          </a:bodyPr>
          <a:lstStyle/>
          <a:p>
            <a:pPr marL="0" indent="0" algn="ctr">
              <a:spcBef>
                <a:spcPts val="0"/>
              </a:spcBef>
              <a:buNone/>
            </a:pPr>
            <a:r>
              <a:rPr lang="en-US" sz="1800" b="1" dirty="0"/>
              <a:t>Stuart Bender</a:t>
            </a:r>
            <a:r>
              <a:rPr lang="en-US" sz="1800" dirty="0"/>
              <a:t>, </a:t>
            </a:r>
          </a:p>
          <a:p>
            <a:pPr marL="0" indent="0" algn="ctr">
              <a:spcBef>
                <a:spcPts val="0"/>
              </a:spcBef>
              <a:buNone/>
            </a:pPr>
            <a:r>
              <a:rPr lang="en-US" sz="1800" dirty="0">
                <a:cs typeface="FrankRuehl" panose="020E0503060101010101" pitchFamily="34" charset="-79"/>
              </a:rPr>
              <a:t>Director, USDA Office of Ethics</a:t>
            </a:r>
          </a:p>
          <a:p>
            <a:pPr marL="0" indent="0" algn="ctr">
              <a:spcBef>
                <a:spcPts val="0"/>
              </a:spcBef>
              <a:buNone/>
            </a:pPr>
            <a:r>
              <a:rPr lang="en-US" sz="1800" dirty="0">
                <a:cs typeface="FrankRuehl" panose="020E0503060101010101" pitchFamily="34" charset="-79"/>
              </a:rPr>
              <a:t>Stuart.Bender@usda.gov </a:t>
            </a:r>
          </a:p>
          <a:p>
            <a:pPr marL="0" indent="0" algn="ctr">
              <a:spcBef>
                <a:spcPts val="0"/>
              </a:spcBef>
              <a:buNone/>
            </a:pPr>
            <a:endParaRPr lang="en-US" sz="1800" dirty="0"/>
          </a:p>
          <a:p>
            <a:pPr marL="0" indent="0" algn="ctr">
              <a:lnSpc>
                <a:spcPct val="100000"/>
              </a:lnSpc>
              <a:spcBef>
                <a:spcPts val="0"/>
              </a:spcBef>
              <a:buNone/>
            </a:pPr>
            <a:r>
              <a:rPr lang="en-US" sz="1800" dirty="0"/>
              <a:t>Since 2010, Stuart Bender has led USDA’s Office of Ethics and transformed it into one of the most innovative Ethics Programs in the Federal government.  In 2016, Mr. Bender was awarded a Presidential Rank Award in recognition of his ground-breaking accomplishments strengthening ethics compliance. Before joining USDA, Mr. Bender was the Senior Ethics Counsel at the White House’s Office of Management and Budget.</a:t>
            </a:r>
            <a:endParaRPr lang="en-US" sz="1100" dirty="0"/>
          </a:p>
        </p:txBody>
      </p:sp>
      <p:sp>
        <p:nvSpPr>
          <p:cNvPr id="6" name="Slide Number Placeholder 5"/>
          <p:cNvSpPr>
            <a:spLocks noGrp="1"/>
          </p:cNvSpPr>
          <p:nvPr>
            <p:ph type="sldNum" sz="quarter" idx="12"/>
          </p:nvPr>
        </p:nvSpPr>
        <p:spPr/>
        <p:txBody>
          <a:bodyPr/>
          <a:lstStyle/>
          <a:p>
            <a:fld id="{4411220A-4329-47A5-AAA9-40C270F25AD1}" type="slidenum">
              <a:rPr lang="en-US" smtClean="0"/>
              <a:pPr/>
              <a:t>119</a:t>
            </a:fld>
            <a:endParaRPr lang="en-US" dirty="0"/>
          </a:p>
        </p:txBody>
      </p:sp>
    </p:spTree>
    <p:extLst>
      <p:ext uri="{BB962C8B-B14F-4D97-AF65-F5344CB8AC3E}">
        <p14:creationId xmlns:p14="http://schemas.microsoft.com/office/powerpoint/2010/main" val="3745118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a:latin typeface="+mn-lt"/>
              </a:rPr>
              <a:t>Poll #1</a:t>
            </a:r>
          </a:p>
        </p:txBody>
      </p:sp>
      <p:sp>
        <p:nvSpPr>
          <p:cNvPr id="2" name="Content Placeholder 1"/>
          <p:cNvSpPr>
            <a:spLocks noGrp="1"/>
          </p:cNvSpPr>
          <p:nvPr>
            <p:ph idx="1"/>
          </p:nvPr>
        </p:nvSpPr>
        <p:spPr/>
        <p:txBody>
          <a:bodyPr>
            <a:normAutofit/>
          </a:bodyPr>
          <a:lstStyle/>
          <a:p>
            <a:pPr marL="0" indent="0">
              <a:buNone/>
            </a:pPr>
            <a:r>
              <a:rPr lang="en-US" b="1" dirty="0"/>
              <a:t>Poll #1: From which region are you working?</a:t>
            </a:r>
          </a:p>
          <a:p>
            <a:pPr marL="0" indent="0">
              <a:buNone/>
            </a:pPr>
            <a:endParaRPr lang="en-US" dirty="0"/>
          </a:p>
          <a:p>
            <a:pPr marL="1828800" lvl="4" indent="0">
              <a:lnSpc>
                <a:spcPct val="100000"/>
              </a:lnSpc>
              <a:spcBef>
                <a:spcPts val="600"/>
              </a:spcBef>
              <a:buNone/>
            </a:pPr>
            <a:r>
              <a:rPr lang="en-US" sz="2800" dirty="0"/>
              <a:t>A. Northeast</a:t>
            </a:r>
          </a:p>
          <a:p>
            <a:pPr marL="1828800" lvl="4" indent="0">
              <a:lnSpc>
                <a:spcPct val="100000"/>
              </a:lnSpc>
              <a:spcBef>
                <a:spcPts val="600"/>
              </a:spcBef>
              <a:buNone/>
            </a:pPr>
            <a:r>
              <a:rPr lang="en-US" sz="2800" dirty="0"/>
              <a:t>B. South</a:t>
            </a:r>
          </a:p>
          <a:p>
            <a:pPr marL="1828800" lvl="4" indent="0">
              <a:lnSpc>
                <a:spcPct val="100000"/>
              </a:lnSpc>
              <a:spcBef>
                <a:spcPts val="600"/>
              </a:spcBef>
              <a:buNone/>
            </a:pPr>
            <a:r>
              <a:rPr lang="en-US" sz="2800" dirty="0"/>
              <a:t>C. Midwest</a:t>
            </a:r>
          </a:p>
          <a:p>
            <a:pPr marL="1828800" lvl="4" indent="0">
              <a:lnSpc>
                <a:spcPct val="100000"/>
              </a:lnSpc>
              <a:spcBef>
                <a:spcPts val="600"/>
              </a:spcBef>
              <a:buNone/>
            </a:pPr>
            <a:r>
              <a:rPr lang="en-US" sz="2800" dirty="0"/>
              <a:t>D. West</a:t>
            </a:r>
          </a:p>
          <a:p>
            <a:pPr marL="1828800" lvl="4" indent="0">
              <a:lnSpc>
                <a:spcPct val="100000"/>
              </a:lnSpc>
              <a:spcBef>
                <a:spcPts val="600"/>
              </a:spcBef>
              <a:buNone/>
            </a:pPr>
            <a:r>
              <a:rPr lang="en-US" sz="2800" dirty="0"/>
              <a:t>E. US Territories</a:t>
            </a:r>
          </a:p>
          <a:p>
            <a:pPr marL="1828800" lvl="4" indent="0">
              <a:lnSpc>
                <a:spcPct val="100000"/>
              </a:lnSpc>
              <a:spcBef>
                <a:spcPts val="600"/>
              </a:spcBef>
              <a:buNone/>
            </a:pPr>
            <a:r>
              <a:rPr lang="en-US" sz="2800" dirty="0"/>
              <a:t>F. International</a:t>
            </a:r>
          </a:p>
          <a:p>
            <a:pPr marL="1828800" lvl="4" indent="0">
              <a:buNone/>
            </a:pPr>
            <a:endParaRPr lang="en-US" sz="2800" dirty="0"/>
          </a:p>
          <a:p>
            <a:endParaRPr lang="en-US" dirty="0"/>
          </a:p>
        </p:txBody>
      </p:sp>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411220A-4329-47A5-AAA9-40C270F25A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681051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p:txBody>
          <a:bodyPr>
            <a:normAutofit/>
          </a:bodyPr>
          <a:lstStyle/>
          <a:p>
            <a:r>
              <a:rPr lang="en-US" sz="3200" dirty="0">
                <a:latin typeface="+mn-lt"/>
              </a:rPr>
              <a:t>Five “Unwritten” Ethics Rules</a:t>
            </a:r>
          </a:p>
        </p:txBody>
      </p:sp>
      <p:sp>
        <p:nvSpPr>
          <p:cNvPr id="2" name="Rectangle 1"/>
          <p:cNvSpPr/>
          <p:nvPr/>
        </p:nvSpPr>
        <p:spPr>
          <a:xfrm>
            <a:off x="343555" y="1649485"/>
            <a:ext cx="8517415" cy="2554545"/>
          </a:xfrm>
          <a:prstGeom prst="rect">
            <a:avLst/>
          </a:prstGeom>
        </p:spPr>
        <p:txBody>
          <a:bodyPr wrap="square">
            <a:spAutoFit/>
          </a:bodyPr>
          <a:lstStyle/>
          <a:p>
            <a:pPr lvl="1" indent="-457200">
              <a:spcAft>
                <a:spcPts val="1800"/>
              </a:spcAft>
              <a:buFont typeface="Arial" panose="020B0604020202020204" pitchFamily="34" charset="0"/>
              <a:buChar char="•"/>
            </a:pPr>
            <a:r>
              <a:rPr lang="en-US" sz="2000" dirty="0">
                <a:latin typeface="Calibri" panose="020F0502020204030204" pitchFamily="34" charset="0"/>
                <a:ea typeface="Calibri" panose="020F0502020204030204" pitchFamily="34" charset="0"/>
              </a:rPr>
              <a:t>Trust is everything, and ethics is a big part of it.</a:t>
            </a:r>
          </a:p>
          <a:p>
            <a:pPr lvl="1" indent="-457200">
              <a:spcAft>
                <a:spcPts val="1800"/>
              </a:spcAft>
              <a:buFont typeface="Arial" panose="020B0604020202020204" pitchFamily="34" charset="0"/>
              <a:buChar char="•"/>
            </a:pPr>
            <a:r>
              <a:rPr lang="en-US" sz="2000" dirty="0">
                <a:latin typeface="Calibri" panose="020F0502020204030204" pitchFamily="34" charset="0"/>
                <a:ea typeface="Calibri" panose="020F0502020204030204" pitchFamily="34" charset="0"/>
              </a:rPr>
              <a:t>One ethical misjudgment can undo your good work.</a:t>
            </a:r>
          </a:p>
          <a:p>
            <a:pPr lvl="1" indent="-457200">
              <a:spcAft>
                <a:spcPts val="1800"/>
              </a:spcAft>
              <a:buFont typeface="Arial" panose="020B0604020202020204" pitchFamily="34" charset="0"/>
              <a:buChar char="•"/>
            </a:pPr>
            <a:r>
              <a:rPr lang="en-US" sz="2000" dirty="0">
                <a:latin typeface="Calibri" panose="020F0502020204030204" pitchFamily="34" charset="0"/>
                <a:ea typeface="Calibri" panose="020F0502020204030204" pitchFamily="34" charset="0"/>
              </a:rPr>
              <a:t>All employees have ethics-related responsibilities.</a:t>
            </a:r>
          </a:p>
          <a:p>
            <a:pPr lvl="1" indent="-457200">
              <a:spcAft>
                <a:spcPts val="1800"/>
              </a:spcAft>
              <a:buFont typeface="Arial" panose="020B0604020202020204" pitchFamily="34" charset="0"/>
              <a:buChar char="•"/>
            </a:pPr>
            <a:r>
              <a:rPr lang="en-US" sz="2000" dirty="0">
                <a:latin typeface="Calibri" panose="020F0502020204030204" pitchFamily="34" charset="0"/>
                <a:ea typeface="Calibri" panose="020F0502020204030204" pitchFamily="34" charset="0"/>
              </a:rPr>
              <a:t>Supervisors have additional responsibilities for their staff.</a:t>
            </a:r>
          </a:p>
          <a:p>
            <a:pPr lvl="1" indent="-457200">
              <a:spcAft>
                <a:spcPts val="1800"/>
              </a:spcAft>
              <a:buFont typeface="Arial" panose="020B0604020202020204" pitchFamily="34" charset="0"/>
              <a:buChar char="•"/>
            </a:pPr>
            <a:r>
              <a:rPr lang="en-US" sz="2000" dirty="0">
                <a:latin typeface="Calibri" panose="020F0502020204030204" pitchFamily="34" charset="0"/>
                <a:ea typeface="Calibri" panose="020F0502020204030204" pitchFamily="34" charset="0"/>
              </a:rPr>
              <a:t>Know the ethics resources available to you.</a:t>
            </a:r>
          </a:p>
        </p:txBody>
      </p:sp>
      <p:sp>
        <p:nvSpPr>
          <p:cNvPr id="3" name="Slide Number Placeholder 2"/>
          <p:cNvSpPr>
            <a:spLocks noGrp="1"/>
          </p:cNvSpPr>
          <p:nvPr>
            <p:ph type="sldNum" sz="quarter" idx="12"/>
          </p:nvPr>
        </p:nvSpPr>
        <p:spPr/>
        <p:txBody>
          <a:bodyPr/>
          <a:lstStyle/>
          <a:p>
            <a:fld id="{4411220A-4329-47A5-AAA9-40C270F25AD1}" type="slidenum">
              <a:rPr lang="en-US" smtClean="0"/>
              <a:t>120</a:t>
            </a:fld>
            <a:endParaRPr lang="en-US"/>
          </a:p>
        </p:txBody>
      </p:sp>
    </p:spTree>
    <p:extLst>
      <p:ext uri="{BB962C8B-B14F-4D97-AF65-F5344CB8AC3E}">
        <p14:creationId xmlns:p14="http://schemas.microsoft.com/office/powerpoint/2010/main" val="20204960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133875EB-F88A-4DB3-9729-35E44B2E61CD}"/>
              </a:ext>
            </a:extLst>
          </p:cNvPr>
          <p:cNvSpPr>
            <a:spLocks noGrp="1" noChangeArrowheads="1"/>
          </p:cNvSpPr>
          <p:nvPr>
            <p:ph type="title"/>
          </p:nvPr>
        </p:nvSpPr>
        <p:spPr/>
        <p:txBody>
          <a:bodyPr>
            <a:normAutofit/>
          </a:bodyPr>
          <a:lstStyle/>
          <a:p>
            <a:pPr eaLnBrk="1" hangingPunct="1">
              <a:defRPr/>
            </a:pPr>
            <a:r>
              <a:rPr lang="en-US" sz="3200" dirty="0">
                <a:latin typeface="+mn-lt"/>
                <a:cs typeface="FrankRuehl" panose="020E0503060101010101" pitchFamily="34" charset="-79"/>
              </a:rPr>
              <a:t>Trust is Everything, and Ethics is a Big Part of It</a:t>
            </a:r>
          </a:p>
        </p:txBody>
      </p:sp>
      <p:sp>
        <p:nvSpPr>
          <p:cNvPr id="6147" name="Rectangle 3">
            <a:extLst>
              <a:ext uri="{FF2B5EF4-FFF2-40B4-BE49-F238E27FC236}">
                <a16:creationId xmlns:a16="http://schemas.microsoft.com/office/drawing/2014/main" id="{2C82993E-4B00-4424-806C-FBE8C31527BE}"/>
              </a:ext>
            </a:extLst>
          </p:cNvPr>
          <p:cNvSpPr>
            <a:spLocks noGrp="1" noChangeArrowheads="1"/>
          </p:cNvSpPr>
          <p:nvPr>
            <p:ph idx="4294967295"/>
          </p:nvPr>
        </p:nvSpPr>
        <p:spPr>
          <a:xfrm>
            <a:off x="265610" y="1638793"/>
            <a:ext cx="8425543" cy="5219207"/>
          </a:xfrm>
        </p:spPr>
        <p:txBody>
          <a:bodyPr>
            <a:normAutofit/>
          </a:bodyPr>
          <a:lstStyle/>
          <a:p>
            <a:pPr>
              <a:lnSpc>
                <a:spcPct val="114000"/>
              </a:lnSpc>
              <a:spcBef>
                <a:spcPts val="600"/>
              </a:spcBef>
              <a:spcAft>
                <a:spcPts val="600"/>
              </a:spcAft>
              <a:defRPr/>
            </a:pPr>
            <a:r>
              <a:rPr lang="en-US" sz="1800" dirty="0">
                <a:cs typeface="FrankRuehl" panose="020E0503060101010101" pitchFamily="34" charset="-79"/>
              </a:rPr>
              <a:t>In a 2018 Pew Charitable Trust survey, the public had some of the highest levels of trust in elementary school principals. </a:t>
            </a:r>
            <a:r>
              <a:rPr lang="en-US" sz="1600" dirty="0">
                <a:cs typeface="FrankRuehl" panose="020E0503060101010101" pitchFamily="34" charset="-79"/>
              </a:rPr>
              <a:t>(</a:t>
            </a:r>
            <a:r>
              <a:rPr lang="en-US" sz="1600" i="1" dirty="0">
                <a:cs typeface="FrankRuehl" panose="020E0503060101010101" pitchFamily="34" charset="-79"/>
                <a:hlinkClick r:id="rId3"/>
              </a:rPr>
              <a:t>https://www.pewresearch.org/politics/2019/07/22/trust-and-distrust-in-america</a:t>
            </a:r>
            <a:r>
              <a:rPr lang="en-US" sz="1600" dirty="0">
                <a:cs typeface="FrankRuehl" panose="020E0503060101010101" pitchFamily="34" charset="-79"/>
                <a:hlinkClick r:id="rId3"/>
              </a:rPr>
              <a:t>/</a:t>
            </a:r>
            <a:r>
              <a:rPr lang="en-US" sz="1600" dirty="0">
                <a:cs typeface="FrankRuehl" panose="020E0503060101010101" pitchFamily="34" charset="-79"/>
              </a:rPr>
              <a:t>)</a:t>
            </a:r>
          </a:p>
          <a:p>
            <a:pPr lvl="1">
              <a:lnSpc>
                <a:spcPct val="114000"/>
              </a:lnSpc>
              <a:spcBef>
                <a:spcPts val="600"/>
              </a:spcBef>
              <a:spcAft>
                <a:spcPts val="600"/>
              </a:spcAft>
              <a:defRPr/>
            </a:pPr>
            <a:r>
              <a:rPr lang="en-US" sz="1800" dirty="0">
                <a:cs typeface="FrankRuehl" panose="020E0503060101010101" pitchFamily="34" charset="-79"/>
              </a:rPr>
              <a:t>Some characteristics of elementary school principles that elicit trust include:</a:t>
            </a:r>
          </a:p>
          <a:p>
            <a:pPr lvl="2">
              <a:lnSpc>
                <a:spcPct val="114000"/>
              </a:lnSpc>
              <a:spcBef>
                <a:spcPts val="0"/>
              </a:spcBef>
              <a:spcAft>
                <a:spcPts val="600"/>
              </a:spcAft>
              <a:defRPr/>
            </a:pPr>
            <a:r>
              <a:rPr lang="en-US" sz="1800" dirty="0">
                <a:cs typeface="FrankRuehl" panose="020E0503060101010101" pitchFamily="34" charset="-79"/>
              </a:rPr>
              <a:t>Active Engagement</a:t>
            </a:r>
          </a:p>
          <a:p>
            <a:pPr lvl="2">
              <a:lnSpc>
                <a:spcPct val="114000"/>
              </a:lnSpc>
              <a:spcBef>
                <a:spcPts val="0"/>
              </a:spcBef>
              <a:spcAft>
                <a:spcPts val="600"/>
              </a:spcAft>
              <a:defRPr/>
            </a:pPr>
            <a:r>
              <a:rPr lang="en-US" sz="1800" dirty="0">
                <a:cs typeface="FrankRuehl" panose="020E0503060101010101" pitchFamily="34" charset="-79"/>
              </a:rPr>
              <a:t>Impartiality and Fairness</a:t>
            </a:r>
          </a:p>
          <a:p>
            <a:pPr lvl="2">
              <a:lnSpc>
                <a:spcPct val="114000"/>
              </a:lnSpc>
              <a:spcBef>
                <a:spcPts val="0"/>
              </a:spcBef>
              <a:spcAft>
                <a:spcPts val="600"/>
              </a:spcAft>
              <a:defRPr/>
            </a:pPr>
            <a:r>
              <a:rPr lang="en-US" sz="1800" dirty="0">
                <a:cs typeface="FrankRuehl" panose="020E0503060101010101" pitchFamily="34" charset="-79"/>
              </a:rPr>
              <a:t>Motivated by the best interests of others</a:t>
            </a:r>
          </a:p>
          <a:p>
            <a:pPr>
              <a:lnSpc>
                <a:spcPct val="114000"/>
              </a:lnSpc>
              <a:spcBef>
                <a:spcPts val="600"/>
              </a:spcBef>
              <a:spcAft>
                <a:spcPts val="600"/>
              </a:spcAft>
              <a:defRPr/>
            </a:pPr>
            <a:endParaRPr lang="en-US" sz="1800" dirty="0">
              <a:cs typeface="FrankRuehl" panose="020E0503060101010101" pitchFamily="34" charset="-79"/>
            </a:endParaRPr>
          </a:p>
        </p:txBody>
      </p:sp>
    </p:spTree>
    <p:extLst>
      <p:ext uri="{BB962C8B-B14F-4D97-AF65-F5344CB8AC3E}">
        <p14:creationId xmlns:p14="http://schemas.microsoft.com/office/powerpoint/2010/main" val="41195652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 calcmode="lin" valueType="num">
                                      <p:cBhvr additive="base">
                                        <p:cTn id="17"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4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147">
                                            <p:txEl>
                                              <p:pRg st="3" end="3"/>
                                            </p:txEl>
                                          </p:spTgt>
                                        </p:tgtEl>
                                        <p:attrNameLst>
                                          <p:attrName>style.visibility</p:attrName>
                                        </p:attrNameLst>
                                      </p:cBhvr>
                                      <p:to>
                                        <p:strVal val="visible"/>
                                      </p:to>
                                    </p:set>
                                    <p:anim calcmode="lin" valueType="num">
                                      <p:cBhvr additive="base">
                                        <p:cTn id="21"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14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147">
                                            <p:txEl>
                                              <p:pRg st="4" end="4"/>
                                            </p:txEl>
                                          </p:spTgt>
                                        </p:tgtEl>
                                        <p:attrNameLst>
                                          <p:attrName>style.visibility</p:attrName>
                                        </p:attrNameLst>
                                      </p:cBhvr>
                                      <p:to>
                                        <p:strVal val="visible"/>
                                      </p:to>
                                    </p:set>
                                    <p:anim calcmode="lin" valueType="num">
                                      <p:cBhvr additive="base">
                                        <p:cTn id="25"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D8943856-5E50-4156-8327-F7D5C5773D98}"/>
              </a:ext>
            </a:extLst>
          </p:cNvPr>
          <p:cNvSpPr>
            <a:spLocks noGrp="1" noChangeArrowheads="1"/>
          </p:cNvSpPr>
          <p:nvPr>
            <p:ph type="title"/>
          </p:nvPr>
        </p:nvSpPr>
        <p:spPr/>
        <p:txBody>
          <a:bodyPr>
            <a:normAutofit/>
          </a:bodyPr>
          <a:lstStyle/>
          <a:p>
            <a:pPr>
              <a:defRPr/>
            </a:pPr>
            <a:r>
              <a:rPr lang="en-US" sz="3200" dirty="0">
                <a:latin typeface="+mn-lt"/>
              </a:rPr>
              <a:t>One Ethical Misjudgment </a:t>
            </a:r>
            <a:br>
              <a:rPr lang="en-US" sz="3200" dirty="0">
                <a:latin typeface="+mn-lt"/>
              </a:rPr>
            </a:br>
            <a:r>
              <a:rPr lang="en-US" sz="3200" dirty="0">
                <a:latin typeface="+mn-lt"/>
              </a:rPr>
              <a:t>Can Undo Your Good Work</a:t>
            </a:r>
          </a:p>
        </p:txBody>
      </p:sp>
      <p:sp>
        <p:nvSpPr>
          <p:cNvPr id="6147" name="Rectangle 3">
            <a:extLst>
              <a:ext uri="{FF2B5EF4-FFF2-40B4-BE49-F238E27FC236}">
                <a16:creationId xmlns:a16="http://schemas.microsoft.com/office/drawing/2014/main" id="{D2EC7E8F-2D23-4A8A-AA27-805EEED552DD}"/>
              </a:ext>
            </a:extLst>
          </p:cNvPr>
          <p:cNvSpPr>
            <a:spLocks noGrp="1" noChangeArrowheads="1"/>
          </p:cNvSpPr>
          <p:nvPr>
            <p:ph idx="4294967295"/>
          </p:nvPr>
        </p:nvSpPr>
        <p:spPr>
          <a:xfrm>
            <a:off x="352696" y="1637415"/>
            <a:ext cx="8425543" cy="3791836"/>
          </a:xfrm>
        </p:spPr>
        <p:txBody>
          <a:bodyPr>
            <a:normAutofit/>
          </a:bodyPr>
          <a:lstStyle/>
          <a:p>
            <a:pPr>
              <a:lnSpc>
                <a:spcPct val="114000"/>
              </a:lnSpc>
              <a:spcAft>
                <a:spcPts val="600"/>
              </a:spcAft>
              <a:defRPr/>
            </a:pPr>
            <a:r>
              <a:rPr lang="en-US" sz="1800" dirty="0"/>
              <a:t>If you are a supervisor, don’t underestimate the effect of even one </a:t>
            </a:r>
            <a:r>
              <a:rPr lang="en-US" sz="1800" u="sng" dirty="0"/>
              <a:t>unintentional</a:t>
            </a:r>
            <a:r>
              <a:rPr lang="en-US" sz="1800" dirty="0"/>
              <a:t> ethics lapse by you </a:t>
            </a:r>
            <a:r>
              <a:rPr lang="en-US" sz="1800" b="1" u="sng" dirty="0"/>
              <a:t>or</a:t>
            </a:r>
            <a:r>
              <a:rPr lang="en-US" sz="1800" dirty="0"/>
              <a:t> your staff:</a:t>
            </a:r>
          </a:p>
          <a:p>
            <a:pPr lvl="1">
              <a:lnSpc>
                <a:spcPct val="114000"/>
              </a:lnSpc>
              <a:spcAft>
                <a:spcPts val="600"/>
              </a:spcAft>
              <a:defRPr/>
            </a:pPr>
            <a:r>
              <a:rPr lang="en-US" sz="1800" dirty="0"/>
              <a:t>It can snowball, leading to FOIA requests, news stories, and potential Office of the Inspector General (OIG) investigations, all of which divert time and attention from the agency’s mission.</a:t>
            </a:r>
          </a:p>
          <a:p>
            <a:pPr lvl="1">
              <a:spcAft>
                <a:spcPts val="600"/>
              </a:spcAft>
              <a:defRPr/>
            </a:pPr>
            <a:endParaRPr lang="en-US" sz="1800" dirty="0"/>
          </a:p>
          <a:p>
            <a:pPr marL="457200" lvl="1" indent="0">
              <a:spcAft>
                <a:spcPts val="600"/>
              </a:spcAft>
              <a:buNone/>
              <a:defRPr/>
            </a:pPr>
            <a:endParaRPr lang="en-US" sz="1800" dirty="0"/>
          </a:p>
          <a:p>
            <a:pPr>
              <a:spcAft>
                <a:spcPts val="600"/>
              </a:spcAft>
              <a:defRPr/>
            </a:pPr>
            <a:r>
              <a:rPr lang="en-US" sz="1800" dirty="0">
                <a:cs typeface="FrankRuehl" panose="020E0503060101010101" pitchFamily="34" charset="-79"/>
              </a:rPr>
              <a:t>“</a:t>
            </a:r>
            <a:r>
              <a:rPr lang="en-US" sz="1800" i="1" dirty="0">
                <a:cs typeface="FrankRuehl" panose="020E0503060101010101" pitchFamily="34" charset="-79"/>
              </a:rPr>
              <a:t>It takes 20 years to build a reputation and 5 minutes to lose it.”  </a:t>
            </a:r>
            <a:r>
              <a:rPr lang="en-US" sz="1800" dirty="0">
                <a:cs typeface="FrankRuehl" panose="020E0503060101010101" pitchFamily="34" charset="-79"/>
              </a:rPr>
              <a:t>Warren Buffett</a:t>
            </a:r>
          </a:p>
          <a:p>
            <a:pPr marL="0" indent="0" eaLnBrk="1" hangingPunct="1">
              <a:buNone/>
              <a:defRPr/>
            </a:pPr>
            <a:endParaRPr lang="en-US" sz="1800" dirty="0">
              <a:latin typeface="FrankRuehl" panose="020E0503060101010101" pitchFamily="34" charset="-79"/>
              <a:cs typeface="FrankRuehl" panose="020E0503060101010101" pitchFamily="34" charset="-79"/>
            </a:endParaRPr>
          </a:p>
        </p:txBody>
      </p:sp>
    </p:spTree>
    <p:extLst>
      <p:ext uri="{BB962C8B-B14F-4D97-AF65-F5344CB8AC3E}">
        <p14:creationId xmlns:p14="http://schemas.microsoft.com/office/powerpoint/2010/main" val="574433543"/>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33875EB-F88A-4DB3-9729-35E44B2E61CD}"/>
              </a:ext>
            </a:extLst>
          </p:cNvPr>
          <p:cNvSpPr txBox="1">
            <a:spLocks noGrp="1" noChangeArrowheads="1"/>
          </p:cNvSpPr>
          <p:nvPr>
            <p:ph type="title" idx="4294967295"/>
          </p:nvPr>
        </p:nvSpPr>
        <p:spPr>
          <a:xfrm>
            <a:off x="352696" y="169182"/>
            <a:ext cx="8425543" cy="1255961"/>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lnSpc>
                <a:spcPct val="90000"/>
              </a:lnSpc>
              <a:spcBef>
                <a:spcPct val="0"/>
              </a:spcBef>
              <a:buNone/>
              <a:defRPr sz="3700" kern="1200">
                <a:solidFill>
                  <a:schemeClr val="bg1"/>
                </a:solidFill>
                <a:latin typeface="+mj-lt"/>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bg1"/>
                </a:solidFill>
                <a:effectLst/>
                <a:uLnTx/>
                <a:uFillTx/>
                <a:latin typeface="+mn-lt"/>
                <a:ea typeface="+mj-ea"/>
                <a:cs typeface="FrankRuehl" panose="020E0503060101010101" pitchFamily="34" charset="-79"/>
              </a:rPr>
              <a:t>Ethical Responsibilities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bg1"/>
                </a:solidFill>
                <a:effectLst/>
                <a:uLnTx/>
                <a:uFillTx/>
                <a:latin typeface="+mn-lt"/>
                <a:ea typeface="+mj-ea"/>
                <a:cs typeface="FrankRuehl" panose="020E0503060101010101" pitchFamily="34" charset="-79"/>
              </a:rPr>
              <a:t>of Executive Branch </a:t>
            </a:r>
            <a:r>
              <a:rPr kumimoji="0" lang="en-US" sz="3200" b="0" i="0" u="sng" strike="noStrike" kern="1200" cap="none" spc="0" normalizeH="0" baseline="0" noProof="0" dirty="0">
                <a:ln>
                  <a:noFill/>
                </a:ln>
                <a:solidFill>
                  <a:schemeClr val="bg1"/>
                </a:solidFill>
                <a:effectLst/>
                <a:uLnTx/>
                <a:uFillTx/>
                <a:latin typeface="+mn-lt"/>
                <a:ea typeface="+mj-ea"/>
                <a:cs typeface="FrankRuehl" panose="020E0503060101010101" pitchFamily="34" charset="-79"/>
              </a:rPr>
              <a:t>Employees</a:t>
            </a:r>
          </a:p>
        </p:txBody>
      </p:sp>
      <p:sp>
        <p:nvSpPr>
          <p:cNvPr id="9219" name="Content Placeholder 2">
            <a:extLst>
              <a:ext uri="{FF2B5EF4-FFF2-40B4-BE49-F238E27FC236}">
                <a16:creationId xmlns:a16="http://schemas.microsoft.com/office/drawing/2014/main" id="{C91CA9DD-4589-4E53-AB61-E092B836C468}"/>
              </a:ext>
            </a:extLst>
          </p:cNvPr>
          <p:cNvSpPr>
            <a:spLocks noGrp="1"/>
          </p:cNvSpPr>
          <p:nvPr>
            <p:ph idx="4294967295"/>
          </p:nvPr>
        </p:nvSpPr>
        <p:spPr>
          <a:xfrm>
            <a:off x="352695" y="1639615"/>
            <a:ext cx="8425543" cy="4839244"/>
          </a:xfrm>
        </p:spPr>
        <p:txBody>
          <a:bodyPr>
            <a:noAutofit/>
          </a:bodyPr>
          <a:lstStyle/>
          <a:p>
            <a:pPr marL="285750" indent="-285750">
              <a:lnSpc>
                <a:spcPct val="114000"/>
              </a:lnSpc>
              <a:spcAft>
                <a:spcPts val="600"/>
              </a:spcAft>
            </a:pPr>
            <a:r>
              <a:rPr lang="en-US" sz="1800" dirty="0">
                <a:cs typeface="FrankRuehl" panose="020E0503060101010101" pitchFamily="34" charset="-79"/>
              </a:rPr>
              <a:t>5 C.F.R. § 2638.102 </a:t>
            </a:r>
            <a:r>
              <a:rPr lang="en-US" sz="1800" b="1" dirty="0">
                <a:cs typeface="FrankRuehl" panose="020E0503060101010101" pitchFamily="34" charset="-79"/>
              </a:rPr>
              <a:t>Government ethics responsibilities of </a:t>
            </a:r>
            <a:r>
              <a:rPr lang="en-US" sz="1800" b="1" u="sng" dirty="0">
                <a:cs typeface="FrankRuehl" panose="020E0503060101010101" pitchFamily="34" charset="-79"/>
              </a:rPr>
              <a:t>Employees</a:t>
            </a:r>
            <a:r>
              <a:rPr lang="en-US" sz="1800" dirty="0">
                <a:cs typeface="FrankRuehl" panose="020E0503060101010101" pitchFamily="34" charset="-79"/>
              </a:rPr>
              <a:t>. </a:t>
            </a:r>
            <a:r>
              <a:rPr lang="en-US" sz="1600" dirty="0">
                <a:cs typeface="FrankRuehl" panose="020E0503060101010101" pitchFamily="34" charset="-79"/>
              </a:rPr>
              <a:t>(</a:t>
            </a:r>
            <a:r>
              <a:rPr lang="en-US" sz="1600" i="1" dirty="0">
                <a:cs typeface="FrankRuehl" panose="020E0503060101010101" pitchFamily="34" charset="-79"/>
                <a:hlinkClick r:id="rId3"/>
              </a:rPr>
              <a:t>https://www.govinfo.gov/app/details/CFR-2017-title5-vol3/CFR-2017-title5-vol3-sec2638-102</a:t>
            </a:r>
            <a:r>
              <a:rPr lang="en-US" sz="1600" dirty="0">
                <a:cs typeface="FrankRuehl" panose="020E0503060101010101" pitchFamily="34" charset="-79"/>
              </a:rPr>
              <a:t>) </a:t>
            </a:r>
          </a:p>
          <a:p>
            <a:pPr marL="742950" lvl="1" indent="-285750">
              <a:lnSpc>
                <a:spcPct val="114000"/>
              </a:lnSpc>
              <a:spcBef>
                <a:spcPts val="600"/>
              </a:spcBef>
              <a:spcAft>
                <a:spcPts val="600"/>
              </a:spcAft>
            </a:pPr>
            <a:r>
              <a:rPr lang="en-US" sz="1800" b="1" dirty="0">
                <a:highlight>
                  <a:srgbClr val="FFFF00"/>
                </a:highlight>
              </a:rPr>
              <a:t>“act, at all times, in the public's interest”</a:t>
            </a:r>
          </a:p>
          <a:p>
            <a:pPr marL="742950" lvl="1" indent="-285750">
              <a:lnSpc>
                <a:spcPct val="114000"/>
              </a:lnSpc>
              <a:spcBef>
                <a:spcPts val="0"/>
              </a:spcBef>
              <a:spcAft>
                <a:spcPts val="600"/>
              </a:spcAft>
            </a:pPr>
            <a:r>
              <a:rPr lang="en-US" sz="1800" b="1" dirty="0"/>
              <a:t>“avoid losing impartiality or appearing to lose impartiality”</a:t>
            </a:r>
          </a:p>
          <a:p>
            <a:pPr marL="742950" lvl="1" indent="-285750">
              <a:lnSpc>
                <a:spcPct val="114000"/>
              </a:lnSpc>
              <a:spcBef>
                <a:spcPts val="0"/>
              </a:spcBef>
              <a:spcAft>
                <a:spcPts val="600"/>
              </a:spcAft>
            </a:pPr>
            <a:r>
              <a:rPr lang="en-US" sz="1800" b="1" dirty="0"/>
              <a:t>“avoid misusing the position for private gain”</a:t>
            </a:r>
          </a:p>
          <a:p>
            <a:pPr marL="742950" lvl="1" indent="-285750">
              <a:lnSpc>
                <a:spcPct val="114000"/>
              </a:lnSpc>
              <a:spcBef>
                <a:spcPts val="0"/>
              </a:spcBef>
              <a:spcAft>
                <a:spcPts val="600"/>
              </a:spcAft>
            </a:pPr>
            <a:r>
              <a:rPr lang="en-US" sz="1800" b="1" dirty="0"/>
              <a:t>“serve as good stewards of public resources”</a:t>
            </a:r>
          </a:p>
          <a:p>
            <a:pPr marL="742950" lvl="1" indent="-285750">
              <a:lnSpc>
                <a:spcPct val="114000"/>
              </a:lnSpc>
              <a:spcBef>
                <a:spcPts val="0"/>
              </a:spcBef>
              <a:spcAft>
                <a:spcPts val="600"/>
              </a:spcAft>
            </a:pPr>
            <a:r>
              <a:rPr lang="en-US" sz="1800" b="1" dirty="0"/>
              <a:t>“comply with the requirements of government ethics laws and regulations”</a:t>
            </a:r>
          </a:p>
          <a:p>
            <a:pPr marL="285750" lvl="2" indent="-285750">
              <a:lnSpc>
                <a:spcPct val="114000"/>
              </a:lnSpc>
              <a:spcBef>
                <a:spcPts val="600"/>
              </a:spcBef>
              <a:spcAft>
                <a:spcPts val="600"/>
              </a:spcAft>
            </a:pPr>
            <a:r>
              <a:rPr lang="en-US" sz="1800" dirty="0">
                <a:cs typeface="FrankRuehl" panose="020E0503060101010101" pitchFamily="34" charset="-79"/>
              </a:rPr>
              <a:t>5 C.F.R. § </a:t>
            </a:r>
            <a:r>
              <a:rPr lang="en-US" sz="1800" dirty="0"/>
              <a:t>2635.502</a:t>
            </a:r>
            <a:r>
              <a:rPr lang="en-US" sz="1800" dirty="0">
                <a:cs typeface="FrankRuehl" panose="020E0503060101010101" pitchFamily="34" charset="-79"/>
              </a:rPr>
              <a:t> </a:t>
            </a:r>
            <a:r>
              <a:rPr lang="en-US" sz="1800" b="1" dirty="0">
                <a:cs typeface="FrankRuehl" panose="020E0503060101010101" pitchFamily="34" charset="-79"/>
              </a:rPr>
              <a:t>The Ethics Impartiality  Rule – Maintaining Public Trust</a:t>
            </a:r>
            <a:r>
              <a:rPr lang="en-US" sz="1800" dirty="0">
                <a:cs typeface="FrankRuehl" panose="020E0503060101010101" pitchFamily="34" charset="-79"/>
              </a:rPr>
              <a:t>. </a:t>
            </a:r>
            <a:r>
              <a:rPr lang="en-US" sz="1600" dirty="0">
                <a:cs typeface="FrankRuehl" panose="020E0503060101010101" pitchFamily="34" charset="-79"/>
              </a:rPr>
              <a:t>(</a:t>
            </a:r>
            <a:r>
              <a:rPr lang="en-US" sz="1600" i="1" dirty="0">
                <a:cs typeface="FrankRuehl" panose="020E0503060101010101" pitchFamily="34" charset="-79"/>
                <a:hlinkClick r:id="rId4"/>
              </a:rPr>
              <a:t>https://www.govinfo.gov/app/details/CFR-2021-title5-vol3/CFR-2021-title5-vol3-sec2635-502</a:t>
            </a:r>
            <a:r>
              <a:rPr lang="en-US" sz="1600" dirty="0">
                <a:cs typeface="FrankRuehl" panose="020E0503060101010101" pitchFamily="34" charset="-79"/>
              </a:rPr>
              <a:t>) </a:t>
            </a:r>
          </a:p>
          <a:p>
            <a:pPr marL="742950" lvl="3" indent="-285750">
              <a:lnSpc>
                <a:spcPct val="114000"/>
              </a:lnSpc>
              <a:spcBef>
                <a:spcPts val="600"/>
              </a:spcBef>
              <a:spcAft>
                <a:spcPts val="600"/>
              </a:spcAft>
            </a:pPr>
            <a:r>
              <a:rPr lang="en-US" dirty="0"/>
              <a:t>Test: </a:t>
            </a:r>
            <a:r>
              <a:rPr lang="en-US" b="1" dirty="0"/>
              <a:t>Would a reasonable person who knew of your actions, decide that you lost the appearance of impartiality?</a:t>
            </a:r>
          </a:p>
        </p:txBody>
      </p:sp>
    </p:spTree>
    <p:extLst>
      <p:ext uri="{BB962C8B-B14F-4D97-AF65-F5344CB8AC3E}">
        <p14:creationId xmlns:p14="http://schemas.microsoft.com/office/powerpoint/2010/main" val="151748113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33875EB-F88A-4DB3-9729-35E44B2E61CD}"/>
              </a:ext>
            </a:extLst>
          </p:cNvPr>
          <p:cNvSpPr txBox="1">
            <a:spLocks noGrp="1" noChangeArrowheads="1"/>
          </p:cNvSpPr>
          <p:nvPr>
            <p:ph type="title" idx="4294967295"/>
          </p:nvPr>
        </p:nvSpPr>
        <p:spPr>
          <a:xfrm>
            <a:off x="352696" y="169182"/>
            <a:ext cx="8425543" cy="1255961"/>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lnSpc>
                <a:spcPct val="90000"/>
              </a:lnSpc>
              <a:spcBef>
                <a:spcPct val="0"/>
              </a:spcBef>
              <a:buNone/>
              <a:defRPr sz="3700" kern="1200">
                <a:solidFill>
                  <a:schemeClr val="bg1"/>
                </a:solidFill>
                <a:latin typeface="+mj-lt"/>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bg1"/>
                </a:solidFill>
                <a:effectLst/>
                <a:uLnTx/>
                <a:uFillTx/>
                <a:latin typeface="+mn-lt"/>
                <a:ea typeface="+mj-ea"/>
                <a:cs typeface="FrankRuehl" panose="020E0503060101010101" pitchFamily="34" charset="-79"/>
              </a:rPr>
              <a:t>Ethical Responsibilities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bg1"/>
                </a:solidFill>
                <a:effectLst/>
                <a:uLnTx/>
                <a:uFillTx/>
                <a:latin typeface="+mn-lt"/>
                <a:ea typeface="+mj-ea"/>
                <a:cs typeface="FrankRuehl" panose="020E0503060101010101" pitchFamily="34" charset="-79"/>
              </a:rPr>
              <a:t>of Executive Branch </a:t>
            </a:r>
            <a:r>
              <a:rPr kumimoji="0" lang="en-US" sz="3200" b="0" i="0" u="sng" strike="noStrike" kern="1200" cap="none" spc="0" normalizeH="0" baseline="0" noProof="0" dirty="0">
                <a:ln>
                  <a:noFill/>
                </a:ln>
                <a:solidFill>
                  <a:schemeClr val="bg1"/>
                </a:solidFill>
                <a:effectLst/>
                <a:uLnTx/>
                <a:uFillTx/>
                <a:latin typeface="+mn-lt"/>
                <a:ea typeface="+mj-ea"/>
                <a:cs typeface="FrankRuehl" panose="020E0503060101010101" pitchFamily="34" charset="-79"/>
              </a:rPr>
              <a:t>Supervisors</a:t>
            </a:r>
            <a:r>
              <a:rPr kumimoji="0" lang="en-US" sz="3200" b="0" i="0" u="none" strike="noStrike" kern="1200" cap="none" spc="0" normalizeH="0" baseline="0" noProof="0" dirty="0">
                <a:ln>
                  <a:noFill/>
                </a:ln>
                <a:solidFill>
                  <a:schemeClr val="bg1"/>
                </a:solidFill>
                <a:effectLst/>
                <a:uLnTx/>
                <a:uFillTx/>
                <a:latin typeface="+mn-lt"/>
                <a:ea typeface="+mj-ea"/>
                <a:cs typeface="FrankRuehl" panose="020E0503060101010101" pitchFamily="34" charset="-79"/>
              </a:rPr>
              <a:t> (1)</a:t>
            </a:r>
          </a:p>
        </p:txBody>
      </p:sp>
      <p:sp>
        <p:nvSpPr>
          <p:cNvPr id="9219" name="Content Placeholder 2">
            <a:extLst>
              <a:ext uri="{FF2B5EF4-FFF2-40B4-BE49-F238E27FC236}">
                <a16:creationId xmlns:a16="http://schemas.microsoft.com/office/drawing/2014/main" id="{C91CA9DD-4589-4E53-AB61-E092B836C468}"/>
              </a:ext>
            </a:extLst>
          </p:cNvPr>
          <p:cNvSpPr>
            <a:spLocks noGrp="1"/>
          </p:cNvSpPr>
          <p:nvPr>
            <p:ph idx="4294967295"/>
          </p:nvPr>
        </p:nvSpPr>
        <p:spPr>
          <a:xfrm>
            <a:off x="352695" y="1639614"/>
            <a:ext cx="8589286" cy="6015827"/>
          </a:xfrm>
        </p:spPr>
        <p:txBody>
          <a:bodyPr>
            <a:noAutofit/>
          </a:bodyPr>
          <a:lstStyle/>
          <a:p>
            <a:pPr marL="285750" lvl="1" indent="-285750">
              <a:lnSpc>
                <a:spcPct val="114000"/>
              </a:lnSpc>
              <a:spcBef>
                <a:spcPts val="0"/>
              </a:spcBef>
              <a:defRPr/>
            </a:pPr>
            <a:r>
              <a:rPr lang="en-US" sz="1800" dirty="0"/>
              <a:t>5 C.F.R. § 2638.103 </a:t>
            </a:r>
            <a:r>
              <a:rPr lang="en-US" sz="1800" b="1" dirty="0"/>
              <a:t>Government ethics responsibilities of </a:t>
            </a:r>
            <a:r>
              <a:rPr lang="en-US" sz="1800" b="1" u="sng" dirty="0"/>
              <a:t>Supervisors</a:t>
            </a:r>
            <a:r>
              <a:rPr lang="en-US" sz="1800" b="1" dirty="0"/>
              <a:t>.</a:t>
            </a:r>
          </a:p>
          <a:p>
            <a:pPr marL="457200" lvl="2" indent="0">
              <a:lnSpc>
                <a:spcPct val="114000"/>
              </a:lnSpc>
              <a:spcBef>
                <a:spcPts val="0"/>
              </a:spcBef>
              <a:buNone/>
              <a:defRPr/>
            </a:pPr>
            <a:r>
              <a:rPr lang="en-US" sz="1400" dirty="0"/>
              <a:t>(</a:t>
            </a:r>
            <a:r>
              <a:rPr lang="en-US" sz="1400" dirty="0">
                <a:hlinkClick r:id="rId3"/>
              </a:rPr>
              <a:t>https://www.govinfo.gov/app/details/CFR-2017-title5-vol3/CFR-2017-title5-vol3-sec2638-103</a:t>
            </a:r>
            <a:r>
              <a:rPr lang="en-US" sz="1400" dirty="0"/>
              <a:t>) </a:t>
            </a:r>
          </a:p>
          <a:p>
            <a:pPr marL="457200" lvl="2" indent="0">
              <a:lnSpc>
                <a:spcPct val="114000"/>
              </a:lnSpc>
              <a:spcBef>
                <a:spcPts val="0"/>
              </a:spcBef>
              <a:buNone/>
              <a:defRPr/>
            </a:pPr>
            <a:endParaRPr lang="en-US" sz="1400" dirty="0"/>
          </a:p>
          <a:p>
            <a:pPr marL="742950" lvl="1" indent="-285750">
              <a:lnSpc>
                <a:spcPct val="114000"/>
              </a:lnSpc>
              <a:spcBef>
                <a:spcPts val="600"/>
              </a:spcBef>
              <a:spcAft>
                <a:spcPts val="600"/>
              </a:spcAft>
            </a:pPr>
            <a:r>
              <a:rPr lang="en-US" sz="1800" dirty="0"/>
              <a:t>Have “a heightened </a:t>
            </a:r>
            <a:r>
              <a:rPr lang="en-US" sz="1800" b="1" dirty="0"/>
              <a:t>personal responsibility for advancing ethics</a:t>
            </a:r>
            <a:r>
              <a:rPr lang="en-US" sz="1800" dirty="0"/>
              <a:t>.”</a:t>
            </a:r>
          </a:p>
          <a:p>
            <a:pPr marL="742950" lvl="1" indent="-285750">
              <a:lnSpc>
                <a:spcPct val="114000"/>
              </a:lnSpc>
              <a:spcBef>
                <a:spcPts val="600"/>
              </a:spcBef>
              <a:spcAft>
                <a:spcPts val="600"/>
              </a:spcAft>
            </a:pPr>
            <a:r>
              <a:rPr lang="en-US" sz="1800" dirty="0"/>
              <a:t>“Serve as </a:t>
            </a:r>
            <a:r>
              <a:rPr lang="en-US" sz="1800" b="1" dirty="0">
                <a:highlight>
                  <a:srgbClr val="FFFF00"/>
                </a:highlight>
              </a:rPr>
              <a:t>models of ethical behavior for subordinates</a:t>
            </a:r>
            <a:r>
              <a:rPr lang="en-US" sz="1800" dirty="0"/>
              <a:t>.”</a:t>
            </a:r>
          </a:p>
          <a:p>
            <a:pPr marL="1200150" lvl="2" indent="-285750">
              <a:lnSpc>
                <a:spcPct val="114000"/>
              </a:lnSpc>
              <a:spcBef>
                <a:spcPts val="600"/>
              </a:spcBef>
              <a:spcAft>
                <a:spcPts val="600"/>
              </a:spcAft>
            </a:pPr>
            <a:r>
              <a:rPr lang="en-US" sz="1800" dirty="0"/>
              <a:t>“</a:t>
            </a:r>
            <a:r>
              <a:rPr lang="en-US" sz="1800" b="1" dirty="0"/>
              <a:t>Talk the Talk</a:t>
            </a:r>
            <a:r>
              <a:rPr lang="en-US" sz="1800" dirty="0"/>
              <a:t>”:  At staff meetings, in your all-staff emails, remind your staff that ethics is important, tell your staff about the ethics rules, and ensure ethics forms are completed</a:t>
            </a:r>
          </a:p>
          <a:p>
            <a:pPr marL="1200150" lvl="2" indent="-285750">
              <a:lnSpc>
                <a:spcPct val="114000"/>
              </a:lnSpc>
              <a:spcBef>
                <a:spcPts val="600"/>
              </a:spcBef>
              <a:spcAft>
                <a:spcPts val="600"/>
              </a:spcAft>
            </a:pPr>
            <a:r>
              <a:rPr lang="en-US" sz="1800" dirty="0"/>
              <a:t>“</a:t>
            </a:r>
            <a:r>
              <a:rPr lang="en-US" sz="1800" b="1" dirty="0"/>
              <a:t>Walk the Walk</a:t>
            </a:r>
            <a:r>
              <a:rPr lang="en-US" sz="1800" dirty="0"/>
              <a:t>”:  Actions are as important as your words.  As a Supervisor, </a:t>
            </a:r>
            <a:r>
              <a:rPr lang="en-US" sz="1800" b="1" u="sng" dirty="0"/>
              <a:t>You</a:t>
            </a:r>
            <a:r>
              <a:rPr lang="en-US" sz="1800" dirty="0"/>
              <a:t> set the TONE for ethics in your office: Be sure to set the bar HIGH.</a:t>
            </a:r>
          </a:p>
          <a:p>
            <a:pPr marL="914400" lvl="2" indent="0">
              <a:lnSpc>
                <a:spcPct val="114000"/>
              </a:lnSpc>
              <a:spcBef>
                <a:spcPts val="600"/>
              </a:spcBef>
              <a:spcAft>
                <a:spcPts val="600"/>
              </a:spcAft>
              <a:buNone/>
            </a:pPr>
            <a:r>
              <a:rPr lang="en-US" sz="1800" dirty="0"/>
              <a:t>.</a:t>
            </a:r>
          </a:p>
        </p:txBody>
      </p:sp>
    </p:spTree>
    <p:extLst>
      <p:ext uri="{BB962C8B-B14F-4D97-AF65-F5344CB8AC3E}">
        <p14:creationId xmlns:p14="http://schemas.microsoft.com/office/powerpoint/2010/main" val="32607387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33875EB-F88A-4DB3-9729-35E44B2E61CD}"/>
              </a:ext>
            </a:extLst>
          </p:cNvPr>
          <p:cNvSpPr txBox="1">
            <a:spLocks noGrp="1" noChangeArrowheads="1"/>
          </p:cNvSpPr>
          <p:nvPr>
            <p:ph type="title" idx="4294967295"/>
          </p:nvPr>
        </p:nvSpPr>
        <p:spPr>
          <a:xfrm>
            <a:off x="352696" y="169182"/>
            <a:ext cx="8425543" cy="1255961"/>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lnSpc>
                <a:spcPct val="90000"/>
              </a:lnSpc>
              <a:spcBef>
                <a:spcPct val="0"/>
              </a:spcBef>
              <a:buNone/>
              <a:defRPr sz="3700" kern="1200">
                <a:solidFill>
                  <a:schemeClr val="bg1"/>
                </a:solidFill>
                <a:latin typeface="+mj-lt"/>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bg1"/>
                </a:solidFill>
                <a:effectLst/>
                <a:uLnTx/>
                <a:uFillTx/>
                <a:latin typeface="+mn-lt"/>
                <a:ea typeface="+mj-ea"/>
                <a:cs typeface="FrankRuehl" panose="020E0503060101010101" pitchFamily="34" charset="-79"/>
              </a:rPr>
              <a:t>Ethical Responsibilities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bg1"/>
                </a:solidFill>
                <a:effectLst/>
                <a:uLnTx/>
                <a:uFillTx/>
                <a:latin typeface="+mn-lt"/>
                <a:ea typeface="+mj-ea"/>
                <a:cs typeface="FrankRuehl" panose="020E0503060101010101" pitchFamily="34" charset="-79"/>
              </a:rPr>
              <a:t>of Executive Branch </a:t>
            </a:r>
            <a:r>
              <a:rPr kumimoji="0" lang="en-US" sz="3200" b="0" i="0" u="sng" strike="noStrike" kern="1200" cap="none" spc="0" normalizeH="0" baseline="0" noProof="0" dirty="0">
                <a:ln>
                  <a:noFill/>
                </a:ln>
                <a:solidFill>
                  <a:schemeClr val="bg1"/>
                </a:solidFill>
                <a:effectLst/>
                <a:uLnTx/>
                <a:uFillTx/>
                <a:latin typeface="+mn-lt"/>
                <a:ea typeface="+mj-ea"/>
                <a:cs typeface="FrankRuehl" panose="020E0503060101010101" pitchFamily="34" charset="-79"/>
              </a:rPr>
              <a:t>Supervisors</a:t>
            </a:r>
            <a:r>
              <a:rPr kumimoji="0" lang="en-US" sz="3200" b="0" i="0" u="none" strike="noStrike" kern="1200" cap="none" spc="0" normalizeH="0" baseline="0" noProof="0" dirty="0">
                <a:ln>
                  <a:noFill/>
                </a:ln>
                <a:solidFill>
                  <a:schemeClr val="bg1"/>
                </a:solidFill>
                <a:effectLst/>
                <a:uLnTx/>
                <a:uFillTx/>
                <a:latin typeface="+mn-lt"/>
                <a:ea typeface="+mj-ea"/>
                <a:cs typeface="FrankRuehl" panose="020E0503060101010101" pitchFamily="34" charset="-79"/>
              </a:rPr>
              <a:t> (2)</a:t>
            </a:r>
          </a:p>
        </p:txBody>
      </p:sp>
      <p:sp>
        <p:nvSpPr>
          <p:cNvPr id="9219" name="Content Placeholder 2">
            <a:extLst>
              <a:ext uri="{FF2B5EF4-FFF2-40B4-BE49-F238E27FC236}">
                <a16:creationId xmlns:a16="http://schemas.microsoft.com/office/drawing/2014/main" id="{C91CA9DD-4589-4E53-AB61-E092B836C468}"/>
              </a:ext>
            </a:extLst>
          </p:cNvPr>
          <p:cNvSpPr>
            <a:spLocks noGrp="1"/>
          </p:cNvSpPr>
          <p:nvPr>
            <p:ph idx="4294967295"/>
          </p:nvPr>
        </p:nvSpPr>
        <p:spPr>
          <a:xfrm>
            <a:off x="352695" y="1639614"/>
            <a:ext cx="8589286" cy="6015827"/>
          </a:xfrm>
        </p:spPr>
        <p:txBody>
          <a:bodyPr>
            <a:noAutofit/>
          </a:bodyPr>
          <a:lstStyle/>
          <a:p>
            <a:pPr marL="285750" lvl="1" indent="-285750">
              <a:lnSpc>
                <a:spcPct val="114000"/>
              </a:lnSpc>
              <a:spcBef>
                <a:spcPts val="0"/>
              </a:spcBef>
              <a:defRPr/>
            </a:pPr>
            <a:r>
              <a:rPr lang="en-US" sz="1800" dirty="0"/>
              <a:t>5 C.F.R. § 2638.103 </a:t>
            </a:r>
            <a:r>
              <a:rPr lang="en-US" sz="1800" b="1" dirty="0"/>
              <a:t>Government ethics responsibilities of </a:t>
            </a:r>
            <a:r>
              <a:rPr lang="en-US" sz="1800" b="1" u="sng" dirty="0"/>
              <a:t>Supervisors</a:t>
            </a:r>
            <a:r>
              <a:rPr lang="en-US" sz="1800" b="1" dirty="0"/>
              <a:t>. (continued)</a:t>
            </a:r>
          </a:p>
          <a:p>
            <a:pPr marL="457200" lvl="2" indent="0">
              <a:lnSpc>
                <a:spcPct val="114000"/>
              </a:lnSpc>
              <a:spcBef>
                <a:spcPts val="0"/>
              </a:spcBef>
              <a:buNone/>
              <a:defRPr/>
            </a:pPr>
            <a:r>
              <a:rPr lang="en-US" sz="1400" dirty="0"/>
              <a:t>(</a:t>
            </a:r>
            <a:r>
              <a:rPr lang="en-US" sz="1400" dirty="0">
                <a:hlinkClick r:id="rId3"/>
              </a:rPr>
              <a:t>https://www.govinfo.gov/app/details/CFR-2017-title5-vol3/CFR-2017-title5-vol3-sec2638-103</a:t>
            </a:r>
            <a:r>
              <a:rPr lang="en-US" sz="1400" dirty="0"/>
              <a:t>) </a:t>
            </a:r>
          </a:p>
          <a:p>
            <a:pPr marL="457200" lvl="2" indent="0">
              <a:lnSpc>
                <a:spcPct val="114000"/>
              </a:lnSpc>
              <a:spcBef>
                <a:spcPts val="0"/>
              </a:spcBef>
              <a:buNone/>
              <a:defRPr/>
            </a:pPr>
            <a:endParaRPr lang="en-US" sz="1400" dirty="0"/>
          </a:p>
          <a:p>
            <a:pPr marL="742950" lvl="1" indent="-285750">
              <a:lnSpc>
                <a:spcPct val="114000"/>
              </a:lnSpc>
              <a:spcBef>
                <a:spcPts val="600"/>
              </a:spcBef>
              <a:spcAft>
                <a:spcPts val="600"/>
              </a:spcAft>
            </a:pPr>
            <a:r>
              <a:rPr lang="en-US" sz="1800" dirty="0"/>
              <a:t>“</a:t>
            </a:r>
            <a:r>
              <a:rPr lang="en-US" sz="1800" b="1" dirty="0"/>
              <a:t>Ensure subordinates are aware of their ethical obligations </a:t>
            </a:r>
            <a:r>
              <a:rPr lang="en-US" sz="1800" dirty="0"/>
              <a:t>under the standards of conduct and that subordinates know how to contact agency ethics officials.”</a:t>
            </a:r>
          </a:p>
          <a:p>
            <a:pPr marL="742950" lvl="1" indent="-285750">
              <a:lnSpc>
                <a:spcPct val="114000"/>
              </a:lnSpc>
              <a:spcBef>
                <a:spcPts val="600"/>
              </a:spcBef>
              <a:spcAft>
                <a:spcPts val="600"/>
              </a:spcAft>
            </a:pPr>
            <a:r>
              <a:rPr lang="en-US" sz="1800" dirty="0"/>
              <a:t>Supervisors are “responsible for </a:t>
            </a:r>
            <a:r>
              <a:rPr lang="en-US" sz="1800" b="1" dirty="0"/>
              <a:t>working with agency ethics officials </a:t>
            </a:r>
            <a:r>
              <a:rPr lang="en-US" sz="1800" dirty="0"/>
              <a:t>to help resolve conflicts of interest and enforce government ethics laws and regulations, including those requiring certain employees to file </a:t>
            </a:r>
            <a:r>
              <a:rPr lang="en-US" sz="1800" b="1" dirty="0"/>
              <a:t>financial disclosure reports</a:t>
            </a:r>
            <a:r>
              <a:rPr lang="en-US" sz="1800" dirty="0"/>
              <a:t>.” </a:t>
            </a:r>
          </a:p>
          <a:p>
            <a:pPr marL="1200150" lvl="2" indent="-285750">
              <a:lnSpc>
                <a:spcPct val="114000"/>
              </a:lnSpc>
              <a:spcBef>
                <a:spcPts val="600"/>
              </a:spcBef>
              <a:spcAft>
                <a:spcPts val="600"/>
              </a:spcAft>
            </a:pPr>
            <a:r>
              <a:rPr lang="en-US" sz="1800" b="1" dirty="0">
                <a:highlight>
                  <a:srgbClr val="FFFF00"/>
                </a:highlight>
              </a:rPr>
              <a:t>Effectively leverage ethics resources and your agency’s Ethics Advisors</a:t>
            </a:r>
            <a:r>
              <a:rPr lang="en-US" sz="1800" dirty="0"/>
              <a:t>.</a:t>
            </a:r>
          </a:p>
        </p:txBody>
      </p:sp>
    </p:spTree>
    <p:extLst>
      <p:ext uri="{BB962C8B-B14F-4D97-AF65-F5344CB8AC3E}">
        <p14:creationId xmlns:p14="http://schemas.microsoft.com/office/powerpoint/2010/main" val="286869263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133875EB-F88A-4DB3-9729-35E44B2E61CD}"/>
              </a:ext>
            </a:extLst>
          </p:cNvPr>
          <p:cNvSpPr txBox="1">
            <a:spLocks noGrp="1" noChangeArrowheads="1"/>
          </p:cNvSpPr>
          <p:nvPr>
            <p:ph type="title" idx="4294967295"/>
          </p:nvPr>
        </p:nvSpPr>
        <p:spPr>
          <a:xfrm>
            <a:off x="352696" y="169182"/>
            <a:ext cx="8425543" cy="1255961"/>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lnSpc>
                <a:spcPct val="90000"/>
              </a:lnSpc>
              <a:spcBef>
                <a:spcPct val="0"/>
              </a:spcBef>
              <a:buNone/>
              <a:defRPr sz="3700" kern="1200">
                <a:solidFill>
                  <a:schemeClr val="bg1"/>
                </a:solidFill>
                <a:latin typeface="+mj-lt"/>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bg1"/>
                </a:solidFill>
                <a:effectLst/>
                <a:uLnTx/>
                <a:uFillTx/>
                <a:latin typeface="+mn-lt"/>
                <a:ea typeface="+mj-ea"/>
                <a:cs typeface="FrankRuehl" panose="020E0503060101010101" pitchFamily="34" charset="-79"/>
              </a:rPr>
              <a:t>Ethics Resources</a:t>
            </a:r>
          </a:p>
        </p:txBody>
      </p:sp>
      <p:sp>
        <p:nvSpPr>
          <p:cNvPr id="4099" name="Text Box 4"/>
          <p:cNvSpPr txBox="1">
            <a:spLocks noChangeArrowheads="1"/>
          </p:cNvSpPr>
          <p:nvPr/>
        </p:nvSpPr>
        <p:spPr bwMode="auto">
          <a:xfrm>
            <a:off x="261358" y="1725931"/>
            <a:ext cx="8608218" cy="4429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42900" indent="-342900">
              <a:lnSpc>
                <a:spcPct val="114000"/>
              </a:lnSpc>
              <a:spcBef>
                <a:spcPts val="600"/>
              </a:spcBef>
              <a:spcAft>
                <a:spcPts val="600"/>
              </a:spcAft>
              <a:buFont typeface="Arial" panose="020B0604020202020204" pitchFamily="34" charset="0"/>
              <a:buChar char="•"/>
            </a:pPr>
            <a:r>
              <a:rPr lang="en-US" sz="1800" b="1" dirty="0">
                <a:latin typeface="+mn-lt"/>
                <a:ea typeface="Calibri" panose="020F0502020204030204" pitchFamily="34" charset="0"/>
              </a:rPr>
              <a:t>Ethics Resources from USDA:</a:t>
            </a:r>
          </a:p>
          <a:p>
            <a:pPr marL="800100" lvl="1" indent="-342900">
              <a:lnSpc>
                <a:spcPct val="114000"/>
              </a:lnSpc>
              <a:spcBef>
                <a:spcPts val="600"/>
              </a:spcBef>
              <a:spcAft>
                <a:spcPts val="600"/>
              </a:spcAft>
              <a:buFont typeface="Arial" panose="020B0604020202020204" pitchFamily="34" charset="0"/>
              <a:buChar char="•"/>
            </a:pPr>
            <a:r>
              <a:rPr lang="en-US" sz="1800" b="1" dirty="0">
                <a:latin typeface="+mn-lt"/>
                <a:ea typeface="Calibri" panose="020F0502020204030204" pitchFamily="34" charset="0"/>
              </a:rPr>
              <a:t>USDA Ethics App </a:t>
            </a:r>
            <a:r>
              <a:rPr lang="en-US" sz="1800" dirty="0">
                <a:latin typeface="+mn-lt"/>
                <a:ea typeface="Calibri" panose="020F0502020204030204" pitchFamily="34" charset="0"/>
              </a:rPr>
              <a:t>(search for “USDA Ethics” on any smart phone)</a:t>
            </a:r>
          </a:p>
          <a:p>
            <a:pPr marL="800100" lvl="1" indent="-342900">
              <a:lnSpc>
                <a:spcPct val="114000"/>
              </a:lnSpc>
              <a:spcBef>
                <a:spcPts val="600"/>
              </a:spcBef>
              <a:spcAft>
                <a:spcPts val="600"/>
              </a:spcAft>
              <a:buFont typeface="Arial" panose="020B0604020202020204" pitchFamily="34" charset="0"/>
              <a:buChar char="•"/>
            </a:pPr>
            <a:r>
              <a:rPr lang="en-US" sz="1800" b="1" dirty="0">
                <a:latin typeface="+mn-lt"/>
                <a:ea typeface="Calibri" panose="020F0502020204030204" pitchFamily="34" charset="0"/>
              </a:rPr>
              <a:t>USDA-NASA “Save the Lunar Greenhouse” Ethics Training Game</a:t>
            </a:r>
            <a:r>
              <a:rPr lang="en-US" sz="1800" dirty="0">
                <a:latin typeface="+mn-lt"/>
                <a:ea typeface="Calibri" panose="020F0502020204030204" pitchFamily="34" charset="0"/>
              </a:rPr>
              <a:t>: </a:t>
            </a:r>
            <a:r>
              <a:rPr lang="en-US" sz="1800" dirty="0">
                <a:latin typeface="+mn-lt"/>
                <a:ea typeface="Calibri" panose="020F0502020204030204" pitchFamily="34" charset="0"/>
                <a:hlinkClick r:id="rId3"/>
              </a:rPr>
              <a:t>https://www.ethics.usda.gov/docs/USDA%20Annual%20Ethics%20Training%20v1.091%20-%20Storyline%20output/story.html</a:t>
            </a:r>
            <a:r>
              <a:rPr lang="en-US" sz="1800" dirty="0">
                <a:latin typeface="+mn-lt"/>
                <a:ea typeface="Calibri" panose="020F0502020204030204" pitchFamily="34" charset="0"/>
              </a:rPr>
              <a:t> </a:t>
            </a:r>
          </a:p>
          <a:p>
            <a:pPr marL="800100" lvl="1" indent="-342900">
              <a:lnSpc>
                <a:spcPct val="114000"/>
              </a:lnSpc>
              <a:spcBef>
                <a:spcPts val="600"/>
              </a:spcBef>
              <a:spcAft>
                <a:spcPts val="600"/>
              </a:spcAft>
              <a:buFont typeface="Arial" panose="020B0604020202020204" pitchFamily="34" charset="0"/>
              <a:buChar char="•"/>
            </a:pPr>
            <a:r>
              <a:rPr lang="en-US" sz="1800" b="1" dirty="0">
                <a:latin typeface="+mn-lt"/>
                <a:ea typeface="Calibri" panose="020F0502020204030204" pitchFamily="34" charset="0"/>
              </a:rPr>
              <a:t>USDA Ethics YouTube Channel </a:t>
            </a:r>
            <a:r>
              <a:rPr lang="en-US" sz="1800" dirty="0">
                <a:latin typeface="+mn-lt"/>
                <a:ea typeface="Calibri" panose="020F0502020204030204" pitchFamily="34" charset="0"/>
              </a:rPr>
              <a:t>(28 videos): </a:t>
            </a:r>
            <a:r>
              <a:rPr lang="en-US" sz="1800" dirty="0">
                <a:latin typeface="+mn-lt"/>
                <a:ea typeface="Calibri" panose="020F0502020204030204" pitchFamily="34" charset="0"/>
                <a:hlinkClick r:id="rId4"/>
              </a:rPr>
              <a:t>https://www.youtube.com/playlist?list=PL8wgGeKVh_7fhd7xoGqSmd7HxwiJtgtCS</a:t>
            </a:r>
            <a:r>
              <a:rPr lang="en-US" sz="1800" dirty="0">
                <a:latin typeface="+mn-lt"/>
                <a:ea typeface="Calibri" panose="020F0502020204030204" pitchFamily="34" charset="0"/>
              </a:rPr>
              <a:t>  </a:t>
            </a:r>
          </a:p>
          <a:p>
            <a:pPr marL="800100" lvl="1" indent="-342900">
              <a:lnSpc>
                <a:spcPct val="114000"/>
              </a:lnSpc>
              <a:spcBef>
                <a:spcPts val="600"/>
              </a:spcBef>
              <a:spcAft>
                <a:spcPts val="600"/>
              </a:spcAft>
              <a:buFont typeface="Arial" panose="020B0604020202020204" pitchFamily="34" charset="0"/>
              <a:buChar char="•"/>
            </a:pPr>
            <a:r>
              <a:rPr lang="en-US" sz="1800" b="1" dirty="0">
                <a:latin typeface="+mn-lt"/>
                <a:ea typeface="Calibri" panose="020F0502020204030204" pitchFamily="34" charset="0"/>
              </a:rPr>
              <a:t>USDA Office of Ethics Website</a:t>
            </a:r>
            <a:r>
              <a:rPr lang="en-US" sz="1800" dirty="0">
                <a:latin typeface="+mn-lt"/>
                <a:ea typeface="Calibri" panose="020F0502020204030204" pitchFamily="34" charset="0"/>
              </a:rPr>
              <a:t>: </a:t>
            </a:r>
            <a:r>
              <a:rPr lang="en-US" sz="1800" dirty="0">
                <a:latin typeface="+mn-lt"/>
                <a:ea typeface="Calibri" panose="020F0502020204030204" pitchFamily="34" charset="0"/>
                <a:hlinkClick r:id="rId5"/>
              </a:rPr>
              <a:t>https://www.ethics.usda.gov/</a:t>
            </a:r>
            <a:r>
              <a:rPr lang="en-US" sz="1800" dirty="0">
                <a:latin typeface="+mn-lt"/>
                <a:ea typeface="Calibri" panose="020F0502020204030204" pitchFamily="34" charset="0"/>
              </a:rPr>
              <a:t> </a:t>
            </a:r>
          </a:p>
          <a:p>
            <a:pPr marL="800100" lvl="1" indent="-342900">
              <a:lnSpc>
                <a:spcPct val="114000"/>
              </a:lnSpc>
              <a:spcBef>
                <a:spcPts val="600"/>
              </a:spcBef>
              <a:spcAft>
                <a:spcPts val="600"/>
              </a:spcAft>
              <a:buFont typeface="Arial" panose="020B0604020202020204" pitchFamily="34" charset="0"/>
              <a:buChar char="•"/>
            </a:pPr>
            <a:r>
              <a:rPr lang="en-US" sz="1800" b="1" dirty="0">
                <a:latin typeface="+mn-lt"/>
                <a:ea typeface="Calibri" panose="020F0502020204030204" pitchFamily="34" charset="0"/>
              </a:rPr>
              <a:t>USDA Ethics for New Employees</a:t>
            </a:r>
            <a:r>
              <a:rPr lang="en-US" sz="1800" dirty="0">
                <a:latin typeface="+mn-lt"/>
                <a:ea typeface="Calibri" panose="020F0502020204030204" pitchFamily="34" charset="0"/>
              </a:rPr>
              <a:t>: </a:t>
            </a:r>
            <a:r>
              <a:rPr lang="en-US" sz="1800" dirty="0">
                <a:latin typeface="+mn-lt"/>
                <a:ea typeface="Calibri" panose="020F0502020204030204" pitchFamily="34" charset="0"/>
                <a:hlinkClick r:id="rId6"/>
              </a:rPr>
              <a:t>https://www.ethics.usda.gov/newemployees.htm</a:t>
            </a:r>
            <a:r>
              <a:rPr lang="en-US" sz="1800" dirty="0">
                <a:latin typeface="+mn-lt"/>
                <a:ea typeface="Calibri" panose="020F0502020204030204" pitchFamily="34" charset="0"/>
              </a:rPr>
              <a:t> </a:t>
            </a:r>
          </a:p>
          <a:p>
            <a:pPr marL="800100" lvl="1" indent="-342900">
              <a:spcAft>
                <a:spcPts val="600"/>
              </a:spcAft>
              <a:buFont typeface="Arial" panose="020B0604020202020204" pitchFamily="34" charset="0"/>
              <a:buChar char="•"/>
            </a:pPr>
            <a:endParaRPr lang="en-US" sz="1800" dirty="0">
              <a:latin typeface="+mn-lt"/>
              <a:ea typeface="Calibri" panose="020F0502020204030204" pitchFamily="34" charset="0"/>
            </a:endParaRPr>
          </a:p>
        </p:txBody>
      </p:sp>
    </p:spTree>
    <p:extLst>
      <p:ext uri="{BB962C8B-B14F-4D97-AF65-F5344CB8AC3E}">
        <p14:creationId xmlns:p14="http://schemas.microsoft.com/office/powerpoint/2010/main" val="420456864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EC0A-29BB-4E41-A99A-611C5E8EA662}"/>
              </a:ext>
            </a:extLst>
          </p:cNvPr>
          <p:cNvSpPr>
            <a:spLocks noGrp="1"/>
          </p:cNvSpPr>
          <p:nvPr>
            <p:ph type="title"/>
          </p:nvPr>
        </p:nvSpPr>
        <p:spPr/>
        <p:txBody>
          <a:bodyPr>
            <a:normAutofit/>
          </a:bodyPr>
          <a:lstStyle/>
          <a:p>
            <a:r>
              <a:rPr lang="en-US" sz="3200" dirty="0">
                <a:latin typeface="+mn-lt"/>
              </a:rPr>
              <a:t>Hiring and Onboarding</a:t>
            </a:r>
          </a:p>
        </p:txBody>
      </p:sp>
      <p:sp>
        <p:nvSpPr>
          <p:cNvPr id="6" name="Slide Number Placeholder 5"/>
          <p:cNvSpPr>
            <a:spLocks noGrp="1"/>
          </p:cNvSpPr>
          <p:nvPr>
            <p:ph type="sldNum" sz="quarter" idx="12"/>
          </p:nvPr>
        </p:nvSpPr>
        <p:spPr/>
        <p:txBody>
          <a:bodyPr/>
          <a:lstStyle/>
          <a:p>
            <a:fld id="{4411220A-4329-47A5-AAA9-40C270F25AD1}" type="slidenum">
              <a:rPr lang="en-US" smtClean="0"/>
              <a:pPr/>
              <a:t>127</a:t>
            </a:fld>
            <a:endParaRPr lang="en-US" dirty="0"/>
          </a:p>
        </p:txBody>
      </p:sp>
    </p:spTree>
    <p:extLst>
      <p:ext uri="{BB962C8B-B14F-4D97-AF65-F5344CB8AC3E}">
        <p14:creationId xmlns:p14="http://schemas.microsoft.com/office/powerpoint/2010/main" val="172705280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p:txBody>
          <a:bodyPr>
            <a:normAutofit/>
          </a:bodyPr>
          <a:lstStyle/>
          <a:p>
            <a:r>
              <a:rPr lang="en-US" sz="3200" dirty="0">
                <a:latin typeface="+mn-lt"/>
              </a:rPr>
              <a:t>Biographical Information</a:t>
            </a:r>
          </a:p>
        </p:txBody>
      </p:sp>
      <p:pic>
        <p:nvPicPr>
          <p:cNvPr id="3" name="Picture 2" descr="Photo of Jonathan Lappin">
            <a:extLst>
              <a:ext uri="{FF2B5EF4-FFF2-40B4-BE49-F238E27FC236}">
                <a16:creationId xmlns:a16="http://schemas.microsoft.com/office/drawing/2014/main" id="{AFAF3259-52F1-486C-8C21-958A9B0610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96" y="2711187"/>
            <a:ext cx="2060530" cy="2060530"/>
          </a:xfrm>
          <a:prstGeom prst="rect">
            <a:avLst/>
          </a:prstGeom>
        </p:spPr>
      </p:pic>
      <p:sp>
        <p:nvSpPr>
          <p:cNvPr id="5" name="Content Placeholder 4"/>
          <p:cNvSpPr>
            <a:spLocks noGrp="1"/>
          </p:cNvSpPr>
          <p:nvPr>
            <p:ph idx="4294967295"/>
          </p:nvPr>
        </p:nvSpPr>
        <p:spPr>
          <a:xfrm>
            <a:off x="2489427" y="2493933"/>
            <a:ext cx="6197374" cy="2793627"/>
          </a:xfrm>
        </p:spPr>
        <p:txBody>
          <a:bodyPr>
            <a:noAutofit/>
          </a:bodyPr>
          <a:lstStyle/>
          <a:p>
            <a:pPr marL="0" indent="0" algn="ctr">
              <a:spcBef>
                <a:spcPts val="0"/>
              </a:spcBef>
              <a:buNone/>
            </a:pPr>
            <a:r>
              <a:rPr lang="en-US" sz="1800" b="1" dirty="0"/>
              <a:t>Jonathan Lappin,</a:t>
            </a:r>
          </a:p>
          <a:p>
            <a:pPr marL="0" indent="0" algn="ctr">
              <a:spcBef>
                <a:spcPts val="0"/>
              </a:spcBef>
              <a:buNone/>
            </a:pPr>
            <a:r>
              <a:rPr lang="en-US" sz="1800" dirty="0">
                <a:cs typeface="FrankRuehl" panose="020E0503060101010101" pitchFamily="34" charset="-79"/>
              </a:rPr>
              <a:t>Chief, Strategic Workforce Analytics and Engagement Branch, NIH, HHS</a:t>
            </a:r>
          </a:p>
          <a:p>
            <a:pPr marL="0" indent="0" algn="ctr">
              <a:spcBef>
                <a:spcPts val="0"/>
              </a:spcBef>
              <a:buNone/>
            </a:pPr>
            <a:endParaRPr lang="en-US" sz="800" dirty="0"/>
          </a:p>
          <a:p>
            <a:pPr marL="0" indent="0" algn="ctr">
              <a:spcBef>
                <a:spcPts val="0"/>
              </a:spcBef>
              <a:buNone/>
            </a:pPr>
            <a:r>
              <a:rPr lang="en-US" sz="1800" dirty="0"/>
              <a:t>Dr. Lappin manages an organization which is responsible for building connection to the National Institutes of Health through efforts such as new employee orientation, awards and recognition, as well as succession and workforce planning. As a lifelong learner, he has a BS in Biology, an MBA and Masters of Science in Management from the University of Maryland, and I recently completed my PhD in Industrial and Organizational Psychology at Capella University.</a:t>
            </a:r>
          </a:p>
          <a:p>
            <a:pPr marL="0" indent="0">
              <a:buNone/>
            </a:pPr>
            <a:endParaRPr lang="en-US" sz="1100" dirty="0"/>
          </a:p>
        </p:txBody>
      </p:sp>
      <p:sp>
        <p:nvSpPr>
          <p:cNvPr id="6" name="Slide Number Placeholder 5"/>
          <p:cNvSpPr>
            <a:spLocks noGrp="1"/>
          </p:cNvSpPr>
          <p:nvPr>
            <p:ph type="sldNum" sz="quarter" idx="12"/>
          </p:nvPr>
        </p:nvSpPr>
        <p:spPr/>
        <p:txBody>
          <a:bodyPr/>
          <a:lstStyle/>
          <a:p>
            <a:fld id="{4411220A-4329-47A5-AAA9-40C270F25AD1}" type="slidenum">
              <a:rPr lang="en-US" smtClean="0"/>
              <a:pPr/>
              <a:t>128</a:t>
            </a:fld>
            <a:endParaRPr lang="en-US" dirty="0"/>
          </a:p>
        </p:txBody>
      </p:sp>
    </p:spTree>
    <p:extLst>
      <p:ext uri="{BB962C8B-B14F-4D97-AF65-F5344CB8AC3E}">
        <p14:creationId xmlns:p14="http://schemas.microsoft.com/office/powerpoint/2010/main" val="12043039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Hiring</a:t>
            </a:r>
          </a:p>
        </p:txBody>
      </p:sp>
      <p:sp>
        <p:nvSpPr>
          <p:cNvPr id="2" name="Rectangle 1"/>
          <p:cNvSpPr/>
          <p:nvPr/>
        </p:nvSpPr>
        <p:spPr>
          <a:xfrm>
            <a:off x="254748" y="1553729"/>
            <a:ext cx="8536711" cy="4358244"/>
          </a:xfrm>
          <a:prstGeom prst="rect">
            <a:avLst/>
          </a:prstGeom>
        </p:spPr>
        <p:txBody>
          <a:bodyPr wrap="square">
            <a:spAutoFit/>
          </a:bodyPr>
          <a:lstStyle/>
          <a:p>
            <a:pPr>
              <a:lnSpc>
                <a:spcPct val="114000"/>
              </a:lnSpc>
            </a:pPr>
            <a:r>
              <a:rPr lang="en-US" b="1" dirty="0">
                <a:latin typeface="Calibri" panose="020F0502020204030204" pitchFamily="34" charset="0"/>
                <a:ea typeface="Calibri" panose="020F0502020204030204" pitchFamily="34" charset="0"/>
              </a:rPr>
              <a:t>Hiring should include a focus on:</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Expanded opportunity for geospatially dispersed teams as well as increased diversity and perspectives.</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Broaden the talent pool if the physical location of the work is flexible.</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Marketing your positions through digital and social media.</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Workplace flexibilities like telework are becoming a norm in the workplace.</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Identify opportunities for virtual signatures where appropriate.</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15-minute phone screenings are a great way to narrow down the candidate pool.</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Transparency and communication is vital in the hiring process.</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Consider the employee’s location and options for finger printing/background checks.</a:t>
            </a:r>
          </a:p>
          <a:p>
            <a:pPr marL="342900" indent="-342900">
              <a:buFont typeface="Arial" panose="020B0604020202020204" pitchFamily="34" charset="0"/>
              <a:buChar char="•"/>
            </a:pPr>
            <a:endParaRPr lang="en-US" dirty="0">
              <a:latin typeface="Calibri" panose="020F0502020204030204" pitchFamily="34" charset="0"/>
              <a:ea typeface="Calibri" panose="020F0502020204030204" pitchFamily="34" charset="0"/>
            </a:endParaRPr>
          </a:p>
          <a:p>
            <a:pPr marL="342900" indent="-342900">
              <a:buFont typeface="Arial" panose="020B0604020202020204" pitchFamily="34" charset="0"/>
              <a:buChar char="•"/>
            </a:pPr>
            <a:endParaRPr lang="en-US" dirty="0">
              <a:latin typeface="Calibri" panose="020F0502020204030204" pitchFamily="34" charset="0"/>
              <a:ea typeface="Calibri" panose="020F0502020204030204" pitchFamily="34" charset="0"/>
            </a:endParaRPr>
          </a:p>
          <a:p>
            <a:pPr marL="800100" lvl="1" indent="-342900">
              <a:buFont typeface="Arial" panose="020B0604020202020204" pitchFamily="34" charset="0"/>
              <a:buChar char="•"/>
            </a:pPr>
            <a:endParaRPr lang="en-US" dirty="0">
              <a:latin typeface="Calibri" panose="020F0502020204030204" pitchFamily="34" charset="0"/>
              <a:ea typeface="Calibri" panose="020F0502020204030204" pitchFamily="34" charset="0"/>
            </a:endParaRPr>
          </a:p>
          <a:p>
            <a:r>
              <a:rPr lang="en-US" dirty="0">
                <a:latin typeface="Calibri" panose="020F0502020204030204" pitchFamily="34" charset="0"/>
                <a:ea typeface="Calibri" panose="020F0502020204030204" pitchFamily="34" charset="0"/>
              </a:rPr>
              <a:t>             </a:t>
            </a:r>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129</a:t>
            </a:fld>
            <a:endParaRPr lang="en-US"/>
          </a:p>
        </p:txBody>
      </p:sp>
      <p:sp>
        <p:nvSpPr>
          <p:cNvPr id="6" name="TextBox 5">
            <a:extLst>
              <a:ext uri="{FF2B5EF4-FFF2-40B4-BE49-F238E27FC236}">
                <a16:creationId xmlns:a16="http://schemas.microsoft.com/office/drawing/2014/main" id="{0B1C1113-FBE7-435D-A229-D9B17789D8C4}"/>
              </a:ext>
            </a:extLst>
          </p:cNvPr>
          <p:cNvSpPr txBox="1"/>
          <p:nvPr/>
        </p:nvSpPr>
        <p:spPr>
          <a:xfrm>
            <a:off x="352541" y="5545390"/>
            <a:ext cx="7192389" cy="1354217"/>
          </a:xfrm>
          <a:prstGeom prst="rect">
            <a:avLst/>
          </a:prstGeom>
          <a:noFill/>
        </p:spPr>
        <p:txBody>
          <a:bodyPr wrap="square">
            <a:spAutoFit/>
          </a:bodyPr>
          <a:lstStyle/>
          <a:p>
            <a:r>
              <a:rPr lang="en-US" sz="1600" b="1" dirty="0"/>
              <a:t>Resource:</a:t>
            </a:r>
          </a:p>
          <a:p>
            <a:r>
              <a:rPr lang="en-US" sz="1600" dirty="0"/>
              <a:t>NIH Behavioral Interview Guide: </a:t>
            </a:r>
            <a:r>
              <a:rPr lang="en-US" sz="1600" dirty="0">
                <a:hlinkClick r:id="rId3"/>
              </a:rPr>
              <a:t>https://hr.nih.gov/sites/default/files/public/documents/working-nih/competencies/xlsx/behavior-interview-guide-all-competencies.xlsx</a:t>
            </a:r>
            <a:endParaRPr lang="en-US" sz="1600" dirty="0"/>
          </a:p>
          <a:p>
            <a:endParaRPr lang="en-US" sz="1600" dirty="0"/>
          </a:p>
        </p:txBody>
      </p:sp>
    </p:spTree>
    <p:extLst>
      <p:ext uri="{BB962C8B-B14F-4D97-AF65-F5344CB8AC3E}">
        <p14:creationId xmlns:p14="http://schemas.microsoft.com/office/powerpoint/2010/main" val="2910082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D2EF-51C4-41A8-B152-255FB71C762F}"/>
              </a:ext>
            </a:extLst>
          </p:cNvPr>
          <p:cNvSpPr>
            <a:spLocks noGrp="1"/>
          </p:cNvSpPr>
          <p:nvPr>
            <p:ph type="title"/>
          </p:nvPr>
        </p:nvSpPr>
        <p:spPr/>
        <p:txBody>
          <a:bodyPr>
            <a:normAutofit/>
          </a:bodyPr>
          <a:lstStyle/>
          <a:p>
            <a:r>
              <a:rPr lang="en-US" sz="3200" dirty="0">
                <a:latin typeface="+mn-lt"/>
              </a:rPr>
              <a:t>More Information</a:t>
            </a:r>
          </a:p>
        </p:txBody>
      </p:sp>
      <p:sp>
        <p:nvSpPr>
          <p:cNvPr id="5" name="Content Placeholder 2"/>
          <p:cNvSpPr>
            <a:spLocks noGrp="1"/>
          </p:cNvSpPr>
          <p:nvPr>
            <p:ph idx="1"/>
          </p:nvPr>
        </p:nvSpPr>
        <p:spPr>
          <a:xfrm>
            <a:off x="235819" y="1443674"/>
            <a:ext cx="8672362" cy="4216897"/>
          </a:xfrm>
        </p:spPr>
        <p:txBody>
          <a:bodyPr>
            <a:noAutofit/>
          </a:bodyPr>
          <a:lstStyle/>
          <a:p>
            <a:pPr marL="228600" lvl="1"/>
            <a:r>
              <a:rPr lang="en-US" sz="2000" b="1" dirty="0"/>
              <a:t>NEW!!! FLPDSS </a:t>
            </a:r>
            <a:r>
              <a:rPr lang="en-US" sz="2000" b="1" dirty="0" err="1"/>
              <a:t>MAX.Gov</a:t>
            </a:r>
            <a:r>
              <a:rPr lang="en-US" sz="2000" b="1" dirty="0"/>
              <a:t> website with past seminar recordings and materials: </a:t>
            </a:r>
            <a:endParaRPr lang="en-US" sz="2000" dirty="0"/>
          </a:p>
          <a:p>
            <a:pPr marL="854075" lvl="2"/>
            <a:r>
              <a:rPr lang="en-US" b="1" u="sng" dirty="0">
                <a:solidFill>
                  <a:srgbClr val="31579B"/>
                </a:solidFill>
                <a:hlinkClick r:id="rId2"/>
              </a:rPr>
              <a:t>https://community.max.gov/x/bWSvgQ</a:t>
            </a:r>
            <a:r>
              <a:rPr lang="en-US" b="1" u="sng" dirty="0">
                <a:solidFill>
                  <a:srgbClr val="31579B"/>
                </a:solidFill>
              </a:rPr>
              <a:t> </a:t>
            </a:r>
            <a:endParaRPr lang="en-US" b="1" dirty="0"/>
          </a:p>
          <a:p>
            <a:endParaRPr lang="en-US" sz="2000" b="1" dirty="0"/>
          </a:p>
          <a:p>
            <a:r>
              <a:rPr lang="en-US" sz="2000" b="1" dirty="0"/>
              <a:t>FLPDSS YouTube Channel (Links to seminar recordings):</a:t>
            </a:r>
          </a:p>
          <a:p>
            <a:pPr marL="854075" lvl="2"/>
            <a:r>
              <a:rPr lang="en-US" b="1" u="sng" dirty="0">
                <a:solidFill>
                  <a:srgbClr val="31579B"/>
                </a:solidFill>
                <a:hlinkClick r:id="rId3">
                  <a:extLst>
                    <a:ext uri="{A12FA001-AC4F-418D-AE19-62706E023703}">
                      <ahyp:hlinkClr xmlns:ahyp="http://schemas.microsoft.com/office/drawing/2018/hyperlinkcolor" val="tx"/>
                    </a:ext>
                  </a:extLst>
                </a:hlinkClick>
              </a:rPr>
              <a:t>https://www.youtube.com/channel/UCJ1wh1JcX9nwin7w1f_S3fQ</a:t>
            </a:r>
            <a:endParaRPr lang="en-US" b="1" u="sng" dirty="0">
              <a:solidFill>
                <a:srgbClr val="31579B"/>
              </a:solidFill>
            </a:endParaRPr>
          </a:p>
          <a:p>
            <a:endParaRPr lang="en-US" sz="2000" b="1" dirty="0"/>
          </a:p>
          <a:p>
            <a:r>
              <a:rPr lang="en-US" sz="2000" b="1" dirty="0"/>
              <a:t>Listserv </a:t>
            </a:r>
            <a:r>
              <a:rPr lang="en-US" sz="2000" dirty="0"/>
              <a:t>(email list to receive future seminar announcements &amp; resources):</a:t>
            </a:r>
          </a:p>
          <a:p>
            <a:pPr lvl="1"/>
            <a:r>
              <a:rPr lang="en-US" sz="2000" dirty="0"/>
              <a:t>Join by sending a blank email to: </a:t>
            </a:r>
            <a:r>
              <a:rPr lang="en-US" sz="2000" b="1" u="sng" dirty="0">
                <a:solidFill>
                  <a:srgbClr val="31579B"/>
                </a:solidFill>
                <a:ea typeface="+mj-ea"/>
                <a:cs typeface="+mj-cs"/>
                <a:hlinkClick r:id="rId4"/>
              </a:rPr>
              <a:t>FedLeadershipSeminar-subscribe-request@listserv.gsa.gov</a:t>
            </a:r>
            <a:br>
              <a:rPr lang="en-US" sz="2000" u="sng" dirty="0">
                <a:solidFill>
                  <a:srgbClr val="31579B"/>
                </a:solidFill>
                <a:ea typeface="+mj-ea"/>
                <a:cs typeface="+mj-cs"/>
              </a:rPr>
            </a:br>
            <a:endParaRPr lang="en-US" sz="2000" dirty="0">
              <a:solidFill>
                <a:schemeClr val="tx2"/>
              </a:solidFill>
            </a:endParaRPr>
          </a:p>
          <a:p>
            <a:pPr marL="228600" lvl="1">
              <a:spcBef>
                <a:spcPts val="1000"/>
              </a:spcBef>
            </a:pPr>
            <a:r>
              <a:rPr lang="en-US" sz="2000" b="1" dirty="0"/>
              <a:t>Questions? Contact: </a:t>
            </a:r>
            <a:r>
              <a:rPr lang="en-US" sz="2000" b="1" dirty="0">
                <a:hlinkClick r:id="rId5"/>
              </a:rPr>
              <a:t>Kim.Wittenberg@ahrq.hhs.gov</a:t>
            </a:r>
            <a:r>
              <a:rPr lang="en-US" sz="2000" b="1" dirty="0"/>
              <a:t> </a:t>
            </a:r>
            <a:endParaRPr lang="en-US" sz="2000" b="1" u="sng" dirty="0">
              <a:solidFill>
                <a:srgbClr val="31579B"/>
              </a:solidFill>
              <a:ea typeface="+mj-ea"/>
              <a:cs typeface="+mj-cs"/>
            </a:endParaRPr>
          </a:p>
        </p:txBody>
      </p:sp>
      <p:sp>
        <p:nvSpPr>
          <p:cNvPr id="6" name="Slide Number Placeholder 5"/>
          <p:cNvSpPr>
            <a:spLocks noGrp="1"/>
          </p:cNvSpPr>
          <p:nvPr>
            <p:ph type="sldNum" sz="quarter" idx="12"/>
          </p:nvPr>
        </p:nvSpPr>
        <p:spPr/>
        <p:txBody>
          <a:bodyPr/>
          <a:lstStyle/>
          <a:p>
            <a:fld id="{4411220A-4329-47A5-AAA9-40C270F25AD1}" type="slidenum">
              <a:rPr lang="en-US" smtClean="0"/>
              <a:pPr/>
              <a:t>13</a:t>
            </a:fld>
            <a:endParaRPr lang="en-US" dirty="0"/>
          </a:p>
        </p:txBody>
      </p:sp>
    </p:spTree>
    <p:extLst>
      <p:ext uri="{BB962C8B-B14F-4D97-AF65-F5344CB8AC3E}">
        <p14:creationId xmlns:p14="http://schemas.microsoft.com/office/powerpoint/2010/main" val="164730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 calcmode="lin" valueType="num">
                                      <p:cBhvr additive="base">
                                        <p:cTn id="1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 calcmode="lin" valueType="num">
                                      <p:cBhvr additive="base">
                                        <p:cTn id="2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 calcmode="lin" valueType="num">
                                      <p:cBhvr additive="base">
                                        <p:cTn id="2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Onboarding</a:t>
            </a:r>
          </a:p>
        </p:txBody>
      </p:sp>
      <p:sp>
        <p:nvSpPr>
          <p:cNvPr id="2" name="Rectangle 1"/>
          <p:cNvSpPr/>
          <p:nvPr/>
        </p:nvSpPr>
        <p:spPr>
          <a:xfrm>
            <a:off x="232715" y="1637435"/>
            <a:ext cx="8171794" cy="5051383"/>
          </a:xfrm>
          <a:prstGeom prst="rect">
            <a:avLst/>
          </a:prstGeom>
        </p:spPr>
        <p:txBody>
          <a:bodyPr wrap="square">
            <a:spAutoFit/>
          </a:bodyPr>
          <a:lstStyle/>
          <a:p>
            <a:pPr>
              <a:lnSpc>
                <a:spcPct val="114000"/>
              </a:lnSpc>
            </a:pPr>
            <a:r>
              <a:rPr lang="en-US" b="1" dirty="0">
                <a:latin typeface="Calibri" panose="020F0502020204030204" pitchFamily="34" charset="0"/>
                <a:ea typeface="Calibri" panose="020F0502020204030204" pitchFamily="34" charset="0"/>
              </a:rPr>
              <a:t>Onboarding:</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Develop a well-thought-out plan with key information and meetings outlined for the employee’s first few weeks.</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Take time to incorporate the new employee into the organization’s culture and to cultivate new relationships.</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Equipment, tools, and resources are vital to success, help the new hires learn what is available to them.</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Support relationship building -In virtual environments this is more difficult than in person.</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Establish a peer mentor.</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Tour the workplace for both onsite and remote employees.</a:t>
            </a:r>
          </a:p>
          <a:p>
            <a:pPr marL="342900" indent="-342900">
              <a:lnSpc>
                <a:spcPct val="114000"/>
              </a:lnSpc>
              <a:buFont typeface="Arial" panose="020B0604020202020204" pitchFamily="34" charset="0"/>
              <a:buChar char="•"/>
            </a:pPr>
            <a:r>
              <a:rPr lang="en-US" dirty="0"/>
              <a:t>Consider time zone differences for regular team meetings.</a:t>
            </a:r>
          </a:p>
          <a:p>
            <a:pPr marL="342900" indent="-342900">
              <a:buFont typeface="Arial" panose="020B0604020202020204" pitchFamily="34" charset="0"/>
              <a:buChar char="•"/>
            </a:pPr>
            <a:endParaRPr lang="en-US" dirty="0">
              <a:latin typeface="Calibri" panose="020F0502020204030204" pitchFamily="34" charset="0"/>
              <a:ea typeface="Calibri" panose="020F0502020204030204" pitchFamily="34" charset="0"/>
            </a:endParaRPr>
          </a:p>
          <a:p>
            <a:pPr marL="342900" indent="-342900">
              <a:buFont typeface="Arial" panose="020B0604020202020204" pitchFamily="34" charset="0"/>
              <a:buChar char="•"/>
            </a:pPr>
            <a:endParaRPr lang="en-US" dirty="0">
              <a:latin typeface="Calibri" panose="020F0502020204030204" pitchFamily="34" charset="0"/>
              <a:ea typeface="Calibri" panose="020F0502020204030204" pitchFamily="34" charset="0"/>
            </a:endParaRPr>
          </a:p>
          <a:p>
            <a:pPr marL="800100" lvl="1"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endParaRPr>
          </a:p>
          <a:p>
            <a:r>
              <a:rPr lang="en-US" sz="2000" dirty="0">
                <a:latin typeface="Calibri" panose="020F0502020204030204" pitchFamily="34" charset="0"/>
                <a:ea typeface="Calibri" panose="020F0502020204030204" pitchFamily="34" charset="0"/>
              </a:rPr>
              <a:t>             </a:t>
            </a:r>
            <a:endParaRPr lang="en-US" sz="2000" dirty="0"/>
          </a:p>
        </p:txBody>
      </p:sp>
      <p:sp>
        <p:nvSpPr>
          <p:cNvPr id="3" name="Slide Number Placeholder 2"/>
          <p:cNvSpPr>
            <a:spLocks noGrp="1"/>
          </p:cNvSpPr>
          <p:nvPr>
            <p:ph type="sldNum" sz="quarter" idx="12"/>
          </p:nvPr>
        </p:nvSpPr>
        <p:spPr/>
        <p:txBody>
          <a:bodyPr/>
          <a:lstStyle/>
          <a:p>
            <a:fld id="{4411220A-4329-47A5-AAA9-40C270F25AD1}" type="slidenum">
              <a:rPr lang="en-US" smtClean="0"/>
              <a:t>130</a:t>
            </a:fld>
            <a:endParaRPr lang="en-US"/>
          </a:p>
        </p:txBody>
      </p:sp>
    </p:spTree>
    <p:extLst>
      <p:ext uri="{BB962C8B-B14F-4D97-AF65-F5344CB8AC3E}">
        <p14:creationId xmlns:p14="http://schemas.microsoft.com/office/powerpoint/2010/main" val="344066909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EC0A-29BB-4E41-A99A-611C5E8EA662}"/>
              </a:ext>
            </a:extLst>
          </p:cNvPr>
          <p:cNvSpPr>
            <a:spLocks noGrp="1"/>
          </p:cNvSpPr>
          <p:nvPr>
            <p:ph type="title"/>
          </p:nvPr>
        </p:nvSpPr>
        <p:spPr/>
        <p:txBody>
          <a:bodyPr>
            <a:normAutofit/>
          </a:bodyPr>
          <a:lstStyle/>
          <a:p>
            <a:r>
              <a:rPr lang="en-US" sz="3200" dirty="0">
                <a:latin typeface="+mn-lt"/>
              </a:rPr>
              <a:t>Summary</a:t>
            </a:r>
          </a:p>
        </p:txBody>
      </p:sp>
      <p:sp>
        <p:nvSpPr>
          <p:cNvPr id="6" name="Slide Number Placeholder 5"/>
          <p:cNvSpPr>
            <a:spLocks noGrp="1"/>
          </p:cNvSpPr>
          <p:nvPr>
            <p:ph type="sldNum" sz="quarter" idx="12"/>
          </p:nvPr>
        </p:nvSpPr>
        <p:spPr/>
        <p:txBody>
          <a:bodyPr/>
          <a:lstStyle/>
          <a:p>
            <a:fld id="{4411220A-4329-47A5-AAA9-40C270F25AD1}" type="slidenum">
              <a:rPr lang="en-US" smtClean="0"/>
              <a:pPr/>
              <a:t>131</a:t>
            </a:fld>
            <a:endParaRPr lang="en-US" dirty="0"/>
          </a:p>
        </p:txBody>
      </p:sp>
    </p:spTree>
    <p:extLst>
      <p:ext uri="{BB962C8B-B14F-4D97-AF65-F5344CB8AC3E}">
        <p14:creationId xmlns:p14="http://schemas.microsoft.com/office/powerpoint/2010/main" val="367520944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Summary – </a:t>
            </a:r>
            <a:br>
              <a:rPr lang="en-US" sz="3200" dirty="0">
                <a:latin typeface="+mn-lt"/>
              </a:rPr>
            </a:br>
            <a:r>
              <a:rPr lang="en-US" sz="3200" dirty="0">
                <a:latin typeface="+mn-lt"/>
              </a:rPr>
              <a:t>Uses and Benefits of Telework</a:t>
            </a:r>
          </a:p>
        </p:txBody>
      </p:sp>
      <p:sp>
        <p:nvSpPr>
          <p:cNvPr id="2" name="Rectangle 1"/>
          <p:cNvSpPr/>
          <p:nvPr/>
        </p:nvSpPr>
        <p:spPr>
          <a:xfrm>
            <a:off x="262582" y="1534096"/>
            <a:ext cx="8663704" cy="5975995"/>
          </a:xfrm>
          <a:prstGeom prst="rect">
            <a:avLst/>
          </a:prstGeom>
        </p:spPr>
        <p:txBody>
          <a:bodyPr wrap="square">
            <a:spAutoFit/>
          </a:bodyPr>
          <a:lstStyle/>
          <a:p>
            <a:pPr>
              <a:lnSpc>
                <a:spcPct val="114000"/>
              </a:lnSpc>
            </a:pPr>
            <a:r>
              <a:rPr lang="en-US" b="1" dirty="0">
                <a:ea typeface="Calibri" panose="020F0502020204030204" pitchFamily="34" charset="0"/>
              </a:rPr>
              <a:t> Uses and Benefits of Telework:</a:t>
            </a:r>
          </a:p>
          <a:p>
            <a:pPr marL="342900" indent="-342900">
              <a:lnSpc>
                <a:spcPct val="114000"/>
              </a:lnSpc>
              <a:buFont typeface="Arial" panose="020B0604020202020204" pitchFamily="34" charset="0"/>
              <a:buChar char="•"/>
            </a:pPr>
            <a:r>
              <a:rPr lang="en-US" b="1" dirty="0">
                <a:ea typeface="Calibri" panose="020F0502020204030204" pitchFamily="34" charset="0"/>
              </a:rPr>
              <a:t>Organization</a:t>
            </a:r>
            <a:r>
              <a:rPr lang="en-US" dirty="0">
                <a:ea typeface="Calibri" panose="020F0502020204030204" pitchFamily="34" charset="0"/>
              </a:rPr>
              <a:t>:</a:t>
            </a:r>
          </a:p>
          <a:p>
            <a:pPr marL="800100" lvl="1" indent="-342900">
              <a:lnSpc>
                <a:spcPct val="114000"/>
              </a:lnSpc>
              <a:buFont typeface="Arial" panose="020B0604020202020204" pitchFamily="34" charset="0"/>
              <a:buChar char="•"/>
            </a:pPr>
            <a:r>
              <a:rPr lang="en-US" dirty="0">
                <a:ea typeface="Calibri" panose="020F0502020204030204" pitchFamily="34" charset="0"/>
              </a:rPr>
              <a:t>Associated with higher </a:t>
            </a:r>
            <a:r>
              <a:rPr lang="en-US" b="1" dirty="0">
                <a:ea typeface="Calibri" panose="020F0502020204030204" pitchFamily="34" charset="0"/>
              </a:rPr>
              <a:t>employee performance</a:t>
            </a:r>
            <a:r>
              <a:rPr lang="en-US" dirty="0">
                <a:ea typeface="Calibri" panose="020F0502020204030204" pitchFamily="34" charset="0"/>
              </a:rPr>
              <a:t>, </a:t>
            </a:r>
            <a:r>
              <a:rPr lang="en-US" b="1" dirty="0">
                <a:ea typeface="Calibri" panose="020F0502020204030204" pitchFamily="34" charset="0"/>
              </a:rPr>
              <a:t>retention</a:t>
            </a:r>
            <a:r>
              <a:rPr lang="en-US" dirty="0">
                <a:ea typeface="Calibri" panose="020F0502020204030204" pitchFamily="34" charset="0"/>
              </a:rPr>
              <a:t>, and </a:t>
            </a:r>
            <a:r>
              <a:rPr lang="en-US" b="1" dirty="0">
                <a:ea typeface="Calibri" panose="020F0502020204030204" pitchFamily="34" charset="0"/>
              </a:rPr>
              <a:t>engagement.</a:t>
            </a:r>
          </a:p>
          <a:p>
            <a:pPr marL="800100" lvl="1" indent="-342900">
              <a:lnSpc>
                <a:spcPct val="114000"/>
              </a:lnSpc>
              <a:buFont typeface="Arial" panose="020B0604020202020204" pitchFamily="34" charset="0"/>
              <a:buChar char="•"/>
            </a:pPr>
            <a:r>
              <a:rPr lang="en-US" dirty="0">
                <a:ea typeface="Calibri" panose="020F0502020204030204" pitchFamily="34" charset="0"/>
              </a:rPr>
              <a:t>Results in </a:t>
            </a:r>
            <a:r>
              <a:rPr lang="en-US" b="1" dirty="0">
                <a:ea typeface="Calibri" panose="020F0502020204030204" pitchFamily="34" charset="0"/>
              </a:rPr>
              <a:t>cost savings.</a:t>
            </a:r>
            <a:endParaRPr lang="en-US" dirty="0">
              <a:ea typeface="Calibri" panose="020F0502020204030204" pitchFamily="34" charset="0"/>
            </a:endParaRPr>
          </a:p>
          <a:p>
            <a:pPr marL="800100" lvl="1" indent="-342900">
              <a:lnSpc>
                <a:spcPct val="114000"/>
              </a:lnSpc>
              <a:buFont typeface="Arial" panose="020B0604020202020204" pitchFamily="34" charset="0"/>
              <a:buChar char="•"/>
            </a:pPr>
            <a:r>
              <a:rPr lang="en-US" dirty="0">
                <a:ea typeface="Calibri" panose="020F0502020204030204" pitchFamily="34" charset="0"/>
              </a:rPr>
              <a:t>Provides the government with a </a:t>
            </a:r>
            <a:r>
              <a:rPr lang="en-US" b="1" dirty="0">
                <a:ea typeface="Calibri" panose="020F0502020204030204" pitchFamily="34" charset="0"/>
              </a:rPr>
              <a:t>competitive edge for hiring and retaining </a:t>
            </a:r>
            <a:r>
              <a:rPr lang="en-US" dirty="0">
                <a:ea typeface="Calibri" panose="020F0502020204030204" pitchFamily="34" charset="0"/>
              </a:rPr>
              <a:t>top talent.</a:t>
            </a:r>
          </a:p>
          <a:p>
            <a:pPr marL="800100" lvl="1" indent="-342900">
              <a:lnSpc>
                <a:spcPct val="114000"/>
              </a:lnSpc>
              <a:buFont typeface="Arial" panose="020B0604020202020204" pitchFamily="34" charset="0"/>
              <a:buChar char="•"/>
            </a:pPr>
            <a:r>
              <a:rPr lang="en-US" b="1" dirty="0">
                <a:ea typeface="Calibri" panose="020F0502020204030204" pitchFamily="34" charset="0"/>
              </a:rPr>
              <a:t>Supports employees with medical needs.</a:t>
            </a:r>
            <a:endParaRPr lang="en-US" dirty="0">
              <a:ea typeface="Calibri" panose="020F0502020204030204" pitchFamily="34" charset="0"/>
            </a:endParaRPr>
          </a:p>
          <a:p>
            <a:pPr marL="800100" lvl="1" indent="-342900">
              <a:lnSpc>
                <a:spcPct val="114000"/>
              </a:lnSpc>
              <a:buFont typeface="Arial" panose="020B0604020202020204" pitchFamily="34" charset="0"/>
              <a:buChar char="•"/>
            </a:pPr>
            <a:r>
              <a:rPr lang="en-US" b="1" dirty="0">
                <a:ea typeface="Calibri" panose="020F0502020204030204" pitchFamily="34" charset="0"/>
              </a:rPr>
              <a:t>Facilitates continuity of operations during emergencies.</a:t>
            </a:r>
            <a:endParaRPr lang="en-US" dirty="0">
              <a:ea typeface="Calibri" panose="020F0502020204030204" pitchFamily="34" charset="0"/>
            </a:endParaRPr>
          </a:p>
          <a:p>
            <a:pPr marL="342900" indent="-342900">
              <a:lnSpc>
                <a:spcPct val="114000"/>
              </a:lnSpc>
              <a:buFont typeface="Arial" panose="020B0604020202020204" pitchFamily="34" charset="0"/>
              <a:buChar char="•"/>
            </a:pPr>
            <a:r>
              <a:rPr lang="en-US" b="1" dirty="0">
                <a:ea typeface="Calibri" panose="020F0502020204030204" pitchFamily="34" charset="0"/>
              </a:rPr>
              <a:t>Employees:</a:t>
            </a:r>
          </a:p>
          <a:p>
            <a:pPr marL="800100" lvl="1" indent="-342900">
              <a:lnSpc>
                <a:spcPct val="114000"/>
              </a:lnSpc>
              <a:buFont typeface="Arial" panose="020B0604020202020204" pitchFamily="34" charset="0"/>
              <a:buChar char="•"/>
            </a:pPr>
            <a:r>
              <a:rPr lang="en-US" b="1" dirty="0">
                <a:ea typeface="Calibri" panose="020F0502020204030204" pitchFamily="34" charset="0"/>
              </a:rPr>
              <a:t>Saves time and money </a:t>
            </a:r>
            <a:r>
              <a:rPr lang="en-US" dirty="0">
                <a:ea typeface="Calibri" panose="020F0502020204030204" pitchFamily="34" charset="0"/>
              </a:rPr>
              <a:t>used for commuting.</a:t>
            </a:r>
          </a:p>
          <a:p>
            <a:pPr marL="800100" lvl="1" indent="-342900">
              <a:lnSpc>
                <a:spcPct val="114000"/>
              </a:lnSpc>
              <a:buFont typeface="Arial" panose="020B0604020202020204" pitchFamily="34" charset="0"/>
              <a:buChar char="•"/>
            </a:pPr>
            <a:r>
              <a:rPr lang="en-US" dirty="0">
                <a:ea typeface="Calibri" panose="020F0502020204030204" pitchFamily="34" charset="0"/>
              </a:rPr>
              <a:t>Potentially supports </a:t>
            </a:r>
            <a:r>
              <a:rPr lang="en-US" b="1" dirty="0">
                <a:ea typeface="Calibri" panose="020F0502020204030204" pitchFamily="34" charset="0"/>
              </a:rPr>
              <a:t>work/life balance </a:t>
            </a:r>
            <a:r>
              <a:rPr lang="en-US" dirty="0">
                <a:ea typeface="Calibri" panose="020F0502020204030204" pitchFamily="34" charset="0"/>
              </a:rPr>
              <a:t>and </a:t>
            </a:r>
            <a:r>
              <a:rPr lang="en-US" b="1" dirty="0">
                <a:ea typeface="Calibri" panose="020F0502020204030204" pitchFamily="34" charset="0"/>
              </a:rPr>
              <a:t>better health.</a:t>
            </a:r>
          </a:p>
          <a:p>
            <a:pPr marL="342900" indent="-342900">
              <a:lnSpc>
                <a:spcPct val="114000"/>
              </a:lnSpc>
              <a:buFont typeface="Arial" panose="020B0604020202020204" pitchFamily="34" charset="0"/>
              <a:buChar char="•"/>
            </a:pPr>
            <a:r>
              <a:rPr lang="en-US" b="1" dirty="0">
                <a:ea typeface="Calibri" panose="020F0502020204030204" pitchFamily="34" charset="0"/>
              </a:rPr>
              <a:t>Environment:</a:t>
            </a:r>
          </a:p>
          <a:p>
            <a:pPr marL="800100" lvl="1" indent="-342900">
              <a:lnSpc>
                <a:spcPct val="114000"/>
              </a:lnSpc>
              <a:buFont typeface="Arial" panose="020B0604020202020204" pitchFamily="34" charset="0"/>
              <a:buChar char="•"/>
            </a:pPr>
            <a:r>
              <a:rPr lang="en-US" b="1" dirty="0">
                <a:ea typeface="Calibri" panose="020F0502020204030204" pitchFamily="34" charset="0"/>
              </a:rPr>
              <a:t>Results in less energy use, cleaner air, and lower greenhouse gas emissions</a:t>
            </a:r>
            <a:r>
              <a:rPr lang="en-US" dirty="0">
                <a:ea typeface="Calibri" panose="020F0502020204030204" pitchFamily="34" charset="0"/>
              </a:rPr>
              <a:t>.</a:t>
            </a:r>
          </a:p>
          <a:p>
            <a:pPr marL="342900" indent="-342900">
              <a:lnSpc>
                <a:spcPct val="114000"/>
              </a:lnSpc>
              <a:buFont typeface="Arial" panose="020B0604020202020204" pitchFamily="34" charset="0"/>
              <a:buChar char="•"/>
            </a:pPr>
            <a:r>
              <a:rPr lang="en-US" b="1" dirty="0">
                <a:ea typeface="Calibri" panose="020F0502020204030204" pitchFamily="34" charset="0"/>
              </a:rPr>
              <a:t>Public:</a:t>
            </a:r>
          </a:p>
          <a:p>
            <a:pPr marL="800100" lvl="1" indent="-342900">
              <a:lnSpc>
                <a:spcPct val="114000"/>
              </a:lnSpc>
              <a:buFont typeface="Arial" panose="020B0604020202020204" pitchFamily="34" charset="0"/>
              <a:buChar char="•"/>
            </a:pPr>
            <a:r>
              <a:rPr lang="en-US" b="1" dirty="0">
                <a:ea typeface="Calibri" panose="020F0502020204030204" pitchFamily="34" charset="0"/>
              </a:rPr>
              <a:t>Reduced commute time </a:t>
            </a:r>
            <a:r>
              <a:rPr lang="en-US" dirty="0">
                <a:ea typeface="Calibri" panose="020F0502020204030204" pitchFamily="34" charset="0"/>
              </a:rPr>
              <a:t>in congested areas.</a:t>
            </a:r>
          </a:p>
          <a:p>
            <a:pPr marL="800100" lvl="1" indent="-342900">
              <a:lnSpc>
                <a:spcPct val="114000"/>
              </a:lnSpc>
              <a:buFont typeface="Arial" panose="020B0604020202020204" pitchFamily="34" charset="0"/>
              <a:buChar char="•"/>
            </a:pPr>
            <a:r>
              <a:rPr lang="en-US" dirty="0">
                <a:ea typeface="Calibri" panose="020F0502020204030204" pitchFamily="34" charset="0"/>
              </a:rPr>
              <a:t>Potentially</a:t>
            </a:r>
            <a:r>
              <a:rPr lang="en-US" b="1" dirty="0">
                <a:ea typeface="Calibri" panose="020F0502020204030204" pitchFamily="34" charset="0"/>
              </a:rPr>
              <a:t> better health </a:t>
            </a:r>
            <a:r>
              <a:rPr lang="en-US" dirty="0">
                <a:ea typeface="Calibri" panose="020F0502020204030204" pitchFamily="34" charset="0"/>
              </a:rPr>
              <a:t>from cleaner air.</a:t>
            </a:r>
          </a:p>
          <a:p>
            <a:pPr marL="1257300" lvl="2" indent="-342900">
              <a:buFont typeface="Arial" panose="020B0604020202020204" pitchFamily="34" charset="0"/>
              <a:buChar char="•"/>
            </a:pPr>
            <a:endParaRPr lang="en-US" dirty="0">
              <a:ea typeface="Calibri" panose="020F0502020204030204" pitchFamily="34" charset="0"/>
            </a:endParaRPr>
          </a:p>
          <a:p>
            <a:pPr marL="800100" lvl="1" indent="-342900">
              <a:buFont typeface="Arial" panose="020B0604020202020204" pitchFamily="34" charset="0"/>
              <a:buChar char="•"/>
            </a:pPr>
            <a:endParaRPr lang="en-US" dirty="0">
              <a:ea typeface="Calibri" panose="020F0502020204030204" pitchFamily="34" charset="0"/>
            </a:endParaRPr>
          </a:p>
          <a:p>
            <a:r>
              <a:rPr lang="en-US" dirty="0">
                <a:ea typeface="Calibri" panose="020F0502020204030204" pitchFamily="34" charset="0"/>
              </a:rPr>
              <a:t>             </a:t>
            </a:r>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132</a:t>
            </a:fld>
            <a:endParaRPr lang="en-US"/>
          </a:p>
        </p:txBody>
      </p:sp>
    </p:spTree>
    <p:extLst>
      <p:ext uri="{BB962C8B-B14F-4D97-AF65-F5344CB8AC3E}">
        <p14:creationId xmlns:p14="http://schemas.microsoft.com/office/powerpoint/2010/main" val="313234256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fontScale="90000"/>
          </a:bodyPr>
          <a:lstStyle/>
          <a:p>
            <a:r>
              <a:rPr lang="en-US" sz="3200" dirty="0">
                <a:latin typeface="+mn-lt"/>
              </a:rPr>
              <a:t>Summary – </a:t>
            </a:r>
            <a:br>
              <a:rPr lang="en-US" sz="3200" dirty="0">
                <a:latin typeface="+mn-lt"/>
              </a:rPr>
            </a:br>
            <a:r>
              <a:rPr lang="en-US" sz="3200" dirty="0">
                <a:latin typeface="+mn-lt"/>
              </a:rPr>
              <a:t>Important Strategies for Effective Telework/Hybrid Work</a:t>
            </a:r>
          </a:p>
        </p:txBody>
      </p:sp>
      <p:sp>
        <p:nvSpPr>
          <p:cNvPr id="2" name="Rectangle 1"/>
          <p:cNvSpPr/>
          <p:nvPr/>
        </p:nvSpPr>
        <p:spPr>
          <a:xfrm>
            <a:off x="115747" y="1540893"/>
            <a:ext cx="8947230" cy="4686796"/>
          </a:xfrm>
          <a:prstGeom prst="rect">
            <a:avLst/>
          </a:prstGeom>
        </p:spPr>
        <p:txBody>
          <a:bodyPr wrap="square">
            <a:spAutoFit/>
          </a:bodyPr>
          <a:lstStyle/>
          <a:p>
            <a:pPr>
              <a:lnSpc>
                <a:spcPct val="120000"/>
              </a:lnSpc>
            </a:pPr>
            <a:r>
              <a:rPr lang="en-US" b="1" u="sng" dirty="0">
                <a:ea typeface="Calibri" panose="020F0502020204030204" pitchFamily="34" charset="0"/>
              </a:rPr>
              <a:t>Important Strategies for Effective Telework/Hybrid Work:</a:t>
            </a:r>
          </a:p>
          <a:p>
            <a:pPr marL="342900" indent="-342900">
              <a:lnSpc>
                <a:spcPct val="120000"/>
              </a:lnSpc>
              <a:buFont typeface="Arial" panose="020B0604020202020204" pitchFamily="34" charset="0"/>
              <a:buChar char="•"/>
            </a:pPr>
            <a:r>
              <a:rPr lang="en-US" b="1" dirty="0">
                <a:highlight>
                  <a:srgbClr val="FFFF00"/>
                </a:highlight>
                <a:ea typeface="Calibri" panose="020F0502020204030204" pitchFamily="34" charset="0"/>
              </a:rPr>
              <a:t>Trust is everything</a:t>
            </a:r>
            <a:r>
              <a:rPr lang="en-US" dirty="0">
                <a:ea typeface="Calibri" panose="020F0502020204030204" pitchFamily="34" charset="0"/>
              </a:rPr>
              <a:t>.</a:t>
            </a:r>
          </a:p>
          <a:p>
            <a:pPr marL="800100" lvl="1" indent="-342900">
              <a:lnSpc>
                <a:spcPct val="120000"/>
              </a:lnSpc>
              <a:buFont typeface="Arial" panose="020B0604020202020204" pitchFamily="34" charset="0"/>
              <a:buChar char="•"/>
            </a:pPr>
            <a:r>
              <a:rPr lang="en-US" b="1" dirty="0">
                <a:ea typeface="Calibri" panose="020F0502020204030204" pitchFamily="34" charset="0"/>
              </a:rPr>
              <a:t>Lead by example</a:t>
            </a:r>
            <a:r>
              <a:rPr lang="en-US" dirty="0">
                <a:ea typeface="Calibri" panose="020F0502020204030204" pitchFamily="34" charset="0"/>
              </a:rPr>
              <a:t>, and create </a:t>
            </a:r>
            <a:r>
              <a:rPr lang="en-US" b="1" dirty="0">
                <a:ea typeface="Calibri" panose="020F0502020204030204" pitchFamily="34" charset="0"/>
              </a:rPr>
              <a:t>a culture built on trust, accountability, ethics, psychological safety, inclusion, equity, diversity, accessibility, and continuous learning</a:t>
            </a:r>
            <a:r>
              <a:rPr lang="en-US" dirty="0">
                <a:ea typeface="Calibri" panose="020F0502020204030204" pitchFamily="34" charset="0"/>
              </a:rPr>
              <a:t>.</a:t>
            </a:r>
          </a:p>
          <a:p>
            <a:pPr marL="800100" lvl="1" indent="-342900">
              <a:lnSpc>
                <a:spcPct val="120000"/>
              </a:lnSpc>
              <a:buFont typeface="Arial" panose="020B0604020202020204" pitchFamily="34" charset="0"/>
              <a:buChar char="•"/>
            </a:pPr>
            <a:r>
              <a:rPr lang="en-US" dirty="0"/>
              <a:t>“</a:t>
            </a:r>
            <a:r>
              <a:rPr lang="en-US" b="1" dirty="0"/>
              <a:t>Act, at all times, in the public's interest</a:t>
            </a:r>
            <a:r>
              <a:rPr lang="en-US" dirty="0"/>
              <a:t>” </a:t>
            </a:r>
            <a:r>
              <a:rPr lang="en-US" sz="1600" dirty="0">
                <a:cs typeface="FrankRuehl" panose="020E0503060101010101" pitchFamily="34" charset="-79"/>
              </a:rPr>
              <a:t>(</a:t>
            </a:r>
            <a:r>
              <a:rPr lang="en-US" sz="1600" i="1" dirty="0">
                <a:cs typeface="FrankRuehl" panose="020E0503060101010101" pitchFamily="34" charset="-79"/>
                <a:hlinkClick r:id="rId3"/>
              </a:rPr>
              <a:t>https://www.govinfo.gov/app/details/CFR-2017-title5-vol3/CFR-2017-title5-vol3-sec2638-102</a:t>
            </a:r>
            <a:r>
              <a:rPr lang="en-US" sz="1600" dirty="0">
                <a:cs typeface="FrankRuehl" panose="020E0503060101010101" pitchFamily="34" charset="-79"/>
              </a:rPr>
              <a:t>) </a:t>
            </a:r>
          </a:p>
          <a:p>
            <a:pPr marL="800100" lvl="1" indent="-342900">
              <a:lnSpc>
                <a:spcPct val="120000"/>
              </a:lnSpc>
              <a:buFont typeface="Arial" panose="020B0604020202020204" pitchFamily="34" charset="0"/>
              <a:buChar char="•"/>
            </a:pPr>
            <a:r>
              <a:rPr lang="en-US" dirty="0"/>
              <a:t>Federal employees </a:t>
            </a:r>
            <a:r>
              <a:rPr lang="en-US" b="1" dirty="0"/>
              <a:t>need to be trustworthy and need to trust each other </a:t>
            </a:r>
            <a:r>
              <a:rPr lang="en-US" dirty="0"/>
              <a:t>to be successful and for the public to trust us. </a:t>
            </a:r>
          </a:p>
          <a:p>
            <a:pPr marL="342900" indent="-342900">
              <a:lnSpc>
                <a:spcPct val="120000"/>
              </a:lnSpc>
              <a:buFont typeface="Arial" panose="020B0604020202020204" pitchFamily="34" charset="0"/>
              <a:buChar char="•"/>
            </a:pPr>
            <a:r>
              <a:rPr lang="en-US" b="1" dirty="0">
                <a:highlight>
                  <a:srgbClr val="FFFF00"/>
                </a:highlight>
                <a:ea typeface="Calibri" panose="020F0502020204030204" pitchFamily="34" charset="0"/>
              </a:rPr>
              <a:t>Teleworking and non-teleworking employees should act/perform equally and be treated equitably. </a:t>
            </a:r>
          </a:p>
          <a:p>
            <a:pPr marL="800100" lvl="1" indent="-342900">
              <a:lnSpc>
                <a:spcPct val="120000"/>
              </a:lnSpc>
              <a:buFont typeface="Arial" panose="020B0604020202020204" pitchFamily="34" charset="0"/>
              <a:buChar char="•"/>
            </a:pPr>
            <a:r>
              <a:rPr lang="en-US" b="1" dirty="0">
                <a:ea typeface="Calibri" panose="020F0502020204030204" pitchFamily="34" charset="0"/>
              </a:rPr>
              <a:t>Perform the same way.</a:t>
            </a:r>
          </a:p>
          <a:p>
            <a:pPr marL="800100" lvl="1" indent="-342900">
              <a:lnSpc>
                <a:spcPct val="120000"/>
              </a:lnSpc>
              <a:buFont typeface="Arial" panose="020B0604020202020204" pitchFamily="34" charset="0"/>
              <a:buChar char="•"/>
            </a:pPr>
            <a:r>
              <a:rPr lang="en-US" b="1" dirty="0">
                <a:ea typeface="Calibri" panose="020F0502020204030204" pitchFamily="34" charset="0"/>
              </a:rPr>
              <a:t>Be evaluated in the same way (i.e., by their performance/results).</a:t>
            </a:r>
          </a:p>
          <a:p>
            <a:pPr marL="800100" lvl="1" indent="-342900">
              <a:lnSpc>
                <a:spcPct val="120000"/>
              </a:lnSpc>
              <a:buFont typeface="Arial" panose="020B0604020202020204" pitchFamily="34" charset="0"/>
              <a:buChar char="•"/>
            </a:pPr>
            <a:r>
              <a:rPr lang="en-US" b="1" dirty="0">
                <a:ea typeface="Calibri" panose="020F0502020204030204" pitchFamily="34" charset="0"/>
              </a:rPr>
              <a:t>Be awarded in the same way.</a:t>
            </a:r>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133</a:t>
            </a:fld>
            <a:endParaRPr lang="en-US"/>
          </a:p>
        </p:txBody>
      </p:sp>
    </p:spTree>
    <p:extLst>
      <p:ext uri="{BB962C8B-B14F-4D97-AF65-F5344CB8AC3E}">
        <p14:creationId xmlns:p14="http://schemas.microsoft.com/office/powerpoint/2010/main" val="258114828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196768" y="169182"/>
            <a:ext cx="8947231" cy="1255961"/>
          </a:xfrm>
        </p:spPr>
        <p:txBody>
          <a:bodyPr>
            <a:normAutofit fontScale="90000"/>
          </a:bodyPr>
          <a:lstStyle/>
          <a:p>
            <a:r>
              <a:rPr lang="en-US" sz="3200" dirty="0">
                <a:latin typeface="+mn-lt"/>
              </a:rPr>
              <a:t>Summary – </a:t>
            </a:r>
            <a:br>
              <a:rPr lang="en-US" sz="3200" dirty="0">
                <a:latin typeface="+mn-lt"/>
              </a:rPr>
            </a:br>
            <a:r>
              <a:rPr lang="en-US" sz="3200" dirty="0">
                <a:latin typeface="+mn-lt"/>
              </a:rPr>
              <a:t>Important Strategies for Effective Telework/Hybrid Work (2)</a:t>
            </a:r>
          </a:p>
        </p:txBody>
      </p:sp>
      <p:sp>
        <p:nvSpPr>
          <p:cNvPr id="2" name="Rectangle 1"/>
          <p:cNvSpPr/>
          <p:nvPr/>
        </p:nvSpPr>
        <p:spPr>
          <a:xfrm>
            <a:off x="115747" y="1529318"/>
            <a:ext cx="8947230" cy="5204630"/>
          </a:xfrm>
          <a:prstGeom prst="rect">
            <a:avLst/>
          </a:prstGeom>
        </p:spPr>
        <p:txBody>
          <a:bodyPr wrap="square">
            <a:spAutoFit/>
          </a:bodyPr>
          <a:lstStyle/>
          <a:p>
            <a:pPr>
              <a:lnSpc>
                <a:spcPct val="120000"/>
              </a:lnSpc>
            </a:pPr>
            <a:r>
              <a:rPr lang="en-US" b="1" u="sng" dirty="0">
                <a:ea typeface="Calibri" panose="020F0502020204030204" pitchFamily="34" charset="0"/>
              </a:rPr>
              <a:t>Important Strategies for Effective Telework/Hybrid Work (continued):</a:t>
            </a:r>
          </a:p>
          <a:p>
            <a:pPr marL="342900" indent="-342900">
              <a:lnSpc>
                <a:spcPct val="114000"/>
              </a:lnSpc>
              <a:spcBef>
                <a:spcPts val="600"/>
              </a:spcBef>
              <a:spcAft>
                <a:spcPts val="600"/>
              </a:spcAft>
              <a:buFont typeface="Arial" panose="020B0604020202020204" pitchFamily="34" charset="0"/>
              <a:buChar char="•"/>
            </a:pPr>
            <a:r>
              <a:rPr lang="en-US" b="1" dirty="0">
                <a:highlight>
                  <a:srgbClr val="FFFF00"/>
                </a:highlight>
                <a:ea typeface="Calibri" panose="020F0502020204030204" pitchFamily="34" charset="0"/>
              </a:rPr>
              <a:t>Communicate, communicate, communicate. </a:t>
            </a:r>
          </a:p>
          <a:p>
            <a:pPr marL="800100" lvl="1" indent="-342900">
              <a:lnSpc>
                <a:spcPct val="114000"/>
              </a:lnSpc>
              <a:spcBef>
                <a:spcPts val="600"/>
              </a:spcBef>
              <a:spcAft>
                <a:spcPts val="600"/>
              </a:spcAft>
              <a:buFont typeface="Arial" panose="020B0604020202020204" pitchFamily="34" charset="0"/>
              <a:buChar char="•"/>
            </a:pPr>
            <a:r>
              <a:rPr lang="en-US" b="1" dirty="0">
                <a:ea typeface="Calibri" panose="020F0502020204030204" pitchFamily="34" charset="0"/>
              </a:rPr>
              <a:t>Communicate effectively and clearly.</a:t>
            </a:r>
          </a:p>
          <a:p>
            <a:pPr marL="800100" lvl="1" indent="-342900">
              <a:lnSpc>
                <a:spcPct val="114000"/>
              </a:lnSpc>
              <a:spcBef>
                <a:spcPts val="600"/>
              </a:spcBef>
              <a:spcAft>
                <a:spcPts val="600"/>
              </a:spcAft>
              <a:buFont typeface="Arial" panose="020B0604020202020204" pitchFamily="34" charset="0"/>
              <a:buChar char="•"/>
            </a:pPr>
            <a:r>
              <a:rPr lang="en-US" b="1" dirty="0">
                <a:ea typeface="Calibri" panose="020F0502020204030204" pitchFamily="34" charset="0"/>
              </a:rPr>
              <a:t>Maintain connections </a:t>
            </a:r>
            <a:r>
              <a:rPr lang="en-US" dirty="0">
                <a:ea typeface="Calibri" panose="020F0502020204030204" pitchFamily="34" charset="0"/>
              </a:rPr>
              <a:t>with colleagues/teammates. </a:t>
            </a:r>
          </a:p>
          <a:p>
            <a:pPr marL="342900" indent="-342900">
              <a:lnSpc>
                <a:spcPct val="114000"/>
              </a:lnSpc>
              <a:spcBef>
                <a:spcPts val="600"/>
              </a:spcBef>
              <a:spcAft>
                <a:spcPts val="600"/>
              </a:spcAft>
              <a:buFont typeface="Arial" panose="020B0604020202020204" pitchFamily="34" charset="0"/>
              <a:buChar char="•"/>
            </a:pPr>
            <a:r>
              <a:rPr lang="en-US" b="1" dirty="0">
                <a:highlight>
                  <a:srgbClr val="FFFF00"/>
                </a:highlight>
                <a:ea typeface="Calibri" panose="020F0502020204030204" pitchFamily="34" charset="0"/>
              </a:rPr>
              <a:t>Establish clear expectations</a:t>
            </a:r>
            <a:r>
              <a:rPr lang="en-US" dirty="0">
                <a:ea typeface="Calibri" panose="020F0502020204030204" pitchFamily="34" charset="0"/>
              </a:rPr>
              <a:t>:</a:t>
            </a:r>
          </a:p>
          <a:p>
            <a:pPr marL="800100" lvl="1" indent="-342900">
              <a:lnSpc>
                <a:spcPct val="114000"/>
              </a:lnSpc>
              <a:spcBef>
                <a:spcPts val="600"/>
              </a:spcBef>
              <a:spcAft>
                <a:spcPts val="600"/>
              </a:spcAft>
              <a:buFont typeface="Arial" panose="020B0604020202020204" pitchFamily="34" charset="0"/>
              <a:buChar char="•"/>
            </a:pPr>
            <a:r>
              <a:rPr lang="en-US" b="1" dirty="0">
                <a:ea typeface="Calibri" panose="020F0502020204030204" pitchFamily="34" charset="0"/>
              </a:rPr>
              <a:t>Establish clear performance expectations</a:t>
            </a:r>
            <a:r>
              <a:rPr lang="en-US" dirty="0">
                <a:ea typeface="Calibri" panose="020F0502020204030204" pitchFamily="34" charset="0"/>
              </a:rPr>
              <a:t> (e.g., SMART measures in the performance plan).</a:t>
            </a:r>
          </a:p>
          <a:p>
            <a:pPr marL="800100" lvl="1" indent="-342900">
              <a:lnSpc>
                <a:spcPct val="114000"/>
              </a:lnSpc>
              <a:spcBef>
                <a:spcPts val="600"/>
              </a:spcBef>
              <a:spcAft>
                <a:spcPts val="600"/>
              </a:spcAft>
              <a:buFont typeface="Arial" panose="020B0604020202020204" pitchFamily="34" charset="0"/>
              <a:buChar char="•"/>
            </a:pPr>
            <a:r>
              <a:rPr lang="en-US" b="1" dirty="0">
                <a:ea typeface="Calibri" panose="020F0502020204030204" pitchFamily="34" charset="0"/>
              </a:rPr>
              <a:t>Establish team and individual norms </a:t>
            </a:r>
            <a:r>
              <a:rPr lang="en-US" dirty="0">
                <a:ea typeface="Calibri" panose="020F0502020204030204" pitchFamily="34" charset="0"/>
              </a:rPr>
              <a:t>(e.g., for communication, meetings, etc.) and protocols. </a:t>
            </a:r>
          </a:p>
          <a:p>
            <a:pPr marL="342900" indent="-342900">
              <a:lnSpc>
                <a:spcPct val="114000"/>
              </a:lnSpc>
              <a:spcBef>
                <a:spcPts val="600"/>
              </a:spcBef>
              <a:spcAft>
                <a:spcPts val="600"/>
              </a:spcAft>
              <a:buFont typeface="Arial" panose="020B0604020202020204" pitchFamily="34" charset="0"/>
              <a:buChar char="•"/>
            </a:pPr>
            <a:r>
              <a:rPr lang="en-US" dirty="0">
                <a:ea typeface="Calibri" panose="020F0502020204030204" pitchFamily="34" charset="0"/>
              </a:rPr>
              <a:t>Be careful to establish boundaries and other techniques to </a:t>
            </a:r>
            <a:r>
              <a:rPr lang="en-US" b="1" dirty="0">
                <a:highlight>
                  <a:srgbClr val="FFFF00"/>
                </a:highlight>
                <a:ea typeface="Calibri" panose="020F0502020204030204" pitchFamily="34" charset="0"/>
              </a:rPr>
              <a:t>maintain work/life balance</a:t>
            </a:r>
            <a:r>
              <a:rPr lang="en-US" dirty="0">
                <a:ea typeface="Calibri" panose="020F0502020204030204" pitchFamily="34" charset="0"/>
              </a:rPr>
              <a:t>.</a:t>
            </a:r>
          </a:p>
          <a:p>
            <a:pPr marL="800100" lvl="1" indent="-342900">
              <a:spcBef>
                <a:spcPts val="600"/>
              </a:spcBef>
              <a:spcAft>
                <a:spcPts val="600"/>
              </a:spcAft>
              <a:buFont typeface="Arial" panose="020B0604020202020204" pitchFamily="34" charset="0"/>
              <a:buChar char="•"/>
            </a:pPr>
            <a:endParaRPr lang="en-US" sz="100" dirty="0">
              <a:ea typeface="Calibri" panose="020F0502020204030204" pitchFamily="34" charset="0"/>
            </a:endParaRPr>
          </a:p>
          <a:p>
            <a:pPr>
              <a:spcBef>
                <a:spcPts val="600"/>
              </a:spcBef>
              <a:spcAft>
                <a:spcPts val="600"/>
              </a:spcAft>
            </a:pPr>
            <a:r>
              <a:rPr lang="en-US" i="1" dirty="0"/>
              <a:t>(</a:t>
            </a:r>
            <a:r>
              <a:rPr lang="en-US" sz="1600" i="1" dirty="0"/>
              <a:t>GSA’s Managing Teleworkers: The Basics. Available at: </a:t>
            </a:r>
            <a:r>
              <a:rPr lang="en-US" sz="1600" i="1" u="sng" dirty="0">
                <a:hlinkClick r:id="rId3"/>
              </a:rPr>
              <a:t>https://www.gsa.gov/governmentwide-initiatives/telework/resources-for-managing-teleworkers</a:t>
            </a:r>
            <a:r>
              <a:rPr lang="en-US" sz="1600" i="1" dirty="0"/>
              <a:t>.)</a:t>
            </a:r>
            <a:r>
              <a:rPr lang="en-US" dirty="0">
                <a:ea typeface="Calibri" panose="020F0502020204030204" pitchFamily="34" charset="0"/>
              </a:rPr>
              <a:t>             </a:t>
            </a:r>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134</a:t>
            </a:fld>
            <a:endParaRPr lang="en-US"/>
          </a:p>
        </p:txBody>
      </p:sp>
    </p:spTree>
    <p:extLst>
      <p:ext uri="{BB962C8B-B14F-4D97-AF65-F5344CB8AC3E}">
        <p14:creationId xmlns:p14="http://schemas.microsoft.com/office/powerpoint/2010/main" val="230587795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Summary – </a:t>
            </a:r>
            <a:br>
              <a:rPr lang="en-US" sz="3200" dirty="0">
                <a:latin typeface="+mn-lt"/>
              </a:rPr>
            </a:br>
            <a:r>
              <a:rPr lang="en-US" sz="3200" dirty="0">
                <a:latin typeface="+mn-lt"/>
              </a:rPr>
              <a:t>Reminder</a:t>
            </a:r>
          </a:p>
        </p:txBody>
      </p:sp>
      <p:sp>
        <p:nvSpPr>
          <p:cNvPr id="2" name="Rectangle 1"/>
          <p:cNvSpPr/>
          <p:nvPr/>
        </p:nvSpPr>
        <p:spPr>
          <a:xfrm>
            <a:off x="268451" y="2444115"/>
            <a:ext cx="8607097" cy="5016758"/>
          </a:xfrm>
          <a:prstGeom prst="rect">
            <a:avLst/>
          </a:prstGeom>
        </p:spPr>
        <p:txBody>
          <a:bodyPr wrap="square">
            <a:spAutoFit/>
          </a:bodyPr>
          <a:lstStyle/>
          <a:p>
            <a:pPr algn="ctr"/>
            <a:endParaRPr lang="en-US" dirty="0">
              <a:ea typeface="Calibri" panose="020F0502020204030204" pitchFamily="34" charset="0"/>
            </a:endParaRPr>
          </a:p>
          <a:p>
            <a:pPr algn="ctr"/>
            <a:r>
              <a:rPr lang="en-US" dirty="0">
                <a:ea typeface="Calibri" panose="020F0502020204030204" pitchFamily="34" charset="0"/>
              </a:rPr>
              <a:t>Remember: </a:t>
            </a:r>
          </a:p>
          <a:p>
            <a:pPr algn="ctr"/>
            <a:endParaRPr lang="en-US" dirty="0">
              <a:ea typeface="Calibri" panose="020F0502020204030204" pitchFamily="34" charset="0"/>
            </a:endParaRPr>
          </a:p>
          <a:p>
            <a:pPr algn="ctr"/>
            <a:r>
              <a:rPr lang="en-US" dirty="0">
                <a:ea typeface="Calibri" panose="020F0502020204030204" pitchFamily="34" charset="0"/>
              </a:rPr>
              <a:t>“</a:t>
            </a:r>
            <a:r>
              <a:rPr lang="en-US" b="1" dirty="0">
                <a:ea typeface="Calibri" panose="020F0502020204030204" pitchFamily="34" charset="0"/>
              </a:rPr>
              <a:t>Work is what you do, not where you are</a:t>
            </a:r>
            <a:r>
              <a:rPr lang="en-US" dirty="0">
                <a:ea typeface="Calibri" panose="020F0502020204030204" pitchFamily="34" charset="0"/>
              </a:rPr>
              <a:t>.”</a:t>
            </a:r>
          </a:p>
          <a:p>
            <a:pPr algn="ctr"/>
            <a:endParaRPr lang="en-US" dirty="0">
              <a:ea typeface="Calibri" panose="020F0502020204030204" pitchFamily="34" charset="0"/>
            </a:endParaRPr>
          </a:p>
          <a:p>
            <a:pPr algn="ctr"/>
            <a:endParaRPr lang="en-US" dirty="0">
              <a:ea typeface="Calibri" panose="020F0502020204030204" pitchFamily="34" charset="0"/>
            </a:endParaRPr>
          </a:p>
          <a:p>
            <a:pPr algn="ctr"/>
            <a:endParaRPr lang="en-US" dirty="0">
              <a:ea typeface="Calibri" panose="020F0502020204030204" pitchFamily="34" charset="0"/>
            </a:endParaRPr>
          </a:p>
          <a:p>
            <a:pPr algn="ctr"/>
            <a:endParaRPr lang="en-US" dirty="0">
              <a:ea typeface="Calibri" panose="020F0502020204030204" pitchFamily="34" charset="0"/>
            </a:endParaRPr>
          </a:p>
          <a:p>
            <a:pPr algn="ctr"/>
            <a:endParaRPr lang="en-US" dirty="0">
              <a:ea typeface="Calibri" panose="020F0502020204030204" pitchFamily="34" charset="0"/>
            </a:endParaRPr>
          </a:p>
          <a:p>
            <a:pPr algn="ctr"/>
            <a:endParaRPr lang="en-US" dirty="0">
              <a:ea typeface="Calibri" panose="020F0502020204030204" pitchFamily="34" charset="0"/>
            </a:endParaRPr>
          </a:p>
          <a:p>
            <a:pPr algn="ctr"/>
            <a:endParaRPr lang="en-US" dirty="0">
              <a:ea typeface="Calibri" panose="020F0502020204030204" pitchFamily="34" charset="0"/>
            </a:endParaRPr>
          </a:p>
          <a:p>
            <a:pPr algn="ctr"/>
            <a:endParaRPr lang="en-US" dirty="0">
              <a:ea typeface="Calibri" panose="020F0502020204030204" pitchFamily="34" charset="0"/>
            </a:endParaRPr>
          </a:p>
          <a:p>
            <a:pPr marL="342900" indent="-342900" algn="ctr">
              <a:buFont typeface="Arial" panose="020B0604020202020204" pitchFamily="34" charset="0"/>
              <a:buChar char="•"/>
            </a:pPr>
            <a:endParaRPr lang="en-US" dirty="0">
              <a:ea typeface="Calibri" panose="020F0502020204030204" pitchFamily="34" charset="0"/>
            </a:endParaRPr>
          </a:p>
          <a:p>
            <a:pPr algn="ctr"/>
            <a:r>
              <a:rPr lang="en-US" sz="1600" dirty="0"/>
              <a:t>(</a:t>
            </a:r>
            <a:r>
              <a:rPr lang="en-US" sz="1600" i="1" dirty="0"/>
              <a:t>Government Employee’s Mobile Worker Toolkit. U.S. General Services Administration. Available at </a:t>
            </a:r>
            <a:r>
              <a:rPr lang="en-US" sz="1600" i="1" dirty="0">
                <a:hlinkClick r:id="rId3"/>
              </a:rPr>
              <a:t>https://www.gsa.gov/cdnstatic/TeleworkToolbox5262011.pdf</a:t>
            </a:r>
            <a:r>
              <a:rPr lang="en-US" sz="1600" i="1" dirty="0"/>
              <a:t>. Accessed on 10/14/2021</a:t>
            </a:r>
            <a:r>
              <a:rPr lang="en-US" sz="1600" dirty="0"/>
              <a:t>.)</a:t>
            </a:r>
          </a:p>
          <a:p>
            <a:pPr marL="342900" indent="-342900" algn="ctr">
              <a:buFont typeface="Arial" panose="020B0604020202020204" pitchFamily="34" charset="0"/>
              <a:buChar char="•"/>
            </a:pPr>
            <a:endParaRPr lang="en-US" dirty="0">
              <a:ea typeface="Calibri" panose="020F0502020204030204" pitchFamily="34" charset="0"/>
            </a:endParaRPr>
          </a:p>
          <a:p>
            <a:pPr marL="800100" lvl="1" indent="-342900" algn="ctr">
              <a:buFont typeface="Arial" panose="020B0604020202020204" pitchFamily="34" charset="0"/>
              <a:buChar char="•"/>
            </a:pPr>
            <a:endParaRPr lang="en-US" dirty="0">
              <a:ea typeface="Calibri" panose="020F0502020204030204" pitchFamily="34" charset="0"/>
            </a:endParaRPr>
          </a:p>
          <a:p>
            <a:pPr algn="ctr"/>
            <a:r>
              <a:rPr lang="en-US" dirty="0">
                <a:ea typeface="Calibri" panose="020F0502020204030204" pitchFamily="34" charset="0"/>
              </a:rPr>
              <a:t>             </a:t>
            </a:r>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135</a:t>
            </a:fld>
            <a:endParaRPr lang="en-US"/>
          </a:p>
        </p:txBody>
      </p:sp>
    </p:spTree>
    <p:extLst>
      <p:ext uri="{BB962C8B-B14F-4D97-AF65-F5344CB8AC3E}">
        <p14:creationId xmlns:p14="http://schemas.microsoft.com/office/powerpoint/2010/main" val="16502672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Questions?</a:t>
            </a:r>
          </a:p>
        </p:txBody>
      </p:sp>
      <p:sp>
        <p:nvSpPr>
          <p:cNvPr id="3" name="Slide Number Placeholder 2"/>
          <p:cNvSpPr>
            <a:spLocks noGrp="1"/>
          </p:cNvSpPr>
          <p:nvPr>
            <p:ph type="sldNum" sz="quarter" idx="12"/>
          </p:nvPr>
        </p:nvSpPr>
        <p:spPr/>
        <p:txBody>
          <a:bodyPr/>
          <a:lstStyle/>
          <a:p>
            <a:fld id="{4411220A-4329-47A5-AAA9-40C270F25AD1}" type="slidenum">
              <a:rPr lang="en-US" smtClean="0"/>
              <a:t>136</a:t>
            </a:fld>
            <a:endParaRPr lang="en-US"/>
          </a:p>
        </p:txBody>
      </p:sp>
    </p:spTree>
    <p:extLst>
      <p:ext uri="{BB962C8B-B14F-4D97-AF65-F5344CB8AC3E}">
        <p14:creationId xmlns:p14="http://schemas.microsoft.com/office/powerpoint/2010/main" val="77590974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EC0A-29BB-4E41-A99A-611C5E8EA662}"/>
              </a:ext>
            </a:extLst>
          </p:cNvPr>
          <p:cNvSpPr>
            <a:spLocks noGrp="1"/>
          </p:cNvSpPr>
          <p:nvPr>
            <p:ph type="title"/>
          </p:nvPr>
        </p:nvSpPr>
        <p:spPr/>
        <p:txBody>
          <a:bodyPr>
            <a:normAutofit/>
          </a:bodyPr>
          <a:lstStyle/>
          <a:p>
            <a:r>
              <a:rPr lang="en-US" sz="3200" dirty="0">
                <a:latin typeface="+mn-lt"/>
              </a:rPr>
              <a:t>Appendix A. General Telework Resources</a:t>
            </a:r>
          </a:p>
        </p:txBody>
      </p:sp>
      <p:sp>
        <p:nvSpPr>
          <p:cNvPr id="6" name="Slide Number Placeholder 5"/>
          <p:cNvSpPr>
            <a:spLocks noGrp="1"/>
          </p:cNvSpPr>
          <p:nvPr>
            <p:ph type="sldNum" sz="quarter" idx="12"/>
          </p:nvPr>
        </p:nvSpPr>
        <p:spPr/>
        <p:txBody>
          <a:bodyPr/>
          <a:lstStyle/>
          <a:p>
            <a:fld id="{4411220A-4329-47A5-AAA9-40C270F25AD1}" type="slidenum">
              <a:rPr lang="en-US" smtClean="0"/>
              <a:pPr/>
              <a:t>137</a:t>
            </a:fld>
            <a:endParaRPr lang="en-US" dirty="0"/>
          </a:p>
        </p:txBody>
      </p:sp>
    </p:spTree>
    <p:extLst>
      <p:ext uri="{BB962C8B-B14F-4D97-AF65-F5344CB8AC3E}">
        <p14:creationId xmlns:p14="http://schemas.microsoft.com/office/powerpoint/2010/main" val="417323301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General Telework Resources</a:t>
            </a:r>
          </a:p>
        </p:txBody>
      </p:sp>
      <p:sp>
        <p:nvSpPr>
          <p:cNvPr id="2" name="Rectangle 1"/>
          <p:cNvSpPr/>
          <p:nvPr/>
        </p:nvSpPr>
        <p:spPr>
          <a:xfrm>
            <a:off x="343556" y="1679569"/>
            <a:ext cx="8171794" cy="4859344"/>
          </a:xfrm>
          <a:prstGeom prst="rect">
            <a:avLst/>
          </a:prstGeom>
        </p:spPr>
        <p:txBody>
          <a:bodyPr wrap="square">
            <a:spAutoFit/>
          </a:bodyPr>
          <a:lstStyle/>
          <a:p>
            <a:pPr marL="342900" indent="-342900">
              <a:lnSpc>
                <a:spcPct val="114000"/>
              </a:lnSpc>
              <a:spcAft>
                <a:spcPts val="600"/>
              </a:spcAft>
              <a:buFont typeface="Arial" panose="020B0604020202020204" pitchFamily="34" charset="0"/>
              <a:buChar char="•"/>
            </a:pPr>
            <a:r>
              <a:rPr lang="en-US" b="1" dirty="0">
                <a:ea typeface="Calibri" panose="020F0502020204030204" pitchFamily="34" charset="0"/>
              </a:rPr>
              <a:t>General Services Administration’s (GSA) Government Employee’s Mobile Worker Toolkit. </a:t>
            </a:r>
            <a:r>
              <a:rPr lang="en-US" dirty="0"/>
              <a:t>GSA. Available at </a:t>
            </a:r>
            <a:r>
              <a:rPr lang="en-US" dirty="0">
                <a:hlinkClick r:id="rId3"/>
              </a:rPr>
              <a:t>https://www.gsa.gov/cdnstatic/TeleworkToolbox5262011.pdf</a:t>
            </a:r>
            <a:r>
              <a:rPr lang="en-US" dirty="0"/>
              <a:t>. </a:t>
            </a:r>
            <a:endParaRPr lang="en-US" b="1" dirty="0">
              <a:ea typeface="Calibri" panose="020F0502020204030204" pitchFamily="34" charset="0"/>
            </a:endParaRPr>
          </a:p>
          <a:p>
            <a:pPr marL="342900" indent="-342900">
              <a:lnSpc>
                <a:spcPct val="114000"/>
              </a:lnSpc>
              <a:spcAft>
                <a:spcPts val="600"/>
              </a:spcAft>
              <a:buFont typeface="Arial" panose="020B0604020202020204" pitchFamily="34" charset="0"/>
              <a:buChar char="•"/>
            </a:pPr>
            <a:r>
              <a:rPr lang="en-US" b="1" dirty="0">
                <a:ea typeface="Calibri" panose="020F0502020204030204" pitchFamily="34" charset="0"/>
              </a:rPr>
              <a:t>GSA’s </a:t>
            </a:r>
            <a:r>
              <a:rPr lang="en-US" b="1" dirty="0"/>
              <a:t>Knowledge Worker Productivity: challenges, issues, solutions. </a:t>
            </a:r>
            <a:r>
              <a:rPr lang="en-US" dirty="0"/>
              <a:t>2011. GSA. Available at </a:t>
            </a:r>
            <a:r>
              <a:rPr lang="en-US" dirty="0">
                <a:hlinkClick r:id="rId4"/>
              </a:rPr>
              <a:t>https://www.gsa.gov/cdnstatic/KnowledgeWorkerProductivity.pdf</a:t>
            </a:r>
            <a:r>
              <a:rPr lang="en-US" dirty="0"/>
              <a:t>. </a:t>
            </a:r>
          </a:p>
          <a:p>
            <a:pPr marL="342900" indent="-342900">
              <a:lnSpc>
                <a:spcPct val="114000"/>
              </a:lnSpc>
              <a:spcAft>
                <a:spcPts val="600"/>
              </a:spcAft>
              <a:buFont typeface="Arial" panose="020B0604020202020204" pitchFamily="34" charset="0"/>
              <a:buChar char="•"/>
            </a:pPr>
            <a:r>
              <a:rPr lang="en-US" b="1" dirty="0"/>
              <a:t>GSA’s Managing Teleworkers: The Basics. </a:t>
            </a:r>
            <a:r>
              <a:rPr lang="en-US" dirty="0"/>
              <a:t>Available at: </a:t>
            </a:r>
            <a:r>
              <a:rPr lang="en-US" dirty="0">
                <a:hlinkClick r:id="rId5"/>
              </a:rPr>
              <a:t>https://www.gsa.gov/governmentwide-initiatives/telework/resources-for-managing-teleworkers</a:t>
            </a:r>
            <a:r>
              <a:rPr lang="en-US" dirty="0"/>
              <a:t>. </a:t>
            </a:r>
          </a:p>
          <a:p>
            <a:pPr marL="342900" indent="-342900">
              <a:lnSpc>
                <a:spcPct val="114000"/>
              </a:lnSpc>
              <a:spcAft>
                <a:spcPts val="600"/>
              </a:spcAft>
              <a:buFont typeface="Arial" panose="020B0604020202020204" pitchFamily="34" charset="0"/>
              <a:buChar char="•"/>
            </a:pPr>
            <a:r>
              <a:rPr lang="en-US" b="1" dirty="0">
                <a:ea typeface="Calibri" panose="020F0502020204030204" pitchFamily="34" charset="0"/>
              </a:rPr>
              <a:t>Telework as a Team Sport: GSA’s 10 Tips. GSA Enterprise Transformation. </a:t>
            </a:r>
            <a:r>
              <a:rPr lang="en-US" dirty="0">
                <a:ea typeface="Calibri" panose="020F0502020204030204" pitchFamily="34" charset="0"/>
              </a:rPr>
              <a:t>GSA. Available at </a:t>
            </a:r>
            <a:r>
              <a:rPr lang="en-US" dirty="0">
                <a:ea typeface="Calibri" panose="020F0502020204030204" pitchFamily="34" charset="0"/>
                <a:hlinkClick r:id="rId6"/>
              </a:rPr>
              <a:t>https://www.gsa.gov/cdnstatic/10TipsToTeleworkAsATeamSport.pdf</a:t>
            </a:r>
            <a:r>
              <a:rPr lang="en-US" dirty="0">
                <a:ea typeface="Calibri" panose="020F0502020204030204" pitchFamily="34" charset="0"/>
              </a:rPr>
              <a:t>.</a:t>
            </a:r>
          </a:p>
          <a:p>
            <a:pPr marL="342900" indent="-342900">
              <a:lnSpc>
                <a:spcPct val="114000"/>
              </a:lnSpc>
              <a:spcAft>
                <a:spcPts val="600"/>
              </a:spcAft>
              <a:buFont typeface="Arial" panose="020B0604020202020204" pitchFamily="34" charset="0"/>
              <a:buChar char="•"/>
            </a:pPr>
            <a:r>
              <a:rPr lang="en-US" b="1" dirty="0">
                <a:ea typeface="Calibri" panose="020F0502020204030204" pitchFamily="34" charset="0"/>
              </a:rPr>
              <a:t>Telework Coordinators</a:t>
            </a:r>
            <a:r>
              <a:rPr lang="en-US" dirty="0">
                <a:ea typeface="Calibri" panose="020F0502020204030204" pitchFamily="34" charset="0"/>
              </a:rPr>
              <a:t>: </a:t>
            </a:r>
            <a:r>
              <a:rPr lang="en-US" dirty="0">
                <a:ea typeface="Calibri" panose="020F0502020204030204" pitchFamily="34" charset="0"/>
                <a:hlinkClick r:id="rId7"/>
              </a:rPr>
              <a:t>https://www.opm.gov/CCLContact/</a:t>
            </a:r>
            <a:r>
              <a:rPr lang="en-US" dirty="0">
                <a:ea typeface="Calibri" panose="020F0502020204030204" pitchFamily="34" charset="0"/>
              </a:rPr>
              <a:t> </a:t>
            </a:r>
          </a:p>
          <a:p>
            <a:pPr marL="342900" indent="-342900">
              <a:lnSpc>
                <a:spcPct val="114000"/>
              </a:lnSpc>
              <a:buFont typeface="Arial" panose="020B0604020202020204" pitchFamily="34" charset="0"/>
              <a:buChar char="•"/>
            </a:pPr>
            <a:r>
              <a:rPr lang="en-US" dirty="0">
                <a:hlinkClick r:id="rId8"/>
              </a:rPr>
              <a:t>The Telework Enhancement Act of 2010</a:t>
            </a:r>
            <a:r>
              <a:rPr lang="en-US" dirty="0"/>
              <a:t>: </a:t>
            </a:r>
            <a:r>
              <a:rPr lang="en-US" dirty="0">
                <a:hlinkClick r:id="rId9"/>
              </a:rPr>
              <a:t>https://www.congress.gov/111/plaws/publ292/PLAW-111publ292.pdf</a:t>
            </a:r>
            <a:r>
              <a:rPr lang="en-US" dirty="0"/>
              <a:t>  </a:t>
            </a:r>
          </a:p>
          <a:p>
            <a:pPr marL="342900" indent="-342900">
              <a:spcAft>
                <a:spcPts val="600"/>
              </a:spcAft>
              <a:buFont typeface="Arial" panose="020B0604020202020204" pitchFamily="34" charset="0"/>
              <a:buChar char="•"/>
            </a:pPr>
            <a:endParaRPr lang="en-US" b="1" dirty="0">
              <a:ea typeface="Calibri" panose="020F0502020204030204" pitchFamily="34" charset="0"/>
            </a:endParaRPr>
          </a:p>
        </p:txBody>
      </p:sp>
      <p:sp>
        <p:nvSpPr>
          <p:cNvPr id="3" name="Slide Number Placeholder 2"/>
          <p:cNvSpPr>
            <a:spLocks noGrp="1"/>
          </p:cNvSpPr>
          <p:nvPr>
            <p:ph type="sldNum" sz="quarter" idx="12"/>
          </p:nvPr>
        </p:nvSpPr>
        <p:spPr/>
        <p:txBody>
          <a:bodyPr/>
          <a:lstStyle/>
          <a:p>
            <a:fld id="{4411220A-4329-47A5-AAA9-40C270F25AD1}" type="slidenum">
              <a:rPr lang="en-US" smtClean="0"/>
              <a:t>138</a:t>
            </a:fld>
            <a:endParaRPr lang="en-US"/>
          </a:p>
        </p:txBody>
      </p:sp>
    </p:spTree>
    <p:extLst>
      <p:ext uri="{BB962C8B-B14F-4D97-AF65-F5344CB8AC3E}">
        <p14:creationId xmlns:p14="http://schemas.microsoft.com/office/powerpoint/2010/main" val="313752762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General Telework Resources (2)</a:t>
            </a:r>
          </a:p>
        </p:txBody>
      </p:sp>
      <p:sp>
        <p:nvSpPr>
          <p:cNvPr id="2" name="Rectangle 1"/>
          <p:cNvSpPr/>
          <p:nvPr/>
        </p:nvSpPr>
        <p:spPr>
          <a:xfrm>
            <a:off x="129842" y="1486879"/>
            <a:ext cx="8597591" cy="4325479"/>
          </a:xfrm>
          <a:prstGeom prst="rect">
            <a:avLst/>
          </a:prstGeom>
        </p:spPr>
        <p:txBody>
          <a:bodyPr wrap="square">
            <a:spAutoFit/>
          </a:bodyPr>
          <a:lstStyle/>
          <a:p>
            <a:pPr marL="342900" indent="-342900">
              <a:lnSpc>
                <a:spcPct val="114000"/>
              </a:lnSpc>
              <a:spcAft>
                <a:spcPts val="600"/>
              </a:spcAft>
              <a:buFont typeface="Arial" panose="020B0604020202020204" pitchFamily="34" charset="0"/>
              <a:buChar char="•"/>
            </a:pPr>
            <a:r>
              <a:rPr lang="en-US" b="1" dirty="0">
                <a:ea typeface="Calibri" panose="020F0502020204030204" pitchFamily="34" charset="0"/>
              </a:rPr>
              <a:t>Telework.gov: </a:t>
            </a:r>
            <a:r>
              <a:rPr lang="en-US" dirty="0">
                <a:ea typeface="Calibri" panose="020F0502020204030204" pitchFamily="34" charset="0"/>
              </a:rPr>
              <a:t>specific to Executive Branch;  </a:t>
            </a:r>
            <a:r>
              <a:rPr lang="en-US" dirty="0">
                <a:ea typeface="Calibri" panose="020F0502020204030204" pitchFamily="34" charset="0"/>
                <a:hlinkClick r:id="rId3"/>
              </a:rPr>
              <a:t>http://Telework.gov</a:t>
            </a:r>
            <a:r>
              <a:rPr lang="en-US" dirty="0">
                <a:ea typeface="Calibri" panose="020F0502020204030204" pitchFamily="34" charset="0"/>
              </a:rPr>
              <a:t>  </a:t>
            </a:r>
          </a:p>
          <a:p>
            <a:pPr marL="800100" lvl="1" indent="-342900">
              <a:lnSpc>
                <a:spcPct val="114000"/>
              </a:lnSpc>
              <a:spcAft>
                <a:spcPts val="600"/>
              </a:spcAft>
              <a:buFont typeface="Arial" panose="020B0604020202020204" pitchFamily="34" charset="0"/>
              <a:buChar char="•"/>
            </a:pPr>
            <a:r>
              <a:rPr lang="en-US" dirty="0">
                <a:ea typeface="Calibri" panose="020F0502020204030204" pitchFamily="34" charset="0"/>
              </a:rPr>
              <a:t>Training and Resources: </a:t>
            </a:r>
          </a:p>
          <a:p>
            <a:pPr marL="1257300" lvl="2" indent="-342900">
              <a:lnSpc>
                <a:spcPct val="114000"/>
              </a:lnSpc>
              <a:spcAft>
                <a:spcPts val="600"/>
              </a:spcAft>
              <a:buFont typeface="Arial" panose="020B0604020202020204" pitchFamily="34" charset="0"/>
              <a:buChar char="•"/>
            </a:pPr>
            <a:r>
              <a:rPr lang="en-US" dirty="0">
                <a:ea typeface="Calibri" panose="020F0502020204030204" pitchFamily="34" charset="0"/>
                <a:hlinkClick r:id="rId4"/>
              </a:rPr>
              <a:t>https://telework.gov/training-resources/</a:t>
            </a:r>
            <a:endParaRPr lang="en-US" dirty="0">
              <a:ea typeface="Calibri" panose="020F0502020204030204" pitchFamily="34" charset="0"/>
            </a:endParaRPr>
          </a:p>
          <a:p>
            <a:pPr marL="1257300" lvl="2" indent="-342900">
              <a:lnSpc>
                <a:spcPct val="114000"/>
              </a:lnSpc>
              <a:spcAft>
                <a:spcPts val="600"/>
              </a:spcAft>
              <a:buFont typeface="Arial" panose="020B0604020202020204" pitchFamily="34" charset="0"/>
              <a:buChar char="•"/>
            </a:pPr>
            <a:r>
              <a:rPr lang="en-US" dirty="0">
                <a:ea typeface="Calibri" panose="020F0502020204030204" pitchFamily="34" charset="0"/>
                <a:hlinkClick r:id="rId5"/>
              </a:rPr>
              <a:t>https://telework.gov/training-resources/telework-training/virtual-telework-fundamentals-training-courses/</a:t>
            </a:r>
            <a:r>
              <a:rPr lang="en-US" dirty="0">
                <a:ea typeface="Calibri" panose="020F0502020204030204" pitchFamily="34" charset="0"/>
              </a:rPr>
              <a:t> </a:t>
            </a:r>
          </a:p>
          <a:p>
            <a:pPr marL="800100" lvl="1" indent="-342900">
              <a:lnSpc>
                <a:spcPct val="114000"/>
              </a:lnSpc>
              <a:spcAft>
                <a:spcPts val="600"/>
              </a:spcAft>
              <a:buFont typeface="Arial" panose="020B0604020202020204" pitchFamily="34" charset="0"/>
              <a:buChar char="•"/>
            </a:pPr>
            <a:r>
              <a:rPr lang="en-US" dirty="0"/>
              <a:t>Tools for Employees: </a:t>
            </a:r>
            <a:r>
              <a:rPr lang="en-US" dirty="0">
                <a:hlinkClick r:id="rId6"/>
              </a:rPr>
              <a:t>https://telework.gov/federal-community/telework-employees/</a:t>
            </a:r>
            <a:r>
              <a:rPr lang="en-US" dirty="0"/>
              <a:t> </a:t>
            </a:r>
          </a:p>
          <a:p>
            <a:pPr marL="800100" lvl="1" indent="-342900">
              <a:lnSpc>
                <a:spcPct val="114000"/>
              </a:lnSpc>
              <a:spcAft>
                <a:spcPts val="600"/>
              </a:spcAft>
              <a:buFont typeface="Arial" panose="020B0604020202020204" pitchFamily="34" charset="0"/>
              <a:buChar char="•"/>
            </a:pPr>
            <a:r>
              <a:rPr lang="en-US" dirty="0">
                <a:ea typeface="Calibri" panose="020F0502020204030204" pitchFamily="34" charset="0"/>
              </a:rPr>
              <a:t>Tools for Managers: </a:t>
            </a:r>
            <a:r>
              <a:rPr lang="en-US" dirty="0">
                <a:hlinkClick r:id="rId7"/>
              </a:rPr>
              <a:t>https://www.telework.gov/federal-community/telework-managers/telework-manager-faqs/</a:t>
            </a:r>
            <a:endParaRPr lang="en-US" dirty="0"/>
          </a:p>
          <a:p>
            <a:pPr marL="800100" lvl="1" indent="-342900">
              <a:lnSpc>
                <a:spcPct val="114000"/>
              </a:lnSpc>
              <a:spcAft>
                <a:spcPts val="600"/>
              </a:spcAft>
              <a:buFont typeface="Arial" panose="020B0604020202020204" pitchFamily="34" charset="0"/>
              <a:buChar char="•"/>
            </a:pPr>
            <a:r>
              <a:rPr lang="en-US" dirty="0"/>
              <a:t>Tools for Telework Managing Officers and Coordinators: </a:t>
            </a:r>
            <a:r>
              <a:rPr lang="en-US" dirty="0">
                <a:hlinkClick r:id="rId8"/>
              </a:rPr>
              <a:t>https://telework.gov/federal-community/telework-managing-officers-coordinators/</a:t>
            </a:r>
            <a:r>
              <a:rPr lang="en-US" dirty="0">
                <a:ea typeface="Calibri" panose="020F0502020204030204" pitchFamily="34" charset="0"/>
              </a:rPr>
              <a:t>            </a:t>
            </a:r>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139</a:t>
            </a:fld>
            <a:endParaRPr lang="en-US"/>
          </a:p>
        </p:txBody>
      </p:sp>
    </p:spTree>
    <p:extLst>
      <p:ext uri="{BB962C8B-B14F-4D97-AF65-F5344CB8AC3E}">
        <p14:creationId xmlns:p14="http://schemas.microsoft.com/office/powerpoint/2010/main" val="809942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FC7F-808C-4131-BD48-ED675C66D33F}"/>
              </a:ext>
            </a:extLst>
          </p:cNvPr>
          <p:cNvSpPr>
            <a:spLocks noGrp="1"/>
          </p:cNvSpPr>
          <p:nvPr>
            <p:ph type="title"/>
          </p:nvPr>
        </p:nvSpPr>
        <p:spPr/>
        <p:txBody>
          <a:bodyPr>
            <a:normAutofit/>
          </a:bodyPr>
          <a:lstStyle/>
          <a:p>
            <a:r>
              <a:rPr lang="en-US" sz="3200" dirty="0">
                <a:latin typeface="+mn-lt"/>
              </a:rPr>
              <a:t>Ground Rules</a:t>
            </a:r>
          </a:p>
        </p:txBody>
      </p:sp>
      <p:sp>
        <p:nvSpPr>
          <p:cNvPr id="8" name="Content Placeholder 7"/>
          <p:cNvSpPr txBox="1">
            <a:spLocks/>
          </p:cNvSpPr>
          <p:nvPr/>
        </p:nvSpPr>
        <p:spPr>
          <a:xfrm>
            <a:off x="483672" y="1387477"/>
            <a:ext cx="7924800" cy="5333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ENGAGE – Comment, Ask Questions, and Respond:</a:t>
            </a:r>
          </a:p>
          <a:p>
            <a:pPr marL="685800" marR="0" lvl="1" indent="-228600" algn="l" defTabSz="914400" rtl="0" eaLnBrk="1" fontAlgn="base"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Chat Function</a:t>
            </a:r>
          </a:p>
          <a:p>
            <a:pPr marL="685800" marR="0" lvl="1" indent="-228600" algn="l" defTabSz="914400" rtl="0" eaLnBrk="1" fontAlgn="base"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Polls</a:t>
            </a:r>
          </a:p>
          <a:p>
            <a:pPr marL="685800" marR="0" lvl="1" indent="-228600" algn="l" defTabSz="914400" rtl="0" eaLnBrk="1" fontAlgn="base"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If you’re connected by phone only (and not on Zoom), send comments or questions after the seminar by email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hlinkClick r:id="rId2"/>
              </a:rPr>
              <a:t>kim.wittenberg@ahrq.hhs.gov</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base" latinLnBrk="0" hangingPunct="1">
              <a:lnSpc>
                <a:spcPct val="9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base"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SAFE and PRODUCTIVE ENVIRONMENT:</a:t>
            </a:r>
          </a:p>
          <a:p>
            <a:pPr marL="685800" marR="0" lvl="1" indent="-228600" algn="l" defTabSz="914400" rtl="0" eaLnBrk="1" fontAlgn="base"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Positive Focus on Learning and on Actionable Strategies</a:t>
            </a:r>
          </a:p>
          <a:p>
            <a:pPr marL="685800" marR="0" lvl="1" indent="-228600" algn="l" defTabSz="914400" rtl="0" eaLnBrk="1" fontAlgn="base"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Respectful of fellow Feds and agencies</a:t>
            </a:r>
          </a:p>
          <a:p>
            <a:pPr marL="685800" marR="0" lvl="1" indent="-228600" algn="l" defTabSz="914400" rtl="0" eaLnBrk="1" fontAlgn="base"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Patient with any IT hiccups</a:t>
            </a: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411220A-4329-47A5-AAA9-40C270F25A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72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 calcmode="lin" valueType="num">
                                      <p:cBhvr additive="base">
                                        <p:cTn id="29"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 calcmode="lin" valueType="num">
                                      <p:cBhvr additive="base">
                                        <p:cTn id="33"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 calcmode="lin" valueType="num">
                                      <p:cBhvr additive="base">
                                        <p:cTn id="37"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EC0A-29BB-4E41-A99A-611C5E8EA662}"/>
              </a:ext>
            </a:extLst>
          </p:cNvPr>
          <p:cNvSpPr>
            <a:spLocks noGrp="1"/>
          </p:cNvSpPr>
          <p:nvPr>
            <p:ph type="title"/>
          </p:nvPr>
        </p:nvSpPr>
        <p:spPr/>
        <p:txBody>
          <a:bodyPr>
            <a:normAutofit/>
          </a:bodyPr>
          <a:lstStyle/>
          <a:p>
            <a:r>
              <a:rPr lang="en-US" sz="3200" dirty="0">
                <a:latin typeface="+mn-lt"/>
              </a:rPr>
              <a:t>Appendix B. Ethics Resources </a:t>
            </a:r>
          </a:p>
        </p:txBody>
      </p:sp>
      <p:sp>
        <p:nvSpPr>
          <p:cNvPr id="6" name="Slide Number Placeholder 5"/>
          <p:cNvSpPr>
            <a:spLocks noGrp="1"/>
          </p:cNvSpPr>
          <p:nvPr>
            <p:ph type="sldNum" sz="quarter" idx="12"/>
          </p:nvPr>
        </p:nvSpPr>
        <p:spPr/>
        <p:txBody>
          <a:bodyPr/>
          <a:lstStyle/>
          <a:p>
            <a:fld id="{4411220A-4329-47A5-AAA9-40C270F25AD1}" type="slidenum">
              <a:rPr lang="en-US" smtClean="0"/>
              <a:pPr/>
              <a:t>140</a:t>
            </a:fld>
            <a:endParaRPr lang="en-US" dirty="0"/>
          </a:p>
        </p:txBody>
      </p:sp>
    </p:spTree>
    <p:extLst>
      <p:ext uri="{BB962C8B-B14F-4D97-AF65-F5344CB8AC3E}">
        <p14:creationId xmlns:p14="http://schemas.microsoft.com/office/powerpoint/2010/main" val="1077858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Ethics Resources </a:t>
            </a:r>
          </a:p>
        </p:txBody>
      </p:sp>
      <p:sp>
        <p:nvSpPr>
          <p:cNvPr id="2" name="Rectangle 1"/>
          <p:cNvSpPr/>
          <p:nvPr/>
        </p:nvSpPr>
        <p:spPr>
          <a:xfrm>
            <a:off x="486103" y="1747456"/>
            <a:ext cx="8171794" cy="4317464"/>
          </a:xfrm>
          <a:prstGeom prst="rect">
            <a:avLst/>
          </a:prstGeom>
        </p:spPr>
        <p:txBody>
          <a:bodyPr wrap="square">
            <a:spAutoFit/>
          </a:bodyPr>
          <a:lstStyle/>
          <a:p>
            <a:pPr marL="342900" indent="-342900">
              <a:lnSpc>
                <a:spcPct val="114000"/>
              </a:lnSpc>
              <a:spcBef>
                <a:spcPts val="600"/>
              </a:spcBef>
              <a:spcAft>
                <a:spcPts val="600"/>
              </a:spcAft>
              <a:buFont typeface="Arial" panose="020B0604020202020204" pitchFamily="34" charset="0"/>
              <a:buChar char="•"/>
            </a:pPr>
            <a:r>
              <a:rPr lang="en-US" b="1" dirty="0">
                <a:ea typeface="Calibri" panose="020F0502020204030204" pitchFamily="34" charset="0"/>
              </a:rPr>
              <a:t>Ethics Resources from USDA:</a:t>
            </a:r>
          </a:p>
          <a:p>
            <a:pPr marL="800100" lvl="1" indent="-342900">
              <a:lnSpc>
                <a:spcPct val="114000"/>
              </a:lnSpc>
              <a:spcBef>
                <a:spcPts val="600"/>
              </a:spcBef>
              <a:spcAft>
                <a:spcPts val="600"/>
              </a:spcAft>
              <a:buFont typeface="Arial" panose="020B0604020202020204" pitchFamily="34" charset="0"/>
              <a:buChar char="•"/>
            </a:pPr>
            <a:r>
              <a:rPr lang="en-US" b="1" dirty="0">
                <a:ea typeface="Calibri" panose="020F0502020204030204" pitchFamily="34" charset="0"/>
              </a:rPr>
              <a:t>USDA Ethics App </a:t>
            </a:r>
            <a:r>
              <a:rPr lang="en-US" dirty="0">
                <a:ea typeface="Calibri" panose="020F0502020204030204" pitchFamily="34" charset="0"/>
              </a:rPr>
              <a:t>(search for “USDA Ethics” on any smart phone)</a:t>
            </a:r>
          </a:p>
          <a:p>
            <a:pPr marL="800100" lvl="1" indent="-342900">
              <a:lnSpc>
                <a:spcPct val="114000"/>
              </a:lnSpc>
              <a:spcBef>
                <a:spcPts val="600"/>
              </a:spcBef>
              <a:spcAft>
                <a:spcPts val="600"/>
              </a:spcAft>
              <a:buFont typeface="Arial" panose="020B0604020202020204" pitchFamily="34" charset="0"/>
              <a:buChar char="•"/>
            </a:pPr>
            <a:r>
              <a:rPr lang="en-US" b="1" dirty="0">
                <a:ea typeface="Calibri" panose="020F0502020204030204" pitchFamily="34" charset="0"/>
              </a:rPr>
              <a:t>USDA-NASA “Save the Lunar Greenhouse” Ethics Training Game</a:t>
            </a:r>
            <a:r>
              <a:rPr lang="en-US" dirty="0">
                <a:ea typeface="Calibri" panose="020F0502020204030204" pitchFamily="34" charset="0"/>
              </a:rPr>
              <a:t>: </a:t>
            </a:r>
            <a:r>
              <a:rPr lang="en-US" dirty="0">
                <a:ea typeface="Calibri" panose="020F0502020204030204" pitchFamily="34" charset="0"/>
                <a:hlinkClick r:id="rId3"/>
              </a:rPr>
              <a:t>https://www.ethics.usda.gov/docs/USDA%20Annual%20Ethics%20Training%20v1.091%20-%20Storyline%20output/story.html</a:t>
            </a:r>
            <a:r>
              <a:rPr lang="en-US" dirty="0">
                <a:ea typeface="Calibri" panose="020F0502020204030204" pitchFamily="34" charset="0"/>
              </a:rPr>
              <a:t> </a:t>
            </a:r>
          </a:p>
          <a:p>
            <a:pPr marL="800100" lvl="1" indent="-342900">
              <a:lnSpc>
                <a:spcPct val="114000"/>
              </a:lnSpc>
              <a:spcBef>
                <a:spcPts val="600"/>
              </a:spcBef>
              <a:spcAft>
                <a:spcPts val="600"/>
              </a:spcAft>
              <a:buFont typeface="Arial" panose="020B0604020202020204" pitchFamily="34" charset="0"/>
              <a:buChar char="•"/>
            </a:pPr>
            <a:r>
              <a:rPr lang="en-US" b="1" dirty="0">
                <a:ea typeface="Calibri" panose="020F0502020204030204" pitchFamily="34" charset="0"/>
              </a:rPr>
              <a:t>USDA Ethics YouTube Channel </a:t>
            </a:r>
            <a:r>
              <a:rPr lang="en-US" dirty="0">
                <a:ea typeface="Calibri" panose="020F0502020204030204" pitchFamily="34" charset="0"/>
              </a:rPr>
              <a:t>(28 videos): </a:t>
            </a:r>
            <a:r>
              <a:rPr lang="en-US" dirty="0">
                <a:ea typeface="Calibri" panose="020F0502020204030204" pitchFamily="34" charset="0"/>
                <a:hlinkClick r:id="rId4"/>
              </a:rPr>
              <a:t>https://www.youtube.com/playlist?list=PL8wgGeKVh_7fhd7xoGqSmd7HxwiJtgtCS</a:t>
            </a:r>
            <a:r>
              <a:rPr lang="en-US" dirty="0">
                <a:ea typeface="Calibri" panose="020F0502020204030204" pitchFamily="34" charset="0"/>
              </a:rPr>
              <a:t>  </a:t>
            </a:r>
          </a:p>
          <a:p>
            <a:pPr marL="800100" lvl="1" indent="-342900">
              <a:lnSpc>
                <a:spcPct val="114000"/>
              </a:lnSpc>
              <a:spcBef>
                <a:spcPts val="600"/>
              </a:spcBef>
              <a:spcAft>
                <a:spcPts val="600"/>
              </a:spcAft>
              <a:buFont typeface="Arial" panose="020B0604020202020204" pitchFamily="34" charset="0"/>
              <a:buChar char="•"/>
            </a:pPr>
            <a:r>
              <a:rPr lang="en-US" b="1" dirty="0">
                <a:ea typeface="Calibri" panose="020F0502020204030204" pitchFamily="34" charset="0"/>
              </a:rPr>
              <a:t>USDA Office of Ethics Website</a:t>
            </a:r>
            <a:r>
              <a:rPr lang="en-US" dirty="0">
                <a:ea typeface="Calibri" panose="020F0502020204030204" pitchFamily="34" charset="0"/>
              </a:rPr>
              <a:t>:  </a:t>
            </a:r>
            <a:r>
              <a:rPr lang="en-US" dirty="0">
                <a:ea typeface="Calibri" panose="020F0502020204030204" pitchFamily="34" charset="0"/>
                <a:hlinkClick r:id="rId5"/>
              </a:rPr>
              <a:t>www.usda.gov/Ethics</a:t>
            </a:r>
            <a:r>
              <a:rPr lang="en-US" dirty="0">
                <a:ea typeface="Calibri" panose="020F0502020204030204" pitchFamily="34" charset="0"/>
              </a:rPr>
              <a:t>  </a:t>
            </a:r>
          </a:p>
          <a:p>
            <a:pPr marL="800100" lvl="1" indent="-342900">
              <a:lnSpc>
                <a:spcPct val="114000"/>
              </a:lnSpc>
              <a:spcBef>
                <a:spcPts val="600"/>
              </a:spcBef>
              <a:spcAft>
                <a:spcPts val="600"/>
              </a:spcAft>
              <a:buFont typeface="Arial" panose="020B0604020202020204" pitchFamily="34" charset="0"/>
              <a:buChar char="•"/>
            </a:pPr>
            <a:r>
              <a:rPr lang="en-US" b="1" dirty="0">
                <a:ea typeface="Calibri" panose="020F0502020204030204" pitchFamily="34" charset="0"/>
              </a:rPr>
              <a:t>USDA Ethics for New Employees</a:t>
            </a:r>
            <a:r>
              <a:rPr lang="en-US" dirty="0">
                <a:ea typeface="Calibri" panose="020F0502020204030204" pitchFamily="34" charset="0"/>
              </a:rPr>
              <a:t>: </a:t>
            </a:r>
            <a:r>
              <a:rPr lang="en-US" dirty="0">
                <a:ea typeface="Calibri" panose="020F0502020204030204" pitchFamily="34" charset="0"/>
                <a:hlinkClick r:id="rId6"/>
              </a:rPr>
              <a:t>https://www.ethics.usda.gov/newemployees.htm</a:t>
            </a:r>
            <a:r>
              <a:rPr lang="en-US" dirty="0">
                <a:ea typeface="Calibri" panose="020F0502020204030204" pitchFamily="34" charset="0"/>
              </a:rPr>
              <a:t> </a:t>
            </a:r>
          </a:p>
        </p:txBody>
      </p:sp>
      <p:sp>
        <p:nvSpPr>
          <p:cNvPr id="3" name="Slide Number Placeholder 2"/>
          <p:cNvSpPr>
            <a:spLocks noGrp="1"/>
          </p:cNvSpPr>
          <p:nvPr>
            <p:ph type="sldNum" sz="quarter" idx="12"/>
          </p:nvPr>
        </p:nvSpPr>
        <p:spPr/>
        <p:txBody>
          <a:bodyPr/>
          <a:lstStyle/>
          <a:p>
            <a:fld id="{4411220A-4329-47A5-AAA9-40C270F25AD1}" type="slidenum">
              <a:rPr lang="en-US" smtClean="0"/>
              <a:t>141</a:t>
            </a:fld>
            <a:endParaRPr lang="en-US"/>
          </a:p>
        </p:txBody>
      </p:sp>
    </p:spTree>
    <p:extLst>
      <p:ext uri="{BB962C8B-B14F-4D97-AF65-F5344CB8AC3E}">
        <p14:creationId xmlns:p14="http://schemas.microsoft.com/office/powerpoint/2010/main" val="405318835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EC0A-29BB-4E41-A99A-611C5E8EA662}"/>
              </a:ext>
            </a:extLst>
          </p:cNvPr>
          <p:cNvSpPr>
            <a:spLocks noGrp="1"/>
          </p:cNvSpPr>
          <p:nvPr>
            <p:ph type="title"/>
          </p:nvPr>
        </p:nvSpPr>
        <p:spPr/>
        <p:txBody>
          <a:bodyPr>
            <a:normAutofit/>
          </a:bodyPr>
          <a:lstStyle/>
          <a:p>
            <a:r>
              <a:rPr lang="en-US" sz="3200" dirty="0">
                <a:latin typeface="+mn-lt"/>
              </a:rPr>
              <a:t>Appendix C. Resilience Resources</a:t>
            </a:r>
          </a:p>
        </p:txBody>
      </p:sp>
      <p:sp>
        <p:nvSpPr>
          <p:cNvPr id="6" name="Slide Number Placeholder 5"/>
          <p:cNvSpPr>
            <a:spLocks noGrp="1"/>
          </p:cNvSpPr>
          <p:nvPr>
            <p:ph type="sldNum" sz="quarter" idx="12"/>
          </p:nvPr>
        </p:nvSpPr>
        <p:spPr/>
        <p:txBody>
          <a:bodyPr/>
          <a:lstStyle/>
          <a:p>
            <a:fld id="{4411220A-4329-47A5-AAA9-40C270F25AD1}" type="slidenum">
              <a:rPr lang="en-US" smtClean="0"/>
              <a:pPr/>
              <a:t>142</a:t>
            </a:fld>
            <a:endParaRPr lang="en-US" dirty="0"/>
          </a:p>
        </p:txBody>
      </p:sp>
    </p:spTree>
    <p:extLst>
      <p:ext uri="{BB962C8B-B14F-4D97-AF65-F5344CB8AC3E}">
        <p14:creationId xmlns:p14="http://schemas.microsoft.com/office/powerpoint/2010/main" val="99934506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Resilience Resources</a:t>
            </a:r>
          </a:p>
        </p:txBody>
      </p:sp>
      <p:sp>
        <p:nvSpPr>
          <p:cNvPr id="2" name="Rectangle 1"/>
          <p:cNvSpPr/>
          <p:nvPr/>
        </p:nvSpPr>
        <p:spPr>
          <a:xfrm>
            <a:off x="486103" y="1747456"/>
            <a:ext cx="8171794" cy="4859344"/>
          </a:xfrm>
          <a:prstGeom prst="rect">
            <a:avLst/>
          </a:prstGeom>
        </p:spPr>
        <p:txBody>
          <a:bodyPr wrap="square">
            <a:spAutoFit/>
          </a:bodyPr>
          <a:lstStyle/>
          <a:p>
            <a:pPr marL="342900" indent="-342900">
              <a:lnSpc>
                <a:spcPct val="114000"/>
              </a:lnSpc>
              <a:spcAft>
                <a:spcPts val="600"/>
              </a:spcAft>
              <a:buFont typeface="Arial" panose="020B0604020202020204" pitchFamily="34" charset="0"/>
              <a:buChar char="•"/>
            </a:pPr>
            <a:r>
              <a:rPr lang="en-US" b="1" dirty="0">
                <a:ea typeface="Calibri" panose="020F0502020204030204" pitchFamily="34" charset="0"/>
              </a:rPr>
              <a:t>General Services Administration’s (GSA) Government Employee’s Mobile Worker Toolkit. </a:t>
            </a:r>
            <a:r>
              <a:rPr lang="en-US" dirty="0"/>
              <a:t>GSA. Available at </a:t>
            </a:r>
            <a:r>
              <a:rPr lang="en-US" dirty="0">
                <a:hlinkClick r:id="rId3"/>
              </a:rPr>
              <a:t>https://www.gsa.gov/cdnstatic/TeleworkToolbox5262011.pdf</a:t>
            </a:r>
            <a:r>
              <a:rPr lang="en-US" dirty="0"/>
              <a:t>. </a:t>
            </a:r>
            <a:endParaRPr lang="en-US" b="1" dirty="0">
              <a:ea typeface="Calibri" panose="020F0502020204030204" pitchFamily="34" charset="0"/>
            </a:endParaRPr>
          </a:p>
          <a:p>
            <a:pPr marL="342900" indent="-342900">
              <a:lnSpc>
                <a:spcPct val="114000"/>
              </a:lnSpc>
              <a:spcAft>
                <a:spcPts val="600"/>
              </a:spcAft>
              <a:buFont typeface="Arial" panose="020B0604020202020204" pitchFamily="34" charset="0"/>
              <a:buChar char="•"/>
            </a:pPr>
            <a:r>
              <a:rPr lang="en-US" b="1" dirty="0">
                <a:ea typeface="Calibri" panose="020F0502020204030204" pitchFamily="34" charset="0"/>
              </a:rPr>
              <a:t>GSA’s </a:t>
            </a:r>
            <a:r>
              <a:rPr lang="en-US" b="1" dirty="0"/>
              <a:t>Knowledge Worker Productivity: challenges, issues, solutions. </a:t>
            </a:r>
            <a:r>
              <a:rPr lang="en-US" dirty="0"/>
              <a:t>2011. GSA. Available at </a:t>
            </a:r>
            <a:r>
              <a:rPr lang="en-US" dirty="0">
                <a:hlinkClick r:id="rId4"/>
              </a:rPr>
              <a:t>https://www.gsa.gov/cdnstatic/KnowledgeWorkerProductivity.pdf</a:t>
            </a:r>
            <a:r>
              <a:rPr lang="en-US" dirty="0"/>
              <a:t>. </a:t>
            </a:r>
          </a:p>
          <a:p>
            <a:pPr marL="342900" indent="-342900">
              <a:lnSpc>
                <a:spcPct val="114000"/>
              </a:lnSpc>
              <a:spcAft>
                <a:spcPts val="600"/>
              </a:spcAft>
              <a:buFont typeface="Arial" panose="020B0604020202020204" pitchFamily="34" charset="0"/>
              <a:buChar char="•"/>
            </a:pPr>
            <a:r>
              <a:rPr lang="en-US" b="1" dirty="0"/>
              <a:t>GSA’s Managing Teleworkers: The Basics. </a:t>
            </a:r>
            <a:r>
              <a:rPr lang="en-US" dirty="0"/>
              <a:t>Available at: </a:t>
            </a:r>
            <a:r>
              <a:rPr lang="en-US" dirty="0">
                <a:hlinkClick r:id="rId5"/>
              </a:rPr>
              <a:t>https://www.gsa.gov/governmentwide-initiatives/telework/resources-for-managing-teleworkers</a:t>
            </a:r>
            <a:r>
              <a:rPr lang="en-US" dirty="0"/>
              <a:t>. </a:t>
            </a:r>
          </a:p>
          <a:p>
            <a:pPr marL="342900" indent="-342900">
              <a:lnSpc>
                <a:spcPct val="114000"/>
              </a:lnSpc>
              <a:spcAft>
                <a:spcPts val="600"/>
              </a:spcAft>
              <a:buFont typeface="Arial" panose="020B0604020202020204" pitchFamily="34" charset="0"/>
              <a:buChar char="•"/>
            </a:pPr>
            <a:r>
              <a:rPr lang="en-US" b="1" dirty="0">
                <a:ea typeface="Calibri" panose="020F0502020204030204" pitchFamily="34" charset="0"/>
              </a:rPr>
              <a:t>Telework as a Team Sport: GSA’s 10 Tips. GSA Enterprise Transformation. </a:t>
            </a:r>
            <a:r>
              <a:rPr lang="en-US" dirty="0">
                <a:ea typeface="Calibri" panose="020F0502020204030204" pitchFamily="34" charset="0"/>
              </a:rPr>
              <a:t>GSA. Available at </a:t>
            </a:r>
            <a:r>
              <a:rPr lang="en-US" dirty="0">
                <a:ea typeface="Calibri" panose="020F0502020204030204" pitchFamily="34" charset="0"/>
                <a:hlinkClick r:id="rId6"/>
              </a:rPr>
              <a:t>https://www.gsa.gov/cdnstatic/10TipsToTeleworkAsATeamSport.pdf</a:t>
            </a:r>
            <a:r>
              <a:rPr lang="en-US" dirty="0">
                <a:ea typeface="Calibri" panose="020F0502020204030204" pitchFamily="34" charset="0"/>
              </a:rPr>
              <a:t>.</a:t>
            </a:r>
          </a:p>
          <a:p>
            <a:pPr marL="342900" indent="-342900">
              <a:lnSpc>
                <a:spcPct val="114000"/>
              </a:lnSpc>
              <a:spcAft>
                <a:spcPts val="600"/>
              </a:spcAft>
              <a:buFont typeface="Arial" panose="020B0604020202020204" pitchFamily="34" charset="0"/>
              <a:buChar char="•"/>
            </a:pPr>
            <a:r>
              <a:rPr lang="en-US" b="1" dirty="0">
                <a:ea typeface="Calibri" panose="020F0502020204030204" pitchFamily="34" charset="0"/>
              </a:rPr>
              <a:t>Telework Coordinators</a:t>
            </a:r>
            <a:r>
              <a:rPr lang="en-US" dirty="0">
                <a:ea typeface="Calibri" panose="020F0502020204030204" pitchFamily="34" charset="0"/>
              </a:rPr>
              <a:t>: </a:t>
            </a:r>
            <a:r>
              <a:rPr lang="en-US" dirty="0">
                <a:ea typeface="Calibri" panose="020F0502020204030204" pitchFamily="34" charset="0"/>
                <a:hlinkClick r:id="rId7"/>
              </a:rPr>
              <a:t>https://www.opm.gov/CCLContact/</a:t>
            </a:r>
            <a:r>
              <a:rPr lang="en-US" dirty="0">
                <a:ea typeface="Calibri" panose="020F0502020204030204" pitchFamily="34" charset="0"/>
              </a:rPr>
              <a:t> </a:t>
            </a:r>
          </a:p>
          <a:p>
            <a:pPr marL="342900" indent="-342900">
              <a:lnSpc>
                <a:spcPct val="114000"/>
              </a:lnSpc>
              <a:buFont typeface="Arial" panose="020B0604020202020204" pitchFamily="34" charset="0"/>
              <a:buChar char="•"/>
            </a:pPr>
            <a:r>
              <a:rPr lang="en-US" dirty="0">
                <a:hlinkClick r:id="rId8"/>
              </a:rPr>
              <a:t>The Telework Enhancement Act of 2010</a:t>
            </a:r>
            <a:r>
              <a:rPr lang="en-US" dirty="0"/>
              <a:t>: </a:t>
            </a:r>
            <a:r>
              <a:rPr lang="en-US" dirty="0">
                <a:hlinkClick r:id="rId9"/>
              </a:rPr>
              <a:t>https://www.congress.gov/111/plaws/publ292/PLAW-111publ292.pdf</a:t>
            </a:r>
            <a:r>
              <a:rPr lang="en-US" dirty="0"/>
              <a:t>  </a:t>
            </a:r>
          </a:p>
          <a:p>
            <a:pPr marL="342900" indent="-342900">
              <a:spcAft>
                <a:spcPts val="600"/>
              </a:spcAft>
              <a:buFont typeface="Arial" panose="020B0604020202020204" pitchFamily="34" charset="0"/>
              <a:buChar char="•"/>
            </a:pPr>
            <a:endParaRPr lang="en-US" b="1" dirty="0">
              <a:ea typeface="Calibri" panose="020F0502020204030204" pitchFamily="34" charset="0"/>
            </a:endParaRPr>
          </a:p>
        </p:txBody>
      </p:sp>
      <p:sp>
        <p:nvSpPr>
          <p:cNvPr id="3" name="Slide Number Placeholder 2"/>
          <p:cNvSpPr>
            <a:spLocks noGrp="1"/>
          </p:cNvSpPr>
          <p:nvPr>
            <p:ph type="sldNum" sz="quarter" idx="12"/>
          </p:nvPr>
        </p:nvSpPr>
        <p:spPr/>
        <p:txBody>
          <a:bodyPr/>
          <a:lstStyle/>
          <a:p>
            <a:fld id="{4411220A-4329-47A5-AAA9-40C270F25AD1}" type="slidenum">
              <a:rPr lang="en-US" smtClean="0"/>
              <a:t>143</a:t>
            </a:fld>
            <a:endParaRPr lang="en-US"/>
          </a:p>
        </p:txBody>
      </p:sp>
    </p:spTree>
    <p:extLst>
      <p:ext uri="{BB962C8B-B14F-4D97-AF65-F5344CB8AC3E}">
        <p14:creationId xmlns:p14="http://schemas.microsoft.com/office/powerpoint/2010/main" val="19740576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EC0A-29BB-4E41-A99A-611C5E8EA662}"/>
              </a:ext>
            </a:extLst>
          </p:cNvPr>
          <p:cNvSpPr>
            <a:spLocks noGrp="1"/>
          </p:cNvSpPr>
          <p:nvPr>
            <p:ph type="title"/>
          </p:nvPr>
        </p:nvSpPr>
        <p:spPr/>
        <p:txBody>
          <a:bodyPr>
            <a:normAutofit/>
          </a:bodyPr>
          <a:lstStyle/>
          <a:p>
            <a:r>
              <a:rPr lang="en-US" sz="3200" dirty="0">
                <a:latin typeface="+mn-lt"/>
              </a:rPr>
              <a:t>Appendix D. Training Resources </a:t>
            </a:r>
          </a:p>
        </p:txBody>
      </p:sp>
      <p:sp>
        <p:nvSpPr>
          <p:cNvPr id="6" name="Slide Number Placeholder 5"/>
          <p:cNvSpPr>
            <a:spLocks noGrp="1"/>
          </p:cNvSpPr>
          <p:nvPr>
            <p:ph type="sldNum" sz="quarter" idx="12"/>
          </p:nvPr>
        </p:nvSpPr>
        <p:spPr/>
        <p:txBody>
          <a:bodyPr/>
          <a:lstStyle/>
          <a:p>
            <a:fld id="{4411220A-4329-47A5-AAA9-40C270F25AD1}" type="slidenum">
              <a:rPr lang="en-US" smtClean="0"/>
              <a:pPr/>
              <a:t>144</a:t>
            </a:fld>
            <a:endParaRPr lang="en-US" dirty="0"/>
          </a:p>
        </p:txBody>
      </p:sp>
    </p:spTree>
    <p:extLst>
      <p:ext uri="{BB962C8B-B14F-4D97-AF65-F5344CB8AC3E}">
        <p14:creationId xmlns:p14="http://schemas.microsoft.com/office/powerpoint/2010/main" val="361893328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Training Resources</a:t>
            </a:r>
          </a:p>
        </p:txBody>
      </p:sp>
      <p:sp>
        <p:nvSpPr>
          <p:cNvPr id="2" name="Rectangle 1"/>
          <p:cNvSpPr/>
          <p:nvPr/>
        </p:nvSpPr>
        <p:spPr>
          <a:xfrm>
            <a:off x="198126" y="1592087"/>
            <a:ext cx="8513273" cy="5724644"/>
          </a:xfrm>
          <a:prstGeom prst="rect">
            <a:avLst/>
          </a:prstGeom>
        </p:spPr>
        <p:txBody>
          <a:bodyPr wrap="square">
            <a:spAutoFit/>
          </a:bodyPr>
          <a:lstStyle/>
          <a:p>
            <a:pPr>
              <a:spcBef>
                <a:spcPts val="600"/>
              </a:spcBef>
              <a:spcAft>
                <a:spcPts val="600"/>
              </a:spcAft>
            </a:pPr>
            <a:r>
              <a:rPr lang="en-US" b="1" dirty="0">
                <a:solidFill>
                  <a:srgbClr val="000000"/>
                </a:solidFill>
              </a:rPr>
              <a:t>Resources for Success in Training a Virtual/Hybrid Workforce:</a:t>
            </a:r>
          </a:p>
          <a:p>
            <a:pPr marL="285750" indent="-285750">
              <a:spcBef>
                <a:spcPts val="600"/>
              </a:spcBef>
              <a:spcAft>
                <a:spcPts val="600"/>
              </a:spcAft>
              <a:buFont typeface="Arial" panose="020B0604020202020204" pitchFamily="34" charset="0"/>
              <a:buChar char="•"/>
            </a:pPr>
            <a:r>
              <a:rPr lang="en-US" b="1" dirty="0">
                <a:solidFill>
                  <a:srgbClr val="000000"/>
                </a:solidFill>
              </a:rPr>
              <a:t>eLearning Industry: </a:t>
            </a:r>
            <a:r>
              <a:rPr lang="en-US" b="1" i="1" dirty="0">
                <a:solidFill>
                  <a:srgbClr val="000000"/>
                </a:solidFill>
              </a:rPr>
              <a:t>Guidelines For Converting Classroom Training To Remote Training </a:t>
            </a:r>
            <a:r>
              <a:rPr lang="en-US" dirty="0">
                <a:solidFill>
                  <a:srgbClr val="000000"/>
                </a:solidFill>
              </a:rPr>
              <a:t>(D</a:t>
            </a:r>
            <a:r>
              <a:rPr lang="en-US" dirty="0">
                <a:solidFill>
                  <a:srgbClr val="0000C8"/>
                </a:solidFill>
              </a:rPr>
              <a:t>anielle Wallace, </a:t>
            </a:r>
            <a:r>
              <a:rPr lang="en-US" dirty="0">
                <a:solidFill>
                  <a:srgbClr val="1A1A1A"/>
                </a:solidFill>
              </a:rPr>
              <a:t>April 19, 2020), </a:t>
            </a:r>
            <a:r>
              <a:rPr lang="en-US" dirty="0">
                <a:hlinkClick r:id="rId3"/>
              </a:rPr>
              <a:t>https://elearningindustry.com/guidelines-converting-classroom-training-remote</a:t>
            </a:r>
            <a:endParaRPr lang="en-US" dirty="0"/>
          </a:p>
          <a:p>
            <a:pPr marL="285750" indent="-285750">
              <a:spcBef>
                <a:spcPts val="600"/>
              </a:spcBef>
              <a:spcAft>
                <a:spcPts val="600"/>
              </a:spcAft>
              <a:buFont typeface="Arial" panose="020B0604020202020204" pitchFamily="34" charset="0"/>
              <a:buChar char="•"/>
            </a:pPr>
            <a:r>
              <a:rPr lang="en-US" b="1" dirty="0">
                <a:solidFill>
                  <a:srgbClr val="000000"/>
                </a:solidFill>
              </a:rPr>
              <a:t>eLearning Industry: 24 Virtual Training Best Practices To Follow When Shifting To Remote Learning (</a:t>
            </a:r>
            <a:r>
              <a:rPr lang="en-US" u="sng" dirty="0">
                <a:solidFill>
                  <a:srgbClr val="00007C"/>
                </a:solidFill>
              </a:rPr>
              <a:t>Asha Pandey, </a:t>
            </a:r>
            <a:r>
              <a:rPr lang="en-US" dirty="0">
                <a:solidFill>
                  <a:srgbClr val="1A1A1A"/>
                </a:solidFill>
              </a:rPr>
              <a:t>July 21, 2020) </a:t>
            </a:r>
            <a:r>
              <a:rPr lang="en-US" dirty="0">
                <a:hlinkClick r:id="rId4"/>
              </a:rPr>
              <a:t>https://elearningindustry.com/virtual-training-best-practices-for-remote-learning</a:t>
            </a:r>
            <a:r>
              <a:rPr lang="en-US" dirty="0"/>
              <a:t>   </a:t>
            </a:r>
          </a:p>
          <a:p>
            <a:pPr marL="285750" marR="0" indent="-285750">
              <a:spcBef>
                <a:spcPts val="600"/>
              </a:spcBef>
              <a:spcAft>
                <a:spcPts val="600"/>
              </a:spcAft>
              <a:buFont typeface="Arial" panose="020B0604020202020204" pitchFamily="34" charset="0"/>
              <a:buChar char="•"/>
            </a:pPr>
            <a:r>
              <a:rPr lang="en-US" b="1" dirty="0">
                <a:solidFill>
                  <a:srgbClr val="000000"/>
                </a:solidFill>
              </a:rPr>
              <a:t>Learning Technologies: </a:t>
            </a:r>
            <a:r>
              <a:rPr lang="en-US" b="1" kern="1800" spc="-75" dirty="0">
                <a:effectLst/>
                <a:ea typeface="Times New Roman" panose="02020603050405020304" pitchFamily="18" charset="0"/>
                <a:cs typeface="Times New Roman" panose="02020603050405020304" pitchFamily="18" charset="0"/>
              </a:rPr>
              <a:t>Reimagining the World of Corporate Learning in a Virtual Environment</a:t>
            </a:r>
            <a:r>
              <a:rPr lang="en-US" kern="1800" spc="-75" dirty="0">
                <a:effectLst/>
                <a:ea typeface="Times New Roman" panose="02020603050405020304" pitchFamily="18" charset="0"/>
                <a:cs typeface="Times New Roman" panose="02020603050405020304" pitchFamily="18" charset="0"/>
              </a:rPr>
              <a:t>, (</a:t>
            </a:r>
            <a:r>
              <a:rPr lang="en-US" dirty="0">
                <a:solidFill>
                  <a:srgbClr val="5E6367"/>
                </a:solidFill>
                <a:effectLst/>
                <a:ea typeface="Times New Roman" panose="02020603050405020304" pitchFamily="18" charset="0"/>
                <a:cs typeface="Times New Roman" panose="02020603050405020304" pitchFamily="18" charset="0"/>
              </a:rPr>
              <a:t>Elizabeth Greene, </a:t>
            </a:r>
            <a:r>
              <a:rPr lang="en-US" u="none" strike="noStrike" spc="-20" dirty="0">
                <a:solidFill>
                  <a:srgbClr val="1A1A1A"/>
                </a:solidFill>
                <a:effectLst/>
                <a:ea typeface="Times New Roman" panose="02020603050405020304" pitchFamily="18" charset="0"/>
                <a:cs typeface="Times New Roman" panose="02020603050405020304" pitchFamily="18" charset="0"/>
              </a:rPr>
              <a:t>July/Aug 2018) </a:t>
            </a:r>
            <a:r>
              <a:rPr lang="en-US" u="none" strike="noStrike" spc="-20" dirty="0">
                <a:solidFill>
                  <a:srgbClr val="1A1A1A"/>
                </a:solidFill>
                <a:effectLst/>
                <a:ea typeface="Times New Roman" panose="02020603050405020304" pitchFamily="18" charset="0"/>
                <a:cs typeface="Times New Roman" panose="02020603050405020304" pitchFamily="18" charset="0"/>
                <a:hlinkClick r:id="rId5"/>
              </a:rPr>
              <a:t>https://trainingindustry.com/learning-technologies/</a:t>
            </a:r>
            <a:r>
              <a:rPr lang="en-US" u="none" strike="noStrike" spc="-20" dirty="0">
                <a:solidFill>
                  <a:srgbClr val="1A1A1A"/>
                </a:solidFill>
                <a:effectLst/>
                <a:ea typeface="Times New Roman" panose="02020603050405020304" pitchFamily="18"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285750" marR="0" indent="-285750">
              <a:spcBef>
                <a:spcPts val="600"/>
              </a:spcBef>
              <a:spcAft>
                <a:spcPts val="600"/>
              </a:spcAft>
              <a:buFont typeface="Arial" panose="020B0604020202020204" pitchFamily="34" charset="0"/>
              <a:buChar char="•"/>
            </a:pPr>
            <a:r>
              <a:rPr lang="en-US" b="1" dirty="0">
                <a:ea typeface="Calibri" panose="020F0502020204030204" pitchFamily="34" charset="0"/>
                <a:cs typeface="Times New Roman" panose="02020603050405020304" pitchFamily="18" charset="0"/>
              </a:rPr>
              <a:t>NIH Full Competency dictionary - </a:t>
            </a:r>
            <a:r>
              <a:rPr lang="en-US" u="sng" dirty="0">
                <a:solidFill>
                  <a:srgbClr val="0000FF"/>
                </a:solidFill>
                <a:ea typeface="Calibri" panose="020F0502020204030204" pitchFamily="34" charset="0"/>
                <a:cs typeface="Times New Roman" panose="02020603050405020304" pitchFamily="18" charset="0"/>
                <a:hlinkClick r:id="rId6"/>
              </a:rPr>
              <a:t>https://hr.nih.gov/working-nih/competencies/competencies-dictionary</a:t>
            </a:r>
            <a:r>
              <a:rPr lang="en-US" dirty="0">
                <a:ea typeface="Calibri" panose="020F0502020204030204" pitchFamily="34" charset="0"/>
                <a:cs typeface="Times New Roman" panose="02020603050405020304" pitchFamily="18" charset="0"/>
              </a:rPr>
              <a:t> </a:t>
            </a:r>
          </a:p>
          <a:p>
            <a:pPr marL="285750" indent="-285750">
              <a:spcBef>
                <a:spcPts val="600"/>
              </a:spcBef>
              <a:spcAft>
                <a:spcPts val="600"/>
              </a:spcAft>
              <a:buFont typeface="Arial" panose="020B0604020202020204" pitchFamily="34" charset="0"/>
              <a:buChar char="•"/>
            </a:pPr>
            <a:r>
              <a:rPr lang="en-US" b="1" dirty="0">
                <a:ea typeface="Calibri" panose="020F0502020204030204" pitchFamily="34" charset="0"/>
                <a:cs typeface="Times New Roman" panose="02020603050405020304" pitchFamily="18" charset="0"/>
              </a:rPr>
              <a:t>NIH Workforce Acquisition Aid - </a:t>
            </a:r>
            <a:r>
              <a:rPr lang="en-US" u="sng" dirty="0">
                <a:solidFill>
                  <a:srgbClr val="0000FF"/>
                </a:solidFill>
                <a:ea typeface="Calibri" panose="020F0502020204030204" pitchFamily="34" charset="0"/>
                <a:cs typeface="Times New Roman" panose="02020603050405020304" pitchFamily="18" charset="0"/>
                <a:hlinkClick r:id="rId7"/>
              </a:rPr>
              <a:t>https://hr.nih.gov/sites/default/files/public/documents/working-nih/competencies/xlsx/behavior-interview-guide-all-competencies.xlsx</a:t>
            </a:r>
            <a:endParaRPr lang="en-US" u="sng" dirty="0">
              <a:solidFill>
                <a:srgbClr val="0000FF"/>
              </a:solidFill>
              <a:ea typeface="Calibri" panose="020F0502020204030204" pitchFamily="34" charset="0"/>
              <a:cs typeface="Times New Roman" panose="02020603050405020304" pitchFamily="18" charset="0"/>
            </a:endParaRPr>
          </a:p>
          <a:p>
            <a:pPr marL="285750" indent="-285750" algn="l">
              <a:spcAft>
                <a:spcPts val="600"/>
              </a:spcAft>
              <a:buFont typeface="Arial" panose="020B0604020202020204" pitchFamily="34" charset="0"/>
              <a:buChar char="•"/>
            </a:pPr>
            <a:endParaRPr lang="en-US" dirty="0"/>
          </a:p>
          <a:p>
            <a:pPr>
              <a:spcAft>
                <a:spcPts val="600"/>
              </a:spcAft>
            </a:pPr>
            <a:endParaRPr lang="en-US" dirty="0">
              <a:effectLst/>
              <a:ea typeface="Calibri" panose="020F0502020204030204" pitchFamily="34"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411220A-4329-47A5-AAA9-40C270F25AD1}" type="slidenum">
              <a:rPr lang="en-US" smtClean="0"/>
              <a:t>145</a:t>
            </a:fld>
            <a:endParaRPr lang="en-US"/>
          </a:p>
        </p:txBody>
      </p:sp>
    </p:spTree>
    <p:extLst>
      <p:ext uri="{BB962C8B-B14F-4D97-AF65-F5344CB8AC3E}">
        <p14:creationId xmlns:p14="http://schemas.microsoft.com/office/powerpoint/2010/main" val="129380023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Training Resources (2)</a:t>
            </a:r>
          </a:p>
        </p:txBody>
      </p:sp>
      <p:sp>
        <p:nvSpPr>
          <p:cNvPr id="2" name="Rectangle 1"/>
          <p:cNvSpPr/>
          <p:nvPr/>
        </p:nvSpPr>
        <p:spPr>
          <a:xfrm>
            <a:off x="198126" y="1592087"/>
            <a:ext cx="8513273" cy="3677930"/>
          </a:xfrm>
          <a:prstGeom prst="rect">
            <a:avLst/>
          </a:prstGeom>
        </p:spPr>
        <p:txBody>
          <a:bodyPr wrap="square">
            <a:spAutoFit/>
          </a:bodyPr>
          <a:lstStyle/>
          <a:p>
            <a:pPr>
              <a:spcBef>
                <a:spcPts val="600"/>
              </a:spcBef>
              <a:spcAft>
                <a:spcPts val="600"/>
              </a:spcAft>
            </a:pPr>
            <a:r>
              <a:rPr lang="en-US" b="1" dirty="0">
                <a:solidFill>
                  <a:srgbClr val="000000"/>
                </a:solidFill>
              </a:rPr>
              <a:t>Resources for Success in Training a Virtual/Hybrid Workforce (continued):</a:t>
            </a:r>
          </a:p>
          <a:p>
            <a:pPr marL="285750" indent="-285750">
              <a:spcBef>
                <a:spcPts val="600"/>
              </a:spcBef>
              <a:spcAft>
                <a:spcPts val="600"/>
              </a:spcAft>
              <a:buFont typeface="Arial" panose="020B0604020202020204" pitchFamily="34" charset="0"/>
              <a:buChar char="•"/>
            </a:pPr>
            <a:r>
              <a:rPr lang="en-US" b="1" dirty="0">
                <a:ea typeface="Calibri" panose="020F0502020204030204" pitchFamily="34" charset="0"/>
                <a:cs typeface="Times New Roman" panose="02020603050405020304" pitchFamily="18" charset="0"/>
              </a:rPr>
              <a:t>OPM – Federal Executive Core Qualifications and Competencies - </a:t>
            </a:r>
            <a:r>
              <a:rPr lang="en-US" dirty="0">
                <a:hlinkClick r:id="rId3"/>
              </a:rPr>
              <a:t>https://www.opm.gov/policy-data-oversight/senior-executive-service/executive-core-qualifications/</a:t>
            </a:r>
            <a:r>
              <a:rPr lang="en-US" dirty="0"/>
              <a:t> </a:t>
            </a:r>
            <a:endParaRPr lang="en-US" b="1" dirty="0">
              <a:ea typeface="Calibri" panose="020F0502020204030204" pitchFamily="34" charset="0"/>
              <a:cs typeface="Times New Roman" panose="02020603050405020304" pitchFamily="18" charset="0"/>
            </a:endParaRPr>
          </a:p>
          <a:p>
            <a:pPr marL="285750" indent="-285750">
              <a:spcBef>
                <a:spcPts val="600"/>
              </a:spcBef>
              <a:spcAft>
                <a:spcPts val="600"/>
              </a:spcAft>
              <a:buFont typeface="Arial" panose="020B0604020202020204" pitchFamily="34" charset="0"/>
              <a:buChar char="•"/>
            </a:pPr>
            <a:r>
              <a:rPr lang="en-US" b="1" i="0" dirty="0" err="1">
                <a:solidFill>
                  <a:srgbClr val="111111"/>
                </a:solidFill>
                <a:effectLst/>
              </a:rPr>
              <a:t>TrainingMag.Com</a:t>
            </a:r>
            <a:r>
              <a:rPr lang="en-US" b="1" dirty="0">
                <a:solidFill>
                  <a:srgbClr val="111111"/>
                </a:solidFill>
                <a:effectLst/>
              </a:rPr>
              <a:t>: How to Successfully Use New Training Strategies for the New Normal: Remote Working</a:t>
            </a:r>
            <a:r>
              <a:rPr lang="en-US" dirty="0">
                <a:solidFill>
                  <a:srgbClr val="111111"/>
                </a:solidFill>
                <a:effectLst/>
              </a:rPr>
              <a:t> </a:t>
            </a:r>
            <a:r>
              <a:rPr lang="en-US" i="1" dirty="0">
                <a:solidFill>
                  <a:srgbClr val="111111"/>
                </a:solidFill>
                <a:effectLst/>
              </a:rPr>
              <a:t>(</a:t>
            </a:r>
            <a:r>
              <a:rPr lang="en-US" i="0" u="none" strike="noStrike" dirty="0">
                <a:solidFill>
                  <a:srgbClr val="000000"/>
                </a:solidFill>
                <a:effectLst/>
                <a:hlinkClick r:id="rId4"/>
              </a:rPr>
              <a:t>Vipul Gupta, Head, Marketing, </a:t>
            </a:r>
            <a:r>
              <a:rPr lang="en-US" i="0" u="none" strike="noStrike" dirty="0" err="1">
                <a:solidFill>
                  <a:srgbClr val="000000"/>
                </a:solidFill>
                <a:effectLst/>
                <a:hlinkClick r:id="rId4"/>
              </a:rPr>
              <a:t>Whatfix</a:t>
            </a:r>
            <a:r>
              <a:rPr lang="en-US" i="0" dirty="0">
                <a:solidFill>
                  <a:srgbClr val="444444"/>
                </a:solidFill>
                <a:effectLst/>
              </a:rPr>
              <a:t> - </a:t>
            </a:r>
            <a:r>
              <a:rPr lang="en-US" i="0" dirty="0">
                <a:solidFill>
                  <a:srgbClr val="767676"/>
                </a:solidFill>
                <a:effectLst/>
              </a:rPr>
              <a:t>July 1, 2020)  </a:t>
            </a:r>
            <a:r>
              <a:rPr lang="en-US" dirty="0">
                <a:hlinkClick r:id="rId5"/>
              </a:rPr>
              <a:t>https://trainingmag.com/how-to-successfully-use-new-training-strategies-for-the-new-normal-remote-working/</a:t>
            </a:r>
            <a:r>
              <a:rPr lang="en-US" dirty="0"/>
              <a:t> </a:t>
            </a:r>
          </a:p>
          <a:p>
            <a:pPr marL="285750" indent="-285750">
              <a:spcAft>
                <a:spcPts val="600"/>
              </a:spcAft>
              <a:buFont typeface="Arial" panose="020B0604020202020204" pitchFamily="34" charset="0"/>
              <a:buChar char="•"/>
            </a:pPr>
            <a:endParaRPr lang="en-US" dirty="0"/>
          </a:p>
          <a:p>
            <a:pPr marL="285750" indent="-285750" algn="l">
              <a:spcAft>
                <a:spcPts val="600"/>
              </a:spcAft>
              <a:buFont typeface="Arial" panose="020B0604020202020204" pitchFamily="34" charset="0"/>
              <a:buChar char="•"/>
            </a:pPr>
            <a:endParaRPr lang="en-US" dirty="0"/>
          </a:p>
          <a:p>
            <a:pPr>
              <a:spcAft>
                <a:spcPts val="600"/>
              </a:spcAft>
            </a:pPr>
            <a:endParaRPr lang="en-US" dirty="0">
              <a:effectLst/>
              <a:ea typeface="Calibri" panose="020F0502020204030204" pitchFamily="34"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411220A-4329-47A5-AAA9-40C270F25AD1}" type="slidenum">
              <a:rPr lang="en-US" smtClean="0"/>
              <a:t>146</a:t>
            </a:fld>
            <a:endParaRPr lang="en-US"/>
          </a:p>
        </p:txBody>
      </p:sp>
    </p:spTree>
    <p:extLst>
      <p:ext uri="{BB962C8B-B14F-4D97-AF65-F5344CB8AC3E}">
        <p14:creationId xmlns:p14="http://schemas.microsoft.com/office/powerpoint/2010/main" val="217062308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EC0A-29BB-4E41-A99A-611C5E8EA662}"/>
              </a:ext>
            </a:extLst>
          </p:cNvPr>
          <p:cNvSpPr>
            <a:spLocks noGrp="1"/>
          </p:cNvSpPr>
          <p:nvPr>
            <p:ph type="title"/>
          </p:nvPr>
        </p:nvSpPr>
        <p:spPr/>
        <p:txBody>
          <a:bodyPr>
            <a:normAutofit/>
          </a:bodyPr>
          <a:lstStyle/>
          <a:p>
            <a:r>
              <a:rPr lang="en-US" sz="3200" dirty="0">
                <a:latin typeface="+mn-lt"/>
              </a:rPr>
              <a:t>Appendix E. Accessibility Resources</a:t>
            </a:r>
          </a:p>
        </p:txBody>
      </p:sp>
      <p:sp>
        <p:nvSpPr>
          <p:cNvPr id="6" name="Slide Number Placeholder 5"/>
          <p:cNvSpPr>
            <a:spLocks noGrp="1"/>
          </p:cNvSpPr>
          <p:nvPr>
            <p:ph type="sldNum" sz="quarter" idx="12"/>
          </p:nvPr>
        </p:nvSpPr>
        <p:spPr/>
        <p:txBody>
          <a:bodyPr/>
          <a:lstStyle/>
          <a:p>
            <a:fld id="{4411220A-4329-47A5-AAA9-40C270F25AD1}" type="slidenum">
              <a:rPr lang="en-US" smtClean="0"/>
              <a:pPr/>
              <a:t>147</a:t>
            </a:fld>
            <a:endParaRPr lang="en-US" dirty="0"/>
          </a:p>
        </p:txBody>
      </p:sp>
    </p:spTree>
    <p:extLst>
      <p:ext uri="{BB962C8B-B14F-4D97-AF65-F5344CB8AC3E}">
        <p14:creationId xmlns:p14="http://schemas.microsoft.com/office/powerpoint/2010/main" val="61334788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10" name="Google Shape;610;gb22dfc902d_0_136"/>
          <p:cNvSpPr txBox="1">
            <a:spLocks noGrp="1"/>
          </p:cNvSpPr>
          <p:nvPr>
            <p:ph type="title"/>
          </p:nvPr>
        </p:nvSpPr>
        <p:spPr>
          <a:xfrm>
            <a:off x="275127" y="212102"/>
            <a:ext cx="8595300" cy="1100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000"/>
              <a:buFont typeface="Calibri"/>
              <a:buNone/>
            </a:pPr>
            <a:r>
              <a:rPr lang="en-US" sz="3200" dirty="0"/>
              <a:t>Accessibility Resources </a:t>
            </a:r>
            <a:endParaRPr sz="3200" dirty="0"/>
          </a:p>
        </p:txBody>
      </p:sp>
      <p:sp>
        <p:nvSpPr>
          <p:cNvPr id="611" name="Google Shape;611;gb22dfc902d_0_136"/>
          <p:cNvSpPr txBox="1">
            <a:spLocks noGrp="1"/>
          </p:cNvSpPr>
          <p:nvPr>
            <p:ph type="body" idx="1"/>
          </p:nvPr>
        </p:nvSpPr>
        <p:spPr>
          <a:xfrm>
            <a:off x="457200" y="1852801"/>
            <a:ext cx="8229600" cy="4593772"/>
          </a:xfrm>
          <a:prstGeom prst="rect">
            <a:avLst/>
          </a:prstGeom>
          <a:noFill/>
          <a:ln>
            <a:noFill/>
          </a:ln>
        </p:spPr>
        <p:txBody>
          <a:bodyPr spcFirstLastPara="1" wrap="square" lIns="91425" tIns="45700" rIns="91425" bIns="45700" anchor="ctr" anchorCtr="0">
            <a:noAutofit/>
          </a:bodyPr>
          <a:lstStyle/>
          <a:p>
            <a:pPr marL="0" indent="0">
              <a:lnSpc>
                <a:spcPct val="114000"/>
              </a:lnSpc>
              <a:spcBef>
                <a:spcPts val="0"/>
              </a:spcBef>
              <a:buSzPts val="2200"/>
              <a:buNone/>
            </a:pPr>
            <a:r>
              <a:rPr lang="en-US" sz="1800" b="1" dirty="0"/>
              <a:t>Accessibility – General </a:t>
            </a:r>
          </a:p>
          <a:p>
            <a:pPr lvl="0" indent="-457200">
              <a:lnSpc>
                <a:spcPct val="114000"/>
              </a:lnSpc>
              <a:spcBef>
                <a:spcPts val="0"/>
              </a:spcBef>
              <a:buSzPts val="2200"/>
            </a:pPr>
            <a:r>
              <a:rPr lang="en-US" sz="1800" u="sng" dirty="0">
                <a:solidFill>
                  <a:schemeClr val="hlink"/>
                </a:solidFill>
                <a:hlinkClick r:id="rId3"/>
              </a:rPr>
              <a:t>Section508.gov</a:t>
            </a:r>
            <a:r>
              <a:rPr lang="en-US" sz="1800" dirty="0"/>
              <a:t> - GSA IT Accessibility Program </a:t>
            </a:r>
          </a:p>
          <a:p>
            <a:pPr lvl="1" indent="-457200">
              <a:lnSpc>
                <a:spcPct val="114000"/>
              </a:lnSpc>
              <a:spcBef>
                <a:spcPts val="0"/>
              </a:spcBef>
              <a:buSzPct val="80000"/>
              <a:buFont typeface="Wingdings" panose="05000000000000000000" pitchFamily="2" charset="2"/>
              <a:buChar char="§"/>
            </a:pPr>
            <a:r>
              <a:rPr lang="en-US" sz="1800" u="sng" dirty="0">
                <a:solidFill>
                  <a:schemeClr val="hlink"/>
                </a:solidFill>
                <a:hlinkClick r:id="rId4"/>
              </a:rPr>
              <a:t>Section 508 Program Manager List</a:t>
            </a:r>
            <a:endParaRPr lang="en-US" sz="1800" dirty="0"/>
          </a:p>
          <a:p>
            <a:pPr lvl="1" indent="-457200">
              <a:lnSpc>
                <a:spcPct val="114000"/>
              </a:lnSpc>
              <a:spcBef>
                <a:spcPts val="0"/>
              </a:spcBef>
              <a:buSzPct val="80000"/>
              <a:buFont typeface="Wingdings" panose="05000000000000000000" pitchFamily="2" charset="2"/>
              <a:buChar char="§"/>
            </a:pPr>
            <a:r>
              <a:rPr lang="en-US" sz="1800" u="sng" dirty="0">
                <a:solidFill>
                  <a:schemeClr val="hlink"/>
                </a:solidFill>
                <a:hlinkClick r:id="rId5"/>
              </a:rPr>
              <a:t>Training</a:t>
            </a:r>
            <a:r>
              <a:rPr lang="en-US" sz="1800" dirty="0"/>
              <a:t> - Awareness, Procurement, Executive Overview</a:t>
            </a:r>
          </a:p>
          <a:p>
            <a:pPr lvl="0" indent="-457200">
              <a:lnSpc>
                <a:spcPct val="114000"/>
              </a:lnSpc>
              <a:spcBef>
                <a:spcPts val="0"/>
              </a:spcBef>
              <a:buSzPts val="2200"/>
            </a:pPr>
            <a:r>
              <a:rPr lang="en-US" sz="1800" u="sng" dirty="0">
                <a:solidFill>
                  <a:schemeClr val="hlink"/>
                </a:solidFill>
                <a:hlinkClick r:id="rId6"/>
              </a:rPr>
              <a:t>Access-Board.gov</a:t>
            </a:r>
            <a:r>
              <a:rPr lang="en-US" sz="1800" dirty="0"/>
              <a:t> - U.S. Access Board  </a:t>
            </a:r>
          </a:p>
          <a:p>
            <a:pPr lvl="0" indent="-457200">
              <a:lnSpc>
                <a:spcPct val="114000"/>
              </a:lnSpc>
              <a:spcBef>
                <a:spcPts val="0"/>
              </a:spcBef>
              <a:buSzPts val="2200"/>
            </a:pPr>
            <a:r>
              <a:rPr lang="en-US" sz="1800" u="sng" dirty="0">
                <a:solidFill>
                  <a:schemeClr val="hlink"/>
                </a:solidFill>
                <a:hlinkClick r:id="rId7"/>
              </a:rPr>
              <a:t>HHS Accessibility &amp; Section 508</a:t>
            </a:r>
            <a:endParaRPr lang="en-US" sz="1800" dirty="0"/>
          </a:p>
          <a:p>
            <a:pPr lvl="0" indent="-457200">
              <a:lnSpc>
                <a:spcPct val="114000"/>
              </a:lnSpc>
              <a:spcBef>
                <a:spcPts val="0"/>
              </a:spcBef>
              <a:buSzPts val="2200"/>
            </a:pPr>
            <a:r>
              <a:rPr lang="en-US" sz="1800" u="sng" dirty="0">
                <a:solidFill>
                  <a:schemeClr val="hlink"/>
                </a:solidFill>
                <a:hlinkClick r:id="rId8"/>
              </a:rPr>
              <a:t>How People with Disabilities Use the Web</a:t>
            </a:r>
            <a:r>
              <a:rPr lang="en-US" sz="1800" dirty="0"/>
              <a:t> (W3C WCAG)</a:t>
            </a:r>
          </a:p>
          <a:p>
            <a:pPr indent="-457200">
              <a:lnSpc>
                <a:spcPct val="114000"/>
              </a:lnSpc>
              <a:spcBef>
                <a:spcPts val="0"/>
              </a:spcBef>
              <a:buSzPts val="2200"/>
            </a:pPr>
            <a:endParaRPr lang="en-US" sz="1800" dirty="0"/>
          </a:p>
          <a:p>
            <a:pPr marL="0" indent="0">
              <a:lnSpc>
                <a:spcPct val="114000"/>
              </a:lnSpc>
              <a:spcBef>
                <a:spcPts val="0"/>
              </a:spcBef>
              <a:buSzPts val="2200"/>
              <a:buNone/>
            </a:pPr>
            <a:r>
              <a:rPr lang="en-US" sz="1800" b="1" dirty="0"/>
              <a:t>Accessibility –  Virtual Meetings</a:t>
            </a:r>
          </a:p>
          <a:p>
            <a:pPr marL="457200" lvl="0" indent="-457200" rtl="0">
              <a:lnSpc>
                <a:spcPct val="114000"/>
              </a:lnSpc>
              <a:spcBef>
                <a:spcPts val="0"/>
              </a:spcBef>
              <a:buSzPts val="2200"/>
              <a:buChar char="•"/>
            </a:pPr>
            <a:r>
              <a:rPr lang="en-US" sz="1800" u="sng" dirty="0">
                <a:solidFill>
                  <a:schemeClr val="hlink"/>
                </a:solidFill>
                <a:hlinkClick r:id="rId9"/>
              </a:rPr>
              <a:t>NYC Accessible Virtual Meetings Guide</a:t>
            </a:r>
            <a:endParaRPr sz="1800" b="1" dirty="0"/>
          </a:p>
          <a:p>
            <a:pPr marL="457200" lvl="0" indent="-457200" rtl="0">
              <a:lnSpc>
                <a:spcPct val="114000"/>
              </a:lnSpc>
              <a:spcBef>
                <a:spcPts val="0"/>
              </a:spcBef>
              <a:buSzPts val="2200"/>
              <a:buChar char="•"/>
            </a:pPr>
            <a:r>
              <a:rPr lang="en-US" sz="1800" u="sng" dirty="0">
                <a:solidFill>
                  <a:schemeClr val="hlink"/>
                </a:solidFill>
                <a:hlinkClick r:id="rId10"/>
              </a:rPr>
              <a:t>Adobe Connect Accessibility Features</a:t>
            </a:r>
            <a:r>
              <a:rPr lang="en-US" sz="1800" dirty="0"/>
              <a:t> </a:t>
            </a:r>
            <a:endParaRPr sz="1800" dirty="0"/>
          </a:p>
          <a:p>
            <a:pPr marL="457200" lvl="0" indent="-457200" rtl="0">
              <a:lnSpc>
                <a:spcPct val="114000"/>
              </a:lnSpc>
              <a:spcBef>
                <a:spcPts val="0"/>
              </a:spcBef>
              <a:buSzPts val="2200"/>
              <a:buChar char="•"/>
            </a:pPr>
            <a:r>
              <a:rPr lang="en-US" sz="1800" u="sng" dirty="0">
                <a:solidFill>
                  <a:schemeClr val="hlink"/>
                </a:solidFill>
                <a:ea typeface="Calibri"/>
                <a:cs typeface="Calibri"/>
                <a:sym typeface="Calibri"/>
                <a:hlinkClick r:id="rId11"/>
              </a:rPr>
              <a:t>Google </a:t>
            </a:r>
            <a:r>
              <a:rPr lang="en-US" sz="1800" u="sng" dirty="0">
                <a:solidFill>
                  <a:schemeClr val="hlink"/>
                </a:solidFill>
                <a:hlinkClick r:id="rId11"/>
              </a:rPr>
              <a:t>Meet Accessibility </a:t>
            </a:r>
            <a:endParaRPr sz="1800" dirty="0"/>
          </a:p>
          <a:p>
            <a:pPr marL="457200" lvl="0" indent="-457200" rtl="0">
              <a:lnSpc>
                <a:spcPct val="114000"/>
              </a:lnSpc>
              <a:spcBef>
                <a:spcPts val="0"/>
              </a:spcBef>
              <a:buSzPts val="2200"/>
              <a:buChar char="•"/>
            </a:pPr>
            <a:r>
              <a:rPr lang="en-US" sz="1800" u="sng" dirty="0">
                <a:solidFill>
                  <a:schemeClr val="hlink"/>
                </a:solidFill>
                <a:ea typeface="Calibri"/>
                <a:cs typeface="Calibri"/>
                <a:sym typeface="Calibri"/>
                <a:hlinkClick r:id="rId12"/>
              </a:rPr>
              <a:t>GoToMeeting Accessibility Features</a:t>
            </a:r>
            <a:r>
              <a:rPr lang="en-US" sz="1800" dirty="0"/>
              <a:t> </a:t>
            </a:r>
            <a:endParaRPr sz="1800" dirty="0">
              <a:ea typeface="Calibri"/>
              <a:cs typeface="Calibri"/>
              <a:sym typeface="Calibri"/>
            </a:endParaRPr>
          </a:p>
          <a:p>
            <a:pPr marL="457200" lvl="0" indent="-457200" rtl="0">
              <a:lnSpc>
                <a:spcPct val="114000"/>
              </a:lnSpc>
              <a:spcBef>
                <a:spcPts val="0"/>
              </a:spcBef>
              <a:buSzPts val="2200"/>
              <a:buChar char="•"/>
            </a:pPr>
            <a:r>
              <a:rPr lang="en-US" sz="1800" u="sng" dirty="0">
                <a:solidFill>
                  <a:schemeClr val="hlink"/>
                </a:solidFill>
                <a:hlinkClick r:id="rId13"/>
              </a:rPr>
              <a:t>Microsoft Teams Accessibility</a:t>
            </a:r>
            <a:r>
              <a:rPr lang="en-US" sz="1800" dirty="0"/>
              <a:t> </a:t>
            </a:r>
            <a:endParaRPr sz="1800" dirty="0"/>
          </a:p>
          <a:p>
            <a:pPr marL="457200" lvl="0" indent="-457200" rtl="0">
              <a:lnSpc>
                <a:spcPct val="114000"/>
              </a:lnSpc>
              <a:spcBef>
                <a:spcPts val="0"/>
              </a:spcBef>
              <a:buSzPts val="2200"/>
              <a:buChar char="•"/>
            </a:pPr>
            <a:r>
              <a:rPr lang="en-US" sz="1800" u="sng" dirty="0">
                <a:solidFill>
                  <a:schemeClr val="hlink"/>
                </a:solidFill>
                <a:ea typeface="Calibri"/>
                <a:cs typeface="Calibri"/>
                <a:sym typeface="Calibri"/>
                <a:hlinkClick r:id="rId14"/>
              </a:rPr>
              <a:t>WebEx</a:t>
            </a:r>
            <a:r>
              <a:rPr lang="en-US" sz="1800" u="sng" dirty="0">
                <a:solidFill>
                  <a:schemeClr val="hlink"/>
                </a:solidFill>
                <a:hlinkClick r:id="rId14"/>
              </a:rPr>
              <a:t> Accessibility</a:t>
            </a:r>
            <a:r>
              <a:rPr lang="en-US" sz="1800" dirty="0"/>
              <a:t> </a:t>
            </a:r>
            <a:endParaRPr sz="1800" dirty="0"/>
          </a:p>
          <a:p>
            <a:pPr marL="457200" lvl="0" indent="-457200" rtl="0">
              <a:lnSpc>
                <a:spcPct val="114000"/>
              </a:lnSpc>
              <a:spcBef>
                <a:spcPts val="0"/>
              </a:spcBef>
              <a:buSzPts val="2200"/>
              <a:buChar char="•"/>
            </a:pPr>
            <a:r>
              <a:rPr lang="en-US" sz="1800" u="sng" dirty="0">
                <a:solidFill>
                  <a:schemeClr val="hlink"/>
                </a:solidFill>
                <a:hlinkClick r:id="rId15"/>
              </a:rPr>
              <a:t>Zoom Accessibility</a:t>
            </a:r>
            <a:r>
              <a:rPr lang="en-US" sz="1800" dirty="0"/>
              <a:t> </a:t>
            </a:r>
          </a:p>
          <a:p>
            <a:pPr marL="457200" lvl="0" indent="-457200" rtl="0">
              <a:lnSpc>
                <a:spcPct val="100000"/>
              </a:lnSpc>
              <a:spcBef>
                <a:spcPts val="0"/>
              </a:spcBef>
              <a:buSzPts val="2200"/>
              <a:buChar char="•"/>
            </a:pPr>
            <a:endParaRPr lang="en-US" sz="1800"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8" name="Google Shape;618;gaace0979e9_2_86"/>
          <p:cNvSpPr txBox="1">
            <a:spLocks noGrp="1"/>
          </p:cNvSpPr>
          <p:nvPr>
            <p:ph type="title"/>
          </p:nvPr>
        </p:nvSpPr>
        <p:spPr>
          <a:xfrm>
            <a:off x="275127" y="212102"/>
            <a:ext cx="8595300" cy="1100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t>Accessibility Resources (2)</a:t>
            </a:r>
            <a:endParaRPr sz="3200" dirty="0"/>
          </a:p>
        </p:txBody>
      </p:sp>
      <p:sp>
        <p:nvSpPr>
          <p:cNvPr id="619" name="Google Shape;619;gaace0979e9_2_86"/>
          <p:cNvSpPr txBox="1">
            <a:spLocks noGrp="1"/>
          </p:cNvSpPr>
          <p:nvPr>
            <p:ph type="body" idx="1"/>
          </p:nvPr>
        </p:nvSpPr>
        <p:spPr>
          <a:xfrm>
            <a:off x="275127" y="1567169"/>
            <a:ext cx="8229600" cy="4737938"/>
          </a:xfrm>
          <a:prstGeom prst="rect">
            <a:avLst/>
          </a:prstGeom>
        </p:spPr>
        <p:txBody>
          <a:bodyPr spcFirstLastPara="1" wrap="square" lIns="91425" tIns="45700" rIns="91425" bIns="45700" anchor="ctr" anchorCtr="0">
            <a:noAutofit/>
          </a:bodyPr>
          <a:lstStyle/>
          <a:p>
            <a:pPr marL="88900" indent="0">
              <a:lnSpc>
                <a:spcPct val="100000"/>
              </a:lnSpc>
              <a:spcBef>
                <a:spcPts val="0"/>
              </a:spcBef>
              <a:spcAft>
                <a:spcPts val="600"/>
              </a:spcAft>
              <a:buSzPts val="2200"/>
              <a:buNone/>
            </a:pPr>
            <a:r>
              <a:rPr lang="en-US" sz="1800" b="1" dirty="0"/>
              <a:t>Accessibility – How-</a:t>
            </a:r>
            <a:r>
              <a:rPr lang="en-US" sz="1800" b="1" dirty="0" err="1"/>
              <a:t>To’s</a:t>
            </a:r>
            <a:r>
              <a:rPr lang="en-US" sz="1800" b="1" dirty="0"/>
              <a:t> </a:t>
            </a:r>
          </a:p>
          <a:p>
            <a:pPr marL="457200" lvl="0" indent="-368300" algn="l" rtl="0">
              <a:lnSpc>
                <a:spcPct val="100000"/>
              </a:lnSpc>
              <a:spcBef>
                <a:spcPts val="0"/>
              </a:spcBef>
              <a:spcAft>
                <a:spcPts val="600"/>
              </a:spcAft>
              <a:buSzPts val="2200"/>
              <a:buChar char="•"/>
            </a:pPr>
            <a:r>
              <a:rPr lang="en-US" sz="1800" u="sng" dirty="0">
                <a:solidFill>
                  <a:schemeClr val="hlink"/>
                </a:solidFill>
                <a:hlinkClick r:id="rId3"/>
              </a:rPr>
              <a:t>Buy Accessible Products and Services</a:t>
            </a:r>
            <a:endParaRPr lang="en-US" sz="1800" u="sng" dirty="0">
              <a:solidFill>
                <a:schemeClr val="hlink"/>
              </a:solidFill>
            </a:endParaRPr>
          </a:p>
          <a:p>
            <a:pPr marL="457200" lvl="0" indent="-368300" algn="l" rtl="0">
              <a:lnSpc>
                <a:spcPct val="100000"/>
              </a:lnSpc>
              <a:spcBef>
                <a:spcPts val="0"/>
              </a:spcBef>
              <a:spcAft>
                <a:spcPts val="600"/>
              </a:spcAft>
              <a:buSzPts val="2200"/>
              <a:buChar char="•"/>
            </a:pPr>
            <a:r>
              <a:rPr lang="en-US" sz="1800" u="sng" dirty="0">
                <a:solidFill>
                  <a:schemeClr val="hlink"/>
                </a:solidFill>
                <a:hlinkClick r:id="rId4"/>
              </a:rPr>
              <a:t>Create Accessible Digital Products</a:t>
            </a:r>
            <a:endParaRPr sz="1800" dirty="0"/>
          </a:p>
          <a:p>
            <a:pPr marL="914400" lvl="1" indent="-368300" algn="l" rtl="0">
              <a:lnSpc>
                <a:spcPct val="100000"/>
              </a:lnSpc>
              <a:spcBef>
                <a:spcPts val="0"/>
              </a:spcBef>
              <a:spcAft>
                <a:spcPts val="300"/>
              </a:spcAft>
              <a:buSzPct val="80000"/>
              <a:buFont typeface="Wingdings" panose="05000000000000000000" pitchFamily="2" charset="2"/>
              <a:buChar char="§"/>
            </a:pPr>
            <a:r>
              <a:rPr lang="en-US" sz="1800" u="sng" dirty="0">
                <a:solidFill>
                  <a:schemeClr val="hlink"/>
                </a:solidFill>
                <a:hlinkClick r:id="rId5"/>
              </a:rPr>
              <a:t>Documents</a:t>
            </a:r>
            <a:r>
              <a:rPr lang="en-US" sz="1800" dirty="0"/>
              <a:t> Guidance and Video Training</a:t>
            </a:r>
            <a:endParaRPr sz="1800" dirty="0"/>
          </a:p>
          <a:p>
            <a:pPr marL="914400" lvl="1" indent="-368300" algn="l" rtl="0">
              <a:lnSpc>
                <a:spcPct val="100000"/>
              </a:lnSpc>
              <a:spcBef>
                <a:spcPts val="0"/>
              </a:spcBef>
              <a:spcAft>
                <a:spcPts val="300"/>
              </a:spcAft>
              <a:buSzPct val="80000"/>
              <a:buFont typeface="Wingdings" panose="05000000000000000000" pitchFamily="2" charset="2"/>
              <a:buChar char="§"/>
            </a:pPr>
            <a:r>
              <a:rPr lang="en-US" sz="1800" u="sng" dirty="0">
                <a:solidFill>
                  <a:schemeClr val="hlink"/>
                </a:solidFill>
                <a:hlinkClick r:id="rId6"/>
              </a:rPr>
              <a:t>PDFs</a:t>
            </a:r>
            <a:r>
              <a:rPr lang="en-US" sz="1800" dirty="0"/>
              <a:t> Guidance and Video Training</a:t>
            </a:r>
            <a:endParaRPr sz="1800" dirty="0"/>
          </a:p>
          <a:p>
            <a:pPr marL="914400" lvl="1" indent="-368300" algn="l" rtl="0">
              <a:lnSpc>
                <a:spcPct val="100000"/>
              </a:lnSpc>
              <a:spcBef>
                <a:spcPts val="0"/>
              </a:spcBef>
              <a:spcAft>
                <a:spcPts val="300"/>
              </a:spcAft>
              <a:buSzPct val="80000"/>
              <a:buFont typeface="Wingdings" panose="05000000000000000000" pitchFamily="2" charset="2"/>
              <a:buChar char="§"/>
            </a:pPr>
            <a:r>
              <a:rPr lang="en-US" sz="1800" u="sng" dirty="0">
                <a:solidFill>
                  <a:schemeClr val="hlink"/>
                </a:solidFill>
                <a:hlinkClick r:id="rId7"/>
              </a:rPr>
              <a:t>Presentations</a:t>
            </a:r>
            <a:r>
              <a:rPr lang="en-US" sz="1800" dirty="0"/>
              <a:t> Guidance and Video Training</a:t>
            </a:r>
            <a:endParaRPr sz="1800" dirty="0"/>
          </a:p>
          <a:p>
            <a:pPr marL="914400" lvl="1" indent="-368300" algn="l" rtl="0">
              <a:lnSpc>
                <a:spcPct val="100000"/>
              </a:lnSpc>
              <a:spcBef>
                <a:spcPts val="0"/>
              </a:spcBef>
              <a:spcAft>
                <a:spcPts val="300"/>
              </a:spcAft>
              <a:buSzPct val="80000"/>
              <a:buFont typeface="Wingdings" panose="05000000000000000000" pitchFamily="2" charset="2"/>
              <a:buChar char="§"/>
            </a:pPr>
            <a:r>
              <a:rPr lang="en-US" sz="1800" u="sng" dirty="0">
                <a:solidFill>
                  <a:schemeClr val="hlink"/>
                </a:solidFill>
                <a:hlinkClick r:id="rId8"/>
              </a:rPr>
              <a:t>Software and Website</a:t>
            </a:r>
            <a:r>
              <a:rPr lang="en-US" sz="1800" dirty="0"/>
              <a:t> Guidance and Video Training</a:t>
            </a:r>
            <a:endParaRPr sz="1800" dirty="0"/>
          </a:p>
          <a:p>
            <a:pPr marL="914400" lvl="1" indent="-368300" algn="l" rtl="0">
              <a:lnSpc>
                <a:spcPct val="100000"/>
              </a:lnSpc>
              <a:spcBef>
                <a:spcPts val="0"/>
              </a:spcBef>
              <a:spcAft>
                <a:spcPts val="300"/>
              </a:spcAft>
              <a:buSzPct val="80000"/>
              <a:buFont typeface="Wingdings" panose="05000000000000000000" pitchFamily="2" charset="2"/>
              <a:buChar char="§"/>
            </a:pPr>
            <a:r>
              <a:rPr lang="en-US" sz="1800" u="sng" dirty="0">
                <a:solidFill>
                  <a:schemeClr val="hlink"/>
                </a:solidFill>
                <a:hlinkClick r:id="rId9"/>
              </a:rPr>
              <a:t>Spreadsheets</a:t>
            </a:r>
            <a:r>
              <a:rPr lang="en-US" sz="1800" dirty="0"/>
              <a:t> Guidance and Video Training</a:t>
            </a:r>
            <a:endParaRPr sz="1800" dirty="0"/>
          </a:p>
          <a:p>
            <a:pPr marL="914400" lvl="1" indent="-368300" algn="l" rtl="0">
              <a:lnSpc>
                <a:spcPct val="100000"/>
              </a:lnSpc>
              <a:spcBef>
                <a:spcPts val="0"/>
              </a:spcBef>
              <a:spcAft>
                <a:spcPts val="300"/>
              </a:spcAft>
              <a:buSzPct val="80000"/>
              <a:buFont typeface="Wingdings" panose="05000000000000000000" pitchFamily="2" charset="2"/>
              <a:buChar char="§"/>
            </a:pPr>
            <a:r>
              <a:rPr lang="en-US" sz="1800" u="sng" dirty="0">
                <a:solidFill>
                  <a:schemeClr val="hlink"/>
                </a:solidFill>
                <a:hlinkClick r:id="rId10"/>
              </a:rPr>
              <a:t>Multimedia Videos</a:t>
            </a:r>
            <a:r>
              <a:rPr lang="en-US" sz="1800" dirty="0"/>
              <a:t> Guidance and Video Training</a:t>
            </a:r>
            <a:endParaRPr sz="1800" dirty="0"/>
          </a:p>
          <a:p>
            <a:pPr marL="457200" lvl="0" indent="-368300" algn="l" rtl="0">
              <a:lnSpc>
                <a:spcPct val="100000"/>
              </a:lnSpc>
              <a:spcAft>
                <a:spcPts val="600"/>
              </a:spcAft>
              <a:buSzPts val="2200"/>
              <a:buChar char="•"/>
            </a:pPr>
            <a:r>
              <a:rPr lang="en-US" sz="1800" u="sng" dirty="0">
                <a:solidFill>
                  <a:schemeClr val="hlink"/>
                </a:solidFill>
                <a:hlinkClick r:id="rId11"/>
              </a:rPr>
              <a:t>Test for Accessibility</a:t>
            </a:r>
            <a:endParaRPr sz="1800" dirty="0"/>
          </a:p>
          <a:p>
            <a:pPr marL="914400" marR="0" lvl="1" indent="-368300" algn="l" rtl="0">
              <a:lnSpc>
                <a:spcPct val="100000"/>
              </a:lnSpc>
              <a:spcBef>
                <a:spcPts val="0"/>
              </a:spcBef>
              <a:spcAft>
                <a:spcPts val="300"/>
              </a:spcAft>
              <a:buSzPct val="80000"/>
              <a:buFont typeface="Wingdings" panose="05000000000000000000" pitchFamily="2" charset="2"/>
              <a:buChar char="§"/>
            </a:pPr>
            <a:r>
              <a:rPr lang="en-US" sz="1800" u="sng" dirty="0">
                <a:solidFill>
                  <a:schemeClr val="hlink"/>
                </a:solidFill>
                <a:hlinkClick r:id="rId12"/>
              </a:rPr>
              <a:t>Trusted Tester and ICT Baseline</a:t>
            </a:r>
            <a:endParaRPr sz="1800" dirty="0"/>
          </a:p>
          <a:p>
            <a:pPr marL="914400" marR="0" lvl="1" indent="-368300" algn="l" rtl="0">
              <a:lnSpc>
                <a:spcPct val="100000"/>
              </a:lnSpc>
              <a:spcBef>
                <a:spcPts val="0"/>
              </a:spcBef>
              <a:spcAft>
                <a:spcPts val="300"/>
              </a:spcAft>
              <a:buSzPct val="80000"/>
              <a:buFont typeface="Wingdings" panose="05000000000000000000" pitchFamily="2" charset="2"/>
              <a:buChar char="§"/>
            </a:pPr>
            <a:r>
              <a:rPr lang="en-US" sz="1800" u="sng" dirty="0">
                <a:solidFill>
                  <a:schemeClr val="hlink"/>
                </a:solidFill>
                <a:hlinkClick r:id="rId13"/>
              </a:rPr>
              <a:t>How to Test Color Contrast using the Color Contrast Analyzer</a:t>
            </a:r>
            <a:endParaRPr lang="en-US" sz="1800" u="sng" dirty="0">
              <a:solidFill>
                <a:schemeClr val="hlink"/>
              </a:solidFill>
            </a:endParaRPr>
          </a:p>
          <a:p>
            <a:pPr marL="914400" marR="0" lvl="1" indent="-368300" algn="l" rtl="0">
              <a:lnSpc>
                <a:spcPct val="100000"/>
              </a:lnSpc>
              <a:spcBef>
                <a:spcPts val="0"/>
              </a:spcBef>
              <a:spcAft>
                <a:spcPts val="300"/>
              </a:spcAft>
              <a:buSzPct val="80000"/>
              <a:buFont typeface="Wingdings" panose="05000000000000000000" pitchFamily="2" charset="2"/>
              <a:buChar char="§"/>
            </a:pPr>
            <a:r>
              <a:rPr lang="en-US" sz="1800" u="sng" dirty="0">
                <a:solidFill>
                  <a:schemeClr val="hlink"/>
                </a:solidFill>
                <a:hlinkClick r:id="rId14"/>
              </a:rPr>
              <a:t>How to Test Color Contrast without an Installed Tool</a:t>
            </a:r>
            <a:endParaRPr sz="1800" dirty="0"/>
          </a:p>
          <a:p>
            <a:pPr marL="914400" marR="0" lvl="1" indent="-368300" algn="l" rtl="0">
              <a:lnSpc>
                <a:spcPct val="100000"/>
              </a:lnSpc>
              <a:spcBef>
                <a:spcPts val="0"/>
              </a:spcBef>
              <a:spcAft>
                <a:spcPts val="300"/>
              </a:spcAft>
              <a:buSzPct val="80000"/>
              <a:buFont typeface="Wingdings" panose="05000000000000000000" pitchFamily="2" charset="2"/>
              <a:buChar char="§"/>
            </a:pPr>
            <a:r>
              <a:rPr lang="en-US" sz="1800" u="sng" dirty="0">
                <a:solidFill>
                  <a:schemeClr val="hlink"/>
                </a:solidFill>
                <a:hlinkClick r:id="rId15"/>
              </a:rPr>
              <a:t>Accessible Name &amp; Description Inspector (ANDI) Tool Overview</a:t>
            </a:r>
            <a:endParaRPr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descr="Federal Leadership and Professional Development Seminar Series" title="Federal Leadership and Professional Development Seminar Series"/>
          <p:cNvSpPr>
            <a:spLocks noGrp="1"/>
          </p:cNvSpPr>
          <p:nvPr>
            <p:ph type="title"/>
          </p:nvPr>
        </p:nvSpPr>
        <p:spPr>
          <a:xfrm>
            <a:off x="170427" y="251356"/>
            <a:ext cx="8826759" cy="1724342"/>
          </a:xfrm>
          <a:solidFill>
            <a:schemeClr val="bg1"/>
          </a:solidFill>
        </p:spPr>
        <p:txBody>
          <a:bodyPr>
            <a:noAutofit/>
          </a:bodyPr>
          <a:lstStyle/>
          <a:p>
            <a:pPr algn="ctr"/>
            <a:r>
              <a:rPr lang="en-US" b="1" dirty="0">
                <a:solidFill>
                  <a:srgbClr val="002060"/>
                </a:solidFill>
                <a:latin typeface="+mn-lt"/>
                <a:cs typeface="Arial" panose="020B0604020202020204" pitchFamily="34" charset="0"/>
              </a:rPr>
              <a:t>Federal Leadership and Professional Development Seminar Series</a:t>
            </a:r>
            <a:br>
              <a:rPr lang="en-US" sz="3600" b="1" dirty="0">
                <a:solidFill>
                  <a:srgbClr val="002060"/>
                </a:solidFill>
              </a:rPr>
            </a:br>
            <a:endParaRPr lang="en-US" sz="3600" b="1" dirty="0">
              <a:solidFill>
                <a:srgbClr val="002060"/>
              </a:solidFill>
            </a:endParaRPr>
          </a:p>
        </p:txBody>
      </p:sp>
      <p:pic>
        <p:nvPicPr>
          <p:cNvPr id="7" name="Picture 6" descr="Seminar Series Logo: Together Going Further Faster"/>
          <p:cNvPicPr/>
          <p:nvPr/>
        </p:nvPicPr>
        <p:blipFill>
          <a:blip r:embed="rId3" cstate="print">
            <a:extLst>
              <a:ext uri="{28A0092B-C50C-407E-A947-70E740481C1C}">
                <a14:useLocalDpi xmlns:a14="http://schemas.microsoft.com/office/drawing/2010/main" val="0"/>
              </a:ext>
            </a:extLst>
          </a:blip>
          <a:stretch>
            <a:fillRect/>
          </a:stretch>
        </p:blipFill>
        <p:spPr>
          <a:xfrm>
            <a:off x="2240655" y="1577754"/>
            <a:ext cx="4686300" cy="795887"/>
          </a:xfrm>
          <a:prstGeom prst="rect">
            <a:avLst/>
          </a:prstGeom>
        </p:spPr>
      </p:pic>
      <p:sp>
        <p:nvSpPr>
          <p:cNvPr id="8" name="Google Shape;218;p1"/>
          <p:cNvSpPr txBox="1"/>
          <p:nvPr/>
        </p:nvSpPr>
        <p:spPr>
          <a:xfrm>
            <a:off x="3058219" y="2504084"/>
            <a:ext cx="3051173" cy="400069"/>
          </a:xfrm>
          <a:prstGeom prst="rect">
            <a:avLst/>
          </a:prstGeom>
          <a:noFill/>
          <a:ln>
            <a:noFill/>
          </a:ln>
        </p:spPr>
        <p:txBody>
          <a:bodyPr spcFirstLastPara="1" wrap="square" lIns="91425" tIns="45700" rIns="91425" bIns="45700" anchor="t" anchorCtr="0">
            <a:spAutoFit/>
          </a:bodyPr>
          <a:lstStyle/>
          <a:p>
            <a:pPr marL="0" marR="0" lvl="0" indent="0" algn="ctr" defTabSz="457200" rtl="0" eaLnBrk="1" fontAlgn="auto" latinLnBrk="0" hangingPunct="1">
              <a:lnSpc>
                <a:spcPct val="100000"/>
              </a:lnSpc>
              <a:spcBef>
                <a:spcPts val="0"/>
              </a:spcBef>
              <a:spcAft>
                <a:spcPts val="0"/>
              </a:spcAft>
              <a:buClr>
                <a:srgbClr val="000000"/>
              </a:buClr>
              <a:buSzTx/>
              <a:buFont typeface="Arial"/>
              <a:buNone/>
              <a:tabLst/>
              <a:defRPr/>
            </a:pPr>
            <a:r>
              <a:rPr lang="en-US" sz="2000" b="1" noProof="0" dirty="0">
                <a:solidFill>
                  <a:srgbClr val="002060"/>
                </a:solidFill>
                <a:latin typeface="Arial" panose="020B0604020202020204" pitchFamily="34" charset="0"/>
                <a:cs typeface="Arial" panose="020B0604020202020204" pitchFamily="34" charset="0"/>
                <a:sym typeface="Arial Black"/>
              </a:rPr>
              <a:t>November 3, 2021</a:t>
            </a:r>
            <a:endParaRPr kumimoji="0" sz="1200" b="0" i="0" u="none" strike="noStrike" kern="0" cap="none" spc="0" normalizeH="0" baseline="0" noProof="0" dirty="0">
              <a:ln>
                <a:noFill/>
              </a:ln>
              <a:solidFill>
                <a:srgbClr val="002060"/>
              </a:solidFill>
              <a:effectLst/>
              <a:uLnTx/>
              <a:uFillTx/>
              <a:latin typeface="Arial"/>
              <a:ea typeface="+mn-ea"/>
              <a:cs typeface="Arial"/>
              <a:sym typeface="Arial"/>
            </a:endParaRPr>
          </a:p>
        </p:txBody>
      </p:sp>
      <p:sp>
        <p:nvSpPr>
          <p:cNvPr id="11" name="Content Placeholder 4" descr="Session Title" title="Session Title"/>
          <p:cNvSpPr txBox="1">
            <a:spLocks/>
          </p:cNvSpPr>
          <p:nvPr/>
        </p:nvSpPr>
        <p:spPr>
          <a:xfrm>
            <a:off x="647696" y="3259602"/>
            <a:ext cx="7848600" cy="3049758"/>
          </a:xfrm>
          <a:prstGeom prst="rect">
            <a:avLst/>
          </a:prstGeom>
          <a:solidFill>
            <a:srgbClr val="002060"/>
          </a:solidFill>
          <a:ln w="190500" cmpd="dbl">
            <a:solidFill>
              <a:srgbClr val="002060"/>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lnSpc>
                <a:spcPct val="110000"/>
              </a:lnSpc>
              <a:spcBef>
                <a:spcPts val="0"/>
              </a:spcBef>
              <a:buNone/>
            </a:pPr>
            <a:endParaRPr lang="en-US" sz="2400" b="1" dirty="0">
              <a:solidFill>
                <a:schemeClr val="bg1"/>
              </a:solidFill>
              <a:latin typeface="Arial" panose="020B0604020202020204" pitchFamily="34" charset="0"/>
              <a:ea typeface="+mj-ea"/>
              <a:cs typeface="Arial" panose="020B0604020202020204" pitchFamily="34" charset="0"/>
            </a:endParaRPr>
          </a:p>
          <a:p>
            <a:pPr marL="0" indent="0" algn="ctr">
              <a:lnSpc>
                <a:spcPct val="110000"/>
              </a:lnSpc>
              <a:spcBef>
                <a:spcPts val="0"/>
              </a:spcBef>
              <a:buNone/>
            </a:pPr>
            <a:r>
              <a:rPr lang="en-US" sz="2400" b="1" dirty="0">
                <a:solidFill>
                  <a:schemeClr val="bg1"/>
                </a:solidFill>
                <a:latin typeface="Arial" panose="020B0604020202020204" pitchFamily="34" charset="0"/>
                <a:ea typeface="+mj-ea"/>
                <a:cs typeface="Arial" panose="020B0604020202020204" pitchFamily="34" charset="0"/>
              </a:rPr>
              <a:t>Successful Strategies for </a:t>
            </a:r>
          </a:p>
          <a:p>
            <a:pPr marL="0" indent="0" algn="ctr">
              <a:lnSpc>
                <a:spcPct val="110000"/>
              </a:lnSpc>
              <a:spcBef>
                <a:spcPts val="0"/>
              </a:spcBef>
              <a:buNone/>
            </a:pPr>
            <a:r>
              <a:rPr lang="en-US" sz="2400" b="1" dirty="0">
                <a:solidFill>
                  <a:schemeClr val="bg1"/>
                </a:solidFill>
                <a:latin typeface="Arial" panose="020B0604020202020204" pitchFamily="34" charset="0"/>
                <a:ea typeface="+mj-ea"/>
                <a:cs typeface="Arial" panose="020B0604020202020204" pitchFamily="34" charset="0"/>
              </a:rPr>
              <a:t>Telework and Hybrid Work Environments</a:t>
            </a:r>
          </a:p>
          <a:p>
            <a:pPr marL="0" indent="0" algn="ctr">
              <a:lnSpc>
                <a:spcPct val="110000"/>
              </a:lnSpc>
              <a:spcBef>
                <a:spcPts val="0"/>
              </a:spcBef>
              <a:buNone/>
            </a:pPr>
            <a:endParaRPr lang="en-US" sz="1900" b="1" dirty="0">
              <a:solidFill>
                <a:schemeClr val="bg1"/>
              </a:solidFill>
              <a:latin typeface="Arial" panose="020B0604020202020204" pitchFamily="34" charset="0"/>
              <a:ea typeface="+mj-ea"/>
              <a:cs typeface="Arial" panose="020B0604020202020204" pitchFamily="34" charset="0"/>
            </a:endParaRPr>
          </a:p>
          <a:p>
            <a:pPr marL="0" indent="0" algn="ctr">
              <a:lnSpc>
                <a:spcPct val="110000"/>
              </a:lnSpc>
              <a:spcBef>
                <a:spcPts val="0"/>
              </a:spcBef>
              <a:buNone/>
            </a:pPr>
            <a:endParaRPr lang="en-US" b="1" dirty="0">
              <a:solidFill>
                <a:schemeClr val="bg1"/>
              </a:solidFill>
              <a:latin typeface="Arial" panose="020B0604020202020204" pitchFamily="34" charset="0"/>
              <a:ea typeface="+mj-ea"/>
              <a:cs typeface="Arial" panose="020B0604020202020204" pitchFamily="34" charset="0"/>
            </a:endParaRPr>
          </a:p>
          <a:p>
            <a:pPr marL="0" indent="0" algn="ctr">
              <a:spcBef>
                <a:spcPts val="0"/>
              </a:spcBef>
              <a:buNone/>
            </a:pPr>
            <a:r>
              <a:rPr lang="en-US" i="1" dirty="0">
                <a:solidFill>
                  <a:schemeClr val="bg1"/>
                </a:solidFill>
                <a:effectLst>
                  <a:outerShdw blurRad="69850" dist="43180" dir="5400000" sx="0" sy="0">
                    <a:srgbClr val="000000">
                      <a:alpha val="65000"/>
                    </a:srgbClr>
                  </a:outerShdw>
                </a:effectLst>
              </a:rPr>
              <a:t>Support: </a:t>
            </a:r>
            <a:r>
              <a:rPr lang="en-US" dirty="0">
                <a:solidFill>
                  <a:schemeClr val="bg1"/>
                </a:solidFill>
                <a:effectLst>
                  <a:outerShdw blurRad="69850" dist="43180" dir="5400000" sx="0" sy="0">
                    <a:srgbClr val="000000">
                      <a:alpha val="65000"/>
                    </a:srgbClr>
                  </a:outerShdw>
                </a:effectLst>
              </a:rPr>
              <a:t>AHRQ MAGIC and GSA DigitalGov University </a:t>
            </a:r>
          </a:p>
          <a:p>
            <a:pPr marL="0" indent="0" algn="ctr">
              <a:spcBef>
                <a:spcPts val="0"/>
              </a:spcBef>
              <a:buNone/>
            </a:pPr>
            <a:r>
              <a:rPr lang="en-US" i="1" dirty="0">
                <a:solidFill>
                  <a:schemeClr val="bg1"/>
                </a:solidFill>
                <a:effectLst>
                  <a:outerShdw blurRad="69850" dist="43180" dir="5400000" sx="0" sy="0">
                    <a:srgbClr val="000000">
                      <a:alpha val="65000"/>
                    </a:srgbClr>
                  </a:outerShdw>
                </a:effectLst>
              </a:rPr>
              <a:t>Chair: </a:t>
            </a:r>
            <a:r>
              <a:rPr lang="en-US" dirty="0">
                <a:solidFill>
                  <a:schemeClr val="bg1"/>
                </a:solidFill>
                <a:effectLst>
                  <a:outerShdw blurRad="69850" dist="43180" dir="5400000" sx="0" sy="0">
                    <a:srgbClr val="000000">
                      <a:alpha val="65000"/>
                    </a:srgbClr>
                  </a:outerShdw>
                </a:effectLst>
              </a:rPr>
              <a:t>Kim Wittenberg, MA, AHRQ, HHS</a:t>
            </a:r>
          </a:p>
          <a:p>
            <a:pPr marL="0" indent="0" algn="ctr">
              <a:lnSpc>
                <a:spcPct val="110000"/>
              </a:lnSpc>
              <a:spcBef>
                <a:spcPts val="0"/>
              </a:spcBef>
              <a:buNone/>
            </a:pPr>
            <a:endParaRPr lang="en-US" sz="2000" dirty="0">
              <a:solidFill>
                <a:schemeClr val="bg1"/>
              </a:solidFill>
              <a:effectLst>
                <a:outerShdw blurRad="69850" dist="43180" dir="5400000" sx="0" sy="0">
                  <a:srgbClr val="000000">
                    <a:alpha val="65000"/>
                  </a:srgbClr>
                </a:outerShdw>
              </a:effectLst>
            </a:endParaRPr>
          </a:p>
          <a:p>
            <a:pPr marL="0" indent="0" algn="ctr">
              <a:lnSpc>
                <a:spcPct val="110000"/>
              </a:lnSpc>
              <a:spcBef>
                <a:spcPts val="0"/>
              </a:spcBef>
              <a:buNone/>
            </a:pPr>
            <a:endParaRPr lang="en-US" sz="2000" dirty="0">
              <a:solidFill>
                <a:schemeClr val="bg1"/>
              </a:solidFill>
              <a:effectLst>
                <a:outerShdw blurRad="69850" dist="43180" dir="5400000" sx="0" sy="0">
                  <a:srgbClr val="000000">
                    <a:alpha val="65000"/>
                  </a:srgbClr>
                </a:outerShdw>
              </a:effectLst>
            </a:endParaRPr>
          </a:p>
        </p:txBody>
      </p:sp>
      <p:sp>
        <p:nvSpPr>
          <p:cNvPr id="2" name="Slide Number Placeholder 1"/>
          <p:cNvSpPr>
            <a:spLocks noGrp="1"/>
          </p:cNvSpPr>
          <p:nvPr>
            <p:ph type="sldNum" sz="quarter" idx="12"/>
          </p:nvPr>
        </p:nvSpPr>
        <p:spPr/>
        <p:txBody>
          <a:bodyPr/>
          <a:lstStyle/>
          <a:p>
            <a:fld id="{4411220A-4329-47A5-AAA9-40C270F25AD1}" type="slidenum">
              <a:rPr lang="en-US" smtClean="0"/>
              <a:pPr/>
              <a:t>15</a:t>
            </a:fld>
            <a:endParaRPr lang="en-US" dirty="0"/>
          </a:p>
        </p:txBody>
      </p:sp>
    </p:spTree>
    <p:extLst>
      <p:ext uri="{BB962C8B-B14F-4D97-AF65-F5344CB8AC3E}">
        <p14:creationId xmlns:p14="http://schemas.microsoft.com/office/powerpoint/2010/main" val="2148007712"/>
      </p:ext>
    </p:extLst>
  </p:cSld>
  <p:clrMapOvr>
    <a:masterClrMapping/>
  </p:clrMapOvr>
  <mc:AlternateContent xmlns:mc="http://schemas.openxmlformats.org/markup-compatibility/2006" xmlns:p14="http://schemas.microsoft.com/office/powerpoint/2010/main">
    <mc:Choice Requires="p14">
      <p:transition spd="slow" p14:dur="2000" advTm="30159"/>
    </mc:Choice>
    <mc:Fallback xmlns="">
      <p:transition spd="slow" advTm="30159"/>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E81879-791A-4F6E-AE03-B1207FE8B574}"/>
              </a:ext>
            </a:extLst>
          </p:cNvPr>
          <p:cNvSpPr>
            <a:spLocks noGrp="1"/>
          </p:cNvSpPr>
          <p:nvPr>
            <p:ph type="title"/>
          </p:nvPr>
        </p:nvSpPr>
        <p:spPr>
          <a:xfrm>
            <a:off x="185053" y="212102"/>
            <a:ext cx="8871855" cy="1100400"/>
          </a:xfrm>
        </p:spPr>
        <p:txBody>
          <a:bodyPr/>
          <a:lstStyle/>
          <a:p>
            <a:pPr algn="ctr"/>
            <a:r>
              <a:rPr lang="en-US" sz="3200" dirty="0"/>
              <a:t>Accessibility –</a:t>
            </a:r>
            <a:br>
              <a:rPr lang="en-US" sz="3200" dirty="0"/>
            </a:br>
            <a:r>
              <a:rPr lang="en-US" sz="3200" dirty="0"/>
              <a:t>Assistive Technologies (AT) </a:t>
            </a:r>
          </a:p>
        </p:txBody>
      </p:sp>
      <p:sp>
        <p:nvSpPr>
          <p:cNvPr id="5" name="Text Placeholder 4">
            <a:extLst>
              <a:ext uri="{FF2B5EF4-FFF2-40B4-BE49-F238E27FC236}">
                <a16:creationId xmlns:a16="http://schemas.microsoft.com/office/drawing/2014/main" id="{C74DA76B-E0F9-4D8B-AEAB-9C9050F3663F}"/>
              </a:ext>
            </a:extLst>
          </p:cNvPr>
          <p:cNvSpPr>
            <a:spLocks noGrp="1"/>
          </p:cNvSpPr>
          <p:nvPr>
            <p:ph type="body" idx="1"/>
          </p:nvPr>
        </p:nvSpPr>
        <p:spPr>
          <a:xfrm>
            <a:off x="161365" y="1506070"/>
            <a:ext cx="8794375" cy="5139827"/>
          </a:xfrm>
        </p:spPr>
        <p:txBody>
          <a:bodyPr/>
          <a:lstStyle/>
          <a:p>
            <a:pPr marL="228600" lvl="0" indent="-228600">
              <a:lnSpc>
                <a:spcPct val="114000"/>
              </a:lnSpc>
              <a:spcBef>
                <a:spcPts val="0"/>
              </a:spcBef>
              <a:spcAft>
                <a:spcPts val="600"/>
              </a:spcAft>
              <a:buSzPts val="2000"/>
            </a:pPr>
            <a:r>
              <a:rPr lang="en-US" sz="1800" b="1" dirty="0"/>
              <a:t>Speech Recognition Software </a:t>
            </a:r>
            <a:r>
              <a:rPr lang="en-US" sz="1800" dirty="0"/>
              <a:t>lets a person use spoken commands to enter text or control a computer. This technology has seen huge advances in the past few years and is even used by persons who do not have disabilities. Speech recognition software is also gaining popularity with modern mobile devices.</a:t>
            </a:r>
          </a:p>
          <a:p>
            <a:pPr marL="228600" lvl="0" indent="-228600">
              <a:lnSpc>
                <a:spcPct val="114000"/>
              </a:lnSpc>
              <a:spcBef>
                <a:spcPts val="0"/>
              </a:spcBef>
              <a:spcAft>
                <a:spcPts val="600"/>
              </a:spcAft>
              <a:buSzPts val="2000"/>
            </a:pPr>
            <a:r>
              <a:rPr lang="en-US" sz="1800" b="1" dirty="0"/>
              <a:t>Screen Readers </a:t>
            </a:r>
            <a:r>
              <a:rPr lang="en-US" sz="1800" dirty="0"/>
              <a:t>read information displayed on the screen aloud so that it's accessible to persons who have visual impairments. Screen readers can also present electronic text in braille—a writing system of raised dots, arranged in small cells. People who are blind can then read the content with their fingers using a device called a refreshable braille display.</a:t>
            </a:r>
            <a:br>
              <a:rPr lang="en-US" sz="1800" dirty="0"/>
            </a:br>
            <a:br>
              <a:rPr lang="en-US" sz="1800" dirty="0"/>
            </a:br>
            <a:r>
              <a:rPr lang="en-US" sz="1800" dirty="0"/>
              <a:t>People who have visual impairments aren't the only ones who need to hear text spoken aloud. People who have dyslexia and other print disabilities may use text-to-speech software that reads screen text without providing more detailed information about elements like menus, controls, and images.</a:t>
            </a:r>
            <a:br>
              <a:rPr lang="en-US" sz="1800" dirty="0"/>
            </a:br>
            <a:br>
              <a:rPr lang="en-US" sz="1800" dirty="0"/>
            </a:br>
            <a:r>
              <a:rPr lang="en-US" sz="1800" dirty="0"/>
              <a:t>Screen readers are also available for mobile devices</a:t>
            </a:r>
          </a:p>
        </p:txBody>
      </p:sp>
    </p:spTree>
    <p:extLst>
      <p:ext uri="{BB962C8B-B14F-4D97-AF65-F5344CB8AC3E}">
        <p14:creationId xmlns:p14="http://schemas.microsoft.com/office/powerpoint/2010/main" val="263438004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E81879-791A-4F6E-AE03-B1207FE8B574}"/>
              </a:ext>
            </a:extLst>
          </p:cNvPr>
          <p:cNvSpPr>
            <a:spLocks noGrp="1"/>
          </p:cNvSpPr>
          <p:nvPr>
            <p:ph type="title"/>
          </p:nvPr>
        </p:nvSpPr>
        <p:spPr>
          <a:xfrm>
            <a:off x="161365" y="212102"/>
            <a:ext cx="8884664" cy="1100400"/>
          </a:xfrm>
        </p:spPr>
        <p:txBody>
          <a:bodyPr/>
          <a:lstStyle/>
          <a:p>
            <a:pPr algn="ctr"/>
            <a:r>
              <a:rPr lang="en-US" sz="3200" dirty="0"/>
              <a:t>Accessibility – </a:t>
            </a:r>
            <a:br>
              <a:rPr lang="en-US" sz="3200" dirty="0"/>
            </a:br>
            <a:r>
              <a:rPr lang="en-US" sz="3200" dirty="0"/>
              <a:t>Assistive Technologies (AT) (2)</a:t>
            </a:r>
          </a:p>
        </p:txBody>
      </p:sp>
      <p:sp>
        <p:nvSpPr>
          <p:cNvPr id="5" name="Text Placeholder 4">
            <a:extLst>
              <a:ext uri="{FF2B5EF4-FFF2-40B4-BE49-F238E27FC236}">
                <a16:creationId xmlns:a16="http://schemas.microsoft.com/office/drawing/2014/main" id="{C74DA76B-E0F9-4D8B-AEAB-9C9050F3663F}"/>
              </a:ext>
            </a:extLst>
          </p:cNvPr>
          <p:cNvSpPr>
            <a:spLocks noGrp="1"/>
          </p:cNvSpPr>
          <p:nvPr>
            <p:ph type="body" idx="1"/>
          </p:nvPr>
        </p:nvSpPr>
        <p:spPr>
          <a:xfrm>
            <a:off x="161365" y="1506070"/>
            <a:ext cx="8794375" cy="5139827"/>
          </a:xfrm>
        </p:spPr>
        <p:txBody>
          <a:bodyPr/>
          <a:lstStyle/>
          <a:p>
            <a:pPr marL="228600" lvl="0" indent="-228600">
              <a:lnSpc>
                <a:spcPct val="100000"/>
              </a:lnSpc>
              <a:spcBef>
                <a:spcPts val="0"/>
              </a:spcBef>
              <a:spcAft>
                <a:spcPts val="600"/>
              </a:spcAft>
              <a:buSzPts val="2000"/>
            </a:pPr>
            <a:r>
              <a:rPr lang="en-US" sz="1800" b="1" dirty="0"/>
              <a:t>Screen Magnifier </a:t>
            </a:r>
            <a:r>
              <a:rPr lang="en-US" sz="1800" dirty="0"/>
              <a:t>software applications allows a user to magnify the entire screen or a portion of a screen as though looking through a virtual magnifying glass. Screen magnifiers are used by persons who have enough vision to see what's on the screen, but need more magnification than they can get from eyeglasses. </a:t>
            </a:r>
          </a:p>
          <a:p>
            <a:pPr marL="228600" lvl="0" indent="-228600">
              <a:lnSpc>
                <a:spcPct val="100000"/>
              </a:lnSpc>
              <a:spcBef>
                <a:spcPts val="0"/>
              </a:spcBef>
              <a:spcAft>
                <a:spcPts val="600"/>
              </a:spcAft>
              <a:buSzPts val="2000"/>
            </a:pPr>
            <a:r>
              <a:rPr lang="en-US" sz="1800" b="1" dirty="0"/>
              <a:t>Reading Assistance Software </a:t>
            </a:r>
            <a:r>
              <a:rPr lang="en-US" sz="1800" dirty="0"/>
              <a:t>combines advanced speech verification technology with scientifically-based interventions to help strengthen reading fluency, vocabulary and comprehension.</a:t>
            </a:r>
          </a:p>
          <a:p>
            <a:pPr marL="228600" lvl="0" indent="-228600">
              <a:lnSpc>
                <a:spcPct val="100000"/>
              </a:lnSpc>
              <a:spcBef>
                <a:spcPts val="0"/>
              </a:spcBef>
              <a:spcAft>
                <a:spcPts val="600"/>
              </a:spcAft>
              <a:buSzPts val="2000"/>
            </a:pPr>
            <a:r>
              <a:rPr lang="en-US" sz="1800" b="1" dirty="0"/>
              <a:t>Alternative Input Hardware and Software </a:t>
            </a:r>
            <a:r>
              <a:rPr lang="en-US" sz="1800" dirty="0"/>
              <a:t>allows computers to be navigated by persons who have limited to no mobility. Examples include:</a:t>
            </a:r>
          </a:p>
          <a:p>
            <a:pPr marL="685800" lvl="1" indent="-228600">
              <a:lnSpc>
                <a:spcPct val="100000"/>
              </a:lnSpc>
              <a:spcBef>
                <a:spcPts val="0"/>
              </a:spcBef>
              <a:spcAft>
                <a:spcPts val="600"/>
              </a:spcAft>
              <a:buSzPts val="2000"/>
            </a:pPr>
            <a:r>
              <a:rPr lang="en-US" sz="1800" dirty="0"/>
              <a:t>Programs are available that display a keyboard on-screen. Virtual keys can be selected by gazing and blinking or by using a foot-controlled pointing device and foot pedal. A stick strapped to the head (head stick) or held in the mouth (mouth stick) can also be used to select keys on a virtual keyboard.</a:t>
            </a:r>
          </a:p>
          <a:p>
            <a:pPr marL="685800" lvl="1" indent="-228600">
              <a:lnSpc>
                <a:spcPct val="100000"/>
              </a:lnSpc>
              <a:spcBef>
                <a:spcPts val="0"/>
              </a:spcBef>
              <a:spcAft>
                <a:spcPts val="600"/>
              </a:spcAft>
              <a:buSzPts val="2000"/>
            </a:pPr>
            <a:r>
              <a:rPr lang="en-US" sz="1800" dirty="0"/>
              <a:t>Keyboards can be adapted to accommodate persons with disabilities such as carpal tunnel or movement control problems such as trembling.</a:t>
            </a:r>
          </a:p>
          <a:p>
            <a:pPr marL="685800" lvl="1" indent="-228600">
              <a:lnSpc>
                <a:spcPct val="100000"/>
              </a:lnSpc>
              <a:spcBef>
                <a:spcPts val="0"/>
              </a:spcBef>
              <a:spcAft>
                <a:spcPts val="600"/>
              </a:spcAft>
              <a:buSzPts val="2000"/>
            </a:pPr>
            <a:r>
              <a:rPr lang="en-US" sz="1800" dirty="0"/>
              <a:t>Other alternate input technologies allow users to control computers with their head, eyes, breath, or feet.</a:t>
            </a:r>
          </a:p>
        </p:txBody>
      </p:sp>
    </p:spTree>
    <p:extLst>
      <p:ext uri="{BB962C8B-B14F-4D97-AF65-F5344CB8AC3E}">
        <p14:creationId xmlns:p14="http://schemas.microsoft.com/office/powerpoint/2010/main" val="177475152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E81879-791A-4F6E-AE03-B1207FE8B574}"/>
              </a:ext>
            </a:extLst>
          </p:cNvPr>
          <p:cNvSpPr>
            <a:spLocks noGrp="1"/>
          </p:cNvSpPr>
          <p:nvPr>
            <p:ph type="title"/>
          </p:nvPr>
        </p:nvSpPr>
        <p:spPr/>
        <p:txBody>
          <a:bodyPr/>
          <a:lstStyle/>
          <a:p>
            <a:pPr algn="ctr"/>
            <a:r>
              <a:rPr lang="en-US" sz="3200" dirty="0"/>
              <a:t>Accessibility – </a:t>
            </a:r>
            <a:br>
              <a:rPr lang="en-US" sz="3200" dirty="0"/>
            </a:br>
            <a:r>
              <a:rPr lang="en-US" sz="3200" dirty="0"/>
              <a:t>MS Office Document Instructions </a:t>
            </a:r>
          </a:p>
        </p:txBody>
      </p:sp>
      <p:sp>
        <p:nvSpPr>
          <p:cNvPr id="5" name="Text Placeholder 4">
            <a:extLst>
              <a:ext uri="{FF2B5EF4-FFF2-40B4-BE49-F238E27FC236}">
                <a16:creationId xmlns:a16="http://schemas.microsoft.com/office/drawing/2014/main" id="{C74DA76B-E0F9-4D8B-AEAB-9C9050F3663F}"/>
              </a:ext>
            </a:extLst>
          </p:cNvPr>
          <p:cNvSpPr>
            <a:spLocks noGrp="1"/>
          </p:cNvSpPr>
          <p:nvPr>
            <p:ph type="body" idx="1"/>
          </p:nvPr>
        </p:nvSpPr>
        <p:spPr>
          <a:xfrm>
            <a:off x="161365" y="1506070"/>
            <a:ext cx="8794375" cy="5139827"/>
          </a:xfrm>
        </p:spPr>
        <p:txBody>
          <a:bodyPr/>
          <a:lstStyle/>
          <a:p>
            <a:pPr marL="228600" lvl="0" indent="-228600">
              <a:lnSpc>
                <a:spcPct val="114000"/>
              </a:lnSpc>
              <a:spcBef>
                <a:spcPts val="0"/>
              </a:spcBef>
              <a:buSzPts val="2000"/>
            </a:pPr>
            <a:r>
              <a:rPr lang="en-US" sz="1800" b="1" dirty="0"/>
              <a:t>High contrast colors</a:t>
            </a:r>
            <a:r>
              <a:rPr lang="en-US" sz="1800" dirty="0"/>
              <a:t>:</a:t>
            </a:r>
          </a:p>
          <a:p>
            <a:pPr marL="457200" lvl="1" indent="-274320">
              <a:lnSpc>
                <a:spcPct val="114000"/>
              </a:lnSpc>
              <a:spcBef>
                <a:spcPts val="0"/>
              </a:spcBef>
              <a:buSzPct val="80000"/>
              <a:buFont typeface="Wingdings" panose="05000000000000000000" pitchFamily="2" charset="2"/>
              <a:buChar char="§"/>
            </a:pPr>
            <a:r>
              <a:rPr lang="en-US" sz="1800" dirty="0"/>
              <a:t>Ex: black on white, white on dark blue/green/purple, black on light blue</a:t>
            </a:r>
          </a:p>
          <a:p>
            <a:pPr marL="457200" lvl="1" indent="-274320">
              <a:lnSpc>
                <a:spcPct val="114000"/>
              </a:lnSpc>
              <a:spcBef>
                <a:spcPts val="0"/>
              </a:spcBef>
              <a:buSzPts val="2000"/>
              <a:buFont typeface="Noto Sans Symbols"/>
              <a:buChar char="▪"/>
            </a:pPr>
            <a:r>
              <a:rPr lang="en-US" sz="1800" dirty="0"/>
              <a:t>Common Error: Use of “Red” instead of “Dark Red” from “Standard Colors”.</a:t>
            </a:r>
          </a:p>
          <a:p>
            <a:pPr marL="228600" lvl="0" indent="-228600">
              <a:lnSpc>
                <a:spcPct val="114000"/>
              </a:lnSpc>
              <a:spcBef>
                <a:spcPts val="600"/>
              </a:spcBef>
              <a:buSzPts val="2000"/>
            </a:pPr>
            <a:r>
              <a:rPr lang="en-US" sz="1800" b="1" dirty="0"/>
              <a:t>Insert textual context </a:t>
            </a:r>
            <a:r>
              <a:rPr lang="en-US" sz="1800" dirty="0"/>
              <a:t>in addition to the use of color.</a:t>
            </a:r>
          </a:p>
          <a:p>
            <a:pPr marL="457200" lvl="1" indent="-274320">
              <a:lnSpc>
                <a:spcPct val="114000"/>
              </a:lnSpc>
              <a:spcBef>
                <a:spcPts val="0"/>
              </a:spcBef>
              <a:buSzPts val="2000"/>
              <a:buFont typeface="Noto Sans Symbols"/>
              <a:buChar char="▪"/>
            </a:pPr>
            <a:r>
              <a:rPr lang="en-US" sz="1800" dirty="0"/>
              <a:t>Add text labels to charts and graphs.</a:t>
            </a:r>
          </a:p>
          <a:p>
            <a:pPr marL="457200" lvl="1" indent="-274320">
              <a:lnSpc>
                <a:spcPct val="114000"/>
              </a:lnSpc>
              <a:spcBef>
                <a:spcPts val="0"/>
              </a:spcBef>
              <a:buSzPts val="2000"/>
              <a:buFont typeface="Noto Sans Symbols"/>
              <a:buChar char="▪"/>
            </a:pPr>
            <a:r>
              <a:rPr lang="en-US" sz="1800" dirty="0"/>
              <a:t>Enhance critical content with text such as *, Note, etc.</a:t>
            </a:r>
          </a:p>
          <a:p>
            <a:pPr marL="228600" lvl="0" indent="-228600">
              <a:lnSpc>
                <a:spcPct val="114000"/>
              </a:lnSpc>
              <a:spcBef>
                <a:spcPts val="600"/>
              </a:spcBef>
              <a:buSzPts val="2000"/>
            </a:pPr>
            <a:r>
              <a:rPr lang="en-US" sz="1800" b="1" dirty="0"/>
              <a:t>Describe meaningful images.</a:t>
            </a:r>
          </a:p>
          <a:p>
            <a:pPr marL="457200" lvl="1" indent="-274320">
              <a:lnSpc>
                <a:spcPct val="114000"/>
              </a:lnSpc>
              <a:spcBef>
                <a:spcPts val="0"/>
              </a:spcBef>
              <a:buSzPts val="2000"/>
              <a:buFont typeface="Noto Sans Symbols"/>
              <a:buChar char="▪"/>
            </a:pPr>
            <a:r>
              <a:rPr lang="en-US" sz="1800" dirty="0"/>
              <a:t>Right-click on a graphic and select “Edit Alt Text…” (Office 2019 &amp; later).</a:t>
            </a:r>
          </a:p>
          <a:p>
            <a:pPr marL="457200" lvl="1" indent="-274320">
              <a:lnSpc>
                <a:spcPct val="114000"/>
              </a:lnSpc>
              <a:spcBef>
                <a:spcPts val="0"/>
              </a:spcBef>
              <a:buSzPts val="2000"/>
              <a:buFont typeface="Noto Sans Symbols"/>
              <a:buChar char="▪"/>
            </a:pPr>
            <a:r>
              <a:rPr lang="en-US" sz="1800" dirty="0"/>
              <a:t>If the graphic is not meaningful check the “Mark as Decorative” checkbox.</a:t>
            </a:r>
          </a:p>
          <a:p>
            <a:pPr marL="228600" lvl="0" indent="-228600">
              <a:lnSpc>
                <a:spcPct val="114000"/>
              </a:lnSpc>
              <a:spcBef>
                <a:spcPts val="600"/>
              </a:spcBef>
              <a:buSzPts val="2000"/>
            </a:pPr>
            <a:r>
              <a:rPr lang="en-US" sz="1800" b="1" dirty="0"/>
              <a:t>Structure groups of related items as lists.</a:t>
            </a:r>
          </a:p>
          <a:p>
            <a:pPr marL="457200" lvl="1" indent="-274320">
              <a:lnSpc>
                <a:spcPct val="114000"/>
              </a:lnSpc>
              <a:spcBef>
                <a:spcPts val="0"/>
              </a:spcBef>
              <a:buSzPct val="80000"/>
              <a:buFont typeface="Wingdings" panose="05000000000000000000" pitchFamily="2" charset="2"/>
              <a:buChar char="§"/>
            </a:pPr>
            <a:r>
              <a:rPr lang="en-US" sz="1800" dirty="0"/>
              <a:t>Select Home &gt; Paragraph group &gt; Bullets or Numbering.</a:t>
            </a:r>
          </a:p>
          <a:p>
            <a:pPr marL="457200" lvl="1" indent="-274320">
              <a:lnSpc>
                <a:spcPct val="114000"/>
              </a:lnSpc>
              <a:spcBef>
                <a:spcPts val="0"/>
              </a:spcBef>
              <a:buSzPts val="2000"/>
              <a:buFont typeface="Noto Sans Symbols"/>
              <a:buChar char="▪"/>
            </a:pPr>
            <a:r>
              <a:rPr lang="en-US" sz="1800" dirty="0"/>
              <a:t>Choose a unique bullet/numbering style for nested list items.</a:t>
            </a:r>
          </a:p>
          <a:p>
            <a:pPr marL="228600" lvl="0" indent="-228600">
              <a:lnSpc>
                <a:spcPct val="114000"/>
              </a:lnSpc>
              <a:spcBef>
                <a:spcPts val="600"/>
              </a:spcBef>
              <a:buSzPts val="2000"/>
            </a:pPr>
            <a:r>
              <a:rPr lang="en-US" sz="1800" b="1" dirty="0"/>
              <a:t>Only insert tables for data, not layout purposes.</a:t>
            </a:r>
            <a:endParaRPr lang="en-US" sz="1800" dirty="0"/>
          </a:p>
          <a:p>
            <a:pPr marL="457200" lvl="1" indent="-274320">
              <a:lnSpc>
                <a:spcPct val="114000"/>
              </a:lnSpc>
              <a:spcBef>
                <a:spcPts val="0"/>
              </a:spcBef>
              <a:buSzPts val="2000"/>
              <a:buFont typeface="Noto Sans Symbols"/>
              <a:buChar char="▪"/>
            </a:pPr>
            <a:r>
              <a:rPr lang="en-US" sz="1800" dirty="0"/>
              <a:t>Navigate to Insert &gt; Table</a:t>
            </a:r>
          </a:p>
          <a:p>
            <a:pPr marL="457200" lvl="1" indent="-274320">
              <a:lnSpc>
                <a:spcPct val="114000"/>
              </a:lnSpc>
              <a:spcBef>
                <a:spcPts val="0"/>
              </a:spcBef>
              <a:buSzPts val="2000"/>
              <a:buFont typeface="Noto Sans Symbols"/>
              <a:buChar char="▪"/>
            </a:pPr>
            <a:r>
              <a:rPr lang="en-US" sz="1800" dirty="0"/>
              <a:t>Ensure Table Tools &gt; Design &gt; Table Style Options &gt; Header Row is checked.</a:t>
            </a:r>
          </a:p>
        </p:txBody>
      </p:sp>
    </p:spTree>
    <p:extLst>
      <p:ext uri="{BB962C8B-B14F-4D97-AF65-F5344CB8AC3E}">
        <p14:creationId xmlns:p14="http://schemas.microsoft.com/office/powerpoint/2010/main" val="410042109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E81879-791A-4F6E-AE03-B1207FE8B574}"/>
              </a:ext>
            </a:extLst>
          </p:cNvPr>
          <p:cNvSpPr>
            <a:spLocks noGrp="1"/>
          </p:cNvSpPr>
          <p:nvPr>
            <p:ph type="title"/>
          </p:nvPr>
        </p:nvSpPr>
        <p:spPr/>
        <p:txBody>
          <a:bodyPr/>
          <a:lstStyle/>
          <a:p>
            <a:pPr algn="ctr"/>
            <a:r>
              <a:rPr lang="en-US" sz="3200" dirty="0"/>
              <a:t>Accessibility – </a:t>
            </a:r>
            <a:br>
              <a:rPr lang="en-US" sz="3200" dirty="0"/>
            </a:br>
            <a:r>
              <a:rPr lang="en-US" sz="3200" dirty="0"/>
              <a:t>MS Office Document Instructions (2)</a:t>
            </a:r>
          </a:p>
        </p:txBody>
      </p:sp>
      <p:sp>
        <p:nvSpPr>
          <p:cNvPr id="5" name="Text Placeholder 4">
            <a:extLst>
              <a:ext uri="{FF2B5EF4-FFF2-40B4-BE49-F238E27FC236}">
                <a16:creationId xmlns:a16="http://schemas.microsoft.com/office/drawing/2014/main" id="{C74DA76B-E0F9-4D8B-AEAB-9C9050F3663F}"/>
              </a:ext>
            </a:extLst>
          </p:cNvPr>
          <p:cNvSpPr>
            <a:spLocks noGrp="1"/>
          </p:cNvSpPr>
          <p:nvPr>
            <p:ph type="body" idx="1"/>
          </p:nvPr>
        </p:nvSpPr>
        <p:spPr>
          <a:xfrm>
            <a:off x="161365" y="1506131"/>
            <a:ext cx="8794375" cy="5179459"/>
          </a:xfrm>
        </p:spPr>
        <p:txBody>
          <a:bodyPr/>
          <a:lstStyle/>
          <a:p>
            <a:pPr marL="228600" lvl="0" indent="-228600">
              <a:lnSpc>
                <a:spcPct val="114000"/>
              </a:lnSpc>
              <a:spcBef>
                <a:spcPts val="0"/>
              </a:spcBef>
              <a:buSzPts val="2000"/>
            </a:pPr>
            <a:r>
              <a:rPr lang="en-US" sz="1800" b="1" dirty="0"/>
              <a:t>See the hierarchy of the document with the Navigation Pane.</a:t>
            </a:r>
          </a:p>
          <a:p>
            <a:pPr marL="457200" lvl="1" indent="-274320">
              <a:lnSpc>
                <a:spcPct val="114000"/>
              </a:lnSpc>
              <a:spcBef>
                <a:spcPts val="0"/>
              </a:spcBef>
              <a:buSzPct val="80000"/>
              <a:buFont typeface="Wingdings" panose="05000000000000000000" pitchFamily="2" charset="2"/>
              <a:buChar char="§"/>
            </a:pPr>
            <a:r>
              <a:rPr lang="en-US" sz="1800" dirty="0"/>
              <a:t>To view, select View &gt; Show group &gt; Navigation Pane checkbox</a:t>
            </a:r>
          </a:p>
          <a:p>
            <a:pPr marL="457200" lvl="1" indent="-274320">
              <a:lnSpc>
                <a:spcPct val="114000"/>
              </a:lnSpc>
              <a:spcBef>
                <a:spcPts val="0"/>
              </a:spcBef>
              <a:buSzPct val="80000"/>
              <a:buFont typeface="Wingdings" panose="05000000000000000000" pitchFamily="2" charset="2"/>
              <a:buChar char="§"/>
            </a:pPr>
            <a:r>
              <a:rPr lang="en-US" sz="1800" dirty="0"/>
              <a:t>Items in the Navigation Pane are represented by choosing a heading level  (Home &gt; Styles group &gt; Heading 1 through Heading 6).</a:t>
            </a:r>
          </a:p>
          <a:p>
            <a:pPr marL="228600" lvl="0" indent="-228600">
              <a:lnSpc>
                <a:spcPct val="114000"/>
              </a:lnSpc>
              <a:spcBef>
                <a:spcPts val="600"/>
              </a:spcBef>
              <a:buSzPts val="2000"/>
            </a:pPr>
            <a:r>
              <a:rPr lang="en-US" sz="1800" b="1" dirty="0"/>
              <a:t>Use Header/Footer sections for repetitive content.</a:t>
            </a:r>
          </a:p>
          <a:p>
            <a:pPr marL="457200" lvl="1" indent="-274320">
              <a:lnSpc>
                <a:spcPct val="114000"/>
              </a:lnSpc>
              <a:spcBef>
                <a:spcPts val="0"/>
              </a:spcBef>
              <a:buSzPct val="80000"/>
              <a:buFont typeface="Wingdings" panose="05000000000000000000" pitchFamily="2" charset="2"/>
              <a:buChar char="§"/>
            </a:pPr>
            <a:r>
              <a:rPr lang="en-US" sz="1800" dirty="0"/>
              <a:t>Always provide meaningful information at least once in the document body (ex. draft, confidential, etc.)</a:t>
            </a:r>
          </a:p>
          <a:p>
            <a:pPr marL="457200" lvl="1" indent="-274320">
              <a:lnSpc>
                <a:spcPct val="114000"/>
              </a:lnSpc>
              <a:spcBef>
                <a:spcPts val="0"/>
              </a:spcBef>
              <a:buSzPct val="80000"/>
              <a:buFont typeface="Wingdings" panose="05000000000000000000" pitchFamily="2" charset="2"/>
              <a:buChar char="§"/>
            </a:pPr>
            <a:r>
              <a:rPr lang="en-US" sz="1800" dirty="0"/>
              <a:t>Addresses, logos, and document ID numbers are often examples of content that is repeated on page 2 and beyond. </a:t>
            </a:r>
          </a:p>
          <a:p>
            <a:pPr marL="228600" lvl="0" indent="-228600">
              <a:lnSpc>
                <a:spcPct val="114000"/>
              </a:lnSpc>
              <a:spcBef>
                <a:spcPts val="600"/>
              </a:spcBef>
              <a:buSzPts val="2000"/>
            </a:pPr>
            <a:r>
              <a:rPr lang="en-US" sz="1800" b="1" dirty="0"/>
              <a:t>Adding White Space</a:t>
            </a:r>
            <a:r>
              <a:rPr lang="en-US" sz="1800" dirty="0"/>
              <a:t>: Use Home &gt; Paragraph group &gt; Line and Paragraph Spacing instead of the Enter/Return key to create white space. </a:t>
            </a:r>
          </a:p>
          <a:p>
            <a:pPr marL="228600" lvl="0" indent="-228600">
              <a:lnSpc>
                <a:spcPct val="114000"/>
              </a:lnSpc>
              <a:spcBef>
                <a:spcPts val="600"/>
              </a:spcBef>
              <a:buSzPts val="2000"/>
            </a:pPr>
            <a:r>
              <a:rPr lang="en-US" sz="1800" b="1" dirty="0"/>
              <a:t>Add meaningful link text</a:t>
            </a:r>
            <a:r>
              <a:rPr lang="en-US" sz="1800" dirty="0"/>
              <a:t>: Use Insert &gt; Links group &gt; Link &gt; Insert Link and add Text to Display.</a:t>
            </a:r>
          </a:p>
          <a:p>
            <a:pPr marL="457200" lvl="1" indent="-274320">
              <a:lnSpc>
                <a:spcPct val="114000"/>
              </a:lnSpc>
              <a:spcBef>
                <a:spcPts val="0"/>
              </a:spcBef>
              <a:buSzPct val="80000"/>
              <a:buFont typeface="Wingdings" panose="05000000000000000000" pitchFamily="2" charset="2"/>
              <a:buChar char="§"/>
            </a:pPr>
            <a:r>
              <a:rPr lang="en-US" sz="1800" dirty="0"/>
              <a:t>Raw URLs can be difficult to discern their purpose and where the link will lead.</a:t>
            </a:r>
          </a:p>
          <a:p>
            <a:pPr marL="228600" lvl="0" indent="-228600">
              <a:lnSpc>
                <a:spcPct val="114000"/>
              </a:lnSpc>
              <a:spcBef>
                <a:spcPts val="600"/>
              </a:spcBef>
              <a:buSzPts val="2000"/>
            </a:pPr>
            <a:r>
              <a:rPr lang="en-US" sz="1800" b="1" dirty="0"/>
              <a:t>Avoid Text Boxes! </a:t>
            </a:r>
            <a:r>
              <a:rPr lang="en-US" sz="1800" dirty="0"/>
              <a:t>Users of AT cannot easily access the content within them.</a:t>
            </a:r>
          </a:p>
        </p:txBody>
      </p:sp>
    </p:spTree>
    <p:extLst>
      <p:ext uri="{BB962C8B-B14F-4D97-AF65-F5344CB8AC3E}">
        <p14:creationId xmlns:p14="http://schemas.microsoft.com/office/powerpoint/2010/main" val="263509162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B5793A-7681-4E33-9CA8-59603F7564A2}"/>
              </a:ext>
            </a:extLst>
          </p:cNvPr>
          <p:cNvSpPr>
            <a:spLocks noGrp="1"/>
          </p:cNvSpPr>
          <p:nvPr>
            <p:ph type="title"/>
          </p:nvPr>
        </p:nvSpPr>
        <p:spPr/>
        <p:txBody>
          <a:bodyPr/>
          <a:lstStyle/>
          <a:p>
            <a:pPr algn="ctr"/>
            <a:r>
              <a:rPr lang="en-US" sz="3200" dirty="0"/>
              <a:t>Accessibility – </a:t>
            </a:r>
            <a:br>
              <a:rPr lang="en-US" sz="3200" dirty="0"/>
            </a:br>
            <a:r>
              <a:rPr lang="en-US" sz="3200" dirty="0"/>
              <a:t>MS PowerPoint Presentation Instructions</a:t>
            </a:r>
          </a:p>
        </p:txBody>
      </p:sp>
      <p:sp>
        <p:nvSpPr>
          <p:cNvPr id="4" name="Text Placeholder 3">
            <a:extLst>
              <a:ext uri="{FF2B5EF4-FFF2-40B4-BE49-F238E27FC236}">
                <a16:creationId xmlns:a16="http://schemas.microsoft.com/office/drawing/2014/main" id="{FDE5497C-1FDB-42B1-A8CB-E2E1FADA832A}"/>
              </a:ext>
            </a:extLst>
          </p:cNvPr>
          <p:cNvSpPr>
            <a:spLocks noGrp="1"/>
          </p:cNvSpPr>
          <p:nvPr>
            <p:ph type="body" idx="1"/>
          </p:nvPr>
        </p:nvSpPr>
        <p:spPr>
          <a:xfrm>
            <a:off x="206188" y="1515097"/>
            <a:ext cx="8740588" cy="4572000"/>
          </a:xfrm>
        </p:spPr>
        <p:txBody>
          <a:bodyPr/>
          <a:lstStyle/>
          <a:p>
            <a:pPr marL="228600" lvl="0" indent="-228600">
              <a:lnSpc>
                <a:spcPct val="114000"/>
              </a:lnSpc>
              <a:spcBef>
                <a:spcPts val="0"/>
              </a:spcBef>
              <a:buSzPts val="2000"/>
            </a:pPr>
            <a:r>
              <a:rPr lang="en-US" sz="1800" b="1" dirty="0"/>
              <a:t>Arrange items for a logical reading order.</a:t>
            </a:r>
          </a:p>
          <a:p>
            <a:pPr marL="457200" lvl="1" indent="-274320">
              <a:lnSpc>
                <a:spcPct val="114000"/>
              </a:lnSpc>
              <a:spcBef>
                <a:spcPts val="0"/>
              </a:spcBef>
              <a:buSzPts val="2000"/>
              <a:buFont typeface="Noto Sans Symbols"/>
              <a:buChar char="▪"/>
            </a:pPr>
            <a:r>
              <a:rPr lang="en-US" sz="1800" dirty="0"/>
              <a:t>Viewing Home &gt; Arrange &gt; Selection Pane, use “Bring Forward” and “Send Backward” to order slide elements in a </a:t>
            </a:r>
            <a:r>
              <a:rPr lang="en-US" sz="1800" u="sng" dirty="0"/>
              <a:t>Bottom</a:t>
            </a:r>
            <a:r>
              <a:rPr lang="en-US" sz="1800" dirty="0"/>
              <a:t> to </a:t>
            </a:r>
            <a:r>
              <a:rPr lang="en-US" sz="1800" u="sng" dirty="0"/>
              <a:t>Top</a:t>
            </a:r>
            <a:r>
              <a:rPr lang="en-US" sz="1800" dirty="0"/>
              <a:t> order of interpretation.</a:t>
            </a:r>
          </a:p>
          <a:p>
            <a:pPr marL="228600" lvl="0" indent="-228600">
              <a:lnSpc>
                <a:spcPct val="114000"/>
              </a:lnSpc>
              <a:spcBef>
                <a:spcPts val="600"/>
              </a:spcBef>
              <a:buSzPts val="2000"/>
            </a:pPr>
            <a:r>
              <a:rPr lang="en-US" sz="1800" b="1" dirty="0"/>
              <a:t>Create unique slide titles</a:t>
            </a:r>
            <a:r>
              <a:rPr lang="en-US" sz="1800" dirty="0"/>
              <a:t> for location identification within the presentation </a:t>
            </a:r>
          </a:p>
          <a:p>
            <a:pPr marL="457200" lvl="1" indent="-274320">
              <a:lnSpc>
                <a:spcPct val="114000"/>
              </a:lnSpc>
              <a:spcBef>
                <a:spcPts val="0"/>
              </a:spcBef>
              <a:buSzPct val="80000"/>
              <a:buFont typeface="Wingdings" panose="05000000000000000000" pitchFamily="2" charset="2"/>
              <a:buChar char="§"/>
            </a:pPr>
            <a:r>
              <a:rPr lang="en-US" sz="1800" dirty="0"/>
              <a:t>Ex. “Resources – 2 of 3”, “Agenda”, etc.</a:t>
            </a:r>
          </a:p>
          <a:p>
            <a:pPr marL="228600" lvl="0" indent="-228600">
              <a:lnSpc>
                <a:spcPct val="114000"/>
              </a:lnSpc>
              <a:spcBef>
                <a:spcPts val="600"/>
              </a:spcBef>
              <a:buSzPts val="2000"/>
            </a:pPr>
            <a:r>
              <a:rPr lang="en-US" sz="1800" b="1" dirty="0"/>
              <a:t>Hide repetitive content in the Slide Master.</a:t>
            </a:r>
          </a:p>
          <a:p>
            <a:pPr marL="457200" lvl="1" indent="-274320">
              <a:lnSpc>
                <a:spcPct val="114000"/>
              </a:lnSpc>
              <a:spcBef>
                <a:spcPts val="0"/>
              </a:spcBef>
              <a:buSzPct val="80000"/>
              <a:buFont typeface="Wingdings" panose="05000000000000000000" pitchFamily="2" charset="2"/>
              <a:buChar char="§"/>
            </a:pPr>
            <a:r>
              <a:rPr lang="en-US" sz="1800" dirty="0"/>
              <a:t>Access View &gt; Master Views group &gt; Slide Master to identify template elements. (Ex. slide numbers, repetitive logo.)</a:t>
            </a:r>
          </a:p>
          <a:p>
            <a:pPr marL="457200" lvl="1" indent="-274320">
              <a:lnSpc>
                <a:spcPct val="114000"/>
              </a:lnSpc>
              <a:spcBef>
                <a:spcPts val="0"/>
              </a:spcBef>
              <a:buSzPct val="80000"/>
              <a:buFont typeface="Wingdings" panose="05000000000000000000" pitchFamily="2" charset="2"/>
              <a:buChar char="§"/>
            </a:pPr>
            <a:r>
              <a:rPr lang="en-US" sz="1800" dirty="0"/>
              <a:t>Place important content directly on a slide. (Ex. First instance of a logo.)</a:t>
            </a:r>
          </a:p>
          <a:p>
            <a:pPr marL="228600" lvl="0" indent="-228600">
              <a:lnSpc>
                <a:spcPct val="114000"/>
              </a:lnSpc>
              <a:spcBef>
                <a:spcPts val="600"/>
              </a:spcBef>
              <a:buSzPts val="2000"/>
            </a:pPr>
            <a:r>
              <a:rPr lang="en-US" sz="1800" b="1" dirty="0"/>
              <a:t>Indicate additional content</a:t>
            </a:r>
            <a:r>
              <a:rPr lang="en-US" sz="1800" dirty="0"/>
              <a:t> </a:t>
            </a:r>
            <a:r>
              <a:rPr lang="en-US" sz="1800" b="1" dirty="0"/>
              <a:t>is available in Slide Notes </a:t>
            </a:r>
            <a:r>
              <a:rPr lang="en-US" sz="1800" dirty="0"/>
              <a:t>on the slide itself or near the beginning of the presentation.</a:t>
            </a:r>
          </a:p>
          <a:p>
            <a:pPr marL="228600" lvl="0" indent="-228600">
              <a:lnSpc>
                <a:spcPct val="114000"/>
              </a:lnSpc>
              <a:spcBef>
                <a:spcPts val="600"/>
              </a:spcBef>
              <a:buSzPts val="2000"/>
            </a:pPr>
            <a:r>
              <a:rPr lang="en-US" sz="1800" b="1" dirty="0"/>
              <a:t>Avoid the use of animation.</a:t>
            </a:r>
          </a:p>
          <a:p>
            <a:pPr marL="457200" lvl="1" indent="-274320">
              <a:lnSpc>
                <a:spcPct val="114000"/>
              </a:lnSpc>
              <a:spcBef>
                <a:spcPts val="0"/>
              </a:spcBef>
              <a:buSzPct val="80000"/>
              <a:buFont typeface="Wingdings" panose="05000000000000000000" pitchFamily="2" charset="2"/>
              <a:buChar char="§"/>
            </a:pPr>
            <a:r>
              <a:rPr lang="en-US" sz="1800" dirty="0"/>
              <a:t>If it cannot be avoided, ensure the Trigger is On Click and the Duration is less than 5 seconds.</a:t>
            </a:r>
          </a:p>
          <a:p>
            <a:pPr marL="228600" lvl="0" indent="-228600">
              <a:lnSpc>
                <a:spcPct val="114000"/>
              </a:lnSpc>
              <a:spcBef>
                <a:spcPts val="600"/>
              </a:spcBef>
              <a:buSzPts val="2000"/>
            </a:pPr>
            <a:r>
              <a:rPr lang="en-US" sz="1800" b="1" dirty="0"/>
              <a:t>Provide media content through URLs</a:t>
            </a:r>
            <a:r>
              <a:rPr lang="en-US" sz="1800" dirty="0"/>
              <a:t>; do not embed a media player.</a:t>
            </a:r>
          </a:p>
        </p:txBody>
      </p:sp>
    </p:spTree>
    <p:extLst>
      <p:ext uri="{BB962C8B-B14F-4D97-AF65-F5344CB8AC3E}">
        <p14:creationId xmlns:p14="http://schemas.microsoft.com/office/powerpoint/2010/main" val="393199827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B5793A-7681-4E33-9CA8-59603F7564A2}"/>
              </a:ext>
            </a:extLst>
          </p:cNvPr>
          <p:cNvSpPr>
            <a:spLocks noGrp="1"/>
          </p:cNvSpPr>
          <p:nvPr>
            <p:ph type="title"/>
          </p:nvPr>
        </p:nvSpPr>
        <p:spPr/>
        <p:txBody>
          <a:bodyPr/>
          <a:lstStyle/>
          <a:p>
            <a:pPr algn="ctr"/>
            <a:r>
              <a:rPr lang="en-US" sz="3200" dirty="0"/>
              <a:t>Accessibility – </a:t>
            </a:r>
            <a:br>
              <a:rPr lang="en-US" sz="3200" dirty="0"/>
            </a:br>
            <a:r>
              <a:rPr lang="en-US" sz="3200" dirty="0"/>
              <a:t>MS Excel Spreadsheet Instructions</a:t>
            </a:r>
          </a:p>
        </p:txBody>
      </p:sp>
      <p:sp>
        <p:nvSpPr>
          <p:cNvPr id="4" name="Text Placeholder 3">
            <a:extLst>
              <a:ext uri="{FF2B5EF4-FFF2-40B4-BE49-F238E27FC236}">
                <a16:creationId xmlns:a16="http://schemas.microsoft.com/office/drawing/2014/main" id="{FDE5497C-1FDB-42B1-A8CB-E2E1FADA832A}"/>
              </a:ext>
            </a:extLst>
          </p:cNvPr>
          <p:cNvSpPr>
            <a:spLocks noGrp="1"/>
          </p:cNvSpPr>
          <p:nvPr>
            <p:ph type="body" idx="1"/>
          </p:nvPr>
        </p:nvSpPr>
        <p:spPr>
          <a:xfrm>
            <a:off x="206188" y="1515097"/>
            <a:ext cx="8740588" cy="4572000"/>
          </a:xfrm>
        </p:spPr>
        <p:txBody>
          <a:bodyPr/>
          <a:lstStyle/>
          <a:p>
            <a:pPr marL="228600" lvl="0" indent="-228600">
              <a:lnSpc>
                <a:spcPct val="114000"/>
              </a:lnSpc>
              <a:spcBef>
                <a:spcPts val="0"/>
              </a:spcBef>
              <a:buSzPts val="2000"/>
            </a:pPr>
            <a:r>
              <a:rPr lang="en-US" sz="1800" b="1" dirty="0"/>
              <a:t>Format table data as a table.</a:t>
            </a:r>
          </a:p>
          <a:p>
            <a:pPr marL="457200" lvl="1" indent="-274320">
              <a:lnSpc>
                <a:spcPct val="114000"/>
              </a:lnSpc>
              <a:spcBef>
                <a:spcPts val="0"/>
              </a:spcBef>
              <a:buSzPct val="80000"/>
              <a:buFont typeface="Wingdings" panose="05000000000000000000" pitchFamily="2" charset="2"/>
              <a:buChar char="§"/>
            </a:pPr>
            <a:r>
              <a:rPr lang="en-US" sz="1800" dirty="0"/>
              <a:t>Highlight the table data and navigate to Insert &gt; Table.</a:t>
            </a:r>
          </a:p>
          <a:p>
            <a:pPr marL="457200" lvl="1" indent="-274320">
              <a:lnSpc>
                <a:spcPct val="114000"/>
              </a:lnSpc>
              <a:spcBef>
                <a:spcPts val="0"/>
              </a:spcBef>
              <a:buSzPct val="80000"/>
              <a:buFont typeface="Wingdings" panose="05000000000000000000" pitchFamily="2" charset="2"/>
              <a:buChar char="§"/>
            </a:pPr>
            <a:r>
              <a:rPr lang="en-US" sz="1800" dirty="0"/>
              <a:t>In the Create Table dialog, confirm “My table has headers” is selected.</a:t>
            </a:r>
          </a:p>
          <a:p>
            <a:pPr marL="228600" lvl="0" indent="-228600">
              <a:lnSpc>
                <a:spcPct val="114000"/>
              </a:lnSpc>
              <a:spcBef>
                <a:spcPts val="600"/>
              </a:spcBef>
              <a:buSzPts val="2000"/>
            </a:pPr>
            <a:r>
              <a:rPr lang="en-US" sz="1800" b="1" dirty="0"/>
              <a:t>Keep table design simple in its layout. </a:t>
            </a:r>
          </a:p>
          <a:p>
            <a:pPr marL="457200" lvl="1" indent="-274320">
              <a:lnSpc>
                <a:spcPct val="114000"/>
              </a:lnSpc>
              <a:spcBef>
                <a:spcPts val="0"/>
              </a:spcBef>
              <a:buSzPct val="80000"/>
              <a:buFont typeface="Wingdings" panose="05000000000000000000" pitchFamily="2" charset="2"/>
              <a:buChar char="§"/>
            </a:pPr>
            <a:r>
              <a:rPr lang="en-US" sz="1800" dirty="0"/>
              <a:t>Identify one column and/or row header per data cell that associates the content. </a:t>
            </a:r>
          </a:p>
          <a:p>
            <a:pPr marL="457200" lvl="1" indent="-274320">
              <a:lnSpc>
                <a:spcPct val="114000"/>
              </a:lnSpc>
              <a:spcBef>
                <a:spcPts val="0"/>
              </a:spcBef>
              <a:buSzPct val="80000"/>
              <a:buFont typeface="Wingdings" panose="05000000000000000000" pitchFamily="2" charset="2"/>
              <a:buChar char="§"/>
            </a:pPr>
            <a:r>
              <a:rPr lang="en-US" sz="1800" dirty="0"/>
              <a:t>Avoid merged cells.</a:t>
            </a:r>
          </a:p>
          <a:p>
            <a:pPr marL="457200" lvl="1" indent="-274320">
              <a:lnSpc>
                <a:spcPct val="114000"/>
              </a:lnSpc>
              <a:spcBef>
                <a:spcPts val="0"/>
              </a:spcBef>
              <a:buSzPct val="80000"/>
              <a:buFont typeface="Wingdings" panose="05000000000000000000" pitchFamily="2" charset="2"/>
              <a:buChar char="§"/>
            </a:pPr>
            <a:r>
              <a:rPr lang="en-US" sz="1800" dirty="0"/>
              <a:t>Consider only placing one table per worksheet</a:t>
            </a:r>
          </a:p>
          <a:p>
            <a:pPr marL="457200" lvl="1" indent="-274320">
              <a:lnSpc>
                <a:spcPct val="114000"/>
              </a:lnSpc>
              <a:spcBef>
                <a:spcPts val="0"/>
              </a:spcBef>
              <a:buSzPct val="80000"/>
              <a:buFont typeface="Wingdings" panose="05000000000000000000" pitchFamily="2" charset="2"/>
              <a:buChar char="§"/>
            </a:pPr>
            <a:r>
              <a:rPr lang="en-US" sz="1800" dirty="0"/>
              <a:t>Keep content linear. </a:t>
            </a:r>
          </a:p>
          <a:p>
            <a:pPr marL="228600" lvl="0" indent="-228600">
              <a:lnSpc>
                <a:spcPct val="114000"/>
              </a:lnSpc>
              <a:spcBef>
                <a:spcPts val="600"/>
              </a:spcBef>
              <a:buSzPts val="2000"/>
            </a:pPr>
            <a:r>
              <a:rPr lang="en-US" sz="1800" b="1" dirty="0"/>
              <a:t>Enable keyboard navigation of all cells.</a:t>
            </a:r>
          </a:p>
          <a:p>
            <a:pPr marL="457200" lvl="1" indent="-274320">
              <a:lnSpc>
                <a:spcPct val="114000"/>
              </a:lnSpc>
              <a:spcBef>
                <a:spcPts val="0"/>
              </a:spcBef>
              <a:buSzPct val="80000"/>
              <a:buFont typeface="Wingdings" panose="05000000000000000000" pitchFamily="2" charset="2"/>
              <a:buChar char="§"/>
            </a:pPr>
            <a:r>
              <a:rPr lang="en-US" sz="1800" dirty="0"/>
              <a:t>Check that Review &gt; Protect Sheet &gt; "Select Locked Cells" and "Select Unlocked Cells" are checked within each worksheet.</a:t>
            </a:r>
          </a:p>
          <a:p>
            <a:pPr marL="228600" lvl="0" indent="-228600">
              <a:lnSpc>
                <a:spcPct val="114000"/>
              </a:lnSpc>
              <a:spcBef>
                <a:spcPts val="600"/>
              </a:spcBef>
              <a:buSzPts val="2000"/>
            </a:pPr>
            <a:r>
              <a:rPr lang="en-US" sz="1800" b="1" dirty="0"/>
              <a:t>Generate meaningful, unique worksheet names for each worksheet.</a:t>
            </a:r>
          </a:p>
          <a:p>
            <a:pPr marL="228600" indent="-228600">
              <a:lnSpc>
                <a:spcPct val="114000"/>
              </a:lnSpc>
              <a:spcBef>
                <a:spcPts val="600"/>
              </a:spcBef>
              <a:buSzPts val="2000"/>
            </a:pPr>
            <a:r>
              <a:rPr lang="en-US" sz="1800" b="1" dirty="0"/>
              <a:t>Avoid text boxes!</a:t>
            </a:r>
            <a:r>
              <a:rPr lang="en-US" sz="1800" dirty="0"/>
              <a:t> Users of AT cannot easily access the content within them.</a:t>
            </a:r>
          </a:p>
          <a:p>
            <a:pPr marL="228600" lvl="0" indent="-228600">
              <a:buSzPts val="2000"/>
            </a:pPr>
            <a:endParaRPr lang="en-US" sz="1800" dirty="0"/>
          </a:p>
        </p:txBody>
      </p:sp>
    </p:spTree>
    <p:extLst>
      <p:ext uri="{BB962C8B-B14F-4D97-AF65-F5344CB8AC3E}">
        <p14:creationId xmlns:p14="http://schemas.microsoft.com/office/powerpoint/2010/main" val="15262590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B5793A-7681-4E33-9CA8-59603F7564A2}"/>
              </a:ext>
            </a:extLst>
          </p:cNvPr>
          <p:cNvSpPr>
            <a:spLocks noGrp="1"/>
          </p:cNvSpPr>
          <p:nvPr>
            <p:ph type="title"/>
          </p:nvPr>
        </p:nvSpPr>
        <p:spPr/>
        <p:txBody>
          <a:bodyPr/>
          <a:lstStyle/>
          <a:p>
            <a:pPr algn="ctr"/>
            <a:r>
              <a:rPr lang="en-US" sz="3200" dirty="0"/>
              <a:t>Accessibility – </a:t>
            </a:r>
            <a:br>
              <a:rPr lang="en-US" sz="3200" dirty="0"/>
            </a:br>
            <a:r>
              <a:rPr lang="en-US" sz="3200" dirty="0"/>
              <a:t>Adobe PDF Instructions</a:t>
            </a:r>
          </a:p>
        </p:txBody>
      </p:sp>
      <p:sp>
        <p:nvSpPr>
          <p:cNvPr id="4" name="Text Placeholder 3">
            <a:extLst>
              <a:ext uri="{FF2B5EF4-FFF2-40B4-BE49-F238E27FC236}">
                <a16:creationId xmlns:a16="http://schemas.microsoft.com/office/drawing/2014/main" id="{FDE5497C-1FDB-42B1-A8CB-E2E1FADA832A}"/>
              </a:ext>
            </a:extLst>
          </p:cNvPr>
          <p:cNvSpPr>
            <a:spLocks noGrp="1"/>
          </p:cNvSpPr>
          <p:nvPr>
            <p:ph type="body" idx="1"/>
          </p:nvPr>
        </p:nvSpPr>
        <p:spPr>
          <a:xfrm>
            <a:off x="206188" y="1515096"/>
            <a:ext cx="8740588" cy="5206355"/>
          </a:xfrm>
        </p:spPr>
        <p:txBody>
          <a:bodyPr/>
          <a:lstStyle/>
          <a:p>
            <a:pPr marL="0" lvl="0" indent="0">
              <a:lnSpc>
                <a:spcPct val="109000"/>
              </a:lnSpc>
              <a:spcBef>
                <a:spcPts val="0"/>
              </a:spcBef>
              <a:buSzPts val="2000"/>
              <a:buNone/>
            </a:pPr>
            <a:r>
              <a:rPr lang="en-US" sz="1800" i="1" dirty="0"/>
              <a:t>All steps below can be conducted in Adobe Acrobat Reader or Adobe Acrobat Pro. Further PDF remediation requires Adobe Acrobat Pro.</a:t>
            </a:r>
          </a:p>
          <a:p>
            <a:pPr marL="228600" lvl="0" indent="-228600">
              <a:lnSpc>
                <a:spcPct val="109000"/>
              </a:lnSpc>
              <a:spcBef>
                <a:spcPts val="600"/>
              </a:spcBef>
              <a:buSzPts val="2000"/>
            </a:pPr>
            <a:r>
              <a:rPr lang="en-US" sz="1800" b="1" dirty="0"/>
              <a:t>Confirm the document is tagged.</a:t>
            </a:r>
          </a:p>
          <a:p>
            <a:pPr marL="457200" lvl="1" indent="-274320">
              <a:lnSpc>
                <a:spcPct val="109000"/>
              </a:lnSpc>
              <a:spcBef>
                <a:spcPts val="0"/>
              </a:spcBef>
              <a:buSzPct val="80000"/>
              <a:buFont typeface="Wingdings" panose="05000000000000000000" pitchFamily="2" charset="2"/>
              <a:buChar char="§"/>
            </a:pPr>
            <a:r>
              <a:rPr lang="en-US" sz="1800" dirty="0"/>
              <a:t>Navigate &amp; confirm File &gt; Properties &gt; Description tab &gt; Tagged PDF says Yes</a:t>
            </a:r>
          </a:p>
          <a:p>
            <a:pPr marL="457200" lvl="1" indent="-274320">
              <a:lnSpc>
                <a:spcPct val="109000"/>
              </a:lnSpc>
              <a:spcBef>
                <a:spcPts val="0"/>
              </a:spcBef>
              <a:buSzPct val="80000"/>
              <a:buFont typeface="Wingdings" panose="05000000000000000000" pitchFamily="2" charset="2"/>
              <a:buChar char="§"/>
            </a:pPr>
            <a:r>
              <a:rPr lang="en-US" sz="1800" dirty="0"/>
              <a:t>Tags are fundamentally necessary for users of AT to interpret the content. </a:t>
            </a:r>
          </a:p>
          <a:p>
            <a:pPr marL="228600" lvl="0" indent="-228600">
              <a:lnSpc>
                <a:spcPct val="109000"/>
              </a:lnSpc>
              <a:spcBef>
                <a:spcPts val="600"/>
              </a:spcBef>
              <a:buSzPts val="2000"/>
            </a:pPr>
            <a:r>
              <a:rPr lang="en-US" sz="1800" b="1" dirty="0"/>
              <a:t>Check security access states “Content Copying for Accessibility” is Allowed</a:t>
            </a:r>
          </a:p>
          <a:p>
            <a:pPr marL="457200" lvl="1" indent="-274320">
              <a:lnSpc>
                <a:spcPct val="109000"/>
              </a:lnSpc>
              <a:spcBef>
                <a:spcPts val="0"/>
              </a:spcBef>
              <a:buSzPct val="80000"/>
              <a:buFont typeface="Wingdings" panose="05000000000000000000" pitchFamily="2" charset="2"/>
              <a:buChar char="§"/>
            </a:pPr>
            <a:r>
              <a:rPr lang="en-US" sz="1800" dirty="0"/>
              <a:t>File &gt; Properties &gt; Security &gt; Document Restrictions Summary,.</a:t>
            </a:r>
          </a:p>
          <a:p>
            <a:pPr marL="228600" lvl="0" indent="-228600">
              <a:lnSpc>
                <a:spcPct val="109000"/>
              </a:lnSpc>
              <a:spcBef>
                <a:spcPts val="600"/>
              </a:spcBef>
              <a:buSzPts val="2000"/>
            </a:pPr>
            <a:r>
              <a:rPr lang="en-US" sz="1800" b="1" dirty="0"/>
              <a:t>Validate interactive elements are keyboard accessible</a:t>
            </a:r>
          </a:p>
          <a:p>
            <a:pPr marL="457200" lvl="1" indent="-274320">
              <a:lnSpc>
                <a:spcPct val="109000"/>
              </a:lnSpc>
              <a:spcBef>
                <a:spcPts val="0"/>
              </a:spcBef>
              <a:buSzPct val="80000"/>
              <a:buFont typeface="Wingdings" panose="05000000000000000000" pitchFamily="2" charset="2"/>
              <a:buChar char="§"/>
            </a:pPr>
            <a:r>
              <a:rPr lang="en-US" sz="1800" dirty="0"/>
              <a:t>Press the TAB key to navigate to links and buttons.</a:t>
            </a:r>
          </a:p>
          <a:p>
            <a:pPr marL="457200" lvl="1" indent="-274320">
              <a:lnSpc>
                <a:spcPct val="109000"/>
              </a:lnSpc>
              <a:spcBef>
                <a:spcPts val="0"/>
              </a:spcBef>
              <a:buSzPct val="80000"/>
              <a:buFont typeface="Wingdings" panose="05000000000000000000" pitchFamily="2" charset="2"/>
              <a:buChar char="§"/>
            </a:pPr>
            <a:r>
              <a:rPr lang="en-US" sz="1800" dirty="0"/>
              <a:t>Each link or button needs to gain visual focus (ex. dotted rectangle).</a:t>
            </a:r>
          </a:p>
          <a:p>
            <a:pPr marL="457200" lvl="1" indent="-274320">
              <a:lnSpc>
                <a:spcPct val="109000"/>
              </a:lnSpc>
              <a:spcBef>
                <a:spcPts val="0"/>
              </a:spcBef>
              <a:buSzPct val="80000"/>
              <a:buFont typeface="Wingdings" panose="05000000000000000000" pitchFamily="2" charset="2"/>
              <a:buChar char="§"/>
            </a:pPr>
            <a:r>
              <a:rPr lang="en-US" sz="1800" dirty="0"/>
              <a:t>Tabbing to links or buttons need to occur in a logical order.</a:t>
            </a:r>
          </a:p>
          <a:p>
            <a:pPr marL="457200" lvl="1" indent="-274320">
              <a:lnSpc>
                <a:spcPct val="109000"/>
              </a:lnSpc>
              <a:spcBef>
                <a:spcPts val="0"/>
              </a:spcBef>
              <a:buSzPct val="80000"/>
              <a:buFont typeface="Wingdings" panose="05000000000000000000" pitchFamily="2" charset="2"/>
              <a:buChar char="§"/>
            </a:pPr>
            <a:r>
              <a:rPr lang="en-US" sz="1800" dirty="0"/>
              <a:t>Pressing Enter or Return needs to activate the link or button.</a:t>
            </a:r>
          </a:p>
          <a:p>
            <a:pPr marL="228600" lvl="0" indent="-228600">
              <a:lnSpc>
                <a:spcPct val="109000"/>
              </a:lnSpc>
              <a:spcBef>
                <a:spcPts val="600"/>
              </a:spcBef>
              <a:buSzPts val="2000"/>
            </a:pPr>
            <a:r>
              <a:rPr lang="en-US" sz="1800" b="1" dirty="0"/>
              <a:t>Show the Document Title in the application title bar </a:t>
            </a:r>
          </a:p>
          <a:p>
            <a:pPr marL="457200" lvl="1" indent="-274320">
              <a:lnSpc>
                <a:spcPct val="109000"/>
              </a:lnSpc>
              <a:spcBef>
                <a:spcPts val="0"/>
              </a:spcBef>
              <a:buSzPct val="80000"/>
              <a:buFont typeface="Wingdings" panose="05000000000000000000" pitchFamily="2" charset="2"/>
              <a:buChar char="§"/>
            </a:pPr>
            <a:r>
              <a:rPr lang="en-US" sz="1800" dirty="0"/>
              <a:t>File &gt; Properties &gt; Initial View &gt; Window Options &gt; Show &gt; Document Title.</a:t>
            </a:r>
          </a:p>
          <a:p>
            <a:pPr marL="228600" lvl="0" indent="-228600">
              <a:lnSpc>
                <a:spcPct val="109000"/>
              </a:lnSpc>
              <a:spcBef>
                <a:spcPts val="600"/>
              </a:spcBef>
              <a:buSzPts val="2000"/>
            </a:pPr>
            <a:r>
              <a:rPr lang="en-US" sz="1800" b="1" dirty="0"/>
              <a:t>Verify high contrasting colors are used and meet applicable requirements.</a:t>
            </a:r>
            <a:r>
              <a:rPr lang="en-US" sz="1800" dirty="0"/>
              <a:t> </a:t>
            </a:r>
          </a:p>
          <a:p>
            <a:pPr marL="457200" lvl="1" indent="-274320">
              <a:lnSpc>
                <a:spcPct val="109000"/>
              </a:lnSpc>
              <a:spcBef>
                <a:spcPts val="0"/>
              </a:spcBef>
              <a:buSzPct val="80000"/>
              <a:buFont typeface="Wingdings" panose="05000000000000000000" pitchFamily="2" charset="2"/>
              <a:buChar char="§"/>
            </a:pPr>
            <a:r>
              <a:rPr lang="en-US" sz="1800" dirty="0"/>
              <a:t>Tip: In most cases, a sufficient minimum contrast ratio is 4.5:1 or greater.</a:t>
            </a:r>
          </a:p>
        </p:txBody>
      </p:sp>
    </p:spTree>
    <p:extLst>
      <p:ext uri="{BB962C8B-B14F-4D97-AF65-F5344CB8AC3E}">
        <p14:creationId xmlns:p14="http://schemas.microsoft.com/office/powerpoint/2010/main" val="270868030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EC0A-29BB-4E41-A99A-611C5E8EA662}"/>
              </a:ext>
            </a:extLst>
          </p:cNvPr>
          <p:cNvSpPr>
            <a:spLocks noGrp="1"/>
          </p:cNvSpPr>
          <p:nvPr>
            <p:ph type="title"/>
          </p:nvPr>
        </p:nvSpPr>
        <p:spPr/>
        <p:txBody>
          <a:bodyPr>
            <a:normAutofit/>
          </a:bodyPr>
          <a:lstStyle/>
          <a:p>
            <a:r>
              <a:rPr lang="en-US" sz="3200" dirty="0">
                <a:latin typeface="+mn-lt"/>
              </a:rPr>
              <a:t>Appendix F. History of Telework</a:t>
            </a:r>
          </a:p>
        </p:txBody>
      </p:sp>
      <p:sp>
        <p:nvSpPr>
          <p:cNvPr id="6" name="Slide Number Placeholder 5"/>
          <p:cNvSpPr>
            <a:spLocks noGrp="1"/>
          </p:cNvSpPr>
          <p:nvPr>
            <p:ph type="sldNum" sz="quarter" idx="12"/>
          </p:nvPr>
        </p:nvSpPr>
        <p:spPr/>
        <p:txBody>
          <a:bodyPr/>
          <a:lstStyle/>
          <a:p>
            <a:fld id="{4411220A-4329-47A5-AAA9-40C270F25AD1}" type="slidenum">
              <a:rPr lang="en-US" smtClean="0"/>
              <a:pPr/>
              <a:t>157</a:t>
            </a:fld>
            <a:endParaRPr lang="en-US" dirty="0"/>
          </a:p>
        </p:txBody>
      </p:sp>
    </p:spTree>
    <p:extLst>
      <p:ext uri="{BB962C8B-B14F-4D97-AF65-F5344CB8AC3E}">
        <p14:creationId xmlns:p14="http://schemas.microsoft.com/office/powerpoint/2010/main" val="378246436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History of Telework </a:t>
            </a:r>
            <a:br>
              <a:rPr lang="en-US" sz="3200" dirty="0">
                <a:latin typeface="+mn-lt"/>
              </a:rPr>
            </a:br>
            <a:r>
              <a:rPr lang="en-US" sz="3200" dirty="0">
                <a:latin typeface="+mn-lt"/>
              </a:rPr>
              <a:t>(1934-1973)</a:t>
            </a:r>
          </a:p>
        </p:txBody>
      </p:sp>
      <p:sp>
        <p:nvSpPr>
          <p:cNvPr id="2" name="Rectangle 1"/>
          <p:cNvSpPr/>
          <p:nvPr/>
        </p:nvSpPr>
        <p:spPr>
          <a:xfrm>
            <a:off x="150471" y="1441132"/>
            <a:ext cx="8773610" cy="5355312"/>
          </a:xfrm>
          <a:prstGeom prst="rect">
            <a:avLst/>
          </a:prstGeom>
        </p:spPr>
        <p:txBody>
          <a:bodyPr wrap="square">
            <a:spAutoFit/>
          </a:bodyPr>
          <a:lstStyle/>
          <a:p>
            <a:r>
              <a:rPr lang="en-US" dirty="0"/>
              <a:t>In 2000, GSA released Dr. Wendell </a:t>
            </a:r>
            <a:r>
              <a:rPr lang="en-US" dirty="0" err="1"/>
              <a:t>Joice’s</a:t>
            </a:r>
            <a:r>
              <a:rPr lang="en-US" dirty="0"/>
              <a:t> “The Evolution of Telework in the Federal Government”: “The </a:t>
            </a:r>
            <a:r>
              <a:rPr lang="en-US" b="1" dirty="0"/>
              <a:t>history of Federal telework reflects the evolution of one of the most significant and progressive changes in work conditions for Federal employees</a:t>
            </a:r>
            <a:r>
              <a:rPr lang="en-US" dirty="0"/>
              <a:t>.”</a:t>
            </a:r>
          </a:p>
          <a:p>
            <a:pPr lvl="1"/>
            <a:r>
              <a:rPr lang="en-US" i="1" dirty="0"/>
              <a:t>(</a:t>
            </a:r>
            <a:r>
              <a:rPr lang="en-US" i="1" dirty="0" err="1"/>
              <a:t>Joice</a:t>
            </a:r>
            <a:r>
              <a:rPr lang="en-US" i="1" dirty="0"/>
              <a:t> W. 2000. The Evolution of Telework in the Federal Government. GSA. </a:t>
            </a:r>
            <a:r>
              <a:rPr lang="en-US" i="1" dirty="0">
                <a:hlinkClick r:id="rId3"/>
              </a:rPr>
              <a:t>http://passages-pro.fr/wp-content/uploads/2020/06/JOYCE-these-doctorale-History-telework.pdf</a:t>
            </a:r>
            <a:r>
              <a:rPr lang="en-US" i="1" dirty="0"/>
              <a:t>.; Martin E. 2000. GSA announces the release of a new publication on the evolution of Telework. GSA #9729. </a:t>
            </a:r>
            <a:r>
              <a:rPr lang="en-US" i="1" dirty="0">
                <a:hlinkClick r:id="rId4"/>
              </a:rPr>
              <a:t>https://www.gsa.gov/about-us/newsroom/news-releases/gsa-announces-the-release-of-a-new-publication-on-the-evolution-of-telework</a:t>
            </a:r>
            <a:r>
              <a:rPr lang="en-US" i="1" dirty="0"/>
              <a:t>.)</a:t>
            </a:r>
          </a:p>
          <a:p>
            <a:pPr lvl="1"/>
            <a:endParaRPr lang="en-US" i="1" dirty="0"/>
          </a:p>
          <a:p>
            <a:pPr marL="285750" indent="-285750">
              <a:buFont typeface="Arial" panose="020B0604020202020204" pitchFamily="34" charset="0"/>
              <a:buChar char="•"/>
            </a:pPr>
            <a:r>
              <a:rPr lang="en-US" b="1" dirty="0"/>
              <a:t>1934: </a:t>
            </a:r>
            <a:r>
              <a:rPr lang="en-US" dirty="0"/>
              <a:t>Federal Credit Union Bureau (now NCUA) – 1</a:t>
            </a:r>
            <a:r>
              <a:rPr lang="en-US" baseline="30000" dirty="0"/>
              <a:t>st</a:t>
            </a:r>
            <a:r>
              <a:rPr lang="en-US" dirty="0"/>
              <a:t> formal Federal telework program. </a:t>
            </a:r>
          </a:p>
          <a:p>
            <a:pPr marL="742950" lvl="1" indent="-285750">
              <a:buFont typeface="Arial" panose="020B0604020202020204" pitchFamily="34" charset="0"/>
              <a:buChar char="•"/>
            </a:pPr>
            <a:r>
              <a:rPr lang="en-US" dirty="0"/>
              <a:t>Credit union examiners completed reports at home. (Successful. Still doing this.) </a:t>
            </a:r>
          </a:p>
          <a:p>
            <a:pPr marL="285750" indent="-285750">
              <a:buFont typeface="Arial" panose="020B0604020202020204" pitchFamily="34" charset="0"/>
              <a:buChar char="•"/>
            </a:pPr>
            <a:r>
              <a:rPr lang="en-US" b="1" dirty="0"/>
              <a:t>1957</a:t>
            </a:r>
            <a:r>
              <a:rPr lang="en-US" dirty="0"/>
              <a:t>: Comptroller General approved working from home on a case-by-case basis</a:t>
            </a:r>
          </a:p>
          <a:p>
            <a:pPr marL="285750" indent="-285750">
              <a:buFont typeface="Arial" panose="020B0604020202020204" pitchFamily="34" charset="0"/>
              <a:buChar char="•"/>
            </a:pPr>
            <a:r>
              <a:rPr lang="en-US" b="1" dirty="0"/>
              <a:t>1960’s</a:t>
            </a:r>
            <a:r>
              <a:rPr lang="en-US" dirty="0"/>
              <a:t>: </a:t>
            </a:r>
            <a:r>
              <a:rPr lang="en-US" b="1" dirty="0"/>
              <a:t>Jack </a:t>
            </a:r>
            <a:r>
              <a:rPr lang="en-US" b="1" dirty="0" err="1"/>
              <a:t>Nilles</a:t>
            </a:r>
            <a:r>
              <a:rPr lang="en-US" b="1" dirty="0"/>
              <a:t> </a:t>
            </a:r>
            <a:r>
              <a:rPr lang="en-US" dirty="0"/>
              <a:t>(aka “Father of Telework”) US Air Force Space Program rocket scientist worked from L.A. for his DC-based job. </a:t>
            </a:r>
          </a:p>
          <a:p>
            <a:pPr marL="573088" lvl="1" indent="-342900">
              <a:buFont typeface="Arial" panose="020B0604020202020204" pitchFamily="34" charset="0"/>
              <a:buChar char="•"/>
            </a:pPr>
            <a:r>
              <a:rPr lang="en-US" dirty="0"/>
              <a:t>“Inspired by this experience, </a:t>
            </a:r>
            <a:r>
              <a:rPr lang="en-US" dirty="0" err="1"/>
              <a:t>Nilles</a:t>
            </a:r>
            <a:r>
              <a:rPr lang="en-US" dirty="0"/>
              <a:t> coined both the words “</a:t>
            </a:r>
            <a:r>
              <a:rPr lang="en-US" b="1" dirty="0"/>
              <a:t>telecommuting</a:t>
            </a:r>
            <a:r>
              <a:rPr lang="en-US" dirty="0"/>
              <a:t>” and “</a:t>
            </a:r>
            <a:r>
              <a:rPr lang="en-US" b="1" dirty="0"/>
              <a:t>teleworking</a:t>
            </a:r>
            <a:r>
              <a:rPr lang="en-US" dirty="0"/>
              <a:t>” in </a:t>
            </a:r>
            <a:r>
              <a:rPr lang="en-US" b="1" dirty="0"/>
              <a:t>1973</a:t>
            </a:r>
            <a:r>
              <a:rPr lang="en-US" dirty="0"/>
              <a:t>. He began promoting the value and importance of the concept and thus gave birth to the telework movement.” </a:t>
            </a:r>
          </a:p>
          <a:p>
            <a:pPr marL="573088" lvl="1" indent="-342900">
              <a:buFont typeface="Arial" panose="020B0604020202020204" pitchFamily="34" charset="0"/>
              <a:buChar char="•"/>
            </a:pPr>
            <a:r>
              <a:rPr lang="en-US" dirty="0"/>
              <a:t>Contributed to National Science Foundation-funded telework research.</a:t>
            </a:r>
          </a:p>
        </p:txBody>
      </p:sp>
      <p:sp>
        <p:nvSpPr>
          <p:cNvPr id="3" name="Slide Number Placeholder 2"/>
          <p:cNvSpPr>
            <a:spLocks noGrp="1"/>
          </p:cNvSpPr>
          <p:nvPr>
            <p:ph type="sldNum" sz="quarter" idx="12"/>
          </p:nvPr>
        </p:nvSpPr>
        <p:spPr/>
        <p:txBody>
          <a:bodyPr/>
          <a:lstStyle/>
          <a:p>
            <a:fld id="{4411220A-4329-47A5-AAA9-40C270F25AD1}" type="slidenum">
              <a:rPr lang="en-US" smtClean="0"/>
              <a:t>158</a:t>
            </a:fld>
            <a:endParaRPr lang="en-US" dirty="0"/>
          </a:p>
        </p:txBody>
      </p:sp>
    </p:spTree>
    <p:extLst>
      <p:ext uri="{BB962C8B-B14F-4D97-AF65-F5344CB8AC3E}">
        <p14:creationId xmlns:p14="http://schemas.microsoft.com/office/powerpoint/2010/main" val="299177554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History of Telework (1979-1989)</a:t>
            </a:r>
          </a:p>
        </p:txBody>
      </p:sp>
      <p:sp>
        <p:nvSpPr>
          <p:cNvPr id="2" name="Rectangle 1"/>
          <p:cNvSpPr/>
          <p:nvPr/>
        </p:nvSpPr>
        <p:spPr>
          <a:xfrm>
            <a:off x="150471" y="1441132"/>
            <a:ext cx="8773610" cy="5293757"/>
          </a:xfrm>
          <a:prstGeom prst="rect">
            <a:avLst/>
          </a:prstGeom>
        </p:spPr>
        <p:txBody>
          <a:bodyPr wrap="square">
            <a:spAutoFit/>
          </a:bodyPr>
          <a:lstStyle/>
          <a:p>
            <a:pPr marL="285750" indent="-285750">
              <a:buFont typeface="Arial" panose="020B0604020202020204" pitchFamily="34" charset="0"/>
              <a:buChar char="•"/>
            </a:pPr>
            <a:r>
              <a:rPr lang="en-US" b="1" dirty="0"/>
              <a:t>1979</a:t>
            </a:r>
            <a:r>
              <a:rPr lang="en-US" dirty="0"/>
              <a:t>: </a:t>
            </a:r>
            <a:r>
              <a:rPr lang="en-US" b="1" dirty="0"/>
              <a:t>Frank Schiff </a:t>
            </a:r>
            <a:r>
              <a:rPr lang="en-US" dirty="0"/>
              <a:t>(VP and Chief Economist for the Committee for Economic Development)</a:t>
            </a:r>
          </a:p>
          <a:p>
            <a:pPr marL="573088" lvl="1" indent="-342900">
              <a:buFont typeface="Arial" panose="020B0604020202020204" pitchFamily="34" charset="0"/>
              <a:buChar char="•"/>
            </a:pPr>
            <a:r>
              <a:rPr lang="en-US" dirty="0"/>
              <a:t>Researched telework, coined termed “</a:t>
            </a:r>
            <a:r>
              <a:rPr lang="en-US" dirty="0" err="1"/>
              <a:t>flexiplace</a:t>
            </a:r>
            <a:r>
              <a:rPr lang="en-US" dirty="0"/>
              <a:t>,” and “challenged the Federal Government to look at management practices, union rules, and Federal laws and regulations in an effort to facilitate working at home as a means </a:t>
            </a:r>
            <a:r>
              <a:rPr lang="en-US" b="1" dirty="0"/>
              <a:t>of improving productivity, saving costs, and saving energy</a:t>
            </a:r>
            <a:r>
              <a:rPr lang="en-US" dirty="0"/>
              <a:t>”</a:t>
            </a:r>
          </a:p>
          <a:p>
            <a:pPr marL="285750" indent="-285750">
              <a:buFont typeface="Arial" panose="020B0604020202020204" pitchFamily="34" charset="0"/>
              <a:buChar char="•"/>
            </a:pPr>
            <a:r>
              <a:rPr lang="en-US" dirty="0"/>
              <a:t>Schiff’s work led to </a:t>
            </a:r>
            <a:r>
              <a:rPr lang="en-US" b="1" dirty="0"/>
              <a:t>OPM study on </a:t>
            </a:r>
            <a:r>
              <a:rPr lang="en-US" b="1" dirty="0" err="1"/>
              <a:t>Flexiplace</a:t>
            </a:r>
            <a:r>
              <a:rPr lang="en-US" b="1" dirty="0"/>
              <a:t> </a:t>
            </a:r>
            <a:r>
              <a:rPr lang="en-US" dirty="0"/>
              <a:t>with pilots in GSA, DOL, RRB, NASA, and IRS with results that were “clearly favorable to the </a:t>
            </a:r>
            <a:r>
              <a:rPr lang="en-US" dirty="0" err="1"/>
              <a:t>Flexiplace</a:t>
            </a:r>
            <a:r>
              <a:rPr lang="en-US" dirty="0"/>
              <a:t> concept”</a:t>
            </a:r>
          </a:p>
          <a:p>
            <a:pPr marL="285750" indent="-285750">
              <a:buFont typeface="Arial" panose="020B0604020202020204" pitchFamily="34" charset="0"/>
              <a:buChar char="•"/>
            </a:pPr>
            <a:r>
              <a:rPr lang="en-US" b="1" dirty="0"/>
              <a:t>1980</a:t>
            </a:r>
            <a:r>
              <a:rPr lang="en-US" dirty="0"/>
              <a:t>: NIH and Army conducted telework </a:t>
            </a:r>
            <a:r>
              <a:rPr lang="en-US" b="1" dirty="0"/>
              <a:t>pilots</a:t>
            </a:r>
            <a:r>
              <a:rPr lang="en-US" dirty="0"/>
              <a:t>.</a:t>
            </a:r>
          </a:p>
          <a:p>
            <a:pPr marL="566738" lvl="1" indent="-285750">
              <a:buFont typeface="Arial" panose="020B0604020202020204" pitchFamily="34" charset="0"/>
              <a:buChar char="•"/>
            </a:pPr>
            <a:r>
              <a:rPr lang="en-US" dirty="0"/>
              <a:t>18-month Army study -&gt; positive results, but program ended </a:t>
            </a:r>
            <a:r>
              <a:rPr lang="en-US" b="1" dirty="0"/>
              <a:t>due to concern about potential criticism and risk of fraud and abuse</a:t>
            </a:r>
          </a:p>
          <a:p>
            <a:pPr marL="285750" indent="-285750">
              <a:buFont typeface="Arial" panose="020B0604020202020204" pitchFamily="34" charset="0"/>
              <a:buChar char="•"/>
            </a:pPr>
            <a:r>
              <a:rPr lang="en-US" b="1" dirty="0"/>
              <a:t>1989</a:t>
            </a:r>
            <a:r>
              <a:rPr lang="en-US" dirty="0"/>
              <a:t>: EPA held 6-month </a:t>
            </a:r>
            <a:r>
              <a:rPr lang="en-US" b="1" dirty="0"/>
              <a:t>pilot</a:t>
            </a:r>
            <a:r>
              <a:rPr lang="en-US" dirty="0"/>
              <a:t> with 11 people – some issues, but “generally positive about the feasibility” of telework</a:t>
            </a:r>
          </a:p>
          <a:p>
            <a:pPr marL="285750" indent="-285750">
              <a:buFont typeface="Arial" panose="020B0604020202020204" pitchFamily="34" charset="0"/>
              <a:buChar char="•"/>
            </a:pPr>
            <a:r>
              <a:rPr lang="en-US" b="1" dirty="0"/>
              <a:t>1989</a:t>
            </a:r>
            <a:r>
              <a:rPr lang="en-US" dirty="0"/>
              <a:t>: </a:t>
            </a:r>
            <a:r>
              <a:rPr lang="en-US" b="1" dirty="0"/>
              <a:t>Emergency Telework</a:t>
            </a:r>
            <a:r>
              <a:rPr lang="en-US" dirty="0"/>
              <a:t>: Earthquake in San Francisco displaced EPA employees – telework for &gt;700 employees – although difficulties due to unplanned nature, most managers and staff wanted to continue telework program</a:t>
            </a:r>
          </a:p>
          <a:p>
            <a:endParaRPr lang="en-US" dirty="0"/>
          </a:p>
          <a:p>
            <a:r>
              <a:rPr lang="en-US" sz="1600" i="1" dirty="0"/>
              <a:t>(From: </a:t>
            </a:r>
            <a:r>
              <a:rPr lang="en-US" sz="1600" i="1" dirty="0" err="1"/>
              <a:t>Joice</a:t>
            </a:r>
            <a:r>
              <a:rPr lang="en-US" sz="1600" i="1" dirty="0"/>
              <a:t> W. 2000. The Evolution of Telework in the Federal Government. GSA. </a:t>
            </a:r>
            <a:r>
              <a:rPr lang="en-US" sz="1600" i="1" dirty="0">
                <a:hlinkClick r:id="rId3"/>
              </a:rPr>
              <a:t>http://passages-pro.fr/wp-content/uploads/2020/06/JOYCE-these-doctorale-History-telework.pdf</a:t>
            </a:r>
            <a:r>
              <a:rPr lang="en-US" sz="1600" i="1" dirty="0"/>
              <a:t>.)</a:t>
            </a:r>
            <a:endParaRPr lang="en-US" sz="1600" dirty="0"/>
          </a:p>
        </p:txBody>
      </p:sp>
      <p:sp>
        <p:nvSpPr>
          <p:cNvPr id="3" name="Slide Number Placeholder 2"/>
          <p:cNvSpPr>
            <a:spLocks noGrp="1"/>
          </p:cNvSpPr>
          <p:nvPr>
            <p:ph type="sldNum" sz="quarter" idx="12"/>
          </p:nvPr>
        </p:nvSpPr>
        <p:spPr/>
        <p:txBody>
          <a:bodyPr/>
          <a:lstStyle/>
          <a:p>
            <a:fld id="{4411220A-4329-47A5-AAA9-40C270F25AD1}" type="slidenum">
              <a:rPr lang="en-US" smtClean="0"/>
              <a:t>159</a:t>
            </a:fld>
            <a:endParaRPr lang="en-US" dirty="0"/>
          </a:p>
        </p:txBody>
      </p:sp>
    </p:spTree>
    <p:extLst>
      <p:ext uri="{BB962C8B-B14F-4D97-AF65-F5344CB8AC3E}">
        <p14:creationId xmlns:p14="http://schemas.microsoft.com/office/powerpoint/2010/main" val="3130695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6232-81AA-4EE8-BE2F-9C6F090A333F}"/>
              </a:ext>
            </a:extLst>
          </p:cNvPr>
          <p:cNvSpPr>
            <a:spLocks noGrp="1"/>
          </p:cNvSpPr>
          <p:nvPr>
            <p:ph type="title"/>
          </p:nvPr>
        </p:nvSpPr>
        <p:spPr/>
        <p:txBody>
          <a:bodyPr>
            <a:normAutofit/>
          </a:bodyPr>
          <a:lstStyle/>
          <a:p>
            <a:r>
              <a:rPr lang="en-US" sz="3200" dirty="0">
                <a:latin typeface="+mn-lt"/>
              </a:rPr>
              <a:t>Agenda</a:t>
            </a:r>
          </a:p>
        </p:txBody>
      </p:sp>
      <p:sp>
        <p:nvSpPr>
          <p:cNvPr id="7" name="Content Placeholder 4"/>
          <p:cNvSpPr>
            <a:spLocks noGrp="1"/>
          </p:cNvSpPr>
          <p:nvPr>
            <p:ph idx="4294967295"/>
          </p:nvPr>
        </p:nvSpPr>
        <p:spPr>
          <a:xfrm>
            <a:off x="142195" y="1420812"/>
            <a:ext cx="8846544" cy="5118101"/>
          </a:xfrm>
        </p:spPr>
        <p:txBody>
          <a:bodyPr>
            <a:noAutofit/>
          </a:bodyPr>
          <a:lstStyle/>
          <a:p>
            <a:pPr>
              <a:lnSpc>
                <a:spcPct val="120000"/>
              </a:lnSpc>
              <a:spcBef>
                <a:spcPts val="0"/>
              </a:spcBef>
            </a:pPr>
            <a:r>
              <a:rPr lang="en-US" sz="1800" b="1" dirty="0"/>
              <a:t>Introduction</a:t>
            </a:r>
          </a:p>
          <a:p>
            <a:pPr lvl="1">
              <a:lnSpc>
                <a:spcPct val="120000"/>
              </a:lnSpc>
              <a:spcBef>
                <a:spcPts val="0"/>
              </a:spcBef>
            </a:pPr>
            <a:r>
              <a:rPr lang="en-US" sz="1800" dirty="0"/>
              <a:t>Definitions of telework and hybrid work environments</a:t>
            </a:r>
          </a:p>
          <a:p>
            <a:pPr lvl="1">
              <a:lnSpc>
                <a:spcPct val="120000"/>
              </a:lnSpc>
              <a:spcBef>
                <a:spcPts val="0"/>
              </a:spcBef>
            </a:pPr>
            <a:r>
              <a:rPr lang="en-US" sz="1800" dirty="0"/>
              <a:t>History and policies</a:t>
            </a:r>
          </a:p>
          <a:p>
            <a:pPr lvl="1">
              <a:lnSpc>
                <a:spcPct val="120000"/>
              </a:lnSpc>
              <a:spcBef>
                <a:spcPts val="0"/>
              </a:spcBef>
            </a:pPr>
            <a:r>
              <a:rPr lang="en-US" sz="1800" dirty="0"/>
              <a:t>Benefits and risks/challenges of increased telework/hybrid work</a:t>
            </a:r>
          </a:p>
          <a:p>
            <a:pPr marL="0" indent="0">
              <a:lnSpc>
                <a:spcPct val="120000"/>
              </a:lnSpc>
              <a:spcBef>
                <a:spcPts val="0"/>
              </a:spcBef>
              <a:buNone/>
            </a:pPr>
            <a:endParaRPr lang="en-US" sz="1100" dirty="0"/>
          </a:p>
          <a:p>
            <a:pPr>
              <a:lnSpc>
                <a:spcPct val="120000"/>
              </a:lnSpc>
              <a:spcBef>
                <a:spcPts val="0"/>
              </a:spcBef>
            </a:pPr>
            <a:r>
              <a:rPr lang="en-US" sz="1800" b="1" dirty="0"/>
              <a:t>Strategies and tools to overcome challenges and achieve success</a:t>
            </a:r>
          </a:p>
          <a:p>
            <a:pPr lvl="1">
              <a:lnSpc>
                <a:spcPct val="120000"/>
              </a:lnSpc>
              <a:spcBef>
                <a:spcPts val="0"/>
              </a:spcBef>
            </a:pPr>
            <a:r>
              <a:rPr lang="en-US" sz="1800" dirty="0"/>
              <a:t>Culture</a:t>
            </a:r>
          </a:p>
          <a:p>
            <a:pPr lvl="1">
              <a:lnSpc>
                <a:spcPct val="120000"/>
              </a:lnSpc>
              <a:spcBef>
                <a:spcPts val="0"/>
              </a:spcBef>
            </a:pPr>
            <a:r>
              <a:rPr lang="en-US" sz="1800" dirty="0"/>
              <a:t>Work/life balance and Resilience</a:t>
            </a:r>
          </a:p>
          <a:p>
            <a:pPr lvl="1">
              <a:lnSpc>
                <a:spcPct val="120000"/>
              </a:lnSpc>
              <a:spcBef>
                <a:spcPts val="0"/>
              </a:spcBef>
            </a:pPr>
            <a:r>
              <a:rPr lang="en-US" sz="1800" dirty="0"/>
              <a:t>Technology</a:t>
            </a:r>
          </a:p>
          <a:p>
            <a:pPr lvl="1">
              <a:lnSpc>
                <a:spcPct val="120000"/>
              </a:lnSpc>
              <a:spcBef>
                <a:spcPts val="0"/>
              </a:spcBef>
            </a:pPr>
            <a:r>
              <a:rPr lang="en-US" sz="1800" dirty="0"/>
              <a:t>Accessibility </a:t>
            </a:r>
          </a:p>
          <a:p>
            <a:pPr lvl="1">
              <a:lnSpc>
                <a:spcPct val="120000"/>
              </a:lnSpc>
              <a:spcBef>
                <a:spcPts val="0"/>
              </a:spcBef>
            </a:pPr>
            <a:r>
              <a:rPr lang="en-US" sz="1800" dirty="0"/>
              <a:t>Reasonable Accommodation During Telework</a:t>
            </a:r>
          </a:p>
          <a:p>
            <a:pPr lvl="1">
              <a:lnSpc>
                <a:spcPct val="120000"/>
              </a:lnSpc>
              <a:spcBef>
                <a:spcPts val="0"/>
              </a:spcBef>
            </a:pPr>
            <a:r>
              <a:rPr lang="en-US" sz="1800" dirty="0"/>
              <a:t>Supervision and Performance Management</a:t>
            </a:r>
          </a:p>
          <a:p>
            <a:pPr lvl="1">
              <a:lnSpc>
                <a:spcPct val="120000"/>
              </a:lnSpc>
              <a:spcBef>
                <a:spcPts val="0"/>
              </a:spcBef>
            </a:pPr>
            <a:r>
              <a:rPr lang="en-US" sz="1800" dirty="0"/>
              <a:t>Communication, Connection, and Engagement</a:t>
            </a:r>
          </a:p>
          <a:p>
            <a:pPr lvl="1">
              <a:lnSpc>
                <a:spcPct val="120000"/>
              </a:lnSpc>
              <a:spcBef>
                <a:spcPts val="0"/>
              </a:spcBef>
            </a:pPr>
            <a:r>
              <a:rPr lang="en-US" sz="1800" dirty="0"/>
              <a:t>Training</a:t>
            </a:r>
          </a:p>
          <a:p>
            <a:pPr lvl="1">
              <a:lnSpc>
                <a:spcPct val="120000"/>
              </a:lnSpc>
              <a:spcBef>
                <a:spcPts val="0"/>
              </a:spcBef>
            </a:pPr>
            <a:r>
              <a:rPr lang="en-US" sz="1800" dirty="0"/>
              <a:t>Ethics</a:t>
            </a:r>
          </a:p>
          <a:p>
            <a:pPr lvl="1">
              <a:lnSpc>
                <a:spcPct val="120000"/>
              </a:lnSpc>
              <a:spcBef>
                <a:spcPts val="0"/>
              </a:spcBef>
            </a:pPr>
            <a:r>
              <a:rPr lang="en-US" sz="1800" dirty="0"/>
              <a:t>Hiring and Onboarding</a:t>
            </a:r>
          </a:p>
        </p:txBody>
      </p:sp>
      <p:sp>
        <p:nvSpPr>
          <p:cNvPr id="6" name="Slide Number Placeholder 5"/>
          <p:cNvSpPr>
            <a:spLocks noGrp="1"/>
          </p:cNvSpPr>
          <p:nvPr>
            <p:ph type="sldNum" sz="quarter" idx="12"/>
          </p:nvPr>
        </p:nvSpPr>
        <p:spPr/>
        <p:txBody>
          <a:bodyPr/>
          <a:lstStyle/>
          <a:p>
            <a:fld id="{4411220A-4329-47A5-AAA9-40C270F25AD1}" type="slidenum">
              <a:rPr lang="en-US" smtClean="0"/>
              <a:pPr/>
              <a:t>16</a:t>
            </a:fld>
            <a:endParaRPr lang="en-US" dirty="0"/>
          </a:p>
        </p:txBody>
      </p:sp>
    </p:spTree>
    <p:extLst>
      <p:ext uri="{BB962C8B-B14F-4D97-AF65-F5344CB8AC3E}">
        <p14:creationId xmlns:p14="http://schemas.microsoft.com/office/powerpoint/2010/main" val="146034860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Telework Legislation – 1990-2002</a:t>
            </a:r>
          </a:p>
        </p:txBody>
      </p:sp>
      <p:sp>
        <p:nvSpPr>
          <p:cNvPr id="2" name="Rectangle 1"/>
          <p:cNvSpPr/>
          <p:nvPr/>
        </p:nvSpPr>
        <p:spPr>
          <a:xfrm>
            <a:off x="78059" y="1441132"/>
            <a:ext cx="8987882" cy="5941883"/>
          </a:xfrm>
          <a:prstGeom prst="rect">
            <a:avLst/>
          </a:prstGeom>
        </p:spPr>
        <p:txBody>
          <a:bodyPr wrap="square">
            <a:spAutoFit/>
          </a:bodyPr>
          <a:lstStyle/>
          <a:p>
            <a:pPr marL="342900" indent="-342900">
              <a:lnSpc>
                <a:spcPct val="99000"/>
              </a:lnSpc>
              <a:buFont typeface="Arial" panose="020B0604020202020204" pitchFamily="34" charset="0"/>
              <a:buChar char="•"/>
            </a:pPr>
            <a:r>
              <a:rPr lang="en-US" sz="1680" b="1" dirty="0"/>
              <a:t>1990</a:t>
            </a:r>
            <a:r>
              <a:rPr lang="en-US" sz="1680" dirty="0"/>
              <a:t>:  </a:t>
            </a:r>
            <a:r>
              <a:rPr lang="en-US" sz="1680" b="1" dirty="0">
                <a:hlinkClick r:id="rId3"/>
              </a:rPr>
              <a:t>Treasury, Postal Service and General Government Appropriations Act, 1991 Public Law 101-509, §624</a:t>
            </a:r>
            <a:r>
              <a:rPr lang="en-US" sz="1680" b="1" dirty="0"/>
              <a:t> </a:t>
            </a:r>
            <a:r>
              <a:rPr lang="en-US" sz="1680" dirty="0"/>
              <a:t>(Reinstated 1992, 1993, 1994, &amp; 1996)</a:t>
            </a:r>
          </a:p>
          <a:p>
            <a:pPr marL="692150" lvl="1" indent="-342900">
              <a:lnSpc>
                <a:spcPct val="99000"/>
              </a:lnSpc>
              <a:buFont typeface="Arial" panose="020B0604020202020204" pitchFamily="34" charset="0"/>
              <a:buChar char="•"/>
            </a:pPr>
            <a:r>
              <a:rPr lang="en-US" sz="1680" b="1" dirty="0"/>
              <a:t>1</a:t>
            </a:r>
            <a:r>
              <a:rPr lang="en-US" sz="1680" b="1" baseline="30000" dirty="0"/>
              <a:t>st</a:t>
            </a:r>
            <a:r>
              <a:rPr lang="en-US" sz="1680" b="1" dirty="0"/>
              <a:t> Congressional funding </a:t>
            </a:r>
            <a:r>
              <a:rPr lang="en-US" sz="1680" dirty="0"/>
              <a:t>for “</a:t>
            </a:r>
            <a:r>
              <a:rPr lang="en-US" sz="1680" dirty="0" err="1"/>
              <a:t>flexiplace</a:t>
            </a:r>
            <a:r>
              <a:rPr lang="en-US" sz="1680" dirty="0"/>
              <a:t>” work</a:t>
            </a:r>
          </a:p>
          <a:p>
            <a:pPr marL="342900" indent="-342900">
              <a:lnSpc>
                <a:spcPct val="99000"/>
              </a:lnSpc>
              <a:buFont typeface="Arial" panose="020B0604020202020204" pitchFamily="34" charset="0"/>
              <a:buChar char="•"/>
            </a:pPr>
            <a:r>
              <a:rPr lang="en-US" sz="1680" b="1" dirty="0">
                <a:ea typeface="Calibri" panose="020F0502020204030204" pitchFamily="34" charset="0"/>
              </a:rPr>
              <a:t>1996</a:t>
            </a:r>
            <a:r>
              <a:rPr lang="en-US" sz="1680" dirty="0">
                <a:ea typeface="Calibri" panose="020F0502020204030204" pitchFamily="34" charset="0"/>
              </a:rPr>
              <a:t>: </a:t>
            </a:r>
            <a:r>
              <a:rPr lang="en-US" sz="1680" b="1" u="sng" dirty="0">
                <a:hlinkClick r:id="rId4"/>
              </a:rPr>
              <a:t>Omnibus Consolidated Appropriations Act, 1997, Public Law 104-208 §407</a:t>
            </a:r>
            <a:r>
              <a:rPr lang="en-US" sz="1680" dirty="0"/>
              <a:t>. (</a:t>
            </a:r>
            <a:r>
              <a:rPr lang="en-US" sz="1680" dirty="0" err="1"/>
              <a:t>pg</a:t>
            </a:r>
            <a:r>
              <a:rPr lang="en-US" sz="1680" dirty="0"/>
              <a:t> 338)</a:t>
            </a:r>
          </a:p>
          <a:p>
            <a:pPr marL="692150" lvl="1" indent="-342900">
              <a:lnSpc>
                <a:spcPct val="99000"/>
              </a:lnSpc>
              <a:buFont typeface="Arial" panose="020B0604020202020204" pitchFamily="34" charset="0"/>
              <a:buChar char="•"/>
            </a:pPr>
            <a:r>
              <a:rPr lang="en-US" sz="1680" b="1" dirty="0"/>
              <a:t>Allowed GSA to create telecommuting centers </a:t>
            </a:r>
            <a:r>
              <a:rPr lang="en-US" sz="1680" dirty="0"/>
              <a:t>&amp; “</a:t>
            </a:r>
            <a:r>
              <a:rPr lang="en-US" sz="1680" b="1" dirty="0"/>
              <a:t>provide guidance, assistance, and oversight</a:t>
            </a:r>
            <a:r>
              <a:rPr lang="en-US" sz="1680" dirty="0"/>
              <a:t> regarding planning, establishment and operations of alternative workplace arrangements.”  </a:t>
            </a:r>
          </a:p>
          <a:p>
            <a:pPr marL="342900" indent="-342900">
              <a:lnSpc>
                <a:spcPct val="99000"/>
              </a:lnSpc>
              <a:buFont typeface="Arial" panose="020B0604020202020204" pitchFamily="34" charset="0"/>
              <a:buChar char="•"/>
            </a:pPr>
            <a:r>
              <a:rPr lang="en-US" sz="1680" b="1" dirty="0">
                <a:ea typeface="Calibri" panose="020F0502020204030204" pitchFamily="34" charset="0"/>
              </a:rPr>
              <a:t>1999</a:t>
            </a:r>
            <a:r>
              <a:rPr lang="en-US" sz="1680" dirty="0">
                <a:ea typeface="Calibri" panose="020F0502020204030204" pitchFamily="34" charset="0"/>
              </a:rPr>
              <a:t>: </a:t>
            </a:r>
            <a:r>
              <a:rPr lang="en-US" sz="1680" b="1" u="sng" dirty="0">
                <a:hlinkClick r:id="rId5"/>
              </a:rPr>
              <a:t>Omnibus Consolidated and Emergency Supplemental Appropriations Act, Public Law 105-277, §630</a:t>
            </a:r>
            <a:r>
              <a:rPr lang="en-US" sz="1680" dirty="0"/>
              <a:t>. (pg. 523)</a:t>
            </a:r>
          </a:p>
          <a:p>
            <a:pPr marL="692150" lvl="1" indent="-342900">
              <a:lnSpc>
                <a:spcPct val="99000"/>
              </a:lnSpc>
              <a:buFont typeface="Arial" panose="020B0604020202020204" pitchFamily="34" charset="0"/>
              <a:buChar char="•"/>
            </a:pPr>
            <a:r>
              <a:rPr lang="en-US" sz="1680" b="1" dirty="0"/>
              <a:t>Provided funding </a:t>
            </a:r>
            <a:r>
              <a:rPr lang="en-US" sz="1680" dirty="0"/>
              <a:t>for certain Executive agencies to establish and run a </a:t>
            </a:r>
            <a:r>
              <a:rPr lang="en-US" sz="1680" dirty="0" err="1"/>
              <a:t>flexiplace</a:t>
            </a:r>
            <a:r>
              <a:rPr lang="en-US" sz="1680" dirty="0"/>
              <a:t> telecommuting program in which employees could perform all or part of their work.</a:t>
            </a:r>
          </a:p>
          <a:p>
            <a:pPr marL="342900" indent="-342900">
              <a:lnSpc>
                <a:spcPct val="99000"/>
              </a:lnSpc>
              <a:buFont typeface="Arial" panose="020B0604020202020204" pitchFamily="34" charset="0"/>
              <a:buChar char="•"/>
            </a:pPr>
            <a:r>
              <a:rPr lang="en-US" sz="1680" b="1" dirty="0">
                <a:ea typeface="Calibri" panose="020F0502020204030204" pitchFamily="34" charset="0"/>
              </a:rPr>
              <a:t>2000</a:t>
            </a:r>
            <a:r>
              <a:rPr lang="en-US" sz="1680" dirty="0">
                <a:ea typeface="Calibri" panose="020F0502020204030204" pitchFamily="34" charset="0"/>
              </a:rPr>
              <a:t>: </a:t>
            </a:r>
            <a:r>
              <a:rPr lang="en-US" sz="1680" b="1" u="sng" dirty="0">
                <a:hlinkClick r:id="rId6"/>
              </a:rPr>
              <a:t>Department of Transportation and Related Agencies Appropriations Act, Public Law 106-346, §359</a:t>
            </a:r>
            <a:r>
              <a:rPr lang="en-US" sz="1680" b="1" u="sng" dirty="0"/>
              <a:t>. </a:t>
            </a:r>
            <a:r>
              <a:rPr lang="en-US" sz="1680" dirty="0"/>
              <a:t>(pg. 523)</a:t>
            </a:r>
          </a:p>
          <a:p>
            <a:pPr marL="692150" lvl="1" indent="-342900">
              <a:lnSpc>
                <a:spcPct val="99000"/>
              </a:lnSpc>
              <a:buFont typeface="Arial" panose="020B0604020202020204" pitchFamily="34" charset="0"/>
              <a:buChar char="•"/>
            </a:pPr>
            <a:r>
              <a:rPr lang="en-US" sz="1680" dirty="0"/>
              <a:t>“</a:t>
            </a:r>
            <a:r>
              <a:rPr lang="en-US" sz="1680" b="1" dirty="0"/>
              <a:t>Required each Executive agency to establish a telecommuting policy </a:t>
            </a:r>
            <a:r>
              <a:rPr lang="en-US" sz="1680" dirty="0"/>
              <a:t>allowing eligible employees to participate in telecommuting to the maximum extent possible, so long as the employee’s performance is not diminished.</a:t>
            </a:r>
          </a:p>
          <a:p>
            <a:pPr marL="342900" indent="-342900">
              <a:lnSpc>
                <a:spcPct val="99000"/>
              </a:lnSpc>
              <a:buFont typeface="Arial" panose="020B0604020202020204" pitchFamily="34" charset="0"/>
              <a:buChar char="•"/>
            </a:pPr>
            <a:r>
              <a:rPr lang="en-US" sz="1680" b="1" dirty="0"/>
              <a:t>2002</a:t>
            </a:r>
            <a:r>
              <a:rPr lang="en-US" sz="1680" dirty="0"/>
              <a:t>:  </a:t>
            </a:r>
            <a:r>
              <a:rPr lang="en-US" sz="1680" b="1" u="sng" dirty="0">
                <a:hlinkClick r:id="rId7"/>
              </a:rPr>
              <a:t>Treasury, Postal Service, and General Government Appropriations Act, Public Law 107-67, §638</a:t>
            </a:r>
            <a:r>
              <a:rPr lang="en-US" sz="1680" dirty="0"/>
              <a:t> (pg. 41)</a:t>
            </a:r>
          </a:p>
          <a:p>
            <a:pPr marL="692150" lvl="1" indent="-342900">
              <a:lnSpc>
                <a:spcPct val="99000"/>
              </a:lnSpc>
              <a:buFont typeface="Arial" panose="020B0604020202020204" pitchFamily="34" charset="0"/>
              <a:buChar char="•"/>
            </a:pPr>
            <a:r>
              <a:rPr lang="en-US" sz="1680" b="1" dirty="0"/>
              <a:t>Required certain Executive agencies to report about their telework program to OPM.</a:t>
            </a:r>
          </a:p>
          <a:p>
            <a:pPr indent="-107950">
              <a:lnSpc>
                <a:spcPct val="99000"/>
              </a:lnSpc>
            </a:pPr>
            <a:r>
              <a:rPr lang="en-US" sz="1600" i="1" dirty="0"/>
              <a:t>(From: </a:t>
            </a:r>
            <a:r>
              <a:rPr lang="en-US" sz="1600" i="1" dirty="0" err="1"/>
              <a:t>Joice</a:t>
            </a:r>
            <a:r>
              <a:rPr lang="en-US" sz="1600" i="1" dirty="0"/>
              <a:t> W. 2000. The Evolution of Telework in the Federal Government. GSA. </a:t>
            </a:r>
            <a:r>
              <a:rPr lang="en-US" sz="1600" i="1" dirty="0">
                <a:hlinkClick r:id="rId8"/>
              </a:rPr>
              <a:t>http://passages-pro.fr/wp-content/uploads/2020/06/JOYCE-these-doctorale-History-telework.pdf</a:t>
            </a:r>
            <a:r>
              <a:rPr lang="en-US" sz="1600" i="1" dirty="0"/>
              <a:t>.)</a:t>
            </a:r>
            <a:endParaRPr lang="en-US" sz="1600" dirty="0"/>
          </a:p>
          <a:p>
            <a:pPr marL="692150" lvl="1" indent="-342900">
              <a:lnSpc>
                <a:spcPct val="90000"/>
              </a:lnSpc>
              <a:buFont typeface="Arial" panose="020B0604020202020204" pitchFamily="34" charset="0"/>
              <a:buChar char="•"/>
            </a:pPr>
            <a:endParaRPr lang="en-US" b="1" dirty="0"/>
          </a:p>
          <a:p>
            <a:pPr marL="692150" lvl="1" indent="-342900">
              <a:lnSpc>
                <a:spcPct val="90000"/>
              </a:lnSpc>
              <a:buFont typeface="Arial" panose="020B0604020202020204" pitchFamily="34" charset="0"/>
              <a:buChar char="•"/>
            </a:pPr>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160</a:t>
            </a:fld>
            <a:endParaRPr lang="en-US" dirty="0"/>
          </a:p>
        </p:txBody>
      </p:sp>
    </p:spTree>
    <p:extLst>
      <p:ext uri="{BB962C8B-B14F-4D97-AF65-F5344CB8AC3E}">
        <p14:creationId xmlns:p14="http://schemas.microsoft.com/office/powerpoint/2010/main" val="222493595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Telework Legislation – 2003-2005</a:t>
            </a:r>
          </a:p>
        </p:txBody>
      </p:sp>
      <p:sp>
        <p:nvSpPr>
          <p:cNvPr id="2" name="Rectangle 1"/>
          <p:cNvSpPr/>
          <p:nvPr/>
        </p:nvSpPr>
        <p:spPr>
          <a:xfrm>
            <a:off x="139390" y="1460600"/>
            <a:ext cx="8865220" cy="5847755"/>
          </a:xfrm>
          <a:prstGeom prst="rect">
            <a:avLst/>
          </a:prstGeom>
        </p:spPr>
        <p:txBody>
          <a:bodyPr wrap="square">
            <a:spAutoFit/>
          </a:bodyPr>
          <a:lstStyle/>
          <a:p>
            <a:pPr marL="342900" indent="-342900">
              <a:buFont typeface="Arial" panose="020B0604020202020204" pitchFamily="34" charset="0"/>
              <a:buChar char="•"/>
            </a:pPr>
            <a:r>
              <a:rPr lang="en-US" b="1" dirty="0">
                <a:ea typeface="Calibri" panose="020F0502020204030204" pitchFamily="34" charset="0"/>
              </a:rPr>
              <a:t>2003</a:t>
            </a:r>
            <a:r>
              <a:rPr lang="en-US" dirty="0">
                <a:ea typeface="Calibri" panose="020F0502020204030204" pitchFamily="34" charset="0"/>
              </a:rPr>
              <a:t>: </a:t>
            </a:r>
            <a:r>
              <a:rPr lang="en-US" b="1" dirty="0">
                <a:hlinkClick r:id="rId3"/>
              </a:rPr>
              <a:t>Telecommuting and other alternative workplace arrangements, Public Law 107-217, §587</a:t>
            </a:r>
            <a:r>
              <a:rPr lang="en-US" b="1" dirty="0"/>
              <a:t> </a:t>
            </a:r>
            <a:r>
              <a:rPr lang="en-US" dirty="0"/>
              <a:t>(pg. 53-55)</a:t>
            </a:r>
          </a:p>
          <a:p>
            <a:pPr marL="692150" lvl="1" indent="-342900">
              <a:buFont typeface="Arial" panose="020B0604020202020204" pitchFamily="34" charset="0"/>
              <a:buChar char="•"/>
            </a:pPr>
            <a:r>
              <a:rPr lang="en-US" dirty="0"/>
              <a:t>“</a:t>
            </a:r>
            <a:r>
              <a:rPr lang="en-US" b="1" dirty="0"/>
              <a:t>required GSA to provide guidance, assistance, and oversight </a:t>
            </a:r>
            <a:r>
              <a:rPr lang="en-US" dirty="0"/>
              <a:t>to Executive agencies regarding planning, establishment and operation of alternative workplace arrangements. Alternative workplace arrangements was defined to include: hoteling, telecommuting, virtual offices, telework centers, hot </a:t>
            </a:r>
            <a:r>
              <a:rPr lang="en-US" dirty="0" err="1"/>
              <a:t>desking</a:t>
            </a:r>
            <a:r>
              <a:rPr lang="en-US" dirty="0"/>
              <a:t>, and other distributed workplace arrangements.”</a:t>
            </a:r>
          </a:p>
          <a:p>
            <a:pPr marL="342900" indent="-342900">
              <a:buFont typeface="Arial" panose="020B0604020202020204" pitchFamily="34" charset="0"/>
              <a:buChar char="•"/>
            </a:pPr>
            <a:r>
              <a:rPr lang="en-US" b="1" dirty="0">
                <a:ea typeface="Calibri" panose="020F0502020204030204" pitchFamily="34" charset="0"/>
              </a:rPr>
              <a:t>2003</a:t>
            </a:r>
            <a:r>
              <a:rPr lang="en-US" dirty="0">
                <a:ea typeface="Calibri" panose="020F0502020204030204" pitchFamily="34" charset="0"/>
              </a:rPr>
              <a:t>: </a:t>
            </a:r>
            <a:r>
              <a:rPr lang="en-US" b="1" u="sng" dirty="0">
                <a:hlinkClick r:id="rId4"/>
              </a:rPr>
              <a:t>Consolidated Appropriations Resolution, Public Law 108-7, §623</a:t>
            </a:r>
            <a:r>
              <a:rPr lang="en-US" dirty="0"/>
              <a:t>. (pg. 93)</a:t>
            </a:r>
          </a:p>
          <a:p>
            <a:pPr marL="692150" lvl="1" indent="-342900">
              <a:buFont typeface="Arial" panose="020B0604020202020204" pitchFamily="34" charset="0"/>
              <a:buChar char="•"/>
            </a:pPr>
            <a:r>
              <a:rPr lang="en-US" b="1" dirty="0"/>
              <a:t>Provided funding </a:t>
            </a:r>
            <a:r>
              <a:rPr lang="en-US" dirty="0"/>
              <a:t>for DOC, DOJ, State, SBA, and Judiciary to implement telecommuting programs.</a:t>
            </a:r>
          </a:p>
          <a:p>
            <a:pPr marL="692150" lvl="1" indent="-342900">
              <a:buFont typeface="Arial" panose="020B0604020202020204" pitchFamily="34" charset="0"/>
              <a:buChar char="•"/>
            </a:pPr>
            <a:r>
              <a:rPr lang="en-US" b="1" dirty="0"/>
              <a:t>Required biannual reports and telework coordinators.</a:t>
            </a:r>
          </a:p>
          <a:p>
            <a:pPr marL="342900" indent="-342900">
              <a:buFont typeface="Arial" panose="020B0604020202020204" pitchFamily="34" charset="0"/>
              <a:buChar char="•"/>
            </a:pPr>
            <a:r>
              <a:rPr lang="en-US" b="1" dirty="0">
                <a:ea typeface="Calibri" panose="020F0502020204030204" pitchFamily="34" charset="0"/>
              </a:rPr>
              <a:t>2004</a:t>
            </a:r>
            <a:r>
              <a:rPr lang="en-US" dirty="0">
                <a:ea typeface="Calibri" panose="020F0502020204030204" pitchFamily="34" charset="0"/>
              </a:rPr>
              <a:t>: </a:t>
            </a:r>
            <a:r>
              <a:rPr lang="en-US" b="1" u="sng" dirty="0">
                <a:hlinkClick r:id="rId5"/>
              </a:rPr>
              <a:t>Consolidated Appropriations Act, Public Law 108-199, §627 </a:t>
            </a:r>
            <a:r>
              <a:rPr lang="en-US" dirty="0"/>
              <a:t> (pg. 97)</a:t>
            </a:r>
          </a:p>
          <a:p>
            <a:pPr marL="692150" lvl="1" indent="-342900">
              <a:buFont typeface="Arial" panose="020B0604020202020204" pitchFamily="34" charset="0"/>
              <a:buChar char="•"/>
            </a:pPr>
            <a:r>
              <a:rPr lang="en-US" dirty="0"/>
              <a:t>Required DOC, DOJ, State, SBA, and Judiciary to establish a telework policy.</a:t>
            </a:r>
          </a:p>
          <a:p>
            <a:pPr marL="342900" indent="-342900">
              <a:buFont typeface="Arial" panose="020B0604020202020204" pitchFamily="34" charset="0"/>
              <a:buChar char="•"/>
            </a:pPr>
            <a:r>
              <a:rPr lang="en-US" b="1" dirty="0"/>
              <a:t>2005</a:t>
            </a:r>
            <a:r>
              <a:rPr lang="en-US" dirty="0"/>
              <a:t>: </a:t>
            </a:r>
            <a:r>
              <a:rPr lang="en-US" b="1" dirty="0">
                <a:hlinkClick r:id="rId6"/>
              </a:rPr>
              <a:t>Consolidated Appropriations Act, Public Law 108-447 §622 </a:t>
            </a:r>
            <a:r>
              <a:rPr lang="en-US" dirty="0"/>
              <a:t>(pg. 111)</a:t>
            </a:r>
          </a:p>
          <a:p>
            <a:pPr marL="692150" lvl="1" indent="-342900">
              <a:buFont typeface="Arial" panose="020B0604020202020204" pitchFamily="34" charset="0"/>
              <a:buChar char="•"/>
            </a:pPr>
            <a:r>
              <a:rPr lang="en-US" dirty="0"/>
              <a:t>Required DOC, DOJ, State, SEC, SBA, and Judiciary “to certify that telecommuting opportunities were made available to their entire eligible workforce.”</a:t>
            </a:r>
          </a:p>
          <a:p>
            <a:pPr marL="692150" lvl="1" indent="-342900">
              <a:buFont typeface="Arial" panose="020B0604020202020204" pitchFamily="34" charset="0"/>
              <a:buChar char="•"/>
            </a:pPr>
            <a:r>
              <a:rPr lang="en-US" dirty="0"/>
              <a:t>Required reported to OPM and designating telework coordinators.</a:t>
            </a:r>
          </a:p>
          <a:p>
            <a:pPr indent="-107950"/>
            <a:r>
              <a:rPr lang="en-US" sz="1600" i="1" dirty="0"/>
              <a:t>(From: </a:t>
            </a:r>
            <a:r>
              <a:rPr lang="en-US" sz="1600" i="1" dirty="0" err="1"/>
              <a:t>Joice</a:t>
            </a:r>
            <a:r>
              <a:rPr lang="en-US" sz="1600" i="1" dirty="0"/>
              <a:t> W. 2000. The Evolution of Telework in the Federal Government. GSA. </a:t>
            </a:r>
            <a:r>
              <a:rPr lang="en-US" sz="1600" i="1" dirty="0">
                <a:hlinkClick r:id="rId7"/>
              </a:rPr>
              <a:t>http://passages-pro.fr/wp-content/uploads/2020/06/JOYCE-these-doctorale-History-telework.pdf</a:t>
            </a:r>
            <a:r>
              <a:rPr lang="en-US" sz="1600" i="1" dirty="0"/>
              <a:t>.)</a:t>
            </a:r>
            <a:endParaRPr lang="en-US" sz="1600" dirty="0"/>
          </a:p>
          <a:p>
            <a:pPr marL="69215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161</a:t>
            </a:fld>
            <a:endParaRPr lang="en-US" dirty="0"/>
          </a:p>
        </p:txBody>
      </p:sp>
    </p:spTree>
    <p:extLst>
      <p:ext uri="{BB962C8B-B14F-4D97-AF65-F5344CB8AC3E}">
        <p14:creationId xmlns:p14="http://schemas.microsoft.com/office/powerpoint/2010/main" val="4271523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EC0A-29BB-4E41-A99A-611C5E8EA662}"/>
              </a:ext>
            </a:extLst>
          </p:cNvPr>
          <p:cNvSpPr>
            <a:spLocks noGrp="1"/>
          </p:cNvSpPr>
          <p:nvPr>
            <p:ph type="title"/>
          </p:nvPr>
        </p:nvSpPr>
        <p:spPr/>
        <p:txBody>
          <a:bodyPr>
            <a:normAutofit/>
          </a:bodyPr>
          <a:lstStyle/>
          <a:p>
            <a:r>
              <a:rPr lang="en-US" sz="3200" dirty="0">
                <a:latin typeface="+mn-lt"/>
              </a:rPr>
              <a:t>Introduction</a:t>
            </a:r>
          </a:p>
        </p:txBody>
      </p:sp>
      <p:sp>
        <p:nvSpPr>
          <p:cNvPr id="6" name="Slide Number Placeholder 5"/>
          <p:cNvSpPr>
            <a:spLocks noGrp="1"/>
          </p:cNvSpPr>
          <p:nvPr>
            <p:ph type="sldNum" sz="quarter" idx="12"/>
          </p:nvPr>
        </p:nvSpPr>
        <p:spPr/>
        <p:txBody>
          <a:bodyPr/>
          <a:lstStyle/>
          <a:p>
            <a:fld id="{4411220A-4329-47A5-AAA9-40C270F25AD1}" type="slidenum">
              <a:rPr lang="en-US" smtClean="0"/>
              <a:pPr/>
              <a:t>17</a:t>
            </a:fld>
            <a:endParaRPr lang="en-US" dirty="0"/>
          </a:p>
        </p:txBody>
      </p:sp>
    </p:spTree>
    <p:extLst>
      <p:ext uri="{BB962C8B-B14F-4D97-AF65-F5344CB8AC3E}">
        <p14:creationId xmlns:p14="http://schemas.microsoft.com/office/powerpoint/2010/main" val="3801956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Definitions (1)</a:t>
            </a:r>
          </a:p>
        </p:txBody>
      </p:sp>
      <p:sp>
        <p:nvSpPr>
          <p:cNvPr id="2" name="Rectangle 1"/>
          <p:cNvSpPr/>
          <p:nvPr/>
        </p:nvSpPr>
        <p:spPr>
          <a:xfrm>
            <a:off x="294640" y="1595120"/>
            <a:ext cx="8636000" cy="5201424"/>
          </a:xfrm>
          <a:prstGeom prst="rect">
            <a:avLst/>
          </a:prstGeom>
        </p:spPr>
        <p:txBody>
          <a:bodyPr wrap="square">
            <a:spAutoFit/>
          </a:bodyPr>
          <a:lstStyle/>
          <a:p>
            <a:pPr algn="ctr"/>
            <a:r>
              <a:rPr lang="en-US" sz="2400" b="1" dirty="0">
                <a:ea typeface="Calibri" panose="020F0502020204030204" pitchFamily="34" charset="0"/>
              </a:rPr>
              <a:t>Telework*</a:t>
            </a:r>
            <a:r>
              <a:rPr lang="en-US" sz="2400" dirty="0">
                <a:ea typeface="Calibri" panose="020F0502020204030204" pitchFamily="34" charset="0"/>
              </a:rPr>
              <a:t>: </a:t>
            </a:r>
          </a:p>
          <a:p>
            <a:pPr algn="ctr"/>
            <a:r>
              <a:rPr lang="en-US" sz="2000" dirty="0"/>
              <a:t>“Telework is a work arrangement that allows an employee to perform work, during any part of regular, paid hours, at an approved alternative worksite </a:t>
            </a:r>
          </a:p>
          <a:p>
            <a:r>
              <a:rPr lang="en-US" sz="2000" dirty="0"/>
              <a:t>(e.g., home, telework center).  It is an important tool for achieving a resilient and results-oriented workforce.  At its core, </a:t>
            </a:r>
            <a:r>
              <a:rPr lang="en-US" sz="2000" b="1" dirty="0"/>
              <a:t>telework is people doing their work at locations different from where they would normally be doing it</a:t>
            </a:r>
            <a:r>
              <a:rPr lang="en-US" sz="2000" dirty="0"/>
              <a:t>.  This makes sense when you consider that  ‘</a:t>
            </a:r>
            <a:r>
              <a:rPr lang="en-US" sz="2000" b="1" dirty="0"/>
              <a:t>tele</a:t>
            </a:r>
            <a:r>
              <a:rPr lang="en-US" sz="2000" dirty="0"/>
              <a:t>’ comes from the </a:t>
            </a:r>
            <a:r>
              <a:rPr lang="en-US" sz="2000" b="1" dirty="0"/>
              <a:t>Greek word meaning ‘from a distance</a:t>
            </a:r>
            <a:r>
              <a:rPr lang="en-US" sz="2000" dirty="0"/>
              <a:t>’ – when </a:t>
            </a:r>
            <a:r>
              <a:rPr lang="en-US" dirty="0"/>
              <a:t>combined with work it means ‘work from a distance.’” </a:t>
            </a:r>
            <a:r>
              <a:rPr lang="en-US" sz="1600" dirty="0">
                <a:ea typeface="Calibri" panose="020F0502020204030204" pitchFamily="34" charset="0"/>
              </a:rPr>
              <a:t>(</a:t>
            </a:r>
            <a:r>
              <a:rPr lang="en-US" sz="1600" i="1" dirty="0">
                <a:ea typeface="Calibri" panose="020F0502020204030204" pitchFamily="34" charset="0"/>
              </a:rPr>
              <a:t>From </a:t>
            </a:r>
            <a:r>
              <a:rPr lang="en-US" sz="1600" i="1" dirty="0">
                <a:ea typeface="Calibri" panose="020F0502020204030204" pitchFamily="34" charset="0"/>
                <a:hlinkClick r:id="rId3"/>
              </a:rPr>
              <a:t>https://telework.gov/about/</a:t>
            </a:r>
            <a:r>
              <a:rPr lang="en-US" sz="1600" dirty="0">
                <a:ea typeface="Calibri" panose="020F0502020204030204" pitchFamily="34" charset="0"/>
              </a:rPr>
              <a:t>) </a:t>
            </a:r>
          </a:p>
          <a:p>
            <a:pPr marL="627063" indent="-339725" algn="ctr"/>
            <a:endParaRPr lang="en-US" sz="1600" dirty="0">
              <a:ea typeface="Calibri" panose="020F0502020204030204" pitchFamily="34" charset="0"/>
            </a:endParaRPr>
          </a:p>
          <a:p>
            <a:pPr indent="3175"/>
            <a:r>
              <a:rPr lang="en-US" i="1" u="sng" dirty="0"/>
              <a:t>*Note: This presentation is focused on telework for duties, such as administrative work, that can be performed remotely, rather than on duties, such as equipment repair, that can not be performed remotely</a:t>
            </a:r>
            <a:r>
              <a:rPr lang="en-US" i="1" dirty="0"/>
              <a:t>. </a:t>
            </a:r>
            <a:r>
              <a:rPr lang="en-US" dirty="0">
                <a:ea typeface="Calibri" panose="020F0502020204030204" pitchFamily="34" charset="0"/>
              </a:rPr>
              <a:t>     </a:t>
            </a:r>
          </a:p>
          <a:p>
            <a:pPr marL="284163" indent="3175"/>
            <a:endParaRPr lang="en-US" dirty="0">
              <a:ea typeface="Calibri" panose="020F0502020204030204" pitchFamily="34" charset="0"/>
            </a:endParaRPr>
          </a:p>
          <a:p>
            <a:pPr algn="ctr"/>
            <a:r>
              <a:rPr lang="en-US" sz="2400" b="1" dirty="0"/>
              <a:t>Hybrid Workforce</a:t>
            </a:r>
            <a:r>
              <a:rPr lang="en-US" sz="2400" dirty="0"/>
              <a:t>: </a:t>
            </a:r>
          </a:p>
          <a:p>
            <a:pPr algn="ctr"/>
            <a:r>
              <a:rPr lang="en-US" sz="2000" dirty="0"/>
              <a:t>Includes a combination of workers that are on-site and those that are teleworking.</a:t>
            </a:r>
          </a:p>
        </p:txBody>
      </p:sp>
      <p:sp>
        <p:nvSpPr>
          <p:cNvPr id="3" name="Slide Number Placeholder 2"/>
          <p:cNvSpPr>
            <a:spLocks noGrp="1"/>
          </p:cNvSpPr>
          <p:nvPr>
            <p:ph type="sldNum" sz="quarter" idx="12"/>
          </p:nvPr>
        </p:nvSpPr>
        <p:spPr/>
        <p:txBody>
          <a:bodyPr/>
          <a:lstStyle/>
          <a:p>
            <a:fld id="{4411220A-4329-47A5-AAA9-40C270F25AD1}" type="slidenum">
              <a:rPr lang="en-US" smtClean="0"/>
              <a:t>18</a:t>
            </a:fld>
            <a:endParaRPr lang="en-US"/>
          </a:p>
        </p:txBody>
      </p:sp>
    </p:spTree>
    <p:extLst>
      <p:ext uri="{BB962C8B-B14F-4D97-AF65-F5344CB8AC3E}">
        <p14:creationId xmlns:p14="http://schemas.microsoft.com/office/powerpoint/2010/main" val="2161242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Definitions (2)</a:t>
            </a:r>
          </a:p>
        </p:txBody>
      </p:sp>
      <p:sp>
        <p:nvSpPr>
          <p:cNvPr id="2" name="Rectangle 1"/>
          <p:cNvSpPr/>
          <p:nvPr/>
        </p:nvSpPr>
        <p:spPr>
          <a:xfrm>
            <a:off x="318499" y="1799707"/>
            <a:ext cx="8486454" cy="4062651"/>
          </a:xfrm>
          <a:prstGeom prst="rect">
            <a:avLst/>
          </a:prstGeom>
        </p:spPr>
        <p:txBody>
          <a:bodyPr wrap="square">
            <a:spAutoFit/>
          </a:bodyPr>
          <a:lstStyle/>
          <a:p>
            <a:pPr algn="ctr"/>
            <a:endParaRPr lang="en-US" sz="2400" b="1" dirty="0">
              <a:ea typeface="Calibri" panose="020F0502020204030204" pitchFamily="34" charset="0"/>
            </a:endParaRPr>
          </a:p>
          <a:p>
            <a:pPr algn="ctr"/>
            <a:endParaRPr lang="en-US" sz="2400" b="1" dirty="0">
              <a:ea typeface="Calibri" panose="020F0502020204030204" pitchFamily="34" charset="0"/>
            </a:endParaRPr>
          </a:p>
          <a:p>
            <a:pPr algn="ctr"/>
            <a:endParaRPr lang="en-US" sz="2400" b="1" dirty="0">
              <a:ea typeface="Calibri" panose="020F0502020204030204" pitchFamily="34" charset="0"/>
            </a:endParaRPr>
          </a:p>
          <a:p>
            <a:pPr algn="ctr"/>
            <a:r>
              <a:rPr lang="en-US" sz="2400" b="1" dirty="0">
                <a:ea typeface="Calibri" panose="020F0502020204030204" pitchFamily="34" charset="0"/>
              </a:rPr>
              <a:t>Work</a:t>
            </a:r>
            <a:r>
              <a:rPr lang="en-US" sz="2400" dirty="0">
                <a:ea typeface="Calibri" panose="020F0502020204030204" pitchFamily="34" charset="0"/>
              </a:rPr>
              <a:t>: </a:t>
            </a:r>
          </a:p>
          <a:p>
            <a:pPr algn="ctr"/>
            <a:r>
              <a:rPr lang="en-US" sz="2400" dirty="0">
                <a:ea typeface="Calibri" panose="020F0502020204030204" pitchFamily="34" charset="0"/>
              </a:rPr>
              <a:t>“</a:t>
            </a:r>
            <a:r>
              <a:rPr lang="en-US" sz="2400" dirty="0"/>
              <a:t>Work is what you do, not where you are.”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algn="ctr"/>
            <a:r>
              <a:rPr lang="en-US" sz="1600" dirty="0"/>
              <a:t>(</a:t>
            </a:r>
            <a:r>
              <a:rPr lang="en-US" sz="1600" i="1" dirty="0"/>
              <a:t>from Government Employee’s Mobile Worker Toolkit. U.S. General Services Administration. Available at </a:t>
            </a:r>
            <a:r>
              <a:rPr lang="en-US" sz="1600" i="1" dirty="0">
                <a:hlinkClick r:id="rId3"/>
              </a:rPr>
              <a:t>https://www.gsa.gov/cdnstatic/TeleworkToolbox5262011.pdf</a:t>
            </a:r>
            <a:r>
              <a:rPr lang="en-US" sz="1600" i="1" dirty="0"/>
              <a:t>. Accessed on 10/14/2021</a:t>
            </a:r>
            <a:r>
              <a:rPr lang="en-US" sz="1600" dirty="0"/>
              <a:t>.)</a:t>
            </a:r>
          </a:p>
          <a:p>
            <a:r>
              <a:rPr lang="en-US" sz="1600" dirty="0">
                <a:ea typeface="Calibri" panose="020F0502020204030204" pitchFamily="34" charset="0"/>
              </a:rPr>
              <a:t>            </a:t>
            </a:r>
          </a:p>
        </p:txBody>
      </p:sp>
      <p:sp>
        <p:nvSpPr>
          <p:cNvPr id="3" name="Slide Number Placeholder 2"/>
          <p:cNvSpPr>
            <a:spLocks noGrp="1"/>
          </p:cNvSpPr>
          <p:nvPr>
            <p:ph type="sldNum" sz="quarter" idx="12"/>
          </p:nvPr>
        </p:nvSpPr>
        <p:spPr/>
        <p:txBody>
          <a:bodyPr/>
          <a:lstStyle/>
          <a:p>
            <a:fld id="{4411220A-4329-47A5-AAA9-40C270F25AD1}" type="slidenum">
              <a:rPr lang="en-US" smtClean="0"/>
              <a:t>19</a:t>
            </a:fld>
            <a:endParaRPr lang="en-US"/>
          </a:p>
        </p:txBody>
      </p:sp>
    </p:spTree>
    <p:extLst>
      <p:ext uri="{BB962C8B-B14F-4D97-AF65-F5344CB8AC3E}">
        <p14:creationId xmlns:p14="http://schemas.microsoft.com/office/powerpoint/2010/main" val="1177911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a:latin typeface="+mn-lt"/>
              </a:rPr>
              <a:t>Notice of Recording</a:t>
            </a:r>
          </a:p>
        </p:txBody>
      </p:sp>
      <p:sp>
        <p:nvSpPr>
          <p:cNvPr id="2" name="Content Placeholder 1"/>
          <p:cNvSpPr>
            <a:spLocks noGrp="1"/>
          </p:cNvSpPr>
          <p:nvPr>
            <p:ph idx="1"/>
          </p:nvPr>
        </p:nvSpPr>
        <p:spPr>
          <a:xfrm>
            <a:off x="356507" y="1520825"/>
            <a:ext cx="7886700" cy="4351338"/>
          </a:xfrm>
        </p:spPr>
        <p:txBody>
          <a:bodyPr>
            <a:normAutofit/>
          </a:bodyPr>
          <a:lstStyle/>
          <a:p>
            <a:pPr marL="0" indent="0" algn="ctr">
              <a:buNone/>
            </a:pPr>
            <a:r>
              <a:rPr lang="en-US" dirty="0"/>
              <a:t>Please note that this workshop is being recorded and will be posted on the seminar series YouTube Channel and MAX.gov page. </a:t>
            </a:r>
          </a:p>
        </p:txBody>
      </p:sp>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411220A-4329-47A5-AAA9-40C270F25A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1345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EC0A-29BB-4E41-A99A-611C5E8EA662}"/>
              </a:ext>
            </a:extLst>
          </p:cNvPr>
          <p:cNvSpPr>
            <a:spLocks noGrp="1"/>
          </p:cNvSpPr>
          <p:nvPr>
            <p:ph type="title"/>
          </p:nvPr>
        </p:nvSpPr>
        <p:spPr/>
        <p:txBody>
          <a:bodyPr>
            <a:normAutofit/>
          </a:bodyPr>
          <a:lstStyle/>
          <a:p>
            <a:r>
              <a:rPr lang="en-US" sz="3200" dirty="0">
                <a:latin typeface="+mn-lt"/>
              </a:rPr>
              <a:t>History of Telework</a:t>
            </a:r>
          </a:p>
        </p:txBody>
      </p:sp>
      <p:sp>
        <p:nvSpPr>
          <p:cNvPr id="6" name="Slide Number Placeholder 5"/>
          <p:cNvSpPr>
            <a:spLocks noGrp="1"/>
          </p:cNvSpPr>
          <p:nvPr>
            <p:ph type="sldNum" sz="quarter" idx="12"/>
          </p:nvPr>
        </p:nvSpPr>
        <p:spPr/>
        <p:txBody>
          <a:bodyPr/>
          <a:lstStyle/>
          <a:p>
            <a:fld id="{4411220A-4329-47A5-AAA9-40C270F25AD1}" type="slidenum">
              <a:rPr lang="en-US" smtClean="0"/>
              <a:pPr/>
              <a:t>20</a:t>
            </a:fld>
            <a:endParaRPr lang="en-US" dirty="0"/>
          </a:p>
        </p:txBody>
      </p:sp>
    </p:spTree>
    <p:extLst>
      <p:ext uri="{BB962C8B-B14F-4D97-AF65-F5344CB8AC3E}">
        <p14:creationId xmlns:p14="http://schemas.microsoft.com/office/powerpoint/2010/main" val="2438398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Poll #2</a:t>
            </a:r>
          </a:p>
        </p:txBody>
      </p:sp>
      <p:sp>
        <p:nvSpPr>
          <p:cNvPr id="2" name="Rectangle 1"/>
          <p:cNvSpPr/>
          <p:nvPr/>
        </p:nvSpPr>
        <p:spPr>
          <a:xfrm>
            <a:off x="292950" y="1800360"/>
            <a:ext cx="8558100" cy="4924425"/>
          </a:xfrm>
          <a:prstGeom prst="rect">
            <a:avLst/>
          </a:prstGeom>
        </p:spPr>
        <p:txBody>
          <a:bodyPr wrap="square">
            <a:spAutoFit/>
          </a:bodyPr>
          <a:lstStyle/>
          <a:p>
            <a:pPr algn="ctr">
              <a:spcBef>
                <a:spcPts val="600"/>
              </a:spcBef>
              <a:spcAft>
                <a:spcPts val="600"/>
              </a:spcAft>
            </a:pPr>
            <a:r>
              <a:rPr lang="en-US" sz="2800" b="1" dirty="0"/>
              <a:t>Poll #2: </a:t>
            </a:r>
            <a:r>
              <a:rPr lang="en-US" sz="2800" dirty="0"/>
              <a:t>Which </a:t>
            </a:r>
            <a:r>
              <a:rPr lang="en-US" sz="2800" b="1" dirty="0"/>
              <a:t>year</a:t>
            </a:r>
            <a:r>
              <a:rPr lang="en-US" sz="2800" dirty="0"/>
              <a:t> did telework start in the Federal government?</a:t>
            </a:r>
          </a:p>
          <a:p>
            <a:pPr algn="ctr">
              <a:spcBef>
                <a:spcPts val="600"/>
              </a:spcBef>
              <a:spcAft>
                <a:spcPts val="600"/>
              </a:spcAft>
            </a:pPr>
            <a:endParaRPr lang="en-US" sz="2800" dirty="0"/>
          </a:p>
          <a:p>
            <a:pPr marL="457200" indent="-457200" algn="ctr">
              <a:spcBef>
                <a:spcPts val="600"/>
              </a:spcBef>
              <a:spcAft>
                <a:spcPts val="600"/>
              </a:spcAft>
              <a:buAutoNum type="alphaUcPeriod"/>
            </a:pPr>
            <a:r>
              <a:rPr lang="en-US" sz="2800" dirty="0"/>
              <a:t>1934</a:t>
            </a:r>
          </a:p>
          <a:p>
            <a:pPr marL="457200" indent="-457200" algn="ctr">
              <a:spcBef>
                <a:spcPts val="600"/>
              </a:spcBef>
              <a:spcAft>
                <a:spcPts val="600"/>
              </a:spcAft>
              <a:buAutoNum type="alphaUcPeriod"/>
            </a:pPr>
            <a:r>
              <a:rPr lang="en-US" sz="2800" dirty="0"/>
              <a:t>1956</a:t>
            </a:r>
          </a:p>
          <a:p>
            <a:pPr marL="457200" indent="-457200" algn="ctr">
              <a:spcBef>
                <a:spcPts val="600"/>
              </a:spcBef>
              <a:spcAft>
                <a:spcPts val="600"/>
              </a:spcAft>
              <a:buAutoNum type="alphaUcPeriod"/>
            </a:pPr>
            <a:r>
              <a:rPr lang="en-US" sz="2800" dirty="0"/>
              <a:t>1975</a:t>
            </a:r>
          </a:p>
          <a:p>
            <a:pPr marL="457200" indent="-457200" algn="ctr">
              <a:spcBef>
                <a:spcPts val="600"/>
              </a:spcBef>
              <a:spcAft>
                <a:spcPts val="600"/>
              </a:spcAft>
              <a:buAutoNum type="alphaUcPeriod"/>
            </a:pPr>
            <a:r>
              <a:rPr lang="en-US" sz="2800" dirty="0"/>
              <a:t>1992</a:t>
            </a:r>
          </a:p>
          <a:p>
            <a:pPr marL="457200" indent="-457200" algn="ctr">
              <a:spcBef>
                <a:spcPts val="600"/>
              </a:spcBef>
              <a:spcAft>
                <a:spcPts val="600"/>
              </a:spcAft>
              <a:buAutoNum type="alphaUcPeriod"/>
            </a:pPr>
            <a:endParaRPr lang="en-US" sz="2400" i="1" dirty="0"/>
          </a:p>
          <a:p>
            <a:pPr marL="457200" indent="-457200" algn="ctr">
              <a:spcBef>
                <a:spcPts val="600"/>
              </a:spcBef>
              <a:spcAft>
                <a:spcPts val="600"/>
              </a:spcAft>
              <a:buAutoNum type="alphaUcPeriod"/>
            </a:pPr>
            <a:endParaRPr lang="en-US" sz="2400" i="1" dirty="0"/>
          </a:p>
        </p:txBody>
      </p:sp>
      <p:sp>
        <p:nvSpPr>
          <p:cNvPr id="3" name="Slide Number Placeholder 2"/>
          <p:cNvSpPr>
            <a:spLocks noGrp="1"/>
          </p:cNvSpPr>
          <p:nvPr>
            <p:ph type="sldNum" sz="quarter" idx="12"/>
          </p:nvPr>
        </p:nvSpPr>
        <p:spPr/>
        <p:txBody>
          <a:bodyPr/>
          <a:lstStyle/>
          <a:p>
            <a:fld id="{4411220A-4329-47A5-AAA9-40C270F25AD1}" type="slidenum">
              <a:rPr lang="en-US" smtClean="0"/>
              <a:t>21</a:t>
            </a:fld>
            <a:endParaRPr lang="en-US" dirty="0"/>
          </a:p>
        </p:txBody>
      </p:sp>
    </p:spTree>
    <p:extLst>
      <p:ext uri="{BB962C8B-B14F-4D97-AF65-F5344CB8AC3E}">
        <p14:creationId xmlns:p14="http://schemas.microsoft.com/office/powerpoint/2010/main" val="223518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History of Federal Telework</a:t>
            </a:r>
            <a:br>
              <a:rPr lang="en-US" sz="3200" dirty="0">
                <a:latin typeface="+mn-lt"/>
              </a:rPr>
            </a:br>
            <a:r>
              <a:rPr lang="en-US" sz="3200" dirty="0">
                <a:latin typeface="+mn-lt"/>
              </a:rPr>
              <a:t>(1934-1979)</a:t>
            </a:r>
          </a:p>
        </p:txBody>
      </p:sp>
      <p:sp>
        <p:nvSpPr>
          <p:cNvPr id="2" name="Rectangle 1"/>
          <p:cNvSpPr/>
          <p:nvPr/>
        </p:nvSpPr>
        <p:spPr>
          <a:xfrm>
            <a:off x="150471" y="1441132"/>
            <a:ext cx="8773610" cy="923330"/>
          </a:xfrm>
          <a:prstGeom prst="rect">
            <a:avLst/>
          </a:prstGeom>
        </p:spPr>
        <p:txBody>
          <a:bodyPr wrap="square">
            <a:spAutoFit/>
          </a:bodyPr>
          <a:lstStyle/>
          <a:p>
            <a:r>
              <a:rPr lang="en-US" dirty="0"/>
              <a:t>In 2000, GSA released Dr. Wendell </a:t>
            </a:r>
            <a:r>
              <a:rPr lang="en-US" dirty="0" err="1"/>
              <a:t>Joice’s</a:t>
            </a:r>
            <a:r>
              <a:rPr lang="en-US" dirty="0"/>
              <a:t> “The Evolution of Telework in the Federal Government”: “The </a:t>
            </a:r>
            <a:r>
              <a:rPr lang="en-US" b="1" dirty="0"/>
              <a:t>history of Federal telework reflects the evolution of one of the most significant and progressive changes in work conditions for Federal employees</a:t>
            </a:r>
            <a:r>
              <a:rPr lang="en-US" dirty="0"/>
              <a:t>.”</a:t>
            </a:r>
          </a:p>
        </p:txBody>
      </p:sp>
      <p:sp>
        <p:nvSpPr>
          <p:cNvPr id="6" name="Arrow: Right 5">
            <a:extLst>
              <a:ext uri="{FF2B5EF4-FFF2-40B4-BE49-F238E27FC236}">
                <a16:creationId xmlns:a16="http://schemas.microsoft.com/office/drawing/2014/main" id="{228829D8-EFEF-485B-A44B-2923604B837E}"/>
              </a:ext>
              <a:ext uri="{C183D7F6-B498-43B3-948B-1728B52AA6E4}">
                <adec:decorative xmlns:adec="http://schemas.microsoft.com/office/drawing/2017/decorative" val="1"/>
              </a:ext>
            </a:extLst>
          </p:cNvPr>
          <p:cNvSpPr/>
          <p:nvPr/>
        </p:nvSpPr>
        <p:spPr>
          <a:xfrm>
            <a:off x="248166" y="4982927"/>
            <a:ext cx="8675915"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C89244A-6808-43F5-B27E-5B9EDE75AEA6}"/>
              </a:ext>
            </a:extLst>
          </p:cNvPr>
          <p:cNvSpPr txBox="1"/>
          <p:nvPr/>
        </p:nvSpPr>
        <p:spPr>
          <a:xfrm>
            <a:off x="248166" y="3580119"/>
            <a:ext cx="1181101" cy="1200329"/>
          </a:xfrm>
          <a:prstGeom prst="rect">
            <a:avLst/>
          </a:prstGeom>
          <a:noFill/>
        </p:spPr>
        <p:txBody>
          <a:bodyPr wrap="square" rtlCol="0">
            <a:spAutoFit/>
          </a:bodyPr>
          <a:lstStyle/>
          <a:p>
            <a:pPr algn="ctr"/>
            <a:r>
              <a:rPr lang="en-US" b="1" dirty="0"/>
              <a:t>NCUA</a:t>
            </a:r>
            <a:r>
              <a:rPr lang="en-US" dirty="0"/>
              <a:t> examiners telework full-time</a:t>
            </a:r>
          </a:p>
        </p:txBody>
      </p:sp>
      <p:sp>
        <p:nvSpPr>
          <p:cNvPr id="4" name="TextBox 3">
            <a:extLst>
              <a:ext uri="{FF2B5EF4-FFF2-40B4-BE49-F238E27FC236}">
                <a16:creationId xmlns:a16="http://schemas.microsoft.com/office/drawing/2014/main" id="{FC0FAB8C-5809-42D8-92BF-4FAFA7077D62}"/>
              </a:ext>
            </a:extLst>
          </p:cNvPr>
          <p:cNvSpPr txBox="1"/>
          <p:nvPr/>
        </p:nvSpPr>
        <p:spPr>
          <a:xfrm>
            <a:off x="394363" y="5415586"/>
            <a:ext cx="796825" cy="369332"/>
          </a:xfrm>
          <a:prstGeom prst="rect">
            <a:avLst/>
          </a:prstGeom>
          <a:noFill/>
        </p:spPr>
        <p:txBody>
          <a:bodyPr wrap="square" rtlCol="0">
            <a:spAutoFit/>
          </a:bodyPr>
          <a:lstStyle/>
          <a:p>
            <a:pPr algn="ctr"/>
            <a:r>
              <a:rPr lang="en-US" dirty="0"/>
              <a:t>1934</a:t>
            </a:r>
          </a:p>
        </p:txBody>
      </p:sp>
      <p:sp>
        <p:nvSpPr>
          <p:cNvPr id="10" name="TextBox 9">
            <a:extLst>
              <a:ext uri="{FF2B5EF4-FFF2-40B4-BE49-F238E27FC236}">
                <a16:creationId xmlns:a16="http://schemas.microsoft.com/office/drawing/2014/main" id="{70681908-C0F9-4D13-8C3C-9F4AB1BF8AC3}"/>
              </a:ext>
            </a:extLst>
          </p:cNvPr>
          <p:cNvSpPr txBox="1"/>
          <p:nvPr/>
        </p:nvSpPr>
        <p:spPr>
          <a:xfrm>
            <a:off x="1200140" y="3210076"/>
            <a:ext cx="1755333" cy="1754326"/>
          </a:xfrm>
          <a:prstGeom prst="rect">
            <a:avLst/>
          </a:prstGeom>
          <a:noFill/>
        </p:spPr>
        <p:txBody>
          <a:bodyPr wrap="square" rtlCol="0">
            <a:spAutoFit/>
          </a:bodyPr>
          <a:lstStyle/>
          <a:p>
            <a:pPr algn="ctr"/>
            <a:r>
              <a:rPr lang="en-US" b="1" dirty="0"/>
              <a:t>Comptroller General approves telework </a:t>
            </a:r>
            <a:r>
              <a:rPr lang="en-US" dirty="0"/>
              <a:t>on </a:t>
            </a:r>
            <a:r>
              <a:rPr lang="en-US" b="1" dirty="0"/>
              <a:t>case-by-case</a:t>
            </a:r>
            <a:r>
              <a:rPr lang="en-US" dirty="0"/>
              <a:t> basis</a:t>
            </a:r>
          </a:p>
        </p:txBody>
      </p:sp>
      <p:sp>
        <p:nvSpPr>
          <p:cNvPr id="25" name="TextBox 24">
            <a:extLst>
              <a:ext uri="{FF2B5EF4-FFF2-40B4-BE49-F238E27FC236}">
                <a16:creationId xmlns:a16="http://schemas.microsoft.com/office/drawing/2014/main" id="{08DAD4FE-EA96-4EAE-92A2-7A8B08F144B4}"/>
              </a:ext>
            </a:extLst>
          </p:cNvPr>
          <p:cNvSpPr txBox="1"/>
          <p:nvPr/>
        </p:nvSpPr>
        <p:spPr>
          <a:xfrm>
            <a:off x="1655074" y="5415586"/>
            <a:ext cx="796825" cy="369332"/>
          </a:xfrm>
          <a:prstGeom prst="rect">
            <a:avLst/>
          </a:prstGeom>
          <a:noFill/>
        </p:spPr>
        <p:txBody>
          <a:bodyPr wrap="square" rtlCol="0">
            <a:spAutoFit/>
          </a:bodyPr>
          <a:lstStyle/>
          <a:p>
            <a:pPr algn="ctr"/>
            <a:r>
              <a:rPr lang="en-US" dirty="0"/>
              <a:t>1957</a:t>
            </a:r>
          </a:p>
        </p:txBody>
      </p:sp>
      <p:sp>
        <p:nvSpPr>
          <p:cNvPr id="13" name="TextBox 12">
            <a:extLst>
              <a:ext uri="{FF2B5EF4-FFF2-40B4-BE49-F238E27FC236}">
                <a16:creationId xmlns:a16="http://schemas.microsoft.com/office/drawing/2014/main" id="{96AD6773-F4E9-4A7B-B6CE-A68634410058}"/>
              </a:ext>
            </a:extLst>
          </p:cNvPr>
          <p:cNvSpPr txBox="1"/>
          <p:nvPr/>
        </p:nvSpPr>
        <p:spPr>
          <a:xfrm>
            <a:off x="2680343" y="2677952"/>
            <a:ext cx="1845301" cy="2308324"/>
          </a:xfrm>
          <a:prstGeom prst="rect">
            <a:avLst/>
          </a:prstGeom>
          <a:noFill/>
        </p:spPr>
        <p:txBody>
          <a:bodyPr wrap="square" rtlCol="0">
            <a:spAutoFit/>
          </a:bodyPr>
          <a:lstStyle/>
          <a:p>
            <a:pPr algn="ctr"/>
            <a:r>
              <a:rPr lang="en-US" b="1" dirty="0"/>
              <a:t>Jack </a:t>
            </a:r>
            <a:r>
              <a:rPr lang="en-US" b="1" dirty="0" err="1"/>
              <a:t>Nilles</a:t>
            </a:r>
            <a:r>
              <a:rPr lang="en-US" b="1" dirty="0"/>
              <a:t> </a:t>
            </a:r>
            <a:r>
              <a:rPr lang="en-US" dirty="0"/>
              <a:t>(“</a:t>
            </a:r>
            <a:r>
              <a:rPr lang="en-US" b="1" dirty="0"/>
              <a:t>Father of Telework</a:t>
            </a:r>
            <a:r>
              <a:rPr lang="en-US" dirty="0"/>
              <a:t>”) Air Force Space Program rocket scientist teleworks from LA</a:t>
            </a:r>
          </a:p>
        </p:txBody>
      </p:sp>
      <p:sp>
        <p:nvSpPr>
          <p:cNvPr id="27" name="TextBox 26">
            <a:extLst>
              <a:ext uri="{FF2B5EF4-FFF2-40B4-BE49-F238E27FC236}">
                <a16:creationId xmlns:a16="http://schemas.microsoft.com/office/drawing/2014/main" id="{37946D10-8F3E-47EF-84BE-59BBE39A1E10}"/>
              </a:ext>
            </a:extLst>
          </p:cNvPr>
          <p:cNvSpPr txBox="1"/>
          <p:nvPr/>
        </p:nvSpPr>
        <p:spPr>
          <a:xfrm>
            <a:off x="3212158" y="5415586"/>
            <a:ext cx="796825" cy="369332"/>
          </a:xfrm>
          <a:prstGeom prst="rect">
            <a:avLst/>
          </a:prstGeom>
          <a:noFill/>
        </p:spPr>
        <p:txBody>
          <a:bodyPr wrap="square" rtlCol="0">
            <a:spAutoFit/>
          </a:bodyPr>
          <a:lstStyle/>
          <a:p>
            <a:pPr algn="ctr"/>
            <a:r>
              <a:rPr lang="en-US" dirty="0"/>
              <a:t>1960s</a:t>
            </a:r>
          </a:p>
        </p:txBody>
      </p:sp>
      <p:sp>
        <p:nvSpPr>
          <p:cNvPr id="14" name="TextBox 13">
            <a:extLst>
              <a:ext uri="{FF2B5EF4-FFF2-40B4-BE49-F238E27FC236}">
                <a16:creationId xmlns:a16="http://schemas.microsoft.com/office/drawing/2014/main" id="{48221414-A12A-4A11-A0F9-FECD1EFEAE49}"/>
              </a:ext>
            </a:extLst>
          </p:cNvPr>
          <p:cNvSpPr txBox="1"/>
          <p:nvPr/>
        </p:nvSpPr>
        <p:spPr>
          <a:xfrm>
            <a:off x="4375840" y="2379079"/>
            <a:ext cx="2079454" cy="2585323"/>
          </a:xfrm>
          <a:prstGeom prst="rect">
            <a:avLst/>
          </a:prstGeom>
          <a:noFill/>
        </p:spPr>
        <p:txBody>
          <a:bodyPr wrap="square" rtlCol="0">
            <a:spAutoFit/>
          </a:bodyPr>
          <a:lstStyle/>
          <a:p>
            <a:pPr algn="ctr"/>
            <a:r>
              <a:rPr lang="en-US" b="1" dirty="0"/>
              <a:t>Telework movement begins.</a:t>
            </a:r>
          </a:p>
          <a:p>
            <a:pPr algn="ctr"/>
            <a:r>
              <a:rPr lang="en-US" dirty="0"/>
              <a:t> “Telecommuting” &amp; “teleworking” terms coined by Jack </a:t>
            </a:r>
            <a:r>
              <a:rPr lang="en-US" dirty="0" err="1"/>
              <a:t>Nilles</a:t>
            </a:r>
            <a:r>
              <a:rPr lang="en-US" dirty="0"/>
              <a:t>, who promoted the value/ importance of telework.</a:t>
            </a:r>
          </a:p>
        </p:txBody>
      </p:sp>
      <p:sp>
        <p:nvSpPr>
          <p:cNvPr id="29" name="TextBox 28">
            <a:extLst>
              <a:ext uri="{FF2B5EF4-FFF2-40B4-BE49-F238E27FC236}">
                <a16:creationId xmlns:a16="http://schemas.microsoft.com/office/drawing/2014/main" id="{9FE690E4-1CC5-4001-B260-D9A771D09E31}"/>
              </a:ext>
            </a:extLst>
          </p:cNvPr>
          <p:cNvSpPr txBox="1"/>
          <p:nvPr/>
        </p:nvSpPr>
        <p:spPr>
          <a:xfrm>
            <a:off x="5107987" y="5415586"/>
            <a:ext cx="796825" cy="369332"/>
          </a:xfrm>
          <a:prstGeom prst="rect">
            <a:avLst/>
          </a:prstGeom>
          <a:noFill/>
        </p:spPr>
        <p:txBody>
          <a:bodyPr wrap="square" rtlCol="0">
            <a:spAutoFit/>
          </a:bodyPr>
          <a:lstStyle/>
          <a:p>
            <a:pPr algn="ctr"/>
            <a:r>
              <a:rPr lang="en-US" dirty="0"/>
              <a:t>1973</a:t>
            </a:r>
          </a:p>
        </p:txBody>
      </p:sp>
      <p:sp>
        <p:nvSpPr>
          <p:cNvPr id="16" name="TextBox 15">
            <a:extLst>
              <a:ext uri="{FF2B5EF4-FFF2-40B4-BE49-F238E27FC236}">
                <a16:creationId xmlns:a16="http://schemas.microsoft.com/office/drawing/2014/main" id="{712EC3B2-5CDC-46FE-AF85-83616BFDED86}"/>
              </a:ext>
            </a:extLst>
          </p:cNvPr>
          <p:cNvSpPr txBox="1"/>
          <p:nvPr/>
        </p:nvSpPr>
        <p:spPr>
          <a:xfrm>
            <a:off x="6316773" y="2397604"/>
            <a:ext cx="2079455" cy="2585323"/>
          </a:xfrm>
          <a:prstGeom prst="rect">
            <a:avLst/>
          </a:prstGeom>
          <a:noFill/>
        </p:spPr>
        <p:txBody>
          <a:bodyPr wrap="square" rtlCol="0">
            <a:spAutoFit/>
          </a:bodyPr>
          <a:lstStyle/>
          <a:p>
            <a:pPr algn="ctr"/>
            <a:r>
              <a:rPr lang="en-US" b="1" dirty="0"/>
              <a:t>Frank Schiff </a:t>
            </a:r>
            <a:r>
              <a:rPr lang="en-US" dirty="0"/>
              <a:t>(VP &amp; Chief Economist for CED) researched telework.</a:t>
            </a:r>
          </a:p>
          <a:p>
            <a:pPr algn="ctr"/>
            <a:endParaRPr lang="en-US" dirty="0"/>
          </a:p>
          <a:p>
            <a:pPr algn="ctr"/>
            <a:r>
              <a:rPr lang="en-US" b="1" dirty="0"/>
              <a:t>OPM study: telework pilots </a:t>
            </a:r>
            <a:r>
              <a:rPr lang="en-US" dirty="0"/>
              <a:t>with 5 agencies yields favorable results</a:t>
            </a:r>
          </a:p>
        </p:txBody>
      </p:sp>
      <p:sp>
        <p:nvSpPr>
          <p:cNvPr id="30" name="TextBox 29">
            <a:extLst>
              <a:ext uri="{FF2B5EF4-FFF2-40B4-BE49-F238E27FC236}">
                <a16:creationId xmlns:a16="http://schemas.microsoft.com/office/drawing/2014/main" id="{F9C25557-0018-4147-9F30-FDF95BDEBD9C}"/>
              </a:ext>
            </a:extLst>
          </p:cNvPr>
          <p:cNvSpPr txBox="1"/>
          <p:nvPr/>
        </p:nvSpPr>
        <p:spPr>
          <a:xfrm>
            <a:off x="7071802" y="5415586"/>
            <a:ext cx="796825" cy="369332"/>
          </a:xfrm>
          <a:prstGeom prst="rect">
            <a:avLst/>
          </a:prstGeom>
          <a:noFill/>
        </p:spPr>
        <p:txBody>
          <a:bodyPr wrap="square" rtlCol="0">
            <a:spAutoFit/>
          </a:bodyPr>
          <a:lstStyle/>
          <a:p>
            <a:pPr algn="ctr"/>
            <a:r>
              <a:rPr lang="en-US" dirty="0"/>
              <a:t>1979</a:t>
            </a:r>
          </a:p>
        </p:txBody>
      </p:sp>
      <p:sp>
        <p:nvSpPr>
          <p:cNvPr id="19" name="Flowchart: Decision 18">
            <a:extLst>
              <a:ext uri="{FF2B5EF4-FFF2-40B4-BE49-F238E27FC236}">
                <a16:creationId xmlns:a16="http://schemas.microsoft.com/office/drawing/2014/main" id="{E47CA000-9EA5-4EE6-A942-956683E06D1D}"/>
              </a:ext>
              <a:ext uri="{C183D7F6-B498-43B3-948B-1728B52AA6E4}">
                <adec:decorative xmlns:adec="http://schemas.microsoft.com/office/drawing/2017/decorative" val="1"/>
              </a:ext>
            </a:extLst>
          </p:cNvPr>
          <p:cNvSpPr/>
          <p:nvPr/>
        </p:nvSpPr>
        <p:spPr>
          <a:xfrm>
            <a:off x="615464" y="4964402"/>
            <a:ext cx="354625" cy="365125"/>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Flowchart: Decision 19">
            <a:extLst>
              <a:ext uri="{FF2B5EF4-FFF2-40B4-BE49-F238E27FC236}">
                <a16:creationId xmlns:a16="http://schemas.microsoft.com/office/drawing/2014/main" id="{7BC57232-4E3E-447B-AC07-D5C590B1AC1C}"/>
              </a:ext>
              <a:ext uri="{C183D7F6-B498-43B3-948B-1728B52AA6E4}">
                <adec:decorative xmlns:adec="http://schemas.microsoft.com/office/drawing/2017/decorative" val="1"/>
              </a:ext>
            </a:extLst>
          </p:cNvPr>
          <p:cNvSpPr/>
          <p:nvPr/>
        </p:nvSpPr>
        <p:spPr>
          <a:xfrm>
            <a:off x="1876175" y="4964402"/>
            <a:ext cx="354625" cy="365125"/>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Flowchart: Decision 20">
            <a:extLst>
              <a:ext uri="{FF2B5EF4-FFF2-40B4-BE49-F238E27FC236}">
                <a16:creationId xmlns:a16="http://schemas.microsoft.com/office/drawing/2014/main" id="{F26D9FF5-5361-4A2E-BA8B-3989795B37C1}"/>
              </a:ext>
              <a:ext uri="{C183D7F6-B498-43B3-948B-1728B52AA6E4}">
                <adec:decorative xmlns:adec="http://schemas.microsoft.com/office/drawing/2017/decorative" val="1"/>
              </a:ext>
            </a:extLst>
          </p:cNvPr>
          <p:cNvSpPr/>
          <p:nvPr/>
        </p:nvSpPr>
        <p:spPr>
          <a:xfrm>
            <a:off x="3433259" y="4967134"/>
            <a:ext cx="354625" cy="365125"/>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Flowchart: Decision 21">
            <a:extLst>
              <a:ext uri="{FF2B5EF4-FFF2-40B4-BE49-F238E27FC236}">
                <a16:creationId xmlns:a16="http://schemas.microsoft.com/office/drawing/2014/main" id="{05C30605-463C-4F89-BDA4-319E54760D30}"/>
              </a:ext>
              <a:ext uri="{C183D7F6-B498-43B3-948B-1728B52AA6E4}">
                <adec:decorative xmlns:adec="http://schemas.microsoft.com/office/drawing/2017/decorative" val="1"/>
              </a:ext>
            </a:extLst>
          </p:cNvPr>
          <p:cNvSpPr/>
          <p:nvPr/>
        </p:nvSpPr>
        <p:spPr>
          <a:xfrm>
            <a:off x="5332120" y="4988359"/>
            <a:ext cx="354625" cy="365125"/>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Flowchart: Decision 22">
            <a:extLst>
              <a:ext uri="{FF2B5EF4-FFF2-40B4-BE49-F238E27FC236}">
                <a16:creationId xmlns:a16="http://schemas.microsoft.com/office/drawing/2014/main" id="{413878F1-FCEC-415F-B031-8A64BAF6E54F}"/>
              </a:ext>
              <a:ext uri="{C183D7F6-B498-43B3-948B-1728B52AA6E4}">
                <adec:decorative xmlns:adec="http://schemas.microsoft.com/office/drawing/2017/decorative" val="1"/>
              </a:ext>
            </a:extLst>
          </p:cNvPr>
          <p:cNvSpPr/>
          <p:nvPr/>
        </p:nvSpPr>
        <p:spPr>
          <a:xfrm>
            <a:off x="7292903" y="4977495"/>
            <a:ext cx="354625" cy="365125"/>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0F2C7DA-E55A-4F8F-9216-8777977BB486}"/>
              </a:ext>
            </a:extLst>
          </p:cNvPr>
          <p:cNvSpPr/>
          <p:nvPr/>
        </p:nvSpPr>
        <p:spPr>
          <a:xfrm>
            <a:off x="185195" y="5936622"/>
            <a:ext cx="8773610" cy="584775"/>
          </a:xfrm>
          <a:prstGeom prst="rect">
            <a:avLst/>
          </a:prstGeom>
        </p:spPr>
        <p:txBody>
          <a:bodyPr wrap="square">
            <a:spAutoFit/>
          </a:bodyPr>
          <a:lstStyle/>
          <a:p>
            <a:r>
              <a:rPr lang="en-US" sz="1600" i="1" dirty="0"/>
              <a:t>(</a:t>
            </a:r>
            <a:r>
              <a:rPr lang="en-US" sz="1600" i="1" dirty="0" err="1"/>
              <a:t>Joice</a:t>
            </a:r>
            <a:r>
              <a:rPr lang="en-US" sz="1600" i="1" dirty="0"/>
              <a:t> W. 2000. The Evolution of Telework in the Federal Government. GSA. </a:t>
            </a:r>
            <a:r>
              <a:rPr lang="en-US" sz="1600" i="1" dirty="0">
                <a:hlinkClick r:id="rId3"/>
              </a:rPr>
              <a:t>http://passages-pro.fr/wp-content/uploads/2020/06/JOYCE-these-doctorale-History-telework.pdf</a:t>
            </a:r>
            <a:r>
              <a:rPr lang="en-US" sz="1600" i="1" dirty="0"/>
              <a:t>.)</a:t>
            </a:r>
            <a:endParaRPr lang="en-US" sz="1600" dirty="0"/>
          </a:p>
        </p:txBody>
      </p:sp>
      <p:sp>
        <p:nvSpPr>
          <p:cNvPr id="3" name="Slide Number Placeholder 2"/>
          <p:cNvSpPr>
            <a:spLocks noGrp="1"/>
          </p:cNvSpPr>
          <p:nvPr>
            <p:ph type="sldNum" sz="quarter" idx="12"/>
          </p:nvPr>
        </p:nvSpPr>
        <p:spPr>
          <a:xfrm>
            <a:off x="6530338" y="6307976"/>
            <a:ext cx="2057400" cy="365125"/>
          </a:xfrm>
        </p:spPr>
        <p:txBody>
          <a:bodyPr/>
          <a:lstStyle/>
          <a:p>
            <a:fld id="{4411220A-4329-47A5-AAA9-40C270F25AD1}" type="slidenum">
              <a:rPr lang="en-US" smtClean="0"/>
              <a:t>22</a:t>
            </a:fld>
            <a:endParaRPr lang="en-US" dirty="0"/>
          </a:p>
        </p:txBody>
      </p:sp>
    </p:spTree>
    <p:extLst>
      <p:ext uri="{BB962C8B-B14F-4D97-AF65-F5344CB8AC3E}">
        <p14:creationId xmlns:p14="http://schemas.microsoft.com/office/powerpoint/2010/main" val="1825836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History of Federal Telework </a:t>
            </a:r>
            <a:br>
              <a:rPr lang="en-US" sz="3200" dirty="0">
                <a:latin typeface="+mn-lt"/>
              </a:rPr>
            </a:br>
            <a:r>
              <a:rPr lang="en-US" sz="3200" dirty="0">
                <a:latin typeface="+mn-lt"/>
              </a:rPr>
              <a:t>(1980-1999)</a:t>
            </a:r>
          </a:p>
        </p:txBody>
      </p:sp>
      <p:sp>
        <p:nvSpPr>
          <p:cNvPr id="6" name="Arrow: Right 5">
            <a:extLst>
              <a:ext uri="{FF2B5EF4-FFF2-40B4-BE49-F238E27FC236}">
                <a16:creationId xmlns:a16="http://schemas.microsoft.com/office/drawing/2014/main" id="{228829D8-EFEF-485B-A44B-2923604B837E}"/>
              </a:ext>
              <a:ext uri="{C183D7F6-B498-43B3-948B-1728B52AA6E4}">
                <adec:decorative xmlns:adec="http://schemas.microsoft.com/office/drawing/2017/decorative" val="1"/>
              </a:ext>
            </a:extLst>
          </p:cNvPr>
          <p:cNvSpPr/>
          <p:nvPr/>
        </p:nvSpPr>
        <p:spPr>
          <a:xfrm>
            <a:off x="248166" y="5085677"/>
            <a:ext cx="8675915"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C89244A-6808-43F5-B27E-5B9EDE75AEA6}"/>
              </a:ext>
            </a:extLst>
          </p:cNvPr>
          <p:cNvSpPr txBox="1"/>
          <p:nvPr/>
        </p:nvSpPr>
        <p:spPr>
          <a:xfrm>
            <a:off x="190670" y="2596015"/>
            <a:ext cx="2057400" cy="2585323"/>
          </a:xfrm>
          <a:prstGeom prst="rect">
            <a:avLst/>
          </a:prstGeom>
          <a:noFill/>
        </p:spPr>
        <p:txBody>
          <a:bodyPr wrap="square" rtlCol="0">
            <a:spAutoFit/>
          </a:bodyPr>
          <a:lstStyle/>
          <a:p>
            <a:pPr algn="ctr"/>
            <a:r>
              <a:rPr lang="en-US" dirty="0"/>
              <a:t>NIH and Army 18-month telework </a:t>
            </a:r>
            <a:r>
              <a:rPr lang="en-US" b="1" dirty="0"/>
              <a:t>pilots yields </a:t>
            </a:r>
            <a:r>
              <a:rPr lang="en-US" dirty="0"/>
              <a:t> </a:t>
            </a:r>
            <a:r>
              <a:rPr lang="en-US" b="1" dirty="0"/>
              <a:t>positive results, </a:t>
            </a:r>
            <a:r>
              <a:rPr lang="en-US" dirty="0"/>
              <a:t>but</a:t>
            </a:r>
            <a:r>
              <a:rPr lang="en-US" b="1" dirty="0"/>
              <a:t> program ended due to </a:t>
            </a:r>
            <a:r>
              <a:rPr lang="en-US" b="1" u="sng" dirty="0"/>
              <a:t>concern about potential criticism and risk of fraud and abuse</a:t>
            </a:r>
          </a:p>
        </p:txBody>
      </p:sp>
      <p:sp>
        <p:nvSpPr>
          <p:cNvPr id="27" name="TextBox 26">
            <a:extLst>
              <a:ext uri="{FF2B5EF4-FFF2-40B4-BE49-F238E27FC236}">
                <a16:creationId xmlns:a16="http://schemas.microsoft.com/office/drawing/2014/main" id="{F703D201-500C-44B8-B182-EBCC24C77108}"/>
              </a:ext>
            </a:extLst>
          </p:cNvPr>
          <p:cNvSpPr txBox="1"/>
          <p:nvPr/>
        </p:nvSpPr>
        <p:spPr>
          <a:xfrm>
            <a:off x="880257" y="5503898"/>
            <a:ext cx="796825" cy="369332"/>
          </a:xfrm>
          <a:prstGeom prst="rect">
            <a:avLst/>
          </a:prstGeom>
          <a:noFill/>
        </p:spPr>
        <p:txBody>
          <a:bodyPr wrap="square" rtlCol="0">
            <a:spAutoFit/>
          </a:bodyPr>
          <a:lstStyle/>
          <a:p>
            <a:pPr algn="ctr"/>
            <a:r>
              <a:rPr lang="en-US" dirty="0"/>
              <a:t>1980</a:t>
            </a:r>
          </a:p>
        </p:txBody>
      </p:sp>
      <p:sp>
        <p:nvSpPr>
          <p:cNvPr id="13" name="TextBox 12">
            <a:extLst>
              <a:ext uri="{FF2B5EF4-FFF2-40B4-BE49-F238E27FC236}">
                <a16:creationId xmlns:a16="http://schemas.microsoft.com/office/drawing/2014/main" id="{96AD6773-F4E9-4A7B-B6CE-A68634410058}"/>
              </a:ext>
            </a:extLst>
          </p:cNvPr>
          <p:cNvSpPr txBox="1"/>
          <p:nvPr/>
        </p:nvSpPr>
        <p:spPr>
          <a:xfrm>
            <a:off x="2154030" y="2516392"/>
            <a:ext cx="2289820" cy="2585323"/>
          </a:xfrm>
          <a:prstGeom prst="rect">
            <a:avLst/>
          </a:prstGeom>
          <a:noFill/>
        </p:spPr>
        <p:txBody>
          <a:bodyPr wrap="square" rtlCol="0">
            <a:spAutoFit/>
          </a:bodyPr>
          <a:lstStyle/>
          <a:p>
            <a:pPr algn="ctr"/>
            <a:r>
              <a:rPr lang="en-US" b="1" dirty="0"/>
              <a:t>Emergency Telework after CA earthquake</a:t>
            </a:r>
            <a:r>
              <a:rPr lang="en-US" dirty="0"/>
              <a:t>: &gt;700 EPA employees. Despite difficulties due to unplanned nature, most managers and staff wanted to continue telework program</a:t>
            </a:r>
          </a:p>
        </p:txBody>
      </p:sp>
      <p:sp>
        <p:nvSpPr>
          <p:cNvPr id="29" name="TextBox 28">
            <a:extLst>
              <a:ext uri="{FF2B5EF4-FFF2-40B4-BE49-F238E27FC236}">
                <a16:creationId xmlns:a16="http://schemas.microsoft.com/office/drawing/2014/main" id="{5BE45E7C-E351-4DD0-A822-ED14CF9EBB13}"/>
              </a:ext>
            </a:extLst>
          </p:cNvPr>
          <p:cNvSpPr txBox="1"/>
          <p:nvPr/>
        </p:nvSpPr>
        <p:spPr>
          <a:xfrm>
            <a:off x="2994566" y="5503898"/>
            <a:ext cx="796825" cy="369332"/>
          </a:xfrm>
          <a:prstGeom prst="rect">
            <a:avLst/>
          </a:prstGeom>
          <a:noFill/>
        </p:spPr>
        <p:txBody>
          <a:bodyPr wrap="square" rtlCol="0">
            <a:spAutoFit/>
          </a:bodyPr>
          <a:lstStyle/>
          <a:p>
            <a:pPr algn="ctr"/>
            <a:r>
              <a:rPr lang="en-US" dirty="0"/>
              <a:t>1989</a:t>
            </a:r>
          </a:p>
        </p:txBody>
      </p:sp>
      <p:sp>
        <p:nvSpPr>
          <p:cNvPr id="14" name="TextBox 13">
            <a:extLst>
              <a:ext uri="{FF2B5EF4-FFF2-40B4-BE49-F238E27FC236}">
                <a16:creationId xmlns:a16="http://schemas.microsoft.com/office/drawing/2014/main" id="{48221414-A12A-4A11-A0F9-FECD1EFEAE49}"/>
              </a:ext>
            </a:extLst>
          </p:cNvPr>
          <p:cNvSpPr txBox="1"/>
          <p:nvPr/>
        </p:nvSpPr>
        <p:spPr>
          <a:xfrm>
            <a:off x="4357259" y="1441431"/>
            <a:ext cx="1816616" cy="3662541"/>
          </a:xfrm>
          <a:prstGeom prst="rect">
            <a:avLst/>
          </a:prstGeom>
          <a:noFill/>
        </p:spPr>
        <p:txBody>
          <a:bodyPr wrap="square" rtlCol="0">
            <a:spAutoFit/>
          </a:bodyPr>
          <a:lstStyle/>
          <a:p>
            <a:pPr algn="ctr"/>
            <a:r>
              <a:rPr lang="en-US" b="1" dirty="0"/>
              <a:t>1</a:t>
            </a:r>
            <a:r>
              <a:rPr lang="en-US" b="1" baseline="30000" dirty="0"/>
              <a:t>st</a:t>
            </a:r>
            <a:r>
              <a:rPr lang="en-US" b="1" dirty="0"/>
              <a:t> Congressional telework funding</a:t>
            </a:r>
          </a:p>
          <a:p>
            <a:pPr algn="ctr"/>
            <a:r>
              <a:rPr lang="en-US" dirty="0"/>
              <a:t> Reinstated in 1992, 1993, 1994, &amp; 1996.</a:t>
            </a:r>
          </a:p>
          <a:p>
            <a:pPr algn="ctr"/>
            <a:endParaRPr lang="en-US" sz="1000" dirty="0"/>
          </a:p>
          <a:p>
            <a:pPr algn="ctr"/>
            <a:r>
              <a:rPr lang="en-US" b="1" dirty="0">
                <a:solidFill>
                  <a:schemeClr val="accent1">
                    <a:lumMod val="50000"/>
                  </a:schemeClr>
                </a:solidFill>
              </a:rPr>
              <a:t> GSA &amp; OPM implemented Federal Flexible Workplace (</a:t>
            </a:r>
            <a:r>
              <a:rPr lang="en-US" b="1" dirty="0" err="1">
                <a:solidFill>
                  <a:schemeClr val="accent1">
                    <a:lumMod val="50000"/>
                  </a:schemeClr>
                </a:solidFill>
              </a:rPr>
              <a:t>Flexiplace</a:t>
            </a:r>
            <a:r>
              <a:rPr lang="en-US" b="1" dirty="0">
                <a:solidFill>
                  <a:schemeClr val="accent1">
                    <a:lumMod val="50000"/>
                  </a:schemeClr>
                </a:solidFill>
              </a:rPr>
              <a:t>) Pilot </a:t>
            </a:r>
            <a:r>
              <a:rPr lang="en-US" sz="1400" dirty="0"/>
              <a:t>(</a:t>
            </a:r>
            <a:r>
              <a:rPr lang="en-US" sz="1400" dirty="0">
                <a:hlinkClick r:id="rId3"/>
              </a:rPr>
              <a:t>https://govinfo.library.unt.edu/npr/library/reports/hrm07.html</a:t>
            </a:r>
            <a:r>
              <a:rPr lang="en-US" sz="1400" dirty="0"/>
              <a:t>) </a:t>
            </a:r>
            <a:endParaRPr lang="en-US" dirty="0"/>
          </a:p>
        </p:txBody>
      </p:sp>
      <p:sp>
        <p:nvSpPr>
          <p:cNvPr id="30" name="TextBox 29">
            <a:extLst>
              <a:ext uri="{FF2B5EF4-FFF2-40B4-BE49-F238E27FC236}">
                <a16:creationId xmlns:a16="http://schemas.microsoft.com/office/drawing/2014/main" id="{476FFBE4-6043-48B7-BCE8-4AE8A0971180}"/>
              </a:ext>
            </a:extLst>
          </p:cNvPr>
          <p:cNvSpPr txBox="1"/>
          <p:nvPr/>
        </p:nvSpPr>
        <p:spPr>
          <a:xfrm>
            <a:off x="4818060" y="5503898"/>
            <a:ext cx="796825" cy="369332"/>
          </a:xfrm>
          <a:prstGeom prst="rect">
            <a:avLst/>
          </a:prstGeom>
          <a:noFill/>
        </p:spPr>
        <p:txBody>
          <a:bodyPr wrap="square" rtlCol="0">
            <a:spAutoFit/>
          </a:bodyPr>
          <a:lstStyle/>
          <a:p>
            <a:pPr algn="ctr"/>
            <a:r>
              <a:rPr lang="en-US" dirty="0"/>
              <a:t>1990</a:t>
            </a:r>
          </a:p>
        </p:txBody>
      </p:sp>
      <p:sp>
        <p:nvSpPr>
          <p:cNvPr id="16" name="TextBox 15">
            <a:extLst>
              <a:ext uri="{FF2B5EF4-FFF2-40B4-BE49-F238E27FC236}">
                <a16:creationId xmlns:a16="http://schemas.microsoft.com/office/drawing/2014/main" id="{712EC3B2-5CDC-46FE-AF85-83616BFDED86}"/>
              </a:ext>
            </a:extLst>
          </p:cNvPr>
          <p:cNvSpPr txBox="1"/>
          <p:nvPr/>
        </p:nvSpPr>
        <p:spPr>
          <a:xfrm>
            <a:off x="6003910" y="2500354"/>
            <a:ext cx="1816616" cy="2585323"/>
          </a:xfrm>
          <a:prstGeom prst="rect">
            <a:avLst/>
          </a:prstGeom>
          <a:noFill/>
        </p:spPr>
        <p:txBody>
          <a:bodyPr wrap="square" rtlCol="0">
            <a:spAutoFit/>
          </a:bodyPr>
          <a:lstStyle/>
          <a:p>
            <a:pPr algn="ctr"/>
            <a:r>
              <a:rPr lang="en-US" b="1" dirty="0"/>
              <a:t>Law empowered GSA </a:t>
            </a:r>
            <a:r>
              <a:rPr lang="en-US" dirty="0"/>
              <a:t>to create teleworking centers, produce telework guidance, &amp; provide assistance and oversight.</a:t>
            </a:r>
          </a:p>
        </p:txBody>
      </p:sp>
      <p:sp>
        <p:nvSpPr>
          <p:cNvPr id="31" name="TextBox 30">
            <a:extLst>
              <a:ext uri="{FF2B5EF4-FFF2-40B4-BE49-F238E27FC236}">
                <a16:creationId xmlns:a16="http://schemas.microsoft.com/office/drawing/2014/main" id="{A72D678D-C01C-4C73-8200-7C9B29C7FC6B}"/>
              </a:ext>
            </a:extLst>
          </p:cNvPr>
          <p:cNvSpPr txBox="1"/>
          <p:nvPr/>
        </p:nvSpPr>
        <p:spPr>
          <a:xfrm>
            <a:off x="6513805" y="5503898"/>
            <a:ext cx="796825" cy="369332"/>
          </a:xfrm>
          <a:prstGeom prst="rect">
            <a:avLst/>
          </a:prstGeom>
          <a:noFill/>
        </p:spPr>
        <p:txBody>
          <a:bodyPr wrap="square" rtlCol="0">
            <a:spAutoFit/>
          </a:bodyPr>
          <a:lstStyle/>
          <a:p>
            <a:pPr algn="ctr"/>
            <a:r>
              <a:rPr lang="en-US" dirty="0"/>
              <a:t>1996</a:t>
            </a:r>
          </a:p>
        </p:txBody>
      </p:sp>
      <p:sp>
        <p:nvSpPr>
          <p:cNvPr id="24" name="TextBox 23">
            <a:extLst>
              <a:ext uri="{FF2B5EF4-FFF2-40B4-BE49-F238E27FC236}">
                <a16:creationId xmlns:a16="http://schemas.microsoft.com/office/drawing/2014/main" id="{D4D049F7-306A-4468-992E-84B0D2B07E49}"/>
              </a:ext>
            </a:extLst>
          </p:cNvPr>
          <p:cNvSpPr txBox="1"/>
          <p:nvPr/>
        </p:nvSpPr>
        <p:spPr>
          <a:xfrm>
            <a:off x="7717177" y="3591533"/>
            <a:ext cx="1206904" cy="1477328"/>
          </a:xfrm>
          <a:prstGeom prst="rect">
            <a:avLst/>
          </a:prstGeom>
          <a:noFill/>
        </p:spPr>
        <p:txBody>
          <a:bodyPr wrap="square" rtlCol="0">
            <a:spAutoFit/>
          </a:bodyPr>
          <a:lstStyle/>
          <a:p>
            <a:pPr algn="ctr"/>
            <a:r>
              <a:rPr lang="en-US" b="1" dirty="0"/>
              <a:t>Additional funding for telework programs.</a:t>
            </a:r>
            <a:endParaRPr lang="en-US" dirty="0"/>
          </a:p>
        </p:txBody>
      </p:sp>
      <p:sp>
        <p:nvSpPr>
          <p:cNvPr id="32" name="TextBox 31">
            <a:extLst>
              <a:ext uri="{FF2B5EF4-FFF2-40B4-BE49-F238E27FC236}">
                <a16:creationId xmlns:a16="http://schemas.microsoft.com/office/drawing/2014/main" id="{6816C9CB-9777-4201-B539-012D740E9EB7}"/>
              </a:ext>
            </a:extLst>
          </p:cNvPr>
          <p:cNvSpPr txBox="1"/>
          <p:nvPr/>
        </p:nvSpPr>
        <p:spPr>
          <a:xfrm>
            <a:off x="7963499" y="5503898"/>
            <a:ext cx="796825" cy="369332"/>
          </a:xfrm>
          <a:prstGeom prst="rect">
            <a:avLst/>
          </a:prstGeom>
          <a:noFill/>
        </p:spPr>
        <p:txBody>
          <a:bodyPr wrap="square" rtlCol="0">
            <a:spAutoFit/>
          </a:bodyPr>
          <a:lstStyle/>
          <a:p>
            <a:pPr algn="ctr"/>
            <a:r>
              <a:rPr lang="en-US" dirty="0"/>
              <a:t>1999</a:t>
            </a:r>
          </a:p>
        </p:txBody>
      </p:sp>
      <p:sp>
        <p:nvSpPr>
          <p:cNvPr id="19" name="Flowchart: Decision 18">
            <a:extLst>
              <a:ext uri="{FF2B5EF4-FFF2-40B4-BE49-F238E27FC236}">
                <a16:creationId xmlns:a16="http://schemas.microsoft.com/office/drawing/2014/main" id="{E47CA000-9EA5-4EE6-A942-956683E06D1D}"/>
              </a:ext>
              <a:ext uri="{C183D7F6-B498-43B3-948B-1728B52AA6E4}">
                <adec:decorative xmlns:adec="http://schemas.microsoft.com/office/drawing/2017/decorative" val="1"/>
              </a:ext>
            </a:extLst>
          </p:cNvPr>
          <p:cNvSpPr/>
          <p:nvPr/>
        </p:nvSpPr>
        <p:spPr>
          <a:xfrm>
            <a:off x="1101358" y="5091109"/>
            <a:ext cx="354625" cy="365125"/>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Flowchart: Decision 20">
            <a:extLst>
              <a:ext uri="{FF2B5EF4-FFF2-40B4-BE49-F238E27FC236}">
                <a16:creationId xmlns:a16="http://schemas.microsoft.com/office/drawing/2014/main" id="{F26D9FF5-5361-4A2E-BA8B-3989795B37C1}"/>
              </a:ext>
              <a:ext uri="{C183D7F6-B498-43B3-948B-1728B52AA6E4}">
                <adec:decorative xmlns:adec="http://schemas.microsoft.com/office/drawing/2017/decorative" val="1"/>
              </a:ext>
            </a:extLst>
          </p:cNvPr>
          <p:cNvSpPr/>
          <p:nvPr/>
        </p:nvSpPr>
        <p:spPr>
          <a:xfrm>
            <a:off x="3215667" y="5104202"/>
            <a:ext cx="354625" cy="365125"/>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Flowchart: Decision 21">
            <a:extLst>
              <a:ext uri="{FF2B5EF4-FFF2-40B4-BE49-F238E27FC236}">
                <a16:creationId xmlns:a16="http://schemas.microsoft.com/office/drawing/2014/main" id="{05C30605-463C-4F89-BDA4-319E54760D30}"/>
              </a:ext>
              <a:ext uri="{C183D7F6-B498-43B3-948B-1728B52AA6E4}">
                <adec:decorative xmlns:adec="http://schemas.microsoft.com/office/drawing/2017/decorative" val="1"/>
              </a:ext>
            </a:extLst>
          </p:cNvPr>
          <p:cNvSpPr/>
          <p:nvPr/>
        </p:nvSpPr>
        <p:spPr>
          <a:xfrm>
            <a:off x="5039161" y="5080244"/>
            <a:ext cx="354625" cy="365125"/>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Flowchart: Decision 22">
            <a:extLst>
              <a:ext uri="{FF2B5EF4-FFF2-40B4-BE49-F238E27FC236}">
                <a16:creationId xmlns:a16="http://schemas.microsoft.com/office/drawing/2014/main" id="{413878F1-FCEC-415F-B031-8A64BAF6E54F}"/>
              </a:ext>
              <a:ext uri="{C183D7F6-B498-43B3-948B-1728B52AA6E4}">
                <adec:decorative xmlns:adec="http://schemas.microsoft.com/office/drawing/2017/decorative" val="1"/>
              </a:ext>
            </a:extLst>
          </p:cNvPr>
          <p:cNvSpPr/>
          <p:nvPr/>
        </p:nvSpPr>
        <p:spPr>
          <a:xfrm>
            <a:off x="6735832" y="5091109"/>
            <a:ext cx="354625" cy="365125"/>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Flowchart: Decision 25">
            <a:extLst>
              <a:ext uri="{FF2B5EF4-FFF2-40B4-BE49-F238E27FC236}">
                <a16:creationId xmlns:a16="http://schemas.microsoft.com/office/drawing/2014/main" id="{06191BF1-B90C-458A-AC0C-1A43AEE448A2}"/>
              </a:ext>
              <a:ext uri="{C183D7F6-B498-43B3-948B-1728B52AA6E4}">
                <adec:decorative xmlns:adec="http://schemas.microsoft.com/office/drawing/2017/decorative" val="1"/>
              </a:ext>
            </a:extLst>
          </p:cNvPr>
          <p:cNvSpPr/>
          <p:nvPr/>
        </p:nvSpPr>
        <p:spPr>
          <a:xfrm>
            <a:off x="8184600" y="5069889"/>
            <a:ext cx="354625" cy="365125"/>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B07F68A-A910-4C6C-BA10-C8ACB9A12B2B}"/>
              </a:ext>
            </a:extLst>
          </p:cNvPr>
          <p:cNvSpPr/>
          <p:nvPr/>
        </p:nvSpPr>
        <p:spPr>
          <a:xfrm>
            <a:off x="185195" y="5936622"/>
            <a:ext cx="8773610" cy="584775"/>
          </a:xfrm>
          <a:prstGeom prst="rect">
            <a:avLst/>
          </a:prstGeom>
        </p:spPr>
        <p:txBody>
          <a:bodyPr wrap="square">
            <a:spAutoFit/>
          </a:bodyPr>
          <a:lstStyle/>
          <a:p>
            <a:r>
              <a:rPr lang="en-US" sz="1600" i="1" dirty="0"/>
              <a:t>(</a:t>
            </a:r>
            <a:r>
              <a:rPr lang="en-US" sz="1600" i="1" dirty="0" err="1"/>
              <a:t>Joice</a:t>
            </a:r>
            <a:r>
              <a:rPr lang="en-US" sz="1600" i="1" dirty="0"/>
              <a:t> W. 2000. The Evolution of Telework in the Federal Government. GSA. </a:t>
            </a:r>
            <a:r>
              <a:rPr lang="en-US" sz="1600" i="1" dirty="0">
                <a:hlinkClick r:id="rId4"/>
              </a:rPr>
              <a:t>http://passages-pro.fr/wp-content/uploads/2020/06/JOYCE-these-doctorale-History-telework.pdf</a:t>
            </a:r>
            <a:r>
              <a:rPr lang="en-US" sz="1600" i="1" dirty="0"/>
              <a:t>.)</a:t>
            </a:r>
            <a:endParaRPr lang="en-US" sz="1600" dirty="0"/>
          </a:p>
        </p:txBody>
      </p:sp>
      <p:sp>
        <p:nvSpPr>
          <p:cNvPr id="3" name="Slide Number Placeholder 2"/>
          <p:cNvSpPr>
            <a:spLocks noGrp="1"/>
          </p:cNvSpPr>
          <p:nvPr>
            <p:ph type="sldNum" sz="quarter" idx="12"/>
          </p:nvPr>
        </p:nvSpPr>
        <p:spPr>
          <a:xfrm>
            <a:off x="6525315" y="6302775"/>
            <a:ext cx="2057400" cy="365125"/>
          </a:xfrm>
        </p:spPr>
        <p:txBody>
          <a:bodyPr/>
          <a:lstStyle/>
          <a:p>
            <a:fld id="{4411220A-4329-47A5-AAA9-40C270F25AD1}" type="slidenum">
              <a:rPr lang="en-US" smtClean="0"/>
              <a:t>23</a:t>
            </a:fld>
            <a:endParaRPr lang="en-US" dirty="0"/>
          </a:p>
        </p:txBody>
      </p:sp>
    </p:spTree>
    <p:extLst>
      <p:ext uri="{BB962C8B-B14F-4D97-AF65-F5344CB8AC3E}">
        <p14:creationId xmlns:p14="http://schemas.microsoft.com/office/powerpoint/2010/main" val="3399731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History of Federal Telework </a:t>
            </a:r>
            <a:br>
              <a:rPr lang="en-US" sz="3200" dirty="0">
                <a:latin typeface="+mn-lt"/>
              </a:rPr>
            </a:br>
            <a:r>
              <a:rPr lang="en-US" sz="3200" dirty="0">
                <a:latin typeface="+mn-lt"/>
              </a:rPr>
              <a:t>(2000-2005)</a:t>
            </a:r>
          </a:p>
        </p:txBody>
      </p:sp>
      <p:sp>
        <p:nvSpPr>
          <p:cNvPr id="8" name="TextBox 7">
            <a:extLst>
              <a:ext uri="{FF2B5EF4-FFF2-40B4-BE49-F238E27FC236}">
                <a16:creationId xmlns:a16="http://schemas.microsoft.com/office/drawing/2014/main" id="{7C89244A-6808-43F5-B27E-5B9EDE75AEA6}"/>
              </a:ext>
            </a:extLst>
          </p:cNvPr>
          <p:cNvSpPr txBox="1"/>
          <p:nvPr/>
        </p:nvSpPr>
        <p:spPr>
          <a:xfrm>
            <a:off x="127813" y="3661577"/>
            <a:ext cx="1772758" cy="1477328"/>
          </a:xfrm>
          <a:prstGeom prst="rect">
            <a:avLst/>
          </a:prstGeom>
          <a:noFill/>
        </p:spPr>
        <p:txBody>
          <a:bodyPr wrap="square" rtlCol="0">
            <a:spAutoFit/>
          </a:bodyPr>
          <a:lstStyle/>
          <a:p>
            <a:pPr algn="ctr"/>
            <a:r>
              <a:rPr lang="en-US" dirty="0"/>
              <a:t>Required each Executive Agency to </a:t>
            </a:r>
            <a:r>
              <a:rPr lang="en-US" b="1" dirty="0"/>
              <a:t>establish</a:t>
            </a:r>
            <a:r>
              <a:rPr lang="en-US" dirty="0"/>
              <a:t> a </a:t>
            </a:r>
            <a:r>
              <a:rPr lang="en-US" b="1" dirty="0"/>
              <a:t>telework policy</a:t>
            </a:r>
            <a:endParaRPr lang="en-US" b="1" u="sng" dirty="0"/>
          </a:p>
        </p:txBody>
      </p:sp>
      <p:sp>
        <p:nvSpPr>
          <p:cNvPr id="25" name="TextBox 24">
            <a:extLst>
              <a:ext uri="{FF2B5EF4-FFF2-40B4-BE49-F238E27FC236}">
                <a16:creationId xmlns:a16="http://schemas.microsoft.com/office/drawing/2014/main" id="{92300B60-90AC-4886-BC31-E4E6ED253C3F}"/>
              </a:ext>
            </a:extLst>
          </p:cNvPr>
          <p:cNvSpPr txBox="1"/>
          <p:nvPr/>
        </p:nvSpPr>
        <p:spPr>
          <a:xfrm>
            <a:off x="575789" y="5551715"/>
            <a:ext cx="796825" cy="369332"/>
          </a:xfrm>
          <a:prstGeom prst="rect">
            <a:avLst/>
          </a:prstGeom>
          <a:noFill/>
        </p:spPr>
        <p:txBody>
          <a:bodyPr wrap="square" rtlCol="0">
            <a:spAutoFit/>
          </a:bodyPr>
          <a:lstStyle/>
          <a:p>
            <a:pPr algn="ctr"/>
            <a:r>
              <a:rPr lang="en-US" dirty="0"/>
              <a:t>2000</a:t>
            </a:r>
          </a:p>
        </p:txBody>
      </p:sp>
      <p:sp>
        <p:nvSpPr>
          <p:cNvPr id="13" name="TextBox 12">
            <a:extLst>
              <a:ext uri="{FF2B5EF4-FFF2-40B4-BE49-F238E27FC236}">
                <a16:creationId xmlns:a16="http://schemas.microsoft.com/office/drawing/2014/main" id="{96AD6773-F4E9-4A7B-B6CE-A68634410058}"/>
              </a:ext>
            </a:extLst>
          </p:cNvPr>
          <p:cNvSpPr txBox="1"/>
          <p:nvPr/>
        </p:nvSpPr>
        <p:spPr>
          <a:xfrm>
            <a:off x="1605790" y="3411610"/>
            <a:ext cx="1816616" cy="1754326"/>
          </a:xfrm>
          <a:prstGeom prst="rect">
            <a:avLst/>
          </a:prstGeom>
          <a:noFill/>
        </p:spPr>
        <p:txBody>
          <a:bodyPr wrap="square" rtlCol="0">
            <a:spAutoFit/>
          </a:bodyPr>
          <a:lstStyle/>
          <a:p>
            <a:pPr algn="ctr"/>
            <a:r>
              <a:rPr lang="en-US" dirty="0"/>
              <a:t>Required certain Executive Agencies to</a:t>
            </a:r>
            <a:r>
              <a:rPr lang="en-US" b="1" dirty="0"/>
              <a:t> report to OPM </a:t>
            </a:r>
            <a:r>
              <a:rPr lang="en-US" dirty="0"/>
              <a:t>about telework programs</a:t>
            </a:r>
            <a:r>
              <a:rPr lang="en-US" b="1" dirty="0"/>
              <a:t>. </a:t>
            </a:r>
            <a:endParaRPr lang="en-US" dirty="0"/>
          </a:p>
        </p:txBody>
      </p:sp>
      <p:sp>
        <p:nvSpPr>
          <p:cNvPr id="26" name="TextBox 25">
            <a:extLst>
              <a:ext uri="{FF2B5EF4-FFF2-40B4-BE49-F238E27FC236}">
                <a16:creationId xmlns:a16="http://schemas.microsoft.com/office/drawing/2014/main" id="{FFCE3F51-5CE4-42E3-8172-8474A4D0F1EC}"/>
              </a:ext>
            </a:extLst>
          </p:cNvPr>
          <p:cNvSpPr txBox="1"/>
          <p:nvPr/>
        </p:nvSpPr>
        <p:spPr>
          <a:xfrm>
            <a:off x="2089566" y="5551715"/>
            <a:ext cx="796825" cy="369332"/>
          </a:xfrm>
          <a:prstGeom prst="rect">
            <a:avLst/>
          </a:prstGeom>
          <a:noFill/>
        </p:spPr>
        <p:txBody>
          <a:bodyPr wrap="square" rtlCol="0">
            <a:spAutoFit/>
          </a:bodyPr>
          <a:lstStyle/>
          <a:p>
            <a:pPr algn="ctr"/>
            <a:r>
              <a:rPr lang="en-US" dirty="0"/>
              <a:t>2002</a:t>
            </a:r>
          </a:p>
        </p:txBody>
      </p:sp>
      <p:sp>
        <p:nvSpPr>
          <p:cNvPr id="27" name="TextBox 26">
            <a:extLst>
              <a:ext uri="{FF2B5EF4-FFF2-40B4-BE49-F238E27FC236}">
                <a16:creationId xmlns:a16="http://schemas.microsoft.com/office/drawing/2014/main" id="{8D003723-D30C-4068-8373-F182E2C2D005}"/>
              </a:ext>
            </a:extLst>
          </p:cNvPr>
          <p:cNvSpPr txBox="1"/>
          <p:nvPr/>
        </p:nvSpPr>
        <p:spPr>
          <a:xfrm>
            <a:off x="3349457" y="1806509"/>
            <a:ext cx="2149004" cy="3693319"/>
          </a:xfrm>
          <a:prstGeom prst="rect">
            <a:avLst/>
          </a:prstGeom>
          <a:noFill/>
        </p:spPr>
        <p:txBody>
          <a:bodyPr wrap="square" rtlCol="0">
            <a:spAutoFit/>
          </a:bodyPr>
          <a:lstStyle/>
          <a:p>
            <a:pPr algn="ctr"/>
            <a:r>
              <a:rPr lang="en-US" b="1" dirty="0"/>
              <a:t>Required GSA to assist, oversee, and provide guidance </a:t>
            </a:r>
            <a:r>
              <a:rPr lang="en-US" dirty="0"/>
              <a:t>for Executive agencies regarding telework programs.</a:t>
            </a:r>
          </a:p>
          <a:p>
            <a:pPr algn="ctr"/>
            <a:r>
              <a:rPr lang="en-US" b="1" dirty="0"/>
              <a:t>Provided funding </a:t>
            </a:r>
            <a:r>
              <a:rPr lang="en-US" dirty="0"/>
              <a:t>for telework and </a:t>
            </a:r>
            <a:r>
              <a:rPr lang="en-US" b="1" dirty="0"/>
              <a:t>required</a:t>
            </a:r>
            <a:r>
              <a:rPr lang="en-US" dirty="0"/>
              <a:t> biannual</a:t>
            </a:r>
            <a:r>
              <a:rPr lang="en-US" b="1" dirty="0"/>
              <a:t> reports </a:t>
            </a:r>
            <a:r>
              <a:rPr lang="en-US" dirty="0"/>
              <a:t>and</a:t>
            </a:r>
            <a:r>
              <a:rPr lang="en-US" b="1" dirty="0"/>
              <a:t> telework coordinators.</a:t>
            </a:r>
            <a:endParaRPr lang="en-US" dirty="0"/>
          </a:p>
          <a:p>
            <a:pPr algn="ctr"/>
            <a:endParaRPr lang="en-US" dirty="0"/>
          </a:p>
        </p:txBody>
      </p:sp>
      <p:sp>
        <p:nvSpPr>
          <p:cNvPr id="30" name="TextBox 29">
            <a:extLst>
              <a:ext uri="{FF2B5EF4-FFF2-40B4-BE49-F238E27FC236}">
                <a16:creationId xmlns:a16="http://schemas.microsoft.com/office/drawing/2014/main" id="{11CF5DB2-356E-43E8-ACA7-405BAC79806A}"/>
              </a:ext>
            </a:extLst>
          </p:cNvPr>
          <p:cNvSpPr txBox="1"/>
          <p:nvPr/>
        </p:nvSpPr>
        <p:spPr>
          <a:xfrm>
            <a:off x="3987782" y="5551715"/>
            <a:ext cx="796825" cy="369332"/>
          </a:xfrm>
          <a:prstGeom prst="rect">
            <a:avLst/>
          </a:prstGeom>
          <a:noFill/>
        </p:spPr>
        <p:txBody>
          <a:bodyPr wrap="square" rtlCol="0">
            <a:spAutoFit/>
          </a:bodyPr>
          <a:lstStyle/>
          <a:p>
            <a:pPr algn="ctr"/>
            <a:r>
              <a:rPr lang="en-US" dirty="0"/>
              <a:t>2003</a:t>
            </a:r>
          </a:p>
        </p:txBody>
      </p:sp>
      <p:sp>
        <p:nvSpPr>
          <p:cNvPr id="14" name="TextBox 13">
            <a:extLst>
              <a:ext uri="{FF2B5EF4-FFF2-40B4-BE49-F238E27FC236}">
                <a16:creationId xmlns:a16="http://schemas.microsoft.com/office/drawing/2014/main" id="{48221414-A12A-4A11-A0F9-FECD1EFEAE49}"/>
              </a:ext>
            </a:extLst>
          </p:cNvPr>
          <p:cNvSpPr txBox="1"/>
          <p:nvPr/>
        </p:nvSpPr>
        <p:spPr>
          <a:xfrm>
            <a:off x="5294735" y="3930168"/>
            <a:ext cx="1714236" cy="1200329"/>
          </a:xfrm>
          <a:prstGeom prst="rect">
            <a:avLst/>
          </a:prstGeom>
          <a:noFill/>
        </p:spPr>
        <p:txBody>
          <a:bodyPr wrap="square" rtlCol="0">
            <a:spAutoFit/>
          </a:bodyPr>
          <a:lstStyle/>
          <a:p>
            <a:pPr algn="ctr"/>
            <a:r>
              <a:rPr lang="en-US" dirty="0"/>
              <a:t>Required certain agencies to establish a </a:t>
            </a:r>
            <a:r>
              <a:rPr lang="en-US" b="1" dirty="0"/>
              <a:t>telework policy</a:t>
            </a:r>
            <a:r>
              <a:rPr lang="en-US" dirty="0"/>
              <a:t>.</a:t>
            </a:r>
          </a:p>
        </p:txBody>
      </p:sp>
      <p:sp>
        <p:nvSpPr>
          <p:cNvPr id="31" name="TextBox 30">
            <a:extLst>
              <a:ext uri="{FF2B5EF4-FFF2-40B4-BE49-F238E27FC236}">
                <a16:creationId xmlns:a16="http://schemas.microsoft.com/office/drawing/2014/main" id="{A40464BC-CA58-42BA-8A51-788AF48E6243}"/>
              </a:ext>
            </a:extLst>
          </p:cNvPr>
          <p:cNvSpPr txBox="1"/>
          <p:nvPr/>
        </p:nvSpPr>
        <p:spPr>
          <a:xfrm>
            <a:off x="5750019" y="5551715"/>
            <a:ext cx="796825" cy="369332"/>
          </a:xfrm>
          <a:prstGeom prst="rect">
            <a:avLst/>
          </a:prstGeom>
          <a:noFill/>
        </p:spPr>
        <p:txBody>
          <a:bodyPr wrap="square" rtlCol="0">
            <a:spAutoFit/>
          </a:bodyPr>
          <a:lstStyle/>
          <a:p>
            <a:pPr algn="ctr"/>
            <a:r>
              <a:rPr lang="en-US" dirty="0"/>
              <a:t>2004</a:t>
            </a:r>
          </a:p>
        </p:txBody>
      </p:sp>
      <p:sp>
        <p:nvSpPr>
          <p:cNvPr id="24" name="TextBox 23">
            <a:extLst>
              <a:ext uri="{FF2B5EF4-FFF2-40B4-BE49-F238E27FC236}">
                <a16:creationId xmlns:a16="http://schemas.microsoft.com/office/drawing/2014/main" id="{D4D049F7-306A-4468-992E-84B0D2B07E49}"/>
              </a:ext>
            </a:extLst>
          </p:cNvPr>
          <p:cNvSpPr txBox="1"/>
          <p:nvPr/>
        </p:nvSpPr>
        <p:spPr>
          <a:xfrm>
            <a:off x="6748668" y="1442412"/>
            <a:ext cx="1663871" cy="3693319"/>
          </a:xfrm>
          <a:prstGeom prst="rect">
            <a:avLst/>
          </a:prstGeom>
          <a:noFill/>
        </p:spPr>
        <p:txBody>
          <a:bodyPr wrap="square" rtlCol="0">
            <a:spAutoFit/>
          </a:bodyPr>
          <a:lstStyle/>
          <a:p>
            <a:pPr algn="ctr"/>
            <a:r>
              <a:rPr lang="en-US" b="1" dirty="0"/>
              <a:t>Required</a:t>
            </a:r>
            <a:r>
              <a:rPr lang="en-US" dirty="0"/>
              <a:t> </a:t>
            </a:r>
            <a:r>
              <a:rPr lang="en-US" b="1" dirty="0"/>
              <a:t>certain agencies </a:t>
            </a:r>
            <a:r>
              <a:rPr lang="en-US" dirty="0"/>
              <a:t>to certify that </a:t>
            </a:r>
            <a:r>
              <a:rPr lang="en-US" b="1" dirty="0"/>
              <a:t>telework opportunities are available </a:t>
            </a:r>
            <a:r>
              <a:rPr lang="en-US" dirty="0"/>
              <a:t>to eligible staff.  </a:t>
            </a:r>
          </a:p>
          <a:p>
            <a:pPr algn="ctr"/>
            <a:r>
              <a:rPr lang="en-US" dirty="0"/>
              <a:t>Required </a:t>
            </a:r>
            <a:r>
              <a:rPr lang="en-US" b="1" dirty="0"/>
              <a:t>OPM reporting </a:t>
            </a:r>
            <a:r>
              <a:rPr lang="en-US" dirty="0"/>
              <a:t>and designating </a:t>
            </a:r>
            <a:r>
              <a:rPr lang="en-US" b="1" dirty="0"/>
              <a:t>telework coordinators</a:t>
            </a:r>
            <a:r>
              <a:rPr lang="en-US" dirty="0"/>
              <a:t>.</a:t>
            </a:r>
          </a:p>
        </p:txBody>
      </p:sp>
      <p:sp>
        <p:nvSpPr>
          <p:cNvPr id="32" name="TextBox 31">
            <a:extLst>
              <a:ext uri="{FF2B5EF4-FFF2-40B4-BE49-F238E27FC236}">
                <a16:creationId xmlns:a16="http://schemas.microsoft.com/office/drawing/2014/main" id="{C08030D0-7966-4B37-9370-2D0F01C56EC6}"/>
              </a:ext>
            </a:extLst>
          </p:cNvPr>
          <p:cNvSpPr txBox="1"/>
          <p:nvPr/>
        </p:nvSpPr>
        <p:spPr>
          <a:xfrm>
            <a:off x="7246956" y="5551715"/>
            <a:ext cx="796825" cy="369332"/>
          </a:xfrm>
          <a:prstGeom prst="rect">
            <a:avLst/>
          </a:prstGeom>
          <a:noFill/>
        </p:spPr>
        <p:txBody>
          <a:bodyPr wrap="square" rtlCol="0">
            <a:spAutoFit/>
          </a:bodyPr>
          <a:lstStyle/>
          <a:p>
            <a:pPr algn="ctr"/>
            <a:r>
              <a:rPr lang="en-US" dirty="0"/>
              <a:t>2005</a:t>
            </a:r>
          </a:p>
        </p:txBody>
      </p:sp>
      <p:sp>
        <p:nvSpPr>
          <p:cNvPr id="2" name="Rectangle 1"/>
          <p:cNvSpPr/>
          <p:nvPr/>
        </p:nvSpPr>
        <p:spPr>
          <a:xfrm>
            <a:off x="185195" y="5936622"/>
            <a:ext cx="8773610" cy="584775"/>
          </a:xfrm>
          <a:prstGeom prst="rect">
            <a:avLst/>
          </a:prstGeom>
        </p:spPr>
        <p:txBody>
          <a:bodyPr wrap="square">
            <a:spAutoFit/>
          </a:bodyPr>
          <a:lstStyle/>
          <a:p>
            <a:r>
              <a:rPr lang="en-US" sz="1600" i="1" dirty="0"/>
              <a:t>(</a:t>
            </a:r>
            <a:r>
              <a:rPr lang="en-US" sz="1600" i="1" dirty="0" err="1"/>
              <a:t>Joice</a:t>
            </a:r>
            <a:r>
              <a:rPr lang="en-US" sz="1600" i="1" dirty="0"/>
              <a:t> W. 2000. The Evolution of Telework in the Federal Government. GSA. </a:t>
            </a:r>
            <a:r>
              <a:rPr lang="en-US" sz="1600" i="1" dirty="0">
                <a:hlinkClick r:id="rId3"/>
              </a:rPr>
              <a:t>http://passages-pro.fr/wp-content/uploads/2020/06/JOYCE-these-doctorale-History-telework.pdf</a:t>
            </a:r>
            <a:r>
              <a:rPr lang="en-US" sz="1600" i="1" dirty="0"/>
              <a:t>.)</a:t>
            </a:r>
            <a:endParaRPr lang="en-US" sz="1600" dirty="0"/>
          </a:p>
        </p:txBody>
      </p:sp>
      <p:sp>
        <p:nvSpPr>
          <p:cNvPr id="3" name="Slide Number Placeholder 2"/>
          <p:cNvSpPr>
            <a:spLocks noGrp="1"/>
          </p:cNvSpPr>
          <p:nvPr>
            <p:ph type="sldNum" sz="quarter" idx="12"/>
          </p:nvPr>
        </p:nvSpPr>
        <p:spPr>
          <a:xfrm>
            <a:off x="6551903" y="6310155"/>
            <a:ext cx="2057400" cy="365125"/>
          </a:xfrm>
        </p:spPr>
        <p:txBody>
          <a:bodyPr/>
          <a:lstStyle/>
          <a:p>
            <a:fld id="{4411220A-4329-47A5-AAA9-40C270F25AD1}" type="slidenum">
              <a:rPr lang="en-US" smtClean="0"/>
              <a:t>24</a:t>
            </a:fld>
            <a:endParaRPr lang="en-US" dirty="0"/>
          </a:p>
        </p:txBody>
      </p:sp>
      <p:sp>
        <p:nvSpPr>
          <p:cNvPr id="6" name="Arrow: Right 5">
            <a:extLst>
              <a:ext uri="{FF2B5EF4-FFF2-40B4-BE49-F238E27FC236}">
                <a16:creationId xmlns:a16="http://schemas.microsoft.com/office/drawing/2014/main" id="{228829D8-EFEF-485B-A44B-2923604B837E}"/>
              </a:ext>
              <a:ext uri="{C183D7F6-B498-43B3-948B-1728B52AA6E4}">
                <adec:decorative xmlns:adec="http://schemas.microsoft.com/office/drawing/2017/decorative" val="1"/>
              </a:ext>
            </a:extLst>
          </p:cNvPr>
          <p:cNvSpPr/>
          <p:nvPr/>
        </p:nvSpPr>
        <p:spPr>
          <a:xfrm>
            <a:off x="248166" y="5147313"/>
            <a:ext cx="8675915"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Decision 18">
            <a:extLst>
              <a:ext uri="{FF2B5EF4-FFF2-40B4-BE49-F238E27FC236}">
                <a16:creationId xmlns:a16="http://schemas.microsoft.com/office/drawing/2014/main" id="{E47CA000-9EA5-4EE6-A942-956683E06D1D}"/>
              </a:ext>
              <a:ext uri="{C183D7F6-B498-43B3-948B-1728B52AA6E4}">
                <adec:decorative xmlns:adec="http://schemas.microsoft.com/office/drawing/2017/decorative" val="1"/>
              </a:ext>
            </a:extLst>
          </p:cNvPr>
          <p:cNvSpPr/>
          <p:nvPr/>
        </p:nvSpPr>
        <p:spPr>
          <a:xfrm>
            <a:off x="796890" y="5152745"/>
            <a:ext cx="354625" cy="365125"/>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Flowchart: Decision 20">
            <a:extLst>
              <a:ext uri="{FF2B5EF4-FFF2-40B4-BE49-F238E27FC236}">
                <a16:creationId xmlns:a16="http://schemas.microsoft.com/office/drawing/2014/main" id="{F26D9FF5-5361-4A2E-BA8B-3989795B37C1}"/>
              </a:ext>
              <a:ext uri="{C183D7F6-B498-43B3-948B-1728B52AA6E4}">
                <adec:decorative xmlns:adec="http://schemas.microsoft.com/office/drawing/2017/decorative" val="1"/>
              </a:ext>
            </a:extLst>
          </p:cNvPr>
          <p:cNvSpPr/>
          <p:nvPr/>
        </p:nvSpPr>
        <p:spPr>
          <a:xfrm>
            <a:off x="2310667" y="5165838"/>
            <a:ext cx="354625" cy="365125"/>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Flowchart: Decision 21">
            <a:extLst>
              <a:ext uri="{FF2B5EF4-FFF2-40B4-BE49-F238E27FC236}">
                <a16:creationId xmlns:a16="http://schemas.microsoft.com/office/drawing/2014/main" id="{05C30605-463C-4F89-BDA4-319E54760D30}"/>
              </a:ext>
              <a:ext uri="{C183D7F6-B498-43B3-948B-1728B52AA6E4}">
                <adec:decorative xmlns:adec="http://schemas.microsoft.com/office/drawing/2017/decorative" val="1"/>
              </a:ext>
            </a:extLst>
          </p:cNvPr>
          <p:cNvSpPr/>
          <p:nvPr/>
        </p:nvSpPr>
        <p:spPr>
          <a:xfrm>
            <a:off x="5971120" y="5141880"/>
            <a:ext cx="354625" cy="365125"/>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Flowchart: Decision 22">
            <a:extLst>
              <a:ext uri="{FF2B5EF4-FFF2-40B4-BE49-F238E27FC236}">
                <a16:creationId xmlns:a16="http://schemas.microsoft.com/office/drawing/2014/main" id="{413878F1-FCEC-415F-B031-8A64BAF6E54F}"/>
              </a:ext>
              <a:ext uri="{C183D7F6-B498-43B3-948B-1728B52AA6E4}">
                <adec:decorative xmlns:adec="http://schemas.microsoft.com/office/drawing/2017/decorative" val="1"/>
              </a:ext>
            </a:extLst>
          </p:cNvPr>
          <p:cNvSpPr/>
          <p:nvPr/>
        </p:nvSpPr>
        <p:spPr>
          <a:xfrm>
            <a:off x="7469009" y="5152745"/>
            <a:ext cx="354625" cy="365125"/>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Flowchart: Decision 28">
            <a:extLst>
              <a:ext uri="{FF2B5EF4-FFF2-40B4-BE49-F238E27FC236}">
                <a16:creationId xmlns:a16="http://schemas.microsoft.com/office/drawing/2014/main" id="{8E049EE1-9FE2-402D-B7CC-78E9414AADD5}"/>
              </a:ext>
              <a:ext uri="{C183D7F6-B498-43B3-948B-1728B52AA6E4}">
                <adec:decorative xmlns:adec="http://schemas.microsoft.com/office/drawing/2017/decorative" val="1"/>
              </a:ext>
            </a:extLst>
          </p:cNvPr>
          <p:cNvSpPr/>
          <p:nvPr/>
        </p:nvSpPr>
        <p:spPr>
          <a:xfrm>
            <a:off x="4208883" y="5131136"/>
            <a:ext cx="354625" cy="365125"/>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11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2006: Guidelines for Factors to Consider</a:t>
            </a:r>
          </a:p>
        </p:txBody>
      </p:sp>
      <p:sp>
        <p:nvSpPr>
          <p:cNvPr id="2" name="Rectangle 1"/>
          <p:cNvSpPr/>
          <p:nvPr/>
        </p:nvSpPr>
        <p:spPr>
          <a:xfrm>
            <a:off x="315687" y="1562262"/>
            <a:ext cx="8654142" cy="5355312"/>
          </a:xfrm>
          <a:prstGeom prst="rect">
            <a:avLst/>
          </a:prstGeom>
        </p:spPr>
        <p:txBody>
          <a:bodyPr wrap="square">
            <a:spAutoFit/>
          </a:bodyPr>
          <a:lstStyle/>
          <a:p>
            <a:r>
              <a:rPr lang="en-US" b="1" dirty="0"/>
              <a:t>2006 Guidelines: What</a:t>
            </a:r>
            <a:r>
              <a:rPr lang="en-US" dirty="0"/>
              <a:t> </a:t>
            </a:r>
            <a:r>
              <a:rPr lang="en-US" b="1" dirty="0"/>
              <a:t>factors should an Executive agency head consider in considering whether the agency’s needs can be met using alternative workplace arrangements?: </a:t>
            </a:r>
          </a:p>
          <a:p>
            <a:pPr marL="342900" indent="-342900">
              <a:buFont typeface="Arial" panose="020B0604020202020204" pitchFamily="34" charset="0"/>
              <a:buChar char="•"/>
            </a:pPr>
            <a:r>
              <a:rPr lang="en-US" dirty="0"/>
              <a:t>Facility performance and </a:t>
            </a:r>
            <a:r>
              <a:rPr lang="en-US" b="1" dirty="0"/>
              <a:t>space utilization efficiency</a:t>
            </a:r>
            <a:r>
              <a:rPr lang="en-US" dirty="0"/>
              <a:t>/effectiveness; </a:t>
            </a:r>
          </a:p>
          <a:p>
            <a:pPr marL="342900" indent="-342900">
              <a:buFont typeface="Arial" panose="020B0604020202020204" pitchFamily="34" charset="0"/>
              <a:buChar char="•"/>
            </a:pPr>
            <a:r>
              <a:rPr lang="en-US" dirty="0"/>
              <a:t>Allocation/utilization/flexibility of space to meet diverse/changing organizational needs; </a:t>
            </a:r>
          </a:p>
          <a:p>
            <a:pPr marL="342900" indent="-342900">
              <a:buFont typeface="Arial" panose="020B0604020202020204" pitchFamily="34" charset="0"/>
              <a:buChar char="•"/>
            </a:pPr>
            <a:r>
              <a:rPr lang="en-US" dirty="0"/>
              <a:t>Workspace quality factors, </a:t>
            </a:r>
            <a:r>
              <a:rPr lang="en-US" b="1" dirty="0"/>
              <a:t>quality of </a:t>
            </a:r>
            <a:r>
              <a:rPr lang="en-US" b="1" dirty="0" err="1"/>
              <a:t>worklife</a:t>
            </a:r>
            <a:r>
              <a:rPr lang="en-US" dirty="0"/>
              <a:t>; </a:t>
            </a:r>
          </a:p>
          <a:p>
            <a:pPr marL="342900" indent="-342900">
              <a:buFont typeface="Arial" panose="020B0604020202020204" pitchFamily="34" charset="0"/>
              <a:buChar char="•"/>
            </a:pPr>
            <a:r>
              <a:rPr lang="en-US" dirty="0"/>
              <a:t>Individual/organizational </a:t>
            </a:r>
            <a:r>
              <a:rPr lang="en-US" b="1" dirty="0"/>
              <a:t>performance</a:t>
            </a:r>
            <a:r>
              <a:rPr lang="en-US" dirty="0"/>
              <a:t>; </a:t>
            </a:r>
          </a:p>
          <a:p>
            <a:pPr marL="342900" indent="-342900">
              <a:buFont typeface="Arial" panose="020B0604020202020204" pitchFamily="34" charset="0"/>
              <a:buChar char="•"/>
            </a:pPr>
            <a:r>
              <a:rPr lang="en-US" dirty="0"/>
              <a:t>Technology utilization and return on investment; </a:t>
            </a:r>
          </a:p>
          <a:p>
            <a:pPr marL="342900" indent="-342900">
              <a:buFont typeface="Arial" panose="020B0604020202020204" pitchFamily="34" charset="0"/>
              <a:buChar char="•"/>
            </a:pPr>
            <a:r>
              <a:rPr lang="en-US" b="1" dirty="0"/>
              <a:t>Reduced/saved facility costs </a:t>
            </a:r>
            <a:r>
              <a:rPr lang="en-US" dirty="0"/>
              <a:t>per person; </a:t>
            </a:r>
          </a:p>
          <a:p>
            <a:pPr marL="342900" indent="-342900">
              <a:buFont typeface="Arial" panose="020B0604020202020204" pitchFamily="34" charset="0"/>
              <a:buChar char="•"/>
            </a:pPr>
            <a:r>
              <a:rPr lang="en-US" dirty="0"/>
              <a:t>Reduced/avoided other expenses; </a:t>
            </a:r>
          </a:p>
          <a:p>
            <a:pPr marL="342900" indent="-342900">
              <a:buFont typeface="Arial" panose="020B0604020202020204" pitchFamily="34" charset="0"/>
              <a:buChar char="•"/>
            </a:pPr>
            <a:r>
              <a:rPr lang="en-US" dirty="0"/>
              <a:t>Increased/earned revenue; </a:t>
            </a:r>
          </a:p>
          <a:p>
            <a:pPr marL="342900" indent="-342900">
              <a:buFont typeface="Arial" panose="020B0604020202020204" pitchFamily="34" charset="0"/>
              <a:buChar char="•"/>
            </a:pPr>
            <a:r>
              <a:rPr lang="en-US" dirty="0"/>
              <a:t>Workplace/space flexibility to accommodate/meet diverse/changing uses, configurations, staff, and/or other organizational needs; and </a:t>
            </a:r>
          </a:p>
          <a:p>
            <a:pPr marL="342900" indent="-342900">
              <a:buFont typeface="Arial" panose="020B0604020202020204" pitchFamily="34" charset="0"/>
              <a:buChar char="•"/>
            </a:pPr>
            <a:r>
              <a:rPr lang="en-US" b="1" dirty="0"/>
              <a:t>Environmental impact</a:t>
            </a:r>
            <a:r>
              <a:rPr lang="en-US" dirty="0"/>
              <a:t>, sustainability.</a:t>
            </a:r>
          </a:p>
          <a:p>
            <a:pPr marL="800100" lvl="1" indent="-342900">
              <a:buFont typeface="Arial" panose="020B0604020202020204" pitchFamily="34" charset="0"/>
              <a:buChar char="•"/>
            </a:pPr>
            <a:endParaRPr lang="en-US" dirty="0"/>
          </a:p>
          <a:p>
            <a:r>
              <a:rPr lang="en-US" sz="1600" dirty="0"/>
              <a:t>(Quoted from </a:t>
            </a:r>
            <a:r>
              <a:rPr lang="en-US" sz="1600" b="1" i="1" dirty="0"/>
              <a:t>Guidelines for Alternative Workplace Arrangements (AWA). </a:t>
            </a:r>
            <a:r>
              <a:rPr lang="en-US" sz="1600" i="1" dirty="0"/>
              <a:t>March 17, </a:t>
            </a:r>
            <a:r>
              <a:rPr lang="en-US" sz="1600" b="1" i="1" dirty="0"/>
              <a:t>2006</a:t>
            </a:r>
            <a:r>
              <a:rPr lang="en-US" sz="1600" i="1" dirty="0"/>
              <a:t>. Federal Register Notices. Vol. 71, No. 52. Available at </a:t>
            </a:r>
            <a:r>
              <a:rPr lang="en-US" sz="1600" i="1" dirty="0">
                <a:hlinkClick r:id="rId3"/>
              </a:rPr>
              <a:t>https://www.gsa.gov/cdnstatic/FMRBulletin_2006-B3.pdf</a:t>
            </a:r>
            <a:r>
              <a:rPr lang="en-US" sz="1600" i="1" dirty="0"/>
              <a:t>.)</a:t>
            </a:r>
          </a:p>
          <a:p>
            <a:pPr lvl="1"/>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25</a:t>
            </a:fld>
            <a:endParaRPr lang="en-US"/>
          </a:p>
        </p:txBody>
      </p:sp>
    </p:spTree>
    <p:extLst>
      <p:ext uri="{BB962C8B-B14F-4D97-AF65-F5344CB8AC3E}">
        <p14:creationId xmlns:p14="http://schemas.microsoft.com/office/powerpoint/2010/main" val="2666084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2010: Telework Enhancement Act</a:t>
            </a:r>
          </a:p>
        </p:txBody>
      </p:sp>
      <p:sp>
        <p:nvSpPr>
          <p:cNvPr id="2" name="Rectangle 1"/>
          <p:cNvSpPr/>
          <p:nvPr/>
        </p:nvSpPr>
        <p:spPr>
          <a:xfrm>
            <a:off x="171778" y="1460600"/>
            <a:ext cx="8800444" cy="5632311"/>
          </a:xfrm>
          <a:prstGeom prst="rect">
            <a:avLst/>
          </a:prstGeom>
        </p:spPr>
        <p:txBody>
          <a:bodyPr wrap="square">
            <a:spAutoFit/>
          </a:bodyPr>
          <a:lstStyle/>
          <a:p>
            <a:pPr marL="342900" indent="-342900">
              <a:buFont typeface="Arial" panose="020B0604020202020204" pitchFamily="34" charset="0"/>
              <a:buChar char="•"/>
            </a:pPr>
            <a:r>
              <a:rPr lang="en-US" b="1" dirty="0">
                <a:hlinkClick r:id="rId3"/>
              </a:rPr>
              <a:t>Telework Enhancement Act of 2010, Public Law 111-292 </a:t>
            </a:r>
            <a:r>
              <a:rPr lang="en-US" dirty="0"/>
              <a:t> </a:t>
            </a:r>
          </a:p>
          <a:p>
            <a:pPr marL="800100" lvl="1" indent="-342900">
              <a:buFont typeface="Arial" panose="020B0604020202020204" pitchFamily="34" charset="0"/>
              <a:buChar char="•"/>
            </a:pPr>
            <a:r>
              <a:rPr lang="en-US" dirty="0"/>
              <a:t>Required each Executive agency to create a </a:t>
            </a:r>
            <a:r>
              <a:rPr lang="en-US" b="1" dirty="0"/>
              <a:t>telework policy</a:t>
            </a:r>
            <a:r>
              <a:rPr lang="en-US" dirty="0"/>
              <a:t> and designate a </a:t>
            </a:r>
            <a:r>
              <a:rPr lang="en-US" b="1" dirty="0"/>
              <a:t>telework managing officer</a:t>
            </a:r>
          </a:p>
          <a:p>
            <a:pPr marL="800100" lvl="1" indent="-342900">
              <a:buFont typeface="Arial" panose="020B0604020202020204" pitchFamily="34" charset="0"/>
              <a:buChar char="•"/>
            </a:pPr>
            <a:r>
              <a:rPr lang="en-US" dirty="0"/>
              <a:t>Required employees and managers to take </a:t>
            </a:r>
            <a:r>
              <a:rPr lang="en-US" b="1" dirty="0"/>
              <a:t>telework training and sign telework agreements</a:t>
            </a:r>
          </a:p>
          <a:p>
            <a:pPr marL="1257300" lvl="2" indent="-342900">
              <a:buFont typeface="Arial" panose="020B0604020202020204" pitchFamily="34" charset="0"/>
              <a:buChar char="•"/>
            </a:pPr>
            <a:r>
              <a:rPr lang="en-US" dirty="0"/>
              <a:t>May be terminated if agreement is violated or employee doesn’t maintain performance standard (usually fully successful). </a:t>
            </a:r>
          </a:p>
          <a:p>
            <a:pPr marL="800100" lvl="1" indent="-342900">
              <a:buFont typeface="Arial" panose="020B0604020202020204" pitchFamily="34" charset="0"/>
              <a:buChar char="•"/>
            </a:pPr>
            <a:r>
              <a:rPr lang="en-US" dirty="0"/>
              <a:t>Required </a:t>
            </a:r>
            <a:r>
              <a:rPr lang="en-US" b="1" dirty="0"/>
              <a:t>COOP plans to include telework</a:t>
            </a:r>
            <a:r>
              <a:rPr lang="en-US" dirty="0"/>
              <a:t>.</a:t>
            </a:r>
          </a:p>
          <a:p>
            <a:pPr marL="800100" lvl="1" indent="-342900">
              <a:buFont typeface="Arial" panose="020B0604020202020204" pitchFamily="34" charset="0"/>
              <a:buChar char="•"/>
            </a:pPr>
            <a:r>
              <a:rPr lang="en-US" dirty="0"/>
              <a:t>Provided </a:t>
            </a:r>
            <a:r>
              <a:rPr lang="en-US" b="1" dirty="0"/>
              <a:t>guidelines for OPM annual reporting requirements</a:t>
            </a:r>
            <a:r>
              <a:rPr lang="en-US" dirty="0"/>
              <a:t>.</a:t>
            </a:r>
          </a:p>
          <a:p>
            <a:pPr marL="800100" lvl="1" indent="-342900">
              <a:buFont typeface="Arial" panose="020B0604020202020204" pitchFamily="34" charset="0"/>
              <a:buChar char="•"/>
            </a:pPr>
            <a:r>
              <a:rPr lang="en-US" dirty="0"/>
              <a:t>Required the </a:t>
            </a:r>
            <a:r>
              <a:rPr lang="en-US" b="1" dirty="0"/>
              <a:t>OMB</a:t>
            </a:r>
            <a:r>
              <a:rPr lang="en-US" dirty="0"/>
              <a:t> Director to work with </a:t>
            </a:r>
            <a:r>
              <a:rPr lang="en-US" b="1" dirty="0"/>
              <a:t>NIST</a:t>
            </a:r>
            <a:r>
              <a:rPr lang="en-US" dirty="0"/>
              <a:t> “to issue </a:t>
            </a:r>
            <a:r>
              <a:rPr lang="en-US" b="1" dirty="0"/>
              <a:t>guidelines</a:t>
            </a:r>
            <a:r>
              <a:rPr lang="en-US" dirty="0"/>
              <a:t> to ensure the adequacy of </a:t>
            </a:r>
            <a:r>
              <a:rPr lang="en-US" b="1" dirty="0"/>
              <a:t>information and security protections for information and information systems</a:t>
            </a:r>
            <a:r>
              <a:rPr lang="en-US" dirty="0"/>
              <a:t> used while teleworking.”</a:t>
            </a:r>
          </a:p>
          <a:p>
            <a:pPr marL="800100" lvl="1" indent="-342900">
              <a:buFont typeface="Arial" panose="020B0604020202020204" pitchFamily="34" charset="0"/>
              <a:buChar char="•"/>
            </a:pPr>
            <a:r>
              <a:rPr lang="en-US" b="1" dirty="0"/>
              <a:t>Required OPM </a:t>
            </a:r>
            <a:r>
              <a:rPr lang="en-US" dirty="0"/>
              <a:t>to provide </a:t>
            </a:r>
            <a:r>
              <a:rPr lang="en-US" b="1" dirty="0"/>
              <a:t>telework guidance </a:t>
            </a:r>
            <a:r>
              <a:rPr lang="en-US" dirty="0"/>
              <a:t>and policy and policy guidance for telework in the area of </a:t>
            </a:r>
            <a:r>
              <a:rPr lang="en-US" b="1" dirty="0"/>
              <a:t>accommodations for employees with disabilities</a:t>
            </a:r>
            <a:r>
              <a:rPr lang="en-US" dirty="0"/>
              <a:t>; support </a:t>
            </a:r>
            <a:r>
              <a:rPr lang="en-US" b="1" dirty="0"/>
              <a:t>telework.gov website</a:t>
            </a:r>
            <a:r>
              <a:rPr lang="en-US" dirty="0"/>
              <a:t>; </a:t>
            </a:r>
            <a:r>
              <a:rPr lang="en-US" b="1" dirty="0"/>
              <a:t>collect telework data </a:t>
            </a:r>
            <a:r>
              <a:rPr lang="en-US" dirty="0"/>
              <a:t>and </a:t>
            </a:r>
            <a:r>
              <a:rPr lang="en-US" b="1" dirty="0"/>
              <a:t>report yearly to Congress</a:t>
            </a:r>
            <a:r>
              <a:rPr lang="en-US" dirty="0"/>
              <a:t>; </a:t>
            </a:r>
            <a:r>
              <a:rPr lang="en-US" b="1" dirty="0"/>
              <a:t>help agencies create telework measures and goals</a:t>
            </a:r>
            <a:r>
              <a:rPr lang="en-US" dirty="0"/>
              <a:t>; and consult on telework policies with </a:t>
            </a:r>
            <a:r>
              <a:rPr lang="en-US" b="1" dirty="0"/>
              <a:t>FEMA</a:t>
            </a:r>
            <a:r>
              <a:rPr lang="en-US" dirty="0"/>
              <a:t> in areas related to </a:t>
            </a:r>
            <a:r>
              <a:rPr lang="en-US" b="1" dirty="0"/>
              <a:t>COOP</a:t>
            </a:r>
            <a:r>
              <a:rPr lang="en-US" dirty="0"/>
              <a:t>; with </a:t>
            </a:r>
            <a:r>
              <a:rPr lang="en-US" b="1" dirty="0"/>
              <a:t>GSA</a:t>
            </a:r>
            <a:r>
              <a:rPr lang="en-US" dirty="0"/>
              <a:t> “in the areas of </a:t>
            </a:r>
            <a:r>
              <a:rPr lang="en-US" b="1" dirty="0"/>
              <a:t>telework centers, travel, technology, equipment, and dependent care</a:t>
            </a:r>
            <a:r>
              <a:rPr lang="en-US" dirty="0"/>
              <a:t>”; and with </a:t>
            </a:r>
            <a:r>
              <a:rPr lang="en-US" b="1" dirty="0"/>
              <a:t>NARA</a:t>
            </a:r>
            <a:r>
              <a:rPr lang="en-US" dirty="0"/>
              <a:t> for </a:t>
            </a:r>
            <a:r>
              <a:rPr lang="en-US" b="1" dirty="0"/>
              <a:t>records management and preservation</a:t>
            </a:r>
            <a:r>
              <a:rPr lang="en-US" dirty="0"/>
              <a:t>.</a:t>
            </a:r>
          </a:p>
          <a:p>
            <a:pPr marL="800100" lvl="1" indent="-342900">
              <a:buFont typeface="Arial" panose="020B0604020202020204" pitchFamily="34" charset="0"/>
              <a:buChar char="•"/>
            </a:pPr>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26</a:t>
            </a:fld>
            <a:endParaRPr lang="en-US" dirty="0"/>
          </a:p>
        </p:txBody>
      </p:sp>
    </p:spTree>
    <p:extLst>
      <p:ext uri="{BB962C8B-B14F-4D97-AF65-F5344CB8AC3E}">
        <p14:creationId xmlns:p14="http://schemas.microsoft.com/office/powerpoint/2010/main" val="1538983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EC0A-29BB-4E41-A99A-611C5E8EA662}"/>
              </a:ext>
            </a:extLst>
          </p:cNvPr>
          <p:cNvSpPr>
            <a:spLocks noGrp="1"/>
          </p:cNvSpPr>
          <p:nvPr>
            <p:ph type="title"/>
          </p:nvPr>
        </p:nvSpPr>
        <p:spPr/>
        <p:txBody>
          <a:bodyPr>
            <a:normAutofit/>
          </a:bodyPr>
          <a:lstStyle/>
          <a:p>
            <a:r>
              <a:rPr lang="en-US" sz="3200" dirty="0">
                <a:latin typeface="+mn-lt"/>
              </a:rPr>
              <a:t>What is the Impact of Telework?</a:t>
            </a:r>
          </a:p>
        </p:txBody>
      </p:sp>
      <p:sp>
        <p:nvSpPr>
          <p:cNvPr id="6" name="Slide Number Placeholder 5"/>
          <p:cNvSpPr>
            <a:spLocks noGrp="1"/>
          </p:cNvSpPr>
          <p:nvPr>
            <p:ph type="sldNum" sz="quarter" idx="12"/>
          </p:nvPr>
        </p:nvSpPr>
        <p:spPr/>
        <p:txBody>
          <a:bodyPr/>
          <a:lstStyle/>
          <a:p>
            <a:fld id="{4411220A-4329-47A5-AAA9-40C270F25AD1}" type="slidenum">
              <a:rPr lang="en-US" smtClean="0"/>
              <a:pPr/>
              <a:t>27</a:t>
            </a:fld>
            <a:endParaRPr lang="en-US" dirty="0"/>
          </a:p>
        </p:txBody>
      </p:sp>
    </p:spTree>
    <p:extLst>
      <p:ext uri="{BB962C8B-B14F-4D97-AF65-F5344CB8AC3E}">
        <p14:creationId xmlns:p14="http://schemas.microsoft.com/office/powerpoint/2010/main" val="1264831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Telework Benefits – </a:t>
            </a:r>
            <a:br>
              <a:rPr lang="en-US" sz="3200" dirty="0">
                <a:latin typeface="+mn-lt"/>
              </a:rPr>
            </a:br>
            <a:r>
              <a:rPr lang="en-US" sz="3200" dirty="0">
                <a:latin typeface="+mn-lt"/>
              </a:rPr>
              <a:t>1990 </a:t>
            </a:r>
            <a:r>
              <a:rPr lang="en-US" sz="3200" dirty="0" err="1">
                <a:latin typeface="+mn-lt"/>
              </a:rPr>
              <a:t>Flexiplace</a:t>
            </a:r>
            <a:r>
              <a:rPr lang="en-US" sz="3200" dirty="0">
                <a:latin typeface="+mn-lt"/>
              </a:rPr>
              <a:t> Pilot Findings (1)</a:t>
            </a:r>
          </a:p>
        </p:txBody>
      </p:sp>
      <p:sp>
        <p:nvSpPr>
          <p:cNvPr id="2" name="Rectangle 1"/>
          <p:cNvSpPr/>
          <p:nvPr/>
        </p:nvSpPr>
        <p:spPr>
          <a:xfrm>
            <a:off x="279913" y="1577127"/>
            <a:ext cx="8622039" cy="4761303"/>
          </a:xfrm>
          <a:prstGeom prst="rect">
            <a:avLst/>
          </a:prstGeom>
        </p:spPr>
        <p:txBody>
          <a:bodyPr wrap="square">
            <a:spAutoFit/>
          </a:bodyPr>
          <a:lstStyle/>
          <a:p>
            <a:pPr>
              <a:lnSpc>
                <a:spcPct val="120000"/>
              </a:lnSpc>
              <a:spcBef>
                <a:spcPts val="600"/>
              </a:spcBef>
              <a:spcAft>
                <a:spcPts val="600"/>
              </a:spcAft>
            </a:pPr>
            <a:r>
              <a:rPr lang="en-US" b="1" dirty="0">
                <a:ea typeface="Calibri" panose="020F0502020204030204" pitchFamily="34" charset="0"/>
              </a:rPr>
              <a:t>Results from 1990 </a:t>
            </a:r>
            <a:r>
              <a:rPr lang="en-US" b="1" dirty="0" err="1">
                <a:ea typeface="Calibri" panose="020F0502020204030204" pitchFamily="34" charset="0"/>
              </a:rPr>
              <a:t>Flexiplace</a:t>
            </a:r>
            <a:r>
              <a:rPr lang="en-US" b="1" dirty="0">
                <a:ea typeface="Calibri" panose="020F0502020204030204" pitchFamily="34" charset="0"/>
              </a:rPr>
              <a:t> Pilot</a:t>
            </a:r>
            <a:endParaRPr lang="en-US" i="1" dirty="0">
              <a:ea typeface="Calibri" panose="020F0502020204030204" pitchFamily="34" charset="0"/>
            </a:endParaRPr>
          </a:p>
          <a:p>
            <a:pPr marL="342900" indent="-342900">
              <a:lnSpc>
                <a:spcPct val="120000"/>
              </a:lnSpc>
              <a:spcBef>
                <a:spcPts val="600"/>
              </a:spcBef>
              <a:spcAft>
                <a:spcPts val="600"/>
              </a:spcAft>
              <a:buFont typeface="Arial" panose="020B0604020202020204" pitchFamily="34" charset="0"/>
              <a:buChar char="•"/>
            </a:pPr>
            <a:r>
              <a:rPr lang="en-US" dirty="0"/>
              <a:t>&gt;90% of supervisors and &gt;95% of participants perceived </a:t>
            </a:r>
            <a:r>
              <a:rPr lang="en-US" b="1" dirty="0"/>
              <a:t>performance</a:t>
            </a:r>
            <a:r>
              <a:rPr lang="en-US" dirty="0"/>
              <a:t> to be the same or better than non-telework performance levels</a:t>
            </a:r>
          </a:p>
          <a:p>
            <a:pPr marL="342900" indent="-342900">
              <a:lnSpc>
                <a:spcPct val="120000"/>
              </a:lnSpc>
              <a:spcBef>
                <a:spcPts val="600"/>
              </a:spcBef>
              <a:spcAft>
                <a:spcPts val="600"/>
              </a:spcAft>
              <a:buFont typeface="Arial" panose="020B0604020202020204" pitchFamily="34" charset="0"/>
              <a:buChar char="•"/>
            </a:pPr>
            <a:r>
              <a:rPr lang="en-US" dirty="0"/>
              <a:t>45% of participants used less </a:t>
            </a:r>
            <a:r>
              <a:rPr lang="en-US" b="1" dirty="0"/>
              <a:t>sick leave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ea typeface="Calibri" panose="020F0502020204030204" pitchFamily="34" charset="0"/>
            </a:endParaRPr>
          </a:p>
          <a:p>
            <a:endParaRPr lang="en-US" dirty="0">
              <a:ea typeface="Calibri" panose="020F0502020204030204" pitchFamily="34" charset="0"/>
            </a:endParaRPr>
          </a:p>
          <a:p>
            <a:endParaRPr lang="en-US" dirty="0">
              <a:ea typeface="Calibri" panose="020F0502020204030204" pitchFamily="34" charset="0"/>
            </a:endParaRPr>
          </a:p>
          <a:p>
            <a:endParaRPr lang="en-US" dirty="0">
              <a:ea typeface="Calibri" panose="020F0502020204030204" pitchFamily="34" charset="0"/>
            </a:endParaRPr>
          </a:p>
          <a:p>
            <a:endParaRPr lang="en-US" dirty="0">
              <a:ea typeface="Calibri" panose="020F0502020204030204" pitchFamily="34" charset="0"/>
            </a:endParaRPr>
          </a:p>
          <a:p>
            <a:r>
              <a:rPr lang="en-US" sz="1600" dirty="0">
                <a:ea typeface="Calibri" panose="020F0502020204030204" pitchFamily="34" charset="0"/>
              </a:rPr>
              <a:t>(</a:t>
            </a:r>
            <a:r>
              <a:rPr lang="en-US" sz="1600" i="1" dirty="0">
                <a:ea typeface="Calibri" panose="020F0502020204030204" pitchFamily="34" charset="0"/>
              </a:rPr>
              <a:t>From National Performance Review. 1993. Reinventing Human Resource Management. Enable Employees to Mange Work and Family Responsibilities. HRM07: Enhance Programs to Provide Family-Friendly Workplaces. Available at: </a:t>
            </a:r>
            <a:r>
              <a:rPr lang="en-US" sz="1600" i="1" dirty="0">
                <a:ea typeface="Calibri" panose="020F0502020204030204" pitchFamily="34" charset="0"/>
                <a:hlinkClick r:id="rId3"/>
              </a:rPr>
              <a:t>https://govinfo.library.unt.edu/npr/library/reports/hrm07.html</a:t>
            </a:r>
            <a:r>
              <a:rPr lang="en-US" sz="1600" i="1" dirty="0">
                <a:ea typeface="Calibri" panose="020F0502020204030204" pitchFamily="34" charset="0"/>
              </a:rPr>
              <a:t>.)</a:t>
            </a:r>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28</a:t>
            </a:fld>
            <a:endParaRPr lang="en-US" dirty="0"/>
          </a:p>
        </p:txBody>
      </p:sp>
    </p:spTree>
    <p:extLst>
      <p:ext uri="{BB962C8B-B14F-4D97-AF65-F5344CB8AC3E}">
        <p14:creationId xmlns:p14="http://schemas.microsoft.com/office/powerpoint/2010/main" val="22893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Telework Benefits – </a:t>
            </a:r>
            <a:br>
              <a:rPr lang="en-US" sz="3200" dirty="0">
                <a:latin typeface="+mn-lt"/>
              </a:rPr>
            </a:br>
            <a:r>
              <a:rPr lang="en-US" sz="3200" dirty="0">
                <a:latin typeface="+mn-lt"/>
              </a:rPr>
              <a:t>1990 </a:t>
            </a:r>
            <a:r>
              <a:rPr lang="en-US" sz="3200" dirty="0" err="1">
                <a:latin typeface="+mn-lt"/>
              </a:rPr>
              <a:t>Flexiplace</a:t>
            </a:r>
            <a:r>
              <a:rPr lang="en-US" sz="3200" dirty="0">
                <a:latin typeface="+mn-lt"/>
              </a:rPr>
              <a:t> Pilot Findings (2)</a:t>
            </a:r>
          </a:p>
        </p:txBody>
      </p:sp>
      <p:sp>
        <p:nvSpPr>
          <p:cNvPr id="2" name="Rectangle 1"/>
          <p:cNvSpPr/>
          <p:nvPr/>
        </p:nvSpPr>
        <p:spPr>
          <a:xfrm>
            <a:off x="279914" y="1577127"/>
            <a:ext cx="8666862" cy="5370701"/>
          </a:xfrm>
          <a:prstGeom prst="rect">
            <a:avLst/>
          </a:prstGeom>
        </p:spPr>
        <p:txBody>
          <a:bodyPr wrap="square">
            <a:spAutoFit/>
          </a:bodyPr>
          <a:lstStyle/>
          <a:p>
            <a:pPr>
              <a:spcBef>
                <a:spcPts val="300"/>
              </a:spcBef>
            </a:pPr>
            <a:r>
              <a:rPr lang="en-US" b="1" dirty="0">
                <a:ea typeface="Calibri" panose="020F0502020204030204" pitchFamily="34" charset="0"/>
              </a:rPr>
              <a:t>Results from 1990 </a:t>
            </a:r>
            <a:r>
              <a:rPr lang="en-US" b="1" dirty="0" err="1">
                <a:ea typeface="Calibri" panose="020F0502020204030204" pitchFamily="34" charset="0"/>
              </a:rPr>
              <a:t>Flexiplace</a:t>
            </a:r>
            <a:r>
              <a:rPr lang="en-US" b="1" dirty="0">
                <a:ea typeface="Calibri" panose="020F0502020204030204" pitchFamily="34" charset="0"/>
              </a:rPr>
              <a:t> Pilot (continued)</a:t>
            </a:r>
            <a:endParaRPr lang="en-US" i="1" dirty="0">
              <a:ea typeface="Calibri" panose="020F0502020204030204" pitchFamily="34" charset="0"/>
            </a:endParaRPr>
          </a:p>
          <a:p>
            <a:pPr marL="342900" indent="-342900">
              <a:spcBef>
                <a:spcPts val="300"/>
              </a:spcBef>
              <a:buFont typeface="Arial" panose="020B0604020202020204" pitchFamily="34" charset="0"/>
              <a:buChar char="•"/>
            </a:pPr>
            <a:r>
              <a:rPr lang="en-US" dirty="0"/>
              <a:t>OPM’s conclusions:</a:t>
            </a:r>
          </a:p>
          <a:p>
            <a:pPr marL="800100" lvl="1" indent="-342900">
              <a:spcBef>
                <a:spcPts val="300"/>
              </a:spcBef>
              <a:buFont typeface="Arial" panose="020B0604020202020204" pitchFamily="34" charset="0"/>
              <a:buChar char="•"/>
            </a:pPr>
            <a:r>
              <a:rPr lang="en-US" dirty="0"/>
              <a:t>“</a:t>
            </a:r>
            <a:r>
              <a:rPr lang="en-US" b="1" dirty="0"/>
              <a:t>promise as a mechanism for reducing Federal operating and health care costs</a:t>
            </a:r>
            <a:r>
              <a:rPr lang="en-US" dirty="0"/>
              <a:t>.”</a:t>
            </a:r>
          </a:p>
          <a:p>
            <a:pPr marL="800100" lvl="1" indent="-342900">
              <a:spcBef>
                <a:spcPts val="300"/>
              </a:spcBef>
              <a:buFont typeface="Arial" panose="020B0604020202020204" pitchFamily="34" charset="0"/>
              <a:buChar char="•"/>
            </a:pPr>
            <a:r>
              <a:rPr lang="en-US" dirty="0"/>
              <a:t>“Indications of </a:t>
            </a:r>
          </a:p>
          <a:p>
            <a:pPr marL="1257300" lvl="2" indent="-342900">
              <a:spcBef>
                <a:spcPts val="300"/>
              </a:spcBef>
              <a:buFont typeface="Arial" panose="020B0604020202020204" pitchFamily="34" charset="0"/>
              <a:buChar char="•"/>
            </a:pPr>
            <a:r>
              <a:rPr lang="en-US" dirty="0"/>
              <a:t>improved </a:t>
            </a:r>
            <a:r>
              <a:rPr lang="en-US" b="1" dirty="0"/>
              <a:t>job performance </a:t>
            </a:r>
            <a:r>
              <a:rPr lang="en-US" dirty="0"/>
              <a:t>(productivity), </a:t>
            </a:r>
          </a:p>
          <a:p>
            <a:pPr marL="1257300" lvl="2" indent="-342900">
              <a:spcBef>
                <a:spcPts val="300"/>
              </a:spcBef>
              <a:buFont typeface="Arial" panose="020B0604020202020204" pitchFamily="34" charset="0"/>
              <a:buChar char="•"/>
            </a:pPr>
            <a:r>
              <a:rPr lang="en-US" dirty="0"/>
              <a:t>reduced usage of </a:t>
            </a:r>
            <a:r>
              <a:rPr lang="en-US" b="1" dirty="0"/>
              <a:t>sick leave </a:t>
            </a:r>
            <a:r>
              <a:rPr lang="en-US" dirty="0"/>
              <a:t>(benefits), </a:t>
            </a:r>
          </a:p>
          <a:p>
            <a:pPr marL="1257300" lvl="2" indent="-342900">
              <a:spcBef>
                <a:spcPts val="300"/>
              </a:spcBef>
              <a:buFont typeface="Arial" panose="020B0604020202020204" pitchFamily="34" charset="0"/>
              <a:buChar char="•"/>
            </a:pPr>
            <a:r>
              <a:rPr lang="en-US" b="1" dirty="0"/>
              <a:t>improved health </a:t>
            </a:r>
            <a:r>
              <a:rPr lang="en-US" dirty="0"/>
              <a:t>(health care), and </a:t>
            </a:r>
          </a:p>
          <a:p>
            <a:pPr marL="1257300" lvl="2" indent="-342900">
              <a:spcBef>
                <a:spcPts val="300"/>
              </a:spcBef>
              <a:buFont typeface="Arial" panose="020B0604020202020204" pitchFamily="34" charset="0"/>
              <a:buChar char="•"/>
            </a:pPr>
            <a:r>
              <a:rPr lang="en-US" b="1" dirty="0"/>
              <a:t>reduced vehicle usage </a:t>
            </a:r>
            <a:r>
              <a:rPr lang="en-US" dirty="0"/>
              <a:t>(transportation/energy issues) for a significant portion of the participant group suggest long run reduction in costs associated with these areas.”</a:t>
            </a:r>
          </a:p>
          <a:p>
            <a:pPr marL="1257300" lvl="2" indent="-342900">
              <a:spcBef>
                <a:spcPts val="300"/>
              </a:spcBef>
              <a:buFont typeface="Arial" panose="020B0604020202020204" pitchFamily="34" charset="0"/>
              <a:buChar char="•"/>
            </a:pPr>
            <a:r>
              <a:rPr lang="en-US" b="1" dirty="0"/>
              <a:t>Costs</a:t>
            </a:r>
            <a:r>
              <a:rPr lang="en-US" dirty="0"/>
              <a:t>:</a:t>
            </a:r>
          </a:p>
          <a:p>
            <a:pPr marL="1714500" lvl="3" indent="-342900">
              <a:spcBef>
                <a:spcPts val="300"/>
              </a:spcBef>
              <a:buFont typeface="Arial" panose="020B0604020202020204" pitchFamily="34" charset="0"/>
              <a:buChar char="•"/>
            </a:pPr>
            <a:r>
              <a:rPr lang="en-US" dirty="0"/>
              <a:t>Organizational cost: minimal</a:t>
            </a:r>
          </a:p>
          <a:p>
            <a:pPr marL="1714500" lvl="3" indent="-342900">
              <a:spcBef>
                <a:spcPts val="300"/>
              </a:spcBef>
              <a:buFont typeface="Arial" panose="020B0604020202020204" pitchFamily="34" charset="0"/>
              <a:buChar char="•"/>
            </a:pPr>
            <a:r>
              <a:rPr lang="en-US" dirty="0"/>
              <a:t>&gt;80% supervisors – no additional costs</a:t>
            </a:r>
          </a:p>
          <a:p>
            <a:pPr lvl="3"/>
            <a:endParaRPr lang="en-US" sz="1200" dirty="0"/>
          </a:p>
          <a:p>
            <a:r>
              <a:rPr lang="en-US" sz="1600" dirty="0">
                <a:ea typeface="Calibri" panose="020F0502020204030204" pitchFamily="34" charset="0"/>
              </a:rPr>
              <a:t>(</a:t>
            </a:r>
            <a:r>
              <a:rPr lang="en-US" sz="1600" i="1" dirty="0">
                <a:ea typeface="Calibri" panose="020F0502020204030204" pitchFamily="34" charset="0"/>
              </a:rPr>
              <a:t>From National Performance Review. 1993. Reinventing Human Resource Management. Enable Employees to Mange Work and Family Responsibilities. HRM07: Enhance Programs to Provide Family-Friendly Workplaces. Available at: </a:t>
            </a:r>
            <a:r>
              <a:rPr lang="en-US" sz="1600" i="1" dirty="0">
                <a:ea typeface="Calibri" panose="020F0502020204030204" pitchFamily="34" charset="0"/>
                <a:hlinkClick r:id="rId3"/>
              </a:rPr>
              <a:t>https://govinfo.library.unt.edu/npr/library/reports/hrm07.html</a:t>
            </a:r>
            <a:r>
              <a:rPr lang="en-US" sz="1600" i="1" dirty="0">
                <a:ea typeface="Calibri" panose="020F0502020204030204" pitchFamily="34" charset="0"/>
              </a:rPr>
              <a:t>.)</a:t>
            </a:r>
          </a:p>
          <a:p>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29</a:t>
            </a:fld>
            <a:endParaRPr lang="en-US" dirty="0"/>
          </a:p>
        </p:txBody>
      </p:sp>
    </p:spTree>
    <p:extLst>
      <p:ext uri="{BB962C8B-B14F-4D97-AF65-F5344CB8AC3E}">
        <p14:creationId xmlns:p14="http://schemas.microsoft.com/office/powerpoint/2010/main" val="2441584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000" r="-3000"/>
          </a:stretch>
        </a:blipFill>
        <a:effectLst/>
      </p:bgPr>
    </p:bg>
    <p:spTree>
      <p:nvGrpSpPr>
        <p:cNvPr id="1" name=""/>
        <p:cNvGrpSpPr/>
        <p:nvPr/>
      </p:nvGrpSpPr>
      <p:grpSpPr>
        <a:xfrm>
          <a:off x="0" y="0"/>
          <a:ext cx="0" cy="0"/>
          <a:chOff x="0" y="0"/>
          <a:chExt cx="0" cy="0"/>
        </a:xfrm>
      </p:grpSpPr>
      <p:sp>
        <p:nvSpPr>
          <p:cNvPr id="6" name="Title 3" descr="Federal Leadership and Professional Development Seminar Series" title="Federal Leadership and Professional Development Seminar Series"/>
          <p:cNvSpPr>
            <a:spLocks noGrp="1"/>
          </p:cNvSpPr>
          <p:nvPr>
            <p:ph type="title"/>
          </p:nvPr>
        </p:nvSpPr>
        <p:spPr>
          <a:xfrm>
            <a:off x="170427" y="251356"/>
            <a:ext cx="8826759" cy="1724342"/>
          </a:xfrm>
          <a:solidFill>
            <a:schemeClr val="bg1"/>
          </a:solidFill>
        </p:spPr>
        <p:txBody>
          <a:bodyPr>
            <a:noAutofit/>
          </a:bodyPr>
          <a:lstStyle/>
          <a:p>
            <a:pPr algn="ctr"/>
            <a:r>
              <a:rPr lang="en-US" b="1" dirty="0">
                <a:solidFill>
                  <a:srgbClr val="002060"/>
                </a:solidFill>
                <a:latin typeface="+mn-lt"/>
                <a:cs typeface="Arial" panose="020B0604020202020204" pitchFamily="34" charset="0"/>
              </a:rPr>
              <a:t>Federal Leadership and Professional Development Seminar Series</a:t>
            </a:r>
            <a:br>
              <a:rPr lang="en-US" sz="3600" b="1" dirty="0">
                <a:solidFill>
                  <a:srgbClr val="002060"/>
                </a:solidFill>
              </a:rPr>
            </a:br>
            <a:endParaRPr lang="en-US" sz="3600" b="1" dirty="0">
              <a:solidFill>
                <a:srgbClr val="002060"/>
              </a:solidFill>
            </a:endParaRPr>
          </a:p>
        </p:txBody>
      </p:sp>
      <p:pic>
        <p:nvPicPr>
          <p:cNvPr id="7" name="Picture 6" descr="Seminar Series Logo: Together Going Further Faster"/>
          <p:cNvPicPr/>
          <p:nvPr/>
        </p:nvPicPr>
        <p:blipFill>
          <a:blip r:embed="rId4" cstate="print">
            <a:extLst>
              <a:ext uri="{28A0092B-C50C-407E-A947-70E740481C1C}">
                <a14:useLocalDpi xmlns:a14="http://schemas.microsoft.com/office/drawing/2010/main" val="0"/>
              </a:ext>
            </a:extLst>
          </a:blip>
          <a:stretch>
            <a:fillRect/>
          </a:stretch>
        </p:blipFill>
        <p:spPr>
          <a:xfrm>
            <a:off x="2240655" y="1577754"/>
            <a:ext cx="4686300" cy="795887"/>
          </a:xfrm>
          <a:prstGeom prst="rect">
            <a:avLst/>
          </a:prstGeom>
        </p:spPr>
      </p:pic>
      <p:sp>
        <p:nvSpPr>
          <p:cNvPr id="8" name="Google Shape;218;p1"/>
          <p:cNvSpPr txBox="1"/>
          <p:nvPr/>
        </p:nvSpPr>
        <p:spPr>
          <a:xfrm>
            <a:off x="3058219" y="2504084"/>
            <a:ext cx="3051173" cy="400069"/>
          </a:xfrm>
          <a:prstGeom prst="rect">
            <a:avLst/>
          </a:prstGeom>
          <a:noFill/>
          <a:ln>
            <a:noFill/>
          </a:ln>
        </p:spPr>
        <p:txBody>
          <a:bodyPr spcFirstLastPara="1" wrap="square" lIns="91425" tIns="45700" rIns="91425" bIns="45700" anchor="t" anchorCtr="0">
            <a:spAutoFit/>
          </a:bodyPr>
          <a:lstStyle/>
          <a:p>
            <a:pPr marL="0" marR="0" lvl="0" indent="0" algn="ctr" defTabSz="457200" rtl="0" eaLnBrk="1" fontAlgn="auto" latinLnBrk="0" hangingPunct="1">
              <a:lnSpc>
                <a:spcPct val="100000"/>
              </a:lnSpc>
              <a:spcBef>
                <a:spcPts val="0"/>
              </a:spcBef>
              <a:spcAft>
                <a:spcPts val="0"/>
              </a:spcAft>
              <a:buClr>
                <a:srgbClr val="000000"/>
              </a:buClr>
              <a:buSzTx/>
              <a:buFont typeface="Arial"/>
              <a:buNone/>
              <a:tabLst/>
              <a:defRPr/>
            </a:pPr>
            <a:r>
              <a:rPr lang="en-US" sz="2000" b="1" noProof="0" dirty="0">
                <a:solidFill>
                  <a:srgbClr val="002060"/>
                </a:solidFill>
                <a:latin typeface="Arial" panose="020B0604020202020204" pitchFamily="34" charset="0"/>
                <a:cs typeface="Arial" panose="020B0604020202020204" pitchFamily="34" charset="0"/>
                <a:sym typeface="Arial Black"/>
              </a:rPr>
              <a:t>November 3, 2021</a:t>
            </a:r>
            <a:endParaRPr kumimoji="0" sz="1200" b="0" i="0" u="none" strike="noStrike" kern="0" cap="none" spc="0" normalizeH="0" baseline="0" noProof="0" dirty="0">
              <a:ln>
                <a:noFill/>
              </a:ln>
              <a:solidFill>
                <a:srgbClr val="002060"/>
              </a:solidFill>
              <a:effectLst/>
              <a:uLnTx/>
              <a:uFillTx/>
              <a:latin typeface="Arial"/>
              <a:ea typeface="+mn-ea"/>
              <a:cs typeface="Arial"/>
              <a:sym typeface="Arial"/>
            </a:endParaRPr>
          </a:p>
        </p:txBody>
      </p:sp>
      <p:sp>
        <p:nvSpPr>
          <p:cNvPr id="11" name="Content Placeholder 4" descr="Session Title" title="Session Title"/>
          <p:cNvSpPr txBox="1">
            <a:spLocks/>
          </p:cNvSpPr>
          <p:nvPr/>
        </p:nvSpPr>
        <p:spPr>
          <a:xfrm>
            <a:off x="647696" y="3259602"/>
            <a:ext cx="7848600" cy="3049758"/>
          </a:xfrm>
          <a:prstGeom prst="rect">
            <a:avLst/>
          </a:prstGeom>
          <a:solidFill>
            <a:srgbClr val="002060"/>
          </a:solidFill>
          <a:ln w="190500" cmpd="dbl">
            <a:solidFill>
              <a:srgbClr val="002060"/>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lnSpc>
                <a:spcPct val="110000"/>
              </a:lnSpc>
              <a:spcBef>
                <a:spcPts val="0"/>
              </a:spcBef>
              <a:buNone/>
            </a:pPr>
            <a:endParaRPr lang="en-US" sz="2400" b="1" dirty="0">
              <a:solidFill>
                <a:schemeClr val="bg1"/>
              </a:solidFill>
              <a:latin typeface="Arial" panose="020B0604020202020204" pitchFamily="34" charset="0"/>
              <a:ea typeface="+mj-ea"/>
              <a:cs typeface="Arial" panose="020B0604020202020204" pitchFamily="34" charset="0"/>
            </a:endParaRPr>
          </a:p>
          <a:p>
            <a:pPr marL="0" indent="0" algn="ctr">
              <a:lnSpc>
                <a:spcPct val="110000"/>
              </a:lnSpc>
              <a:spcBef>
                <a:spcPts val="0"/>
              </a:spcBef>
              <a:buNone/>
            </a:pPr>
            <a:r>
              <a:rPr lang="en-US" sz="2400" b="1" dirty="0">
                <a:solidFill>
                  <a:schemeClr val="bg1"/>
                </a:solidFill>
                <a:latin typeface="Arial" panose="020B0604020202020204" pitchFamily="34" charset="0"/>
                <a:ea typeface="+mj-ea"/>
                <a:cs typeface="Arial" panose="020B0604020202020204" pitchFamily="34" charset="0"/>
              </a:rPr>
              <a:t>Successful Strategies for </a:t>
            </a:r>
          </a:p>
          <a:p>
            <a:pPr marL="0" indent="0" algn="ctr">
              <a:lnSpc>
                <a:spcPct val="110000"/>
              </a:lnSpc>
              <a:spcBef>
                <a:spcPts val="0"/>
              </a:spcBef>
              <a:buNone/>
            </a:pPr>
            <a:r>
              <a:rPr lang="en-US" sz="2400" b="1" dirty="0">
                <a:solidFill>
                  <a:schemeClr val="bg1"/>
                </a:solidFill>
                <a:latin typeface="Arial" panose="020B0604020202020204" pitchFamily="34" charset="0"/>
                <a:ea typeface="+mj-ea"/>
                <a:cs typeface="Arial" panose="020B0604020202020204" pitchFamily="34" charset="0"/>
              </a:rPr>
              <a:t>Telework and Hybrid Work Environments</a:t>
            </a:r>
          </a:p>
          <a:p>
            <a:pPr marL="0" indent="0" algn="ctr">
              <a:lnSpc>
                <a:spcPct val="110000"/>
              </a:lnSpc>
              <a:spcBef>
                <a:spcPts val="0"/>
              </a:spcBef>
              <a:buNone/>
            </a:pPr>
            <a:endParaRPr lang="en-US" sz="1900" b="1" dirty="0">
              <a:solidFill>
                <a:schemeClr val="bg1"/>
              </a:solidFill>
              <a:latin typeface="Arial" panose="020B0604020202020204" pitchFamily="34" charset="0"/>
              <a:ea typeface="+mj-ea"/>
              <a:cs typeface="Arial" panose="020B0604020202020204" pitchFamily="34" charset="0"/>
            </a:endParaRPr>
          </a:p>
          <a:p>
            <a:pPr marL="0" indent="0" algn="ctr">
              <a:lnSpc>
                <a:spcPct val="110000"/>
              </a:lnSpc>
              <a:spcBef>
                <a:spcPts val="0"/>
              </a:spcBef>
              <a:buNone/>
            </a:pPr>
            <a:endParaRPr lang="en-US" b="1" dirty="0">
              <a:solidFill>
                <a:schemeClr val="bg1"/>
              </a:solidFill>
              <a:latin typeface="Arial" panose="020B0604020202020204" pitchFamily="34" charset="0"/>
              <a:ea typeface="+mj-ea"/>
              <a:cs typeface="Arial" panose="020B0604020202020204" pitchFamily="34" charset="0"/>
            </a:endParaRPr>
          </a:p>
          <a:p>
            <a:pPr marL="0" indent="0" algn="ctr">
              <a:spcBef>
                <a:spcPts val="0"/>
              </a:spcBef>
              <a:buNone/>
            </a:pPr>
            <a:r>
              <a:rPr lang="en-US" i="1" dirty="0">
                <a:solidFill>
                  <a:schemeClr val="bg1"/>
                </a:solidFill>
                <a:effectLst>
                  <a:outerShdw blurRad="69850" dist="43180" dir="5400000" sx="0" sy="0">
                    <a:srgbClr val="000000">
                      <a:alpha val="65000"/>
                    </a:srgbClr>
                  </a:outerShdw>
                </a:effectLst>
              </a:rPr>
              <a:t>Support: </a:t>
            </a:r>
            <a:r>
              <a:rPr lang="en-US" dirty="0">
                <a:solidFill>
                  <a:schemeClr val="bg1"/>
                </a:solidFill>
                <a:effectLst>
                  <a:outerShdw blurRad="69850" dist="43180" dir="5400000" sx="0" sy="0">
                    <a:srgbClr val="000000">
                      <a:alpha val="65000"/>
                    </a:srgbClr>
                  </a:outerShdw>
                </a:effectLst>
              </a:rPr>
              <a:t>AHRQ MAGIC and GSA DigitalGov University </a:t>
            </a:r>
          </a:p>
          <a:p>
            <a:pPr marL="0" indent="0" algn="ctr">
              <a:spcBef>
                <a:spcPts val="0"/>
              </a:spcBef>
              <a:buNone/>
            </a:pPr>
            <a:r>
              <a:rPr lang="en-US" i="1" dirty="0">
                <a:solidFill>
                  <a:schemeClr val="bg1"/>
                </a:solidFill>
                <a:effectLst>
                  <a:outerShdw blurRad="69850" dist="43180" dir="5400000" sx="0" sy="0">
                    <a:srgbClr val="000000">
                      <a:alpha val="65000"/>
                    </a:srgbClr>
                  </a:outerShdw>
                </a:effectLst>
              </a:rPr>
              <a:t>Chair: </a:t>
            </a:r>
            <a:r>
              <a:rPr lang="en-US" dirty="0">
                <a:solidFill>
                  <a:schemeClr val="bg1"/>
                </a:solidFill>
                <a:effectLst>
                  <a:outerShdw blurRad="69850" dist="43180" dir="5400000" sx="0" sy="0">
                    <a:srgbClr val="000000">
                      <a:alpha val="65000"/>
                    </a:srgbClr>
                  </a:outerShdw>
                </a:effectLst>
              </a:rPr>
              <a:t>Kim Wittenberg, MA, AHRQ, HHS</a:t>
            </a:r>
          </a:p>
          <a:p>
            <a:pPr marL="0" indent="0" algn="ctr">
              <a:lnSpc>
                <a:spcPct val="110000"/>
              </a:lnSpc>
              <a:spcBef>
                <a:spcPts val="0"/>
              </a:spcBef>
              <a:buNone/>
            </a:pPr>
            <a:endParaRPr lang="en-US" sz="2000" dirty="0">
              <a:solidFill>
                <a:schemeClr val="bg1"/>
              </a:solidFill>
              <a:effectLst>
                <a:outerShdw blurRad="69850" dist="43180" dir="5400000" sx="0" sy="0">
                  <a:srgbClr val="000000">
                    <a:alpha val="65000"/>
                  </a:srgbClr>
                </a:outerShdw>
              </a:effectLst>
            </a:endParaRPr>
          </a:p>
          <a:p>
            <a:pPr marL="0" indent="0" algn="ctr">
              <a:lnSpc>
                <a:spcPct val="110000"/>
              </a:lnSpc>
              <a:spcBef>
                <a:spcPts val="0"/>
              </a:spcBef>
              <a:buNone/>
            </a:pPr>
            <a:endParaRPr lang="en-US" sz="2000" dirty="0">
              <a:solidFill>
                <a:schemeClr val="bg1"/>
              </a:solidFill>
              <a:effectLst>
                <a:outerShdw blurRad="69850" dist="43180" dir="5400000" sx="0" sy="0">
                  <a:srgbClr val="000000">
                    <a:alpha val="65000"/>
                  </a:srgbClr>
                </a:outerShdw>
              </a:effectLst>
            </a:endParaRPr>
          </a:p>
        </p:txBody>
      </p:sp>
      <p:sp>
        <p:nvSpPr>
          <p:cNvPr id="2" name="Slide Number Placeholder 1"/>
          <p:cNvSpPr>
            <a:spLocks noGrp="1"/>
          </p:cNvSpPr>
          <p:nvPr>
            <p:ph type="sldNum" sz="quarter" idx="12"/>
          </p:nvPr>
        </p:nvSpPr>
        <p:spPr/>
        <p:txBody>
          <a:bodyPr/>
          <a:lstStyle/>
          <a:p>
            <a:fld id="{4411220A-4329-47A5-AAA9-40C270F25AD1}" type="slidenum">
              <a:rPr lang="en-US" smtClean="0"/>
              <a:pPr/>
              <a:t>3</a:t>
            </a:fld>
            <a:endParaRPr lang="en-US" dirty="0"/>
          </a:p>
        </p:txBody>
      </p:sp>
    </p:spTree>
    <p:extLst>
      <p:ext uri="{BB962C8B-B14F-4D97-AF65-F5344CB8AC3E}">
        <p14:creationId xmlns:p14="http://schemas.microsoft.com/office/powerpoint/2010/main" val="1811159553"/>
      </p:ext>
    </p:extLst>
  </p:cSld>
  <p:clrMapOvr>
    <a:masterClrMapping/>
  </p:clrMapOvr>
  <mc:AlternateContent xmlns:mc="http://schemas.openxmlformats.org/markup-compatibility/2006" xmlns:p14="http://schemas.microsoft.com/office/powerpoint/2010/main">
    <mc:Choice Requires="p14">
      <p:transition spd="slow" p14:dur="2000" advTm="30159"/>
    </mc:Choice>
    <mc:Fallback xmlns="">
      <p:transition spd="slow" advTm="30159"/>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Telework Benefits – </a:t>
            </a:r>
            <a:br>
              <a:rPr lang="en-US" sz="3200" dirty="0">
                <a:latin typeface="+mn-lt"/>
              </a:rPr>
            </a:br>
            <a:r>
              <a:rPr lang="en-US" sz="3200" dirty="0">
                <a:latin typeface="+mn-lt"/>
              </a:rPr>
              <a:t>1990 </a:t>
            </a:r>
            <a:r>
              <a:rPr lang="en-US" sz="3200" dirty="0" err="1">
                <a:latin typeface="+mn-lt"/>
              </a:rPr>
              <a:t>Flexiplace</a:t>
            </a:r>
            <a:r>
              <a:rPr lang="en-US" sz="3200" dirty="0">
                <a:latin typeface="+mn-lt"/>
              </a:rPr>
              <a:t> Pilot Findings (3)</a:t>
            </a:r>
          </a:p>
        </p:txBody>
      </p:sp>
      <p:sp>
        <p:nvSpPr>
          <p:cNvPr id="2" name="Rectangle 1"/>
          <p:cNvSpPr/>
          <p:nvPr/>
        </p:nvSpPr>
        <p:spPr>
          <a:xfrm>
            <a:off x="279914" y="1577127"/>
            <a:ext cx="8666862" cy="5383012"/>
          </a:xfrm>
          <a:prstGeom prst="rect">
            <a:avLst/>
          </a:prstGeom>
        </p:spPr>
        <p:txBody>
          <a:bodyPr wrap="square">
            <a:spAutoFit/>
          </a:bodyPr>
          <a:lstStyle/>
          <a:p>
            <a:pPr>
              <a:lnSpc>
                <a:spcPct val="120000"/>
              </a:lnSpc>
              <a:spcBef>
                <a:spcPts val="600"/>
              </a:spcBef>
              <a:spcAft>
                <a:spcPts val="600"/>
              </a:spcAft>
            </a:pPr>
            <a:r>
              <a:rPr lang="en-US" b="1" dirty="0">
                <a:ea typeface="Calibri" panose="020F0502020204030204" pitchFamily="34" charset="0"/>
              </a:rPr>
              <a:t>Results from 1990 </a:t>
            </a:r>
            <a:r>
              <a:rPr lang="en-US" b="1" dirty="0" err="1">
                <a:ea typeface="Calibri" panose="020F0502020204030204" pitchFamily="34" charset="0"/>
              </a:rPr>
              <a:t>Flexiplace</a:t>
            </a:r>
            <a:r>
              <a:rPr lang="en-US" b="1" dirty="0">
                <a:ea typeface="Calibri" panose="020F0502020204030204" pitchFamily="34" charset="0"/>
              </a:rPr>
              <a:t> Pilot (continued)</a:t>
            </a:r>
            <a:endParaRPr lang="en-US" i="1" dirty="0">
              <a:ea typeface="Calibri" panose="020F0502020204030204" pitchFamily="34" charset="0"/>
            </a:endParaRPr>
          </a:p>
          <a:p>
            <a:pPr marL="342900" indent="-342900">
              <a:lnSpc>
                <a:spcPct val="120000"/>
              </a:lnSpc>
              <a:spcBef>
                <a:spcPts val="600"/>
              </a:spcBef>
              <a:spcAft>
                <a:spcPts val="600"/>
              </a:spcAft>
              <a:buFont typeface="Arial" panose="020B0604020202020204" pitchFamily="34" charset="0"/>
              <a:buChar char="•"/>
            </a:pPr>
            <a:r>
              <a:rPr lang="en-US" dirty="0"/>
              <a:t>“The </a:t>
            </a:r>
            <a:r>
              <a:rPr lang="en-US" b="1" dirty="0"/>
              <a:t>federal government should be viewed as a model employer in the availability and flexibility of quality of </a:t>
            </a:r>
            <a:r>
              <a:rPr lang="en-US" b="1" dirty="0" err="1"/>
              <a:t>worklife</a:t>
            </a:r>
            <a:r>
              <a:rPr lang="en-US" b="1" dirty="0"/>
              <a:t> programs that emphasize the tools employees at all levels need to manage their work responsibilities and personal lives more effectively</a:t>
            </a:r>
            <a:r>
              <a:rPr lang="en-US" dirty="0"/>
              <a:t>. Successful programs will foster interagency and intergovernmental partnerships, encourage cooperation between management and employees, spark collaborative ventures between public and private organizations, and bring harmony to the workplace and community in which they reside.”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r>
              <a:rPr lang="en-US" sz="1600" dirty="0">
                <a:ea typeface="Calibri" panose="020F0502020204030204" pitchFamily="34" charset="0"/>
              </a:rPr>
              <a:t>(</a:t>
            </a:r>
            <a:r>
              <a:rPr lang="en-US" sz="1600" i="1" dirty="0">
                <a:ea typeface="Calibri" panose="020F0502020204030204" pitchFamily="34" charset="0"/>
              </a:rPr>
              <a:t>From National Performance Review. 1993. Reinventing Human Resource Management. Enable Employees to Mange Work and Family Responsibilities. HRM07: Enhance Programs to Provide Family-Friendly Workplaces. Available at: </a:t>
            </a:r>
            <a:r>
              <a:rPr lang="en-US" sz="1600" i="1" dirty="0">
                <a:ea typeface="Calibri" panose="020F0502020204030204" pitchFamily="34" charset="0"/>
                <a:hlinkClick r:id="rId3"/>
              </a:rPr>
              <a:t>https://govinfo.library.unt.edu/npr/library/reports/hrm07.html</a:t>
            </a:r>
            <a:r>
              <a:rPr lang="en-US" sz="1600" i="1" dirty="0">
                <a:ea typeface="Calibri" panose="020F0502020204030204" pitchFamily="34" charset="0"/>
              </a:rPr>
              <a:t>.)</a:t>
            </a:r>
          </a:p>
          <a:p>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30</a:t>
            </a:fld>
            <a:endParaRPr lang="en-US" dirty="0"/>
          </a:p>
        </p:txBody>
      </p:sp>
    </p:spTree>
    <p:extLst>
      <p:ext uri="{BB962C8B-B14F-4D97-AF65-F5344CB8AC3E}">
        <p14:creationId xmlns:p14="http://schemas.microsoft.com/office/powerpoint/2010/main" val="3267430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Telework Benefits – </a:t>
            </a:r>
            <a:br>
              <a:rPr lang="en-US" sz="3200" dirty="0">
                <a:latin typeface="+mn-lt"/>
              </a:rPr>
            </a:br>
            <a:r>
              <a:rPr lang="en-US" sz="3200" dirty="0">
                <a:latin typeface="+mn-lt"/>
              </a:rPr>
              <a:t>2020 Report to Congress (FY2019 data) </a:t>
            </a:r>
          </a:p>
        </p:txBody>
      </p:sp>
      <p:sp>
        <p:nvSpPr>
          <p:cNvPr id="2" name="Rectangle 1"/>
          <p:cNvSpPr/>
          <p:nvPr/>
        </p:nvSpPr>
        <p:spPr>
          <a:xfrm>
            <a:off x="283029" y="1589314"/>
            <a:ext cx="8622976" cy="5078313"/>
          </a:xfrm>
          <a:prstGeom prst="rect">
            <a:avLst/>
          </a:prstGeom>
        </p:spPr>
        <p:txBody>
          <a:bodyPr wrap="square">
            <a:spAutoFit/>
          </a:bodyPr>
          <a:lstStyle/>
          <a:p>
            <a:pPr>
              <a:lnSpc>
                <a:spcPct val="120000"/>
              </a:lnSpc>
            </a:pPr>
            <a:r>
              <a:rPr lang="en-US" b="1" dirty="0">
                <a:ea typeface="Calibri" panose="020F0502020204030204" pitchFamily="34" charset="0"/>
              </a:rPr>
              <a:t>2020 Report to Congress (FY19 data)</a:t>
            </a:r>
          </a:p>
          <a:p>
            <a:pPr marL="342900" indent="-342900">
              <a:lnSpc>
                <a:spcPct val="120000"/>
              </a:lnSpc>
              <a:buFont typeface="Arial" panose="020B0604020202020204" pitchFamily="34" charset="0"/>
              <a:buChar char="•"/>
            </a:pPr>
            <a:r>
              <a:rPr lang="en-US" dirty="0">
                <a:ea typeface="Calibri" panose="020F0502020204030204" pitchFamily="34" charset="0"/>
              </a:rPr>
              <a:t>Teleworkers recorded </a:t>
            </a:r>
            <a:r>
              <a:rPr lang="en-US" b="1" dirty="0">
                <a:ea typeface="Calibri" panose="020F0502020204030204" pitchFamily="34" charset="0"/>
              </a:rPr>
              <a:t>higher engagement, overall satisfaction, and intent to stay than non-teleworkers</a:t>
            </a:r>
          </a:p>
          <a:p>
            <a:pPr marL="342900" indent="-342900">
              <a:lnSpc>
                <a:spcPct val="120000"/>
              </a:lnSpc>
              <a:buFont typeface="Arial" panose="020B0604020202020204" pitchFamily="34" charset="0"/>
              <a:buChar char="•"/>
            </a:pPr>
            <a:r>
              <a:rPr lang="en-US" b="1" dirty="0">
                <a:ea typeface="Calibri" panose="020F0502020204030204" pitchFamily="34" charset="0"/>
              </a:rPr>
              <a:t>“</a:t>
            </a:r>
            <a:r>
              <a:rPr lang="en-US" dirty="0"/>
              <a:t>Research has identified </a:t>
            </a:r>
            <a:r>
              <a:rPr lang="en-US" b="1" dirty="0"/>
              <a:t>a significant and positive relationship between telework and job performance, </a:t>
            </a:r>
            <a:r>
              <a:rPr lang="en-US" dirty="0"/>
              <a:t>both with supervisory performance ratings and objective performance criteria.”</a:t>
            </a:r>
          </a:p>
          <a:p>
            <a:pPr marL="342900" indent="-342900">
              <a:lnSpc>
                <a:spcPct val="120000"/>
              </a:lnSpc>
              <a:buFont typeface="Arial" panose="020B0604020202020204" pitchFamily="34" charset="0"/>
              <a:buChar char="•"/>
            </a:pPr>
            <a:r>
              <a:rPr lang="en-US" b="1" dirty="0">
                <a:ea typeface="Calibri" panose="020F0502020204030204" pitchFamily="34" charset="0"/>
              </a:rPr>
              <a:t>Other uses of Telework:</a:t>
            </a:r>
          </a:p>
          <a:p>
            <a:pPr marL="800100" lvl="1" indent="-342900">
              <a:lnSpc>
                <a:spcPct val="120000"/>
              </a:lnSpc>
              <a:buFont typeface="Arial" panose="020B0604020202020204" pitchFamily="34" charset="0"/>
              <a:buChar char="•"/>
            </a:pPr>
            <a:r>
              <a:rPr lang="en-US" b="1" dirty="0"/>
              <a:t>Facilitate continuity of operations </a:t>
            </a:r>
            <a:r>
              <a:rPr lang="en-US" dirty="0"/>
              <a:t>during emergencies,</a:t>
            </a:r>
          </a:p>
          <a:p>
            <a:pPr marL="800100" lvl="1" indent="-342900">
              <a:lnSpc>
                <a:spcPct val="120000"/>
              </a:lnSpc>
              <a:buFont typeface="Arial" panose="020B0604020202020204" pitchFamily="34" charset="0"/>
              <a:buChar char="•"/>
            </a:pPr>
            <a:r>
              <a:rPr lang="en-US" b="1" dirty="0"/>
              <a:t>Increase retention</a:t>
            </a:r>
          </a:p>
          <a:p>
            <a:pPr marL="800100" lvl="1" indent="-342900">
              <a:lnSpc>
                <a:spcPct val="120000"/>
              </a:lnSpc>
              <a:buFont typeface="Arial" panose="020B0604020202020204" pitchFamily="34" charset="0"/>
              <a:buChar char="•"/>
            </a:pPr>
            <a:r>
              <a:rPr lang="en-US" b="1" dirty="0"/>
              <a:t>Support employees with medical needs</a:t>
            </a:r>
          </a:p>
          <a:p>
            <a:pPr marL="800100" lvl="1" indent="-342900">
              <a:buFont typeface="Arial" panose="020B0604020202020204" pitchFamily="34" charset="0"/>
              <a:buChar char="•"/>
            </a:pPr>
            <a:endParaRPr lang="en-US" b="1" dirty="0">
              <a:ea typeface="Calibri" panose="020F0502020204030204" pitchFamily="34" charset="0"/>
            </a:endParaRPr>
          </a:p>
          <a:p>
            <a:pPr marL="800100" lvl="1" indent="-342900">
              <a:buFont typeface="Arial" panose="020B0604020202020204" pitchFamily="34" charset="0"/>
              <a:buChar char="•"/>
            </a:pPr>
            <a:endParaRPr lang="en-US" sz="2400" b="1" dirty="0">
              <a:ea typeface="Calibri" panose="020F0502020204030204" pitchFamily="34" charset="0"/>
            </a:endParaRPr>
          </a:p>
          <a:p>
            <a:r>
              <a:rPr lang="en-US" sz="1600" dirty="0"/>
              <a:t>(</a:t>
            </a:r>
            <a:r>
              <a:rPr lang="en-US" sz="1600" i="1" dirty="0"/>
              <a:t>From 2020 Status of Telework in the Federal Government Report to Congress. United States Office of Personnel Management. Fiscal Year 2019. Available at: </a:t>
            </a:r>
            <a:r>
              <a:rPr lang="en-US" sz="1600" i="1" dirty="0">
                <a:hlinkClick r:id="rId3"/>
              </a:rPr>
              <a:t>https://www.telework.gov/reports-studies/reports-to-congress/2020-report-to-congress.pdf</a:t>
            </a:r>
            <a:r>
              <a:rPr lang="en-US" sz="1600" i="1" dirty="0"/>
              <a:t>.</a:t>
            </a:r>
            <a:r>
              <a:rPr lang="en-US" sz="1600" dirty="0"/>
              <a:t>)</a:t>
            </a:r>
            <a:endParaRPr lang="en-US" sz="1600" i="1" dirty="0"/>
          </a:p>
          <a:p>
            <a:r>
              <a:rPr lang="en-US" dirty="0">
                <a:ea typeface="Calibri" panose="020F0502020204030204" pitchFamily="34" charset="0"/>
              </a:rPr>
              <a:t>         </a:t>
            </a:r>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31</a:t>
            </a:fld>
            <a:endParaRPr lang="en-US" dirty="0"/>
          </a:p>
        </p:txBody>
      </p:sp>
    </p:spTree>
    <p:extLst>
      <p:ext uri="{BB962C8B-B14F-4D97-AF65-F5344CB8AC3E}">
        <p14:creationId xmlns:p14="http://schemas.microsoft.com/office/powerpoint/2010/main" val="795684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2020 – Start of Pandemic</a:t>
            </a:r>
            <a:br>
              <a:rPr lang="en-US" sz="3200" dirty="0">
                <a:latin typeface="+mn-lt"/>
              </a:rPr>
            </a:br>
            <a:r>
              <a:rPr lang="en-US" sz="3200" dirty="0">
                <a:latin typeface="+mn-lt"/>
              </a:rPr>
              <a:t>2020 FEVS Results</a:t>
            </a:r>
          </a:p>
        </p:txBody>
      </p:sp>
      <p:sp>
        <p:nvSpPr>
          <p:cNvPr id="2" name="Rectangle 1"/>
          <p:cNvSpPr/>
          <p:nvPr/>
        </p:nvSpPr>
        <p:spPr>
          <a:xfrm>
            <a:off x="268400" y="1555037"/>
            <a:ext cx="8700236" cy="5539978"/>
          </a:xfrm>
          <a:prstGeom prst="rect">
            <a:avLst/>
          </a:prstGeom>
        </p:spPr>
        <p:txBody>
          <a:bodyPr wrap="square">
            <a:spAutoFit/>
          </a:bodyPr>
          <a:lstStyle/>
          <a:p>
            <a:r>
              <a:rPr lang="en-US" b="1" dirty="0">
                <a:ea typeface="Calibri" panose="020F0502020204030204" pitchFamily="34" charset="0"/>
              </a:rPr>
              <a:t>2020 Pandemic led to </a:t>
            </a:r>
            <a:r>
              <a:rPr lang="en-US" b="1" dirty="0"/>
              <a:t>Full-time</a:t>
            </a:r>
            <a:r>
              <a:rPr lang="en-US" b="1" dirty="0">
                <a:ea typeface="Calibri" panose="020F0502020204030204" pitchFamily="34" charset="0"/>
              </a:rPr>
              <a:t> telework jumping from 3% to 59%.</a:t>
            </a:r>
          </a:p>
          <a:p>
            <a:r>
              <a:rPr lang="en-US" dirty="0">
                <a:ea typeface="Calibri" panose="020F0502020204030204" pitchFamily="34" charset="0"/>
              </a:rPr>
              <a:t>	</a:t>
            </a:r>
            <a:r>
              <a:rPr lang="en-US" b="1" dirty="0">
                <a:solidFill>
                  <a:srgbClr val="0070C0"/>
                </a:solidFill>
                <a:ea typeface="Calibri" panose="020F0502020204030204" pitchFamily="34" charset="0"/>
              </a:rPr>
              <a:t>What were the consequences?</a:t>
            </a:r>
          </a:p>
          <a:p>
            <a:endParaRPr lang="en-US" sz="600" b="1" dirty="0">
              <a:solidFill>
                <a:srgbClr val="0070C0"/>
              </a:solidFill>
              <a:ea typeface="Calibri" panose="020F0502020204030204" pitchFamily="34" charset="0"/>
            </a:endParaRPr>
          </a:p>
          <a:p>
            <a:r>
              <a:rPr lang="en-US" b="1" dirty="0">
                <a:ea typeface="Calibri" panose="020F0502020204030204" pitchFamily="34" charset="0"/>
              </a:rPr>
              <a:t>2020 Federal Employee Viewpoint Survey (FEVS) Results </a:t>
            </a:r>
          </a:p>
          <a:p>
            <a:pPr marL="457200" indent="-457200">
              <a:buFont typeface="Arial" panose="020B0604020202020204" pitchFamily="34" charset="0"/>
              <a:buChar char="•"/>
            </a:pPr>
            <a:r>
              <a:rPr lang="en-US" dirty="0">
                <a:latin typeface="Calibri" panose="020F0502020204030204" pitchFamily="34" charset="0"/>
                <a:ea typeface="Calibri" panose="020F0502020204030204" pitchFamily="34" charset="0"/>
              </a:rPr>
              <a:t>48% of employees reported greatly or somewhat increased work demands because of the pandemic</a:t>
            </a:r>
          </a:p>
          <a:p>
            <a:pPr marL="457200" indent="-457200">
              <a:buFont typeface="Arial" panose="020B0604020202020204" pitchFamily="34" charset="0"/>
              <a:buChar char="•"/>
            </a:pPr>
            <a:r>
              <a:rPr lang="en-US" b="1" dirty="0">
                <a:latin typeface="Calibri" panose="020F0502020204030204" pitchFamily="34" charset="0"/>
                <a:ea typeface="Calibri" panose="020F0502020204030204" pitchFamily="34" charset="0"/>
              </a:rPr>
              <a:t>Workplace effectiveness scores </a:t>
            </a:r>
            <a:r>
              <a:rPr lang="en-US" dirty="0">
                <a:latin typeface="Calibri" panose="020F0502020204030204" pitchFamily="34" charset="0"/>
                <a:ea typeface="Calibri" panose="020F0502020204030204" pitchFamily="34" charset="0"/>
              </a:rPr>
              <a:t>(i.e., meeting customer needs, contributing positively to agency performance, producing high-quality work, adapting to changing priorities, successfully collaborating, achieving goals) </a:t>
            </a:r>
            <a:r>
              <a:rPr lang="en-US" b="1" dirty="0">
                <a:latin typeface="Calibri" panose="020F0502020204030204" pitchFamily="34" charset="0"/>
                <a:ea typeface="Calibri" panose="020F0502020204030204" pitchFamily="34" charset="0"/>
              </a:rPr>
              <a:t>remained high but were slightly reduced during pandemic</a:t>
            </a:r>
            <a:r>
              <a:rPr lang="en-US" dirty="0">
                <a:latin typeface="Calibri" panose="020F0502020204030204" pitchFamily="34" charset="0"/>
                <a:ea typeface="Calibri" panose="020F0502020204030204" pitchFamily="34" charset="0"/>
              </a:rPr>
              <a:t> (by 3 to 8%). </a:t>
            </a:r>
          </a:p>
          <a:p>
            <a:pPr marL="457200" indent="-457200">
              <a:buFont typeface="Arial" panose="020B0604020202020204" pitchFamily="34" charset="0"/>
              <a:buChar char="•"/>
            </a:pPr>
            <a:r>
              <a:rPr lang="en-US" b="1" dirty="0">
                <a:latin typeface="Calibri" panose="020F0502020204030204" pitchFamily="34" charset="0"/>
                <a:ea typeface="Calibri" panose="020F0502020204030204" pitchFamily="34" charset="0"/>
              </a:rPr>
              <a:t>FEVS scores were highest in 5 years for</a:t>
            </a:r>
            <a:r>
              <a:rPr lang="en-US" dirty="0">
                <a:latin typeface="Calibri" panose="020F0502020204030204" pitchFamily="34" charset="0"/>
                <a:ea typeface="Calibri" panose="020F0502020204030204" pitchFamily="34" charset="0"/>
              </a:rPr>
              <a:t>:</a:t>
            </a:r>
          </a:p>
          <a:p>
            <a:pPr lvl="2" indent="-457200">
              <a:buFont typeface="Arial" panose="020B0604020202020204" pitchFamily="34" charset="0"/>
              <a:buChar char="•"/>
            </a:pPr>
            <a:r>
              <a:rPr lang="en-US" b="1" dirty="0">
                <a:latin typeface="Calibri" panose="020F0502020204030204" pitchFamily="34" charset="0"/>
                <a:ea typeface="Calibri" panose="020F0502020204030204" pitchFamily="34" charset="0"/>
              </a:rPr>
              <a:t>Overall Engagement</a:t>
            </a:r>
          </a:p>
          <a:p>
            <a:pPr lvl="2" indent="-457200">
              <a:buFont typeface="Arial" panose="020B0604020202020204" pitchFamily="34" charset="0"/>
              <a:buChar char="•"/>
            </a:pPr>
            <a:r>
              <a:rPr lang="en-US" b="1" dirty="0">
                <a:latin typeface="Calibri" panose="020F0502020204030204" pitchFamily="34" charset="0"/>
                <a:ea typeface="Calibri" panose="020F0502020204030204" pitchFamily="34" charset="0"/>
              </a:rPr>
              <a:t>Overall Global Satisfaction</a:t>
            </a:r>
          </a:p>
          <a:p>
            <a:pPr lvl="2" indent="-457200">
              <a:buFont typeface="Arial" panose="020B0604020202020204" pitchFamily="34" charset="0"/>
              <a:buChar char="•"/>
            </a:pPr>
            <a:r>
              <a:rPr lang="en-US" b="1" dirty="0">
                <a:latin typeface="Calibri" panose="020F0502020204030204" pitchFamily="34" charset="0"/>
                <a:ea typeface="Calibri" panose="020F0502020204030204" pitchFamily="34" charset="0"/>
              </a:rPr>
              <a:t>Leadership and Management Practices that Contribute to Agency Performance</a:t>
            </a:r>
          </a:p>
          <a:p>
            <a:pPr lvl="2" indent="-457200">
              <a:buFont typeface="Arial" panose="020B0604020202020204" pitchFamily="34" charset="0"/>
              <a:buChar char="•"/>
            </a:pPr>
            <a:r>
              <a:rPr lang="en-US" b="1" dirty="0">
                <a:latin typeface="Calibri" panose="020F0502020204030204" pitchFamily="34" charset="0"/>
                <a:ea typeface="Calibri" panose="020F0502020204030204" pitchFamily="34" charset="0"/>
              </a:rPr>
              <a:t>Employee Satisfaction </a:t>
            </a:r>
            <a:r>
              <a:rPr lang="en-US" dirty="0">
                <a:latin typeface="Calibri" panose="020F0502020204030204" pitchFamily="34" charset="0"/>
                <a:ea typeface="Calibri" panose="020F0502020204030204" pitchFamily="34" charset="0"/>
              </a:rPr>
              <a:t>with Leadership Policies &amp; Practices; Work Environment Rewards and Recognition; Opportunities and Growth; &amp; Opportunities to Contribute to Achieving Organizational Mission    </a:t>
            </a:r>
            <a:r>
              <a:rPr lang="en-US" dirty="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sz="1400" dirty="0">
                <a:ea typeface="Calibri" panose="020F0502020204030204" pitchFamily="34" charset="0"/>
              </a:rPr>
              <a:t>(From</a:t>
            </a:r>
            <a:r>
              <a:rPr lang="en-US" sz="1400" i="1" dirty="0">
                <a:ea typeface="Calibri" panose="020F0502020204030204" pitchFamily="34" charset="0"/>
              </a:rPr>
              <a:t>: Office of Personnel Management. 2020. Federal Employee Viewpoint Survey. Available at: </a:t>
            </a:r>
            <a:r>
              <a:rPr lang="en-US" sz="1400" i="1" dirty="0">
                <a:ea typeface="Calibri" panose="020F0502020204030204" pitchFamily="34" charset="0"/>
                <a:hlinkClick r:id="rId3"/>
              </a:rPr>
              <a:t>https://www.opm.gov/fevs/reports/governmentwide-reports/governmentwide-management-report/governmentwide-report/2020/2020-governmentwide-management-report.pdf</a:t>
            </a:r>
            <a:r>
              <a:rPr lang="en-US" sz="1400" i="1" dirty="0">
                <a:ea typeface="Calibri" panose="020F0502020204030204" pitchFamily="34" charset="0"/>
              </a:rPr>
              <a:t>.)</a:t>
            </a:r>
          </a:p>
          <a:p>
            <a:pPr lvl="2"/>
            <a:r>
              <a:rPr lang="en-US" dirty="0">
                <a:ea typeface="Calibri" panose="020F0502020204030204" pitchFamily="34" charset="0"/>
              </a:rPr>
              <a:t>    </a:t>
            </a:r>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32</a:t>
            </a:fld>
            <a:endParaRPr lang="en-US" dirty="0"/>
          </a:p>
        </p:txBody>
      </p:sp>
    </p:spTree>
    <p:extLst>
      <p:ext uri="{BB962C8B-B14F-4D97-AF65-F5344CB8AC3E}">
        <p14:creationId xmlns:p14="http://schemas.microsoft.com/office/powerpoint/2010/main" val="131248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Telework Impact –</a:t>
            </a:r>
            <a:br>
              <a:rPr lang="en-US" sz="3200" dirty="0">
                <a:latin typeface="+mn-lt"/>
              </a:rPr>
            </a:br>
            <a:r>
              <a:rPr lang="en-US" sz="3200" dirty="0">
                <a:latin typeface="+mn-lt"/>
              </a:rPr>
              <a:t>Organizational Benefits</a:t>
            </a:r>
          </a:p>
        </p:txBody>
      </p:sp>
      <p:sp>
        <p:nvSpPr>
          <p:cNvPr id="2" name="Rectangle 1"/>
          <p:cNvSpPr/>
          <p:nvPr/>
        </p:nvSpPr>
        <p:spPr>
          <a:xfrm>
            <a:off x="243051" y="1425143"/>
            <a:ext cx="8657897" cy="5078313"/>
          </a:xfrm>
          <a:prstGeom prst="rect">
            <a:avLst/>
          </a:prstGeom>
        </p:spPr>
        <p:txBody>
          <a:bodyPr wrap="square">
            <a:spAutoFit/>
          </a:bodyPr>
          <a:lstStyle/>
          <a:p>
            <a:r>
              <a:rPr lang="en-US" b="1" dirty="0">
                <a:latin typeface="Calibri" panose="020F0502020204030204" pitchFamily="34" charset="0"/>
                <a:ea typeface="Calibri" panose="020F0502020204030204" pitchFamily="34" charset="0"/>
              </a:rPr>
              <a:t>Organizational Benefits:</a:t>
            </a:r>
          </a:p>
          <a:p>
            <a:pPr marL="342900" indent="-342900">
              <a:buFont typeface="Arial" panose="020B0604020202020204" pitchFamily="34" charset="0"/>
              <a:buChar char="•"/>
            </a:pPr>
            <a:r>
              <a:rPr lang="en-US" b="1" dirty="0">
                <a:latin typeface="Calibri" panose="020F0502020204030204" pitchFamily="34" charset="0"/>
                <a:ea typeface="Calibri" panose="020F0502020204030204" pitchFamily="34" charset="0"/>
              </a:rPr>
              <a:t>Organizational performance remains high</a:t>
            </a:r>
            <a:r>
              <a:rPr lang="en-US" dirty="0">
                <a:latin typeface="Calibri" panose="020F0502020204030204" pitchFamily="34" charset="0"/>
                <a:ea typeface="Calibri" panose="020F0502020204030204" pitchFamily="34" charset="0"/>
              </a:rPr>
              <a:t>.</a:t>
            </a:r>
          </a:p>
          <a:p>
            <a:pPr marL="342900" indent="-342900">
              <a:buFont typeface="Arial" panose="020B0604020202020204" pitchFamily="34" charset="0"/>
              <a:buChar char="•"/>
            </a:pPr>
            <a:r>
              <a:rPr lang="en-US" b="1" dirty="0">
                <a:latin typeface="Calibri" panose="020F0502020204030204" pitchFamily="34" charset="0"/>
                <a:ea typeface="Calibri" panose="020F0502020204030204" pitchFamily="34" charset="0"/>
              </a:rPr>
              <a:t>New ways to connect, collaborate, and do work through technology</a:t>
            </a:r>
          </a:p>
          <a:p>
            <a:pPr marL="342900" indent="-342900">
              <a:buFont typeface="Arial" panose="020B0604020202020204" pitchFamily="34" charset="0"/>
              <a:buChar char="•"/>
            </a:pPr>
            <a:r>
              <a:rPr lang="en-US" b="1" dirty="0">
                <a:latin typeface="Calibri" panose="020F0502020204030204" pitchFamily="34" charset="0"/>
                <a:ea typeface="Calibri" panose="020F0502020204030204" pitchFamily="34" charset="0"/>
              </a:rPr>
              <a:t>Improved retention</a:t>
            </a:r>
          </a:p>
          <a:p>
            <a:pPr marL="342900" indent="-342900">
              <a:buFont typeface="Arial" panose="020B0604020202020204" pitchFamily="34" charset="0"/>
              <a:buChar char="•"/>
            </a:pPr>
            <a:r>
              <a:rPr lang="en-US" b="1" dirty="0">
                <a:latin typeface="Calibri" panose="020F0502020204030204" pitchFamily="34" charset="0"/>
                <a:ea typeface="Calibri" panose="020F0502020204030204" pitchFamily="34" charset="0"/>
              </a:rPr>
              <a:t>Reduced absenteeism</a:t>
            </a:r>
          </a:p>
          <a:p>
            <a:pPr marL="342900" indent="-342900">
              <a:buFont typeface="Arial" panose="020B0604020202020204" pitchFamily="34" charset="0"/>
              <a:buChar char="•"/>
            </a:pPr>
            <a:r>
              <a:rPr lang="en-US" b="1" dirty="0">
                <a:latin typeface="Calibri" panose="020F0502020204030204" pitchFamily="34" charset="0"/>
                <a:ea typeface="Calibri" panose="020F0502020204030204" pitchFamily="34" charset="0"/>
              </a:rPr>
              <a:t>Reduced operations costs</a:t>
            </a:r>
          </a:p>
          <a:p>
            <a:pPr marL="342900" indent="-342900">
              <a:buFont typeface="Arial" panose="020B0604020202020204" pitchFamily="34" charset="0"/>
              <a:buChar char="•"/>
            </a:pPr>
            <a:r>
              <a:rPr lang="en-US" b="1" dirty="0">
                <a:latin typeface="Calibri" panose="020F0502020204030204" pitchFamily="34" charset="0"/>
                <a:ea typeface="Calibri" panose="020F0502020204030204" pitchFamily="34" charset="0"/>
              </a:rPr>
              <a:t>Improved Federal emergency preparedness</a:t>
            </a:r>
          </a:p>
          <a:p>
            <a:pPr marL="342900" indent="-342900">
              <a:buFont typeface="Arial" panose="020B0604020202020204" pitchFamily="34" charset="0"/>
              <a:buChar char="•"/>
            </a:pPr>
            <a:r>
              <a:rPr lang="en-US" b="1" dirty="0">
                <a:latin typeface="Calibri" panose="020F0502020204030204" pitchFamily="34" charset="0"/>
                <a:ea typeface="Calibri" panose="020F0502020204030204" pitchFamily="34" charset="0"/>
              </a:rPr>
              <a:t>More competitive hiring</a:t>
            </a:r>
            <a:r>
              <a:rPr lang="en-US" dirty="0">
                <a:latin typeface="Calibri" panose="020F0502020204030204" pitchFamily="34" charset="0"/>
                <a:ea typeface="Calibri" panose="020F0502020204030204" pitchFamily="34" charset="0"/>
              </a:rPr>
              <a:t>:</a:t>
            </a:r>
          </a:p>
          <a:p>
            <a:pPr marL="800100" lvl="1" indent="-342900">
              <a:buFont typeface="Arial" panose="020B0604020202020204" pitchFamily="34" charset="0"/>
              <a:buChar char="•"/>
            </a:pPr>
            <a:r>
              <a:rPr lang="en-US" dirty="0">
                <a:latin typeface="Calibri" panose="020F0502020204030204" pitchFamily="34" charset="0"/>
                <a:ea typeface="Calibri" panose="020F0502020204030204" pitchFamily="34" charset="0"/>
              </a:rPr>
              <a:t>Ability to stay competitive in a tight talent pool of job candidates.</a:t>
            </a:r>
          </a:p>
          <a:p>
            <a:pPr marL="800100" lvl="1" indent="-342900">
              <a:buFont typeface="Arial" panose="020B0604020202020204" pitchFamily="34" charset="0"/>
              <a:buChar char="•"/>
            </a:pPr>
            <a:r>
              <a:rPr lang="en-US" dirty="0">
                <a:latin typeface="Calibri" panose="020F0502020204030204" pitchFamily="34" charset="0"/>
                <a:ea typeface="Calibri" panose="020F0502020204030204" pitchFamily="34" charset="0"/>
              </a:rPr>
              <a:t>Telework can be used as a non-monetary incentive that agencies can offer prospective employees. </a:t>
            </a:r>
          </a:p>
          <a:p>
            <a:pPr marL="800100" lvl="1" indent="-342900">
              <a:buFont typeface="Arial" panose="020B0604020202020204" pitchFamily="34" charset="0"/>
              <a:buChar char="•"/>
            </a:pPr>
            <a:r>
              <a:rPr lang="en-US" dirty="0">
                <a:latin typeface="Calibri" panose="020F0502020204030204" pitchFamily="34" charset="0"/>
                <a:ea typeface="Calibri" panose="020F0502020204030204" pitchFamily="34" charset="0"/>
              </a:rPr>
              <a:t>Ability to hire the best employees from across the country/world.</a:t>
            </a:r>
          </a:p>
          <a:p>
            <a:pPr marL="1257300" lvl="2" indent="-342900">
              <a:buFont typeface="Arial" panose="020B0604020202020204" pitchFamily="34" charset="0"/>
              <a:buChar char="•"/>
            </a:pPr>
            <a:r>
              <a:rPr lang="en-US" dirty="0">
                <a:latin typeface="Calibri" panose="020F0502020204030204" pitchFamily="34" charset="0"/>
                <a:ea typeface="Calibri" panose="020F0502020204030204" pitchFamily="34" charset="0"/>
              </a:rPr>
              <a:t>Expanded hiring of remote worker has led to more diverse workforce demographics.</a:t>
            </a:r>
          </a:p>
          <a:p>
            <a:pPr marL="342900" indent="-342900">
              <a:buFont typeface="Arial" panose="020B0604020202020204" pitchFamily="34" charset="0"/>
              <a:buChar char="•"/>
            </a:pPr>
            <a:r>
              <a:rPr lang="en-US" b="1" dirty="0">
                <a:latin typeface="Calibri" panose="020F0502020204030204" pitchFamily="34" charset="0"/>
                <a:ea typeface="Calibri" panose="020F0502020204030204" pitchFamily="34" charset="0"/>
              </a:rPr>
              <a:t>Improved retention</a:t>
            </a:r>
            <a:r>
              <a:rPr lang="en-US" dirty="0">
                <a:latin typeface="Calibri" panose="020F0502020204030204" pitchFamily="34" charset="0"/>
                <a:ea typeface="Calibri" panose="020F0502020204030204" pitchFamily="34" charset="0"/>
              </a:rPr>
              <a:t>:</a:t>
            </a:r>
          </a:p>
          <a:p>
            <a:pPr marL="800100" lvl="1" indent="-342900">
              <a:buFont typeface="Arial" panose="020B0604020202020204" pitchFamily="34" charset="0"/>
              <a:buChar char="•"/>
            </a:pPr>
            <a:r>
              <a:rPr lang="en-US" dirty="0">
                <a:latin typeface="Calibri" panose="020F0502020204030204" pitchFamily="34" charset="0"/>
                <a:ea typeface="Calibri" panose="020F0502020204030204" pitchFamily="34" charset="0"/>
              </a:rPr>
              <a:t>Teleworking employees are less likely to leave.</a:t>
            </a:r>
          </a:p>
          <a:p>
            <a:pPr marL="800100" lvl="1" indent="-342900">
              <a:buFont typeface="Arial" panose="020B0604020202020204" pitchFamily="34" charset="0"/>
              <a:buChar char="•"/>
            </a:pPr>
            <a:r>
              <a:rPr lang="en-US" dirty="0">
                <a:latin typeface="Calibri" panose="020F0502020204030204" pitchFamily="34" charset="0"/>
                <a:ea typeface="Calibri" panose="020F0502020204030204" pitchFamily="34" charset="0"/>
              </a:rPr>
              <a:t>Some employees have continued working when they otherwise might have retired or left because they were able to work remotely.</a:t>
            </a:r>
          </a:p>
        </p:txBody>
      </p:sp>
      <p:sp>
        <p:nvSpPr>
          <p:cNvPr id="3" name="Slide Number Placeholder 2"/>
          <p:cNvSpPr>
            <a:spLocks noGrp="1"/>
          </p:cNvSpPr>
          <p:nvPr>
            <p:ph type="sldNum" sz="quarter" idx="12"/>
          </p:nvPr>
        </p:nvSpPr>
        <p:spPr/>
        <p:txBody>
          <a:bodyPr/>
          <a:lstStyle/>
          <a:p>
            <a:fld id="{4411220A-4329-47A5-AAA9-40C270F25AD1}" type="slidenum">
              <a:rPr lang="en-US" smtClean="0"/>
              <a:t>33</a:t>
            </a:fld>
            <a:endParaRPr lang="en-US" dirty="0"/>
          </a:p>
        </p:txBody>
      </p:sp>
    </p:spTree>
    <p:extLst>
      <p:ext uri="{BB962C8B-B14F-4D97-AF65-F5344CB8AC3E}">
        <p14:creationId xmlns:p14="http://schemas.microsoft.com/office/powerpoint/2010/main" val="417417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Telework Impact –</a:t>
            </a:r>
            <a:br>
              <a:rPr lang="en-US" sz="3200" dirty="0">
                <a:latin typeface="+mn-lt"/>
              </a:rPr>
            </a:br>
            <a:r>
              <a:rPr lang="en-US" sz="3200" dirty="0">
                <a:latin typeface="+mn-lt"/>
              </a:rPr>
              <a:t>Organizational Risks</a:t>
            </a:r>
          </a:p>
        </p:txBody>
      </p:sp>
      <p:sp>
        <p:nvSpPr>
          <p:cNvPr id="2" name="Rectangle 1"/>
          <p:cNvSpPr/>
          <p:nvPr/>
        </p:nvSpPr>
        <p:spPr>
          <a:xfrm>
            <a:off x="231459" y="1573836"/>
            <a:ext cx="8657897" cy="4435830"/>
          </a:xfrm>
          <a:prstGeom prst="rect">
            <a:avLst/>
          </a:prstGeom>
        </p:spPr>
        <p:txBody>
          <a:bodyPr wrap="square">
            <a:spAutoFit/>
          </a:bodyPr>
          <a:lstStyle/>
          <a:p>
            <a:pPr>
              <a:lnSpc>
                <a:spcPct val="114000"/>
              </a:lnSpc>
            </a:pPr>
            <a:r>
              <a:rPr lang="en-US" b="1" dirty="0">
                <a:ea typeface="Calibri" panose="020F0502020204030204" pitchFamily="34" charset="0"/>
              </a:rPr>
              <a:t>Organizational Risks</a:t>
            </a:r>
          </a:p>
          <a:p>
            <a:pPr marL="342900" indent="-342900">
              <a:lnSpc>
                <a:spcPct val="114000"/>
              </a:lnSpc>
              <a:buFont typeface="Arial" panose="020B0604020202020204" pitchFamily="34" charset="0"/>
              <a:buChar char="•"/>
            </a:pPr>
            <a:r>
              <a:rPr lang="en-US" b="1" dirty="0">
                <a:ea typeface="Calibri" panose="020F0502020204030204" pitchFamily="34" charset="0"/>
              </a:rPr>
              <a:t>Safety of home worksite </a:t>
            </a:r>
            <a:r>
              <a:rPr lang="en-US" dirty="0">
                <a:ea typeface="Calibri" panose="020F0502020204030204" pitchFamily="34" charset="0"/>
              </a:rPr>
              <a:t>may pose a risk of injuries </a:t>
            </a:r>
            <a:r>
              <a:rPr lang="en-US" dirty="0"/>
              <a:t>(</a:t>
            </a:r>
            <a:r>
              <a:rPr lang="en-US" dirty="0">
                <a:hlinkClick r:id="rId3"/>
              </a:rPr>
              <a:t>https://www.ajg.com/us/news-and-insights/2016/03/addressing-the-risks-of-telecommuting/</a:t>
            </a:r>
            <a:r>
              <a:rPr lang="en-US" dirty="0"/>
              <a:t>) </a:t>
            </a:r>
            <a:endParaRPr lang="en-US" dirty="0">
              <a:ea typeface="Calibri" panose="020F0502020204030204" pitchFamily="34" charset="0"/>
            </a:endParaRPr>
          </a:p>
          <a:p>
            <a:pPr marL="342900" indent="-342900">
              <a:lnSpc>
                <a:spcPct val="114000"/>
              </a:lnSpc>
              <a:buFont typeface="Arial" panose="020B0604020202020204" pitchFamily="34" charset="0"/>
              <a:buChar char="•"/>
            </a:pPr>
            <a:r>
              <a:rPr lang="en-US" b="1" dirty="0">
                <a:ea typeface="Calibri" panose="020F0502020204030204" pitchFamily="34" charset="0"/>
              </a:rPr>
              <a:t>Information security risks</a:t>
            </a:r>
          </a:p>
          <a:p>
            <a:pPr marL="349250" indent="-349250">
              <a:lnSpc>
                <a:spcPct val="114000"/>
              </a:lnSpc>
              <a:buFont typeface="Arial" panose="020B0604020202020204" pitchFamily="34" charset="0"/>
              <a:buChar char="•"/>
            </a:pPr>
            <a:r>
              <a:rPr lang="en-US" b="1" dirty="0"/>
              <a:t>Relationship-building, collaboration, and staff cohesion may be more difficult and need to be more intentional.</a:t>
            </a:r>
            <a:endParaRPr lang="en-US" dirty="0"/>
          </a:p>
          <a:p>
            <a:pPr marL="349250" indent="-349250">
              <a:lnSpc>
                <a:spcPct val="114000"/>
              </a:lnSpc>
              <a:buFont typeface="Arial" panose="020B0604020202020204" pitchFamily="34" charset="0"/>
              <a:buChar char="•"/>
            </a:pPr>
            <a:r>
              <a:rPr lang="en-US" b="1" dirty="0"/>
              <a:t>Engagement must be more intentional</a:t>
            </a:r>
            <a:r>
              <a:rPr lang="en-US" dirty="0"/>
              <a:t>.</a:t>
            </a:r>
          </a:p>
          <a:p>
            <a:pPr marL="349250" indent="-349250">
              <a:lnSpc>
                <a:spcPct val="114000"/>
              </a:lnSpc>
              <a:buFont typeface="Arial" panose="020B0604020202020204" pitchFamily="34" charset="0"/>
              <a:buChar char="•"/>
            </a:pPr>
            <a:endParaRPr lang="en-US" dirty="0"/>
          </a:p>
          <a:p>
            <a:pPr marL="349250" indent="-349250">
              <a:lnSpc>
                <a:spcPct val="114000"/>
              </a:lnSpc>
              <a:buFont typeface="Arial" panose="020B0604020202020204" pitchFamily="34" charset="0"/>
              <a:buChar char="•"/>
            </a:pPr>
            <a:r>
              <a:rPr lang="en-US" b="1" dirty="0"/>
              <a:t>Meeting fatigue is real</a:t>
            </a:r>
            <a:r>
              <a:rPr lang="en-US" dirty="0"/>
              <a:t>. Meetings are easier to convene electronically. This is a risk as well as a benefit.</a:t>
            </a:r>
          </a:p>
          <a:p>
            <a:pPr marL="342900" indent="-342900">
              <a:lnSpc>
                <a:spcPct val="114000"/>
              </a:lnSpc>
              <a:buFont typeface="Arial" panose="020B0604020202020204" pitchFamily="34" charset="0"/>
              <a:buChar char="•"/>
            </a:pPr>
            <a:r>
              <a:rPr lang="en-US" b="1" dirty="0">
                <a:latin typeface="Calibri" panose="020F0502020204030204" pitchFamily="34" charset="0"/>
                <a:ea typeface="Calibri" panose="020F0502020204030204" pitchFamily="34" charset="0"/>
              </a:rPr>
              <a:t>Potential retention risk</a:t>
            </a:r>
            <a:r>
              <a:rPr lang="en-US" dirty="0">
                <a:latin typeface="Calibri" panose="020F0502020204030204" pitchFamily="34" charset="0"/>
                <a:ea typeface="Calibri" panose="020F0502020204030204" pitchFamily="34" charset="0"/>
              </a:rPr>
              <a:t>: Increased ability for employees to move between organizations (as remote hires) increases competition for top talent.</a:t>
            </a:r>
          </a:p>
          <a:p>
            <a:pPr marL="349250" indent="-349250">
              <a:buFont typeface="Arial" panose="020B0604020202020204" pitchFamily="34" charset="0"/>
              <a:buChar char="•"/>
            </a:pPr>
            <a:endParaRPr lang="en-US" dirty="0"/>
          </a:p>
          <a:p>
            <a:endParaRPr lang="en-US" dirty="0">
              <a:highlight>
                <a:srgbClr val="FFFF00"/>
              </a:highlight>
            </a:endParaRPr>
          </a:p>
        </p:txBody>
      </p:sp>
      <p:sp>
        <p:nvSpPr>
          <p:cNvPr id="3" name="Slide Number Placeholder 2"/>
          <p:cNvSpPr>
            <a:spLocks noGrp="1"/>
          </p:cNvSpPr>
          <p:nvPr>
            <p:ph type="sldNum" sz="quarter" idx="12"/>
          </p:nvPr>
        </p:nvSpPr>
        <p:spPr/>
        <p:txBody>
          <a:bodyPr/>
          <a:lstStyle/>
          <a:p>
            <a:fld id="{4411220A-4329-47A5-AAA9-40C270F25AD1}" type="slidenum">
              <a:rPr lang="en-US" smtClean="0"/>
              <a:t>34</a:t>
            </a:fld>
            <a:endParaRPr lang="en-US"/>
          </a:p>
        </p:txBody>
      </p:sp>
    </p:spTree>
    <p:extLst>
      <p:ext uri="{BB962C8B-B14F-4D97-AF65-F5344CB8AC3E}">
        <p14:creationId xmlns:p14="http://schemas.microsoft.com/office/powerpoint/2010/main" val="1367682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Telework Impact – </a:t>
            </a:r>
            <a:br>
              <a:rPr lang="en-US" sz="3200" dirty="0">
                <a:latin typeface="+mn-lt"/>
              </a:rPr>
            </a:br>
            <a:r>
              <a:rPr lang="en-US" sz="3200" dirty="0">
                <a:latin typeface="+mn-lt"/>
              </a:rPr>
              <a:t>Financial Impact on Agencies</a:t>
            </a:r>
          </a:p>
        </p:txBody>
      </p:sp>
      <p:sp>
        <p:nvSpPr>
          <p:cNvPr id="2" name="Rectangle 1"/>
          <p:cNvSpPr/>
          <p:nvPr/>
        </p:nvSpPr>
        <p:spPr>
          <a:xfrm>
            <a:off x="343556" y="1528617"/>
            <a:ext cx="8171794" cy="5126981"/>
          </a:xfrm>
          <a:prstGeom prst="rect">
            <a:avLst/>
          </a:prstGeom>
        </p:spPr>
        <p:txBody>
          <a:bodyPr wrap="square">
            <a:spAutoFit/>
          </a:bodyPr>
          <a:lstStyle/>
          <a:p>
            <a:pPr>
              <a:lnSpc>
                <a:spcPct val="114000"/>
              </a:lnSpc>
            </a:pPr>
            <a:r>
              <a:rPr lang="en-US" b="1" dirty="0"/>
              <a:t>Reduced Expenditures for Agencies</a:t>
            </a:r>
          </a:p>
          <a:p>
            <a:pPr marL="457200" indent="-457200">
              <a:lnSpc>
                <a:spcPct val="114000"/>
              </a:lnSpc>
              <a:buFont typeface="Arial" panose="020B0604020202020204" pitchFamily="34" charset="0"/>
              <a:buChar char="•"/>
            </a:pPr>
            <a:r>
              <a:rPr lang="en-US" dirty="0"/>
              <a:t>Transit Subsidies</a:t>
            </a:r>
          </a:p>
          <a:p>
            <a:pPr marL="457200" indent="-457200">
              <a:lnSpc>
                <a:spcPct val="114000"/>
              </a:lnSpc>
              <a:buFont typeface="Arial" panose="020B0604020202020204" pitchFamily="34" charset="0"/>
              <a:buChar char="•"/>
            </a:pPr>
            <a:r>
              <a:rPr lang="en-US" dirty="0"/>
              <a:t>Travel Subsidies (for conferences, training, etc.)</a:t>
            </a:r>
          </a:p>
          <a:p>
            <a:pPr marL="457200" indent="-457200">
              <a:lnSpc>
                <a:spcPct val="114000"/>
              </a:lnSpc>
              <a:buFont typeface="Arial" panose="020B0604020202020204" pitchFamily="34" charset="0"/>
              <a:buChar char="•"/>
            </a:pPr>
            <a:r>
              <a:rPr lang="en-US" dirty="0"/>
              <a:t>Real Estate</a:t>
            </a:r>
          </a:p>
          <a:p>
            <a:pPr marL="457200" indent="-457200">
              <a:lnSpc>
                <a:spcPct val="114000"/>
              </a:lnSpc>
              <a:buFont typeface="Arial" panose="020B0604020202020204" pitchFamily="34" charset="0"/>
              <a:buChar char="•"/>
            </a:pPr>
            <a:r>
              <a:rPr lang="en-US" dirty="0"/>
              <a:t>Rental Space</a:t>
            </a:r>
          </a:p>
          <a:p>
            <a:pPr marL="457200" indent="-457200">
              <a:lnSpc>
                <a:spcPct val="114000"/>
              </a:lnSpc>
              <a:buFont typeface="Arial" panose="020B0604020202020204" pitchFamily="34" charset="0"/>
              <a:buChar char="•"/>
            </a:pPr>
            <a:r>
              <a:rPr lang="en-US" dirty="0"/>
              <a:t>Parking</a:t>
            </a:r>
          </a:p>
          <a:p>
            <a:pPr marL="457200" indent="-457200">
              <a:lnSpc>
                <a:spcPct val="114000"/>
              </a:lnSpc>
              <a:buFont typeface="Arial" panose="020B0604020202020204" pitchFamily="34" charset="0"/>
              <a:buChar char="•"/>
            </a:pPr>
            <a:r>
              <a:rPr lang="en-US" dirty="0"/>
              <a:t>Utilities</a:t>
            </a:r>
          </a:p>
          <a:p>
            <a:pPr marL="457200" indent="-457200">
              <a:lnSpc>
                <a:spcPct val="114000"/>
              </a:lnSpc>
              <a:buFont typeface="Arial" panose="020B0604020202020204" pitchFamily="34" charset="0"/>
              <a:buChar char="•"/>
            </a:pPr>
            <a:r>
              <a:rPr lang="en-US" dirty="0"/>
              <a:t>Office Supplies</a:t>
            </a:r>
          </a:p>
          <a:p>
            <a:pPr marL="457200" indent="-457200">
              <a:lnSpc>
                <a:spcPct val="114000"/>
              </a:lnSpc>
              <a:buFont typeface="Arial" panose="020B0604020202020204" pitchFamily="34" charset="0"/>
              <a:buChar char="•"/>
            </a:pPr>
            <a:r>
              <a:rPr lang="en-US" dirty="0"/>
              <a:t>Lavatory and Kitchen Supplies</a:t>
            </a:r>
          </a:p>
          <a:p>
            <a:pPr marL="457200" indent="-457200">
              <a:lnSpc>
                <a:spcPct val="114000"/>
              </a:lnSpc>
              <a:buFont typeface="Arial" panose="020B0604020202020204" pitchFamily="34" charset="0"/>
              <a:buChar char="•"/>
            </a:pPr>
            <a:r>
              <a:rPr lang="en-US" dirty="0"/>
              <a:t>Maintenance</a:t>
            </a:r>
          </a:p>
          <a:p>
            <a:pPr marL="457200" indent="-457200">
              <a:lnSpc>
                <a:spcPct val="114000"/>
              </a:lnSpc>
              <a:buFont typeface="Arial" panose="020B0604020202020204" pitchFamily="34" charset="0"/>
              <a:buChar char="•"/>
            </a:pPr>
            <a:r>
              <a:rPr lang="en-US" dirty="0"/>
              <a:t>Employee Absences</a:t>
            </a:r>
            <a:r>
              <a:rPr lang="en-US" dirty="0">
                <a:ea typeface="Calibri" panose="020F0502020204030204" pitchFamily="34" charset="0"/>
              </a:rPr>
              <a:t>        </a:t>
            </a:r>
          </a:p>
          <a:p>
            <a:pPr lvl="1">
              <a:lnSpc>
                <a:spcPct val="114000"/>
              </a:lnSpc>
            </a:pPr>
            <a:endParaRPr lang="en-US" dirty="0">
              <a:ea typeface="Calibri" panose="020F0502020204030204" pitchFamily="34" charset="0"/>
            </a:endParaRPr>
          </a:p>
          <a:p>
            <a:pPr>
              <a:lnSpc>
                <a:spcPct val="114000"/>
              </a:lnSpc>
            </a:pPr>
            <a:r>
              <a:rPr lang="en-US" b="1" dirty="0"/>
              <a:t>Additional Expenses for Agencies</a:t>
            </a:r>
          </a:p>
          <a:p>
            <a:pPr marL="457200" indent="-457200">
              <a:lnSpc>
                <a:spcPct val="114000"/>
              </a:lnSpc>
              <a:buFont typeface="Arial" panose="020B0604020202020204" pitchFamily="34" charset="0"/>
              <a:buChar char="•"/>
            </a:pPr>
            <a:r>
              <a:rPr lang="en-US" b="1" dirty="0">
                <a:ea typeface="Calibri" panose="020F0502020204030204" pitchFamily="34" charset="0"/>
              </a:rPr>
              <a:t>Technology</a:t>
            </a:r>
            <a:r>
              <a:rPr lang="en-US" dirty="0">
                <a:ea typeface="Calibri" panose="020F0502020204030204" pitchFamily="34" charset="0"/>
              </a:rPr>
              <a:t> – additional/more advanced/larger capacity (e.g., </a:t>
            </a:r>
            <a:r>
              <a:rPr lang="en-US" dirty="0"/>
              <a:t>meeting and instant messaging software, shared drives) and </a:t>
            </a:r>
            <a:r>
              <a:rPr lang="en-US" b="1" dirty="0"/>
              <a:t>training</a:t>
            </a:r>
            <a:r>
              <a:rPr lang="en-US" dirty="0"/>
              <a:t> for this new technology</a:t>
            </a:r>
          </a:p>
          <a:p>
            <a:pPr marL="457200" indent="-457200">
              <a:lnSpc>
                <a:spcPct val="114000"/>
              </a:lnSpc>
              <a:buFont typeface="Arial" panose="020B0604020202020204" pitchFamily="34" charset="0"/>
              <a:buChar char="•"/>
            </a:pPr>
            <a:r>
              <a:rPr lang="en-US" b="1" dirty="0">
                <a:ea typeface="Calibri" panose="020F0502020204030204" pitchFamily="34" charset="0"/>
              </a:rPr>
              <a:t>Shipping</a:t>
            </a:r>
            <a:r>
              <a:rPr lang="en-US" dirty="0">
                <a:ea typeface="Calibri" panose="020F0502020204030204" pitchFamily="34" charset="0"/>
              </a:rPr>
              <a:t> – e.g., equipment and materials</a:t>
            </a:r>
          </a:p>
        </p:txBody>
      </p:sp>
      <p:sp>
        <p:nvSpPr>
          <p:cNvPr id="3" name="Slide Number Placeholder 2"/>
          <p:cNvSpPr>
            <a:spLocks noGrp="1"/>
          </p:cNvSpPr>
          <p:nvPr>
            <p:ph type="sldNum" sz="quarter" idx="12"/>
          </p:nvPr>
        </p:nvSpPr>
        <p:spPr/>
        <p:txBody>
          <a:bodyPr/>
          <a:lstStyle/>
          <a:p>
            <a:fld id="{4411220A-4329-47A5-AAA9-40C270F25AD1}" type="slidenum">
              <a:rPr lang="en-US" smtClean="0"/>
              <a:t>35</a:t>
            </a:fld>
            <a:endParaRPr lang="en-US"/>
          </a:p>
        </p:txBody>
      </p:sp>
    </p:spTree>
    <p:extLst>
      <p:ext uri="{BB962C8B-B14F-4D97-AF65-F5344CB8AC3E}">
        <p14:creationId xmlns:p14="http://schemas.microsoft.com/office/powerpoint/2010/main" val="2389039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Telework Impact – </a:t>
            </a:r>
            <a:br>
              <a:rPr lang="en-US" sz="3200" dirty="0">
                <a:latin typeface="+mn-lt"/>
              </a:rPr>
            </a:br>
            <a:r>
              <a:rPr lang="en-US" sz="3200" dirty="0">
                <a:latin typeface="+mn-lt"/>
              </a:rPr>
              <a:t>Financial Impact on Employees</a:t>
            </a:r>
          </a:p>
        </p:txBody>
      </p:sp>
      <p:sp>
        <p:nvSpPr>
          <p:cNvPr id="2" name="Rectangle 1"/>
          <p:cNvSpPr/>
          <p:nvPr/>
        </p:nvSpPr>
        <p:spPr>
          <a:xfrm>
            <a:off x="343556" y="1647370"/>
            <a:ext cx="8171794" cy="4495398"/>
          </a:xfrm>
          <a:prstGeom prst="rect">
            <a:avLst/>
          </a:prstGeom>
        </p:spPr>
        <p:txBody>
          <a:bodyPr wrap="square">
            <a:spAutoFit/>
          </a:bodyPr>
          <a:lstStyle/>
          <a:p>
            <a:pPr>
              <a:lnSpc>
                <a:spcPct val="114000"/>
              </a:lnSpc>
            </a:pPr>
            <a:r>
              <a:rPr lang="en-US" b="1" dirty="0"/>
              <a:t>Reduced Expenditures for Employees</a:t>
            </a:r>
          </a:p>
          <a:p>
            <a:pPr marL="457200" indent="-457200">
              <a:lnSpc>
                <a:spcPct val="114000"/>
              </a:lnSpc>
              <a:buFont typeface="Arial" panose="020B0604020202020204" pitchFamily="34" charset="0"/>
              <a:buChar char="•"/>
            </a:pPr>
            <a:r>
              <a:rPr lang="en-US" dirty="0"/>
              <a:t>Reduction in </a:t>
            </a:r>
            <a:r>
              <a:rPr lang="en-US" b="1" dirty="0"/>
              <a:t>transit expenses</a:t>
            </a:r>
          </a:p>
          <a:p>
            <a:pPr marL="457200" indent="-457200">
              <a:lnSpc>
                <a:spcPct val="114000"/>
              </a:lnSpc>
              <a:buFont typeface="Arial" panose="020B0604020202020204" pitchFamily="34" charset="0"/>
              <a:buChar char="•"/>
            </a:pPr>
            <a:r>
              <a:rPr lang="en-US" dirty="0"/>
              <a:t>Reduction in </a:t>
            </a:r>
            <a:r>
              <a:rPr lang="en-US" b="1" dirty="0"/>
              <a:t>wear and tear on vehicle</a:t>
            </a:r>
          </a:p>
          <a:p>
            <a:pPr marL="457200" indent="-457200">
              <a:lnSpc>
                <a:spcPct val="114000"/>
              </a:lnSpc>
              <a:buFont typeface="Arial" panose="020B0604020202020204" pitchFamily="34" charset="0"/>
              <a:buChar char="•"/>
            </a:pPr>
            <a:r>
              <a:rPr lang="en-US" dirty="0"/>
              <a:t>Potentially reduced </a:t>
            </a:r>
            <a:r>
              <a:rPr lang="en-US" b="1" dirty="0"/>
              <a:t>food expenses</a:t>
            </a:r>
          </a:p>
          <a:p>
            <a:pPr marL="457200" indent="-457200">
              <a:lnSpc>
                <a:spcPct val="114000"/>
              </a:lnSpc>
              <a:buFont typeface="Arial" panose="020B0604020202020204" pitchFamily="34" charset="0"/>
              <a:buChar char="•"/>
            </a:pPr>
            <a:r>
              <a:rPr lang="en-US" dirty="0">
                <a:ea typeface="Calibri" panose="020F0502020204030204" pitchFamily="34" charset="0"/>
              </a:rPr>
              <a:t>Potentially reduced </a:t>
            </a:r>
            <a:r>
              <a:rPr lang="en-US" b="1" dirty="0">
                <a:ea typeface="Calibri" panose="020F0502020204030204" pitchFamily="34" charset="0"/>
              </a:rPr>
              <a:t>clothing expenses    </a:t>
            </a:r>
          </a:p>
          <a:p>
            <a:pPr marL="800100" lvl="1" indent="-342900">
              <a:lnSpc>
                <a:spcPct val="114000"/>
              </a:lnSpc>
              <a:buFont typeface="Arial" panose="020B0604020202020204" pitchFamily="34" charset="0"/>
              <a:buChar char="•"/>
            </a:pPr>
            <a:endParaRPr lang="en-US" dirty="0">
              <a:ea typeface="Calibri" panose="020F0502020204030204" pitchFamily="34" charset="0"/>
            </a:endParaRPr>
          </a:p>
          <a:p>
            <a:pPr>
              <a:lnSpc>
                <a:spcPct val="114000"/>
              </a:lnSpc>
            </a:pPr>
            <a:r>
              <a:rPr lang="en-US" b="1" dirty="0"/>
              <a:t>Potential Additional Expenses for Employees</a:t>
            </a:r>
          </a:p>
          <a:p>
            <a:pPr marL="457200" indent="-457200">
              <a:lnSpc>
                <a:spcPct val="114000"/>
              </a:lnSpc>
              <a:buFont typeface="Arial" panose="020B0604020202020204" pitchFamily="34" charset="0"/>
              <a:buChar char="•"/>
            </a:pPr>
            <a:r>
              <a:rPr lang="en-US" dirty="0"/>
              <a:t>Increased </a:t>
            </a:r>
            <a:r>
              <a:rPr lang="en-US" b="1" dirty="0"/>
              <a:t>utilities expenses</a:t>
            </a:r>
          </a:p>
          <a:p>
            <a:pPr marL="457200" indent="-457200">
              <a:lnSpc>
                <a:spcPct val="114000"/>
              </a:lnSpc>
              <a:buFont typeface="Arial" panose="020B0604020202020204" pitchFamily="34" charset="0"/>
              <a:buChar char="•"/>
            </a:pPr>
            <a:r>
              <a:rPr lang="en-US" dirty="0"/>
              <a:t>Potential:</a:t>
            </a:r>
          </a:p>
          <a:p>
            <a:pPr marL="800100" lvl="1" indent="-342900">
              <a:lnSpc>
                <a:spcPct val="114000"/>
              </a:lnSpc>
              <a:buFont typeface="Arial" panose="020B0604020202020204" pitchFamily="34" charset="0"/>
              <a:buChar char="•"/>
            </a:pPr>
            <a:r>
              <a:rPr lang="en-US" b="1" dirty="0"/>
              <a:t>Office supplies</a:t>
            </a:r>
          </a:p>
          <a:p>
            <a:pPr marL="800100" lvl="1" indent="-342900">
              <a:lnSpc>
                <a:spcPct val="114000"/>
              </a:lnSpc>
              <a:buFont typeface="Arial" panose="020B0604020202020204" pitchFamily="34" charset="0"/>
              <a:buChar char="•"/>
            </a:pPr>
            <a:r>
              <a:rPr lang="en-US" b="1" dirty="0"/>
              <a:t>Furniture</a:t>
            </a:r>
          </a:p>
          <a:p>
            <a:pPr marL="800100" lvl="1" indent="-342900">
              <a:lnSpc>
                <a:spcPct val="114000"/>
              </a:lnSpc>
              <a:buFont typeface="Arial" panose="020B0604020202020204" pitchFamily="34" charset="0"/>
              <a:buChar char="•"/>
            </a:pPr>
            <a:r>
              <a:rPr lang="en-US" b="1" dirty="0"/>
              <a:t>Technology</a:t>
            </a:r>
            <a:r>
              <a:rPr lang="en-US" dirty="0"/>
              <a:t> (e.g., WIFI booster, printer, monitor)</a:t>
            </a:r>
          </a:p>
          <a:p>
            <a:pPr marL="342900" indent="-342900">
              <a:lnSpc>
                <a:spcPct val="114000"/>
              </a:lnSpc>
              <a:buFont typeface="Arial" panose="020B0604020202020204" pitchFamily="34" charset="0"/>
              <a:buChar char="•"/>
            </a:pPr>
            <a:endParaRPr lang="en-US" dirty="0"/>
          </a:p>
          <a:p>
            <a:pPr lvl="1">
              <a:lnSpc>
                <a:spcPct val="114000"/>
              </a:lnSpc>
            </a:pPr>
            <a:r>
              <a:rPr lang="en-US" dirty="0">
                <a:ea typeface="Calibri" panose="020F0502020204030204" pitchFamily="34" charset="0"/>
              </a:rPr>
              <a:t>    </a:t>
            </a:r>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36</a:t>
            </a:fld>
            <a:endParaRPr lang="en-US"/>
          </a:p>
        </p:txBody>
      </p:sp>
    </p:spTree>
    <p:extLst>
      <p:ext uri="{BB962C8B-B14F-4D97-AF65-F5344CB8AC3E}">
        <p14:creationId xmlns:p14="http://schemas.microsoft.com/office/powerpoint/2010/main" val="2863701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Telework Impact –</a:t>
            </a:r>
            <a:br>
              <a:rPr lang="en-US" sz="3200" dirty="0">
                <a:latin typeface="+mn-lt"/>
              </a:rPr>
            </a:br>
            <a:r>
              <a:rPr lang="en-US" sz="3200" dirty="0">
                <a:latin typeface="+mn-lt"/>
              </a:rPr>
              <a:t>Diversity, Inclusion, Equity, and Accessibility</a:t>
            </a:r>
          </a:p>
        </p:txBody>
      </p:sp>
      <p:sp>
        <p:nvSpPr>
          <p:cNvPr id="2" name="Rectangle 1"/>
          <p:cNvSpPr/>
          <p:nvPr/>
        </p:nvSpPr>
        <p:spPr>
          <a:xfrm>
            <a:off x="219885" y="1454678"/>
            <a:ext cx="8704195" cy="5319983"/>
          </a:xfrm>
          <a:prstGeom prst="rect">
            <a:avLst/>
          </a:prstGeom>
        </p:spPr>
        <p:txBody>
          <a:bodyPr wrap="square">
            <a:spAutoFit/>
          </a:bodyPr>
          <a:lstStyle/>
          <a:p>
            <a:pPr>
              <a:lnSpc>
                <a:spcPct val="114000"/>
              </a:lnSpc>
            </a:pPr>
            <a:r>
              <a:rPr lang="en-US" b="1" dirty="0">
                <a:latin typeface="Calibri" panose="020F0502020204030204" pitchFamily="34" charset="0"/>
                <a:ea typeface="Calibri" panose="020F0502020204030204" pitchFamily="34" charset="0"/>
              </a:rPr>
              <a:t>Diversity, Inclusion, Equity, and Accessibility – Benefits </a:t>
            </a:r>
          </a:p>
          <a:p>
            <a:pPr marL="342900" indent="-342900">
              <a:lnSpc>
                <a:spcPct val="114000"/>
              </a:lnSpc>
              <a:buFont typeface="Arial" panose="020B0604020202020204" pitchFamily="34" charset="0"/>
              <a:buChar char="•"/>
            </a:pPr>
            <a:r>
              <a:rPr lang="en-US" b="1" dirty="0">
                <a:latin typeface="Calibri" panose="020F0502020204030204" pitchFamily="34" charset="0"/>
                <a:ea typeface="Calibri" panose="020F0502020204030204" pitchFamily="34" charset="0"/>
              </a:rPr>
              <a:t>Remote work allows hiring the best candidates from across the country</a:t>
            </a:r>
            <a:r>
              <a:rPr lang="en-US" dirty="0">
                <a:latin typeface="Calibri" panose="020F0502020204030204" pitchFamily="34" charset="0"/>
                <a:ea typeface="Calibri" panose="020F0502020204030204" pitchFamily="34" charset="0"/>
              </a:rPr>
              <a:t>:</a:t>
            </a:r>
          </a:p>
          <a:p>
            <a:pPr marL="800100" lvl="1"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Increased </a:t>
            </a:r>
            <a:r>
              <a:rPr lang="en-US" b="1" dirty="0">
                <a:latin typeface="Calibri" panose="020F0502020204030204" pitchFamily="34" charset="0"/>
                <a:ea typeface="Calibri" panose="020F0502020204030204" pitchFamily="34" charset="0"/>
              </a:rPr>
              <a:t>diversity of thought and perspective</a:t>
            </a:r>
          </a:p>
          <a:p>
            <a:pPr marL="800100" lvl="1"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Increased </a:t>
            </a:r>
            <a:r>
              <a:rPr lang="en-US" b="1" dirty="0">
                <a:latin typeface="Calibri" panose="020F0502020204030204" pitchFamily="34" charset="0"/>
                <a:ea typeface="Calibri" panose="020F0502020204030204" pitchFamily="34" charset="0"/>
              </a:rPr>
              <a:t>geographic diversity</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Potentially increased </a:t>
            </a:r>
            <a:r>
              <a:rPr lang="en-US" b="1" dirty="0">
                <a:latin typeface="Calibri" panose="020F0502020204030204" pitchFamily="34" charset="0"/>
                <a:ea typeface="Calibri" panose="020F0502020204030204" pitchFamily="34" charset="0"/>
              </a:rPr>
              <a:t>generational diversity</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Telework </a:t>
            </a:r>
            <a:r>
              <a:rPr lang="en-US" b="1" dirty="0">
                <a:latin typeface="Calibri" panose="020F0502020204030204" pitchFamily="34" charset="0"/>
                <a:ea typeface="Calibri" panose="020F0502020204030204" pitchFamily="34" charset="0"/>
              </a:rPr>
              <a:t>supports employees with disabilities </a:t>
            </a:r>
            <a:r>
              <a:rPr lang="en-US" dirty="0">
                <a:latin typeface="Calibri" panose="020F0502020204030204" pitchFamily="34" charset="0"/>
                <a:ea typeface="Calibri" panose="020F0502020204030204" pitchFamily="34" charset="0"/>
              </a:rPr>
              <a:t>who experience difficulties commuting/traveling or who need special environments.</a:t>
            </a:r>
          </a:p>
          <a:p>
            <a:pPr marL="342900" indent="-342900">
              <a:lnSpc>
                <a:spcPct val="114000"/>
              </a:lnSpc>
              <a:buFont typeface="Arial" panose="020B0604020202020204" pitchFamily="34" charset="0"/>
              <a:buChar char="•"/>
            </a:pPr>
            <a:endParaRPr lang="en-US" sz="1100" dirty="0">
              <a:latin typeface="Calibri" panose="020F0502020204030204" pitchFamily="34" charset="0"/>
              <a:ea typeface="Calibri" panose="020F0502020204030204" pitchFamily="34" charset="0"/>
            </a:endParaRPr>
          </a:p>
          <a:p>
            <a:pPr>
              <a:lnSpc>
                <a:spcPct val="114000"/>
              </a:lnSpc>
            </a:pPr>
            <a:r>
              <a:rPr lang="en-US" b="1" dirty="0">
                <a:latin typeface="Calibri" panose="020F0502020204030204" pitchFamily="34" charset="0"/>
                <a:ea typeface="Calibri" panose="020F0502020204030204" pitchFamily="34" charset="0"/>
              </a:rPr>
              <a:t>Diversity, Inclusion, Equity, and Accessibility – Potential Challenges </a:t>
            </a:r>
          </a:p>
          <a:p>
            <a:pPr marL="342900" indent="-342900">
              <a:lnSpc>
                <a:spcPct val="114000"/>
              </a:lnSpc>
              <a:buFont typeface="Arial" panose="020B0604020202020204" pitchFamily="34" charset="0"/>
              <a:buChar char="•"/>
            </a:pPr>
            <a:r>
              <a:rPr lang="en-US" b="1" dirty="0"/>
              <a:t>Remotely working persons may feel marginalized – that they are not seen or heard.</a:t>
            </a:r>
          </a:p>
          <a:p>
            <a:pPr marL="342900" indent="-342900">
              <a:lnSpc>
                <a:spcPct val="114000"/>
              </a:lnSpc>
              <a:buFont typeface="Arial" panose="020B0604020202020204" pitchFamily="34" charset="0"/>
              <a:buChar char="•"/>
            </a:pPr>
            <a:r>
              <a:rPr lang="en-US" b="1" dirty="0"/>
              <a:t>Reduced Pathways hiring for entry-level positions </a:t>
            </a:r>
            <a:r>
              <a:rPr lang="en-US" dirty="0"/>
              <a:t>(During full-time telework)</a:t>
            </a:r>
            <a:endParaRPr lang="en-US" b="1" dirty="0"/>
          </a:p>
          <a:p>
            <a:pPr marL="342900" indent="-342900">
              <a:lnSpc>
                <a:spcPct val="114000"/>
              </a:lnSpc>
              <a:buFont typeface="Arial" panose="020B0604020202020204" pitchFamily="34" charset="0"/>
              <a:buChar char="•"/>
            </a:pPr>
            <a:r>
              <a:rPr lang="en-US" b="1" dirty="0">
                <a:latin typeface="Calibri" panose="020F0502020204030204" pitchFamily="34" charset="0"/>
                <a:ea typeface="Calibri" panose="020F0502020204030204" pitchFamily="34" charset="0"/>
              </a:rPr>
              <a:t>Potential for exclusion may increase </a:t>
            </a:r>
            <a:r>
              <a:rPr lang="en-US" dirty="0">
                <a:latin typeface="Calibri" panose="020F0502020204030204" pitchFamily="34" charset="0"/>
                <a:ea typeface="Calibri" panose="020F0502020204030204" pitchFamily="34" charset="0"/>
              </a:rPr>
              <a:t>in hybrid environments.</a:t>
            </a:r>
          </a:p>
          <a:p>
            <a:pPr marL="342900" indent="-342900">
              <a:lnSpc>
                <a:spcPct val="114000"/>
              </a:lnSpc>
              <a:buFont typeface="Arial" panose="020B0604020202020204" pitchFamily="34" charset="0"/>
              <a:buChar char="•"/>
            </a:pPr>
            <a:r>
              <a:rPr lang="en-US" b="1" dirty="0">
                <a:latin typeface="Calibri" panose="020F0502020204030204" pitchFamily="34" charset="0"/>
                <a:ea typeface="Calibri" panose="020F0502020204030204" pitchFamily="34" charset="0"/>
              </a:rPr>
              <a:t>Intentional effort and innovation are needed</a:t>
            </a:r>
            <a:r>
              <a:rPr lang="en-US" dirty="0">
                <a:latin typeface="Calibri" panose="020F0502020204030204" pitchFamily="34" charset="0"/>
                <a:ea typeface="Calibri" panose="020F0502020204030204" pitchFamily="34" charset="0"/>
              </a:rPr>
              <a:t> to make sure everyone is included and engaged, and technologies and materials are accessible. </a:t>
            </a:r>
          </a:p>
          <a:p>
            <a:pPr marL="800100" lvl="1"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For example, supervisors must be intentional about providing and receiving feedback from all employees.   </a:t>
            </a:r>
          </a:p>
          <a:p>
            <a:pPr marL="800100" lvl="1"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Methods of engagement and communication need to be accessible.        </a:t>
            </a:r>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37</a:t>
            </a:fld>
            <a:endParaRPr lang="en-US" dirty="0"/>
          </a:p>
        </p:txBody>
      </p:sp>
    </p:spTree>
    <p:extLst>
      <p:ext uri="{BB962C8B-B14F-4D97-AF65-F5344CB8AC3E}">
        <p14:creationId xmlns:p14="http://schemas.microsoft.com/office/powerpoint/2010/main" val="2242240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Telework Impact – </a:t>
            </a:r>
            <a:br>
              <a:rPr lang="en-US" sz="3200" dirty="0">
                <a:latin typeface="+mn-lt"/>
              </a:rPr>
            </a:br>
            <a:r>
              <a:rPr lang="en-US" sz="3200" dirty="0">
                <a:latin typeface="+mn-lt"/>
              </a:rPr>
              <a:t>Employee Benefits and Risks</a:t>
            </a:r>
          </a:p>
        </p:txBody>
      </p:sp>
      <p:sp>
        <p:nvSpPr>
          <p:cNvPr id="2" name="Rectangle 1"/>
          <p:cNvSpPr/>
          <p:nvPr/>
        </p:nvSpPr>
        <p:spPr>
          <a:xfrm>
            <a:off x="245759" y="1583710"/>
            <a:ext cx="8578751" cy="5758564"/>
          </a:xfrm>
          <a:prstGeom prst="rect">
            <a:avLst/>
          </a:prstGeom>
        </p:spPr>
        <p:txBody>
          <a:bodyPr wrap="square">
            <a:spAutoFit/>
          </a:bodyPr>
          <a:lstStyle/>
          <a:p>
            <a:pPr>
              <a:lnSpc>
                <a:spcPct val="114000"/>
              </a:lnSpc>
            </a:pPr>
            <a:r>
              <a:rPr lang="en-US" b="1" dirty="0"/>
              <a:t>Employee Impact from Telework:</a:t>
            </a:r>
          </a:p>
          <a:p>
            <a:pPr marL="342900" indent="-342900">
              <a:lnSpc>
                <a:spcPct val="114000"/>
              </a:lnSpc>
              <a:buFont typeface="Arial" panose="020B0604020202020204" pitchFamily="34" charset="0"/>
              <a:buChar char="•"/>
            </a:pPr>
            <a:r>
              <a:rPr lang="en-US" b="1" dirty="0"/>
              <a:t>Some find fewer distractions at home </a:t>
            </a:r>
            <a:r>
              <a:rPr lang="en-US" dirty="0"/>
              <a:t>compared to office. (Although</a:t>
            </a:r>
            <a:r>
              <a:rPr lang="en-US" b="1" dirty="0"/>
              <a:t>, some find more </a:t>
            </a:r>
            <a:r>
              <a:rPr lang="en-US" dirty="0"/>
              <a:t>distractions at home.)</a:t>
            </a:r>
          </a:p>
          <a:p>
            <a:pPr marL="342900" indent="-342900">
              <a:lnSpc>
                <a:spcPct val="114000"/>
              </a:lnSpc>
              <a:buFont typeface="Arial" panose="020B0604020202020204" pitchFamily="34" charset="0"/>
              <a:buChar char="•"/>
            </a:pPr>
            <a:r>
              <a:rPr lang="en-US" b="1" dirty="0"/>
              <a:t>Time is saved </a:t>
            </a:r>
            <a:r>
              <a:rPr lang="en-US" dirty="0"/>
              <a:t>when meetings and trainings may be done virtually, and commuting time is unnecessary:</a:t>
            </a:r>
          </a:p>
          <a:p>
            <a:pPr marL="800100" lvl="1" indent="-342900">
              <a:lnSpc>
                <a:spcPct val="114000"/>
              </a:lnSpc>
              <a:buFont typeface="Arial" panose="020B0604020202020204" pitchFamily="34" charset="0"/>
              <a:buChar char="•"/>
            </a:pPr>
            <a:r>
              <a:rPr lang="en-US" dirty="0"/>
              <a:t>This saved time may be used for work. (Benefits the Employer as well.)</a:t>
            </a:r>
          </a:p>
          <a:p>
            <a:pPr marL="800100" lvl="1" indent="-342900">
              <a:lnSpc>
                <a:spcPct val="114000"/>
              </a:lnSpc>
              <a:buFont typeface="Arial" panose="020B0604020202020204" pitchFamily="34" charset="0"/>
              <a:buChar char="•"/>
            </a:pPr>
            <a:r>
              <a:rPr lang="en-US" dirty="0"/>
              <a:t>Risk: </a:t>
            </a:r>
            <a:r>
              <a:rPr lang="en-US" b="1" dirty="0"/>
              <a:t>Downtime/breaks must be intentional. </a:t>
            </a:r>
            <a:r>
              <a:rPr lang="en-US" dirty="0"/>
              <a:t>Avoid scheduling back-to-back meetings.</a:t>
            </a:r>
            <a:endParaRPr lang="en-US" b="1" dirty="0"/>
          </a:p>
          <a:p>
            <a:pPr marL="342900" indent="-342900">
              <a:lnSpc>
                <a:spcPct val="114000"/>
              </a:lnSpc>
              <a:buFont typeface="Arial" panose="020B0604020202020204" pitchFamily="34" charset="0"/>
              <a:buChar char="•"/>
            </a:pPr>
            <a:r>
              <a:rPr lang="en-US" b="1" dirty="0"/>
              <a:t>Time and energy saved due to decreased commuting time can be redirected into other activities:</a:t>
            </a:r>
          </a:p>
          <a:p>
            <a:pPr marL="800100" lvl="1" indent="-342900">
              <a:lnSpc>
                <a:spcPct val="114000"/>
              </a:lnSpc>
              <a:buFont typeface="Arial" panose="020B0604020202020204" pitchFamily="34" charset="0"/>
              <a:buChar char="•"/>
            </a:pPr>
            <a:r>
              <a:rPr lang="en-US" dirty="0"/>
              <a:t>More energy for work time (Benefits the Employer as well.)</a:t>
            </a:r>
          </a:p>
          <a:p>
            <a:pPr marL="800100" lvl="1" indent="-342900">
              <a:lnSpc>
                <a:spcPct val="114000"/>
              </a:lnSpc>
              <a:buFont typeface="Arial" panose="020B0604020202020204" pitchFamily="34" charset="0"/>
              <a:buChar char="•"/>
            </a:pPr>
            <a:r>
              <a:rPr lang="en-US" dirty="0"/>
              <a:t>Additional time for health-related activities</a:t>
            </a:r>
          </a:p>
          <a:p>
            <a:pPr marL="800100" lvl="1" indent="-342900">
              <a:lnSpc>
                <a:spcPct val="114000"/>
              </a:lnSpc>
              <a:buFont typeface="Arial" panose="020B0604020202020204" pitchFamily="34" charset="0"/>
              <a:buChar char="•"/>
            </a:pPr>
            <a:r>
              <a:rPr lang="en-US" dirty="0"/>
              <a:t>Additional time to spend with family and friends</a:t>
            </a:r>
          </a:p>
          <a:p>
            <a:pPr marL="800100" lvl="1" indent="-342900">
              <a:lnSpc>
                <a:spcPct val="114000"/>
              </a:lnSpc>
              <a:buFont typeface="Arial" panose="020B0604020202020204" pitchFamily="34" charset="0"/>
              <a:buChar char="•"/>
            </a:pPr>
            <a:r>
              <a:rPr lang="en-US" dirty="0"/>
              <a:t>Additional time for volunteer activities (Benefits the Public as well.)</a:t>
            </a:r>
          </a:p>
          <a:p>
            <a:pPr marL="342900" indent="-342900">
              <a:lnSpc>
                <a:spcPct val="114000"/>
              </a:lnSpc>
              <a:buFont typeface="Arial" panose="020B0604020202020204" pitchFamily="34" charset="0"/>
              <a:buChar char="•"/>
            </a:pPr>
            <a:r>
              <a:rPr lang="en-US" b="1" dirty="0"/>
              <a:t>Money</a:t>
            </a:r>
            <a:r>
              <a:rPr lang="en-US" dirty="0"/>
              <a:t> usually spent commuting may be </a:t>
            </a:r>
            <a:r>
              <a:rPr lang="en-US" b="1" dirty="0"/>
              <a:t>saved</a:t>
            </a:r>
            <a:r>
              <a:rPr lang="en-US" dirty="0"/>
              <a:t>.</a:t>
            </a:r>
          </a:p>
          <a:p>
            <a:pPr marL="342900" indent="-342900">
              <a:lnSpc>
                <a:spcPct val="114000"/>
              </a:lnSpc>
              <a:buFont typeface="Arial" panose="020B0604020202020204" pitchFamily="34" charset="0"/>
              <a:buChar char="•"/>
            </a:pPr>
            <a:r>
              <a:rPr lang="en-US" dirty="0"/>
              <a:t>Some employees note satisfaction due to additional time spent near their pets.</a:t>
            </a:r>
          </a:p>
          <a:p>
            <a:pPr marL="342900" indent="-342900">
              <a:lnSpc>
                <a:spcPct val="114000"/>
              </a:lnSpc>
              <a:buFont typeface="Arial" panose="020B0604020202020204" pitchFamily="34" charset="0"/>
              <a:buChar char="•"/>
            </a:pPr>
            <a:endParaRPr lang="en-US" dirty="0"/>
          </a:p>
          <a:p>
            <a:pPr marL="342900" indent="-342900">
              <a:lnSpc>
                <a:spcPct val="114000"/>
              </a:lnSpc>
              <a:buFont typeface="Arial" panose="020B0604020202020204" pitchFamily="34" charset="0"/>
              <a:buChar char="•"/>
            </a:pPr>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38</a:t>
            </a:fld>
            <a:endParaRPr lang="en-US" dirty="0"/>
          </a:p>
        </p:txBody>
      </p:sp>
    </p:spTree>
    <p:extLst>
      <p:ext uri="{BB962C8B-B14F-4D97-AF65-F5344CB8AC3E}">
        <p14:creationId xmlns:p14="http://schemas.microsoft.com/office/powerpoint/2010/main" val="506023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Telework Impact – </a:t>
            </a:r>
            <a:br>
              <a:rPr lang="en-US" sz="3200" dirty="0">
                <a:latin typeface="+mn-lt"/>
              </a:rPr>
            </a:br>
            <a:r>
              <a:rPr lang="en-US" sz="3200" dirty="0">
                <a:latin typeface="+mn-lt"/>
              </a:rPr>
              <a:t>Employee Health and Well-Being</a:t>
            </a:r>
          </a:p>
        </p:txBody>
      </p:sp>
      <p:sp>
        <p:nvSpPr>
          <p:cNvPr id="2" name="Rectangle 1"/>
          <p:cNvSpPr/>
          <p:nvPr/>
        </p:nvSpPr>
        <p:spPr>
          <a:xfrm>
            <a:off x="256784" y="1609670"/>
            <a:ext cx="8661748" cy="6063198"/>
          </a:xfrm>
          <a:prstGeom prst="rect">
            <a:avLst/>
          </a:prstGeom>
        </p:spPr>
        <p:txBody>
          <a:bodyPr wrap="square">
            <a:spAutoFit/>
          </a:bodyPr>
          <a:lstStyle/>
          <a:p>
            <a:r>
              <a:rPr lang="en-US" b="1" dirty="0"/>
              <a:t>Employee Health and Well-being – Benefits: </a:t>
            </a:r>
          </a:p>
          <a:p>
            <a:pPr marL="285750" indent="-285750">
              <a:buFont typeface="Arial" panose="020B0604020202020204" pitchFamily="34" charset="0"/>
              <a:buChar char="•"/>
            </a:pPr>
            <a:r>
              <a:rPr lang="en-US" b="1" dirty="0"/>
              <a:t>2015</a:t>
            </a:r>
            <a:r>
              <a:rPr lang="en-US" dirty="0"/>
              <a:t> </a:t>
            </a:r>
            <a:r>
              <a:rPr lang="en-US" b="1" dirty="0"/>
              <a:t>study</a:t>
            </a:r>
            <a:r>
              <a:rPr lang="en-US" dirty="0"/>
              <a:t> noted </a:t>
            </a:r>
            <a:r>
              <a:rPr lang="en-US" b="1" dirty="0"/>
              <a:t>reduced risk of depression, obesity, alcohol abuse, physical inactivity, and tobacco use</a:t>
            </a:r>
            <a:r>
              <a:rPr lang="en-US" dirty="0"/>
              <a:t>. </a:t>
            </a:r>
            <a:r>
              <a:rPr lang="en-US" sz="1400" dirty="0">
                <a:ea typeface="Calibri" panose="020F0502020204030204" pitchFamily="34" charset="0"/>
              </a:rPr>
              <a:t>(</a:t>
            </a:r>
            <a:r>
              <a:rPr lang="en-US" sz="1400" i="1" dirty="0">
                <a:ea typeface="Calibri" panose="020F0502020204030204" pitchFamily="34" charset="0"/>
              </a:rPr>
              <a:t>Henke RM, et al. 2015. The Effects of Telecommuting Intensity on Employee </a:t>
            </a:r>
            <a:r>
              <a:rPr lang="en-US" sz="1400" i="1" dirty="0"/>
              <a:t>Health. American Journal of Health Promotion. Vol. 30(8):604-612. </a:t>
            </a:r>
            <a:r>
              <a:rPr lang="en-US" sz="1400" i="1" dirty="0">
                <a:ea typeface="Calibri" panose="020F0502020204030204" pitchFamily="34" charset="0"/>
                <a:hlinkClick r:id="rId3"/>
              </a:rPr>
              <a:t>https://journals.sagepub.com/doi/abs/10.4278/ajhp.141027-quan-544?etoc=%29&amp;</a:t>
            </a:r>
            <a:r>
              <a:rPr lang="en-US" sz="1400" i="1" dirty="0">
                <a:ea typeface="Calibri" panose="020F0502020204030204" pitchFamily="34" charset="0"/>
              </a:rPr>
              <a:t>.)</a:t>
            </a:r>
            <a:endParaRPr lang="en-US" sz="1400" i="1" dirty="0"/>
          </a:p>
          <a:p>
            <a:pPr marL="285750" indent="-285750">
              <a:buFont typeface="Arial" panose="020B0604020202020204" pitchFamily="34" charset="0"/>
              <a:buChar char="•"/>
            </a:pPr>
            <a:r>
              <a:rPr lang="en-US" b="1" dirty="0"/>
              <a:t>2018 OPM survey:</a:t>
            </a:r>
          </a:p>
          <a:p>
            <a:pPr marL="742950" lvl="1" indent="-285750">
              <a:buFont typeface="Arial" panose="020B0604020202020204" pitchFamily="34" charset="0"/>
              <a:buChar char="•"/>
            </a:pPr>
            <a:r>
              <a:rPr lang="en-US" dirty="0"/>
              <a:t>Improved </a:t>
            </a:r>
            <a:r>
              <a:rPr lang="en-US" b="1" dirty="0"/>
              <a:t>health</a:t>
            </a:r>
            <a:r>
              <a:rPr lang="en-US" dirty="0"/>
              <a:t> of teleworkers (58% of teleworkers) </a:t>
            </a:r>
          </a:p>
          <a:p>
            <a:pPr marL="742950" lvl="1" indent="-285750">
              <a:buFont typeface="Arial" panose="020B0604020202020204" pitchFamily="34" charset="0"/>
              <a:buChar char="•"/>
            </a:pPr>
            <a:r>
              <a:rPr lang="en-US" dirty="0"/>
              <a:t>Improved </a:t>
            </a:r>
            <a:r>
              <a:rPr lang="en-US" b="1" dirty="0"/>
              <a:t>stress management </a:t>
            </a:r>
            <a:r>
              <a:rPr lang="en-US" dirty="0"/>
              <a:t>of teleworkers (67% of teleworkers)	</a:t>
            </a:r>
            <a:r>
              <a:rPr lang="en-US" sz="1400" dirty="0"/>
              <a:t>(</a:t>
            </a:r>
            <a:r>
              <a:rPr lang="en-US" sz="1400" i="1" dirty="0">
                <a:hlinkClick r:id="rId4"/>
              </a:rPr>
              <a:t>https://www.telework.gov/reports-studies/reports-to-congress/2018-report-to-congress.pdf</a:t>
            </a:r>
            <a:r>
              <a:rPr lang="en-US" sz="1400" dirty="0"/>
              <a:t>) </a:t>
            </a:r>
          </a:p>
          <a:p>
            <a:endParaRPr lang="en-US" sz="1400" b="1" dirty="0"/>
          </a:p>
          <a:p>
            <a:r>
              <a:rPr lang="en-US" b="1" dirty="0"/>
              <a:t>Employee Health and Well-being – Risks </a:t>
            </a:r>
          </a:p>
          <a:p>
            <a:pPr marL="290513" indent="-290513">
              <a:buFont typeface="Arial" panose="020B0604020202020204" pitchFamily="34" charset="0"/>
              <a:buChar char="•"/>
            </a:pPr>
            <a:r>
              <a:rPr lang="en-US" b="1" dirty="0"/>
              <a:t>Uneven Work/Life Balance</a:t>
            </a:r>
            <a:r>
              <a:rPr lang="en-US" dirty="0"/>
              <a:t>: </a:t>
            </a:r>
          </a:p>
          <a:p>
            <a:pPr marL="747713" lvl="1" indent="-290513">
              <a:buFont typeface="Arial" panose="020B0604020202020204" pitchFamily="34" charset="0"/>
              <a:buChar char="•"/>
            </a:pPr>
            <a:r>
              <a:rPr lang="en-US" dirty="0"/>
              <a:t>Invisible barrier between work and home</a:t>
            </a:r>
          </a:p>
          <a:p>
            <a:pPr marL="747713" lvl="1" indent="-290513">
              <a:buFont typeface="Arial" panose="020B0604020202020204" pitchFamily="34" charset="0"/>
              <a:buChar char="•"/>
            </a:pPr>
            <a:r>
              <a:rPr lang="en-US" dirty="0">
                <a:latin typeface="Calibri" panose="020F0502020204030204" pitchFamily="34" charset="0"/>
                <a:ea typeface="Calibri" panose="020F0502020204030204" pitchFamily="34" charset="0"/>
              </a:rPr>
              <a:t>Due to pandemic: for some – increased expectations and workload and fast-paced deadlines, leading to working long hours and burnout</a:t>
            </a:r>
            <a:endParaRPr lang="en-US" dirty="0"/>
          </a:p>
          <a:p>
            <a:pPr marL="290513" indent="-290513">
              <a:buFont typeface="Arial" panose="020B0604020202020204" pitchFamily="34" charset="0"/>
              <a:buChar char="•"/>
            </a:pPr>
            <a:r>
              <a:rPr lang="en-US" b="1" dirty="0"/>
              <a:t>Additional family time has been difficult for families experiencing issues</a:t>
            </a:r>
            <a:r>
              <a:rPr lang="en-US" dirty="0"/>
              <a:t>. </a:t>
            </a:r>
          </a:p>
          <a:p>
            <a:pPr marL="290513" indent="-290513">
              <a:buFont typeface="Arial" panose="020B0604020202020204" pitchFamily="34" charset="0"/>
              <a:buChar char="•"/>
            </a:pPr>
            <a:r>
              <a:rPr lang="en-US" b="1" dirty="0"/>
              <a:t>Increased isolation</a:t>
            </a:r>
          </a:p>
          <a:p>
            <a:pPr marL="290513" indent="-290513">
              <a:buFont typeface="Arial" panose="020B0604020202020204" pitchFamily="34" charset="0"/>
              <a:buChar char="•"/>
            </a:pPr>
            <a:r>
              <a:rPr lang="en-US" b="1" dirty="0"/>
              <a:t>Difficulty maintaining connections and establishing new connections</a:t>
            </a:r>
          </a:p>
          <a:p>
            <a:pPr marL="747713" lvl="1" indent="-290513">
              <a:buFont typeface="Arial" panose="020B0604020202020204" pitchFamily="34" charset="0"/>
              <a:buChar char="•"/>
            </a:pPr>
            <a:r>
              <a:rPr lang="en-US" dirty="0">
                <a:ea typeface="Calibri" panose="020F0502020204030204" pitchFamily="34" charset="0"/>
              </a:rPr>
              <a:t>Loss of “hallway chats” and unintentional encounters      </a:t>
            </a:r>
          </a:p>
          <a:p>
            <a:endParaRPr lang="en-US" dirty="0">
              <a:ea typeface="Calibri" panose="020F0502020204030204" pitchFamily="34" charset="0"/>
            </a:endParaRPr>
          </a:p>
          <a:p>
            <a:endParaRPr lang="en-US" dirty="0">
              <a:ea typeface="Calibri" panose="020F0502020204030204" pitchFamily="34" charset="0"/>
            </a:endParaRPr>
          </a:p>
          <a:p>
            <a:pPr marL="742950" lvl="1" indent="-285750">
              <a:buFont typeface="Arial" panose="020B0604020202020204" pitchFamily="34" charset="0"/>
              <a:buChar char="•"/>
            </a:pPr>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39</a:t>
            </a:fld>
            <a:endParaRPr lang="en-US" dirty="0"/>
          </a:p>
        </p:txBody>
      </p:sp>
    </p:spTree>
    <p:extLst>
      <p:ext uri="{BB962C8B-B14F-4D97-AF65-F5344CB8AC3E}">
        <p14:creationId xmlns:p14="http://schemas.microsoft.com/office/powerpoint/2010/main" val="2144313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DBAF8-F4F8-4A3E-80CD-791A304C2F89}"/>
              </a:ext>
            </a:extLst>
          </p:cNvPr>
          <p:cNvSpPr>
            <a:spLocks noGrp="1"/>
          </p:cNvSpPr>
          <p:nvPr>
            <p:ph type="title"/>
          </p:nvPr>
        </p:nvSpPr>
        <p:spPr/>
        <p:txBody>
          <a:bodyPr>
            <a:normAutofit/>
          </a:bodyPr>
          <a:lstStyle/>
          <a:p>
            <a:r>
              <a:rPr lang="en-US" sz="3200" dirty="0">
                <a:latin typeface="+mn-lt"/>
              </a:rPr>
              <a:t>Disclaimer</a:t>
            </a:r>
          </a:p>
        </p:txBody>
      </p:sp>
      <p:sp>
        <p:nvSpPr>
          <p:cNvPr id="8" name="Content Placeholder 7"/>
          <p:cNvSpPr>
            <a:spLocks noGrp="1"/>
          </p:cNvSpPr>
          <p:nvPr>
            <p:ph idx="1"/>
          </p:nvPr>
        </p:nvSpPr>
        <p:spPr>
          <a:xfrm>
            <a:off x="616826" y="1553482"/>
            <a:ext cx="7886700" cy="4351338"/>
          </a:xfrm>
        </p:spPr>
        <p:txBody>
          <a:bodyPr>
            <a:normAutofit/>
          </a:bodyPr>
          <a:lstStyle/>
          <a:p>
            <a:pPr marL="0" indent="0" algn="ctr">
              <a:buNone/>
            </a:pPr>
            <a:r>
              <a:rPr lang="en-US" dirty="0"/>
              <a:t>Unless otherwise noted, no statement during today’s workshop should be construed as an official position of any federal agency.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86473705"/>
      </p:ext>
    </p:extLst>
  </p:cSld>
  <p:clrMapOvr>
    <a:masterClrMapping/>
  </p:clrMapOvr>
  <mc:AlternateContent xmlns:mc="http://schemas.openxmlformats.org/markup-compatibility/2006" xmlns:p14="http://schemas.microsoft.com/office/powerpoint/2010/main">
    <mc:Choice Requires="p14">
      <p:transition spd="slow" p14:dur="2000" advTm="70008"/>
    </mc:Choice>
    <mc:Fallback xmlns="">
      <p:transition spd="slow" advTm="70008"/>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Reduced Commuting – </a:t>
            </a:r>
            <a:br>
              <a:rPr lang="en-US" sz="3200" dirty="0">
                <a:latin typeface="+mn-lt"/>
              </a:rPr>
            </a:br>
            <a:r>
              <a:rPr lang="en-US" sz="3200" dirty="0">
                <a:latin typeface="+mn-lt"/>
              </a:rPr>
              <a:t>Impact</a:t>
            </a:r>
            <a:r>
              <a:rPr lang="en-US" sz="3200" dirty="0"/>
              <a:t> on </a:t>
            </a:r>
            <a:r>
              <a:rPr lang="en-US" sz="3200" dirty="0">
                <a:latin typeface="+mn-lt"/>
              </a:rPr>
              <a:t>Employee &amp; Public Health &amp; Well-Being</a:t>
            </a:r>
          </a:p>
        </p:txBody>
      </p:sp>
      <p:sp>
        <p:nvSpPr>
          <p:cNvPr id="2" name="Rectangle 1"/>
          <p:cNvSpPr/>
          <p:nvPr/>
        </p:nvSpPr>
        <p:spPr>
          <a:xfrm>
            <a:off x="195680" y="1583710"/>
            <a:ext cx="8926285" cy="5201424"/>
          </a:xfrm>
          <a:prstGeom prst="rect">
            <a:avLst/>
          </a:prstGeom>
        </p:spPr>
        <p:txBody>
          <a:bodyPr wrap="square">
            <a:spAutoFit/>
          </a:bodyPr>
          <a:lstStyle/>
          <a:p>
            <a:r>
              <a:rPr lang="en-US" b="1" dirty="0"/>
              <a:t>Reduced commuting: Impact on Employee &amp; Public Health and Well-Being</a:t>
            </a:r>
          </a:p>
          <a:p>
            <a:endParaRPr lang="en-US" sz="700" b="1" dirty="0"/>
          </a:p>
          <a:p>
            <a:pPr marL="342900" indent="-342900">
              <a:lnSpc>
                <a:spcPct val="120000"/>
              </a:lnSpc>
              <a:buFont typeface="Arial" panose="020B0604020202020204" pitchFamily="34" charset="0"/>
              <a:buChar char="•"/>
            </a:pPr>
            <a:r>
              <a:rPr lang="en-US" b="1" dirty="0"/>
              <a:t>Less commute time</a:t>
            </a:r>
            <a:r>
              <a:rPr lang="en-US" dirty="0"/>
              <a:t>, not only for </a:t>
            </a:r>
            <a:r>
              <a:rPr lang="en-US" b="1" dirty="0"/>
              <a:t>Federal employees</a:t>
            </a:r>
            <a:r>
              <a:rPr lang="en-US" dirty="0"/>
              <a:t>, but also for all area </a:t>
            </a:r>
            <a:r>
              <a:rPr lang="en-US" b="1" dirty="0"/>
              <a:t>public</a:t>
            </a:r>
            <a:r>
              <a:rPr lang="en-US" dirty="0"/>
              <a:t> commuters</a:t>
            </a:r>
          </a:p>
          <a:p>
            <a:pPr marL="914400" lvl="1" indent="-457200">
              <a:lnSpc>
                <a:spcPct val="120000"/>
              </a:lnSpc>
              <a:buFont typeface="Arial" panose="020B0604020202020204" pitchFamily="34" charset="0"/>
              <a:buChar char="•"/>
            </a:pPr>
            <a:r>
              <a:rPr lang="en-US" b="1" dirty="0"/>
              <a:t>Particularly impactful in metro areas </a:t>
            </a:r>
            <a:r>
              <a:rPr lang="en-US" dirty="0"/>
              <a:t>such as Washington D.C. which has consistently been in the top 10 of America’s worst and longest commutes.</a:t>
            </a:r>
          </a:p>
          <a:p>
            <a:pPr marL="914400" lvl="1" indent="-457200">
              <a:lnSpc>
                <a:spcPct val="120000"/>
              </a:lnSpc>
              <a:buFont typeface="Arial" panose="020B0604020202020204" pitchFamily="34" charset="0"/>
              <a:buChar char="•"/>
            </a:pPr>
            <a:r>
              <a:rPr lang="en-US" dirty="0"/>
              <a:t>Individuals have </a:t>
            </a:r>
            <a:r>
              <a:rPr lang="en-US" b="1" dirty="0"/>
              <a:t>more time for other activities</a:t>
            </a:r>
            <a:r>
              <a:rPr lang="en-US" dirty="0"/>
              <a:t>, such as exercising, spending time with family and friends, and activities to manage stress and maintain health.</a:t>
            </a:r>
          </a:p>
          <a:p>
            <a:pPr marL="914400" lvl="1" indent="-457200">
              <a:lnSpc>
                <a:spcPct val="120000"/>
              </a:lnSpc>
              <a:buFont typeface="Arial" panose="020B0604020202020204" pitchFamily="34" charset="0"/>
              <a:buChar char="•"/>
            </a:pPr>
            <a:r>
              <a:rPr lang="en-US" dirty="0"/>
              <a:t>For commuters who use vehicular transportation, </a:t>
            </a:r>
            <a:r>
              <a:rPr lang="en-US" b="1" dirty="0"/>
              <a:t>sedentary commute time is reduced. </a:t>
            </a:r>
            <a:r>
              <a:rPr lang="en-US" i="1" dirty="0"/>
              <a:t>(Impactful on health, as extended sitting without breaks is linked to deleterious health impacts*)</a:t>
            </a:r>
          </a:p>
          <a:p>
            <a:pPr lvl="1">
              <a:lnSpc>
                <a:spcPct val="120000"/>
              </a:lnSpc>
            </a:pPr>
            <a:endParaRPr lang="en-US" dirty="0"/>
          </a:p>
          <a:p>
            <a:endParaRPr lang="en-US" dirty="0"/>
          </a:p>
          <a:p>
            <a:endParaRPr lang="en-US" sz="1400" dirty="0"/>
          </a:p>
          <a:p>
            <a:pPr marL="342900" indent="-342900">
              <a:buFont typeface="Arial" panose="020B0604020202020204" pitchFamily="34" charset="0"/>
              <a:buChar char="•"/>
            </a:pPr>
            <a:endParaRPr lang="en-US" sz="500" dirty="0"/>
          </a:p>
          <a:p>
            <a:r>
              <a:rPr lang="en-US" i="1" dirty="0"/>
              <a:t>*Resource: Mayo Clinic: What are the risks of sitting too much? Available at </a:t>
            </a:r>
            <a:r>
              <a:rPr lang="en-US" i="1" dirty="0">
                <a:hlinkClick r:id="rId3"/>
              </a:rPr>
              <a:t>https://www.mayoclinic.org/healthy-lifestyle/adult-health/expert-answers/sitting/faq-20058005</a:t>
            </a:r>
            <a:r>
              <a:rPr lang="en-US" i="1" dirty="0"/>
              <a:t>. </a:t>
            </a:r>
            <a:endParaRPr lang="en-US" b="1" dirty="0"/>
          </a:p>
        </p:txBody>
      </p:sp>
      <p:sp>
        <p:nvSpPr>
          <p:cNvPr id="3" name="Slide Number Placeholder 2"/>
          <p:cNvSpPr>
            <a:spLocks noGrp="1"/>
          </p:cNvSpPr>
          <p:nvPr>
            <p:ph type="sldNum" sz="quarter" idx="12"/>
          </p:nvPr>
        </p:nvSpPr>
        <p:spPr/>
        <p:txBody>
          <a:bodyPr/>
          <a:lstStyle/>
          <a:p>
            <a:fld id="{4411220A-4329-47A5-AAA9-40C270F25AD1}" type="slidenum">
              <a:rPr lang="en-US" smtClean="0"/>
              <a:t>40</a:t>
            </a:fld>
            <a:endParaRPr lang="en-US"/>
          </a:p>
        </p:txBody>
      </p:sp>
    </p:spTree>
    <p:extLst>
      <p:ext uri="{BB962C8B-B14F-4D97-AF65-F5344CB8AC3E}">
        <p14:creationId xmlns:p14="http://schemas.microsoft.com/office/powerpoint/2010/main" val="2764224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pPr>
              <a:lnSpc>
                <a:spcPct val="100000"/>
              </a:lnSpc>
            </a:pPr>
            <a:r>
              <a:rPr lang="en-US" sz="3200" dirty="0">
                <a:latin typeface="+mn-lt"/>
              </a:rPr>
              <a:t>Reduced Commuting – </a:t>
            </a:r>
            <a:br>
              <a:rPr lang="en-US" sz="3200" dirty="0">
                <a:latin typeface="+mn-lt"/>
              </a:rPr>
            </a:br>
            <a:r>
              <a:rPr lang="en-US" sz="3200" dirty="0">
                <a:latin typeface="+mn-lt"/>
              </a:rPr>
              <a:t>Impact on Transportation Infrastructure</a:t>
            </a:r>
          </a:p>
        </p:txBody>
      </p:sp>
      <p:sp>
        <p:nvSpPr>
          <p:cNvPr id="2" name="Rectangle 1"/>
          <p:cNvSpPr/>
          <p:nvPr/>
        </p:nvSpPr>
        <p:spPr>
          <a:xfrm>
            <a:off x="245760" y="1583710"/>
            <a:ext cx="8269590" cy="4250523"/>
          </a:xfrm>
          <a:prstGeom prst="rect">
            <a:avLst/>
          </a:prstGeom>
        </p:spPr>
        <p:txBody>
          <a:bodyPr wrap="square">
            <a:spAutoFit/>
          </a:bodyPr>
          <a:lstStyle/>
          <a:p>
            <a:pPr>
              <a:lnSpc>
                <a:spcPct val="150000"/>
              </a:lnSpc>
            </a:pPr>
            <a:r>
              <a:rPr lang="en-US" b="1" dirty="0"/>
              <a:t>Reduced commuting – Risks:</a:t>
            </a:r>
          </a:p>
          <a:p>
            <a:pPr marL="342900" indent="-342900">
              <a:lnSpc>
                <a:spcPct val="150000"/>
              </a:lnSpc>
              <a:buFont typeface="Arial" panose="020B0604020202020204" pitchFamily="34" charset="0"/>
              <a:buChar char="•"/>
            </a:pPr>
            <a:r>
              <a:rPr lang="en-US" dirty="0"/>
              <a:t>Lower funds received from </a:t>
            </a:r>
            <a:r>
              <a:rPr lang="en-US" b="1" dirty="0"/>
              <a:t>tolls </a:t>
            </a:r>
            <a:r>
              <a:rPr lang="en-US" dirty="0"/>
              <a:t>and </a:t>
            </a:r>
            <a:r>
              <a:rPr lang="en-US" b="1" dirty="0"/>
              <a:t>public transportation ridership</a:t>
            </a:r>
          </a:p>
          <a:p>
            <a:pPr>
              <a:lnSpc>
                <a:spcPct val="150000"/>
              </a:lnSpc>
            </a:pPr>
            <a:endParaRPr lang="en-US" b="1" dirty="0"/>
          </a:p>
          <a:p>
            <a:pPr>
              <a:lnSpc>
                <a:spcPct val="150000"/>
              </a:lnSpc>
            </a:pPr>
            <a:r>
              <a:rPr lang="en-US" b="1" dirty="0"/>
              <a:t>Reduced commuting – Benefits:</a:t>
            </a:r>
          </a:p>
          <a:p>
            <a:pPr marL="342900" indent="-342900">
              <a:lnSpc>
                <a:spcPct val="150000"/>
              </a:lnSpc>
              <a:buFont typeface="Arial" panose="020B0604020202020204" pitchFamily="34" charset="0"/>
              <a:buChar char="•"/>
            </a:pPr>
            <a:r>
              <a:rPr lang="en-US" b="1" dirty="0"/>
              <a:t>Reduced wear and tear </a:t>
            </a:r>
            <a:r>
              <a:rPr lang="en-US" dirty="0"/>
              <a:t>on transportation systems</a:t>
            </a:r>
          </a:p>
          <a:p>
            <a:pPr marL="342900" indent="-342900">
              <a:lnSpc>
                <a:spcPct val="150000"/>
              </a:lnSpc>
              <a:buFont typeface="Arial" panose="020B0604020202020204" pitchFamily="34" charset="0"/>
              <a:buChar char="•"/>
            </a:pPr>
            <a:endParaRPr lang="en-US" b="1" dirty="0"/>
          </a:p>
          <a:p>
            <a:pPr marL="342900" indent="-342900">
              <a:lnSpc>
                <a:spcPct val="150000"/>
              </a:lnSpc>
              <a:buFont typeface="Arial" panose="020B0604020202020204" pitchFamily="34" charset="0"/>
              <a:buChar char="•"/>
            </a:pPr>
            <a:endParaRPr lang="en-US" dirty="0"/>
          </a:p>
          <a:p>
            <a:pPr algn="ctr">
              <a:lnSpc>
                <a:spcPct val="150000"/>
              </a:lnSpc>
            </a:pPr>
            <a:r>
              <a:rPr lang="en-US" sz="2000" b="1" i="1" dirty="0"/>
              <a:t>What else happens when there is less vehicular traffic?</a:t>
            </a:r>
          </a:p>
          <a:p>
            <a:pPr marL="342900" indent="-342900">
              <a:lnSpc>
                <a:spcPct val="150000"/>
              </a:lnSpc>
              <a:buFont typeface="Arial" panose="020B0604020202020204" pitchFamily="34" charset="0"/>
              <a:buChar char="•"/>
            </a:pPr>
            <a:endParaRPr lang="en-US" dirty="0"/>
          </a:p>
          <a:p>
            <a:pPr>
              <a:lnSpc>
                <a:spcPct val="150000"/>
              </a:lnSpc>
            </a:pPr>
            <a:endParaRPr lang="en-US" dirty="0"/>
          </a:p>
        </p:txBody>
      </p:sp>
      <p:sp>
        <p:nvSpPr>
          <p:cNvPr id="3" name="Slide Number Placeholder 2"/>
          <p:cNvSpPr>
            <a:spLocks noGrp="1"/>
          </p:cNvSpPr>
          <p:nvPr>
            <p:ph type="sldNum" sz="quarter" idx="12"/>
          </p:nvPr>
        </p:nvSpPr>
        <p:spPr/>
        <p:txBody>
          <a:bodyPr/>
          <a:lstStyle/>
          <a:p>
            <a:pPr>
              <a:lnSpc>
                <a:spcPct val="150000"/>
              </a:lnSpc>
            </a:pPr>
            <a:fld id="{4411220A-4329-47A5-AAA9-40C270F25AD1}" type="slidenum">
              <a:rPr lang="en-US" smtClean="0"/>
              <a:pPr>
                <a:lnSpc>
                  <a:spcPct val="150000"/>
                </a:lnSpc>
              </a:pPr>
              <a:t>41</a:t>
            </a:fld>
            <a:endParaRPr lang="en-US"/>
          </a:p>
        </p:txBody>
      </p:sp>
    </p:spTree>
    <p:extLst>
      <p:ext uri="{BB962C8B-B14F-4D97-AF65-F5344CB8AC3E}">
        <p14:creationId xmlns:p14="http://schemas.microsoft.com/office/powerpoint/2010/main" val="360066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Impact of Reduced Vehicular Traffic</a:t>
            </a:r>
            <a:br>
              <a:rPr lang="en-US" sz="3200" dirty="0">
                <a:latin typeface="+mn-lt"/>
              </a:rPr>
            </a:br>
            <a:r>
              <a:rPr lang="en-US" sz="3200" dirty="0">
                <a:latin typeface="+mn-lt"/>
              </a:rPr>
              <a:t>on Pollution</a:t>
            </a:r>
          </a:p>
        </p:txBody>
      </p:sp>
      <p:sp>
        <p:nvSpPr>
          <p:cNvPr id="2" name="Rectangle 1"/>
          <p:cNvSpPr/>
          <p:nvPr/>
        </p:nvSpPr>
        <p:spPr>
          <a:xfrm>
            <a:off x="409040" y="1492917"/>
            <a:ext cx="2159983" cy="1754326"/>
          </a:xfrm>
          <a:prstGeom prst="rect">
            <a:avLst/>
          </a:prstGeom>
        </p:spPr>
        <p:txBody>
          <a:bodyPr wrap="square">
            <a:spAutoFit/>
          </a:bodyPr>
          <a:lstStyle/>
          <a:p>
            <a:pPr algn="ctr"/>
            <a:r>
              <a:rPr lang="en-US" b="1" dirty="0"/>
              <a:t>June 11, 2019: </a:t>
            </a:r>
          </a:p>
          <a:p>
            <a:pPr algn="ctr"/>
            <a:r>
              <a:rPr lang="en-US" dirty="0"/>
              <a:t>Los Angeles skyline before pandemic lockdown began (day with moderate level air quality)</a:t>
            </a:r>
          </a:p>
        </p:txBody>
      </p:sp>
      <p:sp>
        <p:nvSpPr>
          <p:cNvPr id="3" name="Slide Number Placeholder 2"/>
          <p:cNvSpPr>
            <a:spLocks noGrp="1"/>
          </p:cNvSpPr>
          <p:nvPr>
            <p:ph type="sldNum" sz="quarter" idx="12"/>
          </p:nvPr>
        </p:nvSpPr>
        <p:spPr/>
        <p:txBody>
          <a:bodyPr/>
          <a:lstStyle/>
          <a:p>
            <a:fld id="{4411220A-4329-47A5-AAA9-40C270F25AD1}" type="slidenum">
              <a:rPr lang="en-US" smtClean="0"/>
              <a:t>42</a:t>
            </a:fld>
            <a:endParaRPr lang="en-US"/>
          </a:p>
        </p:txBody>
      </p:sp>
      <p:pic>
        <p:nvPicPr>
          <p:cNvPr id="2050" name="Picture 2" descr="LA smog">
            <a:extLst>
              <a:ext uri="{FF2B5EF4-FFF2-40B4-BE49-F238E27FC236}">
                <a16:creationId xmlns:a16="http://schemas.microsoft.com/office/drawing/2014/main" id="{2E8207D7-D807-4B1C-A294-5D3CE74C43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9024" y="1462369"/>
            <a:ext cx="4549547" cy="227477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DE6B6557-C018-438A-A958-DA25FAA5DDAF}"/>
              </a:ext>
            </a:extLst>
          </p:cNvPr>
          <p:cNvSpPr/>
          <p:nvPr/>
        </p:nvSpPr>
        <p:spPr>
          <a:xfrm>
            <a:off x="409040" y="3804917"/>
            <a:ext cx="2159983" cy="1200329"/>
          </a:xfrm>
          <a:prstGeom prst="rect">
            <a:avLst/>
          </a:prstGeom>
        </p:spPr>
        <p:txBody>
          <a:bodyPr wrap="square">
            <a:spAutoFit/>
          </a:bodyPr>
          <a:lstStyle/>
          <a:p>
            <a:pPr algn="ctr"/>
            <a:r>
              <a:rPr lang="en-US" b="1" dirty="0"/>
              <a:t>April 7, 2020: </a:t>
            </a:r>
          </a:p>
          <a:p>
            <a:pPr algn="ctr"/>
            <a:r>
              <a:rPr lang="en-US" dirty="0"/>
              <a:t>Los Angeles skyline during pandemic lockdown.</a:t>
            </a:r>
          </a:p>
        </p:txBody>
      </p:sp>
      <p:pic>
        <p:nvPicPr>
          <p:cNvPr id="2052" name="Picture 4" descr="LA smog lockdown">
            <a:extLst>
              <a:ext uri="{FF2B5EF4-FFF2-40B4-BE49-F238E27FC236}">
                <a16:creationId xmlns:a16="http://schemas.microsoft.com/office/drawing/2014/main" id="{5537718B-F4A5-487A-AC23-BB3B5FDB44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9024" y="3784800"/>
            <a:ext cx="4549547" cy="227477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BA30707-2864-4789-B285-1949210AD79E}"/>
              </a:ext>
            </a:extLst>
          </p:cNvPr>
          <p:cNvSpPr/>
          <p:nvPr/>
        </p:nvSpPr>
        <p:spPr>
          <a:xfrm>
            <a:off x="283029" y="6006794"/>
            <a:ext cx="8741228" cy="1077218"/>
          </a:xfrm>
          <a:prstGeom prst="rect">
            <a:avLst/>
          </a:prstGeom>
        </p:spPr>
        <p:txBody>
          <a:bodyPr wrap="square">
            <a:spAutoFit/>
          </a:bodyPr>
          <a:lstStyle/>
          <a:p>
            <a:r>
              <a:rPr lang="en-US" sz="1600" i="1" dirty="0"/>
              <a:t>(Al-</a:t>
            </a:r>
            <a:r>
              <a:rPr lang="en-US" sz="1600" i="1" dirty="0" err="1"/>
              <a:t>Arshani</a:t>
            </a:r>
            <a:r>
              <a:rPr lang="en-US" sz="1600" i="1" dirty="0"/>
              <a:t>, S. Apr. 7, 2020. Before and after photos show how stay-at-home orders helped Los Angeles significantly reduce its notorious smog. Business Insider. </a:t>
            </a:r>
            <a:r>
              <a:rPr lang="en-US" sz="1600" i="1" dirty="0">
                <a:hlinkClick r:id="rId5"/>
              </a:rPr>
              <a:t>https://www.businessinsider.com/photos-stay-at-home-order-reduced-los-angeles-notorious-smog-2020-4</a:t>
            </a:r>
            <a:r>
              <a:rPr lang="en-US" sz="1600" i="1" dirty="0"/>
              <a:t>.)</a:t>
            </a:r>
          </a:p>
          <a:p>
            <a:endParaRPr lang="en-US" sz="1600" i="1" dirty="0"/>
          </a:p>
        </p:txBody>
      </p:sp>
    </p:spTree>
    <p:extLst>
      <p:ext uri="{BB962C8B-B14F-4D97-AF65-F5344CB8AC3E}">
        <p14:creationId xmlns:p14="http://schemas.microsoft.com/office/powerpoint/2010/main" val="66996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Impact of Reduced Vehicular Traffic</a:t>
            </a:r>
            <a:br>
              <a:rPr lang="en-US" sz="3200" dirty="0">
                <a:latin typeface="+mn-lt"/>
              </a:rPr>
            </a:br>
            <a:r>
              <a:rPr lang="en-US" sz="3200" dirty="0">
                <a:latin typeface="+mn-lt"/>
              </a:rPr>
              <a:t>on Pollution (2)</a:t>
            </a:r>
          </a:p>
        </p:txBody>
      </p:sp>
      <p:sp>
        <p:nvSpPr>
          <p:cNvPr id="2" name="Rectangle 1"/>
          <p:cNvSpPr/>
          <p:nvPr/>
        </p:nvSpPr>
        <p:spPr>
          <a:xfrm>
            <a:off x="245760" y="1583710"/>
            <a:ext cx="8269590" cy="4702826"/>
          </a:xfrm>
          <a:prstGeom prst="rect">
            <a:avLst/>
          </a:prstGeom>
        </p:spPr>
        <p:txBody>
          <a:bodyPr wrap="square">
            <a:spAutoFit/>
          </a:bodyPr>
          <a:lstStyle/>
          <a:p>
            <a:pPr marL="342900" indent="-342900">
              <a:lnSpc>
                <a:spcPct val="130000"/>
              </a:lnSpc>
              <a:buFont typeface="Arial" panose="020B0604020202020204" pitchFamily="34" charset="0"/>
              <a:buChar char="•"/>
            </a:pPr>
            <a:r>
              <a:rPr lang="en-US" dirty="0"/>
              <a:t>Summer of 2020, Metro DC area had the </a:t>
            </a:r>
            <a:r>
              <a:rPr lang="en-US" b="1" dirty="0"/>
              <a:t>lowest recorded pollution level</a:t>
            </a:r>
            <a:r>
              <a:rPr lang="en-US" dirty="0"/>
              <a:t>.</a:t>
            </a:r>
          </a:p>
          <a:p>
            <a:pPr marL="800100" lvl="1" indent="-342900">
              <a:lnSpc>
                <a:spcPct val="130000"/>
              </a:lnSpc>
              <a:buFont typeface="Arial" panose="020B0604020202020204" pitchFamily="34" charset="0"/>
              <a:buChar char="•"/>
            </a:pPr>
            <a:r>
              <a:rPr lang="en-US" dirty="0"/>
              <a:t>0 Days of Code Red (Unhealthy for Everyone) Air Quality</a:t>
            </a:r>
          </a:p>
          <a:p>
            <a:pPr marL="800100" lvl="1" indent="-342900">
              <a:lnSpc>
                <a:spcPct val="130000"/>
              </a:lnSpc>
              <a:buFont typeface="Arial" panose="020B0604020202020204" pitchFamily="34" charset="0"/>
              <a:buChar char="•"/>
            </a:pPr>
            <a:r>
              <a:rPr lang="en-US" dirty="0"/>
              <a:t>2 Days of Code Orange (Unhealthy for Sensitive Groups) Air Quality (Compared to 10 Days in 2019 and 48 days in 2010)</a:t>
            </a:r>
          </a:p>
          <a:p>
            <a:pPr marL="800100" lvl="1" indent="-342900">
              <a:buFont typeface="Arial" panose="020B0604020202020204" pitchFamily="34" charset="0"/>
              <a:buChar char="•"/>
            </a:pPr>
            <a:endParaRPr lang="en-US"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r>
              <a:rPr lang="en-US" sz="1600" i="1" dirty="0"/>
              <a:t>(From </a:t>
            </a:r>
            <a:r>
              <a:rPr lang="en-US" sz="1600" i="1" dirty="0" err="1"/>
              <a:t>Samenow</a:t>
            </a:r>
            <a:r>
              <a:rPr lang="en-US" sz="1600" i="1" dirty="0"/>
              <a:t> J. Oct. 6, 2020. Washington had best summer air quality on record because of covid-19 restrictions and good weather. Capital Weather Day. The Washington Post. Available at: </a:t>
            </a:r>
            <a:r>
              <a:rPr lang="en-US" sz="1600" i="1" dirty="0">
                <a:hlinkClick r:id="rId3"/>
              </a:rPr>
              <a:t>https://www.washingtonpost.com/weather/2020/10/06/dc-air-quality-coronavirus/</a:t>
            </a:r>
            <a:r>
              <a:rPr lang="en-US" sz="1600" i="1" dirty="0"/>
              <a:t>.)</a:t>
            </a:r>
            <a:r>
              <a:rPr lang="en-US" sz="1600" i="1" dirty="0">
                <a:ea typeface="Calibri" panose="020F0502020204030204" pitchFamily="34" charset="0"/>
              </a:rPr>
              <a:t>  </a:t>
            </a:r>
            <a:endParaRPr lang="en-US" sz="1600" i="1" dirty="0"/>
          </a:p>
        </p:txBody>
      </p:sp>
      <p:sp>
        <p:nvSpPr>
          <p:cNvPr id="3" name="Slide Number Placeholder 2"/>
          <p:cNvSpPr>
            <a:spLocks noGrp="1"/>
          </p:cNvSpPr>
          <p:nvPr>
            <p:ph type="sldNum" sz="quarter" idx="12"/>
          </p:nvPr>
        </p:nvSpPr>
        <p:spPr/>
        <p:txBody>
          <a:bodyPr/>
          <a:lstStyle/>
          <a:p>
            <a:fld id="{4411220A-4329-47A5-AAA9-40C270F25AD1}" type="slidenum">
              <a:rPr lang="en-US" smtClean="0"/>
              <a:t>43</a:t>
            </a:fld>
            <a:endParaRPr lang="en-US" dirty="0"/>
          </a:p>
        </p:txBody>
      </p:sp>
    </p:spTree>
    <p:extLst>
      <p:ext uri="{BB962C8B-B14F-4D97-AF65-F5344CB8AC3E}">
        <p14:creationId xmlns:p14="http://schemas.microsoft.com/office/powerpoint/2010/main" val="3871291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Impact of Pollution on Public Health</a:t>
            </a:r>
          </a:p>
        </p:txBody>
      </p:sp>
      <p:sp>
        <p:nvSpPr>
          <p:cNvPr id="2" name="Rectangle 1"/>
          <p:cNvSpPr/>
          <p:nvPr/>
        </p:nvSpPr>
        <p:spPr>
          <a:xfrm>
            <a:off x="245759" y="1583710"/>
            <a:ext cx="8713183" cy="5072864"/>
          </a:xfrm>
          <a:prstGeom prst="rect">
            <a:avLst/>
          </a:prstGeom>
        </p:spPr>
        <p:txBody>
          <a:bodyPr wrap="square">
            <a:spAutoFit/>
          </a:bodyPr>
          <a:lstStyle/>
          <a:p>
            <a:pPr>
              <a:lnSpc>
                <a:spcPct val="114000"/>
              </a:lnSpc>
            </a:pPr>
            <a:r>
              <a:rPr lang="en-US" b="1" dirty="0"/>
              <a:t>Impact of Pollution on Public Health:</a:t>
            </a:r>
          </a:p>
          <a:p>
            <a:pPr marL="342900" indent="-342900">
              <a:lnSpc>
                <a:spcPct val="114000"/>
              </a:lnSpc>
              <a:buFont typeface="Arial" panose="020B0604020202020204" pitchFamily="34" charset="0"/>
              <a:buChar char="•"/>
            </a:pPr>
            <a:r>
              <a:rPr lang="en-US" b="1" dirty="0"/>
              <a:t>Air pollution is linked to</a:t>
            </a:r>
            <a:r>
              <a:rPr lang="en-US" dirty="0"/>
              <a:t>:</a:t>
            </a:r>
          </a:p>
          <a:p>
            <a:pPr marL="800100" lvl="1" indent="-342900">
              <a:lnSpc>
                <a:spcPct val="114000"/>
              </a:lnSpc>
              <a:buFont typeface="Arial" panose="020B0604020202020204" pitchFamily="34" charset="0"/>
              <a:buChar char="•"/>
            </a:pPr>
            <a:r>
              <a:rPr lang="en-US" b="1" dirty="0"/>
              <a:t>Respiratory disease </a:t>
            </a:r>
            <a:r>
              <a:rPr lang="en-US" dirty="0"/>
              <a:t>(e.g., emphysema, asthma, COPD, chronic bronchitis)</a:t>
            </a:r>
          </a:p>
          <a:p>
            <a:pPr marL="800100" lvl="1" indent="-342900">
              <a:lnSpc>
                <a:spcPct val="114000"/>
              </a:lnSpc>
              <a:buFont typeface="Arial" panose="020B0604020202020204" pitchFamily="34" charset="0"/>
              <a:buChar char="•"/>
            </a:pPr>
            <a:r>
              <a:rPr lang="en-US" b="1" dirty="0"/>
              <a:t>Cardiovascular disease </a:t>
            </a:r>
            <a:r>
              <a:rPr lang="en-US" dirty="0"/>
              <a:t>(e.g., stroke, hypertensive disorders in pregnant women, &amp; consequently maternal and fetal illness and death)</a:t>
            </a:r>
          </a:p>
          <a:p>
            <a:pPr marL="800100" lvl="1" indent="-342900">
              <a:lnSpc>
                <a:spcPct val="114000"/>
              </a:lnSpc>
              <a:buFont typeface="Arial" panose="020B0604020202020204" pitchFamily="34" charset="0"/>
              <a:buChar char="•"/>
            </a:pPr>
            <a:r>
              <a:rPr lang="en-US" b="1" dirty="0"/>
              <a:t>Cancer</a:t>
            </a:r>
            <a:r>
              <a:rPr lang="en-US" dirty="0"/>
              <a:t> (e.g., breast cancer)</a:t>
            </a:r>
          </a:p>
          <a:p>
            <a:pPr marL="800100" lvl="1" indent="-342900">
              <a:lnSpc>
                <a:spcPct val="114000"/>
              </a:lnSpc>
              <a:buFont typeface="Arial" panose="020B0604020202020204" pitchFamily="34" charset="0"/>
              <a:buChar char="•"/>
            </a:pPr>
            <a:r>
              <a:rPr lang="en-US" b="1" dirty="0"/>
              <a:t>Neurological disease </a:t>
            </a:r>
            <a:r>
              <a:rPr lang="en-US" dirty="0"/>
              <a:t>(e.g., Parkinson’s and Dementia)</a:t>
            </a:r>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lvl="1"/>
            <a:endParaRPr lang="en-US" sz="1600" i="1" dirty="0"/>
          </a:p>
          <a:p>
            <a:pPr lvl="1"/>
            <a:endParaRPr lang="en-US" sz="1600" i="1" dirty="0"/>
          </a:p>
          <a:p>
            <a:pPr lvl="1"/>
            <a:endParaRPr lang="en-US" sz="1600" i="1" dirty="0"/>
          </a:p>
          <a:p>
            <a:pPr lvl="1"/>
            <a:endParaRPr lang="en-US" sz="1600" i="1" dirty="0"/>
          </a:p>
          <a:p>
            <a:pPr lvl="1"/>
            <a:endParaRPr lang="en-US" sz="1600" i="1" dirty="0"/>
          </a:p>
          <a:p>
            <a:r>
              <a:rPr lang="en-US" sz="1600" i="1" dirty="0"/>
              <a:t>(From: National Institute of Environmental Health Sciences.  Air Pollution and Your Health. </a:t>
            </a:r>
            <a:r>
              <a:rPr lang="en-US" sz="1600" i="1" dirty="0">
                <a:hlinkClick r:id="rId3"/>
              </a:rPr>
              <a:t>https://www.niehs.nih.gov/health/topics/agents/air-pollution/index.cfm</a:t>
            </a:r>
            <a:r>
              <a:rPr lang="en-US" sz="1600" i="1" dirty="0"/>
              <a:t>. </a:t>
            </a:r>
            <a:r>
              <a:rPr lang="en-US" sz="1600" dirty="0"/>
              <a:t>Global Environmental Health Newsletter. </a:t>
            </a:r>
            <a:r>
              <a:rPr lang="en-US" sz="1600" i="1" dirty="0"/>
              <a:t>Accessed on 10/30/2021.)</a:t>
            </a:r>
          </a:p>
          <a:p>
            <a:r>
              <a:rPr lang="en-US" sz="1600" i="1" dirty="0"/>
              <a:t>Another resource: </a:t>
            </a:r>
            <a:r>
              <a:rPr lang="en-US" sz="1600" i="1" dirty="0">
                <a:hlinkClick r:id="rId4"/>
              </a:rPr>
              <a:t>https://www.epa.gov/air-research/research-health-effects-air-pollution</a:t>
            </a:r>
            <a:r>
              <a:rPr lang="en-US" sz="1600" i="1" dirty="0"/>
              <a:t>. </a:t>
            </a:r>
          </a:p>
        </p:txBody>
      </p:sp>
      <p:sp>
        <p:nvSpPr>
          <p:cNvPr id="3" name="Slide Number Placeholder 2"/>
          <p:cNvSpPr>
            <a:spLocks noGrp="1"/>
          </p:cNvSpPr>
          <p:nvPr>
            <p:ph type="sldNum" sz="quarter" idx="12"/>
          </p:nvPr>
        </p:nvSpPr>
        <p:spPr/>
        <p:txBody>
          <a:bodyPr/>
          <a:lstStyle/>
          <a:p>
            <a:fld id="{4411220A-4329-47A5-AAA9-40C270F25AD1}" type="slidenum">
              <a:rPr lang="en-US" smtClean="0"/>
              <a:t>44</a:t>
            </a:fld>
            <a:endParaRPr lang="en-US" dirty="0"/>
          </a:p>
        </p:txBody>
      </p:sp>
    </p:spTree>
    <p:extLst>
      <p:ext uri="{BB962C8B-B14F-4D97-AF65-F5344CB8AC3E}">
        <p14:creationId xmlns:p14="http://schemas.microsoft.com/office/powerpoint/2010/main" val="1941799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Telework Impact  – </a:t>
            </a:r>
            <a:br>
              <a:rPr lang="en-US" sz="3200" dirty="0">
                <a:latin typeface="+mn-lt"/>
              </a:rPr>
            </a:br>
            <a:r>
              <a:rPr lang="en-US" sz="3200" dirty="0">
                <a:latin typeface="+mn-lt"/>
              </a:rPr>
              <a:t>Environment Benefits</a:t>
            </a:r>
          </a:p>
        </p:txBody>
      </p:sp>
      <p:sp>
        <p:nvSpPr>
          <p:cNvPr id="2" name="Rectangle 1"/>
          <p:cNvSpPr/>
          <p:nvPr/>
        </p:nvSpPr>
        <p:spPr>
          <a:xfrm>
            <a:off x="245760" y="1583710"/>
            <a:ext cx="8269590" cy="2837700"/>
          </a:xfrm>
          <a:prstGeom prst="rect">
            <a:avLst/>
          </a:prstGeom>
        </p:spPr>
        <p:txBody>
          <a:bodyPr wrap="square">
            <a:spAutoFit/>
          </a:bodyPr>
          <a:lstStyle/>
          <a:p>
            <a:pPr>
              <a:lnSpc>
                <a:spcPct val="130000"/>
              </a:lnSpc>
            </a:pPr>
            <a:r>
              <a:rPr lang="en-US" b="1" dirty="0"/>
              <a:t>Environmental Benefits:</a:t>
            </a:r>
          </a:p>
          <a:p>
            <a:pPr marL="342900" indent="-342900">
              <a:lnSpc>
                <a:spcPct val="130000"/>
              </a:lnSpc>
              <a:buFont typeface="Arial" panose="020B0604020202020204" pitchFamily="34" charset="0"/>
              <a:buChar char="•"/>
            </a:pPr>
            <a:r>
              <a:rPr lang="en-US" dirty="0"/>
              <a:t>Healthier air quality</a:t>
            </a:r>
          </a:p>
          <a:p>
            <a:pPr marL="342900" indent="-342900">
              <a:lnSpc>
                <a:spcPct val="130000"/>
              </a:lnSpc>
              <a:buFont typeface="Arial" panose="020B0604020202020204" pitchFamily="34" charset="0"/>
              <a:buChar char="•"/>
            </a:pPr>
            <a:r>
              <a:rPr lang="en-US" dirty="0"/>
              <a:t>Reduced greenhouse gas emissions</a:t>
            </a:r>
          </a:p>
          <a:p>
            <a:pPr marL="342900" indent="-342900">
              <a:lnSpc>
                <a:spcPct val="130000"/>
              </a:lnSpc>
              <a:buFont typeface="Arial" panose="020B0604020202020204" pitchFamily="34" charset="0"/>
              <a:buChar char="•"/>
            </a:pPr>
            <a:r>
              <a:rPr lang="en-US" dirty="0"/>
              <a:t>Energy conservation</a:t>
            </a:r>
          </a:p>
          <a:p>
            <a:pPr marL="800100" lvl="1" indent="-342900">
              <a:lnSpc>
                <a:spcPct val="130000"/>
              </a:lnSpc>
              <a:buFont typeface="Arial" panose="020B0604020202020204" pitchFamily="34" charset="0"/>
              <a:buChar char="•"/>
            </a:pPr>
            <a:r>
              <a:rPr lang="en-US" dirty="0"/>
              <a:t>Reduced energy consumption at Federal facilities</a:t>
            </a:r>
          </a:p>
          <a:p>
            <a:pPr marL="800100" lvl="1" indent="-342900">
              <a:lnSpc>
                <a:spcPct val="130000"/>
              </a:lnSpc>
              <a:buFont typeface="Arial" panose="020B0604020202020204" pitchFamily="34" charset="0"/>
              <a:buChar char="•"/>
            </a:pPr>
            <a:r>
              <a:rPr lang="en-US" dirty="0"/>
              <a:t>Reduced fuel consumption</a:t>
            </a:r>
          </a:p>
          <a:p>
            <a:pPr marL="800100" lvl="1" indent="-342900">
              <a:buFont typeface="Arial" panose="020B0604020202020204" pitchFamily="34" charset="0"/>
              <a:buChar char="•"/>
            </a:pPr>
            <a:endParaRPr lang="en-US" dirty="0"/>
          </a:p>
          <a:p>
            <a:pPr marL="342900" indent="-342900">
              <a:buFont typeface="Arial" panose="020B0604020202020204" pitchFamily="34" charset="0"/>
              <a:buChar char="•"/>
            </a:pPr>
            <a:endParaRPr lang="en-US" sz="2000" dirty="0"/>
          </a:p>
        </p:txBody>
      </p:sp>
      <p:sp>
        <p:nvSpPr>
          <p:cNvPr id="3" name="Slide Number Placeholder 2"/>
          <p:cNvSpPr>
            <a:spLocks noGrp="1"/>
          </p:cNvSpPr>
          <p:nvPr>
            <p:ph type="sldNum" sz="quarter" idx="12"/>
          </p:nvPr>
        </p:nvSpPr>
        <p:spPr/>
        <p:txBody>
          <a:bodyPr/>
          <a:lstStyle/>
          <a:p>
            <a:fld id="{4411220A-4329-47A5-AAA9-40C270F25AD1}" type="slidenum">
              <a:rPr lang="en-US" smtClean="0"/>
              <a:t>45</a:t>
            </a:fld>
            <a:endParaRPr lang="en-US" dirty="0"/>
          </a:p>
        </p:txBody>
      </p:sp>
    </p:spTree>
    <p:extLst>
      <p:ext uri="{BB962C8B-B14F-4D97-AF65-F5344CB8AC3E}">
        <p14:creationId xmlns:p14="http://schemas.microsoft.com/office/powerpoint/2010/main" val="2921156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EC0A-29BB-4E41-A99A-611C5E8EA662}"/>
              </a:ext>
            </a:extLst>
          </p:cNvPr>
          <p:cNvSpPr>
            <a:spLocks noGrp="1"/>
          </p:cNvSpPr>
          <p:nvPr>
            <p:ph type="title"/>
          </p:nvPr>
        </p:nvSpPr>
        <p:spPr/>
        <p:txBody>
          <a:bodyPr>
            <a:normAutofit/>
          </a:bodyPr>
          <a:lstStyle/>
          <a:p>
            <a:r>
              <a:rPr lang="en-US" sz="3200" dirty="0">
                <a:latin typeface="+mn-lt"/>
              </a:rPr>
              <a:t>Some Concerns about Telework</a:t>
            </a:r>
          </a:p>
        </p:txBody>
      </p:sp>
      <p:sp>
        <p:nvSpPr>
          <p:cNvPr id="6" name="Slide Number Placeholder 5"/>
          <p:cNvSpPr>
            <a:spLocks noGrp="1"/>
          </p:cNvSpPr>
          <p:nvPr>
            <p:ph type="sldNum" sz="quarter" idx="12"/>
          </p:nvPr>
        </p:nvSpPr>
        <p:spPr/>
        <p:txBody>
          <a:bodyPr/>
          <a:lstStyle/>
          <a:p>
            <a:fld id="{4411220A-4329-47A5-AAA9-40C270F25AD1}" type="slidenum">
              <a:rPr lang="en-US" smtClean="0"/>
              <a:pPr/>
              <a:t>46</a:t>
            </a:fld>
            <a:endParaRPr lang="en-US" dirty="0"/>
          </a:p>
        </p:txBody>
      </p:sp>
    </p:spTree>
    <p:extLst>
      <p:ext uri="{BB962C8B-B14F-4D97-AF65-F5344CB8AC3E}">
        <p14:creationId xmlns:p14="http://schemas.microsoft.com/office/powerpoint/2010/main" val="17212611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Autofit/>
          </a:bodyPr>
          <a:lstStyle/>
          <a:p>
            <a:r>
              <a:rPr lang="en-US" sz="3200" dirty="0"/>
              <a:t>Some Concerns about Telework</a:t>
            </a:r>
            <a:endParaRPr lang="en-US" sz="3200" dirty="0">
              <a:latin typeface="+mn-lt"/>
            </a:endParaRPr>
          </a:p>
        </p:txBody>
      </p:sp>
      <p:sp>
        <p:nvSpPr>
          <p:cNvPr id="2" name="Rectangle 1"/>
          <p:cNvSpPr/>
          <p:nvPr/>
        </p:nvSpPr>
        <p:spPr>
          <a:xfrm>
            <a:off x="424543" y="1747341"/>
            <a:ext cx="8294914" cy="2062103"/>
          </a:xfrm>
          <a:prstGeom prst="rect">
            <a:avLst/>
          </a:prstGeom>
        </p:spPr>
        <p:txBody>
          <a:bodyPr wrap="square">
            <a:spAutoFit/>
          </a:bodyPr>
          <a:lstStyle/>
          <a:p>
            <a:pPr algn="ctr"/>
            <a:r>
              <a:rPr lang="en-US" sz="2000" dirty="0"/>
              <a:t>A twist on the age-old philosophical question, </a:t>
            </a:r>
          </a:p>
          <a:p>
            <a:pPr algn="ctr"/>
            <a:endParaRPr lang="en-US" sz="2000" dirty="0"/>
          </a:p>
          <a:p>
            <a:pPr algn="ctr"/>
            <a:r>
              <a:rPr lang="en-US" sz="2400" dirty="0"/>
              <a:t>If a tree falls in a forest and no one is around to hear it, </a:t>
            </a:r>
          </a:p>
          <a:p>
            <a:pPr algn="ctr"/>
            <a:r>
              <a:rPr lang="en-US" sz="2400" dirty="0"/>
              <a:t>does it make a sound?</a:t>
            </a:r>
          </a:p>
          <a:p>
            <a:pPr marL="800100" lvl="1"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endParaRPr>
          </a:p>
          <a:p>
            <a:r>
              <a:rPr lang="en-US" sz="2000" dirty="0">
                <a:latin typeface="Calibri" panose="020F0502020204030204" pitchFamily="34" charset="0"/>
                <a:ea typeface="Calibri" panose="020F0502020204030204" pitchFamily="34" charset="0"/>
              </a:rPr>
              <a:t>             </a:t>
            </a:r>
            <a:endParaRPr lang="en-US" sz="2000" dirty="0"/>
          </a:p>
        </p:txBody>
      </p:sp>
      <p:sp>
        <p:nvSpPr>
          <p:cNvPr id="3" name="Slide Number Placeholder 2"/>
          <p:cNvSpPr>
            <a:spLocks noGrp="1"/>
          </p:cNvSpPr>
          <p:nvPr>
            <p:ph type="sldNum" sz="quarter" idx="12"/>
          </p:nvPr>
        </p:nvSpPr>
        <p:spPr/>
        <p:txBody>
          <a:bodyPr/>
          <a:lstStyle/>
          <a:p>
            <a:fld id="{4411220A-4329-47A5-AAA9-40C270F25AD1}" type="slidenum">
              <a:rPr lang="en-US" smtClean="0"/>
              <a:t>47</a:t>
            </a:fld>
            <a:endParaRPr lang="en-US"/>
          </a:p>
        </p:txBody>
      </p:sp>
      <p:grpSp>
        <p:nvGrpSpPr>
          <p:cNvPr id="8" name="Group 7" descr="Fallen tree"/>
          <p:cNvGrpSpPr/>
          <p:nvPr/>
        </p:nvGrpSpPr>
        <p:grpSpPr>
          <a:xfrm>
            <a:off x="1084217" y="3540034"/>
            <a:ext cx="5773783" cy="2816317"/>
            <a:chOff x="1084217" y="3540034"/>
            <a:chExt cx="5773783" cy="2816317"/>
          </a:xfrm>
        </p:grpSpPr>
        <p:sp>
          <p:nvSpPr>
            <p:cNvPr id="5" name="Oval 4"/>
            <p:cNvSpPr/>
            <p:nvPr/>
          </p:nvSpPr>
          <p:spPr>
            <a:xfrm>
              <a:off x="1084217" y="3540034"/>
              <a:ext cx="2573383" cy="281631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66160" y="4517118"/>
              <a:ext cx="3291840" cy="862148"/>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5116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Autofit/>
          </a:bodyPr>
          <a:lstStyle/>
          <a:p>
            <a:r>
              <a:rPr lang="en-US" sz="3200" dirty="0"/>
              <a:t>Some Concerns about Telework</a:t>
            </a:r>
            <a:endParaRPr lang="en-US" sz="3200" dirty="0">
              <a:latin typeface="+mn-lt"/>
            </a:endParaRPr>
          </a:p>
        </p:txBody>
      </p:sp>
      <p:sp>
        <p:nvSpPr>
          <p:cNvPr id="2" name="Rectangle 1"/>
          <p:cNvSpPr/>
          <p:nvPr/>
        </p:nvSpPr>
        <p:spPr>
          <a:xfrm>
            <a:off x="222069" y="1734393"/>
            <a:ext cx="8699862" cy="4893647"/>
          </a:xfrm>
          <a:prstGeom prst="rect">
            <a:avLst/>
          </a:prstGeom>
        </p:spPr>
        <p:txBody>
          <a:bodyPr wrap="square">
            <a:spAutoFit/>
          </a:bodyPr>
          <a:lstStyle/>
          <a:p>
            <a:pPr algn="ctr"/>
            <a:r>
              <a:rPr lang="en-US" sz="2000" dirty="0">
                <a:solidFill>
                  <a:schemeClr val="bg2">
                    <a:lumMod val="75000"/>
                  </a:schemeClr>
                </a:solidFill>
              </a:rPr>
              <a:t>A twist on the age-old philosophical question, </a:t>
            </a:r>
          </a:p>
          <a:p>
            <a:pPr algn="ctr"/>
            <a:endParaRPr lang="en-US" sz="2000" dirty="0">
              <a:solidFill>
                <a:schemeClr val="bg2">
                  <a:lumMod val="75000"/>
                </a:schemeClr>
              </a:solidFill>
            </a:endParaRPr>
          </a:p>
          <a:p>
            <a:pPr algn="ctr"/>
            <a:r>
              <a:rPr lang="en-US" sz="2400" dirty="0">
                <a:solidFill>
                  <a:schemeClr val="bg2">
                    <a:lumMod val="75000"/>
                  </a:schemeClr>
                </a:solidFill>
              </a:rPr>
              <a:t>If a tree falls in a forest and no one is around to hear it, </a:t>
            </a:r>
          </a:p>
          <a:p>
            <a:pPr algn="ctr"/>
            <a:r>
              <a:rPr lang="en-US" sz="2400" dirty="0">
                <a:solidFill>
                  <a:schemeClr val="bg2">
                    <a:lumMod val="75000"/>
                  </a:schemeClr>
                </a:solidFill>
              </a:rPr>
              <a:t>does it make a sound?</a:t>
            </a:r>
          </a:p>
          <a:p>
            <a:pPr algn="ctr"/>
            <a:endParaRPr lang="en-US" sz="2000" dirty="0">
              <a:ea typeface="Calibri" panose="020F0502020204030204" pitchFamily="34" charset="0"/>
            </a:endParaRPr>
          </a:p>
          <a:p>
            <a:pPr algn="ctr"/>
            <a:r>
              <a:rPr lang="en-US" sz="2400" dirty="0">
                <a:ea typeface="Calibri" panose="020F0502020204030204" pitchFamily="34" charset="0"/>
              </a:rPr>
              <a:t>If an employee works, but they are not seen by their supervisor, </a:t>
            </a:r>
          </a:p>
          <a:p>
            <a:pPr algn="ctr"/>
            <a:endParaRPr lang="en-US" sz="2400" dirty="0">
              <a:ea typeface="Calibri" panose="020F0502020204030204" pitchFamily="34" charset="0"/>
            </a:endParaRPr>
          </a:p>
          <a:p>
            <a:pPr marL="403225"/>
            <a:r>
              <a:rPr lang="en-US" sz="2400" dirty="0">
                <a:ea typeface="Calibri" panose="020F0502020204030204" pitchFamily="34" charset="0"/>
              </a:rPr>
              <a:t>-does their supervisor know that they worked? (and how much they did and how well they did it, and do they remember them when opportunities arise?) </a:t>
            </a:r>
          </a:p>
          <a:p>
            <a:pPr marL="403225"/>
            <a:endParaRPr lang="en-US" sz="2000" dirty="0">
              <a:ea typeface="Calibri" panose="020F0502020204030204" pitchFamily="34" charset="0"/>
            </a:endParaRPr>
          </a:p>
          <a:p>
            <a:pPr marL="403225"/>
            <a:endParaRPr lang="en-US" sz="2400" dirty="0">
              <a:ea typeface="Calibri" panose="020F0502020204030204" pitchFamily="34" charset="0"/>
            </a:endParaRPr>
          </a:p>
          <a:p>
            <a:pPr marL="800100" lvl="1" indent="-342900" algn="ctr">
              <a:buFont typeface="Arial" panose="020B0604020202020204" pitchFamily="34" charset="0"/>
              <a:buChar char="•"/>
            </a:pPr>
            <a:endParaRPr lang="en-US" sz="2000" dirty="0">
              <a:ea typeface="Calibri" panose="020F0502020204030204" pitchFamily="34" charset="0"/>
            </a:endParaRPr>
          </a:p>
          <a:p>
            <a:pPr algn="ctr"/>
            <a:r>
              <a:rPr lang="en-US" sz="2000" dirty="0">
                <a:ea typeface="Calibri" panose="020F0502020204030204" pitchFamily="34" charset="0"/>
              </a:rPr>
              <a:t>             </a:t>
            </a:r>
            <a:endParaRPr lang="en-US" sz="2000" dirty="0"/>
          </a:p>
        </p:txBody>
      </p:sp>
      <p:sp>
        <p:nvSpPr>
          <p:cNvPr id="3" name="Slide Number Placeholder 2"/>
          <p:cNvSpPr>
            <a:spLocks noGrp="1"/>
          </p:cNvSpPr>
          <p:nvPr>
            <p:ph type="sldNum" sz="quarter" idx="12"/>
          </p:nvPr>
        </p:nvSpPr>
        <p:spPr/>
        <p:txBody>
          <a:bodyPr/>
          <a:lstStyle/>
          <a:p>
            <a:fld id="{4411220A-4329-47A5-AAA9-40C270F25AD1}" type="slidenum">
              <a:rPr lang="en-US" smtClean="0"/>
              <a:t>48</a:t>
            </a:fld>
            <a:endParaRPr lang="en-US"/>
          </a:p>
        </p:txBody>
      </p:sp>
    </p:spTree>
    <p:extLst>
      <p:ext uri="{BB962C8B-B14F-4D97-AF65-F5344CB8AC3E}">
        <p14:creationId xmlns:p14="http://schemas.microsoft.com/office/powerpoint/2010/main" val="135190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 calcmode="lin" valueType="num">
                                      <p:cBhvr additive="base">
                                        <p:cTn id="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anim calcmode="lin" valueType="num">
                                      <p:cBhvr additive="base">
                                        <p:cTn id="13"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Importance of Trust</a:t>
            </a:r>
          </a:p>
        </p:txBody>
      </p:sp>
      <p:sp>
        <p:nvSpPr>
          <p:cNvPr id="2" name="Rectangle 1"/>
          <p:cNvSpPr/>
          <p:nvPr/>
        </p:nvSpPr>
        <p:spPr>
          <a:xfrm>
            <a:off x="150470" y="1747456"/>
            <a:ext cx="8762035" cy="3142527"/>
          </a:xfrm>
          <a:prstGeom prst="rect">
            <a:avLst/>
          </a:prstGeom>
        </p:spPr>
        <p:txBody>
          <a:bodyPr wrap="square">
            <a:spAutoFit/>
          </a:bodyPr>
          <a:lstStyle/>
          <a:p>
            <a:pPr algn="ctr">
              <a:lnSpc>
                <a:spcPct val="150000"/>
              </a:lnSpc>
            </a:pPr>
            <a:r>
              <a:rPr lang="en-US" dirty="0"/>
              <a:t>OPM’s 2018 Report to Congress concluded that </a:t>
            </a:r>
          </a:p>
          <a:p>
            <a:pPr algn="ctr">
              <a:lnSpc>
                <a:spcPct val="150000"/>
              </a:lnSpc>
            </a:pPr>
            <a:r>
              <a:rPr lang="en-US" dirty="0"/>
              <a:t>the </a:t>
            </a:r>
            <a:r>
              <a:rPr lang="en-US" b="1" dirty="0"/>
              <a:t>data “support[s] well established research </a:t>
            </a:r>
          </a:p>
          <a:p>
            <a:pPr algn="ctr">
              <a:lnSpc>
                <a:spcPct val="150000"/>
              </a:lnSpc>
            </a:pPr>
            <a:r>
              <a:rPr lang="en-US" b="1" dirty="0"/>
              <a:t>that cites </a:t>
            </a:r>
            <a:r>
              <a:rPr lang="en-US" b="1" dirty="0">
                <a:highlight>
                  <a:srgbClr val="FFFF00"/>
                </a:highlight>
              </a:rPr>
              <a:t>lack of trust </a:t>
            </a:r>
            <a:r>
              <a:rPr lang="en-US" b="1" dirty="0"/>
              <a:t>as a key barrier in telework support</a:t>
            </a:r>
            <a:r>
              <a:rPr lang="en-US" dirty="0"/>
              <a:t>.”</a:t>
            </a:r>
          </a:p>
          <a:p>
            <a:pPr marL="347663">
              <a:lnSpc>
                <a:spcPct val="150000"/>
              </a:lnSpc>
            </a:pPr>
            <a:r>
              <a:rPr lang="en-US" sz="1600" dirty="0"/>
              <a:t>(From </a:t>
            </a:r>
            <a:r>
              <a:rPr lang="en-US" sz="1600" i="1" dirty="0">
                <a:hlinkClick r:id="rId3"/>
              </a:rPr>
              <a:t>https://www.telework.gov/reports-studies/reports-to-congress/2018-report-to-congress.pdf</a:t>
            </a:r>
            <a:r>
              <a:rPr lang="en-US" sz="1600" dirty="0"/>
              <a:t>)</a:t>
            </a:r>
          </a:p>
          <a:p>
            <a:pPr marL="347663">
              <a:lnSpc>
                <a:spcPct val="150000"/>
              </a:lnSpc>
            </a:pPr>
            <a:endParaRPr lang="en-US" sz="1400" dirty="0"/>
          </a:p>
          <a:p>
            <a:pPr marL="347663">
              <a:lnSpc>
                <a:spcPct val="150000"/>
              </a:lnSpc>
            </a:pPr>
            <a:r>
              <a:rPr lang="en-US" sz="1400" dirty="0"/>
              <a:t> </a:t>
            </a:r>
            <a:endParaRPr lang="en-US" dirty="0"/>
          </a:p>
          <a:p>
            <a:pPr marL="342900" indent="-342900">
              <a:lnSpc>
                <a:spcPct val="150000"/>
              </a:lnSpc>
              <a:buFont typeface="Arial" panose="020B0604020202020204" pitchFamily="34" charset="0"/>
              <a:buChar char="•"/>
            </a:pPr>
            <a:endParaRPr lang="en-US" dirty="0"/>
          </a:p>
          <a:p>
            <a:pPr>
              <a:lnSpc>
                <a:spcPct val="150000"/>
              </a:lnSpc>
            </a:pPr>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49</a:t>
            </a:fld>
            <a:endParaRPr lang="en-US"/>
          </a:p>
        </p:txBody>
      </p:sp>
    </p:spTree>
    <p:extLst>
      <p:ext uri="{BB962C8B-B14F-4D97-AF65-F5344CB8AC3E}">
        <p14:creationId xmlns:p14="http://schemas.microsoft.com/office/powerpoint/2010/main" val="307351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9C997-81D1-4F6D-A162-74EEE0A91DDB}"/>
              </a:ext>
            </a:extLst>
          </p:cNvPr>
          <p:cNvSpPr>
            <a:spLocks noGrp="1"/>
          </p:cNvSpPr>
          <p:nvPr>
            <p:ph type="title"/>
          </p:nvPr>
        </p:nvSpPr>
        <p:spPr/>
        <p:txBody>
          <a:bodyPr>
            <a:normAutofit/>
          </a:bodyPr>
          <a:lstStyle/>
          <a:p>
            <a:r>
              <a:rPr lang="en-US" sz="3200" dirty="0">
                <a:latin typeface="+mn-lt"/>
              </a:rPr>
              <a:t>Support for Today’s Event</a:t>
            </a:r>
          </a:p>
        </p:txBody>
      </p:sp>
      <p:sp>
        <p:nvSpPr>
          <p:cNvPr id="5" name="Content Placeholder 4"/>
          <p:cNvSpPr>
            <a:spLocks noGrp="1"/>
          </p:cNvSpPr>
          <p:nvPr>
            <p:ph idx="1"/>
          </p:nvPr>
        </p:nvSpPr>
        <p:spPr>
          <a:xfrm>
            <a:off x="465083" y="1620147"/>
            <a:ext cx="7886700" cy="4351338"/>
          </a:xfrm>
        </p:spPr>
        <p:txBody>
          <a:bodyPr>
            <a:normAutofit/>
          </a:bodyPr>
          <a:lstStyle/>
          <a:p>
            <a:r>
              <a:rPr lang="en-US" sz="1800" dirty="0"/>
              <a:t>AHRQ MAGIC (Event day logistics)</a:t>
            </a:r>
          </a:p>
          <a:p>
            <a:r>
              <a:rPr lang="en-US" sz="1800" dirty="0"/>
              <a:t>GSA DigitalGov University (Webinar platform)</a:t>
            </a: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411220A-4329-47A5-AAA9-40C270F25A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26806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Overcoming the Challenges of Telework</a:t>
            </a:r>
          </a:p>
        </p:txBody>
      </p:sp>
      <p:sp>
        <p:nvSpPr>
          <p:cNvPr id="2" name="Rectangle 1"/>
          <p:cNvSpPr/>
          <p:nvPr/>
        </p:nvSpPr>
        <p:spPr>
          <a:xfrm>
            <a:off x="186489" y="1615109"/>
            <a:ext cx="8771021" cy="3835024"/>
          </a:xfrm>
          <a:prstGeom prst="rect">
            <a:avLst/>
          </a:prstGeom>
        </p:spPr>
        <p:txBody>
          <a:bodyPr wrap="square">
            <a:spAutoFit/>
          </a:bodyPr>
          <a:lstStyle/>
          <a:p>
            <a:pPr marL="347663">
              <a:lnSpc>
                <a:spcPct val="150000"/>
              </a:lnSpc>
            </a:pPr>
            <a:endParaRPr lang="en-US" sz="1400" dirty="0"/>
          </a:p>
          <a:p>
            <a:pPr marL="347663">
              <a:lnSpc>
                <a:spcPct val="150000"/>
              </a:lnSpc>
            </a:pPr>
            <a:endParaRPr lang="en-US" sz="1400" dirty="0"/>
          </a:p>
          <a:p>
            <a:pPr marL="347663" algn="ctr">
              <a:lnSpc>
                <a:spcPct val="150000"/>
              </a:lnSpc>
            </a:pPr>
            <a:r>
              <a:rPr lang="en-US" sz="2400" b="1" i="1" dirty="0"/>
              <a:t>Next Up: </a:t>
            </a:r>
          </a:p>
          <a:p>
            <a:pPr marL="347663" algn="ctr">
              <a:lnSpc>
                <a:spcPct val="150000"/>
              </a:lnSpc>
            </a:pPr>
            <a:r>
              <a:rPr lang="en-US" sz="2400" b="1" i="1" dirty="0"/>
              <a:t>How do supervisors and employees overcome this and other telework challenges and barriers?</a:t>
            </a:r>
          </a:p>
          <a:p>
            <a:pPr marL="347663">
              <a:lnSpc>
                <a:spcPct val="150000"/>
              </a:lnSpc>
            </a:pPr>
            <a:endParaRPr lang="en-US" sz="1400" dirty="0"/>
          </a:p>
          <a:p>
            <a:pPr marL="347663">
              <a:lnSpc>
                <a:spcPct val="150000"/>
              </a:lnSpc>
            </a:pPr>
            <a:r>
              <a:rPr lang="en-US" sz="1400" dirty="0"/>
              <a:t> </a:t>
            </a:r>
            <a:endParaRPr lang="en-US" dirty="0"/>
          </a:p>
          <a:p>
            <a:pPr marL="342900" indent="-342900">
              <a:lnSpc>
                <a:spcPct val="150000"/>
              </a:lnSpc>
              <a:buFont typeface="Arial" panose="020B0604020202020204" pitchFamily="34" charset="0"/>
              <a:buChar char="•"/>
            </a:pPr>
            <a:endParaRPr lang="en-US" dirty="0"/>
          </a:p>
          <a:p>
            <a:pPr>
              <a:lnSpc>
                <a:spcPct val="150000"/>
              </a:lnSpc>
            </a:pPr>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50</a:t>
            </a:fld>
            <a:endParaRPr lang="en-US"/>
          </a:p>
        </p:txBody>
      </p:sp>
    </p:spTree>
    <p:extLst>
      <p:ext uri="{BB962C8B-B14F-4D97-AF65-F5344CB8AC3E}">
        <p14:creationId xmlns:p14="http://schemas.microsoft.com/office/powerpoint/2010/main" val="1424326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EC0A-29BB-4E41-A99A-611C5E8EA662}"/>
              </a:ext>
            </a:extLst>
          </p:cNvPr>
          <p:cNvSpPr>
            <a:spLocks noGrp="1"/>
          </p:cNvSpPr>
          <p:nvPr>
            <p:ph type="title"/>
          </p:nvPr>
        </p:nvSpPr>
        <p:spPr/>
        <p:txBody>
          <a:bodyPr>
            <a:normAutofit/>
          </a:bodyPr>
          <a:lstStyle/>
          <a:p>
            <a:r>
              <a:rPr lang="en-US" sz="3200" dirty="0">
                <a:latin typeface="+mn-lt"/>
              </a:rPr>
              <a:t>Strategies and Tools to Achieve Success in Telework and Hybrid Environments</a:t>
            </a:r>
          </a:p>
        </p:txBody>
      </p:sp>
      <p:sp>
        <p:nvSpPr>
          <p:cNvPr id="6" name="Slide Number Placeholder 5"/>
          <p:cNvSpPr>
            <a:spLocks noGrp="1"/>
          </p:cNvSpPr>
          <p:nvPr>
            <p:ph type="sldNum" sz="quarter" idx="12"/>
          </p:nvPr>
        </p:nvSpPr>
        <p:spPr/>
        <p:txBody>
          <a:bodyPr/>
          <a:lstStyle/>
          <a:p>
            <a:fld id="{4411220A-4329-47A5-AAA9-40C270F25AD1}" type="slidenum">
              <a:rPr lang="en-US" smtClean="0"/>
              <a:pPr/>
              <a:t>51</a:t>
            </a:fld>
            <a:endParaRPr lang="en-US" dirty="0"/>
          </a:p>
        </p:txBody>
      </p:sp>
    </p:spTree>
    <p:extLst>
      <p:ext uri="{BB962C8B-B14F-4D97-AF65-F5344CB8AC3E}">
        <p14:creationId xmlns:p14="http://schemas.microsoft.com/office/powerpoint/2010/main" val="31901360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EC0A-29BB-4E41-A99A-611C5E8EA662}"/>
              </a:ext>
            </a:extLst>
          </p:cNvPr>
          <p:cNvSpPr>
            <a:spLocks noGrp="1"/>
          </p:cNvSpPr>
          <p:nvPr>
            <p:ph type="title"/>
          </p:nvPr>
        </p:nvSpPr>
        <p:spPr/>
        <p:txBody>
          <a:bodyPr>
            <a:normAutofit/>
          </a:bodyPr>
          <a:lstStyle/>
          <a:p>
            <a:r>
              <a:rPr lang="en-US" sz="3200" dirty="0">
                <a:latin typeface="+mn-lt"/>
              </a:rPr>
              <a:t>Culture</a:t>
            </a:r>
          </a:p>
        </p:txBody>
      </p:sp>
      <p:sp>
        <p:nvSpPr>
          <p:cNvPr id="6" name="Slide Number Placeholder 5"/>
          <p:cNvSpPr>
            <a:spLocks noGrp="1"/>
          </p:cNvSpPr>
          <p:nvPr>
            <p:ph type="sldNum" sz="quarter" idx="12"/>
          </p:nvPr>
        </p:nvSpPr>
        <p:spPr/>
        <p:txBody>
          <a:bodyPr/>
          <a:lstStyle/>
          <a:p>
            <a:fld id="{4411220A-4329-47A5-AAA9-40C270F25AD1}" type="slidenum">
              <a:rPr lang="en-US" smtClean="0"/>
              <a:pPr/>
              <a:t>52</a:t>
            </a:fld>
            <a:endParaRPr lang="en-US" dirty="0"/>
          </a:p>
        </p:txBody>
      </p:sp>
    </p:spTree>
    <p:extLst>
      <p:ext uri="{BB962C8B-B14F-4D97-AF65-F5344CB8AC3E}">
        <p14:creationId xmlns:p14="http://schemas.microsoft.com/office/powerpoint/2010/main" val="35961196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2703B25-D056-432F-AA47-813BA8FFB4A6}"/>
              </a:ext>
            </a:extLst>
          </p:cNvPr>
          <p:cNvSpPr>
            <a:spLocks noGrp="1"/>
          </p:cNvSpPr>
          <p:nvPr>
            <p:ph type="title"/>
          </p:nvPr>
        </p:nvSpPr>
        <p:spPr/>
        <p:txBody>
          <a:bodyPr>
            <a:normAutofit/>
          </a:bodyPr>
          <a:lstStyle/>
          <a:p>
            <a:r>
              <a:rPr lang="en-US" sz="3200" dirty="0">
                <a:latin typeface="+mn-lt"/>
              </a:rPr>
              <a:t>Biographic Information</a:t>
            </a:r>
          </a:p>
        </p:txBody>
      </p:sp>
      <p:pic>
        <p:nvPicPr>
          <p:cNvPr id="1026" name="Picture 2" descr="Photo of Rizwan Shah" title="Photo of Rizwan Shah"/>
          <p:cNvPicPr>
            <a:picLocks noChangeAspect="1" noChangeArrowheads="1"/>
          </p:cNvPicPr>
          <p:nvPr/>
        </p:nvPicPr>
        <p:blipFill rotWithShape="1">
          <a:blip r:embed="rId3">
            <a:extLst>
              <a:ext uri="{28A0092B-C50C-407E-A947-70E740481C1C}">
                <a14:useLocalDpi xmlns:a14="http://schemas.microsoft.com/office/drawing/2010/main" val="0"/>
              </a:ext>
            </a:extLst>
          </a:blip>
          <a:srcRect l="47452" t="-470" r="11439" b="31757"/>
          <a:stretch/>
        </p:blipFill>
        <p:spPr bwMode="auto">
          <a:xfrm>
            <a:off x="352696" y="1978458"/>
            <a:ext cx="1985677" cy="222345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4"/>
          <p:cNvSpPr txBox="1">
            <a:spLocks/>
          </p:cNvSpPr>
          <p:nvPr/>
        </p:nvSpPr>
        <p:spPr>
          <a:xfrm>
            <a:off x="2511446" y="1894002"/>
            <a:ext cx="6172200" cy="23923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t>Rizwan “Riz” Shah, </a:t>
            </a:r>
          </a:p>
          <a:p>
            <a:pPr marL="0" indent="0" algn="ctr">
              <a:buNone/>
            </a:pPr>
            <a:r>
              <a:rPr lang="en-US" sz="1800" dirty="0"/>
              <a:t>Organizational Culture Advisor, DOE </a:t>
            </a:r>
          </a:p>
          <a:p>
            <a:pPr marL="0" indent="0" algn="ctr">
              <a:buNone/>
            </a:pPr>
            <a:r>
              <a:rPr lang="en-US" sz="1800" dirty="0"/>
              <a:t>Mr. Shah provides direct consultation and assistance on the assessment, management, development, and improvement of Organizational Culture, Human Resource training and development, Human Performance Improvement, and High-Reliability Organizations. Mr. Shah also serves as the Department’s staff level liaison with other government, international, and professional organizations.</a:t>
            </a:r>
          </a:p>
        </p:txBody>
      </p:sp>
      <p:sp>
        <p:nvSpPr>
          <p:cNvPr id="6" name="Slide Number Placeholder 5"/>
          <p:cNvSpPr>
            <a:spLocks noGrp="1"/>
          </p:cNvSpPr>
          <p:nvPr>
            <p:ph type="sldNum" sz="quarter" idx="12"/>
          </p:nvPr>
        </p:nvSpPr>
        <p:spPr/>
        <p:txBody>
          <a:bodyPr/>
          <a:lstStyle/>
          <a:p>
            <a:fld id="{4411220A-4329-47A5-AAA9-40C270F25AD1}" type="slidenum">
              <a:rPr lang="en-US" smtClean="0"/>
              <a:pPr/>
              <a:t>53</a:t>
            </a:fld>
            <a:endParaRPr lang="en-US" dirty="0"/>
          </a:p>
        </p:txBody>
      </p:sp>
    </p:spTree>
    <p:extLst>
      <p:ext uri="{BB962C8B-B14F-4D97-AF65-F5344CB8AC3E}">
        <p14:creationId xmlns:p14="http://schemas.microsoft.com/office/powerpoint/2010/main" val="27864335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Some Elements of Culture that are </a:t>
            </a:r>
            <a:br>
              <a:rPr lang="en-US" sz="3200" dirty="0">
                <a:latin typeface="+mn-lt"/>
              </a:rPr>
            </a:br>
            <a:r>
              <a:rPr lang="en-US" sz="3200" dirty="0">
                <a:latin typeface="+mn-lt"/>
              </a:rPr>
              <a:t>Important for Success with Increased Telework </a:t>
            </a:r>
          </a:p>
        </p:txBody>
      </p:sp>
      <p:sp>
        <p:nvSpPr>
          <p:cNvPr id="2" name="Rectangle 1"/>
          <p:cNvSpPr/>
          <p:nvPr/>
        </p:nvSpPr>
        <p:spPr>
          <a:xfrm>
            <a:off x="486103" y="1747456"/>
            <a:ext cx="8171794" cy="5170646"/>
          </a:xfrm>
          <a:prstGeom prst="rect">
            <a:avLst/>
          </a:prstGeom>
        </p:spPr>
        <p:txBody>
          <a:bodyPr wrap="square">
            <a:spAutoFit/>
          </a:bodyPr>
          <a:lstStyle/>
          <a:p>
            <a:pPr marL="342900" indent="-342900">
              <a:buFont typeface="Arial" panose="020B0604020202020204" pitchFamily="34" charset="0"/>
              <a:buChar char="•"/>
            </a:pPr>
            <a:r>
              <a:rPr lang="en-US" sz="2400" b="1" dirty="0">
                <a:ea typeface="Calibri" panose="020F0502020204030204" pitchFamily="34" charset="0"/>
              </a:rPr>
              <a:t>Trust</a:t>
            </a:r>
          </a:p>
          <a:p>
            <a:pPr marL="342900" indent="-342900">
              <a:buFont typeface="Arial" panose="020B0604020202020204" pitchFamily="34" charset="0"/>
              <a:buChar char="•"/>
            </a:pPr>
            <a:r>
              <a:rPr lang="en-US" dirty="0"/>
              <a:t>Psychological Safety</a:t>
            </a:r>
          </a:p>
          <a:p>
            <a:pPr marL="342900" indent="-342900">
              <a:buFont typeface="Arial" panose="020B0604020202020204" pitchFamily="34" charset="0"/>
              <a:buChar char="•"/>
            </a:pPr>
            <a:r>
              <a:rPr lang="en-US" dirty="0"/>
              <a:t>Accountability</a:t>
            </a:r>
          </a:p>
          <a:p>
            <a:pPr marL="342900" indent="-342900">
              <a:buFont typeface="Arial" panose="020B0604020202020204" pitchFamily="34" charset="0"/>
              <a:buChar char="•"/>
            </a:pPr>
            <a:r>
              <a:rPr lang="en-US" dirty="0"/>
              <a:t>Reliability</a:t>
            </a:r>
          </a:p>
          <a:p>
            <a:pPr marL="342900" indent="-342900">
              <a:buFont typeface="Arial" panose="020B0604020202020204" pitchFamily="34" charset="0"/>
              <a:buChar char="•"/>
            </a:pPr>
            <a:r>
              <a:rPr lang="en-US" dirty="0"/>
              <a:t>Diversity, Inclusion, Equity, and Accessibility</a:t>
            </a:r>
          </a:p>
          <a:p>
            <a:pPr marL="342900" indent="-342900">
              <a:buFont typeface="Arial" panose="020B0604020202020204" pitchFamily="34" charset="0"/>
              <a:buChar char="•"/>
            </a:pPr>
            <a:r>
              <a:rPr lang="en-US" dirty="0"/>
              <a:t>Communication</a:t>
            </a:r>
          </a:p>
          <a:p>
            <a:pPr marL="342900" indent="-342900">
              <a:buFont typeface="Arial" panose="020B0604020202020204" pitchFamily="34" charset="0"/>
              <a:buChar char="•"/>
            </a:pPr>
            <a:r>
              <a:rPr lang="en-US" dirty="0"/>
              <a:t>Continuous Learning</a:t>
            </a:r>
          </a:p>
          <a:p>
            <a:pPr marL="342900" indent="-342900">
              <a:buFont typeface="Arial" panose="020B0604020202020204" pitchFamily="34" charset="0"/>
              <a:buChar char="•"/>
            </a:pPr>
            <a:r>
              <a:rPr lang="en-US" dirty="0"/>
              <a:t>Flexibility/Adaptability, Continuous Improvement</a:t>
            </a:r>
          </a:p>
          <a:p>
            <a:pPr marL="342900" indent="-342900">
              <a:buFont typeface="Arial" panose="020B0604020202020204" pitchFamily="34" charset="0"/>
              <a:buChar char="•"/>
            </a:pPr>
            <a:r>
              <a:rPr lang="en-US" dirty="0"/>
              <a:t>Innovation</a:t>
            </a:r>
          </a:p>
          <a:p>
            <a:pPr marL="342900" indent="-342900">
              <a:buFont typeface="Arial" panose="020B0604020202020204" pitchFamily="34" charset="0"/>
              <a:buChar char="•"/>
            </a:pPr>
            <a:r>
              <a:rPr lang="en-US" dirty="0"/>
              <a:t>Collaboration</a:t>
            </a:r>
          </a:p>
          <a:p>
            <a:pPr marL="342900" indent="-342900">
              <a:buFont typeface="Arial" panose="020B0604020202020204" pitchFamily="34" charset="0"/>
              <a:buChar char="•"/>
            </a:pPr>
            <a:r>
              <a:rPr lang="en-US" dirty="0"/>
              <a:t>Connection</a:t>
            </a:r>
          </a:p>
          <a:p>
            <a:pPr marL="342900" indent="-342900">
              <a:buFont typeface="Arial" panose="020B0604020202020204" pitchFamily="34" charset="0"/>
              <a:buChar char="•"/>
            </a:pPr>
            <a:r>
              <a:rPr lang="en-US" dirty="0"/>
              <a:t>Engagement</a:t>
            </a:r>
          </a:p>
          <a:p>
            <a:pPr marL="342900" indent="-342900">
              <a:buFont typeface="Arial" panose="020B0604020202020204" pitchFamily="34" charset="0"/>
              <a:buChar char="•"/>
            </a:pPr>
            <a:r>
              <a:rPr lang="en-US" dirty="0"/>
              <a:t>Transparency</a:t>
            </a:r>
          </a:p>
          <a:p>
            <a:endParaRPr lang="en-US" dirty="0">
              <a:highlight>
                <a:srgbClr val="FFFF00"/>
              </a:highlight>
            </a:endParaRPr>
          </a:p>
          <a:p>
            <a:r>
              <a:rPr lang="en-US" dirty="0"/>
              <a:t>What is the mindset of the manager?</a:t>
            </a:r>
          </a:p>
          <a:p>
            <a:pPr lvl="3"/>
            <a:r>
              <a:rPr lang="en-US" dirty="0"/>
              <a:t>	…of the employees?</a:t>
            </a:r>
            <a:endParaRPr lang="en-US" dirty="0">
              <a:highlight>
                <a:srgbClr val="FFFF00"/>
              </a:highlight>
            </a:endParaRPr>
          </a:p>
          <a:p>
            <a:pPr marL="342900" indent="-342900">
              <a:buFont typeface="Arial" panose="020B0604020202020204" pitchFamily="34" charset="0"/>
              <a:buChar char="•"/>
            </a:pPr>
            <a:endParaRPr lang="en-US" dirty="0"/>
          </a:p>
          <a:p>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54</a:t>
            </a:fld>
            <a:endParaRPr lang="en-US"/>
          </a:p>
        </p:txBody>
      </p:sp>
    </p:spTree>
    <p:extLst>
      <p:ext uri="{BB962C8B-B14F-4D97-AF65-F5344CB8AC3E}">
        <p14:creationId xmlns:p14="http://schemas.microsoft.com/office/powerpoint/2010/main" val="27191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 calcmode="lin" valueType="num">
                                      <p:cBhvr additive="base">
                                        <p:cTn id="4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 calcmode="lin" valueType="num">
                                      <p:cBhvr additive="base">
                                        <p:cTn id="4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 calcmode="lin" valueType="num">
                                      <p:cBhvr additive="base">
                                        <p:cTn id="49"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
                                            <p:txEl>
                                              <p:pRg st="11" end="11"/>
                                            </p:txEl>
                                          </p:spTgt>
                                        </p:tgtEl>
                                        <p:attrNameLst>
                                          <p:attrName>style.visibility</p:attrName>
                                        </p:attrNameLst>
                                      </p:cBhvr>
                                      <p:to>
                                        <p:strVal val="visible"/>
                                      </p:to>
                                    </p:set>
                                    <p:anim calcmode="lin" valueType="num">
                                      <p:cBhvr additive="base">
                                        <p:cTn id="53"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
                                            <p:txEl>
                                              <p:pRg st="12" end="12"/>
                                            </p:txEl>
                                          </p:spTgt>
                                        </p:tgtEl>
                                        <p:attrNameLst>
                                          <p:attrName>style.visibility</p:attrName>
                                        </p:attrNameLst>
                                      </p:cBhvr>
                                      <p:to>
                                        <p:strVal val="visible"/>
                                      </p:to>
                                    </p:set>
                                    <p:anim calcmode="lin" valueType="num">
                                      <p:cBhvr additive="base">
                                        <p:cTn id="57"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anim calcmode="lin" valueType="num">
                                      <p:cBhvr additive="base">
                                        <p:cTn id="63"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
                                            <p:txEl>
                                              <p:pRg st="15" end="15"/>
                                            </p:txEl>
                                          </p:spTgt>
                                        </p:tgtEl>
                                        <p:attrNameLst>
                                          <p:attrName>style.visibility</p:attrName>
                                        </p:attrNameLst>
                                      </p:cBhvr>
                                      <p:to>
                                        <p:strVal val="visible"/>
                                      </p:to>
                                    </p:set>
                                    <p:anim calcmode="lin" valueType="num">
                                      <p:cBhvr additive="base">
                                        <p:cTn id="69" dur="500" fill="hold"/>
                                        <p:tgtEl>
                                          <p:spTgt spid="2">
                                            <p:txEl>
                                              <p:pRg st="15" end="15"/>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EC0A-29BB-4E41-A99A-611C5E8EA662}"/>
              </a:ext>
            </a:extLst>
          </p:cNvPr>
          <p:cNvSpPr>
            <a:spLocks noGrp="1"/>
          </p:cNvSpPr>
          <p:nvPr>
            <p:ph type="title"/>
          </p:nvPr>
        </p:nvSpPr>
        <p:spPr/>
        <p:txBody>
          <a:bodyPr>
            <a:normAutofit/>
          </a:bodyPr>
          <a:lstStyle/>
          <a:p>
            <a:r>
              <a:rPr lang="en-US" sz="3200" dirty="0">
                <a:latin typeface="+mn-lt"/>
              </a:rPr>
              <a:t>Wellness</a:t>
            </a:r>
          </a:p>
        </p:txBody>
      </p:sp>
      <p:sp>
        <p:nvSpPr>
          <p:cNvPr id="6" name="Slide Number Placeholder 5"/>
          <p:cNvSpPr>
            <a:spLocks noGrp="1"/>
          </p:cNvSpPr>
          <p:nvPr>
            <p:ph type="sldNum" sz="quarter" idx="12"/>
          </p:nvPr>
        </p:nvSpPr>
        <p:spPr/>
        <p:txBody>
          <a:bodyPr/>
          <a:lstStyle/>
          <a:p>
            <a:fld id="{4411220A-4329-47A5-AAA9-40C270F25AD1}" type="slidenum">
              <a:rPr lang="en-US" smtClean="0"/>
              <a:pPr/>
              <a:t>55</a:t>
            </a:fld>
            <a:endParaRPr lang="en-US" dirty="0"/>
          </a:p>
        </p:txBody>
      </p:sp>
    </p:spTree>
    <p:extLst>
      <p:ext uri="{BB962C8B-B14F-4D97-AF65-F5344CB8AC3E}">
        <p14:creationId xmlns:p14="http://schemas.microsoft.com/office/powerpoint/2010/main" val="6060802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Work/life balance</a:t>
            </a:r>
          </a:p>
        </p:txBody>
      </p:sp>
      <p:sp>
        <p:nvSpPr>
          <p:cNvPr id="2" name="Rectangle 1"/>
          <p:cNvSpPr/>
          <p:nvPr/>
        </p:nvSpPr>
        <p:spPr>
          <a:xfrm>
            <a:off x="219403" y="1556956"/>
            <a:ext cx="8171794" cy="6029536"/>
          </a:xfrm>
          <a:prstGeom prst="rect">
            <a:avLst/>
          </a:prstGeom>
        </p:spPr>
        <p:txBody>
          <a:bodyPr wrap="square">
            <a:spAutoFit/>
          </a:bodyPr>
          <a:lstStyle/>
          <a:p>
            <a:pPr marL="290513" lvl="1" indent="-290513">
              <a:lnSpc>
                <a:spcPct val="114000"/>
              </a:lnSpc>
              <a:buFont typeface="Arial" panose="020B0604020202020204" pitchFamily="34" charset="0"/>
              <a:buChar char="•"/>
            </a:pPr>
            <a:r>
              <a:rPr lang="en-US" b="1" dirty="0"/>
              <a:t>Strategies for Leadership:</a:t>
            </a:r>
          </a:p>
          <a:p>
            <a:pPr marL="747713" lvl="1" indent="-290513">
              <a:lnSpc>
                <a:spcPct val="114000"/>
              </a:lnSpc>
              <a:buFont typeface="Arial" panose="020B0604020202020204" pitchFamily="34" charset="0"/>
              <a:buChar char="•"/>
            </a:pPr>
            <a:r>
              <a:rPr lang="en-US" dirty="0"/>
              <a:t>Ensure employee-access to programs such as:  employee assistance program, employee concerns program, employee resource groups, etc.</a:t>
            </a:r>
          </a:p>
          <a:p>
            <a:pPr marL="747713" lvl="1" indent="-290513">
              <a:lnSpc>
                <a:spcPct val="114000"/>
              </a:lnSpc>
              <a:buFont typeface="Arial" panose="020B0604020202020204" pitchFamily="34" charset="0"/>
              <a:buChar char="•"/>
            </a:pPr>
            <a:r>
              <a:rPr lang="en-US" dirty="0"/>
              <a:t>Implement effective telework policies and programs that benefit employee engagement.</a:t>
            </a:r>
          </a:p>
          <a:p>
            <a:pPr marL="747713" lvl="1" indent="-290513">
              <a:lnSpc>
                <a:spcPct val="114000"/>
              </a:lnSpc>
              <a:buFont typeface="Arial" panose="020B0604020202020204" pitchFamily="34" charset="0"/>
              <a:buChar char="•"/>
            </a:pPr>
            <a:r>
              <a:rPr lang="en-US" dirty="0"/>
              <a:t>Lead by example.</a:t>
            </a:r>
          </a:p>
          <a:p>
            <a:pPr marL="747713" lvl="1" indent="-290513">
              <a:lnSpc>
                <a:spcPct val="114000"/>
              </a:lnSpc>
              <a:buFont typeface="Arial" panose="020B0604020202020204" pitchFamily="34" charset="0"/>
              <a:buChar char="•"/>
            </a:pPr>
            <a:r>
              <a:rPr lang="en-US" dirty="0"/>
              <a:t>Have reasonable expectations. (The pandemic has skewed some expectations.  We need to restore work/life balance.)</a:t>
            </a:r>
          </a:p>
          <a:p>
            <a:pPr marL="747713" lvl="1" indent="-290513">
              <a:lnSpc>
                <a:spcPct val="114000"/>
              </a:lnSpc>
              <a:buFont typeface="Arial" panose="020B0604020202020204" pitchFamily="34" charset="0"/>
              <a:buChar char="•"/>
            </a:pPr>
            <a:r>
              <a:rPr lang="en-US" dirty="0"/>
              <a:t>Supervisors provide support. (e.g., Supporting and respecting work/life balance, inquiring about how their employees are doing)</a:t>
            </a:r>
          </a:p>
          <a:p>
            <a:pPr marL="747713" lvl="1" indent="-290513">
              <a:lnSpc>
                <a:spcPct val="114000"/>
              </a:lnSpc>
              <a:buFont typeface="Arial" panose="020B0604020202020204" pitchFamily="34" charset="0"/>
              <a:buChar char="•"/>
            </a:pPr>
            <a:endParaRPr lang="en-US" dirty="0"/>
          </a:p>
          <a:p>
            <a:pPr marL="290513" indent="-290513">
              <a:lnSpc>
                <a:spcPct val="114000"/>
              </a:lnSpc>
              <a:buFont typeface="Arial" panose="020B0604020202020204" pitchFamily="34" charset="0"/>
              <a:buChar char="•"/>
            </a:pPr>
            <a:r>
              <a:rPr lang="en-US" b="1" dirty="0"/>
              <a:t>Strategies for Employees:</a:t>
            </a:r>
          </a:p>
          <a:p>
            <a:pPr marL="747713" lvl="1" indent="-290513">
              <a:lnSpc>
                <a:spcPct val="114000"/>
              </a:lnSpc>
              <a:buFont typeface="Arial" panose="020B0604020202020204" pitchFamily="34" charset="0"/>
              <a:buChar char="•"/>
            </a:pPr>
            <a:r>
              <a:rPr lang="en-US" dirty="0"/>
              <a:t>Do a “Virtual commute” before and after work: Do an activity that separates your personal time from the start and end of your work-day.  (E.g., walk, exercise, etc.</a:t>
            </a:r>
          </a:p>
          <a:p>
            <a:pPr marL="747713" lvl="1" indent="-290513">
              <a:buFont typeface="Arial" panose="020B0604020202020204" pitchFamily="34" charset="0"/>
              <a:buChar char="•"/>
            </a:pPr>
            <a:endParaRPr lang="en-US" dirty="0"/>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endParaRPr>
          </a:p>
          <a:p>
            <a:pPr marL="800100" lvl="1"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endParaRPr>
          </a:p>
          <a:p>
            <a:r>
              <a:rPr lang="en-US" sz="2000" dirty="0">
                <a:latin typeface="Calibri" panose="020F0502020204030204" pitchFamily="34" charset="0"/>
                <a:ea typeface="Calibri" panose="020F0502020204030204" pitchFamily="34" charset="0"/>
              </a:rPr>
              <a:t>             </a:t>
            </a:r>
            <a:endParaRPr lang="en-US" sz="2000" dirty="0"/>
          </a:p>
        </p:txBody>
      </p:sp>
      <p:sp>
        <p:nvSpPr>
          <p:cNvPr id="3" name="Slide Number Placeholder 2"/>
          <p:cNvSpPr>
            <a:spLocks noGrp="1"/>
          </p:cNvSpPr>
          <p:nvPr>
            <p:ph type="sldNum" sz="quarter" idx="12"/>
          </p:nvPr>
        </p:nvSpPr>
        <p:spPr/>
        <p:txBody>
          <a:bodyPr/>
          <a:lstStyle/>
          <a:p>
            <a:fld id="{4411220A-4329-47A5-AAA9-40C270F25AD1}" type="slidenum">
              <a:rPr lang="en-US" smtClean="0"/>
              <a:t>56</a:t>
            </a:fld>
            <a:endParaRPr lang="en-US"/>
          </a:p>
        </p:txBody>
      </p:sp>
    </p:spTree>
    <p:extLst>
      <p:ext uri="{BB962C8B-B14F-4D97-AF65-F5344CB8AC3E}">
        <p14:creationId xmlns:p14="http://schemas.microsoft.com/office/powerpoint/2010/main" val="7571462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Resilience</a:t>
            </a:r>
          </a:p>
        </p:txBody>
      </p:sp>
      <p:sp>
        <p:nvSpPr>
          <p:cNvPr id="2" name="Rectangle 1"/>
          <p:cNvSpPr/>
          <p:nvPr/>
        </p:nvSpPr>
        <p:spPr>
          <a:xfrm>
            <a:off x="228928" y="1537906"/>
            <a:ext cx="8171794" cy="5421997"/>
          </a:xfrm>
          <a:prstGeom prst="rect">
            <a:avLst/>
          </a:prstGeom>
        </p:spPr>
        <p:txBody>
          <a:bodyPr wrap="square">
            <a:spAutoFit/>
          </a:bodyPr>
          <a:lstStyle/>
          <a:p>
            <a:pPr>
              <a:lnSpc>
                <a:spcPct val="114000"/>
              </a:lnSpc>
            </a:pPr>
            <a:r>
              <a:rPr lang="en-US" b="1" dirty="0">
                <a:latin typeface="Calibri" panose="020F0502020204030204" pitchFamily="34" charset="0"/>
                <a:ea typeface="Calibri" panose="020F0502020204030204" pitchFamily="34" charset="0"/>
              </a:rPr>
              <a:t>Supervisors/Leaders</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Offer sessions on resilience building activities (e.g., 5-10 minute-sessions twice a week, 1-hour biweekly session)</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Encourage staff to take time to move during the day (e.g., take meetings when walking when possible).</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Encourage staff to take a real lunch break!</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Give employees the time to shut off and take personal time.</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Encourage employees to set work/personal boundaries at home.</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Ask employees how they are doing and have our eyes open for signs that they might be struggling.</a:t>
            </a:r>
          </a:p>
          <a:p>
            <a:pPr marL="342900" indent="-342900">
              <a:lnSpc>
                <a:spcPct val="114000"/>
              </a:lnSpc>
              <a:buFont typeface="Arial" panose="020B0604020202020204" pitchFamily="34" charset="0"/>
              <a:buChar char="•"/>
            </a:pPr>
            <a:endParaRPr lang="en-US" dirty="0">
              <a:latin typeface="Calibri" panose="020F0502020204030204" pitchFamily="34" charset="0"/>
              <a:ea typeface="Calibri" panose="020F0502020204030204" pitchFamily="34" charset="0"/>
            </a:endParaRPr>
          </a:p>
          <a:p>
            <a:pPr>
              <a:lnSpc>
                <a:spcPct val="114000"/>
              </a:lnSpc>
            </a:pPr>
            <a:r>
              <a:rPr lang="en-US" b="1" dirty="0">
                <a:latin typeface="Calibri" panose="020F0502020204030204" pitchFamily="34" charset="0"/>
                <a:ea typeface="Calibri" panose="020F0502020204030204" pitchFamily="34" charset="0"/>
              </a:rPr>
              <a:t>Everyone</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Plan regular mental and physical breaks, even simply to stand up and look away from the computer.</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Maintain work/life balance.</a:t>
            </a:r>
          </a:p>
          <a:p>
            <a:pPr>
              <a:lnSpc>
                <a:spcPct val="114000"/>
              </a:lnSpc>
            </a:pPr>
            <a:r>
              <a:rPr lang="en-US" dirty="0">
                <a:latin typeface="Calibri" panose="020F0502020204030204" pitchFamily="34" charset="0"/>
                <a:ea typeface="Calibri" panose="020F0502020204030204" pitchFamily="34" charset="0"/>
              </a:rPr>
              <a:t>(See Resources in Appendix.)</a:t>
            </a:r>
          </a:p>
          <a:p>
            <a:r>
              <a:rPr lang="en-US" dirty="0">
                <a:latin typeface="Calibri" panose="020F0502020204030204" pitchFamily="34" charset="0"/>
                <a:ea typeface="Calibri" panose="020F0502020204030204" pitchFamily="34" charset="0"/>
              </a:rPr>
              <a:t>             </a:t>
            </a:r>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57</a:t>
            </a:fld>
            <a:endParaRPr lang="en-US"/>
          </a:p>
        </p:txBody>
      </p:sp>
    </p:spTree>
    <p:extLst>
      <p:ext uri="{BB962C8B-B14F-4D97-AF65-F5344CB8AC3E}">
        <p14:creationId xmlns:p14="http://schemas.microsoft.com/office/powerpoint/2010/main" val="40410295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EC0A-29BB-4E41-A99A-611C5E8EA662}"/>
              </a:ext>
            </a:extLst>
          </p:cNvPr>
          <p:cNvSpPr>
            <a:spLocks noGrp="1"/>
          </p:cNvSpPr>
          <p:nvPr>
            <p:ph type="title"/>
          </p:nvPr>
        </p:nvSpPr>
        <p:spPr/>
        <p:txBody>
          <a:bodyPr>
            <a:normAutofit/>
          </a:bodyPr>
          <a:lstStyle/>
          <a:p>
            <a:r>
              <a:rPr lang="en-US" sz="3200" dirty="0">
                <a:latin typeface="+mn-lt"/>
              </a:rPr>
              <a:t>Technology</a:t>
            </a:r>
          </a:p>
        </p:txBody>
      </p:sp>
      <p:sp>
        <p:nvSpPr>
          <p:cNvPr id="6" name="Slide Number Placeholder 5"/>
          <p:cNvSpPr>
            <a:spLocks noGrp="1"/>
          </p:cNvSpPr>
          <p:nvPr>
            <p:ph type="sldNum" sz="quarter" idx="12"/>
          </p:nvPr>
        </p:nvSpPr>
        <p:spPr/>
        <p:txBody>
          <a:bodyPr/>
          <a:lstStyle/>
          <a:p>
            <a:fld id="{4411220A-4329-47A5-AAA9-40C270F25AD1}" type="slidenum">
              <a:rPr lang="en-US" smtClean="0"/>
              <a:pPr/>
              <a:t>58</a:t>
            </a:fld>
            <a:endParaRPr lang="en-US" dirty="0"/>
          </a:p>
        </p:txBody>
      </p:sp>
    </p:spTree>
    <p:extLst>
      <p:ext uri="{BB962C8B-B14F-4D97-AF65-F5344CB8AC3E}">
        <p14:creationId xmlns:p14="http://schemas.microsoft.com/office/powerpoint/2010/main" val="1135113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p:txBody>
          <a:bodyPr>
            <a:normAutofit/>
          </a:bodyPr>
          <a:lstStyle/>
          <a:p>
            <a:r>
              <a:rPr lang="en-US" sz="3200" dirty="0">
                <a:latin typeface="+mn-lt"/>
              </a:rPr>
              <a:t>Biographical Information</a:t>
            </a:r>
          </a:p>
        </p:txBody>
      </p:sp>
      <p:pic>
        <p:nvPicPr>
          <p:cNvPr id="9" name="Picture 8" descr="Photo of Alex Harrington">
            <a:extLst>
              <a:ext uri="{FF2B5EF4-FFF2-40B4-BE49-F238E27FC236}">
                <a16:creationId xmlns:a16="http://schemas.microsoft.com/office/drawing/2014/main" id="{29058C54-0BB7-48AC-A401-17ED4A513C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512" y="2524874"/>
            <a:ext cx="2060530" cy="2060530"/>
          </a:xfrm>
          <a:prstGeom prst="rect">
            <a:avLst/>
          </a:prstGeom>
        </p:spPr>
      </p:pic>
      <p:sp>
        <p:nvSpPr>
          <p:cNvPr id="8" name="Content Placeholder 4">
            <a:extLst>
              <a:ext uri="{FF2B5EF4-FFF2-40B4-BE49-F238E27FC236}">
                <a16:creationId xmlns:a16="http://schemas.microsoft.com/office/drawing/2014/main" id="{95BC0DFB-041B-4077-B21D-2D0F83BC9C7E}"/>
              </a:ext>
            </a:extLst>
          </p:cNvPr>
          <p:cNvSpPr txBox="1">
            <a:spLocks/>
          </p:cNvSpPr>
          <p:nvPr/>
        </p:nvSpPr>
        <p:spPr>
          <a:xfrm>
            <a:off x="2766060" y="2524874"/>
            <a:ext cx="6012179" cy="23856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4000"/>
              </a:lnSpc>
              <a:spcBef>
                <a:spcPts val="0"/>
              </a:spcBef>
              <a:buFont typeface="Arial" panose="020B0604020202020204" pitchFamily="34" charset="0"/>
              <a:buNone/>
            </a:pPr>
            <a:r>
              <a:rPr lang="en-US" sz="1800" b="1" dirty="0"/>
              <a:t>Alex Harrington, </a:t>
            </a:r>
          </a:p>
          <a:p>
            <a:pPr marL="0" indent="0" algn="ctr">
              <a:lnSpc>
                <a:spcPct val="114000"/>
              </a:lnSpc>
              <a:spcBef>
                <a:spcPts val="0"/>
              </a:spcBef>
              <a:buFont typeface="Arial" panose="020B0604020202020204" pitchFamily="34" charset="0"/>
              <a:buNone/>
            </a:pPr>
            <a:r>
              <a:rPr lang="en-US" sz="1800" dirty="0"/>
              <a:t>Operations Manager and Senior Advisor, Customs and Border Protection, Department of Homeland Security (DHS)</a:t>
            </a:r>
          </a:p>
          <a:p>
            <a:pPr marL="0" indent="0" algn="ctr">
              <a:lnSpc>
                <a:spcPct val="114000"/>
              </a:lnSpc>
              <a:spcBef>
                <a:spcPts val="0"/>
              </a:spcBef>
              <a:buFont typeface="Arial" panose="020B0604020202020204" pitchFamily="34" charset="0"/>
              <a:buNone/>
            </a:pPr>
            <a:endParaRPr lang="en-US" sz="1800" dirty="0"/>
          </a:p>
          <a:p>
            <a:pPr marL="0" indent="0" algn="ctr">
              <a:lnSpc>
                <a:spcPct val="114000"/>
              </a:lnSpc>
              <a:spcBef>
                <a:spcPts val="0"/>
              </a:spcBef>
              <a:buNone/>
            </a:pPr>
            <a:r>
              <a:rPr lang="en-US" sz="1800" dirty="0"/>
              <a:t>Alex Harrington serves as an Operations Manager and Senior Adviser for the Human Resources Policy and Regulatory Affairs Division, Office of Human Resources Management, U.S. Customs and Border Protection, providing expertise in performance management operations, employee engagement, and communications. </a:t>
            </a:r>
          </a:p>
        </p:txBody>
      </p:sp>
      <p:sp>
        <p:nvSpPr>
          <p:cNvPr id="6" name="Slide Number Placeholder 5"/>
          <p:cNvSpPr>
            <a:spLocks noGrp="1"/>
          </p:cNvSpPr>
          <p:nvPr>
            <p:ph type="sldNum" sz="quarter" idx="12"/>
          </p:nvPr>
        </p:nvSpPr>
        <p:spPr/>
        <p:txBody>
          <a:bodyPr/>
          <a:lstStyle/>
          <a:p>
            <a:fld id="{4411220A-4329-47A5-AAA9-40C270F25AD1}" type="slidenum">
              <a:rPr lang="en-US" smtClean="0"/>
              <a:pPr/>
              <a:t>59</a:t>
            </a:fld>
            <a:endParaRPr lang="en-US" dirty="0"/>
          </a:p>
        </p:txBody>
      </p:sp>
    </p:spTree>
    <p:extLst>
      <p:ext uri="{BB962C8B-B14F-4D97-AF65-F5344CB8AC3E}">
        <p14:creationId xmlns:p14="http://schemas.microsoft.com/office/powerpoint/2010/main" val="2290555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p:txBody>
          <a:bodyPr>
            <a:normAutofit/>
          </a:bodyPr>
          <a:lstStyle/>
          <a:p>
            <a:r>
              <a:rPr lang="en-US" sz="3200" dirty="0">
                <a:latin typeface="+mn-lt"/>
              </a:rPr>
              <a:t>Biographical Information</a:t>
            </a:r>
          </a:p>
        </p:txBody>
      </p:sp>
      <p:pic>
        <p:nvPicPr>
          <p:cNvPr id="3" name="Picture 2" descr="Kim Wittenber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226" y="2452880"/>
            <a:ext cx="1998052" cy="2164558"/>
          </a:xfrm>
          <a:prstGeom prst="rect">
            <a:avLst/>
          </a:prstGeom>
        </p:spPr>
      </p:pic>
      <p:sp>
        <p:nvSpPr>
          <p:cNvPr id="5" name="Content Placeholder 4"/>
          <p:cNvSpPr>
            <a:spLocks noGrp="1"/>
          </p:cNvSpPr>
          <p:nvPr>
            <p:ph idx="4294967295"/>
          </p:nvPr>
        </p:nvSpPr>
        <p:spPr>
          <a:xfrm>
            <a:off x="3581400" y="2452880"/>
            <a:ext cx="5106499" cy="2376593"/>
          </a:xfrm>
        </p:spPr>
        <p:txBody>
          <a:bodyPr>
            <a:noAutofit/>
          </a:bodyPr>
          <a:lstStyle/>
          <a:p>
            <a:pPr marL="0" indent="0" algn="ctr">
              <a:spcBef>
                <a:spcPts val="0"/>
              </a:spcBef>
              <a:buNone/>
            </a:pPr>
            <a:r>
              <a:rPr lang="en-US" sz="1800" b="1" dirty="0"/>
              <a:t>Kim Wittenberg</a:t>
            </a:r>
            <a:r>
              <a:rPr lang="en-US" sz="1800" dirty="0"/>
              <a:t>, </a:t>
            </a:r>
          </a:p>
          <a:p>
            <a:pPr marL="0" indent="0" algn="ctr">
              <a:spcBef>
                <a:spcPts val="0"/>
              </a:spcBef>
              <a:buNone/>
            </a:pPr>
            <a:r>
              <a:rPr lang="en-US" sz="1800" dirty="0"/>
              <a:t>Health Scientist Administrator, AHRQ, HHS</a:t>
            </a:r>
          </a:p>
          <a:p>
            <a:pPr marL="0" indent="0">
              <a:buNone/>
            </a:pPr>
            <a:r>
              <a:rPr lang="en-US" sz="1800" dirty="0"/>
              <a:t>Kim manages systematic reviews, leads the Impact Workgroup, and coordinates Inter-agency Agreements for the Evidence-based Practice Center Program. She founded and leads the Federal Leadership and Professional Development Seminar Series to share lessons learned and foster cross-agency connections, collaborations, and sharing. </a:t>
            </a: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411220A-4329-47A5-AAA9-40C270F25AD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91465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Successful Strategies</a:t>
            </a:r>
          </a:p>
        </p:txBody>
      </p:sp>
      <p:sp>
        <p:nvSpPr>
          <p:cNvPr id="2" name="Rectangle 1"/>
          <p:cNvSpPr/>
          <p:nvPr/>
        </p:nvSpPr>
        <p:spPr>
          <a:xfrm>
            <a:off x="186558" y="1537620"/>
            <a:ext cx="4385441" cy="3200876"/>
          </a:xfrm>
          <a:prstGeom prst="rect">
            <a:avLst/>
          </a:prstGeom>
        </p:spPr>
        <p:txBody>
          <a:bodyPr wrap="square">
            <a:spAutoFit/>
          </a:bodyPr>
          <a:lstStyle/>
          <a:p>
            <a:r>
              <a:rPr lang="en-US" b="1" dirty="0"/>
              <a:t>Agency</a:t>
            </a:r>
          </a:p>
          <a:p>
            <a:pPr marL="342900" indent="-342900">
              <a:buFont typeface="Arial" panose="020B0604020202020204" pitchFamily="34" charset="0"/>
              <a:buChar char="•"/>
            </a:pPr>
            <a:r>
              <a:rPr lang="en-US" dirty="0"/>
              <a:t>Encourage adoption of technology to allow supervisors and employees to stay engaged working in a virtual environment. </a:t>
            </a:r>
          </a:p>
          <a:p>
            <a:pPr marL="342900" indent="-342900">
              <a:buFont typeface="Arial" panose="020B0604020202020204" pitchFamily="34" charset="0"/>
              <a:buChar char="•"/>
            </a:pPr>
            <a:r>
              <a:rPr lang="en-US" dirty="0"/>
              <a:t>Ensure that the IT Department is sufficiently resourced, particularly in the Chief Information Security Officer area.</a:t>
            </a:r>
          </a:p>
          <a:p>
            <a:pPr marL="342900" indent="-342900">
              <a:buFont typeface="Arial" panose="020B0604020202020204" pitchFamily="34" charset="0"/>
              <a:buChar char="•"/>
            </a:pPr>
            <a:r>
              <a:rPr lang="en-US" dirty="0"/>
              <a:t>Ensure Accessibility/ Section-508 compliance</a:t>
            </a:r>
          </a:p>
          <a:p>
            <a:pPr marL="342900" indent="-342900">
              <a:buFont typeface="Arial" panose="020B0604020202020204" pitchFamily="34" charset="0"/>
              <a:buChar char="•"/>
            </a:pPr>
            <a:endParaRPr lang="en-US" sz="200" dirty="0"/>
          </a:p>
          <a:p>
            <a:endParaRPr lang="en-US" sz="2000" dirty="0"/>
          </a:p>
        </p:txBody>
      </p:sp>
      <p:sp>
        <p:nvSpPr>
          <p:cNvPr id="5" name="Rectangle 4">
            <a:extLst>
              <a:ext uri="{FF2B5EF4-FFF2-40B4-BE49-F238E27FC236}">
                <a16:creationId xmlns:a16="http://schemas.microsoft.com/office/drawing/2014/main" id="{EDD3C159-AFE0-4DC5-A8AD-97BC4E620CE4}"/>
              </a:ext>
            </a:extLst>
          </p:cNvPr>
          <p:cNvSpPr/>
          <p:nvPr/>
        </p:nvSpPr>
        <p:spPr>
          <a:xfrm>
            <a:off x="4571999" y="1535044"/>
            <a:ext cx="4385441" cy="3200876"/>
          </a:xfrm>
          <a:prstGeom prst="rect">
            <a:avLst/>
          </a:prstGeom>
        </p:spPr>
        <p:txBody>
          <a:bodyPr wrap="square">
            <a:spAutoFit/>
          </a:bodyPr>
          <a:lstStyle/>
          <a:p>
            <a:r>
              <a:rPr lang="en-US" b="1" dirty="0"/>
              <a:t>Supervisors</a:t>
            </a:r>
          </a:p>
          <a:p>
            <a:pPr marL="342900" indent="-342900">
              <a:buFont typeface="Arial" panose="020B0604020202020204" pitchFamily="34" charset="0"/>
              <a:buChar char="•"/>
            </a:pPr>
            <a:r>
              <a:rPr lang="en-US" dirty="0"/>
              <a:t>Set up an online meeting to share documents and information with in-office or virtual meeting attendees.</a:t>
            </a:r>
          </a:p>
          <a:p>
            <a:pPr marL="342900" indent="-342900">
              <a:buFont typeface="Arial" panose="020B0604020202020204" pitchFamily="34" charset="0"/>
              <a:buChar char="•"/>
            </a:pPr>
            <a:r>
              <a:rPr lang="en-US" dirty="0"/>
              <a:t>Remember to conference in remote teammates when meeting face-to-face with other attendees.</a:t>
            </a:r>
          </a:p>
          <a:p>
            <a:pPr marL="342900" indent="-342900">
              <a:buFont typeface="Arial" panose="020B0604020202020204" pitchFamily="34" charset="0"/>
              <a:buChar char="•"/>
            </a:pPr>
            <a:r>
              <a:rPr lang="en-US" dirty="0"/>
              <a:t>When leading a meeting, share your screen with in-office and virtual attendees.</a:t>
            </a:r>
            <a:endParaRPr lang="en-US" sz="200" dirty="0"/>
          </a:p>
          <a:p>
            <a:endParaRPr lang="en-US" sz="2000" dirty="0"/>
          </a:p>
        </p:txBody>
      </p:sp>
      <p:sp>
        <p:nvSpPr>
          <p:cNvPr id="6" name="Rectangle 5">
            <a:extLst>
              <a:ext uri="{FF2B5EF4-FFF2-40B4-BE49-F238E27FC236}">
                <a16:creationId xmlns:a16="http://schemas.microsoft.com/office/drawing/2014/main" id="{447C8205-EA85-4AAE-8B22-BEEC7C02117E}"/>
              </a:ext>
            </a:extLst>
          </p:cNvPr>
          <p:cNvSpPr/>
          <p:nvPr/>
        </p:nvSpPr>
        <p:spPr>
          <a:xfrm>
            <a:off x="279838" y="4595539"/>
            <a:ext cx="8677602" cy="2893100"/>
          </a:xfrm>
          <a:prstGeom prst="rect">
            <a:avLst/>
          </a:prstGeom>
        </p:spPr>
        <p:txBody>
          <a:bodyPr wrap="square" numCol="2">
            <a:spAutoFit/>
          </a:bodyPr>
          <a:lstStyle/>
          <a:p>
            <a:r>
              <a:rPr lang="en-US" b="1" dirty="0"/>
              <a:t>Employees</a:t>
            </a:r>
          </a:p>
          <a:p>
            <a:pPr marL="342900" indent="-342900">
              <a:buFont typeface="Arial" panose="020B0604020202020204" pitchFamily="34" charset="0"/>
              <a:buChar char="•"/>
            </a:pPr>
            <a:r>
              <a:rPr lang="en-US" dirty="0"/>
              <a:t>Be familiar with most digital communication tools</a:t>
            </a:r>
          </a:p>
          <a:p>
            <a:pPr marL="342900" indent="-342900">
              <a:buFont typeface="Arial" panose="020B0604020202020204" pitchFamily="34" charset="0"/>
              <a:buChar char="•"/>
            </a:pPr>
            <a:r>
              <a:rPr lang="en-US" dirty="0"/>
              <a:t>Practice good time and task management, ability to focus</a:t>
            </a:r>
          </a:p>
          <a:p>
            <a:pPr marL="342900" indent="-342900">
              <a:buFont typeface="Arial" panose="020B0604020202020204" pitchFamily="34" charset="0"/>
              <a:buChar char="•"/>
            </a:pPr>
            <a:r>
              <a:rPr lang="en-US" dirty="0"/>
              <a:t>Establish personal and work time boundaries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Provide weekly updates to your supervisor/team</a:t>
            </a:r>
          </a:p>
          <a:p>
            <a:pPr marL="342900" indent="-342900">
              <a:buFont typeface="Arial" panose="020B0604020202020204" pitchFamily="34" charset="0"/>
              <a:buChar char="•"/>
            </a:pPr>
            <a:r>
              <a:rPr lang="en-US" dirty="0"/>
              <a:t>Be engaging in meetings (i.e., use webcam)</a:t>
            </a:r>
          </a:p>
          <a:p>
            <a:pPr marL="342900" indent="-342900">
              <a:buFont typeface="Arial" panose="020B0604020202020204" pitchFamily="34" charset="0"/>
              <a:buChar char="•"/>
            </a:pPr>
            <a:r>
              <a:rPr lang="en-US" dirty="0"/>
              <a:t>Set up office space to be productive</a:t>
            </a:r>
          </a:p>
          <a:p>
            <a:pPr marL="342900" indent="-342900">
              <a:buFont typeface="Arial" panose="020B0604020202020204" pitchFamily="34" charset="0"/>
              <a:buChar char="•"/>
            </a:pPr>
            <a:r>
              <a:rPr lang="en-US" dirty="0"/>
              <a:t>Maintain a daily routine</a:t>
            </a:r>
          </a:p>
          <a:p>
            <a:pPr marL="342900" indent="-342900">
              <a:buFont typeface="Arial" panose="020B0604020202020204" pitchFamily="34" charset="0"/>
              <a:buChar char="•"/>
            </a:pPr>
            <a:r>
              <a:rPr lang="en-US" dirty="0"/>
              <a:t>Get out and exercise</a:t>
            </a:r>
            <a:endParaRPr lang="en-US" sz="200" dirty="0"/>
          </a:p>
          <a:p>
            <a:endParaRPr lang="en-US" sz="2000" dirty="0"/>
          </a:p>
        </p:txBody>
      </p:sp>
      <p:sp>
        <p:nvSpPr>
          <p:cNvPr id="3" name="Slide Number Placeholder 2"/>
          <p:cNvSpPr>
            <a:spLocks noGrp="1"/>
          </p:cNvSpPr>
          <p:nvPr>
            <p:ph type="sldNum" sz="quarter" idx="12"/>
          </p:nvPr>
        </p:nvSpPr>
        <p:spPr/>
        <p:txBody>
          <a:bodyPr/>
          <a:lstStyle/>
          <a:p>
            <a:fld id="{4411220A-4329-47A5-AAA9-40C270F25AD1}" type="slidenum">
              <a:rPr lang="en-US" smtClean="0"/>
              <a:t>60</a:t>
            </a:fld>
            <a:endParaRPr lang="en-US"/>
          </a:p>
        </p:txBody>
      </p:sp>
    </p:spTree>
    <p:extLst>
      <p:ext uri="{BB962C8B-B14F-4D97-AF65-F5344CB8AC3E}">
        <p14:creationId xmlns:p14="http://schemas.microsoft.com/office/powerpoint/2010/main" val="6366112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Technology and Tools</a:t>
            </a:r>
          </a:p>
        </p:txBody>
      </p:sp>
      <p:sp>
        <p:nvSpPr>
          <p:cNvPr id="2" name="Rectangle 1"/>
          <p:cNvSpPr/>
          <p:nvPr/>
        </p:nvSpPr>
        <p:spPr>
          <a:xfrm>
            <a:off x="186559" y="1514760"/>
            <a:ext cx="4385442" cy="4801314"/>
          </a:xfrm>
          <a:prstGeom prst="rect">
            <a:avLst/>
          </a:prstGeom>
        </p:spPr>
        <p:txBody>
          <a:bodyPr wrap="square">
            <a:spAutoFit/>
          </a:bodyPr>
          <a:lstStyle/>
          <a:p>
            <a:r>
              <a:rPr lang="en-US" b="1" dirty="0">
                <a:ea typeface="Calibri" panose="020F0502020204030204" pitchFamily="34" charset="0"/>
              </a:rPr>
              <a:t>Basic Mobility Equipment</a:t>
            </a:r>
          </a:p>
          <a:p>
            <a:pPr marL="285750" indent="-285750">
              <a:buFont typeface="Arial" panose="020B0604020202020204" pitchFamily="34" charset="0"/>
              <a:buChar char="•"/>
            </a:pPr>
            <a:r>
              <a:rPr lang="en-US" dirty="0">
                <a:ea typeface="Calibri" panose="020F0502020204030204" pitchFamily="34" charset="0"/>
              </a:rPr>
              <a:t>Laptop</a:t>
            </a:r>
          </a:p>
          <a:p>
            <a:pPr marL="285750" indent="-285750">
              <a:buFont typeface="Arial" panose="020B0604020202020204" pitchFamily="34" charset="0"/>
              <a:buChar char="•"/>
            </a:pPr>
            <a:r>
              <a:rPr lang="en-US" dirty="0">
                <a:ea typeface="Calibri" panose="020F0502020204030204" pitchFamily="34" charset="0"/>
              </a:rPr>
              <a:t>Smartphone for mobile email</a:t>
            </a:r>
          </a:p>
          <a:p>
            <a:pPr marL="285750" indent="-285750">
              <a:buFont typeface="Arial" panose="020B0604020202020204" pitchFamily="34" charset="0"/>
              <a:buChar char="•"/>
            </a:pPr>
            <a:r>
              <a:rPr lang="en-US" dirty="0">
                <a:ea typeface="Calibri" panose="020F0502020204030204" pitchFamily="34" charset="0"/>
              </a:rPr>
              <a:t>Power cords</a:t>
            </a:r>
          </a:p>
          <a:p>
            <a:pPr marL="285750" indent="-285750">
              <a:buFont typeface="Arial" panose="020B0604020202020204" pitchFamily="34" charset="0"/>
              <a:buChar char="•"/>
            </a:pPr>
            <a:r>
              <a:rPr lang="en-US" dirty="0">
                <a:ea typeface="Calibri" panose="020F0502020204030204" pitchFamily="34" charset="0"/>
              </a:rPr>
              <a:t>Thumb drive</a:t>
            </a:r>
          </a:p>
          <a:p>
            <a:pPr marL="285750" indent="-285750">
              <a:buFont typeface="Arial" panose="020B0604020202020204" pitchFamily="34" charset="0"/>
              <a:buChar char="•"/>
            </a:pPr>
            <a:r>
              <a:rPr lang="en-US" dirty="0">
                <a:ea typeface="Calibri" panose="020F0502020204030204" pitchFamily="34" charset="0"/>
              </a:rPr>
              <a:t>Necessary paper files</a:t>
            </a:r>
          </a:p>
          <a:p>
            <a:pPr marL="285750" indent="-285750">
              <a:buFont typeface="Arial" panose="020B0604020202020204" pitchFamily="34" charset="0"/>
              <a:buChar char="•"/>
            </a:pPr>
            <a:r>
              <a:rPr lang="en-US" dirty="0">
                <a:ea typeface="Calibri" panose="020F0502020204030204" pitchFamily="34" charset="0"/>
              </a:rPr>
              <a:t>Webcam</a:t>
            </a:r>
          </a:p>
          <a:p>
            <a:endParaRPr lang="en-US" dirty="0">
              <a:ea typeface="Calibri" panose="020F0502020204030204" pitchFamily="34" charset="0"/>
            </a:endParaRPr>
          </a:p>
          <a:p>
            <a:r>
              <a:rPr lang="en-US" b="1" dirty="0">
                <a:ea typeface="Calibri" panose="020F0502020204030204" pitchFamily="34" charset="0"/>
              </a:rPr>
              <a:t>Nice to Have Equipment</a:t>
            </a:r>
          </a:p>
          <a:p>
            <a:pPr marL="285750" indent="-285750">
              <a:buFont typeface="Arial" panose="020B0604020202020204" pitchFamily="34" charset="0"/>
              <a:buChar char="•"/>
            </a:pPr>
            <a:r>
              <a:rPr lang="en-US" dirty="0">
                <a:ea typeface="Calibri" panose="020F0502020204030204" pitchFamily="34" charset="0"/>
              </a:rPr>
              <a:t>Wi-Fi booster (e.g., Google Nest, etc.)</a:t>
            </a:r>
          </a:p>
          <a:p>
            <a:pPr marL="285750" indent="-285750">
              <a:buFont typeface="Arial" panose="020B0604020202020204" pitchFamily="34" charset="0"/>
              <a:buChar char="•"/>
            </a:pPr>
            <a:r>
              <a:rPr lang="en-US" dirty="0">
                <a:ea typeface="Calibri" panose="020F0502020204030204" pitchFamily="34" charset="0"/>
              </a:rPr>
              <a:t>Extra Monitor</a:t>
            </a:r>
          </a:p>
          <a:p>
            <a:pPr marL="285750" indent="-285750">
              <a:buFont typeface="Arial" panose="020B0604020202020204" pitchFamily="34" charset="0"/>
              <a:buChar char="•"/>
            </a:pPr>
            <a:r>
              <a:rPr lang="en-US" dirty="0">
                <a:ea typeface="Calibri" panose="020F0502020204030204" pitchFamily="34" charset="0"/>
              </a:rPr>
              <a:t>Office Space/Chair</a:t>
            </a:r>
          </a:p>
          <a:p>
            <a:pPr marL="285750" indent="-285750">
              <a:buFont typeface="Arial" panose="020B0604020202020204" pitchFamily="34" charset="0"/>
              <a:buChar char="•"/>
            </a:pPr>
            <a:r>
              <a:rPr lang="en-US" dirty="0">
                <a:ea typeface="Calibri" panose="020F0502020204030204" pitchFamily="34" charset="0"/>
              </a:rPr>
              <a:t>Microphone</a:t>
            </a:r>
          </a:p>
          <a:p>
            <a:pPr marL="285750" indent="-285750">
              <a:buFont typeface="Arial" panose="020B0604020202020204" pitchFamily="34" charset="0"/>
              <a:buChar char="•"/>
            </a:pPr>
            <a:r>
              <a:rPr lang="en-US" dirty="0">
                <a:ea typeface="Calibri" panose="020F0502020204030204" pitchFamily="34" charset="0"/>
              </a:rPr>
              <a:t>Monitor Light</a:t>
            </a:r>
          </a:p>
          <a:p>
            <a:pPr marL="285750" indent="-285750">
              <a:buFont typeface="Arial" panose="020B0604020202020204" pitchFamily="34" charset="0"/>
              <a:buChar char="•"/>
            </a:pPr>
            <a:r>
              <a:rPr lang="en-US" dirty="0">
                <a:ea typeface="Calibri" panose="020F0502020204030204" pitchFamily="34" charset="0"/>
              </a:rPr>
              <a:t>Laptop Lifts</a:t>
            </a:r>
          </a:p>
          <a:p>
            <a:endParaRPr lang="en-US" dirty="0">
              <a:ea typeface="Calibri" panose="020F0502020204030204" pitchFamily="34" charset="0"/>
            </a:endParaRPr>
          </a:p>
          <a:p>
            <a:r>
              <a:rPr lang="en-US" dirty="0">
                <a:ea typeface="Calibri" panose="020F0502020204030204" pitchFamily="34" charset="0"/>
              </a:rPr>
              <a:t>     </a:t>
            </a:r>
            <a:endParaRPr lang="en-US" dirty="0"/>
          </a:p>
        </p:txBody>
      </p:sp>
      <p:sp>
        <p:nvSpPr>
          <p:cNvPr id="5" name="Rectangle 4">
            <a:extLst>
              <a:ext uri="{FF2B5EF4-FFF2-40B4-BE49-F238E27FC236}">
                <a16:creationId xmlns:a16="http://schemas.microsoft.com/office/drawing/2014/main" id="{EA0AC013-CC84-4C97-9F6E-3B0F94490B03}"/>
              </a:ext>
            </a:extLst>
          </p:cNvPr>
          <p:cNvSpPr/>
          <p:nvPr/>
        </p:nvSpPr>
        <p:spPr>
          <a:xfrm>
            <a:off x="4572000" y="1490090"/>
            <a:ext cx="4385442" cy="4247317"/>
          </a:xfrm>
          <a:prstGeom prst="rect">
            <a:avLst/>
          </a:prstGeom>
        </p:spPr>
        <p:txBody>
          <a:bodyPr wrap="square">
            <a:spAutoFit/>
          </a:bodyPr>
          <a:lstStyle/>
          <a:p>
            <a:r>
              <a:rPr lang="en-US" b="1" dirty="0">
                <a:ea typeface="Calibri" panose="020F0502020204030204" pitchFamily="34" charset="0"/>
              </a:rPr>
              <a:t>Technology</a:t>
            </a:r>
          </a:p>
          <a:p>
            <a:endParaRPr lang="en-US" dirty="0">
              <a:ea typeface="Calibri" panose="020F0502020204030204" pitchFamily="34" charset="0"/>
            </a:endParaRPr>
          </a:p>
          <a:p>
            <a:r>
              <a:rPr lang="en-US" u="sng" dirty="0">
                <a:ea typeface="Calibri" panose="020F0502020204030204" pitchFamily="34" charset="0"/>
              </a:rPr>
              <a:t>Instant Messenger (IM)</a:t>
            </a:r>
          </a:p>
          <a:p>
            <a:pPr marL="285750" indent="-285750">
              <a:buFont typeface="Arial" panose="020B0604020202020204" pitchFamily="34" charset="0"/>
              <a:buChar char="•"/>
            </a:pPr>
            <a:r>
              <a:rPr lang="en-US" dirty="0">
                <a:ea typeface="Calibri" panose="020F0502020204030204" pitchFamily="34" charset="0"/>
              </a:rPr>
              <a:t>MS Teams, Slack, Google Chat, HipChat</a:t>
            </a:r>
          </a:p>
          <a:p>
            <a:endParaRPr lang="en-US" dirty="0">
              <a:ea typeface="Calibri" panose="020F0502020204030204" pitchFamily="34" charset="0"/>
            </a:endParaRPr>
          </a:p>
          <a:p>
            <a:r>
              <a:rPr lang="en-US" u="sng" dirty="0">
                <a:ea typeface="Calibri" panose="020F0502020204030204" pitchFamily="34" charset="0"/>
              </a:rPr>
              <a:t>Video Conference</a:t>
            </a:r>
          </a:p>
          <a:p>
            <a:pPr marL="285750" indent="-285750">
              <a:buFont typeface="Arial" panose="020B0604020202020204" pitchFamily="34" charset="0"/>
              <a:buChar char="•"/>
            </a:pPr>
            <a:r>
              <a:rPr lang="en-US" dirty="0">
                <a:ea typeface="Calibri" panose="020F0502020204030204" pitchFamily="34" charset="0"/>
              </a:rPr>
              <a:t>Zoom, </a:t>
            </a:r>
            <a:r>
              <a:rPr lang="en-US" dirty="0" err="1">
                <a:ea typeface="Calibri" panose="020F0502020204030204" pitchFamily="34" charset="0"/>
              </a:rPr>
              <a:t>GoTo</a:t>
            </a:r>
            <a:r>
              <a:rPr lang="en-US" dirty="0">
                <a:ea typeface="Calibri" panose="020F0502020204030204" pitchFamily="34" charset="0"/>
              </a:rPr>
              <a:t>, Skype, Join.me, Google Hangouts</a:t>
            </a:r>
          </a:p>
          <a:p>
            <a:endParaRPr lang="en-US" dirty="0">
              <a:ea typeface="Calibri" panose="020F0502020204030204" pitchFamily="34" charset="0"/>
            </a:endParaRPr>
          </a:p>
          <a:p>
            <a:r>
              <a:rPr lang="en-US" u="sng" dirty="0">
                <a:ea typeface="Calibri" panose="020F0502020204030204" pitchFamily="34" charset="0"/>
              </a:rPr>
              <a:t>File Sharing and Document Collaboration</a:t>
            </a:r>
          </a:p>
          <a:p>
            <a:pPr marL="285750" indent="-285750">
              <a:buFont typeface="Arial" panose="020B0604020202020204" pitchFamily="34" charset="0"/>
              <a:buChar char="•"/>
            </a:pPr>
            <a:r>
              <a:rPr lang="en-US" dirty="0">
                <a:ea typeface="Calibri" panose="020F0502020204030204" pitchFamily="34" charset="0"/>
              </a:rPr>
              <a:t>SharePoint, Google Drive, Dropbox, Microsoft OneDrive</a:t>
            </a:r>
          </a:p>
          <a:p>
            <a:endParaRPr lang="en-US" dirty="0">
              <a:ea typeface="Calibri" panose="020F0502020204030204" pitchFamily="34" charset="0"/>
            </a:endParaRPr>
          </a:p>
          <a:p>
            <a:r>
              <a:rPr lang="en-US" u="sng" dirty="0">
                <a:ea typeface="Calibri" panose="020F0502020204030204" pitchFamily="34" charset="0"/>
              </a:rPr>
              <a:t>Virtual Office or Learning Environments</a:t>
            </a:r>
          </a:p>
          <a:p>
            <a:pPr marL="285750" indent="-285750">
              <a:buFont typeface="Arial" panose="020B0604020202020204" pitchFamily="34" charset="0"/>
              <a:buChar char="•"/>
            </a:pPr>
            <a:r>
              <a:rPr lang="en-US" dirty="0">
                <a:ea typeface="Calibri" panose="020F0502020204030204" pitchFamily="34" charset="0"/>
              </a:rPr>
              <a:t>Yammer, </a:t>
            </a:r>
            <a:r>
              <a:rPr lang="en-US" dirty="0" err="1">
                <a:ea typeface="Calibri" panose="020F0502020204030204" pitchFamily="34" charset="0"/>
              </a:rPr>
              <a:t>Sococo</a:t>
            </a:r>
            <a:r>
              <a:rPr lang="en-US" dirty="0">
                <a:ea typeface="Calibri" panose="020F0502020204030204" pitchFamily="34" charset="0"/>
              </a:rPr>
              <a:t>, Microsoft Teams</a:t>
            </a:r>
          </a:p>
        </p:txBody>
      </p:sp>
      <p:sp>
        <p:nvSpPr>
          <p:cNvPr id="8" name="TextBox 7">
            <a:extLst>
              <a:ext uri="{FF2B5EF4-FFF2-40B4-BE49-F238E27FC236}">
                <a16:creationId xmlns:a16="http://schemas.microsoft.com/office/drawing/2014/main" id="{63D08BA3-3CB3-4CB1-B451-E2F5D7482BEE}"/>
              </a:ext>
            </a:extLst>
          </p:cNvPr>
          <p:cNvSpPr txBox="1"/>
          <p:nvPr/>
        </p:nvSpPr>
        <p:spPr>
          <a:xfrm>
            <a:off x="186559" y="6165598"/>
            <a:ext cx="8850762" cy="523220"/>
          </a:xfrm>
          <a:prstGeom prst="rect">
            <a:avLst/>
          </a:prstGeom>
          <a:noFill/>
        </p:spPr>
        <p:txBody>
          <a:bodyPr wrap="square">
            <a:spAutoFit/>
          </a:bodyPr>
          <a:lstStyle/>
          <a:p>
            <a:r>
              <a:rPr lang="en-US" sz="1400" dirty="0"/>
              <a:t>(</a:t>
            </a:r>
            <a:r>
              <a:rPr lang="en-US" sz="1400" i="1" dirty="0"/>
              <a:t>Resource: GSA’s Technology for Telework. Available at </a:t>
            </a:r>
            <a:r>
              <a:rPr lang="en-US" sz="1400" i="1" dirty="0">
                <a:hlinkClick r:id="rId3"/>
              </a:rPr>
              <a:t>https://www.gsa.gov/governmentwide-initiatives/telework/resources-for-managing-teleworkers</a:t>
            </a:r>
            <a:r>
              <a:rPr lang="en-US" sz="1400" i="1" dirty="0"/>
              <a:t>.)</a:t>
            </a:r>
            <a:r>
              <a:rPr lang="en-US" sz="1400" dirty="0">
                <a:ea typeface="Calibri" panose="020F0502020204030204" pitchFamily="34" charset="0"/>
              </a:rPr>
              <a:t>  </a:t>
            </a:r>
            <a:endParaRPr lang="en-US" sz="1400" dirty="0"/>
          </a:p>
        </p:txBody>
      </p:sp>
      <p:sp>
        <p:nvSpPr>
          <p:cNvPr id="3" name="Slide Number Placeholder 2"/>
          <p:cNvSpPr>
            <a:spLocks noGrp="1"/>
          </p:cNvSpPr>
          <p:nvPr>
            <p:ph type="sldNum" sz="quarter" idx="12"/>
          </p:nvPr>
        </p:nvSpPr>
        <p:spPr/>
        <p:txBody>
          <a:bodyPr/>
          <a:lstStyle/>
          <a:p>
            <a:fld id="{4411220A-4329-47A5-AAA9-40C270F25AD1}" type="slidenum">
              <a:rPr lang="en-US" smtClean="0"/>
              <a:t>61</a:t>
            </a:fld>
            <a:endParaRPr lang="en-US"/>
          </a:p>
        </p:txBody>
      </p:sp>
    </p:spTree>
    <p:extLst>
      <p:ext uri="{BB962C8B-B14F-4D97-AF65-F5344CB8AC3E}">
        <p14:creationId xmlns:p14="http://schemas.microsoft.com/office/powerpoint/2010/main" val="5326932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EC0A-29BB-4E41-A99A-611C5E8EA662}"/>
              </a:ext>
            </a:extLst>
          </p:cNvPr>
          <p:cNvSpPr>
            <a:spLocks noGrp="1"/>
          </p:cNvSpPr>
          <p:nvPr>
            <p:ph type="title"/>
          </p:nvPr>
        </p:nvSpPr>
        <p:spPr/>
        <p:txBody>
          <a:bodyPr>
            <a:normAutofit/>
          </a:bodyPr>
          <a:lstStyle/>
          <a:p>
            <a:r>
              <a:rPr lang="en-US" sz="3200" dirty="0">
                <a:latin typeface="+mn-lt"/>
              </a:rPr>
              <a:t>Accessibility</a:t>
            </a:r>
          </a:p>
        </p:txBody>
      </p:sp>
      <p:sp>
        <p:nvSpPr>
          <p:cNvPr id="6" name="Slide Number Placeholder 5"/>
          <p:cNvSpPr>
            <a:spLocks noGrp="1"/>
          </p:cNvSpPr>
          <p:nvPr>
            <p:ph type="sldNum" sz="quarter" idx="12"/>
          </p:nvPr>
        </p:nvSpPr>
        <p:spPr/>
        <p:txBody>
          <a:bodyPr/>
          <a:lstStyle/>
          <a:p>
            <a:fld id="{4411220A-4329-47A5-AAA9-40C270F25AD1}" type="slidenum">
              <a:rPr lang="en-US" smtClean="0"/>
              <a:pPr/>
              <a:t>62</a:t>
            </a:fld>
            <a:endParaRPr lang="en-US" dirty="0"/>
          </a:p>
        </p:txBody>
      </p:sp>
    </p:spTree>
    <p:extLst>
      <p:ext uri="{BB962C8B-B14F-4D97-AF65-F5344CB8AC3E}">
        <p14:creationId xmlns:p14="http://schemas.microsoft.com/office/powerpoint/2010/main" val="39903739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aace0979e9_0_14"/>
          <p:cNvSpPr txBox="1">
            <a:spLocks noGrp="1"/>
          </p:cNvSpPr>
          <p:nvPr>
            <p:ph type="title"/>
          </p:nvPr>
        </p:nvSpPr>
        <p:spPr>
          <a:xfrm>
            <a:off x="352696" y="169182"/>
            <a:ext cx="8425500" cy="12561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000"/>
              <a:buFont typeface="Calibri"/>
              <a:buNone/>
            </a:pPr>
            <a:r>
              <a:rPr lang="en-US" sz="3200" dirty="0">
                <a:latin typeface="Calibri"/>
                <a:ea typeface="Calibri"/>
                <a:cs typeface="Calibri"/>
                <a:sym typeface="Calibri"/>
              </a:rPr>
              <a:t>Biographical Information</a:t>
            </a:r>
            <a:endParaRPr sz="3200" dirty="0">
              <a:latin typeface="Calibri"/>
              <a:ea typeface="Calibri"/>
              <a:cs typeface="Calibri"/>
              <a:sym typeface="Calibri"/>
            </a:endParaRPr>
          </a:p>
        </p:txBody>
      </p:sp>
      <p:pic>
        <p:nvPicPr>
          <p:cNvPr id="246" name="Google Shape;246;gaace0979e9_0_14">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152400" y="1577682"/>
            <a:ext cx="2259106" cy="2259106"/>
          </a:xfrm>
          <a:prstGeom prst="rect">
            <a:avLst/>
          </a:prstGeom>
          <a:noFill/>
          <a:ln>
            <a:noFill/>
          </a:ln>
        </p:spPr>
      </p:pic>
      <p:sp>
        <p:nvSpPr>
          <p:cNvPr id="245" name="Google Shape;245;gaace0979e9_0_14"/>
          <p:cNvSpPr txBox="1">
            <a:spLocks noGrp="1"/>
          </p:cNvSpPr>
          <p:nvPr>
            <p:ph type="body" idx="4294967295"/>
          </p:nvPr>
        </p:nvSpPr>
        <p:spPr>
          <a:xfrm>
            <a:off x="2489475" y="1620927"/>
            <a:ext cx="6490500" cy="4607700"/>
          </a:xfrm>
          <a:prstGeom prst="rect">
            <a:avLst/>
          </a:prstGeom>
          <a:noFill/>
          <a:ln>
            <a:noFill/>
          </a:ln>
        </p:spPr>
        <p:txBody>
          <a:bodyPr spcFirstLastPara="1" wrap="square" lIns="91425" tIns="45700" rIns="91425" bIns="45700" anchor="t" anchorCtr="0">
            <a:noAutofit/>
          </a:bodyPr>
          <a:lstStyle/>
          <a:p>
            <a:pPr marL="0" lvl="0" indent="0" algn="ctr" rtl="0">
              <a:lnSpc>
                <a:spcPct val="114000"/>
              </a:lnSpc>
              <a:spcBef>
                <a:spcPts val="0"/>
              </a:spcBef>
              <a:spcAft>
                <a:spcPts val="0"/>
              </a:spcAft>
              <a:buClr>
                <a:schemeClr val="dk1"/>
              </a:buClr>
              <a:buSzPts val="1100"/>
              <a:buNone/>
            </a:pPr>
            <a:r>
              <a:rPr lang="en-US" sz="1800" b="1" dirty="0"/>
              <a:t>Andrew Nielson</a:t>
            </a:r>
            <a:endParaRPr sz="1800" b="1" dirty="0"/>
          </a:p>
          <a:p>
            <a:pPr marL="0" lvl="0" indent="0" algn="ctr">
              <a:lnSpc>
                <a:spcPct val="114000"/>
              </a:lnSpc>
              <a:spcBef>
                <a:spcPts val="0"/>
              </a:spcBef>
              <a:buClr>
                <a:schemeClr val="dk1"/>
              </a:buClr>
              <a:buSzPts val="1100"/>
              <a:buNone/>
            </a:pPr>
            <a:r>
              <a:rPr lang="en-US" sz="1800" dirty="0"/>
              <a:t>Director of the Government-wide IT Accessibility Program, </a:t>
            </a:r>
          </a:p>
          <a:p>
            <a:pPr marL="0" lvl="0" indent="0" algn="ctr">
              <a:lnSpc>
                <a:spcPct val="114000"/>
              </a:lnSpc>
              <a:spcBef>
                <a:spcPts val="0"/>
              </a:spcBef>
              <a:buClr>
                <a:schemeClr val="dk1"/>
              </a:buClr>
              <a:buSzPts val="1100"/>
              <a:buNone/>
            </a:pPr>
            <a:r>
              <a:rPr lang="en-US" sz="1800" dirty="0"/>
              <a:t>Office of Government-wide Policy, GSA</a:t>
            </a:r>
          </a:p>
          <a:p>
            <a:pPr marL="0" lvl="0" indent="0" algn="ctr" rtl="0">
              <a:lnSpc>
                <a:spcPct val="114000"/>
              </a:lnSpc>
              <a:spcBef>
                <a:spcPts val="0"/>
              </a:spcBef>
              <a:spcAft>
                <a:spcPts val="0"/>
              </a:spcAft>
              <a:buClr>
                <a:schemeClr val="dk1"/>
              </a:buClr>
              <a:buSzPts val="1100"/>
              <a:buNone/>
            </a:pPr>
            <a:endParaRPr sz="1800" dirty="0"/>
          </a:p>
          <a:p>
            <a:pPr marL="0" lvl="0" indent="0" algn="ctr" rtl="0">
              <a:lnSpc>
                <a:spcPct val="114000"/>
              </a:lnSpc>
              <a:spcBef>
                <a:spcPts val="0"/>
              </a:spcBef>
              <a:spcAft>
                <a:spcPts val="0"/>
              </a:spcAft>
              <a:buClr>
                <a:schemeClr val="dk1"/>
              </a:buClr>
              <a:buSzPts val="1100"/>
              <a:buNone/>
            </a:pPr>
            <a:r>
              <a:rPr lang="en-US" sz="1800" dirty="0"/>
              <a:t>Andrew is an expert in the field of Information and Communication Technology (ICT) accessibility. He is a co-founder of the annual ICT Accessibility Testing Symposium. He is a principal co-author of the current version of the “Trusted Tester” accessibility testing process, which is recognized across the federal government as the gold standard for accessibility testing.</a:t>
            </a:r>
            <a:endParaRPr sz="18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Accessibility</a:t>
            </a:r>
          </a:p>
        </p:txBody>
      </p:sp>
      <p:sp>
        <p:nvSpPr>
          <p:cNvPr id="2" name="Rectangle 1"/>
          <p:cNvSpPr/>
          <p:nvPr/>
        </p:nvSpPr>
        <p:spPr>
          <a:xfrm>
            <a:off x="343556" y="1582423"/>
            <a:ext cx="8484758" cy="3548023"/>
          </a:xfrm>
          <a:prstGeom prst="rect">
            <a:avLst/>
          </a:prstGeom>
        </p:spPr>
        <p:txBody>
          <a:bodyPr wrap="square">
            <a:spAutoFit/>
          </a:bodyPr>
          <a:lstStyle/>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Section 508 is a federal law stating all Information and Communication Technologies (ICTs) must be accessible.</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Section 508 compliance is critical when selecting new technologies and tools.</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Among other benefits, accessibility eliminates barriers and encourages development of technology.</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Accessibility is something that happens BECAUSE of you (it isn’t something that is happening TO you).</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Small changes to every day tasks can increase the accessibility of your content.</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Plan and execute accessibility practices at the earliest stage possible.</a:t>
            </a:r>
          </a:p>
          <a:p>
            <a:pPr marL="342900" indent="-342900">
              <a:lnSpc>
                <a:spcPct val="114000"/>
              </a:lnSpc>
              <a:buFont typeface="Arial" panose="020B0604020202020204" pitchFamily="34" charset="0"/>
              <a:buChar char="•"/>
            </a:pPr>
            <a:endParaRPr lang="en-US" dirty="0">
              <a:latin typeface="Calibri" panose="020F0502020204030204" pitchFamily="34" charset="0"/>
              <a:ea typeface="Calibri" panose="020F0502020204030204" pitchFamily="34" charset="0"/>
            </a:endParaRP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See the Appendix for more information, resources, and How-</a:t>
            </a:r>
            <a:r>
              <a:rPr lang="en-US" dirty="0" err="1">
                <a:latin typeface="Calibri" panose="020F0502020204030204" pitchFamily="34" charset="0"/>
                <a:ea typeface="Calibri" panose="020F0502020204030204" pitchFamily="34" charset="0"/>
              </a:rPr>
              <a:t>To’s</a:t>
            </a:r>
            <a:r>
              <a:rPr lang="en-US" dirty="0">
                <a:latin typeface="Calibri" panose="020F0502020204030204" pitchFamily="34" charset="0"/>
                <a:ea typeface="Calibri" panose="020F0502020204030204" pitchFamily="34" charset="0"/>
              </a:rPr>
              <a:t>.</a:t>
            </a:r>
          </a:p>
        </p:txBody>
      </p:sp>
      <p:sp>
        <p:nvSpPr>
          <p:cNvPr id="3" name="Slide Number Placeholder 2"/>
          <p:cNvSpPr>
            <a:spLocks noGrp="1"/>
          </p:cNvSpPr>
          <p:nvPr>
            <p:ph type="sldNum" sz="quarter" idx="12"/>
          </p:nvPr>
        </p:nvSpPr>
        <p:spPr/>
        <p:txBody>
          <a:bodyPr/>
          <a:lstStyle/>
          <a:p>
            <a:fld id="{4411220A-4329-47A5-AAA9-40C270F25AD1}" type="slidenum">
              <a:rPr lang="en-US" smtClean="0"/>
              <a:t>64</a:t>
            </a:fld>
            <a:endParaRPr lang="en-US"/>
          </a:p>
        </p:txBody>
      </p:sp>
    </p:spTree>
    <p:extLst>
      <p:ext uri="{BB962C8B-B14F-4D97-AF65-F5344CB8AC3E}">
        <p14:creationId xmlns:p14="http://schemas.microsoft.com/office/powerpoint/2010/main" val="2636338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EC0A-29BB-4E41-A99A-611C5E8EA662}"/>
              </a:ext>
            </a:extLst>
          </p:cNvPr>
          <p:cNvSpPr>
            <a:spLocks noGrp="1"/>
          </p:cNvSpPr>
          <p:nvPr>
            <p:ph type="title"/>
          </p:nvPr>
        </p:nvSpPr>
        <p:spPr/>
        <p:txBody>
          <a:bodyPr>
            <a:normAutofit/>
          </a:bodyPr>
          <a:lstStyle/>
          <a:p>
            <a:r>
              <a:rPr lang="en-US" sz="3200" dirty="0">
                <a:latin typeface="+mn-lt"/>
              </a:rPr>
              <a:t>Reasonable Accommodation During Telework </a:t>
            </a:r>
          </a:p>
        </p:txBody>
      </p:sp>
      <p:sp>
        <p:nvSpPr>
          <p:cNvPr id="6" name="Slide Number Placeholder 5"/>
          <p:cNvSpPr>
            <a:spLocks noGrp="1"/>
          </p:cNvSpPr>
          <p:nvPr>
            <p:ph type="sldNum" sz="quarter" idx="12"/>
          </p:nvPr>
        </p:nvSpPr>
        <p:spPr/>
        <p:txBody>
          <a:bodyPr/>
          <a:lstStyle/>
          <a:p>
            <a:fld id="{4411220A-4329-47A5-AAA9-40C270F25AD1}" type="slidenum">
              <a:rPr lang="en-US" smtClean="0"/>
              <a:pPr/>
              <a:t>65</a:t>
            </a:fld>
            <a:endParaRPr lang="en-US" dirty="0"/>
          </a:p>
        </p:txBody>
      </p:sp>
    </p:spTree>
    <p:extLst>
      <p:ext uri="{BB962C8B-B14F-4D97-AF65-F5344CB8AC3E}">
        <p14:creationId xmlns:p14="http://schemas.microsoft.com/office/powerpoint/2010/main" val="9264130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p:txBody>
          <a:bodyPr>
            <a:normAutofit/>
          </a:bodyPr>
          <a:lstStyle/>
          <a:p>
            <a:r>
              <a:rPr lang="en-US" sz="3200" dirty="0">
                <a:latin typeface="+mn-lt"/>
              </a:rPr>
              <a:t>Biographical Information</a:t>
            </a:r>
          </a:p>
        </p:txBody>
      </p:sp>
      <p:pic>
        <p:nvPicPr>
          <p:cNvPr id="4" name="Picture 3" descr="A picture of Alex Koudry wearing a grey suit with a blue shirt and tie.">
            <a:extLst>
              <a:ext uri="{FF2B5EF4-FFF2-40B4-BE49-F238E27FC236}">
                <a16:creationId xmlns:a16="http://schemas.microsoft.com/office/drawing/2014/main" id="{EA3E6C3E-4BE8-4D65-B8CA-8391A80EA7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097" y="2582734"/>
            <a:ext cx="2397382" cy="2478114"/>
          </a:xfrm>
          <a:prstGeom prst="rect">
            <a:avLst/>
          </a:prstGeom>
        </p:spPr>
      </p:pic>
      <p:sp>
        <p:nvSpPr>
          <p:cNvPr id="5" name="Content Placeholder 4"/>
          <p:cNvSpPr>
            <a:spLocks noGrp="1"/>
          </p:cNvSpPr>
          <p:nvPr>
            <p:ph idx="4294967295"/>
          </p:nvPr>
        </p:nvSpPr>
        <p:spPr>
          <a:xfrm>
            <a:off x="3561735" y="2477192"/>
            <a:ext cx="5106499" cy="2376593"/>
          </a:xfrm>
        </p:spPr>
        <p:txBody>
          <a:bodyPr>
            <a:noAutofit/>
          </a:bodyPr>
          <a:lstStyle/>
          <a:p>
            <a:pPr marL="0" indent="0" algn="ctr">
              <a:spcBef>
                <a:spcPts val="0"/>
              </a:spcBef>
              <a:buNone/>
            </a:pPr>
            <a:r>
              <a:rPr lang="en-US" sz="1800" b="1" i="0" dirty="0">
                <a:solidFill>
                  <a:srgbClr val="222222"/>
                </a:solidFill>
                <a:effectLst/>
              </a:rPr>
              <a:t>Alexander Koudry, MS, ATP, PMP, RET, CPACC</a:t>
            </a:r>
            <a:r>
              <a:rPr lang="en-US" sz="1800" dirty="0"/>
              <a:t> </a:t>
            </a:r>
          </a:p>
          <a:p>
            <a:pPr marL="0" indent="0" algn="ctr">
              <a:spcBef>
                <a:spcPts val="0"/>
              </a:spcBef>
              <a:buNone/>
            </a:pPr>
            <a:r>
              <a:rPr lang="en-US" sz="1800" dirty="0"/>
              <a:t>GSA Program Manager - Center for Information Technology Access (CITA)</a:t>
            </a:r>
          </a:p>
          <a:p>
            <a:pPr marL="0" indent="0">
              <a:buNone/>
            </a:pPr>
            <a:r>
              <a:rPr lang="en-US" sz="1800" dirty="0"/>
              <a:t>Alex is an IT expert with over 25 years of experience in the areas of assistive technology, accessibility, and reasonable accommodations for persons with disabilities. He holds credentials as an Assistive Technology Professional and as a Rehabilitation Engineering Technologist, both from RESNA. Alex has a Master’s Degree in Information Technology, and the CIO University Certificate in Federal CIO Competencies, both from the University of Maryland Global Campus.</a:t>
            </a: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411220A-4329-47A5-AAA9-40C270F25AD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11996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Reasonable Accommodations – </a:t>
            </a:r>
            <a:br>
              <a:rPr lang="en-US" sz="3200" dirty="0">
                <a:latin typeface="+mn-lt"/>
              </a:rPr>
            </a:br>
            <a:r>
              <a:rPr lang="en-US" sz="3200" dirty="0">
                <a:latin typeface="+mn-lt"/>
              </a:rPr>
              <a:t>What are they?</a:t>
            </a:r>
          </a:p>
        </p:txBody>
      </p:sp>
      <p:sp>
        <p:nvSpPr>
          <p:cNvPr id="2" name="Rectangle 1"/>
          <p:cNvSpPr/>
          <p:nvPr/>
        </p:nvSpPr>
        <p:spPr>
          <a:xfrm>
            <a:off x="148589" y="1582340"/>
            <a:ext cx="8775491" cy="2284856"/>
          </a:xfrm>
          <a:prstGeom prst="rect">
            <a:avLst/>
          </a:prstGeom>
        </p:spPr>
        <p:txBody>
          <a:bodyPr wrap="square">
            <a:spAutoFit/>
          </a:bodyPr>
          <a:lstStyle/>
          <a:p>
            <a:pPr marL="57150">
              <a:lnSpc>
                <a:spcPct val="114000"/>
              </a:lnSpc>
            </a:pPr>
            <a:r>
              <a:rPr lang="en-US" b="1" dirty="0">
                <a:ea typeface="Calibri" panose="020F0502020204030204" pitchFamily="34" charset="0"/>
              </a:rPr>
              <a:t>Definition of Reasonable Accommodation:</a:t>
            </a:r>
          </a:p>
          <a:p>
            <a:pPr marL="457200" indent="-400050">
              <a:lnSpc>
                <a:spcPct val="114000"/>
              </a:lnSpc>
              <a:buFont typeface="Arial" panose="020B0604020202020204" pitchFamily="34" charset="0"/>
              <a:buChar char="•"/>
            </a:pPr>
            <a:r>
              <a:rPr lang="en-US" dirty="0">
                <a:ea typeface="Calibri" panose="020F0502020204030204" pitchFamily="34" charset="0"/>
              </a:rPr>
              <a:t> A reasonable accommodation is any change to the application or hiring process, to the job, to the way the job is done, or the work environment that allows a person with a disability who is qualified for the job to perform the essential functions of that job and enjoy equal employment opportunities.</a:t>
            </a:r>
          </a:p>
          <a:p>
            <a:pPr marL="457200" indent="-400050">
              <a:lnSpc>
                <a:spcPct val="114000"/>
              </a:lnSpc>
              <a:buFont typeface="Arial" panose="020B0604020202020204" pitchFamily="34" charset="0"/>
              <a:buChar char="•"/>
            </a:pPr>
            <a:r>
              <a:rPr lang="en-US" dirty="0">
                <a:ea typeface="Calibri" panose="020F0502020204030204" pitchFamily="34" charset="0"/>
              </a:rPr>
              <a:t>Accommodations are considered “reasonable” if they do not create an undue hardship or a direct threat. </a:t>
            </a:r>
          </a:p>
        </p:txBody>
      </p:sp>
      <p:sp>
        <p:nvSpPr>
          <p:cNvPr id="3" name="Slide Number Placeholder 2"/>
          <p:cNvSpPr>
            <a:spLocks noGrp="1"/>
          </p:cNvSpPr>
          <p:nvPr>
            <p:ph type="sldNum" sz="quarter" idx="12"/>
          </p:nvPr>
        </p:nvSpPr>
        <p:spPr/>
        <p:txBody>
          <a:bodyPr/>
          <a:lstStyle/>
          <a:p>
            <a:fld id="{4411220A-4329-47A5-AAA9-40C270F25AD1}" type="slidenum">
              <a:rPr lang="en-US" smtClean="0"/>
              <a:t>67</a:t>
            </a:fld>
            <a:endParaRPr lang="en-US"/>
          </a:p>
        </p:txBody>
      </p:sp>
    </p:spTree>
    <p:extLst>
      <p:ext uri="{BB962C8B-B14F-4D97-AF65-F5344CB8AC3E}">
        <p14:creationId xmlns:p14="http://schemas.microsoft.com/office/powerpoint/2010/main" val="27555636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Reasonable Accommodation – </a:t>
            </a:r>
            <a:br>
              <a:rPr lang="en-US" sz="3200" dirty="0">
                <a:latin typeface="+mn-lt"/>
              </a:rPr>
            </a:br>
            <a:r>
              <a:rPr lang="en-US" sz="3200" dirty="0">
                <a:latin typeface="+mn-lt"/>
              </a:rPr>
              <a:t>Strategies for Reviewing Requests</a:t>
            </a:r>
          </a:p>
        </p:txBody>
      </p:sp>
      <p:sp>
        <p:nvSpPr>
          <p:cNvPr id="2" name="Rectangle 1"/>
          <p:cNvSpPr/>
          <p:nvPr/>
        </p:nvSpPr>
        <p:spPr>
          <a:xfrm>
            <a:off x="148589" y="1582340"/>
            <a:ext cx="8775491" cy="1948290"/>
          </a:xfrm>
          <a:prstGeom prst="rect">
            <a:avLst/>
          </a:prstGeom>
        </p:spPr>
        <p:txBody>
          <a:bodyPr wrap="square">
            <a:spAutoFit/>
          </a:bodyPr>
          <a:lstStyle/>
          <a:p>
            <a:pPr marL="57150">
              <a:lnSpc>
                <a:spcPct val="114000"/>
              </a:lnSpc>
            </a:pPr>
            <a:r>
              <a:rPr lang="en-US" b="1" dirty="0">
                <a:ea typeface="Calibri" panose="020F0502020204030204" pitchFamily="34" charset="0"/>
              </a:rPr>
              <a:t>Methods for evaluating requests and approving and funding accommodations need to be:</a:t>
            </a:r>
          </a:p>
          <a:p>
            <a:pPr lvl="1" indent="-400050">
              <a:lnSpc>
                <a:spcPct val="114000"/>
              </a:lnSpc>
              <a:buFont typeface="Arial" panose="020B0604020202020204" pitchFamily="34" charset="0"/>
              <a:buChar char="•"/>
            </a:pPr>
            <a:r>
              <a:rPr lang="en-US" dirty="0"/>
              <a:t>Fair</a:t>
            </a:r>
          </a:p>
          <a:p>
            <a:pPr lvl="1" indent="-400050">
              <a:lnSpc>
                <a:spcPct val="114000"/>
              </a:lnSpc>
              <a:buFont typeface="Arial" panose="020B0604020202020204" pitchFamily="34" charset="0"/>
              <a:buChar char="•"/>
            </a:pPr>
            <a:r>
              <a:rPr lang="en-US" dirty="0"/>
              <a:t>Communicated clearly</a:t>
            </a:r>
          </a:p>
          <a:p>
            <a:pPr lvl="1" indent="-400050">
              <a:lnSpc>
                <a:spcPct val="114000"/>
              </a:lnSpc>
              <a:buFont typeface="Arial" panose="020B0604020202020204" pitchFamily="34" charset="0"/>
              <a:buChar char="•"/>
            </a:pPr>
            <a:r>
              <a:rPr lang="en-US" dirty="0"/>
              <a:t>Respectful</a:t>
            </a:r>
          </a:p>
          <a:p>
            <a:pPr lvl="1" indent="-400050">
              <a:lnSpc>
                <a:spcPct val="114000"/>
              </a:lnSpc>
              <a:buFont typeface="Arial" panose="020B0604020202020204" pitchFamily="34" charset="0"/>
              <a:buChar char="•"/>
            </a:pPr>
            <a:r>
              <a:rPr lang="en-US" dirty="0"/>
              <a:t>Focused on helping employees perform their work </a:t>
            </a:r>
          </a:p>
          <a:p>
            <a:pPr marL="457200" indent="-400050">
              <a:buFont typeface="Arial" panose="020B0604020202020204" pitchFamily="34" charset="0"/>
              <a:buChar char="•"/>
            </a:pPr>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68</a:t>
            </a:fld>
            <a:endParaRPr lang="en-US"/>
          </a:p>
        </p:txBody>
      </p:sp>
    </p:spTree>
    <p:extLst>
      <p:ext uri="{BB962C8B-B14F-4D97-AF65-F5344CB8AC3E}">
        <p14:creationId xmlns:p14="http://schemas.microsoft.com/office/powerpoint/2010/main" val="6994664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Reasonable Accommodations – </a:t>
            </a:r>
            <a:br>
              <a:rPr lang="en-US" sz="3200" dirty="0">
                <a:latin typeface="+mn-lt"/>
              </a:rPr>
            </a:br>
            <a:r>
              <a:rPr lang="en-US" sz="3200" dirty="0">
                <a:latin typeface="+mn-lt"/>
              </a:rPr>
              <a:t>3 Large Categories</a:t>
            </a:r>
          </a:p>
        </p:txBody>
      </p:sp>
      <p:sp>
        <p:nvSpPr>
          <p:cNvPr id="2" name="Rectangle 1"/>
          <p:cNvSpPr/>
          <p:nvPr/>
        </p:nvSpPr>
        <p:spPr>
          <a:xfrm>
            <a:off x="343556" y="1582340"/>
            <a:ext cx="8171794" cy="3693896"/>
          </a:xfrm>
          <a:prstGeom prst="rect">
            <a:avLst/>
          </a:prstGeom>
        </p:spPr>
        <p:txBody>
          <a:bodyPr wrap="square">
            <a:spAutoFit/>
          </a:bodyPr>
          <a:lstStyle/>
          <a:p>
            <a:pPr marL="57150" lvl="1">
              <a:lnSpc>
                <a:spcPct val="114000"/>
              </a:lnSpc>
              <a:spcBef>
                <a:spcPts val="600"/>
              </a:spcBef>
              <a:spcAft>
                <a:spcPts val="600"/>
              </a:spcAft>
            </a:pPr>
            <a:r>
              <a:rPr lang="en-US" b="1" dirty="0"/>
              <a:t>3 Large Categories of RAs:</a:t>
            </a:r>
          </a:p>
          <a:p>
            <a:pPr lvl="1" indent="-400050">
              <a:lnSpc>
                <a:spcPct val="114000"/>
              </a:lnSpc>
              <a:spcBef>
                <a:spcPts val="600"/>
              </a:spcBef>
              <a:spcAft>
                <a:spcPts val="600"/>
              </a:spcAft>
              <a:buFont typeface="Arial" panose="020B0604020202020204" pitchFamily="34" charset="0"/>
              <a:buChar char="•"/>
            </a:pPr>
            <a:r>
              <a:rPr lang="en-US" b="1" dirty="0"/>
              <a:t>Assistive Technology </a:t>
            </a:r>
            <a:r>
              <a:rPr lang="en-US" dirty="0"/>
              <a:t>(AT) - to help employees use accessible information technology like screen enlargement or voice recognition software, or a large screen monitor. </a:t>
            </a:r>
          </a:p>
          <a:p>
            <a:pPr lvl="1" indent="-400050">
              <a:lnSpc>
                <a:spcPct val="114000"/>
              </a:lnSpc>
              <a:spcBef>
                <a:spcPts val="600"/>
              </a:spcBef>
              <a:spcAft>
                <a:spcPts val="600"/>
              </a:spcAft>
              <a:buFont typeface="Arial" panose="020B0604020202020204" pitchFamily="34" charset="0"/>
              <a:buChar char="•"/>
            </a:pPr>
            <a:r>
              <a:rPr lang="en-US" b="1" dirty="0"/>
              <a:t>Furniture and workplace accommodations </a:t>
            </a:r>
            <a:r>
              <a:rPr lang="en-US" dirty="0"/>
              <a:t>like task lighting, noise cancelling headphones, or special ergonomic chairs with for example a tailbone cutout in the seat foam.</a:t>
            </a:r>
          </a:p>
          <a:p>
            <a:pPr lvl="1" indent="-400050">
              <a:lnSpc>
                <a:spcPct val="114000"/>
              </a:lnSpc>
              <a:spcBef>
                <a:spcPts val="600"/>
              </a:spcBef>
              <a:spcAft>
                <a:spcPts val="600"/>
              </a:spcAft>
              <a:buFont typeface="Arial" panose="020B0604020202020204" pitchFamily="34" charset="0"/>
              <a:buChar char="•"/>
            </a:pPr>
            <a:r>
              <a:rPr lang="en-US" b="1" dirty="0"/>
              <a:t>Services</a:t>
            </a:r>
            <a:r>
              <a:rPr lang="en-US" dirty="0"/>
              <a:t>, like interpreters for persons with hearing impairments or who are Deaf, readers for persons with visual impairments or who are blind, and Personal Assistance Services that provide help with activities of daily living.</a:t>
            </a:r>
          </a:p>
        </p:txBody>
      </p:sp>
      <p:sp>
        <p:nvSpPr>
          <p:cNvPr id="3" name="Slide Number Placeholder 2"/>
          <p:cNvSpPr>
            <a:spLocks noGrp="1"/>
          </p:cNvSpPr>
          <p:nvPr>
            <p:ph type="sldNum" sz="quarter" idx="12"/>
          </p:nvPr>
        </p:nvSpPr>
        <p:spPr/>
        <p:txBody>
          <a:bodyPr/>
          <a:lstStyle/>
          <a:p>
            <a:fld id="{4411220A-4329-47A5-AAA9-40C270F25AD1}" type="slidenum">
              <a:rPr lang="en-US" smtClean="0"/>
              <a:t>69</a:t>
            </a:fld>
            <a:endParaRPr lang="en-US"/>
          </a:p>
        </p:txBody>
      </p:sp>
    </p:spTree>
    <p:extLst>
      <p:ext uri="{BB962C8B-B14F-4D97-AF65-F5344CB8AC3E}">
        <p14:creationId xmlns:p14="http://schemas.microsoft.com/office/powerpoint/2010/main" val="2001386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CB780-2DA8-487F-AEAC-9EE45986FB93}"/>
              </a:ext>
            </a:extLst>
          </p:cNvPr>
          <p:cNvSpPr>
            <a:spLocks noGrp="1"/>
          </p:cNvSpPr>
          <p:nvPr>
            <p:ph type="title"/>
          </p:nvPr>
        </p:nvSpPr>
        <p:spPr/>
        <p:txBody>
          <a:bodyPr>
            <a:normAutofit/>
          </a:bodyPr>
          <a:lstStyle/>
          <a:p>
            <a:r>
              <a:rPr lang="en-US" sz="3200" dirty="0">
                <a:latin typeface="+mn-lt"/>
              </a:rPr>
              <a:t>Federal Leadership and Professional Development Seminar Series Overview</a:t>
            </a:r>
          </a:p>
        </p:txBody>
      </p:sp>
      <p:sp>
        <p:nvSpPr>
          <p:cNvPr id="8" name="Content Placeholder 7"/>
          <p:cNvSpPr txBox="1">
            <a:spLocks/>
          </p:cNvSpPr>
          <p:nvPr/>
        </p:nvSpPr>
        <p:spPr>
          <a:xfrm>
            <a:off x="297244" y="1387477"/>
            <a:ext cx="8618156" cy="5333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What is it?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Cross-agency seminar series on leadership and professional development topics </a:t>
            </a:r>
          </a:p>
          <a:p>
            <a:pPr marL="685800" marR="0" lvl="1" indent="-22860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Provides an avenue to: </a:t>
            </a:r>
          </a:p>
          <a:p>
            <a:pPr marL="1257300" marR="0" lvl="2" indent="-342900" algn="l" defTabSz="914400" rtl="0" eaLnBrk="1" fontAlgn="auto" latinLnBrk="0" hangingPunct="1">
              <a:lnSpc>
                <a:spcPct val="114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bring employees together (despite barriers to connection, such as geographic distance); </a:t>
            </a:r>
          </a:p>
          <a:p>
            <a:pPr marL="1257300" marR="0" lvl="2" indent="-342900" algn="l" defTabSz="914400" rtl="0" eaLnBrk="1" fontAlgn="auto" latinLnBrk="0" hangingPunct="1">
              <a:lnSpc>
                <a:spcPct val="114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provide free training (as training resources are often limited); and </a:t>
            </a:r>
          </a:p>
          <a:p>
            <a:pPr marL="1257300" marR="0" lvl="2" indent="-342900" algn="l" defTabSz="914400" rtl="0" eaLnBrk="1" fontAlgn="auto" latinLnBrk="0" hangingPunct="1">
              <a:lnSpc>
                <a:spcPct val="114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share federal leader expertise and successful strategies for common goals and hurdles (since we can go further, faster by working together). </a:t>
            </a:r>
          </a:p>
          <a:p>
            <a:pPr marL="228600" marR="0" lvl="0" indent="-22860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Started</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September 2017 – 4 years now!!!</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base" latinLnBrk="0" hangingPunct="1">
              <a:lnSpc>
                <a:spcPct val="114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Speakers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Government employees – most in leadership roles</a:t>
            </a:r>
          </a:p>
          <a:p>
            <a:pPr marL="228600" marR="0" lvl="0" indent="-228600" algn="l" defTabSz="914400" rtl="0" eaLnBrk="1" fontAlgn="base" latinLnBrk="0" hangingPunct="1">
              <a:lnSpc>
                <a:spcPct val="114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Audience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Open to all levels of Government employees</a:t>
            </a:r>
          </a:p>
          <a:p>
            <a:pPr marL="228600" marR="0" lvl="0" indent="-228600" algn="l" defTabSz="914400" rtl="0" eaLnBrk="1" fontAlgn="base" latinLnBrk="0" hangingPunct="1">
              <a:lnSpc>
                <a:spcPct val="114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Attendance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Currently remote only</a:t>
            </a:r>
          </a:p>
          <a:p>
            <a:pPr marL="228600" marR="0" lvl="0" indent="-228600" algn="l" defTabSz="914400" rtl="0" eaLnBrk="1" fontAlgn="base" latinLnBrk="0" hangingPunct="1">
              <a:lnSpc>
                <a:spcPct val="114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Frequency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seminar every couple months</a:t>
            </a:r>
          </a:p>
          <a:p>
            <a:pPr marL="228600" marR="0" lvl="0" indent="-228600" algn="l" defTabSz="914400" rtl="0" eaLnBrk="1" fontAlgn="base" latinLnBrk="0" hangingPunct="1">
              <a:lnSpc>
                <a:spcPct val="114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Funded</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No</a:t>
            </a:r>
          </a:p>
          <a:p>
            <a:pPr marL="228600" marR="0" lvl="0" indent="-228600" algn="l" defTabSz="914400" rtl="0" eaLnBrk="1" fontAlgn="base" latinLnBrk="0" hangingPunct="1">
              <a:lnSpc>
                <a:spcPct val="114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Attendee Cost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Speaker</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Payment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None</a:t>
            </a: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411220A-4329-47A5-AAA9-40C270F25A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29322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F16F3D-C0A9-4BE2-9E90-053A12DB0101}"/>
              </a:ext>
            </a:extLst>
          </p:cNvPr>
          <p:cNvSpPr>
            <a:spLocks noGrp="1"/>
          </p:cNvSpPr>
          <p:nvPr>
            <p:ph type="title"/>
          </p:nvPr>
        </p:nvSpPr>
        <p:spPr/>
        <p:txBody>
          <a:bodyPr>
            <a:normAutofit/>
          </a:bodyPr>
          <a:lstStyle/>
          <a:p>
            <a:r>
              <a:rPr lang="en-US" sz="3200" dirty="0">
                <a:latin typeface="+mn-lt"/>
              </a:rPr>
              <a:t>Centralized Funding </a:t>
            </a:r>
            <a:br>
              <a:rPr lang="en-US" sz="3200" dirty="0">
                <a:latin typeface="+mn-lt"/>
              </a:rPr>
            </a:br>
            <a:r>
              <a:rPr lang="en-US" sz="3200" dirty="0">
                <a:latin typeface="+mn-lt"/>
              </a:rPr>
              <a:t>of Reasonable Accommodations</a:t>
            </a:r>
          </a:p>
        </p:txBody>
      </p:sp>
      <p:sp>
        <p:nvSpPr>
          <p:cNvPr id="7" name="TextBox 6">
            <a:extLst>
              <a:ext uri="{FF2B5EF4-FFF2-40B4-BE49-F238E27FC236}">
                <a16:creationId xmlns:a16="http://schemas.microsoft.com/office/drawing/2014/main" id="{E6577E99-AF20-4B14-A4FC-402156654991}"/>
              </a:ext>
            </a:extLst>
          </p:cNvPr>
          <p:cNvSpPr txBox="1"/>
          <p:nvPr/>
        </p:nvSpPr>
        <p:spPr>
          <a:xfrm>
            <a:off x="234287" y="1628589"/>
            <a:ext cx="8658253" cy="4996240"/>
          </a:xfrm>
          <a:prstGeom prst="rect">
            <a:avLst/>
          </a:prstGeom>
          <a:noFill/>
        </p:spPr>
        <p:txBody>
          <a:bodyPr wrap="square">
            <a:spAutoFit/>
          </a:bodyPr>
          <a:lstStyle/>
          <a:p>
            <a:pPr marR="0" lvl="1" indent="-400050">
              <a:spcBef>
                <a:spcPts val="400"/>
              </a:spcBef>
              <a:spcAft>
                <a:spcPts val="400"/>
              </a:spcAft>
              <a:buFont typeface="Arial" panose="020B0604020202020204" pitchFamily="34" charset="0"/>
              <a:buChar char="•"/>
            </a:pPr>
            <a:r>
              <a:rPr lang="en-US" b="1" dirty="0"/>
              <a:t>A number one best practice is for agencies to centrally fund RAs. </a:t>
            </a:r>
          </a:p>
          <a:p>
            <a:pPr marR="0" lvl="1" indent="-400050">
              <a:spcBef>
                <a:spcPts val="400"/>
              </a:spcBef>
              <a:spcAft>
                <a:spcPts val="400"/>
              </a:spcAft>
              <a:buFont typeface="Arial" panose="020B0604020202020204" pitchFamily="34" charset="0"/>
              <a:buChar char="•"/>
            </a:pPr>
            <a:r>
              <a:rPr lang="en-US" b="1" dirty="0"/>
              <a:t>A second-best approach is to centrally fund RAs by sub-agencies.</a:t>
            </a:r>
          </a:p>
          <a:p>
            <a:pPr marR="0" lvl="1" indent="-400050">
              <a:spcBef>
                <a:spcPts val="400"/>
              </a:spcBef>
              <a:spcAft>
                <a:spcPts val="400"/>
              </a:spcAft>
              <a:buFont typeface="Arial" panose="020B0604020202020204" pitchFamily="34" charset="0"/>
              <a:buChar char="•"/>
            </a:pPr>
            <a:endParaRPr lang="en-US" dirty="0"/>
          </a:p>
          <a:p>
            <a:pPr marR="0" lvl="1" indent="-400050">
              <a:spcBef>
                <a:spcPts val="400"/>
              </a:spcBef>
              <a:spcAft>
                <a:spcPts val="400"/>
              </a:spcAft>
              <a:buFont typeface="Arial" panose="020B0604020202020204" pitchFamily="34" charset="0"/>
              <a:buChar char="•"/>
            </a:pPr>
            <a:r>
              <a:rPr lang="en-US" b="1" dirty="0"/>
              <a:t>Benefits of centralized funding</a:t>
            </a:r>
            <a:r>
              <a:rPr lang="en-US" dirty="0"/>
              <a:t>:</a:t>
            </a:r>
          </a:p>
          <a:p>
            <a:pPr lvl="2" indent="-400050" fontAlgn="base">
              <a:spcBef>
                <a:spcPts val="400"/>
              </a:spcBef>
              <a:spcAft>
                <a:spcPts val="400"/>
              </a:spcAft>
              <a:buFont typeface="Arial" panose="020B0604020202020204" pitchFamily="34" charset="0"/>
              <a:buChar char="•"/>
            </a:pPr>
            <a:r>
              <a:rPr lang="en-US" dirty="0"/>
              <a:t>Support Agency Diversity, Equity, Inclusion, and Accessibility (DEIA) efforts.</a:t>
            </a:r>
          </a:p>
          <a:p>
            <a:pPr lvl="2" indent="-400050" fontAlgn="base">
              <a:spcBef>
                <a:spcPts val="400"/>
              </a:spcBef>
              <a:spcAft>
                <a:spcPts val="400"/>
              </a:spcAft>
              <a:buFont typeface="Arial" panose="020B0604020202020204" pitchFamily="34" charset="0"/>
              <a:buChar char="•"/>
            </a:pPr>
            <a:r>
              <a:rPr lang="en-US" dirty="0"/>
              <a:t>Remove barriers to hiring persons with disabilities by removing cost and effort of accommodation from local offices.</a:t>
            </a:r>
          </a:p>
          <a:p>
            <a:pPr lvl="2" indent="-400050" fontAlgn="base">
              <a:spcBef>
                <a:spcPts val="400"/>
              </a:spcBef>
              <a:spcAft>
                <a:spcPts val="400"/>
              </a:spcAft>
              <a:buFont typeface="Arial" panose="020B0604020202020204" pitchFamily="34" charset="0"/>
              <a:buChar char="•"/>
            </a:pPr>
            <a:r>
              <a:rPr lang="en-US" dirty="0"/>
              <a:t>Allow quicker accommodation to individuals with disabilities.</a:t>
            </a:r>
          </a:p>
          <a:p>
            <a:pPr lvl="2" indent="-400050" fontAlgn="base">
              <a:spcBef>
                <a:spcPts val="400"/>
              </a:spcBef>
              <a:spcAft>
                <a:spcPts val="400"/>
              </a:spcAft>
              <a:buFont typeface="Arial" panose="020B0604020202020204" pitchFamily="34" charset="0"/>
              <a:buChar char="•"/>
            </a:pPr>
            <a:r>
              <a:rPr lang="en-US" dirty="0"/>
              <a:t>Allow for economies of scale and efficiencies in procurement efforts.</a:t>
            </a:r>
          </a:p>
          <a:p>
            <a:pPr lvl="2" indent="-400050" fontAlgn="base">
              <a:spcBef>
                <a:spcPts val="400"/>
              </a:spcBef>
              <a:spcAft>
                <a:spcPts val="400"/>
              </a:spcAft>
              <a:buFont typeface="Arial" panose="020B0604020202020204" pitchFamily="34" charset="0"/>
              <a:buChar char="•"/>
            </a:pPr>
            <a:r>
              <a:rPr lang="en-US" dirty="0"/>
              <a:t>Facilitate required tracking of government property, particularly in home offices.</a:t>
            </a:r>
          </a:p>
          <a:p>
            <a:pPr lvl="2" indent="-400050" fontAlgn="base">
              <a:spcBef>
                <a:spcPts val="400"/>
              </a:spcBef>
              <a:spcAft>
                <a:spcPts val="400"/>
              </a:spcAft>
              <a:buFont typeface="Arial" panose="020B0604020202020204" pitchFamily="34" charset="0"/>
              <a:buChar char="•"/>
            </a:pPr>
            <a:r>
              <a:rPr lang="en-US" dirty="0"/>
              <a:t>Increase agency reporting to EEOC on numbers of persons with disabilities and accommodations provided.</a:t>
            </a:r>
          </a:p>
          <a:p>
            <a:pPr lvl="2" indent="-400050" fontAlgn="base">
              <a:spcBef>
                <a:spcPts val="400"/>
              </a:spcBef>
              <a:spcAft>
                <a:spcPts val="400"/>
              </a:spcAft>
              <a:buFont typeface="Arial" panose="020B0604020202020204" pitchFamily="34" charset="0"/>
              <a:buChar char="•"/>
            </a:pPr>
            <a:r>
              <a:rPr lang="en-US" dirty="0"/>
              <a:t>Help agency to become a model agency in the reasonable accommodation of persons with disabilities.</a:t>
            </a:r>
          </a:p>
        </p:txBody>
      </p:sp>
      <p:sp>
        <p:nvSpPr>
          <p:cNvPr id="2" name="Slide Number Placeholder 1">
            <a:extLst>
              <a:ext uri="{FF2B5EF4-FFF2-40B4-BE49-F238E27FC236}">
                <a16:creationId xmlns:a16="http://schemas.microsoft.com/office/drawing/2014/main" id="{49230D7F-A7A2-4C86-BCBE-FE4728ED3E1A}"/>
              </a:ext>
            </a:extLst>
          </p:cNvPr>
          <p:cNvSpPr>
            <a:spLocks noGrp="1"/>
          </p:cNvSpPr>
          <p:nvPr>
            <p:ph type="sldNum" sz="quarter" idx="12"/>
          </p:nvPr>
        </p:nvSpPr>
        <p:spPr/>
        <p:txBody>
          <a:bodyPr/>
          <a:lstStyle/>
          <a:p>
            <a:fld id="{4411220A-4329-47A5-AAA9-40C270F25AD1}" type="slidenum">
              <a:rPr lang="en-US" smtClean="0"/>
              <a:t>70</a:t>
            </a:fld>
            <a:endParaRPr lang="en-US"/>
          </a:p>
        </p:txBody>
      </p:sp>
    </p:spTree>
    <p:extLst>
      <p:ext uri="{BB962C8B-B14F-4D97-AF65-F5344CB8AC3E}">
        <p14:creationId xmlns:p14="http://schemas.microsoft.com/office/powerpoint/2010/main" val="9315400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Reasonable Accommodation – </a:t>
            </a:r>
            <a:br>
              <a:rPr lang="en-US" sz="3200" dirty="0">
                <a:latin typeface="+mn-lt"/>
              </a:rPr>
            </a:br>
            <a:r>
              <a:rPr lang="en-US" sz="3200" dirty="0">
                <a:latin typeface="+mn-lt"/>
              </a:rPr>
              <a:t>Equipment</a:t>
            </a:r>
          </a:p>
        </p:txBody>
      </p:sp>
      <p:sp>
        <p:nvSpPr>
          <p:cNvPr id="2" name="Rectangle 1"/>
          <p:cNvSpPr/>
          <p:nvPr/>
        </p:nvSpPr>
        <p:spPr>
          <a:xfrm>
            <a:off x="148590" y="1582340"/>
            <a:ext cx="8709660" cy="2284856"/>
          </a:xfrm>
          <a:prstGeom prst="rect">
            <a:avLst/>
          </a:prstGeom>
        </p:spPr>
        <p:txBody>
          <a:bodyPr wrap="square">
            <a:spAutoFit/>
          </a:bodyPr>
          <a:lstStyle/>
          <a:p>
            <a:pPr>
              <a:lnSpc>
                <a:spcPct val="114000"/>
              </a:lnSpc>
            </a:pPr>
            <a:r>
              <a:rPr lang="en-US" b="1" dirty="0">
                <a:ea typeface="Calibri" panose="020F0502020204030204" pitchFamily="34" charset="0"/>
              </a:rPr>
              <a:t>Reasonable Accommodation (RA) Equipment:</a:t>
            </a:r>
          </a:p>
          <a:p>
            <a:pPr marL="457200" indent="-400050">
              <a:lnSpc>
                <a:spcPct val="114000"/>
              </a:lnSpc>
              <a:buFont typeface="Arial" panose="020B0604020202020204" pitchFamily="34" charset="0"/>
              <a:buChar char="•"/>
            </a:pPr>
            <a:r>
              <a:rPr lang="en-US" dirty="0"/>
              <a:t>“Agencies may provide/procure either new or excess equipment for alternative worksites as long as it is clear that the </a:t>
            </a:r>
            <a:r>
              <a:rPr lang="en-US" b="1" dirty="0"/>
              <a:t>equipment continues to belong to the Government </a:t>
            </a:r>
            <a:r>
              <a:rPr lang="en-US" dirty="0"/>
              <a:t>and there is an </a:t>
            </a:r>
            <a:r>
              <a:rPr lang="en-US" b="1" dirty="0"/>
              <a:t>audit trail indicating the location of the equipment</a:t>
            </a:r>
            <a:r>
              <a:rPr lang="en-US" dirty="0"/>
              <a:t>.” (From: Guidelines for Alternative Workplace Arrangements (AWA). March 17, 2006. Federal Register Notices. Vol. 71, No. 52. Available at </a:t>
            </a:r>
            <a:r>
              <a:rPr lang="en-US" dirty="0">
                <a:hlinkClick r:id="rId3"/>
              </a:rPr>
              <a:t>https://www.gsa.gov/cdnstatic/FMRBulletin_2006-B3.pdf</a:t>
            </a:r>
            <a:r>
              <a:rPr lang="en-US" dirty="0"/>
              <a:t>.)</a:t>
            </a:r>
            <a:r>
              <a:rPr lang="en-US" dirty="0">
                <a:ea typeface="Calibri" panose="020F0502020204030204" pitchFamily="34" charset="0"/>
              </a:rPr>
              <a:t>            </a:t>
            </a:r>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71</a:t>
            </a:fld>
            <a:endParaRPr lang="en-US"/>
          </a:p>
        </p:txBody>
      </p:sp>
    </p:spTree>
    <p:extLst>
      <p:ext uri="{BB962C8B-B14F-4D97-AF65-F5344CB8AC3E}">
        <p14:creationId xmlns:p14="http://schemas.microsoft.com/office/powerpoint/2010/main" val="35624068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B2C428-9682-4ABD-83D5-37BB33A726EB}"/>
              </a:ext>
            </a:extLst>
          </p:cNvPr>
          <p:cNvSpPr>
            <a:spLocks noGrp="1"/>
          </p:cNvSpPr>
          <p:nvPr>
            <p:ph type="title"/>
          </p:nvPr>
        </p:nvSpPr>
        <p:spPr/>
        <p:txBody>
          <a:bodyPr>
            <a:normAutofit/>
          </a:bodyPr>
          <a:lstStyle/>
          <a:p>
            <a:pPr>
              <a:spcBef>
                <a:spcPts val="600"/>
              </a:spcBef>
              <a:spcAft>
                <a:spcPts val="600"/>
              </a:spcAft>
            </a:pPr>
            <a:r>
              <a:rPr lang="en-US" sz="3200" dirty="0">
                <a:solidFill>
                  <a:prstClr val="white"/>
                </a:solidFill>
                <a:latin typeface="Calibri" panose="020F0502020204030204"/>
              </a:rPr>
              <a:t>Reasonable Accommodation Software – </a:t>
            </a:r>
            <a:br>
              <a:rPr lang="en-US" sz="3200" dirty="0">
                <a:solidFill>
                  <a:prstClr val="white"/>
                </a:solidFill>
                <a:latin typeface="Calibri" panose="020F0502020204030204"/>
              </a:rPr>
            </a:br>
            <a:r>
              <a:rPr lang="en-US" sz="3200" dirty="0">
                <a:latin typeface="+mn-lt"/>
              </a:rPr>
              <a:t>Remote Installation</a:t>
            </a:r>
          </a:p>
        </p:txBody>
      </p:sp>
      <p:sp>
        <p:nvSpPr>
          <p:cNvPr id="5" name="TextBox 4">
            <a:extLst>
              <a:ext uri="{FF2B5EF4-FFF2-40B4-BE49-F238E27FC236}">
                <a16:creationId xmlns:a16="http://schemas.microsoft.com/office/drawing/2014/main" id="{8514C873-FD6A-446E-A194-DA44265A1531}"/>
              </a:ext>
            </a:extLst>
          </p:cNvPr>
          <p:cNvSpPr txBox="1"/>
          <p:nvPr/>
        </p:nvSpPr>
        <p:spPr>
          <a:xfrm>
            <a:off x="352696" y="1653681"/>
            <a:ext cx="8425543" cy="3370090"/>
          </a:xfrm>
          <a:prstGeom prst="rect">
            <a:avLst/>
          </a:prstGeom>
          <a:noFill/>
        </p:spPr>
        <p:txBody>
          <a:bodyPr wrap="square">
            <a:spAutoFit/>
          </a:bodyPr>
          <a:lstStyle/>
          <a:p>
            <a:pPr marL="57150" lvl="1">
              <a:lnSpc>
                <a:spcPct val="114000"/>
              </a:lnSpc>
              <a:spcBef>
                <a:spcPts val="600"/>
              </a:spcBef>
              <a:spcAft>
                <a:spcPts val="600"/>
              </a:spcAft>
            </a:pPr>
            <a:r>
              <a:rPr lang="en-US" b="1" dirty="0"/>
              <a:t>Remote Installation of RA Software:</a:t>
            </a:r>
          </a:p>
          <a:p>
            <a:pPr lvl="1" indent="-400050">
              <a:lnSpc>
                <a:spcPct val="114000"/>
              </a:lnSpc>
              <a:spcBef>
                <a:spcPts val="600"/>
              </a:spcBef>
              <a:spcAft>
                <a:spcPts val="600"/>
              </a:spcAft>
              <a:buFont typeface="Arial" panose="020B0604020202020204" pitchFamily="34" charset="0"/>
              <a:buChar char="•"/>
            </a:pPr>
            <a:r>
              <a:rPr lang="en-US" dirty="0"/>
              <a:t>Key for persons with disabilities who telework, particularly full time.</a:t>
            </a:r>
          </a:p>
          <a:p>
            <a:pPr lvl="1" indent="-400050">
              <a:lnSpc>
                <a:spcPct val="114000"/>
              </a:lnSpc>
              <a:spcBef>
                <a:spcPts val="600"/>
              </a:spcBef>
              <a:spcAft>
                <a:spcPts val="600"/>
              </a:spcAft>
              <a:buFont typeface="Arial" panose="020B0604020202020204" pitchFamily="34" charset="0"/>
              <a:buChar char="•"/>
            </a:pPr>
            <a:r>
              <a:rPr lang="en-US" dirty="0"/>
              <a:t>Many agencies improved their remote support capabilities during the pandemic.</a:t>
            </a:r>
          </a:p>
          <a:p>
            <a:pPr lvl="1" indent="-400050">
              <a:lnSpc>
                <a:spcPct val="114000"/>
              </a:lnSpc>
              <a:spcBef>
                <a:spcPts val="600"/>
              </a:spcBef>
              <a:spcAft>
                <a:spcPts val="600"/>
              </a:spcAft>
              <a:buFont typeface="Arial" panose="020B0604020202020204" pitchFamily="34" charset="0"/>
              <a:buChar char="•"/>
            </a:pPr>
            <a:r>
              <a:rPr lang="en-US" dirty="0"/>
              <a:t>Purchasing AT software licenses where the software itself can be downloaded will allow much more flexibility in installation.</a:t>
            </a:r>
          </a:p>
          <a:p>
            <a:pPr lvl="1" indent="-400050">
              <a:lnSpc>
                <a:spcPct val="114000"/>
              </a:lnSpc>
              <a:spcBef>
                <a:spcPts val="600"/>
              </a:spcBef>
              <a:spcAft>
                <a:spcPts val="600"/>
              </a:spcAft>
              <a:buFont typeface="Arial" panose="020B0604020202020204" pitchFamily="34" charset="0"/>
              <a:buChar char="•"/>
            </a:pPr>
            <a:r>
              <a:rPr lang="en-US" dirty="0"/>
              <a:t>Also quickest option, often being instantly available after purchase.</a:t>
            </a:r>
          </a:p>
          <a:p>
            <a:pPr lvl="1" indent="-400050">
              <a:lnSpc>
                <a:spcPct val="114000"/>
              </a:lnSpc>
              <a:spcBef>
                <a:spcPts val="600"/>
              </a:spcBef>
              <a:spcAft>
                <a:spcPts val="600"/>
              </a:spcAft>
              <a:buFont typeface="Arial" panose="020B0604020202020204" pitchFamily="34" charset="0"/>
              <a:buChar char="•"/>
            </a:pPr>
            <a:r>
              <a:rPr lang="en-US" dirty="0"/>
              <a:t>Important to make sure that purchase information is captured for AT software so that it can be managed.</a:t>
            </a:r>
          </a:p>
        </p:txBody>
      </p:sp>
      <p:sp>
        <p:nvSpPr>
          <p:cNvPr id="2" name="Slide Number Placeholder 1">
            <a:extLst>
              <a:ext uri="{FF2B5EF4-FFF2-40B4-BE49-F238E27FC236}">
                <a16:creationId xmlns:a16="http://schemas.microsoft.com/office/drawing/2014/main" id="{06BE264E-E193-46E8-9C25-7411418EE017}"/>
              </a:ext>
            </a:extLst>
          </p:cNvPr>
          <p:cNvSpPr>
            <a:spLocks noGrp="1"/>
          </p:cNvSpPr>
          <p:nvPr>
            <p:ph type="sldNum" sz="quarter" idx="12"/>
          </p:nvPr>
        </p:nvSpPr>
        <p:spPr/>
        <p:txBody>
          <a:bodyPr/>
          <a:lstStyle/>
          <a:p>
            <a:pPr>
              <a:spcBef>
                <a:spcPts val="600"/>
              </a:spcBef>
              <a:spcAft>
                <a:spcPts val="600"/>
              </a:spcAft>
            </a:pPr>
            <a:fld id="{4411220A-4329-47A5-AAA9-40C270F25AD1}" type="slidenum">
              <a:rPr lang="en-US" smtClean="0"/>
              <a:pPr>
                <a:spcBef>
                  <a:spcPts val="600"/>
                </a:spcBef>
                <a:spcAft>
                  <a:spcPts val="600"/>
                </a:spcAft>
              </a:pPr>
              <a:t>72</a:t>
            </a:fld>
            <a:endParaRPr lang="en-US"/>
          </a:p>
        </p:txBody>
      </p:sp>
    </p:spTree>
    <p:extLst>
      <p:ext uri="{BB962C8B-B14F-4D97-AF65-F5344CB8AC3E}">
        <p14:creationId xmlns:p14="http://schemas.microsoft.com/office/powerpoint/2010/main" val="21959202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B2C428-9682-4ABD-83D5-37BB33A726EB}"/>
              </a:ext>
            </a:extLst>
          </p:cNvPr>
          <p:cNvSpPr>
            <a:spLocks noGrp="1"/>
          </p:cNvSpPr>
          <p:nvPr>
            <p:ph type="title"/>
          </p:nvPr>
        </p:nvSpPr>
        <p:spPr/>
        <p:txBody>
          <a:bodyPr>
            <a:normAutofit/>
          </a:bodyPr>
          <a:lstStyle/>
          <a:p>
            <a:r>
              <a:rPr lang="en-US" sz="3200" dirty="0">
                <a:solidFill>
                  <a:prstClr val="white"/>
                </a:solidFill>
                <a:latin typeface="Calibri" panose="020F0502020204030204"/>
              </a:rPr>
              <a:t>Reasonable Accommodation </a:t>
            </a:r>
            <a:r>
              <a:rPr lang="en-US" sz="3200" dirty="0">
                <a:latin typeface="+mn-lt"/>
              </a:rPr>
              <a:t>Software – </a:t>
            </a:r>
            <a:br>
              <a:rPr lang="en-US" sz="3200" dirty="0">
                <a:latin typeface="+mn-lt"/>
              </a:rPr>
            </a:br>
            <a:r>
              <a:rPr lang="en-US" sz="3200" dirty="0">
                <a:latin typeface="+mn-lt"/>
              </a:rPr>
              <a:t>Management </a:t>
            </a:r>
          </a:p>
        </p:txBody>
      </p:sp>
      <p:sp>
        <p:nvSpPr>
          <p:cNvPr id="5" name="TextBox 4">
            <a:extLst>
              <a:ext uri="{FF2B5EF4-FFF2-40B4-BE49-F238E27FC236}">
                <a16:creationId xmlns:a16="http://schemas.microsoft.com/office/drawing/2014/main" id="{8514C873-FD6A-446E-A194-DA44265A1531}"/>
              </a:ext>
            </a:extLst>
          </p:cNvPr>
          <p:cNvSpPr txBox="1"/>
          <p:nvPr/>
        </p:nvSpPr>
        <p:spPr>
          <a:xfrm>
            <a:off x="352696" y="1582422"/>
            <a:ext cx="8562704" cy="3839769"/>
          </a:xfrm>
          <a:prstGeom prst="rect">
            <a:avLst/>
          </a:prstGeom>
          <a:noFill/>
        </p:spPr>
        <p:txBody>
          <a:bodyPr wrap="square">
            <a:spAutoFit/>
          </a:bodyPr>
          <a:lstStyle/>
          <a:p>
            <a:pPr marL="57150" lvl="1">
              <a:lnSpc>
                <a:spcPct val="114000"/>
              </a:lnSpc>
              <a:spcBef>
                <a:spcPts val="600"/>
              </a:spcBef>
              <a:spcAft>
                <a:spcPts val="600"/>
              </a:spcAft>
            </a:pPr>
            <a:r>
              <a:rPr lang="en-US" b="1" dirty="0"/>
              <a:t>Management of RA Software:</a:t>
            </a:r>
          </a:p>
          <a:p>
            <a:pPr lvl="1" indent="-400050">
              <a:lnSpc>
                <a:spcPct val="114000"/>
              </a:lnSpc>
              <a:spcBef>
                <a:spcPts val="600"/>
              </a:spcBef>
              <a:spcAft>
                <a:spcPts val="600"/>
              </a:spcAft>
              <a:buFont typeface="Arial" panose="020B0604020202020204" pitchFamily="34" charset="0"/>
              <a:buChar char="•"/>
            </a:pPr>
            <a:r>
              <a:rPr lang="en-US" dirty="0"/>
              <a:t>Chief Information Officers (CIOs) are already required by OMB to manage all software.</a:t>
            </a:r>
          </a:p>
          <a:p>
            <a:pPr lvl="1" indent="-400050">
              <a:lnSpc>
                <a:spcPct val="114000"/>
              </a:lnSpc>
              <a:spcBef>
                <a:spcPts val="600"/>
              </a:spcBef>
              <a:spcAft>
                <a:spcPts val="600"/>
              </a:spcAft>
              <a:buFont typeface="Arial" panose="020B0604020202020204" pitchFamily="34" charset="0"/>
              <a:buChar char="•"/>
            </a:pPr>
            <a:r>
              <a:rPr lang="en-US" dirty="0"/>
              <a:t>AT software also needs to be managed.</a:t>
            </a:r>
          </a:p>
          <a:p>
            <a:pPr lvl="1" indent="-400050">
              <a:lnSpc>
                <a:spcPct val="114000"/>
              </a:lnSpc>
              <a:spcBef>
                <a:spcPts val="600"/>
              </a:spcBef>
              <a:spcAft>
                <a:spcPts val="600"/>
              </a:spcAft>
              <a:buFont typeface="Arial" panose="020B0604020202020204" pitchFamily="34" charset="0"/>
              <a:buChar char="•"/>
            </a:pPr>
            <a:r>
              <a:rPr lang="en-US" dirty="0"/>
              <a:t>Many types of AT software have gone to an annual release model.</a:t>
            </a:r>
          </a:p>
          <a:p>
            <a:pPr lvl="1" indent="-400050">
              <a:lnSpc>
                <a:spcPct val="114000"/>
              </a:lnSpc>
              <a:spcBef>
                <a:spcPts val="600"/>
              </a:spcBef>
              <a:spcAft>
                <a:spcPts val="600"/>
              </a:spcAft>
              <a:buFont typeface="Arial" panose="020B0604020202020204" pitchFamily="34" charset="0"/>
              <a:buChar char="•"/>
            </a:pPr>
            <a:r>
              <a:rPr lang="en-US" dirty="0"/>
              <a:t>Software Maintenance Agreements (SMAs) can save time and money.</a:t>
            </a:r>
          </a:p>
          <a:p>
            <a:pPr lvl="1" indent="-400050">
              <a:lnSpc>
                <a:spcPct val="114000"/>
              </a:lnSpc>
              <a:spcBef>
                <a:spcPts val="600"/>
              </a:spcBef>
              <a:spcAft>
                <a:spcPts val="600"/>
              </a:spcAft>
              <a:buFont typeface="Arial" panose="020B0604020202020204" pitchFamily="34" charset="0"/>
              <a:buChar char="•"/>
            </a:pPr>
            <a:r>
              <a:rPr lang="en-US" dirty="0"/>
              <a:t>SMAs allowing employees to be upgraded to the latest versions.</a:t>
            </a:r>
          </a:p>
          <a:p>
            <a:pPr lvl="1" indent="-400050">
              <a:lnSpc>
                <a:spcPct val="114000"/>
              </a:lnSpc>
              <a:spcBef>
                <a:spcPts val="600"/>
              </a:spcBef>
              <a:spcAft>
                <a:spcPts val="600"/>
              </a:spcAft>
              <a:buFont typeface="Arial" panose="020B0604020202020204" pitchFamily="34" charset="0"/>
              <a:buChar char="•"/>
            </a:pPr>
            <a:r>
              <a:rPr lang="en-US" dirty="0"/>
              <a:t>Centrally managing RA software licenses as allows licenses to be reused when employees leave the agency.</a:t>
            </a:r>
          </a:p>
        </p:txBody>
      </p:sp>
      <p:sp>
        <p:nvSpPr>
          <p:cNvPr id="2" name="Slide Number Placeholder 1">
            <a:extLst>
              <a:ext uri="{FF2B5EF4-FFF2-40B4-BE49-F238E27FC236}">
                <a16:creationId xmlns:a16="http://schemas.microsoft.com/office/drawing/2014/main" id="{06BE264E-E193-46E8-9C25-7411418EE017}"/>
              </a:ext>
            </a:extLst>
          </p:cNvPr>
          <p:cNvSpPr>
            <a:spLocks noGrp="1"/>
          </p:cNvSpPr>
          <p:nvPr>
            <p:ph type="sldNum" sz="quarter" idx="12"/>
          </p:nvPr>
        </p:nvSpPr>
        <p:spPr/>
        <p:txBody>
          <a:bodyPr/>
          <a:lstStyle/>
          <a:p>
            <a:fld id="{4411220A-4329-47A5-AAA9-40C270F25AD1}" type="slidenum">
              <a:rPr lang="en-US" smtClean="0"/>
              <a:t>73</a:t>
            </a:fld>
            <a:endParaRPr lang="en-US"/>
          </a:p>
        </p:txBody>
      </p:sp>
    </p:spTree>
    <p:extLst>
      <p:ext uri="{BB962C8B-B14F-4D97-AF65-F5344CB8AC3E}">
        <p14:creationId xmlns:p14="http://schemas.microsoft.com/office/powerpoint/2010/main" val="5189454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B2C428-9682-4ABD-83D5-37BB33A726EB}"/>
              </a:ext>
            </a:extLst>
          </p:cNvPr>
          <p:cNvSpPr>
            <a:spLocks noGrp="1"/>
          </p:cNvSpPr>
          <p:nvPr>
            <p:ph type="title"/>
          </p:nvPr>
        </p:nvSpPr>
        <p:spPr/>
        <p:txBody>
          <a:bodyPr>
            <a:normAutofit/>
          </a:bodyPr>
          <a:lstStyle/>
          <a:p>
            <a:r>
              <a:rPr lang="en-US" sz="3200" dirty="0">
                <a:solidFill>
                  <a:prstClr val="white"/>
                </a:solidFill>
                <a:latin typeface="Calibri" panose="020F0502020204030204"/>
              </a:rPr>
              <a:t>Reasonable Accommodation – </a:t>
            </a:r>
            <a:br>
              <a:rPr lang="en-US" sz="3200" dirty="0">
                <a:solidFill>
                  <a:prstClr val="white"/>
                </a:solidFill>
                <a:latin typeface="Calibri" panose="020F0502020204030204"/>
              </a:rPr>
            </a:br>
            <a:r>
              <a:rPr lang="en-US" sz="3200" dirty="0">
                <a:latin typeface="+mn-lt"/>
              </a:rPr>
              <a:t>Device Shipping</a:t>
            </a:r>
          </a:p>
        </p:txBody>
      </p:sp>
      <p:sp>
        <p:nvSpPr>
          <p:cNvPr id="5" name="TextBox 4">
            <a:extLst>
              <a:ext uri="{FF2B5EF4-FFF2-40B4-BE49-F238E27FC236}">
                <a16:creationId xmlns:a16="http://schemas.microsoft.com/office/drawing/2014/main" id="{8514C873-FD6A-446E-A194-DA44265A1531}"/>
              </a:ext>
            </a:extLst>
          </p:cNvPr>
          <p:cNvSpPr txBox="1"/>
          <p:nvPr/>
        </p:nvSpPr>
        <p:spPr>
          <a:xfrm>
            <a:off x="352696" y="1710831"/>
            <a:ext cx="7937177" cy="3847785"/>
          </a:xfrm>
          <a:prstGeom prst="rect">
            <a:avLst/>
          </a:prstGeom>
          <a:noFill/>
        </p:spPr>
        <p:txBody>
          <a:bodyPr wrap="square">
            <a:spAutoFit/>
          </a:bodyPr>
          <a:lstStyle/>
          <a:p>
            <a:pPr marL="57150" lvl="1">
              <a:lnSpc>
                <a:spcPct val="114000"/>
              </a:lnSpc>
              <a:spcBef>
                <a:spcPts val="600"/>
              </a:spcBef>
              <a:spcAft>
                <a:spcPts val="600"/>
              </a:spcAft>
            </a:pPr>
            <a:r>
              <a:rPr lang="en-US" b="1" dirty="0"/>
              <a:t>RA and Device Shipping:</a:t>
            </a:r>
          </a:p>
          <a:p>
            <a:pPr lvl="1" indent="-400050">
              <a:lnSpc>
                <a:spcPct val="114000"/>
              </a:lnSpc>
              <a:spcBef>
                <a:spcPts val="600"/>
              </a:spcBef>
              <a:spcAft>
                <a:spcPts val="600"/>
              </a:spcAft>
              <a:buFont typeface="Arial" panose="020B0604020202020204" pitchFamily="34" charset="0"/>
              <a:buChar char="•"/>
            </a:pPr>
            <a:r>
              <a:rPr lang="en-US" dirty="0"/>
              <a:t>Shipping of computers like laptops and AT hardware allows these devices to be distributed to home offices without requiring employees to report to an office location.</a:t>
            </a:r>
          </a:p>
          <a:p>
            <a:pPr lvl="1" indent="-400050">
              <a:lnSpc>
                <a:spcPct val="114000"/>
              </a:lnSpc>
              <a:spcBef>
                <a:spcPts val="600"/>
              </a:spcBef>
              <a:spcAft>
                <a:spcPts val="600"/>
              </a:spcAft>
              <a:buFont typeface="Arial" panose="020B0604020202020204" pitchFamily="34" charset="0"/>
              <a:buChar char="•"/>
            </a:pPr>
            <a:r>
              <a:rPr lang="en-US" dirty="0"/>
              <a:t>A best practice is to keep an inventory of empty boxes that can be sent to home offices when a device needs repair or be turned in.</a:t>
            </a:r>
          </a:p>
          <a:p>
            <a:pPr lvl="1" indent="-400050">
              <a:lnSpc>
                <a:spcPct val="114000"/>
              </a:lnSpc>
              <a:spcBef>
                <a:spcPts val="600"/>
              </a:spcBef>
              <a:spcAft>
                <a:spcPts val="600"/>
              </a:spcAft>
              <a:buFont typeface="Arial" panose="020B0604020202020204" pitchFamily="34" charset="0"/>
              <a:buChar char="•"/>
            </a:pPr>
            <a:r>
              <a:rPr lang="en-US" dirty="0"/>
              <a:t>The Next Generation Delivery Service home pickup fees for UPS and FedEx are usually less than $10, and shipping a laptop is usually less than $30. </a:t>
            </a:r>
          </a:p>
          <a:p>
            <a:pPr lvl="1" indent="-400050">
              <a:lnSpc>
                <a:spcPct val="114000"/>
              </a:lnSpc>
              <a:spcBef>
                <a:spcPts val="600"/>
              </a:spcBef>
              <a:spcAft>
                <a:spcPts val="600"/>
              </a:spcAft>
              <a:buFont typeface="Arial" panose="020B0604020202020204" pitchFamily="34" charset="0"/>
              <a:buChar char="•"/>
            </a:pPr>
            <a:r>
              <a:rPr lang="en-US" dirty="0"/>
              <a:t>Shipping is often less than the cost of paying and employee to commute to the office and back to move equipment.</a:t>
            </a:r>
          </a:p>
        </p:txBody>
      </p:sp>
      <p:sp>
        <p:nvSpPr>
          <p:cNvPr id="2" name="Slide Number Placeholder 1">
            <a:extLst>
              <a:ext uri="{FF2B5EF4-FFF2-40B4-BE49-F238E27FC236}">
                <a16:creationId xmlns:a16="http://schemas.microsoft.com/office/drawing/2014/main" id="{06BE264E-E193-46E8-9C25-7411418EE017}"/>
              </a:ext>
            </a:extLst>
          </p:cNvPr>
          <p:cNvSpPr>
            <a:spLocks noGrp="1"/>
          </p:cNvSpPr>
          <p:nvPr>
            <p:ph type="sldNum" sz="quarter" idx="12"/>
          </p:nvPr>
        </p:nvSpPr>
        <p:spPr/>
        <p:txBody>
          <a:bodyPr/>
          <a:lstStyle/>
          <a:p>
            <a:fld id="{4411220A-4329-47A5-AAA9-40C270F25AD1}" type="slidenum">
              <a:rPr lang="en-US" smtClean="0"/>
              <a:t>74</a:t>
            </a:fld>
            <a:endParaRPr lang="en-US"/>
          </a:p>
        </p:txBody>
      </p:sp>
    </p:spTree>
    <p:extLst>
      <p:ext uri="{BB962C8B-B14F-4D97-AF65-F5344CB8AC3E}">
        <p14:creationId xmlns:p14="http://schemas.microsoft.com/office/powerpoint/2010/main" val="11301881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B2C428-9682-4ABD-83D5-37BB33A726EB}"/>
              </a:ext>
            </a:extLst>
          </p:cNvPr>
          <p:cNvSpPr>
            <a:spLocks noGrp="1"/>
          </p:cNvSpPr>
          <p:nvPr>
            <p:ph type="title"/>
          </p:nvPr>
        </p:nvSpPr>
        <p:spPr/>
        <p:txBody>
          <a:bodyPr>
            <a:normAutofit/>
          </a:bodyPr>
          <a:lstStyle/>
          <a:p>
            <a:r>
              <a:rPr lang="en-US" sz="3200" dirty="0">
                <a:solidFill>
                  <a:prstClr val="white"/>
                </a:solidFill>
                <a:latin typeface="Calibri" panose="020F0502020204030204"/>
              </a:rPr>
              <a:t>Reasonable Accommodation – </a:t>
            </a:r>
            <a:br>
              <a:rPr lang="en-US" sz="3200" dirty="0">
                <a:solidFill>
                  <a:prstClr val="white"/>
                </a:solidFill>
                <a:latin typeface="Calibri" panose="020F0502020204030204"/>
              </a:rPr>
            </a:br>
            <a:r>
              <a:rPr lang="en-US" sz="3200" dirty="0">
                <a:latin typeface="+mn-lt"/>
              </a:rPr>
              <a:t>Service and Furniture Delivery</a:t>
            </a:r>
          </a:p>
        </p:txBody>
      </p:sp>
      <p:sp>
        <p:nvSpPr>
          <p:cNvPr id="5" name="TextBox 4">
            <a:extLst>
              <a:ext uri="{FF2B5EF4-FFF2-40B4-BE49-F238E27FC236}">
                <a16:creationId xmlns:a16="http://schemas.microsoft.com/office/drawing/2014/main" id="{8514C873-FD6A-446E-A194-DA44265A1531}"/>
              </a:ext>
            </a:extLst>
          </p:cNvPr>
          <p:cNvSpPr txBox="1"/>
          <p:nvPr/>
        </p:nvSpPr>
        <p:spPr>
          <a:xfrm>
            <a:off x="144968" y="1607629"/>
            <a:ext cx="8633271" cy="3224216"/>
          </a:xfrm>
          <a:prstGeom prst="rect">
            <a:avLst/>
          </a:prstGeom>
          <a:noFill/>
        </p:spPr>
        <p:txBody>
          <a:bodyPr wrap="square">
            <a:spAutoFit/>
          </a:bodyPr>
          <a:lstStyle/>
          <a:p>
            <a:pPr marL="57150" lvl="1">
              <a:lnSpc>
                <a:spcPct val="114000"/>
              </a:lnSpc>
              <a:spcBef>
                <a:spcPts val="600"/>
              </a:spcBef>
            </a:pPr>
            <a:r>
              <a:rPr lang="en-US" b="1" dirty="0"/>
              <a:t>RA Service and Furniture Delivery:</a:t>
            </a:r>
          </a:p>
          <a:p>
            <a:pPr lvl="1" indent="-400050">
              <a:lnSpc>
                <a:spcPct val="114000"/>
              </a:lnSpc>
              <a:spcBef>
                <a:spcPts val="600"/>
              </a:spcBef>
              <a:buFont typeface="Arial" panose="020B0604020202020204" pitchFamily="34" charset="0"/>
              <a:buChar char="•"/>
            </a:pPr>
            <a:r>
              <a:rPr lang="en-US" dirty="0"/>
              <a:t>Arranging for accommodation services or furniture delivery usually has to be done on a case-by-case basis, as the work will have to be performed by local contractors.</a:t>
            </a:r>
          </a:p>
          <a:p>
            <a:pPr lvl="1" indent="-400050">
              <a:lnSpc>
                <a:spcPct val="114000"/>
              </a:lnSpc>
              <a:spcBef>
                <a:spcPts val="600"/>
              </a:spcBef>
              <a:buFont typeface="Arial" panose="020B0604020202020204" pitchFamily="34" charset="0"/>
              <a:buChar char="•"/>
            </a:pPr>
            <a:r>
              <a:rPr lang="en-US" dirty="0"/>
              <a:t>Considerations for furniture involve delivery, assembly, installation, and packaging removal. </a:t>
            </a:r>
          </a:p>
          <a:p>
            <a:pPr lvl="1" indent="-400050">
              <a:lnSpc>
                <a:spcPct val="114000"/>
              </a:lnSpc>
              <a:spcBef>
                <a:spcPts val="600"/>
              </a:spcBef>
              <a:buFont typeface="Arial" panose="020B0604020202020204" pitchFamily="34" charset="0"/>
              <a:buChar char="•"/>
            </a:pPr>
            <a:r>
              <a:rPr lang="en-US" dirty="0"/>
              <a:t>Maintenance, inventory, replacement and eventual return to the agency are also considerations.</a:t>
            </a:r>
          </a:p>
          <a:p>
            <a:pPr lvl="1" indent="-400050">
              <a:lnSpc>
                <a:spcPct val="114000"/>
              </a:lnSpc>
              <a:spcBef>
                <a:spcPts val="600"/>
              </a:spcBef>
              <a:buFont typeface="Arial" panose="020B0604020202020204" pitchFamily="34" charset="0"/>
              <a:buChar char="•"/>
            </a:pPr>
            <a:r>
              <a:rPr lang="en-US" dirty="0"/>
              <a:t>Total cost of all considerations should be included when the agency is deciding if a given accommodation is reasonable.</a:t>
            </a:r>
          </a:p>
        </p:txBody>
      </p:sp>
      <p:sp>
        <p:nvSpPr>
          <p:cNvPr id="2" name="Slide Number Placeholder 1">
            <a:extLst>
              <a:ext uri="{FF2B5EF4-FFF2-40B4-BE49-F238E27FC236}">
                <a16:creationId xmlns:a16="http://schemas.microsoft.com/office/drawing/2014/main" id="{06BE264E-E193-46E8-9C25-7411418EE017}"/>
              </a:ext>
            </a:extLst>
          </p:cNvPr>
          <p:cNvSpPr>
            <a:spLocks noGrp="1"/>
          </p:cNvSpPr>
          <p:nvPr>
            <p:ph type="sldNum" sz="quarter" idx="12"/>
          </p:nvPr>
        </p:nvSpPr>
        <p:spPr/>
        <p:txBody>
          <a:bodyPr/>
          <a:lstStyle/>
          <a:p>
            <a:fld id="{4411220A-4329-47A5-AAA9-40C270F25AD1}" type="slidenum">
              <a:rPr lang="en-US" smtClean="0"/>
              <a:t>75</a:t>
            </a:fld>
            <a:endParaRPr lang="en-US"/>
          </a:p>
        </p:txBody>
      </p:sp>
    </p:spTree>
    <p:extLst>
      <p:ext uri="{BB962C8B-B14F-4D97-AF65-F5344CB8AC3E}">
        <p14:creationId xmlns:p14="http://schemas.microsoft.com/office/powerpoint/2010/main" val="19422640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B2C428-9682-4ABD-83D5-37BB33A726EB}"/>
              </a:ext>
            </a:extLst>
          </p:cNvPr>
          <p:cNvSpPr>
            <a:spLocks noGrp="1"/>
          </p:cNvSpPr>
          <p:nvPr>
            <p:ph type="title"/>
          </p:nvPr>
        </p:nvSpPr>
        <p:spPr/>
        <p:txBody>
          <a:bodyPr>
            <a:normAutofit/>
          </a:bodyPr>
          <a:lstStyle/>
          <a:p>
            <a:r>
              <a:rPr lang="en-US" sz="3200" dirty="0">
                <a:latin typeface="+mn-lt"/>
              </a:rPr>
              <a:t>Reasonable Accommodation – </a:t>
            </a:r>
            <a:br>
              <a:rPr lang="en-US" sz="3200" dirty="0">
                <a:latin typeface="+mn-lt"/>
              </a:rPr>
            </a:br>
            <a:r>
              <a:rPr lang="en-US" sz="3200" dirty="0">
                <a:latin typeface="+mn-lt"/>
              </a:rPr>
              <a:t>Resources</a:t>
            </a:r>
          </a:p>
        </p:txBody>
      </p:sp>
      <p:sp>
        <p:nvSpPr>
          <p:cNvPr id="5" name="TextBox 4">
            <a:extLst>
              <a:ext uri="{FF2B5EF4-FFF2-40B4-BE49-F238E27FC236}">
                <a16:creationId xmlns:a16="http://schemas.microsoft.com/office/drawing/2014/main" id="{8514C873-FD6A-446E-A194-DA44265A1531}"/>
              </a:ext>
            </a:extLst>
          </p:cNvPr>
          <p:cNvSpPr txBox="1"/>
          <p:nvPr/>
        </p:nvSpPr>
        <p:spPr>
          <a:xfrm>
            <a:off x="144968" y="1607629"/>
            <a:ext cx="8633271" cy="1961050"/>
          </a:xfrm>
          <a:prstGeom prst="rect">
            <a:avLst/>
          </a:prstGeom>
          <a:noFill/>
        </p:spPr>
        <p:txBody>
          <a:bodyPr wrap="square">
            <a:spAutoFit/>
          </a:bodyPr>
          <a:lstStyle/>
          <a:p>
            <a:pPr marL="57150" lvl="1">
              <a:lnSpc>
                <a:spcPct val="114000"/>
              </a:lnSpc>
              <a:spcBef>
                <a:spcPts val="600"/>
              </a:spcBef>
              <a:spcAft>
                <a:spcPts val="600"/>
              </a:spcAft>
            </a:pPr>
            <a:r>
              <a:rPr lang="en-US" b="1" dirty="0"/>
              <a:t>RA Resources:</a:t>
            </a:r>
          </a:p>
          <a:p>
            <a:pPr marL="463550" indent="-463550">
              <a:lnSpc>
                <a:spcPct val="114000"/>
              </a:lnSpc>
              <a:spcBef>
                <a:spcPts val="600"/>
              </a:spcBef>
              <a:spcAft>
                <a:spcPts val="600"/>
              </a:spcAft>
              <a:buFont typeface="Arial" panose="020B0604020202020204" pitchFamily="34" charset="0"/>
              <a:buChar char="•"/>
            </a:pPr>
            <a:r>
              <a:rPr lang="en-US" b="1" dirty="0"/>
              <a:t>OPM's Reasonable Accommodation Page:</a:t>
            </a:r>
            <a:r>
              <a:rPr lang="en-US" dirty="0"/>
              <a:t> </a:t>
            </a:r>
            <a:r>
              <a:rPr lang="en-US" u="sng" dirty="0">
                <a:hlinkClick r:id="rId2"/>
              </a:rPr>
              <a:t>https://www.opm.gov/policy-data-oversight/disability-employment/reasonable-accommodations/</a:t>
            </a:r>
            <a:endParaRPr lang="en-US" dirty="0"/>
          </a:p>
          <a:p>
            <a:pPr marL="463550" indent="-463550">
              <a:lnSpc>
                <a:spcPct val="114000"/>
              </a:lnSpc>
              <a:spcBef>
                <a:spcPts val="600"/>
              </a:spcBef>
              <a:spcAft>
                <a:spcPts val="600"/>
              </a:spcAft>
              <a:buFont typeface="Arial" panose="020B0604020202020204" pitchFamily="34" charset="0"/>
              <a:buChar char="•"/>
            </a:pPr>
            <a:r>
              <a:rPr lang="en-US" b="1" dirty="0"/>
              <a:t>Department of Labor Office of Disability Employment Policy's Job Accommodation Network:</a:t>
            </a:r>
            <a:r>
              <a:rPr lang="en-US" dirty="0"/>
              <a:t> </a:t>
            </a:r>
            <a:r>
              <a:rPr lang="en-US" u="sng" dirty="0">
                <a:hlinkClick r:id="rId3"/>
              </a:rPr>
              <a:t>https://www.dol.gov/agencies/odep/resources/jan</a:t>
            </a:r>
            <a:endParaRPr lang="en-US" dirty="0"/>
          </a:p>
        </p:txBody>
      </p:sp>
      <p:sp>
        <p:nvSpPr>
          <p:cNvPr id="2" name="Slide Number Placeholder 1">
            <a:extLst>
              <a:ext uri="{FF2B5EF4-FFF2-40B4-BE49-F238E27FC236}">
                <a16:creationId xmlns:a16="http://schemas.microsoft.com/office/drawing/2014/main" id="{06BE264E-E193-46E8-9C25-7411418EE017}"/>
              </a:ext>
            </a:extLst>
          </p:cNvPr>
          <p:cNvSpPr>
            <a:spLocks noGrp="1"/>
          </p:cNvSpPr>
          <p:nvPr>
            <p:ph type="sldNum" sz="quarter" idx="12"/>
          </p:nvPr>
        </p:nvSpPr>
        <p:spPr/>
        <p:txBody>
          <a:bodyPr/>
          <a:lstStyle/>
          <a:p>
            <a:fld id="{4411220A-4329-47A5-AAA9-40C270F25AD1}" type="slidenum">
              <a:rPr lang="en-US" smtClean="0"/>
              <a:t>76</a:t>
            </a:fld>
            <a:endParaRPr lang="en-US"/>
          </a:p>
        </p:txBody>
      </p:sp>
    </p:spTree>
    <p:extLst>
      <p:ext uri="{BB962C8B-B14F-4D97-AF65-F5344CB8AC3E}">
        <p14:creationId xmlns:p14="http://schemas.microsoft.com/office/powerpoint/2010/main" val="7086815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EC0A-29BB-4E41-A99A-611C5E8EA662}"/>
              </a:ext>
            </a:extLst>
          </p:cNvPr>
          <p:cNvSpPr>
            <a:spLocks noGrp="1"/>
          </p:cNvSpPr>
          <p:nvPr>
            <p:ph type="title"/>
          </p:nvPr>
        </p:nvSpPr>
        <p:spPr/>
        <p:txBody>
          <a:bodyPr>
            <a:normAutofit/>
          </a:bodyPr>
          <a:lstStyle/>
          <a:p>
            <a:r>
              <a:rPr lang="en-US" sz="3200" dirty="0">
                <a:latin typeface="+mn-lt"/>
              </a:rPr>
              <a:t>Telework Policy and Telework Agreements</a:t>
            </a:r>
          </a:p>
        </p:txBody>
      </p:sp>
      <p:sp>
        <p:nvSpPr>
          <p:cNvPr id="6" name="Slide Number Placeholder 5"/>
          <p:cNvSpPr>
            <a:spLocks noGrp="1"/>
          </p:cNvSpPr>
          <p:nvPr>
            <p:ph type="sldNum" sz="quarter" idx="12"/>
          </p:nvPr>
        </p:nvSpPr>
        <p:spPr/>
        <p:txBody>
          <a:bodyPr/>
          <a:lstStyle/>
          <a:p>
            <a:fld id="{4411220A-4329-47A5-AAA9-40C270F25AD1}" type="slidenum">
              <a:rPr lang="en-US" smtClean="0"/>
              <a:pPr/>
              <a:t>77</a:t>
            </a:fld>
            <a:endParaRPr lang="en-US" dirty="0"/>
          </a:p>
        </p:txBody>
      </p:sp>
    </p:spTree>
    <p:extLst>
      <p:ext uri="{BB962C8B-B14F-4D97-AF65-F5344CB8AC3E}">
        <p14:creationId xmlns:p14="http://schemas.microsoft.com/office/powerpoint/2010/main" val="198904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p:txBody>
          <a:bodyPr>
            <a:normAutofit/>
          </a:bodyPr>
          <a:lstStyle/>
          <a:p>
            <a:r>
              <a:rPr lang="en-US" sz="3200" dirty="0">
                <a:latin typeface="+mn-lt"/>
              </a:rPr>
              <a:t>Biographical Information</a:t>
            </a:r>
          </a:p>
        </p:txBody>
      </p:sp>
      <p:pic>
        <p:nvPicPr>
          <p:cNvPr id="3" name="Picture 2" descr="Photo of Lauren Giacalone">
            <a:extLst>
              <a:ext uri="{FF2B5EF4-FFF2-40B4-BE49-F238E27FC236}">
                <a16:creationId xmlns:a16="http://schemas.microsoft.com/office/drawing/2014/main" id="{D24E1C8D-9A15-4799-878E-2023CC5CE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96" y="1762904"/>
            <a:ext cx="3208401" cy="2376593"/>
          </a:xfrm>
          <a:prstGeom prst="rect">
            <a:avLst/>
          </a:prstGeom>
        </p:spPr>
      </p:pic>
      <p:sp>
        <p:nvSpPr>
          <p:cNvPr id="5" name="Content Placeholder 4"/>
          <p:cNvSpPr>
            <a:spLocks noGrp="1"/>
          </p:cNvSpPr>
          <p:nvPr>
            <p:ph idx="4294967295"/>
          </p:nvPr>
        </p:nvSpPr>
        <p:spPr>
          <a:xfrm>
            <a:off x="3436884" y="1762904"/>
            <a:ext cx="5251016" cy="3066569"/>
          </a:xfrm>
        </p:spPr>
        <p:txBody>
          <a:bodyPr>
            <a:noAutofit/>
          </a:bodyPr>
          <a:lstStyle/>
          <a:p>
            <a:pPr marL="0" indent="0" algn="ctr">
              <a:spcBef>
                <a:spcPts val="0"/>
              </a:spcBef>
              <a:buNone/>
            </a:pPr>
            <a:r>
              <a:rPr lang="en-US" sz="1800" b="1" dirty="0"/>
              <a:t>Lauren Giacalone </a:t>
            </a:r>
            <a:endParaRPr lang="en-US" sz="1800" dirty="0"/>
          </a:p>
          <a:p>
            <a:pPr marL="0" indent="0" algn="ctr">
              <a:spcBef>
                <a:spcPts val="0"/>
              </a:spcBef>
              <a:buNone/>
            </a:pPr>
            <a:r>
              <a:rPr lang="en-US" sz="1800" dirty="0"/>
              <a:t>Performance Management Consultant, OPM</a:t>
            </a:r>
          </a:p>
          <a:p>
            <a:pPr marL="0" indent="0" algn="ctr">
              <a:spcBef>
                <a:spcPts val="0"/>
              </a:spcBef>
              <a:buNone/>
            </a:pPr>
            <a:endParaRPr lang="en-US" sz="1800" dirty="0"/>
          </a:p>
          <a:p>
            <a:pPr marL="0" indent="0" algn="ctr">
              <a:spcBef>
                <a:spcPts val="0"/>
              </a:spcBef>
              <a:buNone/>
            </a:pPr>
            <a:r>
              <a:rPr lang="en-US" sz="1800" dirty="0"/>
              <a:t>Lauren Giacalone is a senior Performance Management Consultant within the Human Resources Solutions (HRS) within the Office of Personnel Management (OPM). She received her degree in Organizational Behavior Management from the University of Kansas and has been with OPM for 7 years.</a:t>
            </a:r>
          </a:p>
          <a:p>
            <a:pPr marL="0" indent="0">
              <a:buNone/>
            </a:pPr>
            <a:endParaRPr lang="en-US" sz="1100" dirty="0"/>
          </a:p>
        </p:txBody>
      </p:sp>
      <p:sp>
        <p:nvSpPr>
          <p:cNvPr id="6" name="Slide Number Placeholder 5"/>
          <p:cNvSpPr>
            <a:spLocks noGrp="1"/>
          </p:cNvSpPr>
          <p:nvPr>
            <p:ph type="sldNum" sz="quarter" idx="12"/>
          </p:nvPr>
        </p:nvSpPr>
        <p:spPr/>
        <p:txBody>
          <a:bodyPr/>
          <a:lstStyle/>
          <a:p>
            <a:fld id="{4411220A-4329-47A5-AAA9-40C270F25AD1}" type="slidenum">
              <a:rPr lang="en-US" smtClean="0"/>
              <a:pPr/>
              <a:t>78</a:t>
            </a:fld>
            <a:endParaRPr lang="en-US" dirty="0"/>
          </a:p>
        </p:txBody>
      </p:sp>
    </p:spTree>
    <p:extLst>
      <p:ext uri="{BB962C8B-B14F-4D97-AF65-F5344CB8AC3E}">
        <p14:creationId xmlns:p14="http://schemas.microsoft.com/office/powerpoint/2010/main" val="41024699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Telework Policy and Telework Agreement – </a:t>
            </a:r>
            <a:br>
              <a:rPr lang="en-US" sz="3200" dirty="0">
                <a:latin typeface="+mn-lt"/>
              </a:rPr>
            </a:br>
            <a:r>
              <a:rPr lang="en-US" sz="3200" dirty="0">
                <a:latin typeface="+mn-lt"/>
              </a:rPr>
              <a:t>Strategies for </a:t>
            </a:r>
            <a:r>
              <a:rPr lang="en-US" sz="3200" u="sng" dirty="0">
                <a:latin typeface="+mn-lt"/>
              </a:rPr>
              <a:t>Supervisors</a:t>
            </a:r>
            <a:r>
              <a:rPr lang="en-US" sz="3200" dirty="0">
                <a:latin typeface="+mn-lt"/>
              </a:rPr>
              <a:t>  </a:t>
            </a:r>
          </a:p>
        </p:txBody>
      </p:sp>
      <p:sp>
        <p:nvSpPr>
          <p:cNvPr id="2" name="Rectangle 1"/>
          <p:cNvSpPr/>
          <p:nvPr/>
        </p:nvSpPr>
        <p:spPr>
          <a:xfrm>
            <a:off x="221059" y="1522170"/>
            <a:ext cx="8671149" cy="3843040"/>
          </a:xfrm>
          <a:prstGeom prst="rect">
            <a:avLst/>
          </a:prstGeom>
        </p:spPr>
        <p:txBody>
          <a:bodyPr wrap="square">
            <a:spAutoFit/>
          </a:bodyPr>
          <a:lstStyle/>
          <a:p>
            <a:pPr marL="0" lvl="1">
              <a:lnSpc>
                <a:spcPct val="114000"/>
              </a:lnSpc>
            </a:pPr>
            <a:r>
              <a:rPr lang="en-US" b="1" dirty="0">
                <a:latin typeface="Calibri" panose="020F0502020204030204" pitchFamily="34" charset="0"/>
                <a:cs typeface="Calibri" panose="020F0502020204030204" pitchFamily="34" charset="0"/>
              </a:rPr>
              <a:t>Successful Strategies for Supervisors</a:t>
            </a:r>
          </a:p>
          <a:p>
            <a:pPr lvl="1" indent="-457200">
              <a:lnSpc>
                <a:spcPct val="114000"/>
              </a:lnSpc>
              <a:buFont typeface="Arial" panose="020B0604020202020204" pitchFamily="34" charset="0"/>
              <a:buChar char="•"/>
            </a:pPr>
            <a:r>
              <a:rPr lang="en-US" dirty="0">
                <a:latin typeface="Calibri" panose="020F0502020204030204" pitchFamily="34" charset="0"/>
                <a:cs typeface="Calibri" panose="020F0502020204030204" pitchFamily="34" charset="0"/>
              </a:rPr>
              <a:t>Make sure employees understand the agency’s </a:t>
            </a:r>
            <a:r>
              <a:rPr lang="en-US" b="1" dirty="0">
                <a:latin typeface="Calibri" panose="020F0502020204030204" pitchFamily="34" charset="0"/>
                <a:cs typeface="Calibri" panose="020F0502020204030204" pitchFamily="34" charset="0"/>
              </a:rPr>
              <a:t>Telework Policy </a:t>
            </a:r>
            <a:r>
              <a:rPr lang="en-US" dirty="0">
                <a:latin typeface="Calibri" panose="020F0502020204030204" pitchFamily="34" charset="0"/>
                <a:cs typeface="Calibri" panose="020F0502020204030204" pitchFamily="34" charset="0"/>
              </a:rPr>
              <a:t>(e.g.,  performance standards that must be maintained)</a:t>
            </a:r>
            <a:endParaRPr lang="en-US" b="1" dirty="0">
              <a:latin typeface="Calibri" panose="020F0502020204030204" pitchFamily="34" charset="0"/>
              <a:cs typeface="Calibri" panose="020F0502020204030204" pitchFamily="34" charset="0"/>
            </a:endParaRPr>
          </a:p>
          <a:p>
            <a:pPr lvl="1" indent="-457200">
              <a:lnSpc>
                <a:spcPct val="114000"/>
              </a:lnSpc>
              <a:buFont typeface="Arial" panose="020B0604020202020204" pitchFamily="34" charset="0"/>
              <a:buChar char="•"/>
            </a:pPr>
            <a:r>
              <a:rPr lang="en-US" dirty="0">
                <a:latin typeface="Calibri" panose="020F0502020204030204" pitchFamily="34" charset="0"/>
                <a:cs typeface="Calibri" panose="020F0502020204030204" pitchFamily="34" charset="0"/>
              </a:rPr>
              <a:t>Collaboratively work with each potential telework employee to create their </a:t>
            </a:r>
            <a:r>
              <a:rPr lang="en-US" b="1" dirty="0">
                <a:latin typeface="Calibri" panose="020F0502020204030204" pitchFamily="34" charset="0"/>
                <a:cs typeface="Calibri" panose="020F0502020204030204" pitchFamily="34" charset="0"/>
              </a:rPr>
              <a:t>Telework Agreement</a:t>
            </a:r>
          </a:p>
          <a:p>
            <a:pPr marL="914400" lvl="1" indent="-4572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Clarify telework expectations:</a:t>
            </a:r>
          </a:p>
          <a:p>
            <a:pPr marL="1371600" lvl="2" indent="-4572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The flexibility of the telework schedule (e.g., switching/substituting days, flexibility in work hours)</a:t>
            </a:r>
          </a:p>
          <a:p>
            <a:pPr marL="1371600" lvl="2" indent="-4572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Whether notification or requests are needed</a:t>
            </a:r>
          </a:p>
          <a:p>
            <a:pPr marL="1371600" lvl="2" indent="-4572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Clarify whether there are circumstances when employees can be required to come to the office on a scheduled telework day</a:t>
            </a:r>
          </a:p>
          <a:p>
            <a:pPr marL="0" lvl="1"/>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79</a:t>
            </a:fld>
            <a:endParaRPr lang="en-US"/>
          </a:p>
        </p:txBody>
      </p:sp>
    </p:spTree>
    <p:extLst>
      <p:ext uri="{BB962C8B-B14F-4D97-AF65-F5344CB8AC3E}">
        <p14:creationId xmlns:p14="http://schemas.microsoft.com/office/powerpoint/2010/main" val="3254793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FC7F-808C-4131-BD48-ED675C66D33F}"/>
              </a:ext>
            </a:extLst>
          </p:cNvPr>
          <p:cNvSpPr>
            <a:spLocks noGrp="1"/>
          </p:cNvSpPr>
          <p:nvPr>
            <p:ph type="title"/>
          </p:nvPr>
        </p:nvSpPr>
        <p:spPr/>
        <p:txBody>
          <a:bodyPr>
            <a:normAutofit/>
          </a:bodyPr>
          <a:lstStyle/>
          <a:p>
            <a:r>
              <a:rPr lang="en-US" sz="3200" dirty="0">
                <a:latin typeface="+mn-lt"/>
              </a:rPr>
              <a:t>Seminar Series Goals</a:t>
            </a:r>
          </a:p>
        </p:txBody>
      </p:sp>
      <p:sp>
        <p:nvSpPr>
          <p:cNvPr id="8" name="Content Placeholder 7"/>
          <p:cNvSpPr txBox="1">
            <a:spLocks/>
          </p:cNvSpPr>
          <p:nvPr/>
        </p:nvSpPr>
        <p:spPr>
          <a:xfrm>
            <a:off x="274350" y="1387477"/>
            <a:ext cx="8561641" cy="5333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00000"/>
              </a:lnSpc>
              <a:spcBef>
                <a:spcPts val="600"/>
              </a:spcBef>
              <a:spcAft>
                <a:spcPts val="600"/>
              </a:spcAft>
            </a:pPr>
            <a:r>
              <a:rPr lang="en-US" sz="2000" b="1" dirty="0"/>
              <a:t>CONNECTION</a:t>
            </a:r>
            <a:r>
              <a:rPr lang="en-US" sz="2000" dirty="0"/>
              <a:t> between federal employees and with federal communities of practice.</a:t>
            </a:r>
          </a:p>
          <a:p>
            <a:pPr marL="0" indent="0" fontAlgn="base">
              <a:lnSpc>
                <a:spcPct val="100000"/>
              </a:lnSpc>
              <a:spcBef>
                <a:spcPts val="600"/>
              </a:spcBef>
              <a:spcAft>
                <a:spcPts val="600"/>
              </a:spcAft>
              <a:buNone/>
            </a:pPr>
            <a:endParaRPr lang="en-US" sz="900" dirty="0"/>
          </a:p>
          <a:p>
            <a:pPr fontAlgn="base">
              <a:lnSpc>
                <a:spcPct val="100000"/>
              </a:lnSpc>
              <a:spcBef>
                <a:spcPts val="600"/>
              </a:spcBef>
              <a:spcAft>
                <a:spcPts val="600"/>
              </a:spcAft>
            </a:pPr>
            <a:r>
              <a:rPr lang="en-US" sz="2000" b="1" dirty="0"/>
              <a:t>SHARING </a:t>
            </a:r>
            <a:r>
              <a:rPr lang="en-US" sz="2000" dirty="0"/>
              <a:t>federal expertise, lessons learned, and successful strategies.</a:t>
            </a:r>
          </a:p>
          <a:p>
            <a:pPr marL="0" indent="0" fontAlgn="base">
              <a:lnSpc>
                <a:spcPct val="100000"/>
              </a:lnSpc>
              <a:spcBef>
                <a:spcPts val="600"/>
              </a:spcBef>
              <a:spcAft>
                <a:spcPts val="600"/>
              </a:spcAft>
              <a:buNone/>
            </a:pPr>
            <a:endParaRPr lang="en-US" sz="900" dirty="0"/>
          </a:p>
          <a:p>
            <a:pPr fontAlgn="base">
              <a:lnSpc>
                <a:spcPct val="100000"/>
              </a:lnSpc>
              <a:spcBef>
                <a:spcPts val="600"/>
              </a:spcBef>
              <a:spcAft>
                <a:spcPts val="600"/>
              </a:spcAft>
            </a:pPr>
            <a:r>
              <a:rPr lang="en-US" sz="2000" b="1" dirty="0"/>
              <a:t>PROFESSIONAL DEVELOPMENT </a:t>
            </a:r>
            <a:r>
              <a:rPr lang="en-US" sz="2000" dirty="0"/>
              <a:t>opportunities without fees for all levels of federal employees.</a:t>
            </a:r>
          </a:p>
          <a:p>
            <a:pPr marL="0" indent="0" fontAlgn="base">
              <a:lnSpc>
                <a:spcPct val="100000"/>
              </a:lnSpc>
              <a:spcBef>
                <a:spcPts val="600"/>
              </a:spcBef>
              <a:spcAft>
                <a:spcPts val="600"/>
              </a:spcAft>
              <a:buNone/>
            </a:pPr>
            <a:endParaRPr lang="en-US" sz="900" dirty="0"/>
          </a:p>
          <a:p>
            <a:pPr fontAlgn="base">
              <a:lnSpc>
                <a:spcPct val="100000"/>
              </a:lnSpc>
              <a:spcBef>
                <a:spcPts val="600"/>
              </a:spcBef>
              <a:spcAft>
                <a:spcPts val="600"/>
              </a:spcAft>
            </a:pPr>
            <a:r>
              <a:rPr lang="en-US" sz="2000" b="1" dirty="0"/>
              <a:t>PROBLEM</a:t>
            </a:r>
            <a:r>
              <a:rPr lang="en-US" sz="2000" dirty="0"/>
              <a:t> </a:t>
            </a:r>
            <a:r>
              <a:rPr lang="en-US" sz="2000" b="1" dirty="0"/>
              <a:t>SOLVING</a:t>
            </a:r>
            <a:r>
              <a:rPr lang="en-US" sz="2000" dirty="0"/>
              <a:t> for common hurdles.</a:t>
            </a:r>
          </a:p>
          <a:p>
            <a:pPr marL="0" indent="0" fontAlgn="base">
              <a:lnSpc>
                <a:spcPct val="100000"/>
              </a:lnSpc>
              <a:spcBef>
                <a:spcPts val="600"/>
              </a:spcBef>
              <a:spcAft>
                <a:spcPts val="600"/>
              </a:spcAft>
              <a:buNone/>
            </a:pPr>
            <a:endParaRPr lang="en-US" sz="900" dirty="0"/>
          </a:p>
          <a:p>
            <a:pPr fontAlgn="base">
              <a:lnSpc>
                <a:spcPct val="100000"/>
              </a:lnSpc>
              <a:spcBef>
                <a:spcPts val="600"/>
              </a:spcBef>
              <a:spcAft>
                <a:spcPts val="600"/>
              </a:spcAft>
            </a:pPr>
            <a:r>
              <a:rPr lang="en-US" sz="2000" b="1" dirty="0"/>
              <a:t>ACCESS</a:t>
            </a:r>
            <a:r>
              <a:rPr lang="en-US" sz="2000" dirty="0"/>
              <a:t> to seminar series resources and other learning opportunities.</a:t>
            </a:r>
          </a:p>
          <a:p>
            <a:pPr marL="0" indent="0" fontAlgn="base">
              <a:lnSpc>
                <a:spcPct val="100000"/>
              </a:lnSpc>
              <a:spcBef>
                <a:spcPts val="600"/>
              </a:spcBef>
              <a:spcAft>
                <a:spcPts val="600"/>
              </a:spcAft>
              <a:buNone/>
            </a:pPr>
            <a:endParaRPr lang="en-US" sz="900" dirty="0"/>
          </a:p>
          <a:p>
            <a:pPr fontAlgn="base">
              <a:lnSpc>
                <a:spcPct val="100000"/>
              </a:lnSpc>
              <a:spcBef>
                <a:spcPts val="600"/>
              </a:spcBef>
              <a:spcAft>
                <a:spcPts val="600"/>
              </a:spcAft>
            </a:pPr>
            <a:r>
              <a:rPr lang="en-US" sz="2000" b="1" dirty="0"/>
              <a:t>PARTNERSHIP</a:t>
            </a:r>
            <a:r>
              <a:rPr lang="en-US" sz="2000" dirty="0"/>
              <a:t> with</a:t>
            </a:r>
            <a:r>
              <a:rPr lang="en-US" sz="2000" b="1" dirty="0"/>
              <a:t> </a:t>
            </a:r>
            <a:r>
              <a:rPr lang="en-US" sz="2000" dirty="0"/>
              <a:t>and</a:t>
            </a:r>
            <a:r>
              <a:rPr lang="en-US" sz="2000" b="1" dirty="0"/>
              <a:t> PROMOTION </a:t>
            </a:r>
            <a:r>
              <a:rPr lang="en-US" sz="2000" dirty="0"/>
              <a:t>of similar efforts.</a:t>
            </a:r>
          </a:p>
          <a:p>
            <a:pPr marL="0" indent="0" fontAlgn="base">
              <a:lnSpc>
                <a:spcPct val="100000"/>
              </a:lnSpc>
              <a:spcBef>
                <a:spcPts val="600"/>
              </a:spcBef>
              <a:buFont typeface="Arial" panose="020B0604020202020204" pitchFamily="34" charset="0"/>
              <a:buNone/>
            </a:pPr>
            <a:endParaRPr lang="en-US" sz="2000" dirty="0"/>
          </a:p>
          <a:p>
            <a:pPr marL="0" indent="0">
              <a:lnSpc>
                <a:spcPct val="100000"/>
              </a:lnSpc>
              <a:spcBef>
                <a:spcPts val="600"/>
              </a:spcBef>
              <a:buFont typeface="Arial" panose="020B0604020202020204" pitchFamily="34" charset="0"/>
              <a:buNone/>
            </a:pPr>
            <a:endParaRPr lang="en-US" sz="2000" dirty="0"/>
          </a:p>
          <a:p>
            <a:pPr marL="0" indent="0">
              <a:lnSpc>
                <a:spcPct val="100000"/>
              </a:lnSpc>
              <a:spcBef>
                <a:spcPts val="600"/>
              </a:spcBef>
              <a:buFont typeface="Arial" panose="020B0604020202020204" pitchFamily="34" charset="0"/>
              <a:buNone/>
            </a:pPr>
            <a:endParaRPr lang="en-US" sz="2000" dirty="0"/>
          </a:p>
          <a:p>
            <a:pPr marL="0" indent="0">
              <a:lnSpc>
                <a:spcPct val="100000"/>
              </a:lnSpc>
              <a:spcBef>
                <a:spcPts val="600"/>
              </a:spcBef>
              <a:buFont typeface="Arial" panose="020B0604020202020204" pitchFamily="34" charset="0"/>
              <a:buNone/>
            </a:pPr>
            <a:endParaRPr lang="en-US" sz="2000" dirty="0"/>
          </a:p>
        </p:txBody>
      </p:sp>
      <p:sp>
        <p:nvSpPr>
          <p:cNvPr id="6" name="Slide Number Placeholder 5"/>
          <p:cNvSpPr>
            <a:spLocks noGrp="1"/>
          </p:cNvSpPr>
          <p:nvPr>
            <p:ph type="sldNum" sz="quarter" idx="12"/>
          </p:nvPr>
        </p:nvSpPr>
        <p:spPr/>
        <p:txBody>
          <a:bodyPr/>
          <a:lstStyle/>
          <a:p>
            <a:fld id="{4411220A-4329-47A5-AAA9-40C270F25AD1}" type="slidenum">
              <a:rPr lang="en-US" smtClean="0"/>
              <a:pPr/>
              <a:t>8</a:t>
            </a:fld>
            <a:endParaRPr lang="en-US" dirty="0"/>
          </a:p>
        </p:txBody>
      </p:sp>
    </p:spTree>
    <p:extLst>
      <p:ext uri="{BB962C8B-B14F-4D97-AF65-F5344CB8AC3E}">
        <p14:creationId xmlns:p14="http://schemas.microsoft.com/office/powerpoint/2010/main" val="4524487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p:txBody>
          <a:bodyPr>
            <a:noAutofit/>
          </a:bodyPr>
          <a:lstStyle/>
          <a:p>
            <a:r>
              <a:rPr lang="en-US" sz="3200" dirty="0">
                <a:latin typeface="+mn-lt"/>
              </a:rPr>
              <a:t>Telework Policy and Telework  Agreement – Strategies for </a:t>
            </a:r>
            <a:r>
              <a:rPr lang="en-US" sz="3200" u="sng" dirty="0">
                <a:latin typeface="+mn-lt"/>
              </a:rPr>
              <a:t>Employees</a:t>
            </a:r>
            <a:endParaRPr lang="en-US" sz="3200" dirty="0">
              <a:latin typeface="+mn-lt"/>
            </a:endParaRPr>
          </a:p>
        </p:txBody>
      </p:sp>
      <p:sp>
        <p:nvSpPr>
          <p:cNvPr id="2" name="Rectangle 1"/>
          <p:cNvSpPr/>
          <p:nvPr/>
        </p:nvSpPr>
        <p:spPr>
          <a:xfrm>
            <a:off x="230821" y="1502688"/>
            <a:ext cx="8547418" cy="2895664"/>
          </a:xfrm>
          <a:prstGeom prst="rect">
            <a:avLst/>
          </a:prstGeom>
        </p:spPr>
        <p:txBody>
          <a:bodyPr wrap="square">
            <a:spAutoFit/>
          </a:bodyPr>
          <a:lstStyle/>
          <a:p>
            <a:pPr marL="0" lvl="1">
              <a:lnSpc>
                <a:spcPct val="114000"/>
              </a:lnSpc>
            </a:pPr>
            <a:r>
              <a:rPr lang="en-US" b="1" dirty="0">
                <a:cs typeface="Calibri" panose="020F0502020204030204" pitchFamily="34" charset="0"/>
              </a:rPr>
              <a:t>Be familiar with Telework Policy and Telework Agreement.</a:t>
            </a:r>
          </a:p>
          <a:p>
            <a:pPr lvl="1" indent="-457200">
              <a:lnSpc>
                <a:spcPct val="114000"/>
              </a:lnSpc>
              <a:buFont typeface="Arial" panose="020B0604020202020204" pitchFamily="34" charset="0"/>
              <a:buChar char="•"/>
            </a:pPr>
            <a:r>
              <a:rPr lang="en-US" dirty="0">
                <a:cs typeface="Calibri" panose="020F0502020204030204" pitchFamily="34" charset="0"/>
              </a:rPr>
              <a:t>Flexibility of schedule</a:t>
            </a:r>
          </a:p>
          <a:p>
            <a:pPr lvl="1" indent="-457200">
              <a:lnSpc>
                <a:spcPct val="114000"/>
              </a:lnSpc>
              <a:buFont typeface="Arial" panose="020B0604020202020204" pitchFamily="34" charset="0"/>
              <a:buChar char="•"/>
            </a:pPr>
            <a:r>
              <a:rPr lang="en-US" dirty="0">
                <a:cs typeface="Calibri" panose="020F0502020204030204" pitchFamily="34" charset="0"/>
              </a:rPr>
              <a:t>Time/attendance accountability</a:t>
            </a:r>
          </a:p>
          <a:p>
            <a:pPr lvl="1" indent="-457200">
              <a:lnSpc>
                <a:spcPct val="114000"/>
              </a:lnSpc>
              <a:buFont typeface="Arial" panose="020B0604020202020204" pitchFamily="34" charset="0"/>
              <a:buChar char="•"/>
            </a:pPr>
            <a:r>
              <a:rPr lang="en-US" dirty="0">
                <a:cs typeface="Calibri" panose="020F0502020204030204" pitchFamily="34" charset="0"/>
              </a:rPr>
              <a:t>Handling classified documents</a:t>
            </a:r>
          </a:p>
          <a:p>
            <a:pPr lvl="1" indent="-457200">
              <a:lnSpc>
                <a:spcPct val="114000"/>
              </a:lnSpc>
              <a:buFont typeface="Arial" panose="020B0604020202020204" pitchFamily="34" charset="0"/>
              <a:buChar char="•"/>
            </a:pPr>
            <a:r>
              <a:rPr lang="en-US" dirty="0">
                <a:cs typeface="Calibri" panose="020F0502020204030204" pitchFamily="34" charset="0"/>
              </a:rPr>
              <a:t>Using Government-furnished equipment </a:t>
            </a:r>
          </a:p>
          <a:p>
            <a:pPr lvl="1" indent="-457200">
              <a:lnSpc>
                <a:spcPct val="114000"/>
              </a:lnSpc>
              <a:buFont typeface="Arial" panose="020B0604020202020204" pitchFamily="34" charset="0"/>
              <a:buChar char="•"/>
            </a:pPr>
            <a:r>
              <a:rPr lang="en-US" dirty="0">
                <a:cs typeface="Calibri" panose="020F0502020204030204" pitchFamily="34" charset="0"/>
              </a:rPr>
              <a:t>Emergency closings/dismissals</a:t>
            </a:r>
          </a:p>
          <a:p>
            <a:pPr lvl="1" indent="-457200">
              <a:lnSpc>
                <a:spcPct val="114000"/>
              </a:lnSpc>
              <a:buFont typeface="Arial" panose="020B0604020202020204" pitchFamily="34" charset="0"/>
              <a:buChar char="•"/>
            </a:pPr>
            <a:r>
              <a:rPr lang="en-US" dirty="0">
                <a:cs typeface="Calibri" panose="020F0502020204030204" pitchFamily="34" charset="0"/>
              </a:rPr>
              <a:t>Performance standards that must be maintained</a:t>
            </a:r>
          </a:p>
          <a:p>
            <a:pPr lvl="1" indent="-457200">
              <a:lnSpc>
                <a:spcPct val="114000"/>
              </a:lnSpc>
              <a:buFont typeface="Arial" panose="020B0604020202020204" pitchFamily="34" charset="0"/>
              <a:buChar char="•"/>
            </a:pPr>
            <a:r>
              <a:rPr lang="en-US" dirty="0">
                <a:cs typeface="Calibri" panose="020F0502020204030204" pitchFamily="34" charset="0"/>
              </a:rPr>
              <a:t>Consequences for not adhering to policy</a:t>
            </a:r>
          </a:p>
          <a:p>
            <a:pPr lvl="1" indent="-457200">
              <a:buFont typeface="Arial" panose="020B0604020202020204" pitchFamily="34" charset="0"/>
              <a:buChar char="•"/>
            </a:pPr>
            <a:endParaRPr lang="en-US" dirty="0">
              <a:cs typeface="Calibri" panose="020F0502020204030204" pitchFamily="34" charset="0"/>
            </a:endParaRPr>
          </a:p>
        </p:txBody>
      </p:sp>
      <p:sp>
        <p:nvSpPr>
          <p:cNvPr id="3" name="Slide Number Placeholder 2"/>
          <p:cNvSpPr>
            <a:spLocks noGrp="1"/>
          </p:cNvSpPr>
          <p:nvPr>
            <p:ph type="sldNum" sz="quarter" idx="12"/>
          </p:nvPr>
        </p:nvSpPr>
        <p:spPr/>
        <p:txBody>
          <a:bodyPr/>
          <a:lstStyle/>
          <a:p>
            <a:fld id="{4411220A-4329-47A5-AAA9-40C270F25AD1}" type="slidenum">
              <a:rPr lang="en-US" smtClean="0"/>
              <a:t>80</a:t>
            </a:fld>
            <a:endParaRPr lang="en-US"/>
          </a:p>
        </p:txBody>
      </p:sp>
    </p:spTree>
    <p:extLst>
      <p:ext uri="{BB962C8B-B14F-4D97-AF65-F5344CB8AC3E}">
        <p14:creationId xmlns:p14="http://schemas.microsoft.com/office/powerpoint/2010/main" val="24093651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EC0A-29BB-4E41-A99A-611C5E8EA662}"/>
              </a:ext>
            </a:extLst>
          </p:cNvPr>
          <p:cNvSpPr>
            <a:spLocks noGrp="1"/>
          </p:cNvSpPr>
          <p:nvPr>
            <p:ph type="title"/>
          </p:nvPr>
        </p:nvSpPr>
        <p:spPr/>
        <p:txBody>
          <a:bodyPr>
            <a:normAutofit/>
          </a:bodyPr>
          <a:lstStyle/>
          <a:p>
            <a:r>
              <a:rPr lang="en-US" sz="3200" dirty="0">
                <a:latin typeface="+mn-lt"/>
              </a:rPr>
              <a:t>Performance Management</a:t>
            </a:r>
          </a:p>
        </p:txBody>
      </p:sp>
      <p:sp>
        <p:nvSpPr>
          <p:cNvPr id="6" name="Slide Number Placeholder 5"/>
          <p:cNvSpPr>
            <a:spLocks noGrp="1"/>
          </p:cNvSpPr>
          <p:nvPr>
            <p:ph type="sldNum" sz="quarter" idx="12"/>
          </p:nvPr>
        </p:nvSpPr>
        <p:spPr/>
        <p:txBody>
          <a:bodyPr/>
          <a:lstStyle/>
          <a:p>
            <a:fld id="{4411220A-4329-47A5-AAA9-40C270F25AD1}" type="slidenum">
              <a:rPr lang="en-US" smtClean="0"/>
              <a:pPr/>
              <a:t>81</a:t>
            </a:fld>
            <a:endParaRPr lang="en-US" dirty="0"/>
          </a:p>
        </p:txBody>
      </p:sp>
    </p:spTree>
    <p:extLst>
      <p:ext uri="{BB962C8B-B14F-4D97-AF65-F5344CB8AC3E}">
        <p14:creationId xmlns:p14="http://schemas.microsoft.com/office/powerpoint/2010/main" val="13344528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Performance Management – </a:t>
            </a:r>
            <a:br>
              <a:rPr lang="en-US" sz="3200" dirty="0">
                <a:latin typeface="+mn-lt"/>
              </a:rPr>
            </a:br>
            <a:r>
              <a:rPr lang="en-US" sz="3200" dirty="0">
                <a:latin typeface="+mn-lt"/>
              </a:rPr>
              <a:t>Creating the Performance Plan</a:t>
            </a:r>
          </a:p>
        </p:txBody>
      </p:sp>
      <p:sp>
        <p:nvSpPr>
          <p:cNvPr id="2" name="Rectangle 1"/>
          <p:cNvSpPr/>
          <p:nvPr/>
        </p:nvSpPr>
        <p:spPr>
          <a:xfrm>
            <a:off x="221059" y="1522170"/>
            <a:ext cx="8552827" cy="4495398"/>
          </a:xfrm>
          <a:prstGeom prst="rect">
            <a:avLst/>
          </a:prstGeom>
        </p:spPr>
        <p:txBody>
          <a:bodyPr wrap="square">
            <a:spAutoFit/>
          </a:bodyPr>
          <a:lstStyle/>
          <a:p>
            <a:pPr marL="0" lvl="1">
              <a:lnSpc>
                <a:spcPct val="114000"/>
              </a:lnSpc>
            </a:pPr>
            <a:r>
              <a:rPr lang="en-US" b="1" dirty="0">
                <a:latin typeface="Calibri" panose="020F0502020204030204" pitchFamily="34" charset="0"/>
                <a:cs typeface="Calibri" panose="020F0502020204030204" pitchFamily="34" charset="0"/>
              </a:rPr>
              <a:t>Performance Management – Supervisors</a:t>
            </a:r>
          </a:p>
          <a:p>
            <a:pPr lvl="1" indent="-457200">
              <a:lnSpc>
                <a:spcPct val="114000"/>
              </a:lnSpc>
              <a:buFont typeface="Arial" panose="020B0604020202020204" pitchFamily="34" charset="0"/>
              <a:buChar char="•"/>
            </a:pPr>
            <a:r>
              <a:rPr lang="en-US" b="1" dirty="0">
                <a:latin typeface="Calibri" panose="020F0502020204030204" pitchFamily="34" charset="0"/>
                <a:cs typeface="Calibri" panose="020F0502020204030204" pitchFamily="34" charset="0"/>
              </a:rPr>
              <a:t>Creating the Performance Plan – </a:t>
            </a:r>
            <a:r>
              <a:rPr lang="en-US" dirty="0">
                <a:latin typeface="Calibri" panose="020F0502020204030204" pitchFamily="34" charset="0"/>
                <a:cs typeface="Calibri" panose="020F0502020204030204" pitchFamily="34" charset="0"/>
              </a:rPr>
              <a:t>Collaboratively work with employee to develop the employee’s Performance Plan</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(as applicable; some are standard)</a:t>
            </a:r>
          </a:p>
          <a:p>
            <a:pPr marL="914400" lvl="1" indent="-4572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Include clear and  </a:t>
            </a:r>
            <a:r>
              <a:rPr lang="en-US" b="1" dirty="0">
                <a:latin typeface="Calibri" panose="020F0502020204030204" pitchFamily="34" charset="0"/>
                <a:ea typeface="Calibri" panose="020F0502020204030204" pitchFamily="34" charset="0"/>
              </a:rPr>
              <a:t>SMART Goals </a:t>
            </a:r>
            <a:r>
              <a:rPr lang="en-US" dirty="0">
                <a:latin typeface="Calibri" panose="020F0502020204030204" pitchFamily="34" charset="0"/>
                <a:ea typeface="Calibri" panose="020F0502020204030204" pitchFamily="34" charset="0"/>
              </a:rPr>
              <a:t>– Specific, Measurable, Attainable, Relevant, and Time-based) (e.g., Finalize 3 reports on X by the end of the 3</a:t>
            </a:r>
            <a:r>
              <a:rPr lang="en-US" baseline="30000" dirty="0">
                <a:latin typeface="Calibri" panose="020F0502020204030204" pitchFamily="34" charset="0"/>
                <a:ea typeface="Calibri" panose="020F0502020204030204" pitchFamily="34" charset="0"/>
              </a:rPr>
              <a:t>rd</a:t>
            </a:r>
            <a:r>
              <a:rPr lang="en-US" dirty="0">
                <a:latin typeface="Calibri" panose="020F0502020204030204" pitchFamily="34" charset="0"/>
                <a:ea typeface="Calibri" panose="020F0502020204030204" pitchFamily="34" charset="0"/>
              </a:rPr>
              <a:t> quarter.)</a:t>
            </a:r>
          </a:p>
          <a:p>
            <a:pPr marL="914400" lvl="1" indent="-457200">
              <a:lnSpc>
                <a:spcPct val="114000"/>
              </a:lnSpc>
              <a:buFont typeface="Arial" panose="020B0604020202020204" pitchFamily="34" charset="0"/>
              <a:buChar char="•"/>
            </a:pPr>
            <a:r>
              <a:rPr lang="en-US" b="1" dirty="0">
                <a:latin typeface="Calibri" panose="020F0502020204030204" pitchFamily="34" charset="0"/>
                <a:ea typeface="Calibri" panose="020F0502020204030204" pitchFamily="34" charset="0"/>
              </a:rPr>
              <a:t>Measure</a:t>
            </a:r>
            <a:r>
              <a:rPr lang="en-US" dirty="0">
                <a:latin typeface="Calibri" panose="020F0502020204030204" pitchFamily="34" charset="0"/>
                <a:ea typeface="Calibri" panose="020F0502020204030204" pitchFamily="34" charset="0"/>
              </a:rPr>
              <a:t> Components/Types:</a:t>
            </a:r>
          </a:p>
          <a:p>
            <a:pPr marL="1371600" lvl="2" indent="-457200">
              <a:lnSpc>
                <a:spcPct val="114000"/>
              </a:lnSpc>
              <a:buFont typeface="Arial" panose="020B0604020202020204" pitchFamily="34" charset="0"/>
              <a:buChar char="•"/>
            </a:pPr>
            <a:r>
              <a:rPr lang="en-US" b="1" dirty="0">
                <a:latin typeface="Calibri" panose="020F0502020204030204" pitchFamily="34" charset="0"/>
                <a:ea typeface="Calibri" panose="020F0502020204030204" pitchFamily="34" charset="0"/>
              </a:rPr>
              <a:t>Quantity</a:t>
            </a:r>
            <a:r>
              <a:rPr lang="en-US" dirty="0">
                <a:latin typeface="Calibri" panose="020F0502020204030204" pitchFamily="34" charset="0"/>
                <a:ea typeface="Calibri" panose="020F0502020204030204" pitchFamily="34" charset="0"/>
              </a:rPr>
              <a:t>: how much the employee completed (amount, %, rate, etc.)</a:t>
            </a:r>
          </a:p>
          <a:p>
            <a:pPr marL="1371600" lvl="2" indent="-457200">
              <a:lnSpc>
                <a:spcPct val="114000"/>
              </a:lnSpc>
              <a:buFont typeface="Arial" panose="020B0604020202020204" pitchFamily="34" charset="0"/>
              <a:buChar char="•"/>
            </a:pPr>
            <a:r>
              <a:rPr lang="en-US" b="1" dirty="0">
                <a:latin typeface="Calibri" panose="020F0502020204030204" pitchFamily="34" charset="0"/>
                <a:ea typeface="Calibri" panose="020F0502020204030204" pitchFamily="34" charset="0"/>
              </a:rPr>
              <a:t>Quality</a:t>
            </a:r>
            <a:r>
              <a:rPr lang="en-US" dirty="0">
                <a:latin typeface="Calibri" panose="020F0502020204030204" pitchFamily="34" charset="0"/>
                <a:ea typeface="Calibri" panose="020F0502020204030204" pitchFamily="34" charset="0"/>
              </a:rPr>
              <a:t>: how well the employee performed, complexity, level of innovation, impact of the product</a:t>
            </a:r>
          </a:p>
          <a:p>
            <a:pPr marL="1371600" lvl="2" indent="-457200">
              <a:lnSpc>
                <a:spcPct val="114000"/>
              </a:lnSpc>
              <a:buFont typeface="Arial" panose="020B0604020202020204" pitchFamily="34" charset="0"/>
              <a:buChar char="•"/>
            </a:pPr>
            <a:r>
              <a:rPr lang="en-US" b="1" dirty="0">
                <a:latin typeface="Calibri" panose="020F0502020204030204" pitchFamily="34" charset="0"/>
                <a:ea typeface="Calibri" panose="020F0502020204030204" pitchFamily="34" charset="0"/>
              </a:rPr>
              <a:t>Timeliness</a:t>
            </a:r>
            <a:r>
              <a:rPr lang="en-US" dirty="0">
                <a:latin typeface="Calibri" panose="020F0502020204030204" pitchFamily="34" charset="0"/>
                <a:ea typeface="Calibri" panose="020F0502020204030204" pitchFamily="34" charset="0"/>
              </a:rPr>
              <a:t>: how quickly completed, whether completed by/before/after deadline, etc.</a:t>
            </a:r>
          </a:p>
          <a:p>
            <a:pPr marL="1371600" lvl="2" indent="-457200">
              <a:lnSpc>
                <a:spcPct val="114000"/>
              </a:lnSpc>
              <a:buFont typeface="Arial" panose="020B0604020202020204" pitchFamily="34" charset="0"/>
              <a:buChar char="•"/>
            </a:pPr>
            <a:r>
              <a:rPr lang="en-US" b="1" dirty="0">
                <a:latin typeface="Calibri" panose="020F0502020204030204" pitchFamily="34" charset="0"/>
                <a:ea typeface="Calibri" panose="020F0502020204030204" pitchFamily="34" charset="0"/>
              </a:rPr>
              <a:t>Cost</a:t>
            </a:r>
            <a:r>
              <a:rPr lang="en-US" dirty="0">
                <a:latin typeface="Calibri" panose="020F0502020204030204" pitchFamily="34" charset="0"/>
                <a:ea typeface="Calibri" panose="020F0502020204030204" pitchFamily="34" charset="0"/>
              </a:rPr>
              <a:t> Effectiveness: Amount of savings, cost control (e.g., 5% within budget)</a:t>
            </a:r>
          </a:p>
          <a:p>
            <a:pPr lvl="2" indent="-457200">
              <a:lnSpc>
                <a:spcPct val="114000"/>
              </a:lnSpc>
              <a:buFont typeface="Arial" panose="020B0604020202020204" pitchFamily="34" charset="0"/>
              <a:buChar char="•"/>
            </a:pPr>
            <a:r>
              <a:rPr lang="en-US" dirty="0">
                <a:latin typeface="Calibri" panose="020F0502020204030204" pitchFamily="34" charset="0"/>
                <a:cs typeface="Calibri" panose="020F0502020204030204" pitchFamily="34" charset="0"/>
              </a:rPr>
              <a:t>Ensure employee understands the performance expectations needed to achieve the different performance rating levels during the appraisal period.</a:t>
            </a:r>
          </a:p>
        </p:txBody>
      </p:sp>
      <p:sp>
        <p:nvSpPr>
          <p:cNvPr id="3" name="Slide Number Placeholder 2"/>
          <p:cNvSpPr>
            <a:spLocks noGrp="1"/>
          </p:cNvSpPr>
          <p:nvPr>
            <p:ph type="sldNum" sz="quarter" idx="12"/>
          </p:nvPr>
        </p:nvSpPr>
        <p:spPr/>
        <p:txBody>
          <a:bodyPr/>
          <a:lstStyle/>
          <a:p>
            <a:fld id="{4411220A-4329-47A5-AAA9-40C270F25AD1}" type="slidenum">
              <a:rPr lang="en-US" smtClean="0"/>
              <a:t>82</a:t>
            </a:fld>
            <a:endParaRPr lang="en-US" dirty="0"/>
          </a:p>
        </p:txBody>
      </p:sp>
    </p:spTree>
    <p:extLst>
      <p:ext uri="{BB962C8B-B14F-4D97-AF65-F5344CB8AC3E}">
        <p14:creationId xmlns:p14="http://schemas.microsoft.com/office/powerpoint/2010/main" val="34846844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Poll #3</a:t>
            </a:r>
          </a:p>
        </p:txBody>
      </p:sp>
      <p:sp>
        <p:nvSpPr>
          <p:cNvPr id="2" name="Rectangle 1"/>
          <p:cNvSpPr/>
          <p:nvPr/>
        </p:nvSpPr>
        <p:spPr>
          <a:xfrm>
            <a:off x="221059" y="1522170"/>
            <a:ext cx="8552827" cy="4016484"/>
          </a:xfrm>
          <a:prstGeom prst="rect">
            <a:avLst/>
          </a:prstGeom>
        </p:spPr>
        <p:txBody>
          <a:bodyPr wrap="square">
            <a:spAutoFit/>
          </a:bodyPr>
          <a:lstStyle/>
          <a:p>
            <a:pPr algn="ctr"/>
            <a:r>
              <a:rPr lang="en-US" sz="2800" b="1" dirty="0"/>
              <a:t>Poll #3</a:t>
            </a:r>
            <a:r>
              <a:rPr lang="en-US" sz="2800" dirty="0"/>
              <a:t>: Which fits the criteria of having a strong result </a:t>
            </a:r>
          </a:p>
          <a:p>
            <a:pPr algn="ctr"/>
            <a:r>
              <a:rPr lang="en-US" sz="2800" dirty="0"/>
              <a:t>(i.e., a </a:t>
            </a:r>
            <a:r>
              <a:rPr lang="en-US" sz="2800" b="1" dirty="0"/>
              <a:t>goal that is measurable</a:t>
            </a:r>
            <a:r>
              <a:rPr lang="en-US" sz="2800" dirty="0"/>
              <a:t>)?</a:t>
            </a:r>
          </a:p>
          <a:p>
            <a:pPr algn="ctr"/>
            <a:endParaRPr lang="en-US" sz="2400" dirty="0"/>
          </a:p>
          <a:p>
            <a:pPr marL="1885950" indent="-457200">
              <a:spcBef>
                <a:spcPts val="600"/>
              </a:spcBef>
              <a:spcAft>
                <a:spcPts val="600"/>
              </a:spcAft>
              <a:buFont typeface="+mj-lt"/>
              <a:buAutoNum type="alphaUcPeriod"/>
            </a:pPr>
            <a:r>
              <a:rPr lang="en-US" sz="2800" dirty="0"/>
              <a:t>Oversee contracting actions</a:t>
            </a:r>
          </a:p>
          <a:p>
            <a:pPr marL="1885950" indent="-457200">
              <a:spcBef>
                <a:spcPts val="600"/>
              </a:spcBef>
              <a:spcAft>
                <a:spcPts val="600"/>
              </a:spcAft>
              <a:buFont typeface="+mj-lt"/>
              <a:buAutoNum type="alphaUcPeriod"/>
            </a:pPr>
            <a:r>
              <a:rPr lang="en-US" sz="2800" dirty="0"/>
              <a:t>Guide the preparation and execution of balanced and defensible budgets </a:t>
            </a:r>
          </a:p>
          <a:p>
            <a:pPr marL="1885950" indent="-457200">
              <a:spcBef>
                <a:spcPts val="600"/>
              </a:spcBef>
              <a:spcAft>
                <a:spcPts val="600"/>
              </a:spcAft>
              <a:buFont typeface="+mj-lt"/>
              <a:buAutoNum type="alphaUcPeriod"/>
            </a:pPr>
            <a:r>
              <a:rPr lang="en-US" sz="2800" dirty="0"/>
              <a:t>Engage in special projects</a:t>
            </a:r>
          </a:p>
          <a:p>
            <a:pPr marL="1885950" indent="-457200">
              <a:spcBef>
                <a:spcPts val="600"/>
              </a:spcBef>
              <a:spcAft>
                <a:spcPts val="600"/>
              </a:spcAft>
              <a:buFont typeface="+mj-lt"/>
              <a:buAutoNum type="alphaUcPeriod"/>
            </a:pPr>
            <a:r>
              <a:rPr lang="en-US" sz="2800" dirty="0"/>
              <a:t>Manage customer satisfaction survey</a:t>
            </a:r>
          </a:p>
        </p:txBody>
      </p:sp>
      <p:sp>
        <p:nvSpPr>
          <p:cNvPr id="3" name="Slide Number Placeholder 2"/>
          <p:cNvSpPr>
            <a:spLocks noGrp="1"/>
          </p:cNvSpPr>
          <p:nvPr>
            <p:ph type="sldNum" sz="quarter" idx="12"/>
          </p:nvPr>
        </p:nvSpPr>
        <p:spPr/>
        <p:txBody>
          <a:bodyPr/>
          <a:lstStyle/>
          <a:p>
            <a:fld id="{4411220A-4329-47A5-AAA9-40C270F25AD1}" type="slidenum">
              <a:rPr lang="en-US" smtClean="0"/>
              <a:t>83</a:t>
            </a:fld>
            <a:endParaRPr lang="en-US" dirty="0"/>
          </a:p>
        </p:txBody>
      </p:sp>
    </p:spTree>
    <p:extLst>
      <p:ext uri="{BB962C8B-B14F-4D97-AF65-F5344CB8AC3E}">
        <p14:creationId xmlns:p14="http://schemas.microsoft.com/office/powerpoint/2010/main" val="26802032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Performance Management – </a:t>
            </a:r>
            <a:br>
              <a:rPr lang="en-US" sz="3200" dirty="0">
                <a:latin typeface="+mn-lt"/>
              </a:rPr>
            </a:br>
            <a:r>
              <a:rPr lang="en-US" sz="3200" dirty="0">
                <a:latin typeface="+mn-lt"/>
              </a:rPr>
              <a:t>Revisit the Performance Plan</a:t>
            </a:r>
          </a:p>
        </p:txBody>
      </p:sp>
      <p:sp>
        <p:nvSpPr>
          <p:cNvPr id="2" name="Rectangle 1"/>
          <p:cNvSpPr/>
          <p:nvPr/>
        </p:nvSpPr>
        <p:spPr>
          <a:xfrm>
            <a:off x="221059" y="1522170"/>
            <a:ext cx="8922941" cy="2284856"/>
          </a:xfrm>
          <a:prstGeom prst="rect">
            <a:avLst/>
          </a:prstGeom>
        </p:spPr>
        <p:txBody>
          <a:bodyPr wrap="square">
            <a:spAutoFit/>
          </a:bodyPr>
          <a:lstStyle/>
          <a:p>
            <a:pPr marL="0" lvl="1">
              <a:lnSpc>
                <a:spcPct val="114000"/>
              </a:lnSpc>
            </a:pPr>
            <a:r>
              <a:rPr lang="en-US" b="1" dirty="0">
                <a:latin typeface="Calibri" panose="020F0502020204030204" pitchFamily="34" charset="0"/>
                <a:cs typeface="Calibri" panose="020F0502020204030204" pitchFamily="34" charset="0"/>
              </a:rPr>
              <a:t>Performance Management – Supervisors</a:t>
            </a:r>
          </a:p>
          <a:p>
            <a:pPr lvl="1" indent="-457200">
              <a:lnSpc>
                <a:spcPct val="114000"/>
              </a:lnSpc>
              <a:buFont typeface="Arial" panose="020B0604020202020204" pitchFamily="34" charset="0"/>
              <a:buChar char="•"/>
            </a:pPr>
            <a:r>
              <a:rPr lang="en-US" b="1" dirty="0">
                <a:latin typeface="Calibri" panose="020F0502020204030204" pitchFamily="34" charset="0"/>
                <a:cs typeface="Calibri" panose="020F0502020204030204" pitchFamily="34" charset="0"/>
              </a:rPr>
              <a:t>Revisit the performance plan </a:t>
            </a:r>
            <a:r>
              <a:rPr lang="en-US" dirty="0">
                <a:latin typeface="Calibri" panose="020F0502020204030204" pitchFamily="34" charset="0"/>
                <a:cs typeface="Calibri" panose="020F0502020204030204" pitchFamily="34" charset="0"/>
              </a:rPr>
              <a:t>throughout the year to ensure:</a:t>
            </a:r>
          </a:p>
          <a:p>
            <a:pPr lvl="2" indent="-457200">
              <a:lnSpc>
                <a:spcPct val="114000"/>
              </a:lnSpc>
              <a:buFont typeface="Arial" panose="020B0604020202020204" pitchFamily="34" charset="0"/>
              <a:buChar char="•"/>
            </a:pPr>
            <a:r>
              <a:rPr lang="en-US" dirty="0">
                <a:latin typeface="Calibri" panose="020F0502020204030204" pitchFamily="34" charset="0"/>
                <a:cs typeface="Calibri" panose="020F0502020204030204" pitchFamily="34" charset="0"/>
              </a:rPr>
              <a:t>Performance expectations/goals haven’t changed</a:t>
            </a:r>
          </a:p>
          <a:p>
            <a:pPr lvl="2" indent="-457200">
              <a:lnSpc>
                <a:spcPct val="114000"/>
              </a:lnSpc>
              <a:buFont typeface="Arial" panose="020B0604020202020204" pitchFamily="34" charset="0"/>
              <a:buChar char="•"/>
            </a:pPr>
            <a:r>
              <a:rPr lang="en-US" dirty="0">
                <a:latin typeface="Calibri" panose="020F0502020204030204" pitchFamily="34" charset="0"/>
                <a:cs typeface="Calibri" panose="020F0502020204030204" pitchFamily="34" charset="0"/>
              </a:rPr>
              <a:t>Progress towards meeting the expectations/goals</a:t>
            </a:r>
          </a:p>
          <a:p>
            <a:pPr lvl="2" indent="-457200">
              <a:lnSpc>
                <a:spcPct val="114000"/>
              </a:lnSpc>
              <a:buFont typeface="Arial" panose="020B0604020202020204" pitchFamily="34" charset="0"/>
              <a:buChar char="•"/>
            </a:pPr>
            <a:r>
              <a:rPr lang="en-US" dirty="0">
                <a:latin typeface="Calibri" panose="020F0502020204030204" pitchFamily="34" charset="0"/>
                <a:cs typeface="Calibri" panose="020F0502020204030204" pitchFamily="34" charset="0"/>
              </a:rPr>
              <a:t>Feedback is provided</a:t>
            </a:r>
          </a:p>
          <a:p>
            <a:pPr lvl="2" indent="-457200">
              <a:lnSpc>
                <a:spcPct val="114000"/>
              </a:lnSpc>
              <a:buFont typeface="Arial" panose="020B0604020202020204" pitchFamily="34" charset="0"/>
              <a:buChar char="•"/>
            </a:pPr>
            <a:r>
              <a:rPr lang="en-US" dirty="0">
                <a:latin typeface="Calibri" panose="020F0502020204030204" pitchFamily="34" charset="0"/>
                <a:cs typeface="Calibri" panose="020F0502020204030204" pitchFamily="34" charset="0"/>
              </a:rPr>
              <a:t>Strategies for improvement if needed</a:t>
            </a:r>
          </a:p>
          <a:p>
            <a:pPr lvl="2" indent="-457200">
              <a:lnSpc>
                <a:spcPct val="114000"/>
              </a:lnSpc>
              <a:buFont typeface="Arial" panose="020B0604020202020204" pitchFamily="34" charset="0"/>
              <a:buChar char="•"/>
            </a:pPr>
            <a:r>
              <a:rPr lang="en-US" dirty="0">
                <a:latin typeface="Calibri" panose="020F0502020204030204" pitchFamily="34" charset="0"/>
                <a:cs typeface="Calibri" panose="020F0502020204030204" pitchFamily="34" charset="0"/>
              </a:rPr>
              <a:t>Praise for accomplishments</a:t>
            </a:r>
          </a:p>
        </p:txBody>
      </p:sp>
      <p:sp>
        <p:nvSpPr>
          <p:cNvPr id="3" name="Slide Number Placeholder 2"/>
          <p:cNvSpPr>
            <a:spLocks noGrp="1"/>
          </p:cNvSpPr>
          <p:nvPr>
            <p:ph type="sldNum" sz="quarter" idx="12"/>
          </p:nvPr>
        </p:nvSpPr>
        <p:spPr/>
        <p:txBody>
          <a:bodyPr/>
          <a:lstStyle/>
          <a:p>
            <a:fld id="{4411220A-4329-47A5-AAA9-40C270F25AD1}" type="slidenum">
              <a:rPr lang="en-US" smtClean="0"/>
              <a:t>84</a:t>
            </a:fld>
            <a:endParaRPr lang="en-US" dirty="0"/>
          </a:p>
        </p:txBody>
      </p:sp>
    </p:spTree>
    <p:extLst>
      <p:ext uri="{BB962C8B-B14F-4D97-AF65-F5344CB8AC3E}">
        <p14:creationId xmlns:p14="http://schemas.microsoft.com/office/powerpoint/2010/main" val="3624274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Performance Management – </a:t>
            </a:r>
            <a:br>
              <a:rPr lang="en-US" sz="3200" dirty="0">
                <a:latin typeface="+mn-lt"/>
              </a:rPr>
            </a:br>
            <a:r>
              <a:rPr lang="en-US" sz="3200" dirty="0">
                <a:latin typeface="+mn-lt"/>
              </a:rPr>
              <a:t>Conveying Accomplishments (Employees)</a:t>
            </a:r>
          </a:p>
        </p:txBody>
      </p:sp>
      <p:sp>
        <p:nvSpPr>
          <p:cNvPr id="2" name="Rectangle 1"/>
          <p:cNvSpPr/>
          <p:nvPr/>
        </p:nvSpPr>
        <p:spPr>
          <a:xfrm>
            <a:off x="221059" y="1522170"/>
            <a:ext cx="8922941" cy="3527248"/>
          </a:xfrm>
          <a:prstGeom prst="rect">
            <a:avLst/>
          </a:prstGeom>
        </p:spPr>
        <p:txBody>
          <a:bodyPr wrap="square">
            <a:spAutoFit/>
          </a:bodyPr>
          <a:lstStyle/>
          <a:p>
            <a:pPr marL="0" lvl="1">
              <a:lnSpc>
                <a:spcPct val="114000"/>
              </a:lnSpc>
            </a:pPr>
            <a:r>
              <a:rPr lang="en-US" b="1" dirty="0">
                <a:latin typeface="Calibri" panose="020F0502020204030204" pitchFamily="34" charset="0"/>
                <a:cs typeface="Calibri" panose="020F0502020204030204" pitchFamily="34" charset="0"/>
              </a:rPr>
              <a:t>Writing Accomplishments – Employees</a:t>
            </a:r>
          </a:p>
          <a:p>
            <a:pPr marL="463550" indent="-463550">
              <a:lnSpc>
                <a:spcPct val="114000"/>
              </a:lnSpc>
              <a:buFont typeface="Arial" panose="020B0604020202020204" pitchFamily="34" charset="0"/>
              <a:buChar char="•"/>
            </a:pPr>
            <a:r>
              <a:rPr lang="en-US" dirty="0">
                <a:latin typeface="Calibri" panose="020F0502020204030204" pitchFamily="34" charset="0"/>
                <a:cs typeface="Calibri" panose="020F0502020204030204" pitchFamily="34" charset="0"/>
              </a:rPr>
              <a:t>Map accomplishments to the Performance Plan Measures/Goals</a:t>
            </a:r>
          </a:p>
          <a:p>
            <a:pPr marL="463550" indent="-463550">
              <a:lnSpc>
                <a:spcPct val="114000"/>
              </a:lnSpc>
              <a:buFont typeface="Arial" panose="020B0604020202020204" pitchFamily="34" charset="0"/>
              <a:buChar char="•"/>
            </a:pPr>
            <a:r>
              <a:rPr lang="en-US" dirty="0">
                <a:latin typeface="Calibri" panose="020F0502020204030204" pitchFamily="34" charset="0"/>
                <a:cs typeface="Calibri" panose="020F0502020204030204" pitchFamily="34" charset="0"/>
              </a:rPr>
              <a:t>Include the following when writing accomplishments:</a:t>
            </a:r>
          </a:p>
          <a:p>
            <a:pPr marL="920750" lvl="1" indent="-463550">
              <a:lnSpc>
                <a:spcPct val="114000"/>
              </a:lnSpc>
              <a:buFont typeface="Arial" panose="020B0604020202020204" pitchFamily="34" charset="0"/>
              <a:buChar char="•"/>
            </a:pPr>
            <a:r>
              <a:rPr lang="en-US" b="1" dirty="0">
                <a:latin typeface="Calibri" panose="020F0502020204030204" pitchFamily="34" charset="0"/>
                <a:cs typeface="Calibri" panose="020F0502020204030204" pitchFamily="34" charset="0"/>
              </a:rPr>
              <a:t>Situation or Circumstances: </a:t>
            </a:r>
            <a:r>
              <a:rPr lang="en-US" dirty="0"/>
              <a:t>Provides a context for understanding the issue/purpose/problem</a:t>
            </a:r>
          </a:p>
          <a:p>
            <a:pPr marL="920750" lvl="1" indent="-463550">
              <a:lnSpc>
                <a:spcPct val="114000"/>
              </a:lnSpc>
              <a:buFont typeface="Arial" panose="020B0604020202020204" pitchFamily="34" charset="0"/>
              <a:buChar char="•"/>
            </a:pPr>
            <a:r>
              <a:rPr lang="en-US" b="1" dirty="0"/>
              <a:t>Accomplishment</a:t>
            </a:r>
            <a:r>
              <a:rPr lang="en-US" dirty="0"/>
              <a:t>: Actions taken; describe measures of quantity, quality, cost-effectiveness, and/or timeliness</a:t>
            </a:r>
          </a:p>
          <a:p>
            <a:pPr marL="920750" lvl="1" indent="-463550">
              <a:lnSpc>
                <a:spcPct val="114000"/>
              </a:lnSpc>
              <a:buFont typeface="Arial" panose="020B0604020202020204" pitchFamily="34" charset="0"/>
              <a:buChar char="•"/>
            </a:pPr>
            <a:r>
              <a:rPr lang="en-US" b="1" dirty="0"/>
              <a:t>Impact</a:t>
            </a:r>
            <a:r>
              <a:rPr lang="en-US" dirty="0"/>
              <a:t>: Explain the significance of the accomplishment, and describe how the accomplishment impacted a colleague, customer, team, office, the organization, and/or the public</a:t>
            </a:r>
          </a:p>
          <a:p>
            <a:pPr marL="463550" lvl="1" indent="-463550">
              <a:buFont typeface="Arial" panose="020B0604020202020204" pitchFamily="34" charset="0"/>
              <a:buChar char="•"/>
            </a:pPr>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85</a:t>
            </a:fld>
            <a:endParaRPr lang="en-US"/>
          </a:p>
        </p:txBody>
      </p:sp>
    </p:spTree>
    <p:extLst>
      <p:ext uri="{BB962C8B-B14F-4D97-AF65-F5344CB8AC3E}">
        <p14:creationId xmlns:p14="http://schemas.microsoft.com/office/powerpoint/2010/main" val="11812646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Performance Management – </a:t>
            </a:r>
            <a:br>
              <a:rPr lang="en-US" sz="3200" dirty="0">
                <a:latin typeface="+mn-lt"/>
              </a:rPr>
            </a:br>
            <a:r>
              <a:rPr lang="en-US" sz="3200" dirty="0">
                <a:latin typeface="+mn-lt"/>
              </a:rPr>
              <a:t>Performance Ratings</a:t>
            </a:r>
          </a:p>
        </p:txBody>
      </p:sp>
      <p:sp>
        <p:nvSpPr>
          <p:cNvPr id="2" name="Rectangle 1"/>
          <p:cNvSpPr/>
          <p:nvPr/>
        </p:nvSpPr>
        <p:spPr>
          <a:xfrm>
            <a:off x="221059" y="1522170"/>
            <a:ext cx="8922941" cy="2579873"/>
          </a:xfrm>
          <a:prstGeom prst="rect">
            <a:avLst/>
          </a:prstGeom>
        </p:spPr>
        <p:txBody>
          <a:bodyPr wrap="square">
            <a:spAutoFit/>
          </a:bodyPr>
          <a:lstStyle/>
          <a:p>
            <a:pPr marL="0" lvl="1">
              <a:lnSpc>
                <a:spcPct val="114000"/>
              </a:lnSpc>
            </a:pPr>
            <a:r>
              <a:rPr lang="en-US" b="1" dirty="0">
                <a:latin typeface="Calibri" panose="020F0502020204030204" pitchFamily="34" charset="0"/>
                <a:cs typeface="Calibri" panose="020F0502020204030204" pitchFamily="34" charset="0"/>
              </a:rPr>
              <a:t>Performance Ratings – Supervisors</a:t>
            </a:r>
          </a:p>
          <a:p>
            <a:pPr marL="463550" indent="-463550">
              <a:lnSpc>
                <a:spcPct val="114000"/>
              </a:lnSpc>
              <a:buFont typeface="Arial" panose="020B0604020202020204" pitchFamily="34" charset="0"/>
              <a:buChar char="•"/>
            </a:pPr>
            <a:r>
              <a:rPr lang="en-US" b="1" dirty="0">
                <a:latin typeface="Calibri" panose="020F0502020204030204" pitchFamily="34" charset="0"/>
                <a:cs typeface="Calibri" panose="020F0502020204030204" pitchFamily="34" charset="0"/>
              </a:rPr>
              <a:t>Rate performance </a:t>
            </a:r>
            <a:r>
              <a:rPr lang="en-US" dirty="0">
                <a:latin typeface="Calibri" panose="020F0502020204030204" pitchFamily="34" charset="0"/>
                <a:cs typeface="Calibri" panose="020F0502020204030204" pitchFamily="34" charset="0"/>
              </a:rPr>
              <a:t>using</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the</a:t>
            </a:r>
            <a:r>
              <a:rPr lang="en-US" b="1" dirty="0">
                <a:latin typeface="Calibri" panose="020F0502020204030204" pitchFamily="34" charset="0"/>
                <a:cs typeface="Calibri" panose="020F0502020204030204" pitchFamily="34" charset="0"/>
              </a:rPr>
              <a:t> measurable objectives </a:t>
            </a:r>
            <a:r>
              <a:rPr lang="en-US" dirty="0">
                <a:latin typeface="Calibri" panose="020F0502020204030204" pitchFamily="34" charset="0"/>
                <a:cs typeface="Calibri" panose="020F0502020204030204" pitchFamily="34" charset="0"/>
              </a:rPr>
              <a:t>in</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the</a:t>
            </a:r>
            <a:r>
              <a:rPr lang="en-US" b="1" dirty="0">
                <a:latin typeface="Calibri" panose="020F0502020204030204" pitchFamily="34" charset="0"/>
                <a:cs typeface="Calibri" panose="020F0502020204030204" pitchFamily="34" charset="0"/>
              </a:rPr>
              <a:t> Performance Plan</a:t>
            </a:r>
          </a:p>
          <a:p>
            <a:pPr lvl="2" indent="-457200">
              <a:lnSpc>
                <a:spcPct val="114000"/>
              </a:lnSpc>
              <a:buFont typeface="Arial" panose="020B0604020202020204" pitchFamily="34" charset="0"/>
              <a:buChar char="•"/>
            </a:pPr>
            <a:r>
              <a:rPr lang="en-US" dirty="0">
                <a:latin typeface="Calibri" panose="020F0502020204030204" pitchFamily="34" charset="0"/>
                <a:cs typeface="Calibri" panose="020F0502020204030204" pitchFamily="34" charset="0"/>
              </a:rPr>
              <a:t>Hold teleworkers and non-teleworkers to the same performance standards.</a:t>
            </a:r>
          </a:p>
          <a:p>
            <a:pPr lvl="2" indent="-457200">
              <a:lnSpc>
                <a:spcPct val="114000"/>
              </a:lnSpc>
              <a:buFont typeface="Arial" panose="020B0604020202020204" pitchFamily="34" charset="0"/>
              <a:buChar char="•"/>
            </a:pPr>
            <a:r>
              <a:rPr lang="en-US" dirty="0">
                <a:latin typeface="Calibri" panose="020F0502020204030204" pitchFamily="34" charset="0"/>
                <a:cs typeface="Calibri" panose="020F0502020204030204" pitchFamily="34" charset="0"/>
              </a:rPr>
              <a:t>Assess the teleworking employee’s performance based on the results they achieve and expectations in their Performance Plan.</a:t>
            </a:r>
          </a:p>
          <a:p>
            <a:pPr lvl="2" indent="-457200">
              <a:lnSpc>
                <a:spcPct val="114000"/>
              </a:lnSpc>
              <a:buFont typeface="Arial" panose="020B0604020202020204" pitchFamily="34" charset="0"/>
              <a:buChar char="•"/>
            </a:pPr>
            <a:r>
              <a:rPr lang="en-US" dirty="0">
                <a:latin typeface="Calibri" panose="020F0502020204030204" pitchFamily="34" charset="0"/>
                <a:cs typeface="Calibri" panose="020F0502020204030204" pitchFamily="34" charset="0"/>
              </a:rPr>
              <a:t>Don’t add extra requirements for teleworkers, such as requiring them to document their work when working at home.</a:t>
            </a:r>
          </a:p>
          <a:p>
            <a:pPr marL="463550" lvl="1" indent="-463550">
              <a:buFont typeface="Arial" panose="020B0604020202020204" pitchFamily="34" charset="0"/>
              <a:buChar char="•"/>
            </a:pPr>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86</a:t>
            </a:fld>
            <a:endParaRPr lang="en-US"/>
          </a:p>
        </p:txBody>
      </p:sp>
    </p:spTree>
    <p:extLst>
      <p:ext uri="{BB962C8B-B14F-4D97-AF65-F5344CB8AC3E}">
        <p14:creationId xmlns:p14="http://schemas.microsoft.com/office/powerpoint/2010/main" val="16598560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p:txBody>
          <a:bodyPr>
            <a:normAutofit/>
          </a:bodyPr>
          <a:lstStyle/>
          <a:p>
            <a:r>
              <a:rPr lang="en-US" sz="3200" dirty="0">
                <a:latin typeface="+mn-lt"/>
              </a:rPr>
              <a:t>Addressing Performance Issues</a:t>
            </a:r>
          </a:p>
        </p:txBody>
      </p:sp>
      <p:sp>
        <p:nvSpPr>
          <p:cNvPr id="2" name="Rectangle 1"/>
          <p:cNvSpPr/>
          <p:nvPr/>
        </p:nvSpPr>
        <p:spPr>
          <a:xfrm>
            <a:off x="234312" y="1582423"/>
            <a:ext cx="8171794" cy="2284856"/>
          </a:xfrm>
          <a:prstGeom prst="rect">
            <a:avLst/>
          </a:prstGeom>
        </p:spPr>
        <p:txBody>
          <a:bodyPr wrap="square">
            <a:spAutoFit/>
          </a:bodyPr>
          <a:lstStyle/>
          <a:p>
            <a:pPr marL="0" lvl="1">
              <a:lnSpc>
                <a:spcPct val="114000"/>
              </a:lnSpc>
            </a:pPr>
            <a:r>
              <a:rPr lang="en-US" b="1" dirty="0">
                <a:latin typeface="Calibri" panose="020F0502020204030204" pitchFamily="34" charset="0"/>
                <a:cs typeface="Calibri" panose="020F0502020204030204" pitchFamily="34" charset="0"/>
              </a:rPr>
              <a:t>Successful Strategies for Supervisors – </a:t>
            </a:r>
            <a:r>
              <a:rPr lang="en-US" b="1" dirty="0"/>
              <a:t>Addressing Performance Issues</a:t>
            </a:r>
            <a:endParaRPr lang="en-US" b="1" dirty="0">
              <a:latin typeface="Calibri" panose="020F0502020204030204" pitchFamily="34" charset="0"/>
              <a:cs typeface="Calibri" panose="020F0502020204030204" pitchFamily="34" charset="0"/>
            </a:endParaRPr>
          </a:p>
          <a:p>
            <a:pPr lvl="1" indent="-457200">
              <a:lnSpc>
                <a:spcPct val="114000"/>
              </a:lnSpc>
              <a:buFont typeface="Arial" panose="020B0604020202020204" pitchFamily="34" charset="0"/>
              <a:buChar char="•"/>
            </a:pPr>
            <a:r>
              <a:rPr lang="en-US" dirty="0">
                <a:latin typeface="Calibri" panose="020F0502020204030204" pitchFamily="34" charset="0"/>
                <a:cs typeface="Calibri" panose="020F0502020204030204" pitchFamily="34" charset="0"/>
              </a:rPr>
              <a:t>Don’t wait until a scheduled discussion to address performance issues.</a:t>
            </a:r>
          </a:p>
          <a:p>
            <a:pPr lvl="1" indent="-457200">
              <a:lnSpc>
                <a:spcPct val="114000"/>
              </a:lnSpc>
              <a:buFont typeface="Arial" panose="020B0604020202020204" pitchFamily="34" charset="0"/>
              <a:buChar char="•"/>
            </a:pPr>
            <a:r>
              <a:rPr lang="en-US" dirty="0">
                <a:latin typeface="Calibri" panose="020F0502020204030204" pitchFamily="34" charset="0"/>
                <a:cs typeface="Calibri" panose="020F0502020204030204" pitchFamily="34" charset="0"/>
              </a:rPr>
              <a:t>Meet in person or over video.</a:t>
            </a:r>
          </a:p>
          <a:p>
            <a:pPr lvl="1" indent="-457200">
              <a:lnSpc>
                <a:spcPct val="114000"/>
              </a:lnSpc>
              <a:buFont typeface="Arial" panose="020B0604020202020204" pitchFamily="34" charset="0"/>
              <a:buChar char="•"/>
            </a:pPr>
            <a:r>
              <a:rPr lang="en-US" dirty="0">
                <a:latin typeface="Calibri" panose="020F0502020204030204" pitchFamily="34" charset="0"/>
                <a:cs typeface="Calibri" panose="020F0502020204030204" pitchFamily="34" charset="0"/>
              </a:rPr>
              <a:t>Prepare suggestions for improving performance.</a:t>
            </a:r>
          </a:p>
          <a:p>
            <a:pPr lvl="1" indent="-457200">
              <a:lnSpc>
                <a:spcPct val="114000"/>
              </a:lnSpc>
              <a:buFont typeface="Arial" panose="020B0604020202020204" pitchFamily="34" charset="0"/>
              <a:buChar char="•"/>
            </a:pPr>
            <a:r>
              <a:rPr lang="en-US" dirty="0">
                <a:latin typeface="Calibri" panose="020F0502020204030204" pitchFamily="34" charset="0"/>
                <a:cs typeface="Calibri" panose="020F0502020204030204" pitchFamily="34" charset="0"/>
              </a:rPr>
              <a:t>Discuss concerns honestly and openly.</a:t>
            </a:r>
          </a:p>
          <a:p>
            <a:pPr lvl="1" indent="-457200">
              <a:lnSpc>
                <a:spcPct val="114000"/>
              </a:lnSpc>
              <a:buFont typeface="Arial" panose="020B0604020202020204" pitchFamily="34" charset="0"/>
              <a:buChar char="•"/>
            </a:pPr>
            <a:r>
              <a:rPr lang="en-US" dirty="0">
                <a:latin typeface="Calibri" panose="020F0502020204030204" pitchFamily="34" charset="0"/>
                <a:cs typeface="Calibri" panose="020F0502020204030204" pitchFamily="34" charset="0"/>
              </a:rPr>
              <a:t>Create an action plan to specifically address poor performance</a:t>
            </a:r>
          </a:p>
          <a:p>
            <a:pPr lvl="1" indent="-4572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Acknowledge improvement and successes.</a:t>
            </a:r>
            <a:endParaRPr lang="en-US" dirty="0">
              <a:latin typeface="Calibri" panose="020F0502020204030204" pitchFamily="34" charset="0"/>
              <a:ea typeface="Calibri" panose="020F0502020204030204" pitchFamily="34" charset="0"/>
            </a:endParaRPr>
          </a:p>
        </p:txBody>
      </p:sp>
      <p:sp>
        <p:nvSpPr>
          <p:cNvPr id="3" name="Slide Number Placeholder 2"/>
          <p:cNvSpPr>
            <a:spLocks noGrp="1"/>
          </p:cNvSpPr>
          <p:nvPr>
            <p:ph type="sldNum" sz="quarter" idx="12"/>
          </p:nvPr>
        </p:nvSpPr>
        <p:spPr/>
        <p:txBody>
          <a:bodyPr/>
          <a:lstStyle/>
          <a:p>
            <a:fld id="{4411220A-4329-47A5-AAA9-40C270F25AD1}" type="slidenum">
              <a:rPr lang="en-US" smtClean="0"/>
              <a:t>87</a:t>
            </a:fld>
            <a:endParaRPr lang="en-US"/>
          </a:p>
        </p:txBody>
      </p:sp>
    </p:spTree>
    <p:extLst>
      <p:ext uri="{BB962C8B-B14F-4D97-AF65-F5344CB8AC3E}">
        <p14:creationId xmlns:p14="http://schemas.microsoft.com/office/powerpoint/2010/main" val="26576772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EC0A-29BB-4E41-A99A-611C5E8EA662}"/>
              </a:ext>
            </a:extLst>
          </p:cNvPr>
          <p:cNvSpPr>
            <a:spLocks noGrp="1"/>
          </p:cNvSpPr>
          <p:nvPr>
            <p:ph type="title"/>
          </p:nvPr>
        </p:nvSpPr>
        <p:spPr/>
        <p:txBody>
          <a:bodyPr>
            <a:normAutofit/>
          </a:bodyPr>
          <a:lstStyle/>
          <a:p>
            <a:r>
              <a:rPr lang="en-US" sz="3200" dirty="0">
                <a:latin typeface="+mn-lt"/>
              </a:rPr>
              <a:t>Establishing and Setting Norms</a:t>
            </a:r>
          </a:p>
        </p:txBody>
      </p:sp>
      <p:sp>
        <p:nvSpPr>
          <p:cNvPr id="6" name="Slide Number Placeholder 5"/>
          <p:cNvSpPr>
            <a:spLocks noGrp="1"/>
          </p:cNvSpPr>
          <p:nvPr>
            <p:ph type="sldNum" sz="quarter" idx="12"/>
          </p:nvPr>
        </p:nvSpPr>
        <p:spPr/>
        <p:txBody>
          <a:bodyPr/>
          <a:lstStyle/>
          <a:p>
            <a:fld id="{4411220A-4329-47A5-AAA9-40C270F25AD1}" type="slidenum">
              <a:rPr lang="en-US" smtClean="0"/>
              <a:pPr/>
              <a:t>88</a:t>
            </a:fld>
            <a:endParaRPr lang="en-US" dirty="0"/>
          </a:p>
        </p:txBody>
      </p:sp>
    </p:spTree>
    <p:extLst>
      <p:ext uri="{BB962C8B-B14F-4D97-AF65-F5344CB8AC3E}">
        <p14:creationId xmlns:p14="http://schemas.microsoft.com/office/powerpoint/2010/main" val="38826905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The Importance of Norms</a:t>
            </a:r>
          </a:p>
        </p:txBody>
      </p:sp>
      <p:sp>
        <p:nvSpPr>
          <p:cNvPr id="2" name="Rectangle 1"/>
          <p:cNvSpPr/>
          <p:nvPr/>
        </p:nvSpPr>
        <p:spPr>
          <a:xfrm>
            <a:off x="221059" y="1522170"/>
            <a:ext cx="8671149" cy="3133871"/>
          </a:xfrm>
          <a:prstGeom prst="rect">
            <a:avLst/>
          </a:prstGeom>
        </p:spPr>
        <p:txBody>
          <a:bodyPr wrap="square">
            <a:spAutoFit/>
          </a:bodyPr>
          <a:lstStyle/>
          <a:p>
            <a:pPr marL="0" lvl="1">
              <a:lnSpc>
                <a:spcPct val="114000"/>
              </a:lnSpc>
            </a:pPr>
            <a:r>
              <a:rPr lang="en-US" b="1" dirty="0">
                <a:latin typeface="Calibri" panose="020F0502020204030204" pitchFamily="34" charset="0"/>
                <a:cs typeface="Calibri" panose="020F0502020204030204" pitchFamily="34" charset="0"/>
              </a:rPr>
              <a:t>Successful Strategies for Supervisors – General </a:t>
            </a:r>
          </a:p>
          <a:p>
            <a:pPr marL="463550" lvl="1" indent="-46355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Promote a </a:t>
            </a:r>
            <a:r>
              <a:rPr lang="en-US" b="1" dirty="0">
                <a:latin typeface="Calibri" panose="020F0502020204030204" pitchFamily="34" charset="0"/>
                <a:ea typeface="Calibri" panose="020F0502020204030204" pitchFamily="34" charset="0"/>
              </a:rPr>
              <a:t>healthy culture</a:t>
            </a:r>
          </a:p>
          <a:p>
            <a:pPr marL="463550" lvl="1" indent="-463550">
              <a:lnSpc>
                <a:spcPct val="114000"/>
              </a:lnSpc>
              <a:buFont typeface="Arial" panose="020B0604020202020204" pitchFamily="34" charset="0"/>
              <a:buChar char="•"/>
            </a:pPr>
            <a:r>
              <a:rPr lang="en-US" b="1" dirty="0">
                <a:latin typeface="Calibri" panose="020F0502020204030204" pitchFamily="34" charset="0"/>
                <a:ea typeface="Calibri" panose="020F0502020204030204" pitchFamily="34" charset="0"/>
              </a:rPr>
              <a:t>Lead by example </a:t>
            </a:r>
            <a:r>
              <a:rPr lang="en-US" dirty="0">
                <a:latin typeface="Calibri" panose="020F0502020204030204" pitchFamily="34" charset="0"/>
                <a:ea typeface="Calibri" panose="020F0502020204030204" pitchFamily="34" charset="0"/>
              </a:rPr>
              <a:t>(e.g., with qualities such as responsiveness, accountability, and work/life balance)</a:t>
            </a:r>
          </a:p>
          <a:p>
            <a:pPr marL="463550" lvl="1" indent="-463550">
              <a:lnSpc>
                <a:spcPct val="114000"/>
              </a:lnSpc>
              <a:buFont typeface="Arial" panose="020B0604020202020204" pitchFamily="34" charset="0"/>
              <a:buChar char="•"/>
            </a:pPr>
            <a:r>
              <a:rPr lang="en-US" b="1" dirty="0">
                <a:latin typeface="Calibri" panose="020F0502020204030204" pitchFamily="34" charset="0"/>
              </a:rPr>
              <a:t>Establish norms </a:t>
            </a:r>
            <a:r>
              <a:rPr lang="en-US" dirty="0">
                <a:latin typeface="Calibri" panose="020F0502020204030204" pitchFamily="34" charset="0"/>
              </a:rPr>
              <a:t>for yourself and for employees as teleworkers </a:t>
            </a:r>
          </a:p>
          <a:p>
            <a:pPr marL="920750" lvl="2" indent="-463550">
              <a:lnSpc>
                <a:spcPct val="114000"/>
              </a:lnSpc>
              <a:buFont typeface="Arial" panose="020B0604020202020204" pitchFamily="34" charset="0"/>
              <a:buChar char="•"/>
            </a:pPr>
            <a:r>
              <a:rPr lang="en-US" dirty="0"/>
              <a:t>Encourage individual employee and team norms that will facilitate good performance/conduct when teleworking. </a:t>
            </a:r>
          </a:p>
          <a:p>
            <a:pPr marL="463550" lvl="1" indent="-463550">
              <a:buFont typeface="Arial" panose="020B0604020202020204" pitchFamily="34" charset="0"/>
              <a:buChar char="•"/>
            </a:pPr>
            <a:endParaRPr lang="en-US" dirty="0">
              <a:latin typeface="Calibri" panose="020F0502020204030204" pitchFamily="34" charset="0"/>
              <a:ea typeface="Calibri" panose="020F0502020204030204" pitchFamily="34" charset="0"/>
            </a:endParaRPr>
          </a:p>
          <a:p>
            <a:pPr marL="463550" lvl="1" indent="-463550">
              <a:buFont typeface="Arial" panose="020B0604020202020204" pitchFamily="34" charset="0"/>
              <a:buChar char="•"/>
            </a:pPr>
            <a:endParaRPr lang="en-US" dirty="0"/>
          </a:p>
          <a:p>
            <a:pPr marL="0" lvl="1"/>
            <a:r>
              <a:rPr lang="en-US" dirty="0">
                <a:latin typeface="Calibri" panose="020F0502020204030204" pitchFamily="34" charset="0"/>
                <a:ea typeface="Calibri" panose="020F0502020204030204" pitchFamily="34" charset="0"/>
              </a:rPr>
              <a:t>         </a:t>
            </a:r>
            <a:endParaRPr lang="en-US" dirty="0"/>
          </a:p>
        </p:txBody>
      </p:sp>
      <p:sp>
        <p:nvSpPr>
          <p:cNvPr id="3" name="Slide Number Placeholder 2"/>
          <p:cNvSpPr>
            <a:spLocks noGrp="1"/>
          </p:cNvSpPr>
          <p:nvPr>
            <p:ph type="sldNum" sz="quarter" idx="12"/>
          </p:nvPr>
        </p:nvSpPr>
        <p:spPr/>
        <p:txBody>
          <a:bodyPr/>
          <a:lstStyle/>
          <a:p>
            <a:fld id="{4411220A-4329-47A5-AAA9-40C270F25AD1}" type="slidenum">
              <a:rPr lang="en-US" smtClean="0"/>
              <a:t>89</a:t>
            </a:fld>
            <a:endParaRPr lang="en-US"/>
          </a:p>
        </p:txBody>
      </p:sp>
    </p:spTree>
    <p:extLst>
      <p:ext uri="{BB962C8B-B14F-4D97-AF65-F5344CB8AC3E}">
        <p14:creationId xmlns:p14="http://schemas.microsoft.com/office/powerpoint/2010/main" val="2277491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F270F-EEC7-41AF-9EE8-A20B01B83465}"/>
              </a:ext>
            </a:extLst>
          </p:cNvPr>
          <p:cNvSpPr>
            <a:spLocks noGrp="1"/>
          </p:cNvSpPr>
          <p:nvPr>
            <p:ph type="title"/>
          </p:nvPr>
        </p:nvSpPr>
        <p:spPr/>
        <p:txBody>
          <a:bodyPr>
            <a:normAutofit/>
          </a:bodyPr>
          <a:lstStyle/>
          <a:p>
            <a:r>
              <a:rPr lang="en-US" sz="3200" dirty="0">
                <a:latin typeface="+mn-lt"/>
              </a:rPr>
              <a:t>Seminar Series Vision</a:t>
            </a:r>
          </a:p>
        </p:txBody>
      </p:sp>
      <p:sp>
        <p:nvSpPr>
          <p:cNvPr id="5" name="Content Placeholder 7"/>
          <p:cNvSpPr>
            <a:spLocks noGrp="1"/>
          </p:cNvSpPr>
          <p:nvPr>
            <p:ph idx="1"/>
          </p:nvPr>
        </p:nvSpPr>
        <p:spPr>
          <a:xfrm>
            <a:off x="1517073" y="1630362"/>
            <a:ext cx="6463146" cy="3461183"/>
          </a:xfrm>
          <a:ln w="53975">
            <a:solidFill>
              <a:schemeClr val="accent1"/>
            </a:solidFill>
          </a:ln>
        </p:spPr>
        <p:txBody>
          <a:bodyPr>
            <a:normAutofit/>
          </a:bodyPr>
          <a:lstStyle/>
          <a:p>
            <a:pPr marL="0" lvl="0" indent="0" algn="ctr" fontAlgn="base">
              <a:buNone/>
            </a:pPr>
            <a:r>
              <a:rPr lang="en-US" sz="2400" b="1" dirty="0">
                <a:solidFill>
                  <a:schemeClr val="tx1"/>
                </a:solidFill>
              </a:rPr>
              <a:t>Build, retain, and connect </a:t>
            </a:r>
          </a:p>
          <a:p>
            <a:pPr marL="0" lvl="0" indent="0" algn="ctr" fontAlgn="base">
              <a:buNone/>
            </a:pPr>
            <a:r>
              <a:rPr lang="en-US" sz="2400" b="1" dirty="0">
                <a:solidFill>
                  <a:schemeClr val="tx1"/>
                </a:solidFill>
              </a:rPr>
              <a:t>a more collaborative,</a:t>
            </a:r>
          </a:p>
          <a:p>
            <a:pPr marL="0" lvl="0" indent="0" algn="ctr" fontAlgn="base">
              <a:buNone/>
            </a:pPr>
            <a:r>
              <a:rPr lang="en-US" sz="2400" b="1" dirty="0">
                <a:solidFill>
                  <a:schemeClr val="tx1"/>
                </a:solidFill>
              </a:rPr>
              <a:t> engaged, and capable workforce </a:t>
            </a:r>
          </a:p>
          <a:p>
            <a:pPr marL="0" lvl="0" indent="0" algn="ctr" fontAlgn="base">
              <a:buNone/>
            </a:pPr>
            <a:r>
              <a:rPr lang="en-US" sz="2400" b="1" dirty="0">
                <a:solidFill>
                  <a:schemeClr val="tx1"/>
                </a:solidFill>
              </a:rPr>
              <a:t>with the tools and expertise needed </a:t>
            </a:r>
          </a:p>
          <a:p>
            <a:pPr marL="0" lvl="0" indent="0" algn="ctr" fontAlgn="base">
              <a:buNone/>
            </a:pPr>
            <a:r>
              <a:rPr lang="en-US" sz="2400" b="1" dirty="0">
                <a:solidFill>
                  <a:schemeClr val="tx1"/>
                </a:solidFill>
              </a:rPr>
              <a:t>to more efficiently and effectively </a:t>
            </a:r>
          </a:p>
          <a:p>
            <a:pPr marL="0" lvl="0" indent="0" algn="ctr" fontAlgn="base">
              <a:buNone/>
            </a:pPr>
            <a:r>
              <a:rPr lang="en-US" sz="2400" b="1" dirty="0">
                <a:solidFill>
                  <a:schemeClr val="tx1"/>
                </a:solidFill>
              </a:rPr>
              <a:t>serve the public and,</a:t>
            </a:r>
          </a:p>
          <a:p>
            <a:pPr marL="0" lvl="0" indent="0" algn="ctr" fontAlgn="base">
              <a:buNone/>
            </a:pPr>
            <a:r>
              <a:rPr lang="en-US" sz="2400" b="1" dirty="0">
                <a:solidFill>
                  <a:schemeClr val="tx1"/>
                </a:solidFill>
              </a:rPr>
              <a:t> ultimately, go further, faster, together.</a:t>
            </a:r>
          </a:p>
          <a:p>
            <a:pPr marL="0" indent="0">
              <a:buNone/>
            </a:pPr>
            <a:endParaRPr lang="en-US" dirty="0"/>
          </a:p>
          <a:p>
            <a:pPr marL="0" indent="0">
              <a:buNone/>
            </a:pPr>
            <a:endParaRPr lang="en-US" dirty="0"/>
          </a:p>
        </p:txBody>
      </p:sp>
      <p:pic>
        <p:nvPicPr>
          <p:cNvPr id="7" name="Picture 6" descr="Seminar Series Logo: Together Going Further Faster">
            <a:extLst>
              <a:ext uri="{FF2B5EF4-FFF2-40B4-BE49-F238E27FC236}">
                <a16:creationId xmlns:a16="http://schemas.microsoft.com/office/drawing/2014/main" id="{45EE5ADA-62FA-4A2E-810B-F96B0B10F62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655732" y="5486626"/>
            <a:ext cx="5832535" cy="1008778"/>
          </a:xfrm>
          <a:prstGeom prst="rect">
            <a:avLst/>
          </a:prstGeom>
        </p:spPr>
      </p:pic>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411220A-4329-47A5-AAA9-40C270F25A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3915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p:txBody>
          <a:bodyPr>
            <a:normAutofit/>
          </a:bodyPr>
          <a:lstStyle/>
          <a:p>
            <a:r>
              <a:rPr lang="en-US" sz="3200" dirty="0">
                <a:latin typeface="+mn-lt"/>
              </a:rPr>
              <a:t>Setting Your Own Individual Norms</a:t>
            </a:r>
          </a:p>
        </p:txBody>
      </p:sp>
      <p:sp>
        <p:nvSpPr>
          <p:cNvPr id="2" name="Rectangle 1"/>
          <p:cNvSpPr/>
          <p:nvPr/>
        </p:nvSpPr>
        <p:spPr>
          <a:xfrm>
            <a:off x="230821" y="1502688"/>
            <a:ext cx="8793436" cy="5355312"/>
          </a:xfrm>
          <a:prstGeom prst="rect">
            <a:avLst/>
          </a:prstGeom>
        </p:spPr>
        <p:txBody>
          <a:bodyPr wrap="square">
            <a:spAutoFit/>
          </a:bodyPr>
          <a:lstStyle/>
          <a:p>
            <a:pPr marL="0" lvl="1"/>
            <a:r>
              <a:rPr lang="en-US" b="1" dirty="0">
                <a:cs typeface="Calibri" panose="020F0502020204030204" pitchFamily="34" charset="0"/>
              </a:rPr>
              <a:t>Individual Norms</a:t>
            </a:r>
          </a:p>
          <a:p>
            <a:pPr lvl="1" indent="-457200">
              <a:buFont typeface="Arial" panose="020B0604020202020204" pitchFamily="34" charset="0"/>
              <a:buChar char="•"/>
            </a:pPr>
            <a:r>
              <a:rPr lang="en-US" b="1" dirty="0">
                <a:cs typeface="Calibri" panose="020F0502020204030204" pitchFamily="34" charset="0"/>
              </a:rPr>
              <a:t>The way in which an employee performs while teleworking should not be different from when they are in-person.</a:t>
            </a:r>
          </a:p>
          <a:p>
            <a:pPr lvl="2" indent="-457200">
              <a:buFont typeface="Arial" panose="020B0604020202020204" pitchFamily="34" charset="0"/>
              <a:buChar char="•"/>
            </a:pPr>
            <a:r>
              <a:rPr lang="en-US" dirty="0">
                <a:cs typeface="Calibri" panose="020F0502020204030204" pitchFamily="34" charset="0"/>
              </a:rPr>
              <a:t>Continue to be responsive and accountable.</a:t>
            </a:r>
          </a:p>
          <a:p>
            <a:pPr lvl="2" indent="-457200">
              <a:buFont typeface="Arial" panose="020B0604020202020204" pitchFamily="34" charset="0"/>
              <a:buChar char="•"/>
            </a:pPr>
            <a:r>
              <a:rPr lang="en-US" dirty="0">
                <a:cs typeface="Calibri" panose="020F0502020204030204" pitchFamily="34" charset="0"/>
              </a:rPr>
              <a:t>Continue to adhere to performance plan</a:t>
            </a:r>
          </a:p>
          <a:p>
            <a:pPr lvl="3" indent="-457200">
              <a:buFont typeface="Arial" panose="020B0604020202020204" pitchFamily="34" charset="0"/>
              <a:buChar char="•"/>
            </a:pPr>
            <a:r>
              <a:rPr lang="en-US" dirty="0"/>
              <a:t>Meet deadlines &amp; achieve results</a:t>
            </a:r>
            <a:endParaRPr lang="en-US" dirty="0">
              <a:cs typeface="Calibri" panose="020F0502020204030204" pitchFamily="34" charset="0"/>
            </a:endParaRPr>
          </a:p>
          <a:p>
            <a:pPr lvl="3" indent="-457200">
              <a:buFont typeface="Arial" panose="020B0604020202020204" pitchFamily="34" charset="0"/>
              <a:buChar char="•"/>
            </a:pPr>
            <a:r>
              <a:rPr lang="en-US" dirty="0">
                <a:cs typeface="Calibri" panose="020F0502020204030204" pitchFamily="34" charset="0"/>
              </a:rPr>
              <a:t>Keep track of projects and results of projects  </a:t>
            </a:r>
          </a:p>
          <a:p>
            <a:pPr lvl="3" indent="-457200">
              <a:buFont typeface="Arial" panose="020B0604020202020204" pitchFamily="34" charset="0"/>
              <a:buChar char="•"/>
            </a:pPr>
            <a:r>
              <a:rPr lang="en-US" dirty="0">
                <a:cs typeface="Calibri" panose="020F0502020204030204" pitchFamily="34" charset="0"/>
              </a:rPr>
              <a:t>Record progress towards goal achievement</a:t>
            </a:r>
          </a:p>
          <a:p>
            <a:pPr lvl="1" indent="-457200">
              <a:buFont typeface="Arial" panose="020B0604020202020204" pitchFamily="34" charset="0"/>
              <a:buChar char="•"/>
            </a:pPr>
            <a:r>
              <a:rPr lang="en-US" dirty="0"/>
              <a:t>Feel comfortable working independently without close supervision</a:t>
            </a:r>
          </a:p>
          <a:p>
            <a:pPr lvl="1" indent="-457200">
              <a:buFont typeface="Arial" panose="020B0604020202020204" pitchFamily="34" charset="0"/>
              <a:buChar char="•"/>
            </a:pPr>
            <a:r>
              <a:rPr lang="en-US" dirty="0">
                <a:cs typeface="Calibri" panose="020F0502020204030204" pitchFamily="34" charset="0"/>
              </a:rPr>
              <a:t>Keep your calendar up to date to colleagues are aware of availabilities and able to schedule meetings</a:t>
            </a:r>
          </a:p>
          <a:p>
            <a:pPr lvl="1" indent="-457200">
              <a:buFont typeface="Arial" panose="020B0604020202020204" pitchFamily="34" charset="0"/>
              <a:buChar char="•"/>
            </a:pPr>
            <a:r>
              <a:rPr lang="en-US" dirty="0">
                <a:cs typeface="Calibri" panose="020F0502020204030204" pitchFamily="34" charset="0"/>
              </a:rPr>
              <a:t>Culture of Continuous improvement and Learning</a:t>
            </a:r>
          </a:p>
          <a:p>
            <a:pPr lvl="2" indent="-457200">
              <a:buFont typeface="Arial" panose="020B0604020202020204" pitchFamily="34" charset="0"/>
              <a:buChar char="•"/>
            </a:pPr>
            <a:r>
              <a:rPr lang="en-US" dirty="0">
                <a:cs typeface="Calibri" panose="020F0502020204030204" pitchFamily="34" charset="0"/>
              </a:rPr>
              <a:t>Identify trainings or other developmental opportunities of interest</a:t>
            </a:r>
          </a:p>
          <a:p>
            <a:pPr lvl="2" indent="-457200">
              <a:buFont typeface="Arial" panose="020B0604020202020204" pitchFamily="34" charset="0"/>
              <a:buChar char="•"/>
            </a:pPr>
            <a:r>
              <a:rPr lang="en-US" dirty="0">
                <a:cs typeface="Calibri" panose="020F0502020204030204" pitchFamily="34" charset="0"/>
              </a:rPr>
              <a:t>Report and celebrate accomplishments and improvements</a:t>
            </a:r>
          </a:p>
          <a:p>
            <a:pPr lvl="1" indent="-457200">
              <a:buFont typeface="Arial" panose="020B0604020202020204" pitchFamily="34" charset="0"/>
              <a:buChar char="•"/>
            </a:pPr>
            <a:r>
              <a:rPr lang="en-US" dirty="0"/>
              <a:t>Maintain suitable workspace.</a:t>
            </a:r>
          </a:p>
          <a:p>
            <a:pPr lvl="1" indent="-457200">
              <a:buFont typeface="Arial" panose="020B0604020202020204" pitchFamily="34" charset="0"/>
              <a:buChar char="•"/>
            </a:pPr>
            <a:r>
              <a:rPr lang="en-US" dirty="0"/>
              <a:t>If able, get up and move at regular intervals. </a:t>
            </a:r>
          </a:p>
          <a:p>
            <a:pPr lvl="1" indent="-457200">
              <a:buFont typeface="Arial" panose="020B0604020202020204" pitchFamily="34" charset="0"/>
              <a:buChar char="•"/>
            </a:pPr>
            <a:r>
              <a:rPr lang="en-US" dirty="0"/>
              <a:t>Maintain work/life balance – set boundaries </a:t>
            </a:r>
          </a:p>
          <a:p>
            <a:pPr lvl="1" indent="-457200">
              <a:buFont typeface="Arial" panose="020B0604020202020204" pitchFamily="34" charset="0"/>
              <a:buChar char="•"/>
            </a:pPr>
            <a:r>
              <a:rPr lang="en-US" dirty="0"/>
              <a:t>Minimize distractions while working from home.</a:t>
            </a:r>
          </a:p>
          <a:p>
            <a:pPr lvl="1" indent="-457200">
              <a:buFont typeface="Arial" panose="020B0604020202020204" pitchFamily="34" charset="0"/>
              <a:buChar char="•"/>
            </a:pPr>
            <a:r>
              <a:rPr lang="en-US" dirty="0"/>
              <a:t>Maintain proficiency with technology as it evolves.</a:t>
            </a:r>
          </a:p>
        </p:txBody>
      </p:sp>
      <p:sp>
        <p:nvSpPr>
          <p:cNvPr id="3" name="Slide Number Placeholder 2"/>
          <p:cNvSpPr>
            <a:spLocks noGrp="1"/>
          </p:cNvSpPr>
          <p:nvPr>
            <p:ph type="sldNum" sz="quarter" idx="12"/>
          </p:nvPr>
        </p:nvSpPr>
        <p:spPr/>
        <p:txBody>
          <a:bodyPr/>
          <a:lstStyle/>
          <a:p>
            <a:fld id="{4411220A-4329-47A5-AAA9-40C270F25AD1}" type="slidenum">
              <a:rPr lang="en-US" smtClean="0"/>
              <a:t>90</a:t>
            </a:fld>
            <a:endParaRPr lang="en-US"/>
          </a:p>
        </p:txBody>
      </p:sp>
    </p:spTree>
    <p:extLst>
      <p:ext uri="{BB962C8B-B14F-4D97-AF65-F5344CB8AC3E}">
        <p14:creationId xmlns:p14="http://schemas.microsoft.com/office/powerpoint/2010/main" val="5446399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Setting Team Norms</a:t>
            </a:r>
          </a:p>
        </p:txBody>
      </p:sp>
      <p:sp>
        <p:nvSpPr>
          <p:cNvPr id="2" name="Rectangle 1"/>
          <p:cNvSpPr/>
          <p:nvPr/>
        </p:nvSpPr>
        <p:spPr>
          <a:xfrm>
            <a:off x="172277" y="1425143"/>
            <a:ext cx="8767186" cy="5078313"/>
          </a:xfrm>
          <a:prstGeom prst="rect">
            <a:avLst/>
          </a:prstGeom>
        </p:spPr>
        <p:txBody>
          <a:bodyPr wrap="square">
            <a:spAutoFit/>
          </a:bodyPr>
          <a:lstStyle/>
          <a:p>
            <a:r>
              <a:rPr lang="en-US" b="1" dirty="0">
                <a:latin typeface="Calibri" panose="020F0502020204030204" pitchFamily="34" charset="0"/>
                <a:ea typeface="Calibri" panose="020F0502020204030204" pitchFamily="34" charset="0"/>
              </a:rPr>
              <a:t>Team Leaders Work with Team Members to Set Team Norms for:</a:t>
            </a:r>
            <a:endParaRPr lang="en-US" dirty="0">
              <a:latin typeface="Calibri" panose="020F0502020204030204" pitchFamily="34" charset="0"/>
              <a:ea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rPr>
              <a:t>Performance and project tracking protocols</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rPr>
              <a:t>Communication rules and expectations</a:t>
            </a:r>
          </a:p>
          <a:p>
            <a:pPr marL="800100" lvl="1" indent="-342900">
              <a:buFont typeface="Arial" panose="020B0604020202020204" pitchFamily="34" charset="0"/>
              <a:buChar char="•"/>
            </a:pPr>
            <a:r>
              <a:rPr lang="en-US" dirty="0">
                <a:latin typeface="Calibri" panose="020F0502020204030204" pitchFamily="34" charset="0"/>
                <a:ea typeface="Calibri" panose="020F0502020204030204" pitchFamily="34" charset="0"/>
              </a:rPr>
              <a:t>Preferred communication tools/software</a:t>
            </a:r>
          </a:p>
          <a:p>
            <a:pPr marL="800100" lvl="1" indent="-342900">
              <a:buFont typeface="Arial" panose="020B0604020202020204" pitchFamily="34" charset="0"/>
              <a:buChar char="•"/>
            </a:pPr>
            <a:r>
              <a:rPr lang="en-US" dirty="0">
                <a:latin typeface="Calibri" panose="020F0502020204030204" pitchFamily="34" charset="0"/>
                <a:ea typeface="Calibri" panose="020F0502020204030204" pitchFamily="34" charset="0"/>
              </a:rPr>
              <a:t>Response time for phone calls and emails that are urgent vs. non-urgent</a:t>
            </a:r>
          </a:p>
          <a:p>
            <a:pPr marL="800100" lvl="1" indent="-342900">
              <a:buFont typeface="Arial" panose="020B0604020202020204" pitchFamily="34" charset="0"/>
              <a:buChar char="•"/>
            </a:pPr>
            <a:r>
              <a:rPr lang="en-US" dirty="0">
                <a:latin typeface="Calibri" panose="020F0502020204030204" pitchFamily="34" charset="0"/>
                <a:ea typeface="Calibri" panose="020F0502020204030204" pitchFamily="34" charset="0"/>
              </a:rPr>
              <a:t>How to communicate urgency (and lack of urgency)</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rPr>
              <a:t>Calendar sharing</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rPr>
              <a:t>Document sharing</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rPr>
              <a:t>Out-of-office coverage and messages</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rPr>
              <a:t>Methods for consensus reaching</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rPr>
              <a:t>Methods for identifying, discussing, and prioritizing knowledge and skills gaps</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rPr>
              <a:t>Methods for identifying and prioritizing training and developmental opportunities, and those who will receive them.</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rPr>
              <a:t>Frequency, timing (being conscious of varying time zones and working schedules), content, and participation of team meetings</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rPr>
              <a:t>Ways to support culture of continuous learning and improvement, psychological safety, diversity, inclusion, equity, accessibility, etc.</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rPr>
              <a:t>Ways of celebrating accomplishments which are meaningful to team members</a:t>
            </a:r>
          </a:p>
        </p:txBody>
      </p:sp>
      <p:sp>
        <p:nvSpPr>
          <p:cNvPr id="3" name="Slide Number Placeholder 2"/>
          <p:cNvSpPr>
            <a:spLocks noGrp="1"/>
          </p:cNvSpPr>
          <p:nvPr>
            <p:ph type="sldNum" sz="quarter" idx="12"/>
          </p:nvPr>
        </p:nvSpPr>
        <p:spPr/>
        <p:txBody>
          <a:bodyPr/>
          <a:lstStyle/>
          <a:p>
            <a:fld id="{4411220A-4329-47A5-AAA9-40C270F25AD1}" type="slidenum">
              <a:rPr lang="en-US" smtClean="0"/>
              <a:t>91</a:t>
            </a:fld>
            <a:endParaRPr lang="en-US" dirty="0"/>
          </a:p>
        </p:txBody>
      </p:sp>
    </p:spTree>
    <p:extLst>
      <p:ext uri="{BB962C8B-B14F-4D97-AF65-F5344CB8AC3E}">
        <p14:creationId xmlns:p14="http://schemas.microsoft.com/office/powerpoint/2010/main" val="8764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EC0A-29BB-4E41-A99A-611C5E8EA662}"/>
              </a:ext>
            </a:extLst>
          </p:cNvPr>
          <p:cNvSpPr>
            <a:spLocks noGrp="1"/>
          </p:cNvSpPr>
          <p:nvPr>
            <p:ph type="title"/>
          </p:nvPr>
        </p:nvSpPr>
        <p:spPr/>
        <p:txBody>
          <a:bodyPr>
            <a:normAutofit/>
          </a:bodyPr>
          <a:lstStyle/>
          <a:p>
            <a:r>
              <a:rPr lang="en-US" sz="3200" dirty="0">
                <a:latin typeface="+mn-lt"/>
              </a:rPr>
              <a:t>Enhancing Engagement and Connection</a:t>
            </a:r>
          </a:p>
        </p:txBody>
      </p:sp>
      <p:sp>
        <p:nvSpPr>
          <p:cNvPr id="6" name="Slide Number Placeholder 5"/>
          <p:cNvSpPr>
            <a:spLocks noGrp="1"/>
          </p:cNvSpPr>
          <p:nvPr>
            <p:ph type="sldNum" sz="quarter" idx="12"/>
          </p:nvPr>
        </p:nvSpPr>
        <p:spPr/>
        <p:txBody>
          <a:bodyPr/>
          <a:lstStyle/>
          <a:p>
            <a:fld id="{4411220A-4329-47A5-AAA9-40C270F25AD1}" type="slidenum">
              <a:rPr lang="en-US" smtClean="0"/>
              <a:pPr/>
              <a:t>92</a:t>
            </a:fld>
            <a:endParaRPr lang="en-US" dirty="0"/>
          </a:p>
        </p:txBody>
      </p:sp>
    </p:spTree>
    <p:extLst>
      <p:ext uri="{BB962C8B-B14F-4D97-AF65-F5344CB8AC3E}">
        <p14:creationId xmlns:p14="http://schemas.microsoft.com/office/powerpoint/2010/main" val="31148954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E691B-68F5-491C-B92C-187B85CA0993}"/>
              </a:ext>
            </a:extLst>
          </p:cNvPr>
          <p:cNvSpPr>
            <a:spLocks noGrp="1"/>
          </p:cNvSpPr>
          <p:nvPr>
            <p:ph type="title"/>
          </p:nvPr>
        </p:nvSpPr>
        <p:spPr/>
        <p:txBody>
          <a:bodyPr>
            <a:normAutofit/>
          </a:bodyPr>
          <a:lstStyle/>
          <a:p>
            <a:r>
              <a:rPr lang="en-US" sz="3200" dirty="0">
                <a:latin typeface="+mn-lt"/>
              </a:rPr>
              <a:t>Defining Engagement</a:t>
            </a:r>
          </a:p>
        </p:txBody>
      </p:sp>
      <p:sp>
        <p:nvSpPr>
          <p:cNvPr id="6" name="TextBox 5">
            <a:extLst>
              <a:ext uri="{FF2B5EF4-FFF2-40B4-BE49-F238E27FC236}">
                <a16:creationId xmlns:a16="http://schemas.microsoft.com/office/drawing/2014/main" id="{3A15D780-0E1D-4EDE-A9B3-D0E5D0BF894D}"/>
              </a:ext>
            </a:extLst>
          </p:cNvPr>
          <p:cNvSpPr txBox="1"/>
          <p:nvPr/>
        </p:nvSpPr>
        <p:spPr>
          <a:xfrm>
            <a:off x="352695" y="2070200"/>
            <a:ext cx="8229600" cy="1477328"/>
          </a:xfrm>
          <a:prstGeom prst="rect">
            <a:avLst/>
          </a:prstGeom>
          <a:noFill/>
        </p:spPr>
        <p:txBody>
          <a:bodyPr wrap="square">
            <a:spAutoFit/>
          </a:bodyPr>
          <a:lstStyle/>
          <a:p>
            <a:r>
              <a:rPr lang="en-US" dirty="0"/>
              <a:t>OPM defines </a:t>
            </a:r>
            <a:r>
              <a:rPr lang="en-US" b="1" dirty="0"/>
              <a:t>employee engagement </a:t>
            </a:r>
            <a:r>
              <a:rPr lang="en-US" dirty="0"/>
              <a:t>as: </a:t>
            </a:r>
          </a:p>
          <a:p>
            <a:endParaRPr lang="en-US" i="1" dirty="0"/>
          </a:p>
          <a:p>
            <a:r>
              <a:rPr lang="en-US" i="1" dirty="0"/>
              <a:t>“An employee’s sense of purpose that is evident in their display of dedication, persistence, and effort in their work or overall attachment to their organization and its mission.”</a:t>
            </a:r>
          </a:p>
        </p:txBody>
      </p:sp>
      <p:sp>
        <p:nvSpPr>
          <p:cNvPr id="8" name="TextBox 7">
            <a:extLst>
              <a:ext uri="{FF2B5EF4-FFF2-40B4-BE49-F238E27FC236}">
                <a16:creationId xmlns:a16="http://schemas.microsoft.com/office/drawing/2014/main" id="{CA605DD1-4172-48DB-A37A-0D5A5F4E8170}"/>
              </a:ext>
            </a:extLst>
          </p:cNvPr>
          <p:cNvSpPr txBox="1"/>
          <p:nvPr/>
        </p:nvSpPr>
        <p:spPr>
          <a:xfrm>
            <a:off x="352695" y="5492473"/>
            <a:ext cx="8713483" cy="1046440"/>
          </a:xfrm>
          <a:prstGeom prst="rect">
            <a:avLst/>
          </a:prstGeom>
          <a:noFill/>
        </p:spPr>
        <p:txBody>
          <a:bodyPr wrap="square">
            <a:spAutoFit/>
          </a:bodyPr>
          <a:lstStyle/>
          <a:p>
            <a:r>
              <a:rPr lang="en-US" sz="1600" dirty="0">
                <a:ea typeface="Calibri" panose="020F0502020204030204" pitchFamily="34" charset="0"/>
              </a:rPr>
              <a:t>(From</a:t>
            </a:r>
            <a:r>
              <a:rPr lang="en-US" sz="1600" i="1" dirty="0">
                <a:ea typeface="Calibri" panose="020F0502020204030204" pitchFamily="34" charset="0"/>
              </a:rPr>
              <a:t>: Office of Personnel Management. 2020. Federal Employee Viewpoint Survey. Available at: </a:t>
            </a:r>
            <a:r>
              <a:rPr lang="en-US" sz="1600" i="1" dirty="0">
                <a:ea typeface="Calibri" panose="020F0502020204030204" pitchFamily="34" charset="0"/>
                <a:hlinkClick r:id="rId2"/>
              </a:rPr>
              <a:t>https://www.opm.gov/fevs/reports/governmentwide-reports/governmentwide-management-report/governmentwide-report/2020/2020-governmentwide-management-report.pdf</a:t>
            </a:r>
            <a:r>
              <a:rPr lang="en-US" sz="1600" i="1" dirty="0">
                <a:ea typeface="Calibri" panose="020F0502020204030204" pitchFamily="34" charset="0"/>
              </a:rPr>
              <a:t>.)</a:t>
            </a:r>
          </a:p>
          <a:p>
            <a:endParaRPr lang="en-US" sz="1400" dirty="0"/>
          </a:p>
        </p:txBody>
      </p:sp>
      <p:sp>
        <p:nvSpPr>
          <p:cNvPr id="2" name="Slide Number Placeholder 1">
            <a:extLst>
              <a:ext uri="{FF2B5EF4-FFF2-40B4-BE49-F238E27FC236}">
                <a16:creationId xmlns:a16="http://schemas.microsoft.com/office/drawing/2014/main" id="{50885178-370C-4A5B-93AA-2E0053D100E7}"/>
              </a:ext>
            </a:extLst>
          </p:cNvPr>
          <p:cNvSpPr>
            <a:spLocks noGrp="1"/>
          </p:cNvSpPr>
          <p:nvPr>
            <p:ph type="sldNum" sz="quarter" idx="12"/>
          </p:nvPr>
        </p:nvSpPr>
        <p:spPr/>
        <p:txBody>
          <a:bodyPr/>
          <a:lstStyle/>
          <a:p>
            <a:fld id="{4411220A-4329-47A5-AAA9-40C270F25AD1}" type="slidenum">
              <a:rPr lang="en-US" smtClean="0"/>
              <a:t>93</a:t>
            </a:fld>
            <a:endParaRPr lang="en-US"/>
          </a:p>
        </p:txBody>
      </p:sp>
    </p:spTree>
    <p:extLst>
      <p:ext uri="{BB962C8B-B14F-4D97-AF65-F5344CB8AC3E}">
        <p14:creationId xmlns:p14="http://schemas.microsoft.com/office/powerpoint/2010/main" val="38475919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Enhancing Employee Engagement – </a:t>
            </a:r>
            <a:br>
              <a:rPr lang="en-US" sz="3200" dirty="0">
                <a:latin typeface="+mn-lt"/>
              </a:rPr>
            </a:br>
            <a:r>
              <a:rPr lang="en-US" sz="3200" dirty="0">
                <a:latin typeface="+mn-lt"/>
              </a:rPr>
              <a:t>Strategies for Supervisors </a:t>
            </a:r>
          </a:p>
        </p:txBody>
      </p:sp>
      <p:sp>
        <p:nvSpPr>
          <p:cNvPr id="2" name="Rectangle 1"/>
          <p:cNvSpPr/>
          <p:nvPr/>
        </p:nvSpPr>
        <p:spPr>
          <a:xfrm>
            <a:off x="225287" y="1487299"/>
            <a:ext cx="8918713" cy="5093702"/>
          </a:xfrm>
          <a:prstGeom prst="rect">
            <a:avLst/>
          </a:prstGeom>
        </p:spPr>
        <p:txBody>
          <a:bodyPr wrap="square">
            <a:spAutoFit/>
          </a:bodyPr>
          <a:lstStyle/>
          <a:p>
            <a:r>
              <a:rPr lang="en-US" b="1" dirty="0"/>
              <a:t>Enhancing Employee Engagement – Strategies for Leadership/Supervisors:</a:t>
            </a:r>
            <a:endParaRPr lang="en-US" dirty="0"/>
          </a:p>
          <a:p>
            <a:pPr marL="285750" indent="-285750">
              <a:buFont typeface="Arial" panose="020B0604020202020204" pitchFamily="34" charset="0"/>
              <a:buChar char="•"/>
            </a:pPr>
            <a:r>
              <a:rPr lang="en-US" dirty="0"/>
              <a:t>Engage.  Engage.  Engage. </a:t>
            </a:r>
          </a:p>
          <a:p>
            <a:pPr marL="285750" indent="-285750">
              <a:buFont typeface="Arial" panose="020B0604020202020204" pitchFamily="34" charset="0"/>
              <a:buChar char="•"/>
            </a:pPr>
            <a:r>
              <a:rPr lang="en-US" b="1" dirty="0"/>
              <a:t>Make sure employees do not feel isolated</a:t>
            </a:r>
            <a:r>
              <a:rPr lang="en-US" dirty="0"/>
              <a:t>.</a:t>
            </a:r>
          </a:p>
          <a:p>
            <a:pPr marL="285750" indent="-285750">
              <a:buFont typeface="Arial" panose="020B0604020202020204" pitchFamily="34" charset="0"/>
              <a:buChar char="•"/>
            </a:pPr>
            <a:r>
              <a:rPr lang="en-US" b="1" dirty="0"/>
              <a:t>Be available</a:t>
            </a:r>
            <a:r>
              <a:rPr lang="en-US" dirty="0"/>
              <a:t>. (e.g., host office hours)</a:t>
            </a:r>
          </a:p>
          <a:p>
            <a:pPr marL="285750" indent="-285750">
              <a:buFont typeface="Arial" panose="020B0604020202020204" pitchFamily="34" charset="0"/>
              <a:buChar char="•"/>
            </a:pPr>
            <a:r>
              <a:rPr lang="en-US" b="1" dirty="0"/>
              <a:t>Strong working relationships</a:t>
            </a:r>
            <a:r>
              <a:rPr lang="en-US" dirty="0"/>
              <a:t>, </a:t>
            </a:r>
            <a:r>
              <a:rPr lang="en-US" b="1" dirty="0"/>
              <a:t>effective processes</a:t>
            </a:r>
            <a:r>
              <a:rPr lang="en-US" dirty="0"/>
              <a:t>, and </a:t>
            </a:r>
            <a:r>
              <a:rPr lang="en-US" b="1" dirty="0"/>
              <a:t>clear and effective communications </a:t>
            </a:r>
            <a:r>
              <a:rPr lang="en-US" dirty="0"/>
              <a:t>drive employee engagement.</a:t>
            </a:r>
          </a:p>
          <a:p>
            <a:pPr marL="285750" indent="-285750">
              <a:buFont typeface="Arial" panose="020B0604020202020204" pitchFamily="34" charset="0"/>
              <a:buChar char="•"/>
            </a:pPr>
            <a:r>
              <a:rPr lang="en-US" dirty="0"/>
              <a:t>Ensure employees have the </a:t>
            </a:r>
            <a:r>
              <a:rPr lang="en-US" b="1" dirty="0"/>
              <a:t>tools and training </a:t>
            </a:r>
            <a:r>
              <a:rPr lang="en-US" dirty="0"/>
              <a:t>they need to succeed.</a:t>
            </a:r>
          </a:p>
          <a:p>
            <a:pPr marL="285750" indent="-285750">
              <a:buFont typeface="Arial" panose="020B0604020202020204" pitchFamily="34" charset="0"/>
              <a:buChar char="•"/>
            </a:pPr>
            <a:r>
              <a:rPr lang="en-US" dirty="0"/>
              <a:t>Implement </a:t>
            </a:r>
            <a:r>
              <a:rPr lang="en-US" b="1" dirty="0"/>
              <a:t>effective telework policies</a:t>
            </a:r>
            <a:r>
              <a:rPr lang="en-US" dirty="0"/>
              <a:t> and </a:t>
            </a:r>
            <a:r>
              <a:rPr lang="en-US" b="1" dirty="0"/>
              <a:t>programs that benefit employee engagement</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CULTURE</a:t>
            </a:r>
            <a:r>
              <a:rPr lang="en-US" dirty="0"/>
              <a:t>:</a:t>
            </a:r>
          </a:p>
          <a:p>
            <a:pPr marL="742950" lvl="1" indent="-285750">
              <a:buFont typeface="Arial" panose="020B0604020202020204" pitchFamily="34" charset="0"/>
              <a:buChar char="•"/>
            </a:pPr>
            <a:r>
              <a:rPr lang="en-US" dirty="0"/>
              <a:t>Promote a culture of </a:t>
            </a:r>
            <a:r>
              <a:rPr lang="en-US" b="1" dirty="0"/>
              <a:t>psychological safety </a:t>
            </a:r>
            <a:r>
              <a:rPr lang="en-US" dirty="0"/>
              <a:t>and a </a:t>
            </a:r>
            <a:r>
              <a:rPr lang="en-US" b="1" dirty="0"/>
              <a:t>feedback culture </a:t>
            </a:r>
            <a:r>
              <a:rPr lang="en-US" dirty="0"/>
              <a:t>from executive leadership.</a:t>
            </a:r>
          </a:p>
          <a:p>
            <a:pPr marL="1023938" lvl="2" indent="-285750">
              <a:buFont typeface="Arial" panose="020B0604020202020204" pitchFamily="34" charset="0"/>
              <a:buChar char="•"/>
            </a:pPr>
            <a:r>
              <a:rPr lang="en-US" dirty="0"/>
              <a:t>Create the expectation for continuous informal feedback as a shared responsibility between supervisors and employees.</a:t>
            </a:r>
          </a:p>
          <a:p>
            <a:pPr marL="742950" lvl="1" indent="-285750">
              <a:buFont typeface="Arial" panose="020B0604020202020204" pitchFamily="34" charset="0"/>
              <a:buChar char="•"/>
            </a:pPr>
            <a:r>
              <a:rPr lang="en-US" dirty="0"/>
              <a:t>Foster an </a:t>
            </a:r>
            <a:r>
              <a:rPr lang="en-US" b="1" dirty="0"/>
              <a:t>inclusive</a:t>
            </a:r>
            <a:r>
              <a:rPr lang="en-US" dirty="0"/>
              <a:t> culture in which all employees feel </a:t>
            </a:r>
            <a:r>
              <a:rPr lang="en-US" b="1" dirty="0"/>
              <a:t>valued, respected, and heard</a:t>
            </a:r>
            <a:r>
              <a:rPr lang="en-US" dirty="0"/>
              <a:t>.</a:t>
            </a:r>
          </a:p>
          <a:p>
            <a:pPr marL="742950" lvl="1" indent="-285750">
              <a:buFont typeface="Arial" panose="020B0604020202020204" pitchFamily="34" charset="0"/>
              <a:buChar char="•"/>
            </a:pPr>
            <a:r>
              <a:rPr lang="en-US" dirty="0"/>
              <a:t>Foster a culture of </a:t>
            </a:r>
            <a:r>
              <a:rPr lang="en-US" b="1" dirty="0"/>
              <a:t>continuous learning, development, and improvement</a:t>
            </a:r>
            <a:r>
              <a:rPr lang="en-US" dirty="0"/>
              <a:t>, and know the career and development goals of your employees. </a:t>
            </a:r>
          </a:p>
          <a:p>
            <a:pPr marL="742950" lvl="1" indent="-285750">
              <a:buFont typeface="Arial" panose="020B0604020202020204" pitchFamily="34" charset="0"/>
              <a:buChar char="•"/>
            </a:pPr>
            <a:r>
              <a:rPr lang="en-US" dirty="0"/>
              <a:t>Foster a </a:t>
            </a:r>
            <a:r>
              <a:rPr lang="en-US" b="1" dirty="0"/>
              <a:t>collaborative, supportive, and positive culture </a:t>
            </a:r>
            <a:r>
              <a:rPr lang="en-US" dirty="0"/>
              <a:t>where teamwork is the norm</a:t>
            </a:r>
            <a:endParaRPr lang="en-US" b="1" dirty="0"/>
          </a:p>
          <a:p>
            <a:pPr marL="285750" indent="-285750">
              <a:buFont typeface="Arial" panose="020B0604020202020204" pitchFamily="34" charset="0"/>
              <a:buChar char="•"/>
            </a:pPr>
            <a:endParaRPr lang="en-US" sz="100" dirty="0"/>
          </a:p>
        </p:txBody>
      </p:sp>
      <p:sp>
        <p:nvSpPr>
          <p:cNvPr id="3" name="Slide Number Placeholder 2"/>
          <p:cNvSpPr>
            <a:spLocks noGrp="1"/>
          </p:cNvSpPr>
          <p:nvPr>
            <p:ph type="sldNum" sz="quarter" idx="12"/>
          </p:nvPr>
        </p:nvSpPr>
        <p:spPr/>
        <p:txBody>
          <a:bodyPr/>
          <a:lstStyle/>
          <a:p>
            <a:fld id="{4411220A-4329-47A5-AAA9-40C270F25AD1}" type="slidenum">
              <a:rPr lang="en-US" smtClean="0"/>
              <a:t>94</a:t>
            </a:fld>
            <a:endParaRPr lang="en-US"/>
          </a:p>
        </p:txBody>
      </p:sp>
    </p:spTree>
    <p:extLst>
      <p:ext uri="{BB962C8B-B14F-4D97-AF65-F5344CB8AC3E}">
        <p14:creationId xmlns:p14="http://schemas.microsoft.com/office/powerpoint/2010/main" val="6940518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Enhancing Employee Engagement – </a:t>
            </a:r>
            <a:br>
              <a:rPr lang="en-US" sz="3200" dirty="0">
                <a:latin typeface="+mn-lt"/>
              </a:rPr>
            </a:br>
            <a:r>
              <a:rPr lang="en-US" sz="3200" dirty="0">
                <a:latin typeface="+mn-lt"/>
              </a:rPr>
              <a:t>Strategies for Supervisors (2)</a:t>
            </a:r>
          </a:p>
        </p:txBody>
      </p:sp>
      <p:sp>
        <p:nvSpPr>
          <p:cNvPr id="2" name="Rectangle 1"/>
          <p:cNvSpPr/>
          <p:nvPr/>
        </p:nvSpPr>
        <p:spPr>
          <a:xfrm>
            <a:off x="225288" y="1487299"/>
            <a:ext cx="8571472" cy="2872261"/>
          </a:xfrm>
          <a:prstGeom prst="rect">
            <a:avLst/>
          </a:prstGeom>
        </p:spPr>
        <p:txBody>
          <a:bodyPr wrap="square">
            <a:spAutoFit/>
          </a:bodyPr>
          <a:lstStyle/>
          <a:p>
            <a:pPr>
              <a:lnSpc>
                <a:spcPct val="114000"/>
              </a:lnSpc>
            </a:pPr>
            <a:r>
              <a:rPr lang="en-US" b="1" dirty="0"/>
              <a:t>Enhancing Employee Engagement – Strategies for Leadership/Supervisors (continued)</a:t>
            </a:r>
            <a:endParaRPr lang="en-US" dirty="0"/>
          </a:p>
          <a:p>
            <a:pPr marL="285750" indent="-28575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Create shared goals, increased organizational awareness, and increased organizational commitment. </a:t>
            </a:r>
          </a:p>
          <a:p>
            <a:pPr marL="285750" indent="-285750">
              <a:lnSpc>
                <a:spcPct val="114000"/>
              </a:lnSpc>
              <a:buFont typeface="Arial" panose="020B0604020202020204" pitchFamily="34" charset="0"/>
              <a:buChar char="•"/>
            </a:pPr>
            <a:r>
              <a:rPr lang="en-US" dirty="0"/>
              <a:t>Focus on organizational effectiveness</a:t>
            </a:r>
          </a:p>
          <a:p>
            <a:pPr marL="742950" lvl="1" indent="-285750">
              <a:lnSpc>
                <a:spcPct val="114000"/>
              </a:lnSpc>
              <a:buFont typeface="Arial" panose="020B0604020202020204" pitchFamily="34" charset="0"/>
              <a:buChar char="•"/>
            </a:pPr>
            <a:r>
              <a:rPr lang="en-US" dirty="0"/>
              <a:t>Communicate a clear, compelling mission/vision</a:t>
            </a:r>
          </a:p>
          <a:p>
            <a:pPr marL="742950" lvl="1" indent="-285750">
              <a:lnSpc>
                <a:spcPct val="114000"/>
              </a:lnSpc>
              <a:buFont typeface="Arial" panose="020B0604020202020204" pitchFamily="34" charset="0"/>
              <a:buChar char="•"/>
            </a:pPr>
            <a:r>
              <a:rPr lang="en-US" dirty="0"/>
              <a:t>Ensure people understand the task at hand, and </a:t>
            </a:r>
          </a:p>
          <a:p>
            <a:pPr lvl="1">
              <a:lnSpc>
                <a:spcPct val="114000"/>
              </a:lnSpc>
            </a:pPr>
            <a:r>
              <a:rPr lang="en-US" b="1" dirty="0"/>
              <a:t>how their work fits into the bigger picture and contributes to the agency mission.</a:t>
            </a:r>
          </a:p>
          <a:p>
            <a:pPr lvl="1"/>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00" dirty="0"/>
          </a:p>
        </p:txBody>
      </p:sp>
      <p:sp>
        <p:nvSpPr>
          <p:cNvPr id="3" name="Slide Number Placeholder 2"/>
          <p:cNvSpPr>
            <a:spLocks noGrp="1"/>
          </p:cNvSpPr>
          <p:nvPr>
            <p:ph type="sldNum" sz="quarter" idx="12"/>
          </p:nvPr>
        </p:nvSpPr>
        <p:spPr/>
        <p:txBody>
          <a:bodyPr/>
          <a:lstStyle/>
          <a:p>
            <a:fld id="{4411220A-4329-47A5-AAA9-40C270F25AD1}" type="slidenum">
              <a:rPr lang="en-US" smtClean="0"/>
              <a:t>95</a:t>
            </a:fld>
            <a:endParaRPr lang="en-US"/>
          </a:p>
        </p:txBody>
      </p:sp>
    </p:spTree>
    <p:extLst>
      <p:ext uri="{BB962C8B-B14F-4D97-AF65-F5344CB8AC3E}">
        <p14:creationId xmlns:p14="http://schemas.microsoft.com/office/powerpoint/2010/main" val="30488501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Enhancing Employee Engagement – </a:t>
            </a:r>
            <a:br>
              <a:rPr lang="en-US" sz="3200" dirty="0">
                <a:latin typeface="+mn-lt"/>
              </a:rPr>
            </a:br>
            <a:r>
              <a:rPr lang="en-US" sz="3200" dirty="0">
                <a:latin typeface="+mn-lt"/>
              </a:rPr>
              <a:t>Strategies for Employees</a:t>
            </a:r>
          </a:p>
        </p:txBody>
      </p:sp>
      <p:sp>
        <p:nvSpPr>
          <p:cNvPr id="2" name="Rectangle 1"/>
          <p:cNvSpPr/>
          <p:nvPr/>
        </p:nvSpPr>
        <p:spPr>
          <a:xfrm>
            <a:off x="225287" y="1535422"/>
            <a:ext cx="8693425" cy="1352871"/>
          </a:xfrm>
          <a:prstGeom prst="rect">
            <a:avLst/>
          </a:prstGeom>
        </p:spPr>
        <p:txBody>
          <a:bodyPr wrap="square">
            <a:spAutoFit/>
          </a:bodyPr>
          <a:lstStyle/>
          <a:p>
            <a:pPr marL="285750" indent="-285750">
              <a:buFont typeface="Arial" panose="020B0604020202020204" pitchFamily="34" charset="0"/>
              <a:buChar char="•"/>
            </a:pPr>
            <a:endParaRPr lang="en-US" sz="100" dirty="0"/>
          </a:p>
          <a:p>
            <a:pPr>
              <a:lnSpc>
                <a:spcPct val="114000"/>
              </a:lnSpc>
            </a:pPr>
            <a:r>
              <a:rPr lang="en-US" b="1" dirty="0"/>
              <a:t>Employees:</a:t>
            </a:r>
          </a:p>
          <a:p>
            <a:pPr marL="285750" indent="-285750">
              <a:lnSpc>
                <a:spcPct val="114000"/>
              </a:lnSpc>
              <a:buFont typeface="Arial" panose="020B0604020202020204" pitchFamily="34" charset="0"/>
              <a:buChar char="•"/>
            </a:pPr>
            <a:r>
              <a:rPr lang="en-US" dirty="0"/>
              <a:t>Using virtual tools is a must to cultivate and maintain relationships across locations.</a:t>
            </a:r>
          </a:p>
          <a:p>
            <a:pPr marL="285750" indent="-285750">
              <a:lnSpc>
                <a:spcPct val="114000"/>
              </a:lnSpc>
              <a:buFont typeface="Arial" panose="020B0604020202020204" pitchFamily="34" charset="0"/>
              <a:buChar char="•"/>
            </a:pPr>
            <a:r>
              <a:rPr lang="en-US" dirty="0"/>
              <a:t>Do what you need to do as an individual to rest and recover so you are ready and available to be engaged.</a:t>
            </a:r>
          </a:p>
        </p:txBody>
      </p:sp>
      <p:sp>
        <p:nvSpPr>
          <p:cNvPr id="3" name="Slide Number Placeholder 2"/>
          <p:cNvSpPr>
            <a:spLocks noGrp="1"/>
          </p:cNvSpPr>
          <p:nvPr>
            <p:ph type="sldNum" sz="quarter" idx="12"/>
          </p:nvPr>
        </p:nvSpPr>
        <p:spPr/>
        <p:txBody>
          <a:bodyPr/>
          <a:lstStyle/>
          <a:p>
            <a:fld id="{4411220A-4329-47A5-AAA9-40C270F25AD1}" type="slidenum">
              <a:rPr lang="en-US" smtClean="0"/>
              <a:t>96</a:t>
            </a:fld>
            <a:endParaRPr lang="en-US"/>
          </a:p>
        </p:txBody>
      </p:sp>
    </p:spTree>
    <p:extLst>
      <p:ext uri="{BB962C8B-B14F-4D97-AF65-F5344CB8AC3E}">
        <p14:creationId xmlns:p14="http://schemas.microsoft.com/office/powerpoint/2010/main" val="34443867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Strategies for </a:t>
            </a:r>
            <a:r>
              <a:rPr lang="en-US" sz="3200" u="sng" dirty="0">
                <a:latin typeface="+mn-lt"/>
              </a:rPr>
              <a:t>Supervisors</a:t>
            </a:r>
            <a:r>
              <a:rPr lang="en-US" sz="3200" dirty="0">
                <a:latin typeface="+mn-lt"/>
              </a:rPr>
              <a:t> –</a:t>
            </a:r>
            <a:br>
              <a:rPr lang="en-US" sz="3200" dirty="0">
                <a:latin typeface="+mn-lt"/>
              </a:rPr>
            </a:br>
            <a:r>
              <a:rPr lang="en-US" sz="3200" dirty="0">
                <a:latin typeface="+mn-lt"/>
              </a:rPr>
              <a:t>Connecting with Employees</a:t>
            </a:r>
          </a:p>
        </p:txBody>
      </p:sp>
      <p:sp>
        <p:nvSpPr>
          <p:cNvPr id="2" name="Rectangle 1"/>
          <p:cNvSpPr/>
          <p:nvPr/>
        </p:nvSpPr>
        <p:spPr>
          <a:xfrm>
            <a:off x="172277" y="1425143"/>
            <a:ext cx="8759687" cy="3863815"/>
          </a:xfrm>
          <a:prstGeom prst="rect">
            <a:avLst/>
          </a:prstGeom>
        </p:spPr>
        <p:txBody>
          <a:bodyPr wrap="square">
            <a:spAutoFit/>
          </a:bodyPr>
          <a:lstStyle/>
          <a:p>
            <a:pPr>
              <a:lnSpc>
                <a:spcPct val="114000"/>
              </a:lnSpc>
            </a:pPr>
            <a:r>
              <a:rPr lang="en-US" b="1" dirty="0">
                <a:latin typeface="Calibri" panose="020F0502020204030204" pitchFamily="34" charset="0"/>
                <a:ea typeface="Calibri" panose="020F0502020204030204" pitchFamily="34" charset="0"/>
              </a:rPr>
              <a:t>Strategies for Supervisors – Connecting with Employees</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Do not rely on written communications; schedule conversations as well.</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Make an effort to learn:</a:t>
            </a:r>
          </a:p>
          <a:p>
            <a:pPr marL="800100" lvl="1"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What types of rewards/acknowledgements the employee finds meaningful/prefers</a:t>
            </a:r>
          </a:p>
          <a:p>
            <a:pPr marL="800100" lvl="1"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The employee’s career and developmental short-term, mid-term, and long-term goals; it can be helpful to work together to develop and track an Individual Development Plan (IDP)</a:t>
            </a:r>
          </a:p>
          <a:p>
            <a:pPr marL="800100" lvl="1"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What communication strategies will work best </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Be deliberate in scheduling time to connect informally as well.</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Make yourself available (e.g., schedule open office hours).</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Give kudos to actions you appreciate in personally meaningful ways. </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Use the right method of communication for each situation.</a:t>
            </a:r>
          </a:p>
        </p:txBody>
      </p:sp>
      <p:sp>
        <p:nvSpPr>
          <p:cNvPr id="3" name="Slide Number Placeholder 2"/>
          <p:cNvSpPr>
            <a:spLocks noGrp="1"/>
          </p:cNvSpPr>
          <p:nvPr>
            <p:ph type="sldNum" sz="quarter" idx="12"/>
          </p:nvPr>
        </p:nvSpPr>
        <p:spPr/>
        <p:txBody>
          <a:bodyPr/>
          <a:lstStyle/>
          <a:p>
            <a:fld id="{4411220A-4329-47A5-AAA9-40C270F25AD1}" type="slidenum">
              <a:rPr lang="en-US" smtClean="0"/>
              <a:t>97</a:t>
            </a:fld>
            <a:endParaRPr lang="en-US"/>
          </a:p>
        </p:txBody>
      </p:sp>
    </p:spTree>
    <p:extLst>
      <p:ext uri="{BB962C8B-B14F-4D97-AF65-F5344CB8AC3E}">
        <p14:creationId xmlns:p14="http://schemas.microsoft.com/office/powerpoint/2010/main" val="254604606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a:xfrm>
            <a:off x="0" y="169182"/>
            <a:ext cx="9144000" cy="1255961"/>
          </a:xfrm>
        </p:spPr>
        <p:txBody>
          <a:bodyPr>
            <a:normAutofit/>
          </a:bodyPr>
          <a:lstStyle/>
          <a:p>
            <a:r>
              <a:rPr lang="en-US" sz="3200" dirty="0">
                <a:latin typeface="+mn-lt"/>
              </a:rPr>
              <a:t>Employee/Supervisor One-on-One Meetings – </a:t>
            </a:r>
            <a:br>
              <a:rPr lang="en-US" sz="3200" dirty="0">
                <a:latin typeface="+mn-lt"/>
              </a:rPr>
            </a:br>
            <a:r>
              <a:rPr lang="en-US" sz="3200" dirty="0">
                <a:latin typeface="+mn-lt"/>
              </a:rPr>
              <a:t>Strategies for </a:t>
            </a:r>
            <a:r>
              <a:rPr lang="en-US" sz="3200" u="sng" dirty="0">
                <a:latin typeface="+mn-lt"/>
              </a:rPr>
              <a:t>Supervisors</a:t>
            </a:r>
            <a:r>
              <a:rPr lang="en-US" sz="3200" dirty="0">
                <a:latin typeface="+mn-lt"/>
              </a:rPr>
              <a:t> –</a:t>
            </a:r>
          </a:p>
        </p:txBody>
      </p:sp>
      <p:sp>
        <p:nvSpPr>
          <p:cNvPr id="2" name="Rectangle 1"/>
          <p:cNvSpPr/>
          <p:nvPr/>
        </p:nvSpPr>
        <p:spPr>
          <a:xfrm>
            <a:off x="172277" y="1425143"/>
            <a:ext cx="8759687" cy="2600648"/>
          </a:xfrm>
          <a:prstGeom prst="rect">
            <a:avLst/>
          </a:prstGeom>
        </p:spPr>
        <p:txBody>
          <a:bodyPr wrap="square">
            <a:spAutoFit/>
          </a:bodyPr>
          <a:lstStyle/>
          <a:p>
            <a:pPr>
              <a:lnSpc>
                <a:spcPct val="114000"/>
              </a:lnSpc>
            </a:pPr>
            <a:r>
              <a:rPr lang="en-US" b="1" dirty="0">
                <a:latin typeface="Calibri" panose="020F0502020204030204" pitchFamily="34" charset="0"/>
                <a:ea typeface="Calibri" panose="020F0502020204030204" pitchFamily="34" charset="0"/>
              </a:rPr>
              <a:t>One-on-One Employee/Supervisor Meetings – Strategies for Supervisors</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Check in regarding how the employee is doing personally (especially, whether there are hardships/difficulties).</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Check in regarding how they are doing regarding their performance plan.</a:t>
            </a:r>
          </a:p>
          <a:p>
            <a:pPr marL="800100" lvl="1"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What is going well?</a:t>
            </a:r>
          </a:p>
          <a:p>
            <a:pPr marL="800100" lvl="1"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What challenges are present?</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What ideas do they have?</a:t>
            </a:r>
          </a:p>
          <a:p>
            <a:pPr marL="342900" indent="-342900">
              <a:lnSpc>
                <a:spcPct val="114000"/>
              </a:lnSpc>
              <a:buFont typeface="Arial" panose="020B0604020202020204" pitchFamily="34" charset="0"/>
              <a:buChar char="•"/>
            </a:pPr>
            <a:r>
              <a:rPr lang="en-US" dirty="0">
                <a:latin typeface="Calibri" panose="020F0502020204030204" pitchFamily="34" charset="0"/>
                <a:ea typeface="Calibri" panose="020F0502020204030204" pitchFamily="34" charset="0"/>
              </a:rPr>
              <a:t>Check on their training and developmental goals and needs.</a:t>
            </a:r>
          </a:p>
        </p:txBody>
      </p:sp>
      <p:sp>
        <p:nvSpPr>
          <p:cNvPr id="3" name="Slide Number Placeholder 2"/>
          <p:cNvSpPr>
            <a:spLocks noGrp="1"/>
          </p:cNvSpPr>
          <p:nvPr>
            <p:ph type="sldNum" sz="quarter" idx="12"/>
          </p:nvPr>
        </p:nvSpPr>
        <p:spPr/>
        <p:txBody>
          <a:bodyPr/>
          <a:lstStyle/>
          <a:p>
            <a:fld id="{4411220A-4329-47A5-AAA9-40C270F25AD1}" type="slidenum">
              <a:rPr lang="en-US" smtClean="0"/>
              <a:t>98</a:t>
            </a:fld>
            <a:endParaRPr lang="en-US"/>
          </a:p>
        </p:txBody>
      </p:sp>
    </p:spTree>
    <p:extLst>
      <p:ext uri="{BB962C8B-B14F-4D97-AF65-F5344CB8AC3E}">
        <p14:creationId xmlns:p14="http://schemas.microsoft.com/office/powerpoint/2010/main" val="31853971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A25B-8BB5-46EF-9434-E3BB5B4C3A50}"/>
              </a:ext>
            </a:extLst>
          </p:cNvPr>
          <p:cNvSpPr>
            <a:spLocks noGrp="1"/>
          </p:cNvSpPr>
          <p:nvPr>
            <p:ph type="title"/>
          </p:nvPr>
        </p:nvSpPr>
        <p:spPr/>
        <p:txBody>
          <a:bodyPr>
            <a:noAutofit/>
          </a:bodyPr>
          <a:lstStyle/>
          <a:p>
            <a:r>
              <a:rPr lang="en-US" sz="3200" dirty="0">
                <a:latin typeface="+mn-lt"/>
              </a:rPr>
              <a:t>Employee/Supervisor One-on-One Meetings – </a:t>
            </a:r>
            <a:br>
              <a:rPr lang="en-US" sz="3200" dirty="0">
                <a:latin typeface="+mn-lt"/>
              </a:rPr>
            </a:br>
            <a:r>
              <a:rPr lang="en-US" sz="3200" dirty="0">
                <a:latin typeface="+mn-lt"/>
              </a:rPr>
              <a:t>Strategies for </a:t>
            </a:r>
            <a:r>
              <a:rPr lang="en-US" sz="3200" u="sng" dirty="0">
                <a:latin typeface="+mn-lt"/>
              </a:rPr>
              <a:t>Employees</a:t>
            </a:r>
            <a:endParaRPr lang="en-US" sz="3200" dirty="0">
              <a:latin typeface="+mn-lt"/>
            </a:endParaRPr>
          </a:p>
        </p:txBody>
      </p:sp>
      <p:sp>
        <p:nvSpPr>
          <p:cNvPr id="2" name="Rectangle 1"/>
          <p:cNvSpPr/>
          <p:nvPr/>
        </p:nvSpPr>
        <p:spPr>
          <a:xfrm>
            <a:off x="230820" y="1425143"/>
            <a:ext cx="8648775" cy="4720267"/>
          </a:xfrm>
          <a:prstGeom prst="rect">
            <a:avLst/>
          </a:prstGeom>
        </p:spPr>
        <p:txBody>
          <a:bodyPr wrap="square">
            <a:spAutoFit/>
          </a:bodyPr>
          <a:lstStyle/>
          <a:p>
            <a:pPr>
              <a:lnSpc>
                <a:spcPct val="114000"/>
              </a:lnSpc>
            </a:pPr>
            <a:r>
              <a:rPr lang="en-US" b="1" dirty="0">
                <a:latin typeface="Calibri" panose="020F0502020204030204" pitchFamily="34" charset="0"/>
                <a:ea typeface="Calibri" panose="020F0502020204030204" pitchFamily="34" charset="0"/>
              </a:rPr>
              <a:t>One-on-One Employee/Supervisor Meetings – Strategies for Employees</a:t>
            </a:r>
          </a:p>
          <a:p>
            <a:pPr lvl="1" indent="-457200">
              <a:lnSpc>
                <a:spcPct val="114000"/>
              </a:lnSpc>
              <a:buFont typeface="Arial" panose="020B0604020202020204" pitchFamily="34" charset="0"/>
              <a:buChar char="•"/>
            </a:pPr>
            <a:r>
              <a:rPr lang="en-US" dirty="0">
                <a:ea typeface="Calibri" panose="020F0502020204030204" pitchFamily="34" charset="0"/>
              </a:rPr>
              <a:t>Come to meetings with an agenda. </a:t>
            </a:r>
          </a:p>
          <a:p>
            <a:pPr lvl="1" indent="-457200">
              <a:lnSpc>
                <a:spcPct val="114000"/>
              </a:lnSpc>
              <a:buFont typeface="Arial" panose="020B0604020202020204" pitchFamily="34" charset="0"/>
              <a:buChar char="•"/>
            </a:pPr>
            <a:r>
              <a:rPr lang="en-US" dirty="0">
                <a:ea typeface="Calibri" panose="020F0502020204030204" pitchFamily="34" charset="0"/>
              </a:rPr>
              <a:t>Be ready for status updates.</a:t>
            </a:r>
          </a:p>
          <a:p>
            <a:pPr lvl="2" indent="-457200">
              <a:lnSpc>
                <a:spcPct val="114000"/>
              </a:lnSpc>
              <a:buFont typeface="Arial" panose="020B0604020202020204" pitchFamily="34" charset="0"/>
              <a:buChar char="•"/>
            </a:pPr>
            <a:r>
              <a:rPr lang="en-US" dirty="0">
                <a:ea typeface="Calibri" panose="020F0502020204030204" pitchFamily="34" charset="0"/>
              </a:rPr>
              <a:t>Accomplishments since last meeting</a:t>
            </a:r>
          </a:p>
          <a:p>
            <a:pPr lvl="2" indent="-457200">
              <a:lnSpc>
                <a:spcPct val="114000"/>
              </a:lnSpc>
              <a:buFont typeface="Arial" panose="020B0604020202020204" pitchFamily="34" charset="0"/>
              <a:buChar char="•"/>
            </a:pPr>
            <a:r>
              <a:rPr lang="en-US" dirty="0">
                <a:ea typeface="Calibri" panose="020F0502020204030204" pitchFamily="34" charset="0"/>
              </a:rPr>
              <a:t>In-progress work</a:t>
            </a:r>
          </a:p>
          <a:p>
            <a:pPr lvl="2" indent="-457200">
              <a:lnSpc>
                <a:spcPct val="114000"/>
              </a:lnSpc>
              <a:buFont typeface="Arial" panose="020B0604020202020204" pitchFamily="34" charset="0"/>
              <a:buChar char="•"/>
            </a:pPr>
            <a:r>
              <a:rPr lang="en-US" dirty="0">
                <a:ea typeface="Calibri" panose="020F0502020204030204" pitchFamily="34" charset="0"/>
              </a:rPr>
              <a:t>Upcoming leave</a:t>
            </a:r>
          </a:p>
          <a:p>
            <a:pPr lvl="2" indent="-457200">
              <a:lnSpc>
                <a:spcPct val="114000"/>
              </a:lnSpc>
              <a:buFont typeface="Arial" panose="020B0604020202020204" pitchFamily="34" charset="0"/>
              <a:buChar char="•"/>
            </a:pPr>
            <a:r>
              <a:rPr lang="en-US" dirty="0">
                <a:ea typeface="Calibri" panose="020F0502020204030204" pitchFamily="34" charset="0"/>
              </a:rPr>
              <a:t>Updates on career and developmental goals</a:t>
            </a:r>
          </a:p>
          <a:p>
            <a:pPr lvl="3" indent="-457200">
              <a:lnSpc>
                <a:spcPct val="114000"/>
              </a:lnSpc>
              <a:buFont typeface="Arial" panose="020B0604020202020204" pitchFamily="34" charset="0"/>
              <a:buChar char="•"/>
            </a:pPr>
            <a:r>
              <a:rPr lang="en-US" dirty="0">
                <a:ea typeface="Calibri" panose="020F0502020204030204" pitchFamily="34" charset="0"/>
              </a:rPr>
              <a:t>Requests for training or other developmental opportunities</a:t>
            </a:r>
          </a:p>
          <a:p>
            <a:pPr lvl="1" indent="-457200">
              <a:lnSpc>
                <a:spcPct val="114000"/>
              </a:lnSpc>
              <a:buFont typeface="Arial" panose="020B0604020202020204" pitchFamily="34" charset="0"/>
              <a:buChar char="•"/>
            </a:pPr>
            <a:r>
              <a:rPr lang="en-US" dirty="0">
                <a:ea typeface="Calibri" panose="020F0502020204030204" pitchFamily="34" charset="0"/>
              </a:rPr>
              <a:t>Don’t hesitate to share your wins.</a:t>
            </a:r>
          </a:p>
          <a:p>
            <a:pPr lvl="1" indent="-457200">
              <a:lnSpc>
                <a:spcPct val="114000"/>
              </a:lnSpc>
              <a:buFont typeface="Arial" panose="020B0604020202020204" pitchFamily="34" charset="0"/>
              <a:buChar char="•"/>
            </a:pPr>
            <a:r>
              <a:rPr lang="en-US" dirty="0">
                <a:ea typeface="Calibri" panose="020F0502020204030204" pitchFamily="34" charset="0"/>
              </a:rPr>
              <a:t>Ask for clarifications when you need to.</a:t>
            </a:r>
          </a:p>
          <a:p>
            <a:pPr lvl="1" indent="-457200">
              <a:lnSpc>
                <a:spcPct val="114000"/>
              </a:lnSpc>
              <a:buFont typeface="Arial" panose="020B0604020202020204" pitchFamily="34" charset="0"/>
              <a:buChar char="•"/>
            </a:pPr>
            <a:r>
              <a:rPr lang="en-US" dirty="0">
                <a:cs typeface="Calibri" panose="020F0502020204030204" pitchFamily="34" charset="0"/>
              </a:rPr>
              <a:t>Ask for feedback.</a:t>
            </a:r>
          </a:p>
          <a:p>
            <a:pPr marL="0" lvl="1">
              <a:lnSpc>
                <a:spcPct val="114000"/>
              </a:lnSpc>
            </a:pPr>
            <a:endParaRPr lang="en-US" dirty="0">
              <a:cs typeface="Calibri" panose="020F0502020204030204" pitchFamily="34" charset="0"/>
            </a:endParaRPr>
          </a:p>
          <a:p>
            <a:pPr marL="0" lvl="1">
              <a:lnSpc>
                <a:spcPct val="114000"/>
              </a:lnSpc>
            </a:pPr>
            <a:r>
              <a:rPr lang="en-US" sz="1600" i="1" dirty="0"/>
              <a:t>(From </a:t>
            </a:r>
            <a:r>
              <a:rPr lang="en-US" sz="1600" i="1" u="sng" dirty="0">
                <a:hlinkClick r:id="rId3"/>
              </a:rPr>
              <a:t>https://www.telework.gov/federal-community/telework-managers/telework-etiquette-quick-tips/</a:t>
            </a:r>
            <a:r>
              <a:rPr lang="en-US" sz="1600" i="1" dirty="0"/>
              <a:t>.) </a:t>
            </a:r>
          </a:p>
          <a:p>
            <a:pPr lvl="2" indent="-457200">
              <a:buFont typeface="Arial" panose="020B0604020202020204" pitchFamily="34" charset="0"/>
              <a:buChar char="•"/>
            </a:pPr>
            <a:endParaRPr lang="en-US" dirty="0">
              <a:cs typeface="Calibri" panose="020F0502020204030204" pitchFamily="34" charset="0"/>
            </a:endParaRPr>
          </a:p>
        </p:txBody>
      </p:sp>
      <p:sp>
        <p:nvSpPr>
          <p:cNvPr id="3" name="Slide Number Placeholder 2"/>
          <p:cNvSpPr>
            <a:spLocks noGrp="1"/>
          </p:cNvSpPr>
          <p:nvPr>
            <p:ph type="sldNum" sz="quarter" idx="12"/>
          </p:nvPr>
        </p:nvSpPr>
        <p:spPr/>
        <p:txBody>
          <a:bodyPr/>
          <a:lstStyle/>
          <a:p>
            <a:fld id="{4411220A-4329-47A5-AAA9-40C270F25AD1}" type="slidenum">
              <a:rPr lang="en-US" smtClean="0"/>
              <a:t>99</a:t>
            </a:fld>
            <a:endParaRPr lang="en-US"/>
          </a:p>
        </p:txBody>
      </p:sp>
    </p:spTree>
    <p:extLst>
      <p:ext uri="{BB962C8B-B14F-4D97-AF65-F5344CB8AC3E}">
        <p14:creationId xmlns:p14="http://schemas.microsoft.com/office/powerpoint/2010/main" val="14600834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PAW xmlns="http://www.net-centric.com/PAWPP">
  <Shape xmlns="" ID="N9A+7gcQda8BgQsB0B50enUT3ZU=" isBookmarkSet="no" pdftag="H1" artifact="_x0030_" bookmark="yes" Order="_x0031_"/>
  <Shape xmlns="" ID="gxASv0L0VhnbWcdjXMfuDc0fnss=" pdftag="Figure" isBookmarkSet="no" formula="no" inline="no" artifact="_x0030_" validate="yes" Order="_x0032_"/>
  <Shape xmlns="" ID="5DD15IvvjbPTZEGMe9M3bXo4sak=" pdftag="P" isBookmarkSet="no" Order="_x0033_"/>
  <HyperLink xmlns="" ID="FBu6/fm4xHOUs/j1+ts+kWM1f1c=-74396699842.76086_480.7235" plainAltText="Craig_x0020_Pinder:_x0020_Work_x0020_Motivation_x0020_in_x0020_Organizational_x0020_Behavior" language=""/>
  <HyperLink xmlns="" ID="MFEZ2cf8kZBvcTegbegiDjCnX4M=119765765356.7_464.5289" plainAltText="Harvard_x0020_Business_x0020_Review:_x0020_The_x0020_Leader_x2019_s_x0020_Guide_x0020_to_x0020_Corporate_x0020_Culture"/>
  <HyperLink xmlns="" ID="Hb5xtpp4XPNDP4pP7KrfUYy4td4=-81815742656.7_464.5289" plainAltText="Society_x0020_for_x0020_Human_x0020_Resource_x0020_Management:_x0020_Organizational_x0020_Culture_x0020_Toolkit"/>
  <HyperLink xmlns="" ID="cGZTmmUPwi11ypVD8mf4imiT/T4=-111090748856.7_464.5289" plainAltText="Gartner:_x0020_Guide_x0020_to_x0020_Organizational_x0020_Culture"/>
  <Shape xmlns="" ID="BKhIvyPAeIsYmgnXGw9pdp14QVY=" pdftag="H2" isBookmarkSet="no" bookmark="yes" Order="_x0031_"/>
  <Shape xmlns="" ID="C0v9ZXV0kqd/ZLpT9razJSC6BAU=" formula="no" artifact="_x0030_" inline="no" validate="yes" pdftag="Figure" isBookmarkSet="no" Order="_x0032_"/>
  <Shape xmlns="" ID="aguJpbh8UBQKzK1dbaMxrwGdNV4=" pdftag="P" isBookmarkSet="no" Order="_x0033_"/>
  <Shape xmlns="" ID="IQ8w1HHzRWVT7X4Uv/0uYgqAgMs=" Order="_x0034_" pdftag="_x005B_Artifact_x005D_" isBookmarkSet="no"/>
  <Shape xmlns="" ID="RcQe09WlG15hMJnFrzqYsqZBy3g=" pdftag="H2" isBookmarkSet="no" bookmark="yes" Order="_x0031_"/>
  <Shape xmlns="" ID="TrdPBgmthBVfCqrimiwainOaq1g=" pdftag="P" isBookmarkSet="no" Order="_x0032_"/>
  <Shape xmlns="" ID="vQJqrpMdEt2yNSPTtO7EhHHxQvs=" Order="_x0033_" pdftag="_x005B_Artifact_x005D_" isBookmarkSet="no"/>
  <Shape xmlns="" ID="XhY73ehJVpz3vtrPQFP3+snlduw=" pdftag="H2" isBookmarkSet="no" bookmark="yes" Order="_x0031_"/>
  <Shape xmlns="" ID="Tr6aRhfgCN5OdjklDDSbkOMqDEs=" Order="_x0032_" pdftag="_x005B_Artifact_x005D_" isBookmarkSet="no"/>
  <Shape xmlns="" ID="UJQ6AYlUC3SzfXEn/anV/bRh8kc=" pdftag="H2" isBookmarkSet="no" bookmark="yes" Order="_x0031_"/>
  <Shape xmlns="" ID="XLHdCl/x/stcmCmtgcpE5bghWd8=" pdftag="P" isBookmarkSet="no" Order="_x0032_"/>
  <Shape xmlns="" ID="FBu6/fm4xHOUs/j1+ts+kWM1f1c=" pdftag="P" isBookmarkSet="no" Order="_x0033_"/>
  <Shape xmlns="" ID="sUVIhZFo81a8EaNnmW1yV6arnZg=" Order="_x0034_" pdftag="_x005B_Artifact_x005D_" isBookmarkSet="no"/>
  <Shape xmlns="" ID="4jtwdgRV3hsflyzrQfOfU5IWeDI=" pdftag="H2" isBookmarkSet="no" bookmark="yes" Order="_x0031_"/>
  <Shape xmlns="" ID="wVvzkFKRjq5KoeG3ruezPhUSWLs=" pdftag="P" isBookmarkSet="no" Order="_x0032_"/>
  <Shape xmlns="" ID="MFEZ2cf8kZBvcTegbegiDjCnX4M=" pdftag="P" isBookmarkSet="no" Order="_x0033_"/>
  <Shape xmlns="" ID="GMRpQIG5j5ptoM6qO2nhlvVGxR8=" Order="_x0034_" pdftag="_x005B_Artifact_x005D_" isBookmarkSet="no"/>
  <Shape xmlns="" ID="NoZlEMeL2HFO/j+yQJrNuDkcVZw=" pdftag="H2" isBookmarkSet="no" bookmark="yes" Order="_x0031_"/>
  <Shape xmlns="" ID="yVszF5lwxGSiZziLodEMKcyZ5ac=" pdftag="P" isBookmarkSet="no" Order="_x0032_"/>
  <Shape xmlns="" ID="m/C3FG5lw+gxrveWSGxEeKe6ITo=" Order="_x0033_" pdftag="_x005B_Artifact_x005D_" isBookmarkSet="no"/>
  <Shape xmlns="" ID="FMXxrhWkoMNpwmyCzkJmacnWJuk=" pdftag="H2" isBookmarkSet="no" bookmark="yes" Order="_x0031_"/>
  <Shape xmlns="" ID="CTl+Eksn1Rp4NSFAPwE1pn8UcPc=" pdftag="P" isBookmarkSet="no" Order="_x0032_"/>
  <Shape xmlns="" ID="mEObKPRJZoNcxqOeb4kwv610bXY=" Order="_x0033_" pdftag="_x005B_Artifact_x005D_" isBookmarkSet="no"/>
  <Shape xmlns="" ID="T3IuHZ9AoGwkaX1p+XMIGAOQNTM=" pdftag="H2" isBookmarkSet="no" bookmark="yes" Order="_x0031_"/>
  <Shape xmlns="" ID="QNnLBXT7C1Ll7B5FHlXFDEVhjOs=" Order="_x0032_" pdftag="_x005B_Artifact_x005D_" isBookmarkSet="no"/>
  <Shape xmlns="" ID="ae3OpNYsJoK7HdL1K6/YHILXkHw=" pdftag="H2" isBookmarkSet="no" bookmark="yes" Order="_x0031_"/>
  <Shape xmlns="" ID="64SvSibNUpHP33j1ydytD+4Nxt0=" pdftag="P" isBookmarkSet="no" Order="_x0032_"/>
  <Shape xmlns="" ID="Hb5xtpp4XPNDP4pP7KrfUYy4td4=" pdftag="P" isBookmarkSet="no" Order="_x0033_"/>
  <Shape xmlns="" ID="sQ5EJJtDiPykQqlb6ZPWVHOKB5g=" Order="_x0034_" pdftag="_x005B_Artifact_x005D_" isBookmarkSet="no"/>
  <Shape xmlns="" ID="4+2NrwjvkCFp3CSqBq1l0tGThvg=" pdftag="H2" isBookmarkSet="no" bookmark="yes" Order="_x0031_"/>
  <Shape xmlns="" ID="2jWBqXjGSDA6PaphUSABwz3nzhg=" pdftag="P" isBookmarkSet="no" Order="_x0032_"/>
  <Shape xmlns="" ID="cGZTmmUPwi11ypVD8mf4imiT/T4=" pdftag="P" isBookmarkSet="no" Order="_x0033_"/>
  <Shape xmlns="" ID="dOD8m8KlAopA/3CMG68fVzzpBiM=" Order="_x0034_" pdftag="_x005B_Artifact_x005D_" isBookmarkSet="no"/>
  <Shape xmlns="" ID="PtKo3UaOXYx2qXRYvuHhVeCBCaQ=" pdftag="H2" isBookmarkSet="no" bookmark="yes" Order="_x0031_"/>
  <Shape xmlns="" ID="k9ZPtts5Xw5eRT0zT9n5xxuXRJc=" pdftag="P" isBookmarkSet="no" Order="_x0032_"/>
  <Shape xmlns="" ID="oADrOIMS/+ya8+xUgitCoomsjp4=" Order="_x0033_" pdftag="_x005B_Artifact_x005D_" isBookmarkSet="no"/>
  <Shape xmlns="" ID="OKEp/V2gVlqZ0MrIX2wh8M0Qk4s=" pdftag="H2" isBookmarkSet="no" bookmark="yes" Order="_x0031_"/>
  <Shape xmlns="" ID="vzTQQkqQPcDNhThMPrmXfN6S+5U=" pdftag="P" isBookmarkSet="no" Order="_x0032_"/>
  <Shape xmlns="" ID="w4uUG3MJoD6ZvcZbcLqPwYLOafk=" Order="_x0033_" pdftag="_x005B_Artifact_x005D_" isBookmarkSet="no"/>
  <Shape xmlns="" ID="5Yti60WKeKeTz1l0wIDikEv3GOQ=" pdftag="H2" isBookmarkSet="no" bookmark="yes" Order="_x0031_"/>
  <Shape xmlns="" ID="obGrcAycIkoYfUE7jbDa8AB++Lw=" Order="_x0032_" pdftag="_x005B_Artifact_x005D_" isBookmarkSet="no"/>
  <Shape xmlns="" ID="7yLP8sPiTR7atEI4eillCpMzsM8=" pdftag="H2" isBookmarkSet="no" bookmark="yes" Order="_x0031_"/>
  <Shape xmlns="" ID="jz/qIfINrnsXKhnzw5tN9y6vuRM=" artifact="_x0030_" validate="yes" pdftag="Figure" isBookmarkSet="no" Order="_x0033_"/>
  <Shape xmlns="" ID="qG2NJlk/H2+fRoYyo4fVWSlDMmY=" pdftag="P" isBookmarkSet="no" Order="_x0032_"/>
  <Shape xmlns="" ID="VB34hP68SAFTC2jP2MVetPLtxI0=" artifact="_x0030_" validate="yes" pdftag="Figure" isBookmarkSet="no" Order="_x0034_"/>
  <Shape xmlns="" ID="eShdlnNEAZJJCVMw5loqehF4Qig=" pdftag="P" isBookmarkSet="no" Order="_x0035_"/>
  <Shape xmlns="" ID="OZWV+448E93CUQ9lI0DYC67X5Xs=" Order="_x0036_" pdftag="_x005B_Artifact_x005D_" isBookmarkSet="no"/>
  <Shape xmlns="" ID="wSjWoYcxNgrxo7TlNrvGb2j8Wwc=" pdftag="H2" isBookmarkSet="no" bookmark="yes" Order="_x0031_"/>
  <Shape xmlns="" ID="MhKMZYgcCTGPE9EKXhj7hsr480c=" Order="_x0032_" pdftag="_x005B_Artifact_x005D_" isBookmarkSet="no"/>
  <Shape xmlns="" ID="uXHisz7y7vDnHwxyxBeyMdioxRQ=" pdftag="H2" isBookmarkSet="no" bookmark="yes" Order="_x0031_"/>
  <Shape xmlns="" ID="YFOnExZri9rJWsQ/R6IOUo0ogPM=" Order="_x0032_" pdftag="_x005B_Artifact_x005D_" isBookmarkSet="no"/>
  <SubText xmlns="" ID="gxASv0L0VhnbWcdjXMfuDc0fnss=" ActualText=""/>
  <SubText xmlns="" ID="C0v9ZXV0kqd/ZLpT9razJSC6BAU=" ActualText=""/>
  <SubText xmlns="" ID="jz/qIfINrnsXKhnzw5tN9y6vuRM=" ActualText=""/>
  <SubText xmlns="" ID="VB34hP68SAFTC2jP2MVetPLtxI0=" ActualText=""/>
  <HyperLink xmlns="" ID="w7hiKA48OnRPNAgHPgZVkxIS9LY=-1450312650306.8144_241.9171" plainAltText="kim.wittenberg_x0040_ahrq.hhs.gov" language=""/>
  <HyperLink xmlns="" ID="YD1fb2O9jYiEt37IoOTPNg8KO6Q=180778871697.41693_138.8559" validate="" plainAltText="Breakout_x0020_Group_x0020_1_x0020_Zoom_x0020_link"/>
  <HyperLink xmlns="" ID="YD1fb2O9jYiEt37IoOTPNg8KO6Q=116236743781.38197_207.9759" validate="" plainAltText="Breakout_x0020_Group_x0020_1_x0020_Captioned_x0020_Text_x0020_"/>
  <HyperLink xmlns="" ID="YD1fb2O9jYiEt37IoOTPNg8KO6Q=86669272897.41693_300.1359" validate="" plainAltText="Breakout_x0020_Group_x0020_2_x0020_Zoom_x0020_link"/>
  <HyperLink xmlns="" ID="YD1fb2O9jYiEt37IoOTPNg8KO6Q=116236743781.38197_369.2559" validate="" plainAltText="Breakout_x0020_Group_x0020_2_x0020_Captioned_x0020_Text_x0020_"/>
  <Shape xmlns="" ID="EvB8CNQK9xb0ouAmd4z4kSDO9bI=" artifact="_x0030_" validate="yes" pdftag="Figure" isBookmarkSet="no" Order="_x0033_"/>
  <Shape xmlns="" ID="623znlzzMdiKpDz1Buvy2Jh1VMs=" pdftag="P" isBookmarkSet="no" Order="_x0032_"/>
  <Shape xmlns="" ID="RB4mPxY3pLurZYQhgSQCdAlyzLY=" pdftag="P" isBookmarkSet="no" Order="_x0032_"/>
  <Shape xmlns="" ID="6Nz8sQop87IaZmW/Agw+c57ygpU=" pdftag="H2" isBookmarkSet="no" bookmark="yes" Order="_x0031_"/>
  <Shape xmlns="" ID="LJSXpUJwfNwbUu+fdTyG+ONvBwI=" formula="no" artifact="_x0030_" inline="no" validate="yes" pdftag="Figure" isBookmarkSet="no" Order="_x0032_"/>
  <Shape xmlns="" ID="+IeQwhg0T3rmi88tFwWM9ezwhBE=" pdftag="P" isBookmarkSet="no" Order="_x0033_"/>
  <Shape xmlns="" ID="jK+Lq5durOYz38YdVJA1gbTK0KQ=" pdftag="H2" isBookmarkSet="no" bookmark="yes" Order="_x0031_"/>
  <Shape xmlns="" ID="g170ShJ1UvxK1MWp5OW3knEXn6o=" pdftag="P" isBookmarkSet="no" Order="_x0032_"/>
  <Shape xmlns="" ID="63gODga68QahcHR1rdaxKYCsNes=" pdftag="H2" isBookmarkSet="no" bookmark="yes" Order="_x0031_"/>
  <Shape xmlns="" ID="8cB681RLsffWMVmM7Why35uTiTI=" artifact="_x0030_" validate="yes" pdftag="Figure" isBookmarkSet="no" Order="_x0033_"/>
  <Shape xmlns="" ID="C7bmzC4MIXfZGD1AVqLaLol12zk=" pdftag="P" isBookmarkSet="no" Order="_x0032_"/>
  <Shape xmlns="" ID="4sXhHJJhK/kfPOqjv5PLaY3jGJA=" artifact="_x0031_" validate="no" pdftag="Figure" isBookmarkSet="no" Order="_x0032_"/>
  <Shape xmlns="" ID="DfatFjDVsjN5IgmVTBFEquJ0tr8=" pdftag="H2" isBookmarkSet="no" bookmark="yes" Order="_x0031_"/>
  <Shape xmlns="" ID="n0D4BouhfQS8rc9HQEMD7V/JgT4=" pdftag="P" isBookmarkSet="no" Order="_x0031_9"/>
  <Shape xmlns="" ID="55S+ONom7n4OV5ICLrjeKl3Ex7w=" pdftag="P" isBookmarkSet="no" Order="_x0031_8"/>
  <Shape xmlns="" ID="8HEUJWYyytZk1MUnWkgyn8Wdm9U=" pdftag="P" isBookmarkSet="no" Order="_x0031_6"/>
  <Shape xmlns="" ID="mUMrbjS5ObDAUtlhLublw973hSM=" artifact="_x0031_" validate="no" pdftag="Figure" isBookmarkSet="no" Order="_x0031_4"/>
  <Shape xmlns="" ID="BW3QcWX0g+SrbQjlmO/ScxxYwSk=" artifact="_x0031_" validate="no" pdftag="Figure" isBookmarkSet="no" Order="_x0031_3"/>
  <Shape xmlns="" ID="dFyXz80Hen2qhuySZrgBPqxTBbI=" artifact="_x0031_" validate="no" pdftag="Figure" isBookmarkSet="no" Order="_x0036_"/>
  <Shape xmlns="" ID="BU6SirrbGZv4PCz/R1TnB2FaGhw=" artifact="_x0031_" validate="no" pdftag="Figure" isBookmarkSet="no" Order="_x0032_2"/>
  <Shape xmlns="" ID="FuwhpoXNjZfg0hkvcfI2wiEPTb8=" pdftag="P" isBookmarkSet="no" Order="_x0032_3"/>
  <Shape xmlns="" ID="WSakA5eFSYIpnm/yYxcUnQcrUnQ=" pdftag="P" isBookmarkSet="no" Order="_x0031_0"/>
  <Shape xmlns="" ID="tRixIgVGII5N8W4Ugjp442V4i18=" artifact="_x0031_" validate="no" pdftag="Figure" isBookmarkSet="no" Order="_x0031_5"/>
  <Shape xmlns="" ID="D4OJ98gEnqTqalUfANN7RavyPh8=" pdftag="P" isBookmarkSet="no" Order="_x0032_1"/>
  <Shape xmlns="" ID="wB8qHDTOeMIviRIpcjrKqIWPcCE=" artifact="_x0031_" validate="no" pdftag="Figure" isBookmarkSet="no" Order="_x0033_"/>
  <Shape xmlns="" ID="miFLyh+XLgX/mciX3YW9qzDYg7c=" pdftag="P" isBookmarkSet="no" Order="_x0037_"/>
  <Shape xmlns="" ID="uxYT7l2VhUCmNKoAEHs0tGGtgbI=" pdftag="P" isBookmarkSet="no" Order="_x0032_0"/>
  <Shape xmlns="" ID="ngYr0paMPc4p25wmaeGyEtD+wwU=" artifact="_x0031_" validate="no" pdftag="Figure" isBookmarkSet="no" Order="_x0031_7"/>
  <Shape xmlns="" ID="vCnaE4tVOqwYFP2XmukclsYRvrs=" artifact="_x0031_" validate="no" pdftag="Figure" isBookmarkSet="no" Order="_x0031_1"/>
  <Shape xmlns="" ID="kMuchRuYqkMdb5mtSAN0SO5cVC0=" artifact="_x0031_" validate="no" pdftag="Figure" isBookmarkSet="no" Order="_x0034_"/>
  <Shape xmlns="" ID="VOQThT9cJvOudC3a0UCanAoChho=" artifact="_x0031_" validate="no" pdftag="Figure" isBookmarkSet="no" Order="_x0038_"/>
  <Shape xmlns="" ID="bmhpbX1+SLiK1VY2TnQUf22M23A=" pdftag="Figure" artifact="_x0031_" validate="no" isBookmarkSet="no" Order="_x0031_2"/>
  <Shape xmlns="" ID="hG+mrfQrr3bB30zMKyDpoRYRygs=" artifact="_x0031_" validate="no" pdftag="Figure" isBookmarkSet="no" Order="_x0039_"/>
  <Shape xmlns="" ID="5TWdQmh/GVP72SHAqW4P9qKVPsI=" pdftag="P" isBookmarkSet="no" Order="_x0035_"/>
  <Shape xmlns="" ID="HvofOnLj5vIpdSJVAiGDrL30htE=" pdftag="H2" isBookmarkSet="no" bookmark="yes" Order="_x0031_"/>
  <Shape xmlns="" ID="9XrTNU09vvL6aRlUzpunveOxsi8=" pdftag="P" isBookmarkSet="no" Order="_x0032_"/>
  <Shape xmlns="" ID="kfUBDttKkFGPe2GTetb+rr6WTjo=" pdftag="H2" isBookmarkSet="no" bookmark="yes" Order="_x0031_"/>
  <Shape xmlns="" ID="AKCLnCGiKpI3LOWY3XEFsVQGqt0=" pdftag="P" isBookmarkSet="no" Order="_x0032_"/>
  <Shape xmlns="" ID="rQgxlv6u6N+gdbnBkaApZH+s5PE=" pdftag="H2" isBookmarkSet="no" bookmark="yes" Order="_x0031_"/>
  <Shape xmlns="" ID="w7hiKA48OnRPNAgHPgZVkxIS9LY=" pdftag="P" isBookmarkSet="no" Order="_x0032_"/>
  <Shape xmlns="" ID="osiDjiRF8PMfgEuWe1v5gMfOsLY=" pdftag="H2" isBookmarkSet="no" bookmark="yes" Order="_x0031_"/>
  <Shape xmlns="" ID="9a++7z1SFOcMONZiBQ00g103Z20=" pdftag="P" isBookmarkSet="no" Order="_x0032_"/>
  <Shape xmlns="" ID="TRKWAkvdnvncEdIR8kAyw/9D8dk=" pdftag="H2" isBookmarkSet="no" bookmark="yes" Order="_x0031_"/>
  <Shape xmlns="" ID="YD1fb2O9jYiEt37IoOTPNg8KO6Q=" pdftag="P" isBookmarkSet="no" Order="_x0032_"/>
  <SubText xmlns="" ID="LJSXpUJwfNwbUu+fdTyG+ONvBwI=" ActualText=""/>
  <SubText xmlns="" ID="EvB8CNQK9xb0ouAmd4z4kSDO9bI=" ActualText=""/>
  <SubText xmlns="" ID="8cB681RLsffWMVmM7Why35uTiTI=" ActualText=""/>
</PAW>
</file>

<file path=customXml/itemProps1.xml><?xml version="1.0" encoding="utf-8"?>
<ds:datastoreItem xmlns:ds="http://schemas.openxmlformats.org/officeDocument/2006/customXml" ds:itemID="{2B654EC1-65FB-42FA-93DC-2E42CAB016A3}">
  <ds:schemaRefs>
    <ds:schemaRef ds:uri="http://www.net-centric.com/PAWPP"/>
    <ds:schemaRef ds:uri=""/>
  </ds:schemaRefs>
</ds:datastoreItem>
</file>

<file path=docProps/app.xml><?xml version="1.0" encoding="utf-8"?>
<Properties xmlns="http://schemas.openxmlformats.org/officeDocument/2006/extended-properties" xmlns:vt="http://schemas.openxmlformats.org/officeDocument/2006/docPropsVTypes">
  <Template/>
  <TotalTime>14646</TotalTime>
  <Words>16035</Words>
  <Application>Microsoft Macintosh PowerPoint</Application>
  <PresentationFormat>On-screen Show (4:3)</PresentationFormat>
  <Paragraphs>1772</Paragraphs>
  <Slides>161</Slides>
  <Notes>108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161</vt:i4>
      </vt:variant>
    </vt:vector>
  </HeadingPairs>
  <TitlesOfParts>
    <vt:vector size="172" baseType="lpstr">
      <vt:lpstr>Arial</vt:lpstr>
      <vt:lpstr>Calibri</vt:lpstr>
      <vt:lpstr>Calibri Light</vt:lpstr>
      <vt:lpstr>FrankRuehl</vt:lpstr>
      <vt:lpstr>Noto Sans Symbols</vt:lpstr>
      <vt:lpstr>Times New Roman</vt:lpstr>
      <vt:lpstr>Verdana</vt:lpstr>
      <vt:lpstr>Wingdings</vt:lpstr>
      <vt:lpstr>Wingdings 3</vt:lpstr>
      <vt:lpstr>Office Theme</vt:lpstr>
      <vt:lpstr>1_Office Theme</vt:lpstr>
      <vt:lpstr>Event will Begin at 1pm ET</vt:lpstr>
      <vt:lpstr>Notice of Recording</vt:lpstr>
      <vt:lpstr>Federal Leadership and Professional Development Seminar Series </vt:lpstr>
      <vt:lpstr>Disclaimer</vt:lpstr>
      <vt:lpstr>Support for Today’s Event</vt:lpstr>
      <vt:lpstr>Biographical Information</vt:lpstr>
      <vt:lpstr>Federal Leadership and Professional Development Seminar Series Overview</vt:lpstr>
      <vt:lpstr>Seminar Series Goals</vt:lpstr>
      <vt:lpstr>Seminar Series Vision</vt:lpstr>
      <vt:lpstr>Seminar Series Reach</vt:lpstr>
      <vt:lpstr>&gt;50 Agencies Attending Today!</vt:lpstr>
      <vt:lpstr>Poll #1</vt:lpstr>
      <vt:lpstr>More Information</vt:lpstr>
      <vt:lpstr>Ground Rules</vt:lpstr>
      <vt:lpstr>Federal Leadership and Professional Development Seminar Series </vt:lpstr>
      <vt:lpstr>Agenda</vt:lpstr>
      <vt:lpstr>Introduction</vt:lpstr>
      <vt:lpstr>Definitions (1)</vt:lpstr>
      <vt:lpstr>Definitions (2)</vt:lpstr>
      <vt:lpstr>History of Telework</vt:lpstr>
      <vt:lpstr>Poll #2</vt:lpstr>
      <vt:lpstr>History of Federal Telework (1934-1979)</vt:lpstr>
      <vt:lpstr>History of Federal Telework  (1980-1999)</vt:lpstr>
      <vt:lpstr>History of Federal Telework  (2000-2005)</vt:lpstr>
      <vt:lpstr>2006: Guidelines for Factors to Consider</vt:lpstr>
      <vt:lpstr>2010: Telework Enhancement Act</vt:lpstr>
      <vt:lpstr>What is the Impact of Telework?</vt:lpstr>
      <vt:lpstr>Telework Benefits –  1990 Flexiplace Pilot Findings (1)</vt:lpstr>
      <vt:lpstr>Telework Benefits –  1990 Flexiplace Pilot Findings (2)</vt:lpstr>
      <vt:lpstr>Telework Benefits –  1990 Flexiplace Pilot Findings (3)</vt:lpstr>
      <vt:lpstr>Telework Benefits –  2020 Report to Congress (FY2019 data) </vt:lpstr>
      <vt:lpstr>2020 – Start of Pandemic 2020 FEVS Results</vt:lpstr>
      <vt:lpstr>Telework Impact – Organizational Benefits</vt:lpstr>
      <vt:lpstr>Telework Impact – Organizational Risks</vt:lpstr>
      <vt:lpstr>Telework Impact –  Financial Impact on Agencies</vt:lpstr>
      <vt:lpstr>Telework Impact –  Financial Impact on Employees</vt:lpstr>
      <vt:lpstr>Telework Impact – Diversity, Inclusion, Equity, and Accessibility</vt:lpstr>
      <vt:lpstr>Telework Impact –  Employee Benefits and Risks</vt:lpstr>
      <vt:lpstr>Telework Impact –  Employee Health and Well-Being</vt:lpstr>
      <vt:lpstr>Reduced Commuting –  Impact on Employee &amp; Public Health &amp; Well-Being</vt:lpstr>
      <vt:lpstr>Reduced Commuting –  Impact on Transportation Infrastructure</vt:lpstr>
      <vt:lpstr>Impact of Reduced Vehicular Traffic on Pollution</vt:lpstr>
      <vt:lpstr>Impact of Reduced Vehicular Traffic on Pollution (2)</vt:lpstr>
      <vt:lpstr>Impact of Pollution on Public Health</vt:lpstr>
      <vt:lpstr>Telework Impact  –  Environment Benefits</vt:lpstr>
      <vt:lpstr>Some Concerns about Telework</vt:lpstr>
      <vt:lpstr>Some Concerns about Telework</vt:lpstr>
      <vt:lpstr>Some Concerns about Telework</vt:lpstr>
      <vt:lpstr>Importance of Trust</vt:lpstr>
      <vt:lpstr>Overcoming the Challenges of Telework</vt:lpstr>
      <vt:lpstr>Strategies and Tools to Achieve Success in Telework and Hybrid Environments</vt:lpstr>
      <vt:lpstr>Culture</vt:lpstr>
      <vt:lpstr>Biographic Information</vt:lpstr>
      <vt:lpstr>Some Elements of Culture that are  Important for Success with Increased Telework </vt:lpstr>
      <vt:lpstr>Wellness</vt:lpstr>
      <vt:lpstr>Work/life balance</vt:lpstr>
      <vt:lpstr>Resilience</vt:lpstr>
      <vt:lpstr>Technology</vt:lpstr>
      <vt:lpstr>Biographical Information</vt:lpstr>
      <vt:lpstr>Successful Strategies</vt:lpstr>
      <vt:lpstr>Technology and Tools</vt:lpstr>
      <vt:lpstr>Accessibility</vt:lpstr>
      <vt:lpstr>Biographical Information</vt:lpstr>
      <vt:lpstr>Accessibility</vt:lpstr>
      <vt:lpstr>Reasonable Accommodation During Telework </vt:lpstr>
      <vt:lpstr>Biographical Information</vt:lpstr>
      <vt:lpstr>Reasonable Accommodations –  What are they?</vt:lpstr>
      <vt:lpstr>Reasonable Accommodation –  Strategies for Reviewing Requests</vt:lpstr>
      <vt:lpstr>Reasonable Accommodations –  3 Large Categories</vt:lpstr>
      <vt:lpstr>Centralized Funding  of Reasonable Accommodations</vt:lpstr>
      <vt:lpstr>Reasonable Accommodation –  Equipment</vt:lpstr>
      <vt:lpstr>Reasonable Accommodation Software –  Remote Installation</vt:lpstr>
      <vt:lpstr>Reasonable Accommodation Software –  Management </vt:lpstr>
      <vt:lpstr>Reasonable Accommodation –  Device Shipping</vt:lpstr>
      <vt:lpstr>Reasonable Accommodation –  Service and Furniture Delivery</vt:lpstr>
      <vt:lpstr>Reasonable Accommodation –  Resources</vt:lpstr>
      <vt:lpstr>Telework Policy and Telework Agreements</vt:lpstr>
      <vt:lpstr>Biographical Information</vt:lpstr>
      <vt:lpstr>Telework Policy and Telework Agreement –  Strategies for Supervisors  </vt:lpstr>
      <vt:lpstr>Telework Policy and Telework  Agreement – Strategies for Employees</vt:lpstr>
      <vt:lpstr>Performance Management</vt:lpstr>
      <vt:lpstr>Performance Management –  Creating the Performance Plan</vt:lpstr>
      <vt:lpstr>Poll #3</vt:lpstr>
      <vt:lpstr>Performance Management –  Revisit the Performance Plan</vt:lpstr>
      <vt:lpstr>Performance Management –  Conveying Accomplishments (Employees)</vt:lpstr>
      <vt:lpstr>Performance Management –  Performance Ratings</vt:lpstr>
      <vt:lpstr>Addressing Performance Issues</vt:lpstr>
      <vt:lpstr>Establishing and Setting Norms</vt:lpstr>
      <vt:lpstr>The Importance of Norms</vt:lpstr>
      <vt:lpstr>Setting Your Own Individual Norms</vt:lpstr>
      <vt:lpstr>Setting Team Norms</vt:lpstr>
      <vt:lpstr>Enhancing Engagement and Connection</vt:lpstr>
      <vt:lpstr>Defining Engagement</vt:lpstr>
      <vt:lpstr>Enhancing Employee Engagement –  Strategies for Supervisors </vt:lpstr>
      <vt:lpstr>Enhancing Employee Engagement –  Strategies for Supervisors (2)</vt:lpstr>
      <vt:lpstr>Enhancing Employee Engagement –  Strategies for Employees</vt:lpstr>
      <vt:lpstr>Strategies for Supervisors – Connecting with Employees</vt:lpstr>
      <vt:lpstr>Employee/Supervisor One-on-One Meetings –  Strategies for Supervisors –</vt:lpstr>
      <vt:lpstr>Employee/Supervisor One-on-One Meetings –  Strategies for Employees</vt:lpstr>
      <vt:lpstr>General Strategies for Communicating and Staying Connected</vt:lpstr>
      <vt:lpstr>Strategies for Connecting Informally</vt:lpstr>
      <vt:lpstr>Managing Teams</vt:lpstr>
      <vt:lpstr>Managing Teams</vt:lpstr>
      <vt:lpstr>Effective Communication and Meetings</vt:lpstr>
      <vt:lpstr>Biographical Information</vt:lpstr>
      <vt:lpstr>General Strategies for Effective Communication</vt:lpstr>
      <vt:lpstr>Conducting Meetings (1)</vt:lpstr>
      <vt:lpstr>Conducting Meetings (2)</vt:lpstr>
      <vt:lpstr>Conducting Meetings (3)</vt:lpstr>
      <vt:lpstr>Training Strategies for a Virtual/Hybrid Workplace</vt:lpstr>
      <vt:lpstr>Biographical Information</vt:lpstr>
      <vt:lpstr>Training Strategies for a Virtual/Hybrid Workforce (1)</vt:lpstr>
      <vt:lpstr>Training Strategies for a Virtual/Hybrid Workforce (2)</vt:lpstr>
      <vt:lpstr>Training Strategies for a Virtual/Hybrid Workforce (3)</vt:lpstr>
      <vt:lpstr>Training Strategies for a Virtual/Hybrid Workforce (4)</vt:lpstr>
      <vt:lpstr>Resources for  Success in Training a Virtual/Hybrid Workforce</vt:lpstr>
      <vt:lpstr>Resources for  Success in Training a Virtual/Hybrid Workforce (2)</vt:lpstr>
      <vt:lpstr>Ethics Strategies  for the Hybrid Workplace</vt:lpstr>
      <vt:lpstr>Biographical Information</vt:lpstr>
      <vt:lpstr>Five “Unwritten” Ethics Rules</vt:lpstr>
      <vt:lpstr>Trust is Everything, and Ethics is a Big Part of It</vt:lpstr>
      <vt:lpstr>One Ethical Misjudgment  Can Undo Your Good Work</vt:lpstr>
      <vt:lpstr>Ethical Responsibilities  of Executive Branch Employees</vt:lpstr>
      <vt:lpstr>Ethical Responsibilities  of Executive Branch Supervisors (1)</vt:lpstr>
      <vt:lpstr>Ethical Responsibilities  of Executive Branch Supervisors (2)</vt:lpstr>
      <vt:lpstr>Ethics Resources</vt:lpstr>
      <vt:lpstr>Hiring and Onboarding</vt:lpstr>
      <vt:lpstr>Biographical Information</vt:lpstr>
      <vt:lpstr>Hiring</vt:lpstr>
      <vt:lpstr>Onboarding</vt:lpstr>
      <vt:lpstr>Summary</vt:lpstr>
      <vt:lpstr>Summary –  Uses and Benefits of Telework</vt:lpstr>
      <vt:lpstr>Summary –  Important Strategies for Effective Telework/Hybrid Work</vt:lpstr>
      <vt:lpstr>Summary –  Important Strategies for Effective Telework/Hybrid Work (2)</vt:lpstr>
      <vt:lpstr>Summary –  Reminder</vt:lpstr>
      <vt:lpstr>Questions?</vt:lpstr>
      <vt:lpstr>Appendix A. General Telework Resources</vt:lpstr>
      <vt:lpstr>General Telework Resources</vt:lpstr>
      <vt:lpstr>General Telework Resources (2)</vt:lpstr>
      <vt:lpstr>Appendix B. Ethics Resources </vt:lpstr>
      <vt:lpstr>Ethics Resources </vt:lpstr>
      <vt:lpstr>Appendix C. Resilience Resources</vt:lpstr>
      <vt:lpstr>Resilience Resources</vt:lpstr>
      <vt:lpstr>Appendix D. Training Resources </vt:lpstr>
      <vt:lpstr>Training Resources</vt:lpstr>
      <vt:lpstr>Training Resources (2)</vt:lpstr>
      <vt:lpstr>Appendix E. Accessibility Resources</vt:lpstr>
      <vt:lpstr>Accessibility Resources </vt:lpstr>
      <vt:lpstr>Accessibility Resources (2)</vt:lpstr>
      <vt:lpstr>Accessibility – Assistive Technologies (AT) </vt:lpstr>
      <vt:lpstr>Accessibility –  Assistive Technologies (AT) (2)</vt:lpstr>
      <vt:lpstr>Accessibility –  MS Office Document Instructions </vt:lpstr>
      <vt:lpstr>Accessibility –  MS Office Document Instructions (2)</vt:lpstr>
      <vt:lpstr>Accessibility –  MS PowerPoint Presentation Instructions</vt:lpstr>
      <vt:lpstr>Accessibility –  MS Excel Spreadsheet Instructions</vt:lpstr>
      <vt:lpstr>Accessibility –  Adobe PDF Instructions</vt:lpstr>
      <vt:lpstr>Appendix F. History of Telework</vt:lpstr>
      <vt:lpstr>History of Telework  (1934-1973)</vt:lpstr>
      <vt:lpstr>History of Telework (1979-1989)</vt:lpstr>
      <vt:lpstr>Telework Legislation – 1990-2002</vt:lpstr>
      <vt:lpstr>Telework Legislation – 2003-2005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Culture: What is it and why is it important for Organizational Success?</dc:title>
  <dc:creator>Wittenberg, Kim (AHRQ/CEPI)</dc:creator>
  <cp:lastModifiedBy>Microsoft Office User</cp:lastModifiedBy>
  <cp:revision>1256</cp:revision>
  <dcterms:created xsi:type="dcterms:W3CDTF">2019-05-28T15:16:24Z</dcterms:created>
  <dcterms:modified xsi:type="dcterms:W3CDTF">2021-11-03T14:59:13Z</dcterms:modified>
</cp:coreProperties>
</file>