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Public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ublicSans-regular.fntdata"/><Relationship Id="rId10" Type="http://schemas.openxmlformats.org/officeDocument/2006/relationships/slide" Target="slides/slide4.xml"/><Relationship Id="rId13" Type="http://schemas.openxmlformats.org/officeDocument/2006/relationships/font" Target="fonts/PublicSans-italic.fntdata"/><Relationship Id="rId12" Type="http://schemas.openxmlformats.org/officeDocument/2006/relationships/font" Target="fonts/Public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Public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e819ef7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e819ef7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eb875794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eb875794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d253a82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d253a82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eb87579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eb87579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/>
        </p:nvSpPr>
        <p:spPr>
          <a:xfrm>
            <a:off x="4953000" y="572690"/>
            <a:ext cx="4038600" cy="171600"/>
          </a:xfrm>
          <a:prstGeom prst="rect">
            <a:avLst/>
          </a:prstGeom>
          <a:noFill/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"/>
              <a:buFont typeface="Calibri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U.S. General Services Administration</a:t>
            </a:r>
            <a:endParaRPr/>
          </a:p>
        </p:txBody>
      </p:sp>
      <p:sp>
        <p:nvSpPr>
          <p:cNvPr id="53" name="Google Shape;53;p14"/>
          <p:cNvSpPr/>
          <p:nvPr/>
        </p:nvSpPr>
        <p:spPr>
          <a:xfrm>
            <a:off x="-12600" y="811875"/>
            <a:ext cx="9191700" cy="1912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4"/>
          <p:cNvSpPr/>
          <p:nvPr/>
        </p:nvSpPr>
        <p:spPr>
          <a:xfrm>
            <a:off x="-13050" y="2724019"/>
            <a:ext cx="9191700" cy="35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4583" y="72220"/>
            <a:ext cx="662400" cy="6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993228" y="0"/>
            <a:ext cx="7693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/>
            </a:lvl1pPr>
            <a:lvl2pPr indent="-342900" lvl="1" marL="9144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rgbClr val="3F3F3F"/>
                </a:solidFill>
              </a:defRPr>
            </a:lvl2pPr>
            <a:lvl3pPr indent="-342900" lvl="2" marL="13716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/>
            </a:lvl3pPr>
            <a:lvl4pPr indent="-342900" lvl="3" marL="18288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/>
            </a:lvl4pPr>
            <a:lvl5pPr indent="-342900" lvl="4" marL="22860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/>
            </a:lvl5pPr>
            <a:lvl6pPr indent="-342900" lvl="5" marL="2743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/>
            </a:lvl6pPr>
            <a:lvl7pPr indent="-342900" lvl="6" marL="3200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/>
            </a:lvl7pPr>
            <a:lvl8pPr indent="-342900" lvl="7" marL="36576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/>
            </a:lvl8pPr>
            <a:lvl9pPr indent="-342900" lvl="8" marL="41148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5"/>
          <p:cNvSpPr txBox="1"/>
          <p:nvPr/>
        </p:nvSpPr>
        <p:spPr>
          <a:xfrm>
            <a:off x="101700" y="4818459"/>
            <a:ext cx="2793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Office of Government-wide Policy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7"/>
          <p:cNvSpPr txBox="1"/>
          <p:nvPr/>
        </p:nvSpPr>
        <p:spPr>
          <a:xfrm>
            <a:off x="101700" y="4818459"/>
            <a:ext cx="2793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Office of Government-wide Policy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722312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722312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1pPr>
            <a:lvl2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2pPr>
            <a:lvl3pPr indent="-228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3pPr>
            <a:lvl4pPr indent="-228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4pPr>
            <a:lvl5pPr indent="-2286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5pPr>
            <a:lvl6pPr indent="-2286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6pPr>
            <a:lvl7pPr indent="-2286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7pPr>
            <a:lvl8pPr indent="-2286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8pPr>
            <a:lvl9pPr indent="-2286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8"/>
          <p:cNvSpPr txBox="1"/>
          <p:nvPr/>
        </p:nvSpPr>
        <p:spPr>
          <a:xfrm>
            <a:off x="101700" y="4818459"/>
            <a:ext cx="2793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Office of Government-wide Policy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/>
            </a:lvl1pPr>
            <a:lvl2pPr lvl="1" marR="0" rtl="0" algn="ctr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/>
            </a:lvl2pPr>
            <a:lvl3pPr lvl="2" marR="0" rtl="0" algn="ctr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/>
            </a:lvl3pPr>
            <a:lvl4pPr lvl="3" marR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/>
            </a:lvl4pPr>
            <a:lvl5pPr lvl="4" marR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/>
            </a:lvl5pPr>
            <a:lvl6pPr lvl="5" marR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/>
            </a:lvl6pPr>
            <a:lvl7pPr lvl="6" marR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/>
            </a:lvl7pPr>
            <a:lvl8pPr lvl="7" marR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/>
            </a:lvl8pPr>
            <a:lvl9pPr lvl="8" marR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9"/>
          <p:cNvSpPr txBox="1"/>
          <p:nvPr/>
        </p:nvSpPr>
        <p:spPr>
          <a:xfrm>
            <a:off x="101700" y="4818459"/>
            <a:ext cx="2793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Office of Government-wide Policy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457200" y="1151334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2pPr>
            <a:lvl3pPr indent="-228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3pPr>
            <a:lvl4pPr indent="-228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4pPr>
            <a:lvl5pPr indent="-2286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5pPr>
            <a:lvl6pPr indent="-2286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6pPr>
            <a:lvl7pPr indent="-2286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7pPr>
            <a:lvl8pPr indent="-2286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8pPr>
            <a:lvl9pPr indent="-2286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3" type="body"/>
          </p:nvPr>
        </p:nvSpPr>
        <p:spPr>
          <a:xfrm>
            <a:off x="4645025" y="1151334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2pPr>
            <a:lvl3pPr indent="-228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3pPr>
            <a:lvl4pPr indent="-228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4pPr>
            <a:lvl5pPr indent="-2286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5pPr>
            <a:lvl6pPr indent="-2286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6pPr>
            <a:lvl7pPr indent="-2286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7pPr>
            <a:lvl8pPr indent="-2286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8pPr>
            <a:lvl9pPr indent="-2286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20"/>
          <p:cNvSpPr txBox="1"/>
          <p:nvPr/>
        </p:nvSpPr>
        <p:spPr>
          <a:xfrm>
            <a:off x="101700" y="4818459"/>
            <a:ext cx="2793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Office of Government-wide Policy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21"/>
          <p:cNvSpPr txBox="1"/>
          <p:nvPr/>
        </p:nvSpPr>
        <p:spPr>
          <a:xfrm>
            <a:off x="101700" y="4818459"/>
            <a:ext cx="2793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Office of Government-wide Policy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457200" y="857250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575050" y="857250"/>
            <a:ext cx="5111700" cy="3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2" type="body"/>
          </p:nvPr>
        </p:nvSpPr>
        <p:spPr>
          <a:xfrm>
            <a:off x="457200" y="1714500"/>
            <a:ext cx="3008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2pPr>
            <a:lvl3pPr indent="-228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3pPr>
            <a:lvl4pPr indent="-228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4pPr>
            <a:lvl5pPr indent="-2286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5pPr>
            <a:lvl6pPr indent="-2286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6pPr>
            <a:lvl7pPr indent="-2286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7pPr>
            <a:lvl8pPr indent="-2286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8pPr>
            <a:lvl9pPr indent="-2286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22"/>
          <p:cNvSpPr txBox="1"/>
          <p:nvPr/>
        </p:nvSpPr>
        <p:spPr>
          <a:xfrm>
            <a:off x="457200" y="205978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/>
          </a:p>
        </p:txBody>
      </p:sp>
      <p:sp>
        <p:nvSpPr>
          <p:cNvPr id="109" name="Google Shape;109;p22"/>
          <p:cNvSpPr txBox="1"/>
          <p:nvPr/>
        </p:nvSpPr>
        <p:spPr>
          <a:xfrm>
            <a:off x="101700" y="4818459"/>
            <a:ext cx="2793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Office of Government-wide Policy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1792288" y="377190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/>
          <p:nvPr>
            <p:ph idx="2" type="pic"/>
          </p:nvPr>
        </p:nvSpPr>
        <p:spPr>
          <a:xfrm>
            <a:off x="1792288" y="857249"/>
            <a:ext cx="5486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1792288" y="4229100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2pPr>
            <a:lvl3pPr indent="-228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3pPr>
            <a:lvl4pPr indent="-228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4pPr>
            <a:lvl5pPr indent="-2286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5pPr>
            <a:lvl6pPr indent="-2286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6pPr>
            <a:lvl7pPr indent="-2286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7pPr>
            <a:lvl8pPr indent="-2286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8pPr>
            <a:lvl9pPr indent="-2286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3"/>
          <p:cNvSpPr txBox="1"/>
          <p:nvPr/>
        </p:nvSpPr>
        <p:spPr>
          <a:xfrm>
            <a:off x="457200" y="205978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/>
          </a:p>
        </p:txBody>
      </p:sp>
      <p:sp>
        <p:nvSpPr>
          <p:cNvPr id="118" name="Google Shape;118;p23"/>
          <p:cNvSpPr txBox="1"/>
          <p:nvPr/>
        </p:nvSpPr>
        <p:spPr>
          <a:xfrm>
            <a:off x="101700" y="4818459"/>
            <a:ext cx="2793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Office of Government-wide Policy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457200" y="114300"/>
            <a:ext cx="82296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457200" y="914400"/>
            <a:ext cx="82296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1pPr>
            <a:lvl2pPr indent="-342900" lvl="1" marL="9144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/>
            </a:lvl2pPr>
            <a:lvl3pPr indent="-342900" lvl="2" marL="13716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3pPr>
            <a:lvl4pPr indent="-342900" lvl="3" marL="18288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/>
            </a:lvl4pPr>
            <a:lvl5pPr indent="-342900" lvl="4" marL="22860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/>
            </a:lvl5pPr>
            <a:lvl6pPr indent="-342900" lvl="5" marL="2743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4"/>
          <p:cNvSpPr txBox="1"/>
          <p:nvPr/>
        </p:nvSpPr>
        <p:spPr>
          <a:xfrm>
            <a:off x="101700" y="4818459"/>
            <a:ext cx="2793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Office of Government-wide Policy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 rot="5400000">
            <a:off x="5789400" y="1697250"/>
            <a:ext cx="373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 rot="5400000">
            <a:off x="1598400" y="-283951"/>
            <a:ext cx="373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1pPr>
            <a:lvl2pPr indent="-342900" lvl="1" marL="9144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/>
            </a:lvl2pPr>
            <a:lvl3pPr indent="-342900" lvl="2" marL="13716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3pPr>
            <a:lvl4pPr indent="-342900" lvl="3" marL="18288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/>
            </a:lvl4pPr>
            <a:lvl5pPr indent="-342900" lvl="4" marL="22860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/>
            </a:lvl5pPr>
            <a:lvl6pPr indent="-342900" lvl="5" marL="2743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101700" y="4818459"/>
            <a:ext cx="2793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Office of Government-wide Policy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457200" y="205978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/>
        </p:nvSpPr>
        <p:spPr>
          <a:xfrm>
            <a:off x="101700" y="4818459"/>
            <a:ext cx="2793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Office of Government-wide Policy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/>
          <p:nvPr/>
        </p:nvSpPr>
        <p:spPr>
          <a:xfrm rot="5400000">
            <a:off x="4012275" y="5075"/>
            <a:ext cx="1140900" cy="916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88900" lIns="88900" spcFirstLastPara="1" rIns="88900" wrap="square" tIns="8890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28"/>
          <p:cNvSpPr/>
          <p:nvPr/>
        </p:nvSpPr>
        <p:spPr>
          <a:xfrm>
            <a:off x="6172200" y="1916550"/>
            <a:ext cx="2633700" cy="1842600"/>
          </a:xfrm>
          <a:prstGeom prst="roundRect">
            <a:avLst>
              <a:gd fmla="val 8399" name="adj"/>
            </a:avLst>
          </a:prstGeom>
          <a:solidFill>
            <a:srgbClr val="F3F3F3"/>
          </a:solidFill>
          <a:ln cap="flat" cmpd="sng" w="9525">
            <a:solidFill>
              <a:srgbClr val="0579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579BD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0" name="Google Shape;150;p28"/>
          <p:cNvSpPr/>
          <p:nvPr/>
        </p:nvSpPr>
        <p:spPr>
          <a:xfrm>
            <a:off x="6172200" y="1837950"/>
            <a:ext cx="2633700" cy="4572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579BD"/>
          </a:solidFill>
          <a:ln cap="flat" cmpd="sng" w="9525">
            <a:solidFill>
              <a:srgbClr val="0579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Services, Strategy, and </a:t>
            </a:r>
            <a:br>
              <a:rPr lang="en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</a:br>
            <a:r>
              <a:rPr lang="en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Infrastructure Committee</a:t>
            </a:r>
            <a:endParaRPr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337900" y="1916550"/>
            <a:ext cx="2633700" cy="1842600"/>
          </a:xfrm>
          <a:prstGeom prst="roundRect">
            <a:avLst>
              <a:gd fmla="val 8399" name="adj"/>
            </a:avLst>
          </a:prstGeom>
          <a:solidFill>
            <a:srgbClr val="F3F3F3"/>
          </a:solidFill>
          <a:ln cap="flat" cmpd="sng" w="9525">
            <a:solidFill>
              <a:srgbClr val="0579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579BD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152" name="Google Shape;152;p28"/>
          <p:cNvCxnSpPr>
            <a:stCxn id="153" idx="0"/>
            <a:endCxn id="154" idx="2"/>
          </p:cNvCxnSpPr>
          <p:nvPr/>
        </p:nvCxnSpPr>
        <p:spPr>
          <a:xfrm rot="-5400000">
            <a:off x="4405800" y="702667"/>
            <a:ext cx="333000" cy="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triangle"/>
            <a:tailEnd len="sm" w="sm" type="none"/>
          </a:ln>
        </p:spPr>
      </p:cxnSp>
      <p:sp>
        <p:nvSpPr>
          <p:cNvPr id="155" name="Google Shape;155;p28"/>
          <p:cNvSpPr/>
          <p:nvPr/>
        </p:nvSpPr>
        <p:spPr>
          <a:xfrm>
            <a:off x="1060450" y="2482701"/>
            <a:ext cx="1188600" cy="499800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PACS Modernization Working Group</a:t>
            </a:r>
            <a:endParaRPr sz="100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3255150" y="1916550"/>
            <a:ext cx="2633700" cy="1842600"/>
          </a:xfrm>
          <a:prstGeom prst="roundRect">
            <a:avLst>
              <a:gd fmla="val 8399" name="adj"/>
            </a:avLst>
          </a:prstGeom>
          <a:solidFill>
            <a:srgbClr val="F3F3F3"/>
          </a:solidFill>
          <a:ln cap="flat" cmpd="sng" w="9525">
            <a:solidFill>
              <a:srgbClr val="003C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3C7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3325800" y="2481201"/>
            <a:ext cx="1188600" cy="502800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Shared Service </a:t>
            </a:r>
            <a:r>
              <a:rPr lang="en" sz="10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P</a:t>
            </a:r>
            <a:r>
              <a:rPr lang="en" sz="10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rovider (SSP) Working Group</a:t>
            </a:r>
            <a:endParaRPr sz="100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8" name="Google Shape;158;p28"/>
          <p:cNvSpPr/>
          <p:nvPr/>
        </p:nvSpPr>
        <p:spPr>
          <a:xfrm>
            <a:off x="4011600" y="3185165"/>
            <a:ext cx="1188600" cy="502800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Technical Working Group (TWG)</a:t>
            </a:r>
            <a:endParaRPr sz="100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4663525" y="2481201"/>
            <a:ext cx="1188600" cy="502800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Certificate Policy Working Group (CPWG)</a:t>
            </a:r>
            <a:endParaRPr sz="100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4" name="Google Shape;154;p28"/>
          <p:cNvSpPr/>
          <p:nvPr/>
        </p:nvSpPr>
        <p:spPr>
          <a:xfrm>
            <a:off x="3255300" y="79242"/>
            <a:ext cx="2633400" cy="457200"/>
          </a:xfrm>
          <a:prstGeom prst="roundRect">
            <a:avLst>
              <a:gd fmla="val 16667" name="adj"/>
            </a:avLst>
          </a:prstGeom>
          <a:solidFill>
            <a:srgbClr val="003C7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Federal CIO Council</a:t>
            </a:r>
            <a:endParaRPr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3255300" y="869467"/>
            <a:ext cx="2633400" cy="457200"/>
          </a:xfrm>
          <a:prstGeom prst="roundRect">
            <a:avLst>
              <a:gd fmla="val 16667" name="adj"/>
            </a:avLst>
          </a:prstGeom>
          <a:solidFill>
            <a:srgbClr val="003C7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Federal CISO Council</a:t>
            </a:r>
            <a:endParaRPr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6859950" y="2481072"/>
            <a:ext cx="1258200" cy="502800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Federal Mobility Group</a:t>
            </a:r>
            <a:endParaRPr sz="100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" name="Google Shape;161;p28"/>
          <p:cNvSpPr/>
          <p:nvPr/>
        </p:nvSpPr>
        <p:spPr>
          <a:xfrm>
            <a:off x="6859950" y="3185160"/>
            <a:ext cx="1258200" cy="502800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Derived-PIV Working Group</a:t>
            </a:r>
            <a:endParaRPr sz="100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" name="Google Shape;162;p28"/>
          <p:cNvSpPr/>
          <p:nvPr/>
        </p:nvSpPr>
        <p:spPr>
          <a:xfrm>
            <a:off x="337900" y="1837950"/>
            <a:ext cx="2633700" cy="4572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579BD"/>
          </a:solidFill>
          <a:ln cap="flat" cmpd="sng" w="9525">
            <a:solidFill>
              <a:srgbClr val="0579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ICAM Subcommittee</a:t>
            </a:r>
            <a:endParaRPr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3255150" y="1837950"/>
            <a:ext cx="2633700" cy="4572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3C71"/>
          </a:solidFill>
          <a:ln cap="flat" cmpd="sng" w="9525">
            <a:solidFill>
              <a:srgbClr val="003C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Federal PKI Policy Authority</a:t>
            </a:r>
            <a:endParaRPr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164" name="Google Shape;164;p28"/>
          <p:cNvCxnSpPr>
            <a:stCxn id="162" idx="3"/>
            <a:endCxn id="153" idx="2"/>
          </p:cNvCxnSpPr>
          <p:nvPr/>
        </p:nvCxnSpPr>
        <p:spPr>
          <a:xfrm rot="-5400000">
            <a:off x="2857750" y="123750"/>
            <a:ext cx="511200" cy="29172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triangle"/>
            <a:tailEnd len="sm" w="sm" type="none"/>
          </a:ln>
        </p:spPr>
      </p:cxnSp>
      <p:cxnSp>
        <p:nvCxnSpPr>
          <p:cNvPr id="165" name="Google Shape;165;p28"/>
          <p:cNvCxnSpPr>
            <a:stCxn id="150" idx="3"/>
            <a:endCxn id="154" idx="3"/>
          </p:cNvCxnSpPr>
          <p:nvPr/>
        </p:nvCxnSpPr>
        <p:spPr>
          <a:xfrm flipH="1" rot="5400000">
            <a:off x="5923950" y="272850"/>
            <a:ext cx="1530000" cy="1600200"/>
          </a:xfrm>
          <a:prstGeom prst="bentConnector2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triangle"/>
            <a:tailEnd len="sm" w="sm" type="none"/>
          </a:ln>
        </p:spPr>
      </p:cxnSp>
      <p:cxnSp>
        <p:nvCxnSpPr>
          <p:cNvPr id="166" name="Google Shape;166;p28"/>
          <p:cNvCxnSpPr/>
          <p:nvPr/>
        </p:nvCxnSpPr>
        <p:spPr>
          <a:xfrm>
            <a:off x="2971650" y="2075250"/>
            <a:ext cx="2835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67" name="Google Shape;167;p28"/>
          <p:cNvCxnSpPr>
            <a:stCxn id="161" idx="0"/>
            <a:endCxn id="160" idx="2"/>
          </p:cNvCxnSpPr>
          <p:nvPr/>
        </p:nvCxnSpPr>
        <p:spPr>
          <a:xfrm rot="-5400000">
            <a:off x="7388700" y="3084210"/>
            <a:ext cx="2013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triangle"/>
            <a:tailEnd len="sm" w="sm" type="none"/>
          </a:ln>
        </p:spPr>
      </p:cxnSp>
      <p:sp>
        <p:nvSpPr>
          <p:cNvPr id="168" name="Google Shape;168;p28"/>
          <p:cNvSpPr txBox="1"/>
          <p:nvPr/>
        </p:nvSpPr>
        <p:spPr>
          <a:xfrm>
            <a:off x="320040" y="4368250"/>
            <a:ext cx="20079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Executive Council / </a:t>
            </a:r>
            <a:r>
              <a:rPr lang="en" sz="1000">
                <a:latin typeface="Public Sans"/>
                <a:ea typeface="Public Sans"/>
                <a:cs typeface="Public Sans"/>
                <a:sym typeface="Public Sans"/>
              </a:rPr>
              <a:t>Sub-c</a:t>
            </a:r>
            <a:r>
              <a:rPr i="0" lang="en" sz="10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ouncil</a:t>
            </a:r>
            <a:endParaRPr sz="1000"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Committee / Sub-committee</a:t>
            </a:r>
            <a:endParaRPr sz="1000"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latin typeface="Public Sans"/>
                <a:ea typeface="Public Sans"/>
                <a:cs typeface="Public Sans"/>
                <a:sym typeface="Public Sans"/>
              </a:rPr>
              <a:t>Active </a:t>
            </a:r>
            <a:r>
              <a:rPr i="0" lang="en" sz="10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Group / Working Group</a:t>
            </a:r>
            <a:endParaRPr sz="1000"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115558" y="4937760"/>
            <a:ext cx="137100" cy="137100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8"/>
          <p:cNvSpPr/>
          <p:nvPr/>
        </p:nvSpPr>
        <p:spPr>
          <a:xfrm>
            <a:off x="115558" y="4681728"/>
            <a:ext cx="137100" cy="137100"/>
          </a:xfrm>
          <a:prstGeom prst="roundRect">
            <a:avLst>
              <a:gd fmla="val 16667" name="adj"/>
            </a:avLst>
          </a:prstGeom>
          <a:solidFill>
            <a:srgbClr val="0579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115558" y="4416552"/>
            <a:ext cx="137100" cy="137100"/>
          </a:xfrm>
          <a:prstGeom prst="roundRect">
            <a:avLst>
              <a:gd fmla="val 16667" name="adj"/>
            </a:avLst>
          </a:prstGeom>
          <a:solidFill>
            <a:srgbClr val="003C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28"/>
          <p:cNvCxnSpPr/>
          <p:nvPr/>
        </p:nvCxnSpPr>
        <p:spPr>
          <a:xfrm flipH="1">
            <a:off x="2304900" y="4041648"/>
            <a:ext cx="5100" cy="1124700"/>
          </a:xfrm>
          <a:prstGeom prst="straightConnector1">
            <a:avLst/>
          </a:prstGeom>
          <a:noFill/>
          <a:ln cap="flat" cmpd="sng" w="9525">
            <a:solidFill>
              <a:srgbClr val="888888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3" name="Google Shape;173;p28"/>
          <p:cNvSpPr txBox="1"/>
          <p:nvPr/>
        </p:nvSpPr>
        <p:spPr>
          <a:xfrm>
            <a:off x="5647900" y="4380200"/>
            <a:ext cx="34731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3825" lvl="0" marL="1174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Public Sans"/>
              <a:buChar char="•"/>
            </a:pPr>
            <a:r>
              <a:rPr lang="en" sz="1000">
                <a:latin typeface="Public Sans"/>
                <a:ea typeface="Public Sans"/>
                <a:cs typeface="Public Sans"/>
                <a:sym typeface="Public Sans"/>
              </a:rPr>
              <a:t>ICAM - Identity, Credential, and Access Management</a:t>
            </a:r>
            <a:endParaRPr sz="1000">
              <a:latin typeface="Public Sans"/>
              <a:ea typeface="Public Sans"/>
              <a:cs typeface="Public Sans"/>
              <a:sym typeface="Public Sans"/>
            </a:endParaRPr>
          </a:p>
          <a:p>
            <a:pPr indent="-123825" lvl="0" marL="117475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Public Sans"/>
              <a:buChar char="•"/>
            </a:pPr>
            <a:r>
              <a:rPr lang="en" sz="1000">
                <a:latin typeface="Public Sans"/>
                <a:ea typeface="Public Sans"/>
                <a:cs typeface="Public Sans"/>
                <a:sym typeface="Public Sans"/>
              </a:rPr>
              <a:t>PACS - Physical Access Control Systems</a:t>
            </a:r>
            <a:endParaRPr sz="1000">
              <a:latin typeface="Public Sans"/>
              <a:ea typeface="Public Sans"/>
              <a:cs typeface="Public Sans"/>
              <a:sym typeface="Public Sans"/>
            </a:endParaRPr>
          </a:p>
          <a:p>
            <a:pPr indent="-123825" lvl="0" marL="117475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Public Sans"/>
              <a:buChar char="•"/>
            </a:pPr>
            <a:r>
              <a:rPr lang="en" sz="1000">
                <a:latin typeface="Public Sans"/>
                <a:ea typeface="Public Sans"/>
                <a:cs typeface="Public Sans"/>
                <a:sym typeface="Public Sans"/>
              </a:rPr>
              <a:t>PKI - Public Key Infrastructure </a:t>
            </a:r>
            <a:endParaRPr sz="1000">
              <a:latin typeface="Public Sans"/>
              <a:ea typeface="Public Sans"/>
              <a:cs typeface="Public Sans"/>
              <a:sym typeface="Public Sans"/>
            </a:endParaRPr>
          </a:p>
          <a:p>
            <a:pPr indent="-53975" lvl="0" marL="1174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2330750" y="4380200"/>
            <a:ext cx="3391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3825" lvl="0" marL="1174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ublic Sans"/>
              <a:buChar char="•"/>
            </a:pPr>
            <a:r>
              <a:rPr i="0" lang="en" sz="10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CIO</a:t>
            </a:r>
            <a:r>
              <a:rPr lang="en" sz="1000">
                <a:latin typeface="Public Sans"/>
                <a:ea typeface="Public Sans"/>
                <a:cs typeface="Public Sans"/>
                <a:sym typeface="Public Sans"/>
              </a:rPr>
              <a:t> -</a:t>
            </a:r>
            <a:r>
              <a:rPr i="0" lang="en" sz="10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Chief Information Officer</a:t>
            </a:r>
            <a:endParaRPr sz="1000">
              <a:latin typeface="Public Sans"/>
              <a:ea typeface="Public Sans"/>
              <a:cs typeface="Public Sans"/>
              <a:sym typeface="Public Sans"/>
            </a:endParaRPr>
          </a:p>
          <a:p>
            <a:pPr indent="-123825" lvl="0" marL="117475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ublic Sans"/>
              <a:buChar char="•"/>
            </a:pPr>
            <a:r>
              <a:rPr i="0" lang="en" sz="10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CISO</a:t>
            </a:r>
            <a:r>
              <a:rPr lang="en" sz="1000">
                <a:latin typeface="Public Sans"/>
                <a:ea typeface="Public Sans"/>
                <a:cs typeface="Public Sans"/>
                <a:sym typeface="Public Sans"/>
              </a:rPr>
              <a:t> -</a:t>
            </a:r>
            <a:r>
              <a:rPr i="0" lang="en" sz="10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Chief Information Security Officer</a:t>
            </a:r>
            <a:endParaRPr sz="1000">
              <a:latin typeface="Public Sans"/>
              <a:ea typeface="Public Sans"/>
              <a:cs typeface="Public Sans"/>
              <a:sym typeface="Public Sans"/>
            </a:endParaRPr>
          </a:p>
          <a:p>
            <a:pPr indent="-123825" lvl="0" marL="117475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ublic Sans"/>
              <a:buChar char="•"/>
            </a:pPr>
            <a:r>
              <a:rPr i="0" lang="en" sz="10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Derived</a:t>
            </a:r>
            <a:r>
              <a:rPr lang="en" sz="1000">
                <a:latin typeface="Public Sans"/>
                <a:ea typeface="Public Sans"/>
                <a:cs typeface="Public Sans"/>
                <a:sym typeface="Public Sans"/>
              </a:rPr>
              <a:t>-</a:t>
            </a:r>
            <a:r>
              <a:rPr i="0" lang="en" sz="10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PIV</a:t>
            </a:r>
            <a:r>
              <a:rPr lang="en" sz="1000">
                <a:latin typeface="Public Sans"/>
                <a:ea typeface="Public Sans"/>
                <a:cs typeface="Public Sans"/>
                <a:sym typeface="Public Sans"/>
              </a:rPr>
              <a:t> -</a:t>
            </a:r>
            <a:r>
              <a:rPr i="0" lang="en" sz="10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Derived Personal Identity Verification </a:t>
            </a:r>
            <a:endParaRPr i="0" sz="1000" u="none" cap="none" strike="noStrike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115550" y="4041500"/>
            <a:ext cx="21315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latin typeface="Public Sans"/>
                <a:ea typeface="Public Sans"/>
                <a:cs typeface="Public Sans"/>
                <a:sym typeface="Public Sans"/>
              </a:rPr>
              <a:t>Key</a:t>
            </a:r>
            <a:endParaRPr b="1" sz="1200"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2439325" y="4041550"/>
            <a:ext cx="6621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latin typeface="Public Sans"/>
                <a:ea typeface="Public Sans"/>
                <a:cs typeface="Public Sans"/>
                <a:sym typeface="Public Sans"/>
              </a:rPr>
              <a:t>A</a:t>
            </a:r>
            <a:r>
              <a:rPr b="1" i="0" lang="en" sz="1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bbreviations</a:t>
            </a:r>
            <a:endParaRPr sz="1200"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7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457200" y="838200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Archived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/>
          <p:nvPr/>
        </p:nvSpPr>
        <p:spPr>
          <a:xfrm rot="5400000">
            <a:off x="4012275" y="5075"/>
            <a:ext cx="1140900" cy="916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88900" lIns="88900" spcFirstLastPara="1" rIns="88900" wrap="square" tIns="8890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7" name="Google Shape;187;p30"/>
          <p:cNvSpPr/>
          <p:nvPr/>
        </p:nvSpPr>
        <p:spPr>
          <a:xfrm>
            <a:off x="6172200" y="1916550"/>
            <a:ext cx="2633700" cy="1842600"/>
          </a:xfrm>
          <a:prstGeom prst="roundRect">
            <a:avLst>
              <a:gd fmla="val 8399" name="adj"/>
            </a:avLst>
          </a:prstGeom>
          <a:solidFill>
            <a:srgbClr val="F3F3F3"/>
          </a:solidFill>
          <a:ln cap="flat" cmpd="sng" w="9525">
            <a:solidFill>
              <a:srgbClr val="0579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579BD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8" name="Google Shape;188;p30"/>
          <p:cNvSpPr/>
          <p:nvPr/>
        </p:nvSpPr>
        <p:spPr>
          <a:xfrm>
            <a:off x="6172200" y="1837950"/>
            <a:ext cx="2633700" cy="4572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579BD"/>
          </a:solidFill>
          <a:ln cap="flat" cmpd="sng" w="9525">
            <a:solidFill>
              <a:srgbClr val="0579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Services, Strategy, and </a:t>
            </a:r>
            <a:br>
              <a:rPr lang="en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</a:br>
            <a:r>
              <a:rPr lang="en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Infrastructure Committee</a:t>
            </a:r>
            <a:endParaRPr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9" name="Google Shape;189;p30"/>
          <p:cNvSpPr/>
          <p:nvPr/>
        </p:nvSpPr>
        <p:spPr>
          <a:xfrm>
            <a:off x="337900" y="1916550"/>
            <a:ext cx="2633700" cy="1842600"/>
          </a:xfrm>
          <a:prstGeom prst="roundRect">
            <a:avLst>
              <a:gd fmla="val 8399" name="adj"/>
            </a:avLst>
          </a:prstGeom>
          <a:solidFill>
            <a:srgbClr val="F3F3F3"/>
          </a:solidFill>
          <a:ln cap="flat" cmpd="sng" w="9525">
            <a:solidFill>
              <a:srgbClr val="0579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579BD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190" name="Google Shape;190;p30"/>
          <p:cNvCxnSpPr>
            <a:stCxn id="191" idx="0"/>
            <a:endCxn id="192" idx="2"/>
          </p:cNvCxnSpPr>
          <p:nvPr/>
        </p:nvCxnSpPr>
        <p:spPr>
          <a:xfrm rot="-5400000">
            <a:off x="4405800" y="702667"/>
            <a:ext cx="333000" cy="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triangle"/>
            <a:tailEnd len="sm" w="sm" type="none"/>
          </a:ln>
        </p:spPr>
      </p:cxnSp>
      <p:sp>
        <p:nvSpPr>
          <p:cNvPr id="193" name="Google Shape;193;p30"/>
          <p:cNvSpPr/>
          <p:nvPr/>
        </p:nvSpPr>
        <p:spPr>
          <a:xfrm>
            <a:off x="390975" y="2786001"/>
            <a:ext cx="1188600" cy="499800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PACS Modernization Working Group</a:t>
            </a:r>
            <a:endParaRPr sz="100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1728700" y="2789193"/>
            <a:ext cx="1188600" cy="499800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Cloud Identity Working Group</a:t>
            </a:r>
            <a:endParaRPr sz="100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95" name="Google Shape;195;p30"/>
          <p:cNvSpPr/>
          <p:nvPr/>
        </p:nvSpPr>
        <p:spPr>
          <a:xfrm>
            <a:off x="3255150" y="1916550"/>
            <a:ext cx="2633700" cy="1842600"/>
          </a:xfrm>
          <a:prstGeom prst="roundRect">
            <a:avLst>
              <a:gd fmla="val 8399" name="adj"/>
            </a:avLst>
          </a:prstGeom>
          <a:solidFill>
            <a:srgbClr val="F3F3F3"/>
          </a:solidFill>
          <a:ln cap="flat" cmpd="sng" w="9525">
            <a:solidFill>
              <a:srgbClr val="003C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3C7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96" name="Google Shape;196;p30"/>
          <p:cNvSpPr/>
          <p:nvPr/>
        </p:nvSpPr>
        <p:spPr>
          <a:xfrm>
            <a:off x="3325800" y="2481201"/>
            <a:ext cx="1188600" cy="502800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Shared Service Provider (SSP) Working Group</a:t>
            </a:r>
            <a:endParaRPr sz="100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97" name="Google Shape;197;p30"/>
          <p:cNvSpPr/>
          <p:nvPr/>
        </p:nvSpPr>
        <p:spPr>
          <a:xfrm>
            <a:off x="4011600" y="3185165"/>
            <a:ext cx="1188600" cy="502800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Technical Working Group (TWG)</a:t>
            </a:r>
            <a:endParaRPr sz="100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98" name="Google Shape;198;p30"/>
          <p:cNvSpPr/>
          <p:nvPr/>
        </p:nvSpPr>
        <p:spPr>
          <a:xfrm>
            <a:off x="4663525" y="2481201"/>
            <a:ext cx="1188600" cy="502800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Certificate Policy Working Group (CPWG)</a:t>
            </a:r>
            <a:endParaRPr sz="100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92" name="Google Shape;192;p30"/>
          <p:cNvSpPr/>
          <p:nvPr/>
        </p:nvSpPr>
        <p:spPr>
          <a:xfrm>
            <a:off x="3255300" y="79242"/>
            <a:ext cx="2633400" cy="457200"/>
          </a:xfrm>
          <a:prstGeom prst="roundRect">
            <a:avLst>
              <a:gd fmla="val 16667" name="adj"/>
            </a:avLst>
          </a:prstGeom>
          <a:solidFill>
            <a:srgbClr val="003C7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Federal CIO Council</a:t>
            </a:r>
            <a:endParaRPr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91" name="Google Shape;191;p30"/>
          <p:cNvSpPr/>
          <p:nvPr/>
        </p:nvSpPr>
        <p:spPr>
          <a:xfrm>
            <a:off x="3255300" y="869467"/>
            <a:ext cx="2633400" cy="457200"/>
          </a:xfrm>
          <a:prstGeom prst="roundRect">
            <a:avLst>
              <a:gd fmla="val 16667" name="adj"/>
            </a:avLst>
          </a:prstGeom>
          <a:solidFill>
            <a:srgbClr val="003C7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Federal CISO Council</a:t>
            </a:r>
            <a:endParaRPr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99" name="Google Shape;199;p30"/>
          <p:cNvSpPr/>
          <p:nvPr/>
        </p:nvSpPr>
        <p:spPr>
          <a:xfrm>
            <a:off x="6859950" y="2481072"/>
            <a:ext cx="1258200" cy="502800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Federal Mobility Group</a:t>
            </a:r>
            <a:endParaRPr sz="100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6859950" y="3185160"/>
            <a:ext cx="1258200" cy="502800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Derived-PIV Working Group</a:t>
            </a:r>
            <a:endParaRPr sz="100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1" name="Google Shape;201;p30"/>
          <p:cNvSpPr/>
          <p:nvPr/>
        </p:nvSpPr>
        <p:spPr>
          <a:xfrm>
            <a:off x="337900" y="1837950"/>
            <a:ext cx="2633700" cy="4572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579BD"/>
          </a:solidFill>
          <a:ln cap="flat" cmpd="sng" w="9525">
            <a:solidFill>
              <a:srgbClr val="0579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ICAM Subcommittee</a:t>
            </a:r>
            <a:endParaRPr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3255150" y="1837950"/>
            <a:ext cx="2633700" cy="4572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3C71"/>
          </a:solidFill>
          <a:ln cap="flat" cmpd="sng" w="9525">
            <a:solidFill>
              <a:srgbClr val="003C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Federal PKI Policy Authority</a:t>
            </a:r>
            <a:endParaRPr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203" name="Google Shape;203;p30"/>
          <p:cNvCxnSpPr>
            <a:stCxn id="201" idx="3"/>
            <a:endCxn id="191" idx="2"/>
          </p:cNvCxnSpPr>
          <p:nvPr/>
        </p:nvCxnSpPr>
        <p:spPr>
          <a:xfrm rot="-5400000">
            <a:off x="2857750" y="123750"/>
            <a:ext cx="511200" cy="29172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triangle"/>
            <a:tailEnd len="sm" w="sm" type="none"/>
          </a:ln>
        </p:spPr>
      </p:cxnSp>
      <p:cxnSp>
        <p:nvCxnSpPr>
          <p:cNvPr id="204" name="Google Shape;204;p30"/>
          <p:cNvCxnSpPr>
            <a:stCxn id="188" idx="3"/>
            <a:endCxn id="192" idx="3"/>
          </p:cNvCxnSpPr>
          <p:nvPr/>
        </p:nvCxnSpPr>
        <p:spPr>
          <a:xfrm flipH="1" rot="5400000">
            <a:off x="5923950" y="272850"/>
            <a:ext cx="1530000" cy="1600200"/>
          </a:xfrm>
          <a:prstGeom prst="bentConnector2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triangle"/>
            <a:tailEnd len="sm" w="sm" type="none"/>
          </a:ln>
        </p:spPr>
      </p:cxnSp>
      <p:cxnSp>
        <p:nvCxnSpPr>
          <p:cNvPr id="205" name="Google Shape;205;p30"/>
          <p:cNvCxnSpPr/>
          <p:nvPr/>
        </p:nvCxnSpPr>
        <p:spPr>
          <a:xfrm>
            <a:off x="2971650" y="2075250"/>
            <a:ext cx="2835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06" name="Google Shape;206;p30"/>
          <p:cNvCxnSpPr>
            <a:stCxn id="200" idx="0"/>
            <a:endCxn id="199" idx="2"/>
          </p:cNvCxnSpPr>
          <p:nvPr/>
        </p:nvCxnSpPr>
        <p:spPr>
          <a:xfrm rot="-5400000">
            <a:off x="7388700" y="3084210"/>
            <a:ext cx="2013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triangle"/>
            <a:tailEnd len="sm" w="sm" type="none"/>
          </a:ln>
        </p:spPr>
      </p:cxnSp>
      <p:sp>
        <p:nvSpPr>
          <p:cNvPr id="207" name="Google Shape;207;p30"/>
          <p:cNvSpPr txBox="1"/>
          <p:nvPr/>
        </p:nvSpPr>
        <p:spPr>
          <a:xfrm>
            <a:off x="320040" y="4368250"/>
            <a:ext cx="20079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Executive Council / </a:t>
            </a:r>
            <a:r>
              <a:rPr lang="en" sz="1000">
                <a:latin typeface="Public Sans"/>
                <a:ea typeface="Public Sans"/>
                <a:cs typeface="Public Sans"/>
                <a:sym typeface="Public Sans"/>
              </a:rPr>
              <a:t>Sub-c</a:t>
            </a:r>
            <a:r>
              <a:rPr i="0" lang="en" sz="10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ouncil</a:t>
            </a:r>
            <a:endParaRPr sz="1000"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Committee / Sub-committee</a:t>
            </a:r>
            <a:endParaRPr sz="1000"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latin typeface="Public Sans"/>
                <a:ea typeface="Public Sans"/>
                <a:cs typeface="Public Sans"/>
                <a:sym typeface="Public Sans"/>
              </a:rPr>
              <a:t>Active </a:t>
            </a:r>
            <a:r>
              <a:rPr i="0" lang="en" sz="10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Group / Working Group</a:t>
            </a:r>
            <a:endParaRPr sz="1000"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" name="Google Shape;208;p30"/>
          <p:cNvSpPr/>
          <p:nvPr/>
        </p:nvSpPr>
        <p:spPr>
          <a:xfrm>
            <a:off x="115558" y="4937760"/>
            <a:ext cx="137100" cy="137100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115558" y="4681728"/>
            <a:ext cx="137100" cy="137100"/>
          </a:xfrm>
          <a:prstGeom prst="roundRect">
            <a:avLst>
              <a:gd fmla="val 16667" name="adj"/>
            </a:avLst>
          </a:prstGeom>
          <a:solidFill>
            <a:srgbClr val="0579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115558" y="4416552"/>
            <a:ext cx="137100" cy="137100"/>
          </a:xfrm>
          <a:prstGeom prst="roundRect">
            <a:avLst>
              <a:gd fmla="val 16667" name="adj"/>
            </a:avLst>
          </a:prstGeom>
          <a:solidFill>
            <a:srgbClr val="003C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p30"/>
          <p:cNvCxnSpPr/>
          <p:nvPr/>
        </p:nvCxnSpPr>
        <p:spPr>
          <a:xfrm flipH="1">
            <a:off x="2304900" y="4041648"/>
            <a:ext cx="5100" cy="1124700"/>
          </a:xfrm>
          <a:prstGeom prst="straightConnector1">
            <a:avLst/>
          </a:prstGeom>
          <a:noFill/>
          <a:ln cap="flat" cmpd="sng" w="9525">
            <a:solidFill>
              <a:srgbClr val="888888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12" name="Google Shape;212;p30"/>
          <p:cNvSpPr txBox="1"/>
          <p:nvPr/>
        </p:nvSpPr>
        <p:spPr>
          <a:xfrm>
            <a:off x="5729641" y="4380200"/>
            <a:ext cx="3391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3825" lvl="0" marL="1174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Public Sans"/>
              <a:buChar char="•"/>
            </a:pPr>
            <a:r>
              <a:rPr lang="en" sz="1000">
                <a:latin typeface="Public Sans"/>
                <a:ea typeface="Public Sans"/>
                <a:cs typeface="Public Sans"/>
                <a:sym typeface="Public Sans"/>
              </a:rPr>
              <a:t>ICAM - Identity, Credential and Access Management</a:t>
            </a:r>
            <a:endParaRPr sz="1000">
              <a:latin typeface="Public Sans"/>
              <a:ea typeface="Public Sans"/>
              <a:cs typeface="Public Sans"/>
              <a:sym typeface="Public Sans"/>
            </a:endParaRPr>
          </a:p>
          <a:p>
            <a:pPr indent="-123825" lvl="0" marL="117475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Public Sans"/>
              <a:buChar char="•"/>
            </a:pPr>
            <a:r>
              <a:rPr lang="en" sz="1000">
                <a:latin typeface="Public Sans"/>
                <a:ea typeface="Public Sans"/>
                <a:cs typeface="Public Sans"/>
                <a:sym typeface="Public Sans"/>
              </a:rPr>
              <a:t>PACS - Physical Access Control Systems</a:t>
            </a:r>
            <a:endParaRPr sz="1000">
              <a:latin typeface="Public Sans"/>
              <a:ea typeface="Public Sans"/>
              <a:cs typeface="Public Sans"/>
              <a:sym typeface="Public Sans"/>
            </a:endParaRPr>
          </a:p>
          <a:p>
            <a:pPr indent="-123825" lvl="0" marL="117475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Public Sans"/>
              <a:buChar char="•"/>
            </a:pPr>
            <a:r>
              <a:rPr lang="en" sz="1000">
                <a:latin typeface="Public Sans"/>
                <a:ea typeface="Public Sans"/>
                <a:cs typeface="Public Sans"/>
                <a:sym typeface="Public Sans"/>
              </a:rPr>
              <a:t>PKI - Public Key Infrastructure </a:t>
            </a:r>
            <a:endParaRPr sz="1000">
              <a:latin typeface="Public Sans"/>
              <a:ea typeface="Public Sans"/>
              <a:cs typeface="Public Sans"/>
              <a:sym typeface="Public Sans"/>
            </a:endParaRPr>
          </a:p>
          <a:p>
            <a:pPr indent="-53975" lvl="0" marL="1174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2330750" y="4380200"/>
            <a:ext cx="3391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3825" lvl="0" marL="1174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ublic Sans"/>
              <a:buChar char="•"/>
            </a:pPr>
            <a:r>
              <a:rPr i="0" lang="en" sz="10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CIO</a:t>
            </a:r>
            <a:r>
              <a:rPr lang="en" sz="1000">
                <a:latin typeface="Public Sans"/>
                <a:ea typeface="Public Sans"/>
                <a:cs typeface="Public Sans"/>
                <a:sym typeface="Public Sans"/>
              </a:rPr>
              <a:t> -</a:t>
            </a:r>
            <a:r>
              <a:rPr i="0" lang="en" sz="10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Chief Information Officer</a:t>
            </a:r>
            <a:endParaRPr sz="1000">
              <a:latin typeface="Public Sans"/>
              <a:ea typeface="Public Sans"/>
              <a:cs typeface="Public Sans"/>
              <a:sym typeface="Public Sans"/>
            </a:endParaRPr>
          </a:p>
          <a:p>
            <a:pPr indent="-123825" lvl="0" marL="117475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ublic Sans"/>
              <a:buChar char="•"/>
            </a:pPr>
            <a:r>
              <a:rPr i="0" lang="en" sz="10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CISO</a:t>
            </a:r>
            <a:r>
              <a:rPr lang="en" sz="1000">
                <a:latin typeface="Public Sans"/>
                <a:ea typeface="Public Sans"/>
                <a:cs typeface="Public Sans"/>
                <a:sym typeface="Public Sans"/>
              </a:rPr>
              <a:t> -</a:t>
            </a:r>
            <a:r>
              <a:rPr i="0" lang="en" sz="10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Chief Information Security Officer</a:t>
            </a:r>
            <a:endParaRPr sz="1000">
              <a:latin typeface="Public Sans"/>
              <a:ea typeface="Public Sans"/>
              <a:cs typeface="Public Sans"/>
              <a:sym typeface="Public Sans"/>
            </a:endParaRPr>
          </a:p>
          <a:p>
            <a:pPr indent="-123825" lvl="0" marL="117475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ublic Sans"/>
              <a:buChar char="•"/>
            </a:pPr>
            <a:r>
              <a:rPr i="0" lang="en" sz="10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Derived</a:t>
            </a:r>
            <a:r>
              <a:rPr lang="en" sz="1000">
                <a:latin typeface="Public Sans"/>
                <a:ea typeface="Public Sans"/>
                <a:cs typeface="Public Sans"/>
                <a:sym typeface="Public Sans"/>
              </a:rPr>
              <a:t>-</a:t>
            </a:r>
            <a:r>
              <a:rPr i="0" lang="en" sz="10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PIV</a:t>
            </a:r>
            <a:r>
              <a:rPr lang="en" sz="1000">
                <a:latin typeface="Public Sans"/>
                <a:ea typeface="Public Sans"/>
                <a:cs typeface="Public Sans"/>
                <a:sym typeface="Public Sans"/>
              </a:rPr>
              <a:t> -</a:t>
            </a:r>
            <a:r>
              <a:rPr i="0" lang="en" sz="10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Derived Personal Identity Verification </a:t>
            </a:r>
            <a:endParaRPr i="0" sz="1000" u="none" cap="none" strike="noStrike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4" name="Google Shape;214;p30"/>
          <p:cNvSpPr txBox="1"/>
          <p:nvPr/>
        </p:nvSpPr>
        <p:spPr>
          <a:xfrm>
            <a:off x="115550" y="4041500"/>
            <a:ext cx="21315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latin typeface="Public Sans"/>
                <a:ea typeface="Public Sans"/>
                <a:cs typeface="Public Sans"/>
                <a:sym typeface="Public Sans"/>
              </a:rPr>
              <a:t>Key</a:t>
            </a:r>
            <a:endParaRPr b="1" sz="1200"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5" name="Google Shape;215;p30"/>
          <p:cNvSpPr/>
          <p:nvPr/>
        </p:nvSpPr>
        <p:spPr>
          <a:xfrm>
            <a:off x="2439325" y="4041550"/>
            <a:ext cx="6621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latin typeface="Public Sans"/>
                <a:ea typeface="Public Sans"/>
                <a:cs typeface="Public Sans"/>
                <a:sym typeface="Public Sans"/>
              </a:rPr>
              <a:t>A</a:t>
            </a:r>
            <a:r>
              <a:rPr b="1" i="0" lang="en" sz="1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bbreviations</a:t>
            </a:r>
            <a:endParaRPr sz="1200"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/>
          <p:nvPr/>
        </p:nvSpPr>
        <p:spPr>
          <a:xfrm rot="5400000">
            <a:off x="4060875" y="53850"/>
            <a:ext cx="1043700" cy="916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88900" lIns="88900" spcFirstLastPara="1" rIns="88900" wrap="square" tIns="8890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31"/>
          <p:cNvSpPr txBox="1"/>
          <p:nvPr/>
        </p:nvSpPr>
        <p:spPr>
          <a:xfrm>
            <a:off x="566500" y="4117700"/>
            <a:ext cx="17859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000">
                <a:latin typeface="Public Sans"/>
                <a:ea typeface="Public Sans"/>
                <a:cs typeface="Public Sans"/>
                <a:sym typeface="Public Sans"/>
              </a:rPr>
              <a:t>Key</a:t>
            </a:r>
            <a:endParaRPr b="1" sz="1000"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22" name="Google Shape;222;p31"/>
          <p:cNvSpPr/>
          <p:nvPr/>
        </p:nvSpPr>
        <p:spPr>
          <a:xfrm>
            <a:off x="3282250" y="4117750"/>
            <a:ext cx="5645700" cy="9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000">
                <a:latin typeface="Public Sans"/>
                <a:ea typeface="Public Sans"/>
                <a:cs typeface="Public Sans"/>
                <a:sym typeface="Public Sans"/>
              </a:rPr>
              <a:t>A</a:t>
            </a:r>
            <a:r>
              <a:rPr b="1" i="0" lang="en" sz="10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bbreviations</a:t>
            </a:r>
            <a:endParaRPr sz="1200"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5702750" y="1687950"/>
            <a:ext cx="1645800" cy="2319300"/>
          </a:xfrm>
          <a:prstGeom prst="roundRect">
            <a:avLst>
              <a:gd fmla="val 8399" name="adj"/>
            </a:avLst>
          </a:prstGeom>
          <a:solidFill>
            <a:srgbClr val="F3F3F3"/>
          </a:solidFill>
          <a:ln cap="flat" cmpd="sng" w="9525">
            <a:solidFill>
              <a:srgbClr val="0579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579BD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24" name="Google Shape;224;p31"/>
          <p:cNvSpPr/>
          <p:nvPr/>
        </p:nvSpPr>
        <p:spPr>
          <a:xfrm>
            <a:off x="5702750" y="1687950"/>
            <a:ext cx="1645800" cy="378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579BD"/>
          </a:solidFill>
          <a:ln cap="flat" cmpd="sng" w="9525">
            <a:solidFill>
              <a:srgbClr val="0579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Services, Strategy, and </a:t>
            </a:r>
            <a:br>
              <a:rPr lang="en" sz="10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</a:br>
            <a:r>
              <a:rPr lang="en" sz="10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Infrastructure Committee</a:t>
            </a:r>
            <a:endParaRPr sz="100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25" name="Google Shape;225;p31"/>
          <p:cNvSpPr/>
          <p:nvPr/>
        </p:nvSpPr>
        <p:spPr>
          <a:xfrm>
            <a:off x="33100" y="1687950"/>
            <a:ext cx="2544300" cy="2319300"/>
          </a:xfrm>
          <a:prstGeom prst="roundRect">
            <a:avLst>
              <a:gd fmla="val 8399" name="adj"/>
            </a:avLst>
          </a:prstGeom>
          <a:solidFill>
            <a:srgbClr val="F3F3F3"/>
          </a:solidFill>
          <a:ln cap="flat" cmpd="sng" w="9525">
            <a:solidFill>
              <a:srgbClr val="0579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579BD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226" name="Google Shape;226;p31"/>
          <p:cNvCxnSpPr>
            <a:stCxn id="227" idx="0"/>
            <a:endCxn id="228" idx="2"/>
          </p:cNvCxnSpPr>
          <p:nvPr/>
        </p:nvCxnSpPr>
        <p:spPr>
          <a:xfrm rot="-5400000">
            <a:off x="2936700" y="641767"/>
            <a:ext cx="302400" cy="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triangle"/>
            <a:tailEnd len="sm" w="sm" type="none"/>
          </a:ln>
        </p:spPr>
      </p:cxnSp>
      <p:sp>
        <p:nvSpPr>
          <p:cNvPr id="229" name="Google Shape;229;p31"/>
          <p:cNvSpPr/>
          <p:nvPr/>
        </p:nvSpPr>
        <p:spPr>
          <a:xfrm>
            <a:off x="86111" y="2843784"/>
            <a:ext cx="1096500" cy="4572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PACS Modernization Working Group</a:t>
            </a:r>
            <a:endParaRPr sz="90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" name="Google Shape;230;p31"/>
          <p:cNvSpPr/>
          <p:nvPr/>
        </p:nvSpPr>
        <p:spPr>
          <a:xfrm>
            <a:off x="1417320" y="2861948"/>
            <a:ext cx="1097400" cy="457200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CDM IAM Technical Working Group</a:t>
            </a:r>
            <a:endParaRPr sz="90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1" name="Google Shape;231;p31"/>
          <p:cNvSpPr/>
          <p:nvPr/>
        </p:nvSpPr>
        <p:spPr>
          <a:xfrm>
            <a:off x="1417804" y="2231136"/>
            <a:ext cx="1097400" cy="457200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Digital</a:t>
            </a:r>
            <a:r>
              <a:rPr lang="en" sz="9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Identity Risk Assessment Working Group</a:t>
            </a:r>
            <a:endParaRPr sz="90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2" name="Google Shape;232;p31"/>
          <p:cNvSpPr/>
          <p:nvPr/>
        </p:nvSpPr>
        <p:spPr>
          <a:xfrm>
            <a:off x="85344" y="2234189"/>
            <a:ext cx="1096500" cy="4572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Cloud Identity Working Group</a:t>
            </a:r>
            <a:endParaRPr sz="90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3" name="Google Shape;233;p31"/>
          <p:cNvSpPr/>
          <p:nvPr/>
        </p:nvSpPr>
        <p:spPr>
          <a:xfrm>
            <a:off x="2880900" y="1687950"/>
            <a:ext cx="2672700" cy="2319300"/>
          </a:xfrm>
          <a:prstGeom prst="roundRect">
            <a:avLst>
              <a:gd fmla="val 8399" name="adj"/>
            </a:avLst>
          </a:prstGeom>
          <a:solidFill>
            <a:srgbClr val="F3F3F3"/>
          </a:solidFill>
          <a:ln cap="flat" cmpd="sng" w="9525">
            <a:solidFill>
              <a:srgbClr val="003C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3C7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4" name="Google Shape;234;p31"/>
          <p:cNvSpPr/>
          <p:nvPr/>
        </p:nvSpPr>
        <p:spPr>
          <a:xfrm>
            <a:off x="4410456" y="3147061"/>
            <a:ext cx="1093500" cy="4572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Shared Service Provider (SSP) Working Group</a:t>
            </a:r>
            <a:endParaRPr sz="90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5" name="Google Shape;235;p31"/>
          <p:cNvSpPr/>
          <p:nvPr/>
        </p:nvSpPr>
        <p:spPr>
          <a:xfrm>
            <a:off x="2955381" y="3148584"/>
            <a:ext cx="1093500" cy="4572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Technical Working Group (TWG)</a:t>
            </a:r>
            <a:endParaRPr sz="90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6" name="Google Shape;236;p31"/>
          <p:cNvSpPr/>
          <p:nvPr/>
        </p:nvSpPr>
        <p:spPr>
          <a:xfrm>
            <a:off x="4410456" y="2226565"/>
            <a:ext cx="1093500" cy="4572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Certificate Policy Working Group (CPWG)</a:t>
            </a:r>
            <a:endParaRPr sz="90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28" name="Google Shape;228;p31"/>
          <p:cNvSpPr/>
          <p:nvPr/>
        </p:nvSpPr>
        <p:spPr>
          <a:xfrm>
            <a:off x="2264700" y="79242"/>
            <a:ext cx="1645800" cy="411600"/>
          </a:xfrm>
          <a:prstGeom prst="roundRect">
            <a:avLst>
              <a:gd fmla="val 16667" name="adj"/>
            </a:avLst>
          </a:prstGeom>
          <a:solidFill>
            <a:srgbClr val="003C7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Federal CIO Council</a:t>
            </a:r>
            <a:endParaRPr sz="100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27" name="Google Shape;227;p31"/>
          <p:cNvSpPr/>
          <p:nvPr/>
        </p:nvSpPr>
        <p:spPr>
          <a:xfrm>
            <a:off x="2264700" y="793267"/>
            <a:ext cx="1645800" cy="411600"/>
          </a:xfrm>
          <a:prstGeom prst="roundRect">
            <a:avLst>
              <a:gd fmla="val 16667" name="adj"/>
            </a:avLst>
          </a:prstGeom>
          <a:solidFill>
            <a:srgbClr val="003C7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Federal CISO Council</a:t>
            </a:r>
            <a:endParaRPr sz="100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7" name="Google Shape;237;p31"/>
          <p:cNvSpPr/>
          <p:nvPr/>
        </p:nvSpPr>
        <p:spPr>
          <a:xfrm>
            <a:off x="5974080" y="2231136"/>
            <a:ext cx="1097400" cy="4572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Federal Mobility Group</a:t>
            </a:r>
            <a:endParaRPr sz="90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8" name="Google Shape;238;p31"/>
          <p:cNvSpPr/>
          <p:nvPr/>
        </p:nvSpPr>
        <p:spPr>
          <a:xfrm>
            <a:off x="5974080" y="3261360"/>
            <a:ext cx="1097400" cy="4572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Derived-PIV Working Group</a:t>
            </a:r>
            <a:endParaRPr sz="90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33100" y="1687950"/>
            <a:ext cx="2544300" cy="378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579BD"/>
          </a:solidFill>
          <a:ln cap="flat" cmpd="sng" w="9525">
            <a:solidFill>
              <a:srgbClr val="0579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ICAM Subcommittee</a:t>
            </a:r>
            <a:endParaRPr sz="100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40" name="Google Shape;240;p31"/>
          <p:cNvSpPr/>
          <p:nvPr/>
        </p:nvSpPr>
        <p:spPr>
          <a:xfrm>
            <a:off x="2880900" y="1687950"/>
            <a:ext cx="2672700" cy="378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3C71"/>
          </a:solidFill>
          <a:ln cap="flat" cmpd="sng" w="9525">
            <a:solidFill>
              <a:srgbClr val="003C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Federal PKI Policy Authority</a:t>
            </a:r>
            <a:endParaRPr sz="100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241" name="Google Shape;241;p31"/>
          <p:cNvCxnSpPr>
            <a:stCxn id="239" idx="3"/>
            <a:endCxn id="227" idx="1"/>
          </p:cNvCxnSpPr>
          <p:nvPr/>
        </p:nvCxnSpPr>
        <p:spPr>
          <a:xfrm rot="-5400000">
            <a:off x="1440550" y="863850"/>
            <a:ext cx="688800" cy="959400"/>
          </a:xfrm>
          <a:prstGeom prst="bentConnector2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triangle"/>
            <a:tailEnd len="sm" w="sm" type="none"/>
          </a:ln>
        </p:spPr>
      </p:cxnSp>
      <p:cxnSp>
        <p:nvCxnSpPr>
          <p:cNvPr id="242" name="Google Shape;242;p31"/>
          <p:cNvCxnSpPr>
            <a:stCxn id="224" idx="3"/>
            <a:endCxn id="228" idx="3"/>
          </p:cNvCxnSpPr>
          <p:nvPr/>
        </p:nvCxnSpPr>
        <p:spPr>
          <a:xfrm flipH="1" rot="5400000">
            <a:off x="4516700" y="-321000"/>
            <a:ext cx="1402800" cy="2615100"/>
          </a:xfrm>
          <a:prstGeom prst="bentConnector2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triangle"/>
            <a:tailEnd len="sm" w="sm" type="none"/>
          </a:ln>
        </p:spPr>
      </p:cxnSp>
      <p:cxnSp>
        <p:nvCxnSpPr>
          <p:cNvPr id="243" name="Google Shape;243;p31"/>
          <p:cNvCxnSpPr>
            <a:stCxn id="239" idx="0"/>
            <a:endCxn id="240" idx="2"/>
          </p:cNvCxnSpPr>
          <p:nvPr/>
        </p:nvCxnSpPr>
        <p:spPr>
          <a:xfrm>
            <a:off x="2577400" y="1877250"/>
            <a:ext cx="303600" cy="600"/>
          </a:xfrm>
          <a:prstGeom prst="bentConnector3">
            <a:avLst>
              <a:gd fmla="val 49980" name="adj1"/>
            </a:avLst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44" name="Google Shape;244;p31"/>
          <p:cNvCxnSpPr>
            <a:stCxn id="238" idx="0"/>
            <a:endCxn id="237" idx="2"/>
          </p:cNvCxnSpPr>
          <p:nvPr/>
        </p:nvCxnSpPr>
        <p:spPr>
          <a:xfrm rot="-5400000">
            <a:off x="6236580" y="2974560"/>
            <a:ext cx="573000" cy="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triangle"/>
            <a:tailEnd len="sm" w="sm" type="none"/>
          </a:ln>
        </p:spPr>
      </p:cxnSp>
      <p:sp>
        <p:nvSpPr>
          <p:cNvPr id="245" name="Google Shape;245;p31"/>
          <p:cNvSpPr txBox="1"/>
          <p:nvPr/>
        </p:nvSpPr>
        <p:spPr>
          <a:xfrm>
            <a:off x="603350" y="4343400"/>
            <a:ext cx="20571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8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Executive Council / </a:t>
            </a:r>
            <a:r>
              <a:rPr lang="en" sz="800">
                <a:latin typeface="Public Sans"/>
                <a:ea typeface="Public Sans"/>
                <a:cs typeface="Public Sans"/>
                <a:sym typeface="Public Sans"/>
              </a:rPr>
              <a:t>Sub-c</a:t>
            </a:r>
            <a:r>
              <a:rPr i="0" lang="en" sz="8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ouncil / </a:t>
            </a:r>
            <a:r>
              <a:rPr i="0" lang="en" sz="8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Agency</a:t>
            </a:r>
            <a:endParaRPr sz="800"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8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Committee / Sub-committee / Program</a:t>
            </a:r>
            <a:endParaRPr sz="800"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800">
                <a:latin typeface="Public Sans"/>
                <a:ea typeface="Public Sans"/>
                <a:cs typeface="Public Sans"/>
                <a:sym typeface="Public Sans"/>
              </a:rPr>
              <a:t>Active </a:t>
            </a:r>
            <a:r>
              <a:rPr i="0" lang="en" sz="8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Group / Working Group</a:t>
            </a:r>
            <a:endParaRPr i="0" sz="800" u="none" cap="none" strike="noStrike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800">
                <a:latin typeface="Public Sans"/>
                <a:ea typeface="Public Sans"/>
                <a:cs typeface="Public Sans"/>
                <a:sym typeface="Public Sans"/>
              </a:rPr>
              <a:t>Inactive Group / Working Group</a:t>
            </a:r>
            <a:endParaRPr sz="800"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46" name="Google Shape;246;p31"/>
          <p:cNvSpPr txBox="1"/>
          <p:nvPr/>
        </p:nvSpPr>
        <p:spPr>
          <a:xfrm>
            <a:off x="6096000" y="4380200"/>
            <a:ext cx="2832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1125" lvl="0" marL="1174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Public Sans"/>
              <a:buChar char="•"/>
            </a:pPr>
            <a:r>
              <a:rPr lang="en" sz="800">
                <a:latin typeface="Public Sans"/>
                <a:ea typeface="Public Sans"/>
                <a:cs typeface="Public Sans"/>
                <a:sym typeface="Public Sans"/>
              </a:rPr>
              <a:t>IAM - Identity and Access Management</a:t>
            </a:r>
            <a:endParaRPr sz="800">
              <a:latin typeface="Public Sans"/>
              <a:ea typeface="Public Sans"/>
              <a:cs typeface="Public Sans"/>
              <a:sym typeface="Public Sans"/>
            </a:endParaRPr>
          </a:p>
          <a:p>
            <a:pPr indent="-111125" lvl="0" marL="117475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800"/>
              <a:buFont typeface="Public Sans"/>
              <a:buChar char="•"/>
            </a:pPr>
            <a:r>
              <a:rPr lang="en" sz="800">
                <a:latin typeface="Public Sans"/>
                <a:ea typeface="Public Sans"/>
                <a:cs typeface="Public Sans"/>
                <a:sym typeface="Public Sans"/>
              </a:rPr>
              <a:t>ICAM - Identity, Credential and Access Management</a:t>
            </a:r>
            <a:endParaRPr sz="800">
              <a:latin typeface="Public Sans"/>
              <a:ea typeface="Public Sans"/>
              <a:cs typeface="Public Sans"/>
              <a:sym typeface="Public Sans"/>
            </a:endParaRPr>
          </a:p>
          <a:p>
            <a:pPr indent="-111125" lvl="0" marL="117475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800"/>
              <a:buFont typeface="Public Sans"/>
              <a:buChar char="•"/>
            </a:pPr>
            <a:r>
              <a:rPr lang="en" sz="800">
                <a:latin typeface="Public Sans"/>
                <a:ea typeface="Public Sans"/>
                <a:cs typeface="Public Sans"/>
                <a:sym typeface="Public Sans"/>
              </a:rPr>
              <a:t>PACS - Physical Access Control Systems</a:t>
            </a:r>
            <a:endParaRPr sz="800">
              <a:latin typeface="Public Sans"/>
              <a:ea typeface="Public Sans"/>
              <a:cs typeface="Public Sans"/>
              <a:sym typeface="Public Sans"/>
            </a:endParaRPr>
          </a:p>
          <a:p>
            <a:pPr indent="-111125" lvl="0" marL="117475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800"/>
              <a:buFont typeface="Public Sans"/>
              <a:buChar char="•"/>
            </a:pPr>
            <a:r>
              <a:rPr lang="en" sz="800">
                <a:latin typeface="Public Sans"/>
                <a:ea typeface="Public Sans"/>
                <a:cs typeface="Public Sans"/>
                <a:sym typeface="Public Sans"/>
              </a:rPr>
              <a:t>PKI - Public Key Infrastructure </a:t>
            </a:r>
            <a:endParaRPr sz="800">
              <a:latin typeface="Public Sans"/>
              <a:ea typeface="Public Sans"/>
              <a:cs typeface="Public Sans"/>
              <a:sym typeface="Public Sans"/>
            </a:endParaRPr>
          </a:p>
          <a:p>
            <a:pPr indent="-53975" lvl="0" marL="1174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i="0" sz="800" u="none" cap="none" strike="noStrike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47" name="Google Shape;247;p31"/>
          <p:cNvSpPr txBox="1"/>
          <p:nvPr/>
        </p:nvSpPr>
        <p:spPr>
          <a:xfrm>
            <a:off x="3016538" y="4380200"/>
            <a:ext cx="27648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1125" lvl="0" marL="1174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ublic Sans"/>
              <a:buChar char="•"/>
            </a:pPr>
            <a:r>
              <a:rPr i="0" lang="en" sz="8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CDM</a:t>
            </a:r>
            <a:r>
              <a:rPr lang="en" sz="800">
                <a:latin typeface="Public Sans"/>
                <a:ea typeface="Public Sans"/>
                <a:cs typeface="Public Sans"/>
                <a:sym typeface="Public Sans"/>
              </a:rPr>
              <a:t> - </a:t>
            </a:r>
            <a:r>
              <a:rPr i="0" lang="en" sz="8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Continuous Diagnostics and Mitigation</a:t>
            </a:r>
            <a:endParaRPr sz="800">
              <a:latin typeface="Public Sans"/>
              <a:ea typeface="Public Sans"/>
              <a:cs typeface="Public Sans"/>
              <a:sym typeface="Public Sans"/>
            </a:endParaRPr>
          </a:p>
          <a:p>
            <a:pPr indent="-111125" lvl="0" marL="117475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ublic Sans"/>
              <a:buChar char="•"/>
            </a:pPr>
            <a:r>
              <a:rPr i="0" lang="en" sz="8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CIO</a:t>
            </a:r>
            <a:r>
              <a:rPr lang="en" sz="800">
                <a:latin typeface="Public Sans"/>
                <a:ea typeface="Public Sans"/>
                <a:cs typeface="Public Sans"/>
                <a:sym typeface="Public Sans"/>
              </a:rPr>
              <a:t> -</a:t>
            </a:r>
            <a:r>
              <a:rPr i="0" lang="en" sz="8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Chief Information Officer</a:t>
            </a:r>
            <a:endParaRPr sz="800">
              <a:latin typeface="Public Sans"/>
              <a:ea typeface="Public Sans"/>
              <a:cs typeface="Public Sans"/>
              <a:sym typeface="Public Sans"/>
            </a:endParaRPr>
          </a:p>
          <a:p>
            <a:pPr indent="-111125" lvl="0" marL="117475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ublic Sans"/>
              <a:buChar char="•"/>
            </a:pPr>
            <a:r>
              <a:rPr i="0" lang="en" sz="8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CISO</a:t>
            </a:r>
            <a:r>
              <a:rPr lang="en" sz="800">
                <a:latin typeface="Public Sans"/>
                <a:ea typeface="Public Sans"/>
                <a:cs typeface="Public Sans"/>
                <a:sym typeface="Public Sans"/>
              </a:rPr>
              <a:t> -</a:t>
            </a:r>
            <a:r>
              <a:rPr i="0" lang="en" sz="8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Chief Information Security Officer</a:t>
            </a:r>
            <a:endParaRPr sz="800">
              <a:latin typeface="Public Sans"/>
              <a:ea typeface="Public Sans"/>
              <a:cs typeface="Public Sans"/>
              <a:sym typeface="Public Sans"/>
            </a:endParaRPr>
          </a:p>
          <a:p>
            <a:pPr indent="-111125" lvl="0" marL="117475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ublic Sans"/>
              <a:buChar char="•"/>
            </a:pPr>
            <a:r>
              <a:rPr i="0" lang="en" sz="8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Derived</a:t>
            </a:r>
            <a:r>
              <a:rPr lang="en" sz="800">
                <a:latin typeface="Public Sans"/>
                <a:ea typeface="Public Sans"/>
                <a:cs typeface="Public Sans"/>
                <a:sym typeface="Public Sans"/>
              </a:rPr>
              <a:t>-</a:t>
            </a:r>
            <a:r>
              <a:rPr i="0" lang="en" sz="8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PIV</a:t>
            </a:r>
            <a:r>
              <a:rPr lang="en" sz="800">
                <a:latin typeface="Public Sans"/>
                <a:ea typeface="Public Sans"/>
                <a:cs typeface="Public Sans"/>
                <a:sym typeface="Public Sans"/>
              </a:rPr>
              <a:t> -</a:t>
            </a:r>
            <a:r>
              <a:rPr i="0" lang="en" sz="8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Derived Personal Identity Verification </a:t>
            </a:r>
            <a:endParaRPr i="0" sz="800" u="none" cap="none" strike="noStrike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248" name="Google Shape;248;p31"/>
          <p:cNvCxnSpPr/>
          <p:nvPr/>
        </p:nvCxnSpPr>
        <p:spPr>
          <a:xfrm flipH="1">
            <a:off x="2838300" y="4270248"/>
            <a:ext cx="5100" cy="8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49" name="Google Shape;249;p31"/>
          <p:cNvSpPr/>
          <p:nvPr/>
        </p:nvSpPr>
        <p:spPr>
          <a:xfrm>
            <a:off x="7510350" y="1687950"/>
            <a:ext cx="1481400" cy="2319300"/>
          </a:xfrm>
          <a:prstGeom prst="roundRect">
            <a:avLst>
              <a:gd fmla="val 8399" name="adj"/>
            </a:avLst>
          </a:prstGeom>
          <a:solidFill>
            <a:srgbClr val="F3F3F3"/>
          </a:solidFill>
          <a:ln cap="flat" cmpd="sng" w="9525">
            <a:solidFill>
              <a:srgbClr val="0579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579BD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0" name="Google Shape;250;p31"/>
          <p:cNvSpPr/>
          <p:nvPr/>
        </p:nvSpPr>
        <p:spPr>
          <a:xfrm>
            <a:off x="7510350" y="1687950"/>
            <a:ext cx="1481400" cy="378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579BD"/>
          </a:solidFill>
          <a:ln cap="flat" cmpd="sng" w="9525">
            <a:solidFill>
              <a:srgbClr val="0579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FIPS 201 Evaluation Program</a:t>
            </a:r>
            <a:endParaRPr sz="100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" name="Google Shape;251;p31"/>
          <p:cNvSpPr/>
          <p:nvPr/>
        </p:nvSpPr>
        <p:spPr>
          <a:xfrm>
            <a:off x="7621950" y="2231136"/>
            <a:ext cx="1188600" cy="457200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Program Technical Working Group (EPTWG)</a:t>
            </a:r>
            <a:endParaRPr sz="90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" name="Google Shape;252;p31"/>
          <p:cNvSpPr/>
          <p:nvPr/>
        </p:nvSpPr>
        <p:spPr>
          <a:xfrm>
            <a:off x="7428150" y="79250"/>
            <a:ext cx="1645800" cy="411600"/>
          </a:xfrm>
          <a:prstGeom prst="roundRect">
            <a:avLst>
              <a:gd fmla="val 16667" name="adj"/>
            </a:avLst>
          </a:prstGeom>
          <a:solidFill>
            <a:srgbClr val="003C7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General Services Administration (GSA)</a:t>
            </a:r>
            <a:endParaRPr sz="100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253" name="Google Shape;253;p31"/>
          <p:cNvCxnSpPr>
            <a:stCxn id="250" idx="3"/>
            <a:endCxn id="252" idx="2"/>
          </p:cNvCxnSpPr>
          <p:nvPr/>
        </p:nvCxnSpPr>
        <p:spPr>
          <a:xfrm rot="10800000">
            <a:off x="8251050" y="490950"/>
            <a:ext cx="0" cy="119700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triangle"/>
            <a:tailEnd len="sm" w="sm" type="none"/>
          </a:ln>
        </p:spPr>
      </p:cxnSp>
      <p:grpSp>
        <p:nvGrpSpPr>
          <p:cNvPr id="254" name="Google Shape;254;p31"/>
          <p:cNvGrpSpPr/>
          <p:nvPr/>
        </p:nvGrpSpPr>
        <p:grpSpPr>
          <a:xfrm>
            <a:off x="344158" y="4379976"/>
            <a:ext cx="137100" cy="746700"/>
            <a:chOff x="344158" y="4404360"/>
            <a:chExt cx="137100" cy="746700"/>
          </a:xfrm>
        </p:grpSpPr>
        <p:sp>
          <p:nvSpPr>
            <p:cNvPr id="255" name="Google Shape;255;p31"/>
            <p:cNvSpPr/>
            <p:nvPr/>
          </p:nvSpPr>
          <p:spPr>
            <a:xfrm>
              <a:off x="344158" y="4800600"/>
              <a:ext cx="137100" cy="137100"/>
            </a:xfrm>
            <a:prstGeom prst="roundRect">
              <a:avLst>
                <a:gd fmla="val 16667" name="adj"/>
              </a:avLst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344158" y="4599432"/>
              <a:ext cx="137100" cy="137100"/>
            </a:xfrm>
            <a:prstGeom prst="roundRect">
              <a:avLst>
                <a:gd fmla="val 16667" name="adj"/>
              </a:avLst>
            </a:prstGeom>
            <a:solidFill>
              <a:srgbClr val="0579B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344158" y="4404360"/>
              <a:ext cx="137100" cy="137100"/>
            </a:xfrm>
            <a:prstGeom prst="roundRect">
              <a:avLst>
                <a:gd fmla="val 16667" name="adj"/>
              </a:avLst>
            </a:prstGeom>
            <a:solidFill>
              <a:srgbClr val="003C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344158" y="5013960"/>
              <a:ext cx="137100" cy="1371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9" name="Google Shape;259;p31"/>
          <p:cNvSpPr/>
          <p:nvPr/>
        </p:nvSpPr>
        <p:spPr>
          <a:xfrm>
            <a:off x="86111" y="3447288"/>
            <a:ext cx="1096500" cy="457200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ICAM Governance Framework Working Group</a:t>
            </a:r>
            <a:endParaRPr sz="90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0" name="Google Shape;260;p31"/>
          <p:cNvSpPr/>
          <p:nvPr/>
        </p:nvSpPr>
        <p:spPr>
          <a:xfrm>
            <a:off x="1417320" y="3465452"/>
            <a:ext cx="1097400" cy="457200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Federation Tiger </a:t>
            </a:r>
            <a:r>
              <a:rPr lang="en" sz="9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Team</a:t>
            </a:r>
            <a:endParaRPr sz="90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1" name="Google Shape;261;p31"/>
          <p:cNvSpPr/>
          <p:nvPr/>
        </p:nvSpPr>
        <p:spPr>
          <a:xfrm>
            <a:off x="2944374" y="2231125"/>
            <a:ext cx="1188600" cy="457200"/>
          </a:xfrm>
          <a:prstGeom prst="roundRect">
            <a:avLst>
              <a:gd fmla="val 16667" name="adj"/>
            </a:avLst>
          </a:prstGeom>
          <a:solidFill>
            <a:srgbClr val="0579BD"/>
          </a:solidFill>
          <a:ln cap="flat" cmpd="sng" w="9525">
            <a:solidFill>
              <a:srgbClr val="0579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Federal PKI </a:t>
            </a:r>
            <a:endParaRPr sz="90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Management</a:t>
            </a:r>
            <a:r>
              <a:rPr lang="en" sz="9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Authority</a:t>
            </a:r>
            <a:endParaRPr sz="90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