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3" r:id="rId7"/>
    <p:sldId id="267" r:id="rId8"/>
    <p:sldId id="265" r:id="rId9"/>
    <p:sldId id="266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fer Hanna - IDMP" initials="" lastIdx="1" clrIdx="0"/>
  <p:cmAuthor id="1" name="Jenny Chau - IDMP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4660"/>
  </p:normalViewPr>
  <p:slideViewPr>
    <p:cSldViewPr>
      <p:cViewPr varScale="1">
        <p:scale>
          <a:sx n="110" d="100"/>
          <a:sy n="110" d="100"/>
        </p:scale>
        <p:origin x="12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24917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396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1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0" y="14478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0" y="2362200"/>
            <a:ext cx="9144000" cy="6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1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750" y="6001873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header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6600" y="6001866"/>
            <a:ext cx="784799" cy="5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5400000">
            <a:off x="2362199" y="152399"/>
            <a:ext cx="44195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 rot="5400000">
            <a:off x="4848149" y="2181149"/>
            <a:ext cx="5943599" cy="21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390449" y="66597"/>
            <a:ext cx="5943599" cy="64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113060" y="6173787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53641" y="274637"/>
            <a:ext cx="8036700" cy="74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350183"/>
            <a:ext cx="81333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5240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33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694760" y="6173787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160066" y="6506478"/>
            <a:ext cx="6796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397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8F9397"/>
                </a:solidFill>
                <a:latin typeface="Arial"/>
                <a:ea typeface="Arial"/>
                <a:cs typeface="Arial"/>
                <a:sym typeface="Arial"/>
              </a:rPr>
              <a:t>SENSITIVE &amp; PRE-DECISIONAL NOT FOR EXTERNAL DISTRIBUTION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261807" y="0"/>
            <a:ext cx="270239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180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64180F"/>
                </a:solidFill>
                <a:latin typeface="Arial"/>
                <a:ea typeface="Arial"/>
                <a:cs typeface="Arial"/>
                <a:sym typeface="Arial"/>
              </a:rPr>
              <a:t>DRAFT for discussion only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5638800"/>
            <a:ext cx="439200" cy="4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5560219"/>
            <a:ext cx="864300" cy="6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1000166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09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3716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2197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535111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2174874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4645025" y="1535111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4"/>
          </p:nvPr>
        </p:nvSpPr>
        <p:spPr>
          <a:xfrm>
            <a:off x="4645025" y="2174874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5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47"/>
            <a:ext cx="5111699" cy="585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4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32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54100" y="5827060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 descr="header-logo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988050" y="5827050"/>
            <a:ext cx="784799" cy="5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371600" y="1981200"/>
            <a:ext cx="6400799" cy="12002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56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rgbClr val="0E3561"/>
                </a:solidFill>
                <a:latin typeface="Arial"/>
                <a:ea typeface="Arial"/>
                <a:cs typeface="Arial"/>
                <a:sym typeface="Arial"/>
              </a:rPr>
              <a:t>An Introduction to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56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rgbClr val="0E3561"/>
                </a:solidFill>
                <a:latin typeface="Arial"/>
                <a:ea typeface="Arial"/>
                <a:cs typeface="Arial"/>
                <a:sym typeface="Arial"/>
              </a:rPr>
              <a:t>Python For Data Science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04800" y="2895600"/>
            <a:ext cx="8643899" cy="10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1" smtClean="0"/>
              <a:t>October</a:t>
            </a:r>
            <a:r>
              <a:rPr lang="en-US" sz="2400" b="1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2017</a:t>
            </a:r>
            <a:endParaRPr lang="en-US"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Along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sz="2400" b="1" dirty="0" smtClean="0"/>
              <a:t>Code Along 4</a:t>
            </a:r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dirty="0" smtClean="0"/>
              <a:t>More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/>
              <a:t>Takeaways - Code Along </a:t>
            </a:r>
            <a:r>
              <a:rPr lang="en-US" b="1" dirty="0" smtClean="0"/>
              <a:t>4:</a:t>
            </a:r>
            <a:endParaRPr lang="en-US" b="1" dirty="0"/>
          </a:p>
          <a:p>
            <a:pPr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Tuples </a:t>
            </a:r>
          </a:p>
          <a:p>
            <a:pPr lvl="1"/>
            <a:r>
              <a:rPr lang="en-US" dirty="0" smtClean="0"/>
              <a:t>A collection of “Elements”</a:t>
            </a:r>
          </a:p>
          <a:p>
            <a:pPr lvl="1"/>
            <a:r>
              <a:rPr lang="en-US" dirty="0" smtClean="0"/>
              <a:t>Can be sliced</a:t>
            </a:r>
          </a:p>
          <a:p>
            <a:pPr lvl="2"/>
            <a:r>
              <a:rPr lang="en-US" dirty="0" smtClean="0"/>
              <a:t>Elements Accessible individually using [n] or [-n]</a:t>
            </a:r>
          </a:p>
          <a:p>
            <a:pPr lvl="2"/>
            <a:r>
              <a:rPr lang="en-US" dirty="0" smtClean="0"/>
              <a:t>Ranges [1:2], [:2], [2:], [1:-1], [:]</a:t>
            </a:r>
          </a:p>
          <a:p>
            <a:pPr lvl="1"/>
            <a:r>
              <a:rPr lang="en-US" dirty="0" smtClean="0"/>
              <a:t>Elements cannot be changed (</a:t>
            </a:r>
            <a:r>
              <a:rPr lang="en-US" b="1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Check for element presence using “in” clause</a:t>
            </a:r>
          </a:p>
          <a:p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Like a Tuple, but with added functionalities</a:t>
            </a:r>
          </a:p>
          <a:p>
            <a:pPr lvl="1"/>
            <a:r>
              <a:rPr lang="en-US" dirty="0" smtClean="0"/>
              <a:t>Slower but more useful</a:t>
            </a:r>
          </a:p>
          <a:p>
            <a:pPr lvl="1"/>
            <a:r>
              <a:rPr lang="en-US" dirty="0" smtClean="0"/>
              <a:t>Elements can be inserted, appended, removed, deleted, “popped” and </a:t>
            </a:r>
            <a:r>
              <a:rPr lang="en-US" dirty="0" smtClean="0">
                <a:solidFill>
                  <a:srgbClr val="FF0000"/>
                </a:solidFill>
              </a:rPr>
              <a:t>changed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err="1" smtClean="0">
                <a:solidFill>
                  <a:schemeClr val="tx1"/>
                </a:solidFill>
              </a:rPr>
              <a:t>len</a:t>
            </a:r>
            <a:r>
              <a:rPr lang="en-US" b="1" dirty="0" smtClean="0">
                <a:solidFill>
                  <a:schemeClr val="tx1"/>
                </a:solidFill>
              </a:rPr>
              <a:t>(x)</a:t>
            </a:r>
            <a:r>
              <a:rPr lang="en-US" dirty="0" smtClean="0">
                <a:solidFill>
                  <a:schemeClr val="tx1"/>
                </a:solidFill>
              </a:rPr>
              <a:t> to find length, </a:t>
            </a:r>
            <a:r>
              <a:rPr lang="en-US" b="1" dirty="0" err="1" smtClean="0">
                <a:solidFill>
                  <a:schemeClr val="tx1"/>
                </a:solidFill>
              </a:rPr>
              <a:t>x.index</a:t>
            </a:r>
            <a:r>
              <a:rPr lang="en-US" b="1" dirty="0" smtClean="0">
                <a:solidFill>
                  <a:schemeClr val="tx1"/>
                </a:solidFill>
              </a:rPr>
              <a:t>(n)</a:t>
            </a:r>
            <a:r>
              <a:rPr lang="en-US" dirty="0" smtClean="0">
                <a:solidFill>
                  <a:schemeClr val="tx1"/>
                </a:solidFill>
              </a:rPr>
              <a:t> on lists and tuples to “know your way”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string is also a sequence type, closer to a tuple (</a:t>
            </a:r>
            <a:r>
              <a:rPr lang="en-US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>
                <a:solidFill>
                  <a:schemeClr val="tx1"/>
                </a:solidFill>
              </a:rPr>
              <a:t>)!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</p:spPr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Along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6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/>
              <a:t>Takeaways - Code Along </a:t>
            </a:r>
            <a:r>
              <a:rPr lang="en-US" b="1" dirty="0" smtClean="0"/>
              <a:t>4 (Continued):</a:t>
            </a:r>
            <a:endParaRPr lang="en-US" b="1" dirty="0"/>
          </a:p>
          <a:p>
            <a:pPr indent="0">
              <a:buNone/>
            </a:pPr>
            <a:r>
              <a:rPr lang="en-US" dirty="0" smtClean="0"/>
              <a:t> </a:t>
            </a:r>
          </a:p>
          <a:p>
            <a:pPr indent="0">
              <a:buNone/>
            </a:pPr>
            <a:endParaRPr lang="en-US" dirty="0" smtClean="0"/>
          </a:p>
          <a:p>
            <a:r>
              <a:rPr lang="en-US" dirty="0" smtClean="0"/>
              <a:t>You can “</a:t>
            </a:r>
            <a:r>
              <a:rPr lang="en-US" b="1" dirty="0" smtClean="0"/>
              <a:t>Add</a:t>
            </a:r>
            <a:r>
              <a:rPr lang="en-US" dirty="0" smtClean="0"/>
              <a:t>” sequences:</a:t>
            </a:r>
          </a:p>
          <a:p>
            <a:pPr lvl="1"/>
            <a:r>
              <a:rPr lang="en-US" dirty="0" smtClean="0"/>
              <a:t>[1,2,3]+[4,5,6]</a:t>
            </a:r>
          </a:p>
          <a:p>
            <a:pPr lvl="1"/>
            <a:r>
              <a:rPr lang="en-US" dirty="0" smtClean="0"/>
              <a:t>(1,2,3)+(4,5,6)</a:t>
            </a:r>
          </a:p>
          <a:p>
            <a:pPr lvl="1"/>
            <a:r>
              <a:rPr lang="en-US" dirty="0"/>
              <a:t>"Hello"+" "+"World! " </a:t>
            </a:r>
            <a:r>
              <a:rPr lang="en-US" dirty="0" smtClean="0"/>
              <a:t>(Look familiar?)</a:t>
            </a:r>
          </a:p>
          <a:p>
            <a:pPr lvl="1" indent="0">
              <a:buNone/>
            </a:pPr>
            <a:endParaRPr lang="en-US" dirty="0" smtClean="0"/>
          </a:p>
          <a:p>
            <a:r>
              <a:rPr lang="en-US" dirty="0" smtClean="0"/>
              <a:t>You can “</a:t>
            </a:r>
            <a:r>
              <a:rPr lang="en-US" b="1" dirty="0" smtClean="0"/>
              <a:t>Multiply</a:t>
            </a:r>
            <a:r>
              <a:rPr lang="en-US" dirty="0" smtClean="0"/>
              <a:t>” a sequence and an integer:	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[1,2,3]*3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(1,2,3)*2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"Hello"*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</p:spPr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Along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5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Along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sz="2400" b="1" dirty="0" smtClean="0"/>
              <a:t>Code Along 5</a:t>
            </a:r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dirty="0" smtClean="0"/>
              <a:t>Conditionals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/>
              <a:t>Takeaways - Code Along </a:t>
            </a:r>
            <a:r>
              <a:rPr lang="en-US" b="1" dirty="0" smtClean="0"/>
              <a:t>5 (Continued):</a:t>
            </a:r>
          </a:p>
          <a:p>
            <a:pPr indent="0">
              <a:buNone/>
            </a:pPr>
            <a:endParaRPr lang="en-US" b="1" dirty="0"/>
          </a:p>
          <a:p>
            <a:r>
              <a:rPr lang="en-US" dirty="0">
                <a:solidFill>
                  <a:schemeClr val="tx1"/>
                </a:solidFill>
              </a:rPr>
              <a:t>Code blocks are </a:t>
            </a:r>
            <a:r>
              <a:rPr lang="en-US" dirty="0" smtClean="0">
                <a:solidFill>
                  <a:schemeClr val="tx1"/>
                </a:solidFill>
              </a:rPr>
              <a:t>identified </a:t>
            </a:r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dirty="0">
                <a:solidFill>
                  <a:srgbClr val="FF0000"/>
                </a:solidFill>
              </a:rPr>
              <a:t>Indentation </a:t>
            </a:r>
            <a:r>
              <a:rPr lang="en-US" b="1" dirty="0">
                <a:solidFill>
                  <a:schemeClr val="tx1"/>
                </a:solidFill>
              </a:rPr>
              <a:t>(no { } here</a:t>
            </a:r>
            <a:r>
              <a:rPr lang="en-US" b="1" dirty="0" smtClean="0">
                <a:solidFill>
                  <a:schemeClr val="tx1"/>
                </a:solidFill>
              </a:rPr>
              <a:t>!)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Standard is 4 white spaces – tabs not recommended</a:t>
            </a:r>
            <a:endParaRPr lang="en-US" dirty="0">
              <a:solidFill>
                <a:schemeClr val="tx1"/>
              </a:solidFill>
            </a:endParaRPr>
          </a:p>
          <a:p>
            <a:pPr indent="0">
              <a:buNone/>
            </a:pPr>
            <a:endParaRPr lang="en-US" dirty="0" smtClean="0"/>
          </a:p>
          <a:p>
            <a:r>
              <a:rPr lang="en-US" dirty="0" smtClean="0"/>
              <a:t>Conditions can be evaluated using </a:t>
            </a:r>
            <a:r>
              <a:rPr lang="en-US" b="1" dirty="0" smtClean="0"/>
              <a:t>if, </a:t>
            </a:r>
            <a:r>
              <a:rPr lang="en-US" b="1" dirty="0" err="1" smtClean="0"/>
              <a:t>elif</a:t>
            </a:r>
            <a:r>
              <a:rPr lang="en-US" b="1" dirty="0" smtClean="0"/>
              <a:t>, else </a:t>
            </a:r>
            <a:r>
              <a:rPr lang="en-US" dirty="0" smtClean="0"/>
              <a:t>statements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= used for assignment, == used for comparison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!= is the opposite of ==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Loops allow you to execute a block of code several times using </a:t>
            </a:r>
            <a:r>
              <a:rPr lang="en-US" b="1" dirty="0" smtClean="0">
                <a:solidFill>
                  <a:schemeClr val="tx1"/>
                </a:solidFill>
              </a:rPr>
              <a:t>while</a:t>
            </a:r>
            <a:r>
              <a:rPr lang="en-US" dirty="0" smtClean="0">
                <a:solidFill>
                  <a:schemeClr val="tx1"/>
                </a:solidFill>
              </a:rPr>
              <a:t> or </a:t>
            </a:r>
            <a:r>
              <a:rPr lang="en-US" b="1" dirty="0" err="1" smtClean="0">
                <a:solidFill>
                  <a:schemeClr val="tx1"/>
                </a:solidFill>
              </a:rPr>
              <a:t>for..in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Else condition in loops are executed when condition is false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Stop a loop using break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Watch out for infinite loops!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</p:spPr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Along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57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Along 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sz="2400" b="1" dirty="0" smtClean="0"/>
              <a:t>Code Along 6</a:t>
            </a:r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/>
              <a:t>Takeaways - Code Along </a:t>
            </a:r>
            <a:r>
              <a:rPr lang="en-US" b="1" dirty="0" smtClean="0"/>
              <a:t>6:</a:t>
            </a:r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Functions are defined using the keyword </a:t>
            </a:r>
            <a:r>
              <a:rPr lang="en-US" b="1" dirty="0" err="1" smtClean="0">
                <a:solidFill>
                  <a:srgbClr val="FF0000"/>
                </a:solidFill>
              </a:rPr>
              <a:t>def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def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addition_function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r>
              <a:rPr lang="en-US" dirty="0">
                <a:solidFill>
                  <a:schemeClr val="tx1"/>
                </a:solidFill>
              </a:rPr>
              <a:t>):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Values are returned using the </a:t>
            </a:r>
            <a:r>
              <a:rPr lang="en-US" b="1" dirty="0" smtClean="0">
                <a:solidFill>
                  <a:srgbClr val="FF0000"/>
                </a:solidFill>
              </a:rPr>
              <a:t>return</a:t>
            </a:r>
            <a:r>
              <a:rPr lang="en-US" dirty="0" smtClean="0">
                <a:solidFill>
                  <a:schemeClr val="tx1"/>
                </a:solidFill>
              </a:rPr>
              <a:t> keyword (even if not present!)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None value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Functions take arguments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function can be an argument to another function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addition_function</a:t>
            </a:r>
            <a:r>
              <a:rPr lang="en-US" dirty="0">
                <a:solidFill>
                  <a:schemeClr val="tx1"/>
                </a:solidFill>
              </a:rPr>
              <a:t>(3,addition_function(3,5))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No types are defined for arguments or return types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Functions can call other functions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Objects have scopes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</p:spPr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Along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8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Along 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sz="2400" b="1" dirty="0" smtClean="0"/>
              <a:t>Code Along 7</a:t>
            </a:r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dirty="0" smtClean="0"/>
              <a:t>Scopes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2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/>
              <a:t>Takeaways - Code Along </a:t>
            </a:r>
            <a:r>
              <a:rPr lang="en-US" b="1" dirty="0" smtClean="0"/>
              <a:t>7:</a:t>
            </a:r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Objects have scopes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Be careful of what you are trying to reference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 of </a:t>
            </a:r>
            <a:r>
              <a:rPr lang="en-US" b="1" dirty="0" smtClean="0">
                <a:solidFill>
                  <a:srgbClr val="FF0000"/>
                </a:solidFill>
              </a:rPr>
              <a:t>return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make an object available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</p:spPr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Along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22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Along </a:t>
            </a:r>
            <a:r>
              <a:rPr lang="en-US" dirty="0"/>
              <a:t>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sz="2400" b="1" dirty="0" smtClean="0"/>
              <a:t>Code Along 8</a:t>
            </a:r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dirty="0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sz="2400" b="1" dirty="0" smtClean="0"/>
              <a:t>Python is:</a:t>
            </a:r>
            <a:endParaRPr lang="en-US" sz="2400" b="1" dirty="0"/>
          </a:p>
          <a:p>
            <a:endParaRPr lang="en-US" dirty="0" smtClean="0"/>
          </a:p>
          <a:p>
            <a:r>
              <a:rPr lang="en-US" dirty="0" smtClean="0"/>
              <a:t>A High </a:t>
            </a:r>
            <a:r>
              <a:rPr lang="en-US" dirty="0"/>
              <a:t>Level</a:t>
            </a:r>
          </a:p>
          <a:p>
            <a:endParaRPr lang="en-US" dirty="0" smtClean="0"/>
          </a:p>
          <a:p>
            <a:r>
              <a:rPr lang="en-US" dirty="0" smtClean="0"/>
              <a:t>General Purpose Language</a:t>
            </a:r>
          </a:p>
          <a:p>
            <a:endParaRPr lang="en-US" dirty="0"/>
          </a:p>
          <a:p>
            <a:r>
              <a:rPr lang="en-US" dirty="0" smtClean="0"/>
              <a:t>Object Oriented (with full support for other paradigms)</a:t>
            </a:r>
          </a:p>
          <a:p>
            <a:pPr indent="0">
              <a:buNone/>
            </a:pPr>
            <a:endParaRPr lang="en-US" dirty="0" smtClean="0"/>
          </a:p>
          <a:p>
            <a:r>
              <a:rPr lang="en-US" b="1" dirty="0" smtClean="0"/>
              <a:t>Interpreted</a:t>
            </a:r>
          </a:p>
          <a:p>
            <a:endParaRPr lang="en-US" dirty="0" smtClean="0"/>
          </a:p>
          <a:p>
            <a:r>
              <a:rPr lang="en-US" dirty="0" smtClean="0"/>
              <a:t>Created in the early 1990’s</a:t>
            </a:r>
          </a:p>
          <a:p>
            <a:endParaRPr lang="en-US" dirty="0"/>
          </a:p>
          <a:p>
            <a:r>
              <a:rPr lang="en-US" dirty="0" smtClean="0"/>
              <a:t>Python 3.6 is the current version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/>
              <a:t>Takeaways - Code Along </a:t>
            </a:r>
            <a:r>
              <a:rPr lang="en-US" b="1" dirty="0" smtClean="0"/>
              <a:t>8:</a:t>
            </a:r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 module </a:t>
            </a:r>
            <a:r>
              <a:rPr lang="en-US" dirty="0">
                <a:solidFill>
                  <a:schemeClr val="tx1"/>
                </a:solidFill>
              </a:rPr>
              <a:t>gains access to </a:t>
            </a:r>
            <a:r>
              <a:rPr lang="en-US" dirty="0" smtClean="0">
                <a:solidFill>
                  <a:schemeClr val="tx1"/>
                </a:solidFill>
              </a:rPr>
              <a:t>code </a:t>
            </a:r>
            <a:r>
              <a:rPr lang="en-US" dirty="0">
                <a:solidFill>
                  <a:schemeClr val="tx1"/>
                </a:solidFill>
              </a:rPr>
              <a:t>in another module by </a:t>
            </a:r>
            <a:r>
              <a:rPr lang="en-US" dirty="0" smtClean="0">
                <a:solidFill>
                  <a:schemeClr val="tx1"/>
                </a:solidFill>
              </a:rPr>
              <a:t>importing </a:t>
            </a:r>
            <a:r>
              <a:rPr lang="en-US" dirty="0">
                <a:solidFill>
                  <a:schemeClr val="tx1"/>
                </a:solidFill>
              </a:rPr>
              <a:t>it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Modules provide a way of code reuse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Python comes with a library of standard </a:t>
            </a:r>
            <a:r>
              <a:rPr lang="en-US" dirty="0" smtClean="0">
                <a:solidFill>
                  <a:schemeClr val="tx1"/>
                </a:solidFill>
              </a:rPr>
              <a:t>modules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Such as the </a:t>
            </a:r>
            <a:r>
              <a:rPr lang="en-US" dirty="0" err="1" smtClean="0">
                <a:solidFill>
                  <a:schemeClr val="tx1"/>
                </a:solidFill>
              </a:rPr>
              <a:t>datetime</a:t>
            </a:r>
            <a:r>
              <a:rPr lang="en-US" dirty="0" smtClean="0">
                <a:solidFill>
                  <a:schemeClr val="tx1"/>
                </a:solidFill>
              </a:rPr>
              <a:t> module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…or the statistics module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Import statistics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statistics.mean</a:t>
            </a:r>
            <a:r>
              <a:rPr lang="en-US" dirty="0">
                <a:solidFill>
                  <a:schemeClr val="tx1"/>
                </a:solidFill>
              </a:rPr>
              <a:t>([1,2,3,4,5,6]))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</p:spPr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Along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5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sz="5400" b="1" dirty="0" smtClean="0"/>
              <a:t>Questions?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30553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sz="4800" dirty="0" smtClean="0"/>
          </a:p>
          <a:p>
            <a:pPr indent="0" algn="ctr">
              <a:buNone/>
            </a:pPr>
            <a:endParaRPr lang="en-US" sz="4800" dirty="0"/>
          </a:p>
          <a:p>
            <a:pPr indent="0" algn="ctr">
              <a:buNone/>
            </a:pPr>
            <a:r>
              <a:rPr lang="en-US" sz="4800" dirty="0" smtClean="0"/>
              <a:t>Thank You</a:t>
            </a:r>
          </a:p>
          <a:p>
            <a:pPr indent="0" algn="ctr">
              <a:buNone/>
            </a:pPr>
            <a:r>
              <a:rPr lang="en-US" sz="2800" dirty="0" smtClean="0"/>
              <a:t>Get to coding!</a:t>
            </a:r>
          </a:p>
          <a:p>
            <a:pPr indent="0" algn="ctr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167554"/>
            <a:ext cx="152638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Along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sz="2400" b="1" dirty="0" smtClean="0"/>
              <a:t>Jump right in – Code Along 1</a:t>
            </a:r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dirty="0" smtClean="0"/>
              <a:t>Simple Hello World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Along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smtClean="0"/>
              <a:t>Takeaways - </a:t>
            </a:r>
            <a:r>
              <a:rPr lang="en-US" b="1" dirty="0"/>
              <a:t>Code Along </a:t>
            </a:r>
            <a:r>
              <a:rPr lang="en-US" b="1" dirty="0" smtClean="0"/>
              <a:t>1:</a:t>
            </a:r>
          </a:p>
          <a:p>
            <a:pPr indent="0">
              <a:buNone/>
            </a:pPr>
            <a:endParaRPr lang="en-US" dirty="0" smtClean="0"/>
          </a:p>
          <a:p>
            <a:r>
              <a:rPr lang="en-US" dirty="0" smtClean="0"/>
              <a:t>Python Interpreter Vs Python modules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Use Interpreter for testing or quick experiments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en-US" dirty="0" smtClean="0"/>
              <a:t> files – modules that can be rerun, need </a:t>
            </a:r>
            <a:r>
              <a:rPr lang="en-US" dirty="0"/>
              <a:t>a Python interpreter to be </a:t>
            </a:r>
            <a:r>
              <a:rPr lang="en-US" dirty="0" smtClean="0"/>
              <a:t>executed</a:t>
            </a:r>
          </a:p>
          <a:p>
            <a:endParaRPr lang="en-US" dirty="0" smtClean="0"/>
          </a:p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Get assigned values</a:t>
            </a:r>
          </a:p>
          <a:p>
            <a:pPr lvl="1"/>
            <a:r>
              <a:rPr lang="en-US" dirty="0" smtClean="0"/>
              <a:t>Can be reused, manipulated, reassigned … etc.</a:t>
            </a:r>
          </a:p>
          <a:p>
            <a:endParaRPr lang="en-US" dirty="0" smtClean="0"/>
          </a:p>
          <a:p>
            <a:r>
              <a:rPr lang="en-US" dirty="0" smtClean="0"/>
              <a:t>Printing</a:t>
            </a:r>
          </a:p>
          <a:p>
            <a:pPr lvl="1"/>
            <a:r>
              <a:rPr lang="en-US" dirty="0" smtClean="0"/>
              <a:t>Visual output of your code – is It working as it should be?</a:t>
            </a:r>
          </a:p>
          <a:p>
            <a:endParaRPr lang="en-US" dirty="0"/>
          </a:p>
          <a:p>
            <a:pPr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…You just wrote your first python code!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7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Along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sz="2400" b="1" dirty="0" smtClean="0"/>
              <a:t>Code Along 2</a:t>
            </a:r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dirty="0" smtClean="0"/>
              <a:t>Variables and Operators (and comments)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Along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smtClean="0"/>
              <a:t>Takeaways - </a:t>
            </a:r>
            <a:r>
              <a:rPr lang="en-US" b="1" dirty="0"/>
              <a:t>Code Along </a:t>
            </a:r>
            <a:r>
              <a:rPr lang="en-US" b="1" dirty="0" smtClean="0"/>
              <a:t>2:</a:t>
            </a:r>
          </a:p>
          <a:p>
            <a:pPr indent="0">
              <a:buNone/>
            </a:pPr>
            <a:endParaRPr lang="en-US" dirty="0" smtClean="0"/>
          </a:p>
          <a:p>
            <a:r>
              <a:rPr lang="en-US" dirty="0" smtClean="0"/>
              <a:t>Variables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No type declaration necessary (Python figures out the type)</a:t>
            </a:r>
          </a:p>
          <a:p>
            <a:pPr lvl="1"/>
            <a:r>
              <a:rPr lang="en-US" dirty="0" smtClean="0"/>
              <a:t> first assignment created the variable</a:t>
            </a:r>
          </a:p>
          <a:p>
            <a:pPr lvl="1"/>
            <a:r>
              <a:rPr lang="en-US" dirty="0" smtClean="0"/>
              <a:t>Assignment is done using “=“ </a:t>
            </a:r>
          </a:p>
          <a:p>
            <a:endParaRPr lang="en-US" dirty="0" smtClean="0"/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Carried out on variables (operands)</a:t>
            </a:r>
          </a:p>
          <a:p>
            <a:pPr lvl="1"/>
            <a:r>
              <a:rPr lang="en-US" dirty="0" smtClean="0"/>
              <a:t>Operator can behave differently based on the data type</a:t>
            </a:r>
          </a:p>
          <a:p>
            <a:pPr lvl="2"/>
            <a:r>
              <a:rPr lang="en-US" dirty="0" smtClean="0"/>
              <a:t>+ Adds Integers, concatenates Strings</a:t>
            </a:r>
          </a:p>
          <a:p>
            <a:pPr lvl="1"/>
            <a:r>
              <a:rPr lang="en-US" dirty="0" smtClean="0"/>
              <a:t>Strongly-Typed is the way! (No implicit type conversions)</a:t>
            </a:r>
          </a:p>
          <a:p>
            <a:pPr lvl="1"/>
            <a:endParaRPr lang="en-US" dirty="0"/>
          </a:p>
          <a:p>
            <a:r>
              <a:rPr lang="en-US" dirty="0" smtClean="0"/>
              <a:t>Comments Keep code clean and readable</a:t>
            </a:r>
          </a:p>
          <a:p>
            <a:pPr lvl="1"/>
            <a:r>
              <a:rPr lang="en-US" dirty="0" smtClean="0"/>
              <a:t>Whoever reads your code will thank you!</a:t>
            </a:r>
          </a:p>
          <a:p>
            <a:pPr lvl="1"/>
            <a:r>
              <a:rPr lang="en-US" dirty="0" smtClean="0"/>
              <a:t># used to comment a single line</a:t>
            </a:r>
          </a:p>
        </p:txBody>
      </p:sp>
    </p:spTree>
    <p:extLst>
      <p:ext uri="{BB962C8B-B14F-4D97-AF65-F5344CB8AC3E}">
        <p14:creationId xmlns:p14="http://schemas.microsoft.com/office/powerpoint/2010/main" val="430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Along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sz="2400" b="1" dirty="0" smtClean="0"/>
              <a:t>Code Along 3</a:t>
            </a:r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dirty="0" smtClean="0"/>
              <a:t>More on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/>
              <a:t>Takeaways - Code Along </a:t>
            </a:r>
            <a:r>
              <a:rPr lang="en-US" b="1" dirty="0" smtClean="0"/>
              <a:t>3:</a:t>
            </a:r>
            <a:endParaRPr lang="en-US" b="1" dirty="0"/>
          </a:p>
          <a:p>
            <a:pPr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Multiple Assignment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=4,6</a:t>
            </a:r>
          </a:p>
          <a:p>
            <a:r>
              <a:rPr lang="en-US" dirty="0" smtClean="0"/>
              <a:t>Basic Data Types:</a:t>
            </a:r>
          </a:p>
          <a:p>
            <a:pPr lvl="1"/>
            <a:r>
              <a:rPr lang="en-US" dirty="0" smtClean="0"/>
              <a:t>Integers (Default for Numbers) 5, 17 , 3000</a:t>
            </a:r>
          </a:p>
          <a:p>
            <a:pPr lvl="1"/>
            <a:r>
              <a:rPr lang="en-US" dirty="0" smtClean="0"/>
              <a:t>Floats :5.3, 7.324, -34.11, 5/2</a:t>
            </a:r>
          </a:p>
          <a:p>
            <a:pPr lvl="1"/>
            <a:r>
              <a:rPr lang="en-US" dirty="0" smtClean="0"/>
              <a:t>Strings: “Bob”, ‘John’, “Kevin’s”, “””Mark’s car is “black””””</a:t>
            </a:r>
          </a:p>
          <a:p>
            <a:r>
              <a:rPr lang="en-US" dirty="0" smtClean="0"/>
              <a:t>Variable names are 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Case Sensitive!</a:t>
            </a:r>
          </a:p>
          <a:p>
            <a:pPr lvl="1"/>
            <a:r>
              <a:rPr lang="en-US" dirty="0" smtClean="0"/>
              <a:t>Can 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start with a number</a:t>
            </a:r>
          </a:p>
          <a:p>
            <a:pPr lvl="1"/>
            <a:r>
              <a:rPr lang="en-US" dirty="0" smtClean="0"/>
              <a:t>Can contain underscores, letters, numbers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be a reserved word (if, </a:t>
            </a:r>
            <a:r>
              <a:rPr lang="en-US" dirty="0" err="1" smtClean="0"/>
              <a:t>elif</a:t>
            </a:r>
            <a:r>
              <a:rPr lang="en-US" dirty="0" smtClean="0"/>
              <a:t>, global, return, pass, import …..etc.)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</p:spPr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Along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4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Along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smtClean="0"/>
              <a:t>Additional Notes:</a:t>
            </a:r>
          </a:p>
          <a:p>
            <a:endParaRPr lang="en-US" dirty="0" smtClean="0"/>
          </a:p>
          <a:p>
            <a:r>
              <a:rPr lang="en-US" dirty="0" smtClean="0"/>
              <a:t>Python binds variables to </a:t>
            </a:r>
            <a:r>
              <a:rPr lang="en-US" b="1" dirty="0" smtClean="0"/>
              <a:t>object references</a:t>
            </a:r>
          </a:p>
          <a:p>
            <a:pPr lvl="1"/>
            <a:r>
              <a:rPr lang="en-US" dirty="0" smtClean="0"/>
              <a:t>Assigning a variables created a reference to an object, NOT a copy of the object</a:t>
            </a:r>
          </a:p>
          <a:p>
            <a:endParaRPr lang="en-US" dirty="0"/>
          </a:p>
          <a:p>
            <a:r>
              <a:rPr lang="en-US" dirty="0" smtClean="0"/>
              <a:t>A variable name does not imply the object type, the object referenced does</a:t>
            </a:r>
          </a:p>
          <a:p>
            <a:pPr lvl="1"/>
            <a:r>
              <a:rPr lang="en-US" dirty="0" smtClean="0"/>
              <a:t>X=7 , X=“Bob” is completely fine.</a:t>
            </a:r>
            <a:endParaRPr lang="en-US" dirty="0"/>
          </a:p>
          <a:p>
            <a:r>
              <a:rPr lang="en-US" dirty="0" smtClean="0"/>
              <a:t>Some datatypes are </a:t>
            </a:r>
            <a:r>
              <a:rPr lang="en-US" b="1" dirty="0" smtClean="0">
                <a:solidFill>
                  <a:srgbClr val="FF0000"/>
                </a:solidFill>
              </a:rPr>
              <a:t>mutable</a:t>
            </a:r>
            <a:r>
              <a:rPr lang="en-US" dirty="0" smtClean="0"/>
              <a:t>, some are </a:t>
            </a:r>
            <a:r>
              <a:rPr lang="en-US" b="1" dirty="0" smtClean="0">
                <a:solidFill>
                  <a:srgbClr val="FF0000"/>
                </a:solidFill>
              </a:rPr>
              <a:t>immutable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More on that in later courses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880122"/>
      </p:ext>
    </p:extLst>
  </p:cSld>
  <p:clrMapOvr>
    <a:masterClrMapping/>
  </p:clrMapOvr>
</p:sld>
</file>

<file path=ppt/theme/theme1.xml><?xml version="1.0" encoding="utf-8"?>
<a:theme xmlns:a="http://schemas.openxmlformats.org/drawingml/2006/main" name="GSA IT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8386</TotalTime>
  <Words>876</Words>
  <Application>Microsoft Office PowerPoint</Application>
  <PresentationFormat>On-screen Show (4:3)</PresentationFormat>
  <Paragraphs>251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Narrow</vt:lpstr>
      <vt:lpstr>Georgia</vt:lpstr>
      <vt:lpstr>Noto Sans Symbols</vt:lpstr>
      <vt:lpstr>GSA IT Template</vt:lpstr>
      <vt:lpstr>PowerPoint Presentation</vt:lpstr>
      <vt:lpstr>What Is Python?</vt:lpstr>
      <vt:lpstr>Code Along 1</vt:lpstr>
      <vt:lpstr>Code Along 1</vt:lpstr>
      <vt:lpstr>Code Along 2</vt:lpstr>
      <vt:lpstr>Code Along 2</vt:lpstr>
      <vt:lpstr>Code Along 3</vt:lpstr>
      <vt:lpstr>Code Along 3</vt:lpstr>
      <vt:lpstr>Code Along 3</vt:lpstr>
      <vt:lpstr>Code Along 4</vt:lpstr>
      <vt:lpstr>Code Along 4</vt:lpstr>
      <vt:lpstr>Code Along 4</vt:lpstr>
      <vt:lpstr>Code Along 5</vt:lpstr>
      <vt:lpstr>Code Along 5</vt:lpstr>
      <vt:lpstr>Code Along 6</vt:lpstr>
      <vt:lpstr>Code Along 6</vt:lpstr>
      <vt:lpstr>Code Along 7</vt:lpstr>
      <vt:lpstr>Code Along 7</vt:lpstr>
      <vt:lpstr>Code Along 8</vt:lpstr>
      <vt:lpstr>Code Along 8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JasmeenMBowmaster</dc:creator>
  <cp:lastModifiedBy>Windows User</cp:lastModifiedBy>
  <cp:revision>130</cp:revision>
  <dcterms:modified xsi:type="dcterms:W3CDTF">2017-10-16T20:17:38Z</dcterms:modified>
</cp:coreProperties>
</file>