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75" r:id="rId4"/>
    <p:sldId id="274" r:id="rId5"/>
    <p:sldId id="278" r:id="rId6"/>
    <p:sldId id="276" r:id="rId7"/>
    <p:sldId id="311" r:id="rId8"/>
    <p:sldId id="312" r:id="rId9"/>
    <p:sldId id="279" r:id="rId10"/>
    <p:sldId id="280" r:id="rId11"/>
    <p:sldId id="281" r:id="rId12"/>
    <p:sldId id="282" r:id="rId13"/>
    <p:sldId id="283" r:id="rId14"/>
    <p:sldId id="313" r:id="rId15"/>
    <p:sldId id="286" r:id="rId16"/>
    <p:sldId id="285" r:id="rId17"/>
    <p:sldId id="287" r:id="rId18"/>
    <p:sldId id="288" r:id="rId19"/>
    <p:sldId id="289" r:id="rId20"/>
    <p:sldId id="290" r:id="rId21"/>
    <p:sldId id="291" r:id="rId22"/>
    <p:sldId id="314" r:id="rId23"/>
    <p:sldId id="301" r:id="rId24"/>
    <p:sldId id="302" r:id="rId25"/>
    <p:sldId id="298" r:id="rId26"/>
    <p:sldId id="299" r:id="rId27"/>
    <p:sldId id="315" r:id="rId28"/>
    <p:sldId id="293" r:id="rId29"/>
    <p:sldId id="296" r:id="rId30"/>
    <p:sldId id="295" r:id="rId31"/>
    <p:sldId id="294" r:id="rId32"/>
    <p:sldId id="297" r:id="rId33"/>
    <p:sldId id="316" r:id="rId34"/>
    <p:sldId id="309" r:id="rId35"/>
    <p:sldId id="310" r:id="rId36"/>
    <p:sldId id="304" r:id="rId37"/>
    <p:sldId id="317" r:id="rId38"/>
    <p:sldId id="292" r:id="rId39"/>
    <p:sldId id="300" r:id="rId40"/>
    <p:sldId id="307" r:id="rId41"/>
    <p:sldId id="308" r:id="rId42"/>
    <p:sldId id="273" r:id="rId43"/>
    <p:sldId id="262" r:id="rId44"/>
  </p:sldIdLst>
  <p:sldSz cx="9144000" cy="6858000" type="screen4x3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nifer Hanna - IDMP" initials="" lastIdx="1" clrIdx="0"/>
  <p:cmAuthor id="1" name="Jenny Chau - IDMP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>
      <p:cViewPr>
        <p:scale>
          <a:sx n="80" d="100"/>
          <a:sy n="80" d="100"/>
        </p:scale>
        <p:origin x="1478" y="1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8037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24917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4396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08421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53284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8681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26258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68975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60934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03132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50767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41257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3303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47238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09226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39299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5840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15984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023315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39818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5128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890840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7116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50185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263178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91289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332620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559660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377331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990495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536758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97990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71478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3986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3693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69849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64841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50370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1007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0" y="14478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0" y="2362200"/>
            <a:ext cx="9144000" cy="6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952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1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750" y="6001873"/>
            <a:ext cx="585899" cy="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 descr="header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6600" y="6001866"/>
            <a:ext cx="784799" cy="5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 rot="5400000">
            <a:off x="2362199" y="152399"/>
            <a:ext cx="4419599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 rot="5400000">
            <a:off x="4848149" y="2181149"/>
            <a:ext cx="5943599" cy="21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 rot="5400000">
            <a:off x="390449" y="66597"/>
            <a:ext cx="5943599" cy="64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113060" y="6173787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53641" y="274637"/>
            <a:ext cx="8036700" cy="74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350183"/>
            <a:ext cx="81333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5240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33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5694760" y="6173787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160066" y="6506478"/>
            <a:ext cx="6796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397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8F9397"/>
                </a:solidFill>
                <a:latin typeface="Arial"/>
                <a:ea typeface="Arial"/>
                <a:cs typeface="Arial"/>
                <a:sym typeface="Arial"/>
              </a:rPr>
              <a:t>SENSITIVE &amp; PRE-DECISIONAL NOT FOR EXTERNAL DISTRIBUTION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261807" y="0"/>
            <a:ext cx="2702399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180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64180F"/>
                </a:solidFill>
                <a:latin typeface="Arial"/>
                <a:ea typeface="Arial"/>
                <a:cs typeface="Arial"/>
                <a:sym typeface="Arial"/>
              </a:rPr>
              <a:t>DRAFT for discussion only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5638800"/>
            <a:ext cx="439200" cy="4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5560219"/>
            <a:ext cx="864300" cy="664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85800" y="1000166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2" y="2906709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371600" y="1219200"/>
            <a:ext cx="36956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219700" y="1219200"/>
            <a:ext cx="36956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535111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2174874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4645025" y="1535111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4"/>
          </p:nvPr>
        </p:nvSpPr>
        <p:spPr>
          <a:xfrm>
            <a:off x="4645025" y="2174874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5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47"/>
            <a:ext cx="5111699" cy="585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1792288" y="612774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32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54100" y="5827060"/>
            <a:ext cx="585899" cy="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 descr="header-logo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988050" y="5827050"/>
            <a:ext cx="784799" cy="5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3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regexlib.com/CheatSheet.aspx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1371600" y="1981200"/>
            <a:ext cx="6400799" cy="12002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561"/>
              </a:buClr>
              <a:buSzPct val="25000"/>
              <a:buFont typeface="Arial"/>
              <a:buNone/>
            </a:pPr>
            <a:r>
              <a:rPr lang="en-US" sz="3600" b="1" dirty="0" smtClean="0">
                <a:solidFill>
                  <a:srgbClr val="0E3561"/>
                </a:solidFill>
              </a:rPr>
              <a:t>Beginner Friendly Introduction to R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04800" y="2895600"/>
            <a:ext cx="8643899" cy="10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1" smtClean="0"/>
              <a:t>October</a:t>
            </a:r>
            <a:r>
              <a:rPr lang="en-US" sz="2400" b="1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2017</a:t>
            </a:r>
            <a:endParaRPr lang="en-US"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Data Types: Complex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447800" y="1066800"/>
            <a:ext cx="6372150" cy="36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347472"/>
            <a:r>
              <a:rPr lang="en-US" sz="1800" dirty="0">
                <a:solidFill>
                  <a:srgbClr val="0070C0"/>
                </a:solidFill>
              </a:rPr>
              <a:t>A </a:t>
            </a:r>
            <a:r>
              <a:rPr lang="en-US" sz="1800" b="1" dirty="0">
                <a:solidFill>
                  <a:srgbClr val="0070C0"/>
                </a:solidFill>
              </a:rPr>
              <a:t>complex </a:t>
            </a:r>
            <a:r>
              <a:rPr lang="en-US" sz="1800" dirty="0">
                <a:solidFill>
                  <a:srgbClr val="0070C0"/>
                </a:solidFill>
              </a:rPr>
              <a:t>value in R is defined via the pure imaginary </a:t>
            </a:r>
            <a:r>
              <a:rPr lang="en-US" sz="1800" dirty="0" smtClean="0">
                <a:solidFill>
                  <a:srgbClr val="0070C0"/>
                </a:solidFill>
              </a:rPr>
              <a:t>value I = </a:t>
            </a:r>
            <a:r>
              <a:rPr lang="en-US" sz="1800" dirty="0" err="1" smtClean="0">
                <a:solidFill>
                  <a:srgbClr val="0070C0"/>
                </a:solidFill>
              </a:rPr>
              <a:t>sqrt</a:t>
            </a:r>
            <a:r>
              <a:rPr lang="en-US" sz="1800" dirty="0">
                <a:solidFill>
                  <a:srgbClr val="0070C0"/>
                </a:solidFill>
              </a:rPr>
              <a:t>(−1</a:t>
            </a:r>
            <a:r>
              <a:rPr lang="en-US" sz="1800" dirty="0" smtClean="0">
                <a:solidFill>
                  <a:srgbClr val="0070C0"/>
                </a:solidFill>
              </a:rPr>
              <a:t>) = </a:t>
            </a:r>
            <a:r>
              <a:rPr lang="en-US" sz="1800" dirty="0" err="1" smtClean="0">
                <a:solidFill>
                  <a:srgbClr val="0070C0"/>
                </a:solidFill>
              </a:rPr>
              <a:t>i</a:t>
            </a:r>
            <a:endParaRPr lang="en-US" sz="1800" dirty="0" smtClean="0">
              <a:solidFill>
                <a:srgbClr val="0070C0"/>
              </a:solidFill>
            </a:endParaRPr>
          </a:p>
          <a:p>
            <a:pPr lvl="1" indent="0">
              <a:buNone/>
            </a:pPr>
            <a:r>
              <a:rPr lang="en-US" sz="1600" dirty="0" smtClean="0"/>
              <a:t>&gt;</a:t>
            </a:r>
            <a:r>
              <a:rPr lang="en-US" sz="1600" dirty="0"/>
              <a:t> z = 1 + 2i     # create a complex number </a:t>
            </a:r>
            <a:br>
              <a:rPr lang="en-US" sz="1600" dirty="0"/>
            </a:br>
            <a:r>
              <a:rPr lang="en-US" sz="1600" dirty="0"/>
              <a:t>&gt; z              # print the value of z </a:t>
            </a:r>
            <a:br>
              <a:rPr lang="en-US" sz="1600" dirty="0"/>
            </a:br>
            <a:r>
              <a:rPr lang="en-US" sz="1600" dirty="0"/>
              <a:t>[1] 1+2i </a:t>
            </a:r>
            <a:br>
              <a:rPr lang="en-US" sz="1600" dirty="0"/>
            </a:br>
            <a:r>
              <a:rPr lang="en-US" sz="1600" dirty="0"/>
              <a:t>&gt; class(z)       # print the class name of z </a:t>
            </a:r>
            <a:br>
              <a:rPr lang="en-US" sz="1600" dirty="0"/>
            </a:br>
            <a:r>
              <a:rPr lang="en-US" sz="1600" dirty="0"/>
              <a:t>[1] "complex"</a:t>
            </a:r>
          </a:p>
          <a:p>
            <a:pPr indent="347472"/>
            <a:r>
              <a:rPr lang="en-US" sz="1800" dirty="0">
                <a:solidFill>
                  <a:srgbClr val="0070C0"/>
                </a:solidFill>
              </a:rPr>
              <a:t>The following gives an error as −1 is not a complex </a:t>
            </a:r>
            <a:r>
              <a:rPr lang="en-US" sz="1800" dirty="0" smtClean="0">
                <a:solidFill>
                  <a:srgbClr val="0070C0"/>
                </a:solidFill>
              </a:rPr>
              <a:t>value</a:t>
            </a:r>
            <a:endParaRPr lang="en-US" sz="1800" dirty="0">
              <a:solidFill>
                <a:srgbClr val="0070C0"/>
              </a:solidFill>
            </a:endParaRPr>
          </a:p>
          <a:p>
            <a:pPr lvl="1" indent="0">
              <a:buNone/>
            </a:pPr>
            <a:r>
              <a:rPr lang="en-US" sz="1600" dirty="0"/>
              <a:t>&gt; </a:t>
            </a:r>
            <a:r>
              <a:rPr lang="en-US" sz="1600" dirty="0" err="1"/>
              <a:t>sqrt</a:t>
            </a:r>
            <a:r>
              <a:rPr lang="en-US" sz="1600" dirty="0"/>
              <a:t>(−1)       # square root of −1 </a:t>
            </a:r>
            <a:br>
              <a:rPr lang="en-US" sz="1600" dirty="0"/>
            </a:br>
            <a:r>
              <a:rPr lang="en-US" sz="1600" dirty="0"/>
              <a:t>[1] </a:t>
            </a:r>
            <a:r>
              <a:rPr lang="en-US" sz="1600" dirty="0" err="1"/>
              <a:t>NaN</a:t>
            </a:r>
            <a:r>
              <a:rPr lang="en-US" sz="1600" dirty="0"/>
              <a:t> </a:t>
            </a:r>
            <a:br>
              <a:rPr lang="en-US" sz="1600" dirty="0"/>
            </a:br>
            <a:r>
              <a:rPr lang="en-US" sz="1600" dirty="0"/>
              <a:t>Warning message: </a:t>
            </a:r>
            <a:br>
              <a:rPr lang="en-US" sz="1600" dirty="0"/>
            </a:br>
            <a:r>
              <a:rPr lang="en-US" sz="1600" dirty="0"/>
              <a:t>In </a:t>
            </a:r>
            <a:r>
              <a:rPr lang="en-US" sz="1600" dirty="0" err="1"/>
              <a:t>sqrt</a:t>
            </a:r>
            <a:r>
              <a:rPr lang="en-US" sz="1600" dirty="0"/>
              <a:t>(−1) : </a:t>
            </a:r>
            <a:r>
              <a:rPr lang="en-US" sz="1600" dirty="0" err="1"/>
              <a:t>NaNs</a:t>
            </a:r>
            <a:r>
              <a:rPr lang="en-US" sz="1600" dirty="0"/>
              <a:t> produced</a:t>
            </a:r>
          </a:p>
          <a:p>
            <a:pPr indent="347472"/>
            <a:r>
              <a:rPr lang="en-US" sz="1800" dirty="0">
                <a:solidFill>
                  <a:srgbClr val="0070C0"/>
                </a:solidFill>
              </a:rPr>
              <a:t>Instead, we have to use the complex value −1 + </a:t>
            </a:r>
            <a:r>
              <a:rPr lang="en-US" sz="1800" dirty="0" smtClean="0">
                <a:solidFill>
                  <a:srgbClr val="0070C0"/>
                </a:solidFill>
              </a:rPr>
              <a:t>0</a:t>
            </a:r>
            <a:r>
              <a:rPr lang="en-US" sz="1800" i="1" dirty="0" smtClean="0">
                <a:solidFill>
                  <a:srgbClr val="0070C0"/>
                </a:solidFill>
              </a:rPr>
              <a:t>i</a:t>
            </a:r>
            <a:endParaRPr lang="en-US" sz="1800" dirty="0">
              <a:solidFill>
                <a:srgbClr val="0070C0"/>
              </a:solidFill>
            </a:endParaRPr>
          </a:p>
          <a:p>
            <a:pPr lvl="1" indent="0">
              <a:buNone/>
            </a:pPr>
            <a:r>
              <a:rPr lang="en-US" sz="1600" dirty="0"/>
              <a:t>&gt; </a:t>
            </a:r>
            <a:r>
              <a:rPr lang="en-US" sz="1600" dirty="0" err="1"/>
              <a:t>sqrt</a:t>
            </a:r>
            <a:r>
              <a:rPr lang="en-US" sz="1600" dirty="0"/>
              <a:t>(−1+0i)    # square root of −1+0i </a:t>
            </a:r>
            <a:br>
              <a:rPr lang="en-US" sz="1600" dirty="0"/>
            </a:br>
            <a:r>
              <a:rPr lang="en-US" sz="1600" dirty="0"/>
              <a:t>[1] 0+1i</a:t>
            </a:r>
          </a:p>
          <a:p>
            <a:pPr indent="347472"/>
            <a:r>
              <a:rPr lang="en-US" sz="1800" dirty="0">
                <a:solidFill>
                  <a:srgbClr val="0070C0"/>
                </a:solidFill>
              </a:rPr>
              <a:t>An alternative is to coerce −1 into a complex </a:t>
            </a:r>
            <a:r>
              <a:rPr lang="en-US" sz="1800" dirty="0" smtClean="0">
                <a:solidFill>
                  <a:srgbClr val="0070C0"/>
                </a:solidFill>
              </a:rPr>
              <a:t>value</a:t>
            </a:r>
            <a:endParaRPr lang="en-US" sz="1800" dirty="0">
              <a:solidFill>
                <a:srgbClr val="0070C0"/>
              </a:solidFill>
            </a:endParaRPr>
          </a:p>
          <a:p>
            <a:pPr lvl="1" indent="0">
              <a:buNone/>
            </a:pPr>
            <a:r>
              <a:rPr lang="en-US" sz="1600" dirty="0"/>
              <a:t>&gt; </a:t>
            </a:r>
            <a:r>
              <a:rPr lang="en-US" sz="1600" dirty="0" err="1"/>
              <a:t>sqrt</a:t>
            </a:r>
            <a:r>
              <a:rPr lang="en-US" sz="1600" dirty="0"/>
              <a:t>(</a:t>
            </a:r>
            <a:r>
              <a:rPr lang="en-US" sz="1600" dirty="0" err="1"/>
              <a:t>as.complex</a:t>
            </a:r>
            <a:r>
              <a:rPr lang="en-US" sz="1600" dirty="0"/>
              <a:t>(−1)) </a:t>
            </a:r>
            <a:br>
              <a:rPr lang="en-US" sz="1600" dirty="0"/>
            </a:br>
            <a:r>
              <a:rPr lang="en-US" sz="1600" dirty="0"/>
              <a:t>[1] </a:t>
            </a:r>
            <a:r>
              <a:rPr lang="en-US" sz="1600" dirty="0" smtClean="0"/>
              <a:t>0+1i</a:t>
            </a:r>
            <a:endParaRPr lang="en-US" sz="1800" b="1" dirty="0" smtClean="0">
              <a:solidFill>
                <a:schemeClr val="dk1"/>
              </a:solidFill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endParaRPr lang="en-US" sz="1800" b="1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9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Data Types: Logical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337820" y="1523999"/>
            <a:ext cx="6781800" cy="36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347472"/>
            <a:r>
              <a:rPr lang="en-US" sz="1800" dirty="0">
                <a:solidFill>
                  <a:srgbClr val="0070C0"/>
                </a:solidFill>
              </a:rPr>
              <a:t>A </a:t>
            </a:r>
            <a:r>
              <a:rPr lang="en-US" sz="1800" b="1" dirty="0">
                <a:solidFill>
                  <a:srgbClr val="0070C0"/>
                </a:solidFill>
              </a:rPr>
              <a:t>logical </a:t>
            </a:r>
            <a:r>
              <a:rPr lang="en-US" sz="1800" dirty="0">
                <a:solidFill>
                  <a:srgbClr val="0070C0"/>
                </a:solidFill>
              </a:rPr>
              <a:t>value is often created via comparison between </a:t>
            </a:r>
            <a:r>
              <a:rPr lang="en-US" sz="1800" dirty="0" smtClean="0">
                <a:solidFill>
                  <a:srgbClr val="0070C0"/>
                </a:solidFill>
              </a:rPr>
              <a:t>variables</a:t>
            </a:r>
            <a:endParaRPr lang="en-US" sz="1800" dirty="0">
              <a:solidFill>
                <a:srgbClr val="0070C0"/>
              </a:solidFill>
            </a:endParaRPr>
          </a:p>
          <a:p>
            <a:pPr lvl="1" indent="0">
              <a:buNone/>
            </a:pPr>
            <a:r>
              <a:rPr lang="en-US" sz="1600" dirty="0"/>
              <a:t>&gt; x = 1; y = 2   # sample values </a:t>
            </a:r>
            <a:br>
              <a:rPr lang="en-US" sz="1600" dirty="0"/>
            </a:br>
            <a:r>
              <a:rPr lang="en-US" sz="1600" dirty="0"/>
              <a:t>&gt; z = x &gt; y      # is x larger than y? </a:t>
            </a:r>
            <a:br>
              <a:rPr lang="en-US" sz="1600" dirty="0"/>
            </a:br>
            <a:r>
              <a:rPr lang="en-US" sz="1600" dirty="0"/>
              <a:t>&gt; z              # print the logical value </a:t>
            </a:r>
            <a:br>
              <a:rPr lang="en-US" sz="1600" dirty="0"/>
            </a:br>
            <a:r>
              <a:rPr lang="en-US" sz="1600" dirty="0"/>
              <a:t>[1] FALSE </a:t>
            </a:r>
            <a:br>
              <a:rPr lang="en-US" sz="1600" dirty="0"/>
            </a:br>
            <a:r>
              <a:rPr lang="en-US" sz="1600" dirty="0"/>
              <a:t>&gt; class(z)       # print the class name of z </a:t>
            </a:r>
            <a:br>
              <a:rPr lang="en-US" sz="1600" dirty="0"/>
            </a:br>
            <a:r>
              <a:rPr lang="en-US" sz="1600" dirty="0"/>
              <a:t>[1] "logical"</a:t>
            </a:r>
          </a:p>
          <a:p>
            <a:pPr indent="347472"/>
            <a:r>
              <a:rPr lang="en-US" sz="1800" dirty="0">
                <a:solidFill>
                  <a:srgbClr val="0070C0"/>
                </a:solidFill>
              </a:rPr>
              <a:t>Standard logical operations are "&amp;" (and), "|" (or), and "!" (negation</a:t>
            </a:r>
            <a:r>
              <a:rPr lang="en-US" sz="1800" dirty="0" smtClean="0">
                <a:solidFill>
                  <a:srgbClr val="0070C0"/>
                </a:solidFill>
              </a:rPr>
              <a:t>)</a:t>
            </a:r>
          </a:p>
          <a:p>
            <a:pPr lvl="1" indent="0">
              <a:buNone/>
            </a:pPr>
            <a:r>
              <a:rPr lang="en-US" sz="1600" dirty="0" smtClean="0"/>
              <a:t>&gt; u = TRUE; v = FALSE </a:t>
            </a:r>
            <a:br>
              <a:rPr lang="en-US" sz="1600" dirty="0" smtClean="0"/>
            </a:br>
            <a:r>
              <a:rPr lang="en-US" sz="1600" dirty="0" smtClean="0"/>
              <a:t>&gt; u &amp; v          # u AND v </a:t>
            </a:r>
            <a:br>
              <a:rPr lang="en-US" sz="1600" dirty="0" smtClean="0"/>
            </a:br>
            <a:r>
              <a:rPr lang="en-US" sz="1600" dirty="0" smtClean="0"/>
              <a:t>[1] FALSE </a:t>
            </a:r>
            <a:br>
              <a:rPr lang="en-US" sz="1600" dirty="0" smtClean="0"/>
            </a:br>
            <a:r>
              <a:rPr lang="en-US" sz="1600" dirty="0" smtClean="0"/>
              <a:t>&gt; u | v          # u OR v </a:t>
            </a:r>
            <a:br>
              <a:rPr lang="en-US" sz="1600" dirty="0" smtClean="0"/>
            </a:br>
            <a:r>
              <a:rPr lang="en-US" sz="1600" dirty="0" smtClean="0"/>
              <a:t>[1] TRUE </a:t>
            </a:r>
            <a:br>
              <a:rPr lang="en-US" sz="1600" dirty="0" smtClean="0"/>
            </a:br>
            <a:r>
              <a:rPr lang="en-US" sz="1600" dirty="0" smtClean="0"/>
              <a:t>&gt; !u             # negation of u </a:t>
            </a:r>
            <a:br>
              <a:rPr lang="en-US" sz="1600" dirty="0" smtClean="0"/>
            </a:br>
            <a:r>
              <a:rPr lang="en-US" sz="1600" dirty="0" smtClean="0"/>
              <a:t>[1] FALSE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endParaRPr lang="en-US" sz="1800" b="1" dirty="0" smtClean="0">
              <a:solidFill>
                <a:schemeClr val="dk1"/>
              </a:solidFill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endParaRPr lang="en-US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992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Data Types: Character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1905000"/>
            <a:ext cx="7543800" cy="36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347472"/>
            <a:r>
              <a:rPr lang="en-US" sz="1800" dirty="0">
                <a:solidFill>
                  <a:srgbClr val="0070C0"/>
                </a:solidFill>
              </a:rPr>
              <a:t>A </a:t>
            </a:r>
            <a:r>
              <a:rPr lang="en-US" sz="1800" b="1" dirty="0">
                <a:solidFill>
                  <a:srgbClr val="0070C0"/>
                </a:solidFill>
              </a:rPr>
              <a:t>character </a:t>
            </a:r>
            <a:r>
              <a:rPr lang="en-US" sz="1800" dirty="0">
                <a:solidFill>
                  <a:srgbClr val="0070C0"/>
                </a:solidFill>
              </a:rPr>
              <a:t>object is used to represent string values in R. We convert objects into character values with the </a:t>
            </a:r>
            <a:r>
              <a:rPr lang="en-US" sz="1800" dirty="0" err="1">
                <a:solidFill>
                  <a:srgbClr val="0070C0"/>
                </a:solidFill>
              </a:rPr>
              <a:t>as.character</a:t>
            </a:r>
            <a:r>
              <a:rPr lang="en-US" sz="1800" dirty="0">
                <a:solidFill>
                  <a:srgbClr val="0070C0"/>
                </a:solidFill>
              </a:rPr>
              <a:t>() </a:t>
            </a:r>
            <a:r>
              <a:rPr lang="en-US" sz="1800" dirty="0" smtClean="0">
                <a:solidFill>
                  <a:srgbClr val="0070C0"/>
                </a:solidFill>
              </a:rPr>
              <a:t>function</a:t>
            </a:r>
            <a:endParaRPr lang="en-US" sz="1800" dirty="0">
              <a:solidFill>
                <a:srgbClr val="0070C0"/>
              </a:solidFill>
            </a:endParaRPr>
          </a:p>
          <a:p>
            <a:pPr lvl="1" indent="0">
              <a:buNone/>
            </a:pPr>
            <a:r>
              <a:rPr lang="en-US" sz="1600" dirty="0"/>
              <a:t>&gt; x = </a:t>
            </a:r>
            <a:r>
              <a:rPr lang="en-US" sz="1600" dirty="0" err="1"/>
              <a:t>as.character</a:t>
            </a:r>
            <a:r>
              <a:rPr lang="en-US" sz="1600" dirty="0"/>
              <a:t>(3.14) </a:t>
            </a:r>
            <a:br>
              <a:rPr lang="en-US" sz="1600" dirty="0"/>
            </a:br>
            <a:r>
              <a:rPr lang="en-US" sz="1600" dirty="0"/>
              <a:t>&gt; x              # print the character string </a:t>
            </a:r>
            <a:br>
              <a:rPr lang="en-US" sz="1600" dirty="0"/>
            </a:br>
            <a:r>
              <a:rPr lang="en-US" sz="1600" dirty="0"/>
              <a:t>[1] "3.14" </a:t>
            </a:r>
            <a:br>
              <a:rPr lang="en-US" sz="1600" dirty="0"/>
            </a:br>
            <a:r>
              <a:rPr lang="en-US" sz="1600" dirty="0"/>
              <a:t>&gt; class(x)       # print the class name of x </a:t>
            </a:r>
            <a:br>
              <a:rPr lang="en-US" sz="1600" dirty="0"/>
            </a:br>
            <a:r>
              <a:rPr lang="en-US" sz="1600" dirty="0"/>
              <a:t>[1] "character"</a:t>
            </a:r>
          </a:p>
          <a:p>
            <a:pPr indent="347472"/>
            <a:r>
              <a:rPr lang="en-US" sz="1800" dirty="0">
                <a:solidFill>
                  <a:srgbClr val="0070C0"/>
                </a:solidFill>
              </a:rPr>
              <a:t>Two character values can be concatenated with the paste </a:t>
            </a:r>
            <a:r>
              <a:rPr lang="en-US" sz="1800" dirty="0" smtClean="0">
                <a:solidFill>
                  <a:srgbClr val="0070C0"/>
                </a:solidFill>
              </a:rPr>
              <a:t>function</a:t>
            </a:r>
            <a:endParaRPr lang="en-US" sz="1800" dirty="0">
              <a:solidFill>
                <a:srgbClr val="0070C0"/>
              </a:solidFill>
            </a:endParaRPr>
          </a:p>
          <a:p>
            <a:pPr lvl="1" indent="0">
              <a:buNone/>
            </a:pPr>
            <a:r>
              <a:rPr lang="en-US" sz="1600" dirty="0"/>
              <a:t>&gt; </a:t>
            </a:r>
            <a:r>
              <a:rPr lang="en-US" sz="1600" dirty="0" err="1"/>
              <a:t>fname</a:t>
            </a:r>
            <a:r>
              <a:rPr lang="en-US" sz="1600" dirty="0"/>
              <a:t> = "Joe"; </a:t>
            </a:r>
            <a:r>
              <a:rPr lang="en-US" sz="1600" dirty="0" err="1"/>
              <a:t>lname</a:t>
            </a:r>
            <a:r>
              <a:rPr lang="en-US" sz="1600" dirty="0"/>
              <a:t> ="Smith" </a:t>
            </a:r>
            <a:br>
              <a:rPr lang="en-US" sz="1600" dirty="0"/>
            </a:br>
            <a:r>
              <a:rPr lang="en-US" sz="1600" dirty="0"/>
              <a:t>&gt; paste(</a:t>
            </a:r>
            <a:r>
              <a:rPr lang="en-US" sz="1600" dirty="0" err="1"/>
              <a:t>fname</a:t>
            </a:r>
            <a:r>
              <a:rPr lang="en-US" sz="1600" dirty="0"/>
              <a:t>, </a:t>
            </a:r>
            <a:r>
              <a:rPr lang="en-US" sz="1600" dirty="0" err="1"/>
              <a:t>lname</a:t>
            </a:r>
            <a:r>
              <a:rPr lang="en-US" sz="1600" dirty="0"/>
              <a:t>) </a:t>
            </a:r>
            <a:br>
              <a:rPr lang="en-US" sz="1600" dirty="0"/>
            </a:br>
            <a:r>
              <a:rPr lang="en-US" sz="1600" dirty="0"/>
              <a:t>[1] "Joe Smith</a:t>
            </a:r>
            <a:r>
              <a:rPr lang="en-US" sz="1600" dirty="0" smtClean="0"/>
              <a:t>"</a:t>
            </a:r>
            <a:endParaRPr lang="en-US" sz="1600" b="1" dirty="0" smtClean="0">
              <a:solidFill>
                <a:schemeClr val="dk1"/>
              </a:solidFill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endParaRPr lang="en-US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846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Data Types: Character (Cont.)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56820" y="1752600"/>
            <a:ext cx="7543800" cy="36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347472"/>
            <a:r>
              <a:rPr lang="en-US" sz="1800" dirty="0" smtClean="0">
                <a:solidFill>
                  <a:srgbClr val="0070C0"/>
                </a:solidFill>
              </a:rPr>
              <a:t>It </a:t>
            </a:r>
            <a:r>
              <a:rPr lang="en-US" sz="1800" dirty="0">
                <a:solidFill>
                  <a:srgbClr val="0070C0"/>
                </a:solidFill>
              </a:rPr>
              <a:t>is often more convenient to create a readable string with the </a:t>
            </a:r>
            <a:r>
              <a:rPr lang="en-US" sz="1800" dirty="0" err="1">
                <a:solidFill>
                  <a:srgbClr val="0070C0"/>
                </a:solidFill>
              </a:rPr>
              <a:t>sprintf</a:t>
            </a:r>
            <a:r>
              <a:rPr lang="en-US" sz="1800" dirty="0">
                <a:solidFill>
                  <a:srgbClr val="0070C0"/>
                </a:solidFill>
              </a:rPr>
              <a:t> function, which has a C language syntax.</a:t>
            </a:r>
          </a:p>
          <a:p>
            <a:pPr lvl="1" indent="0">
              <a:buNone/>
            </a:pPr>
            <a:r>
              <a:rPr lang="en-US" sz="1600" dirty="0"/>
              <a:t>&gt; </a:t>
            </a:r>
            <a:r>
              <a:rPr lang="en-US" sz="1600" dirty="0" err="1"/>
              <a:t>sprintf</a:t>
            </a:r>
            <a:r>
              <a:rPr lang="en-US" sz="1600" dirty="0"/>
              <a:t>("%s has %d dollars", "Sam", 100) </a:t>
            </a:r>
            <a:br>
              <a:rPr lang="en-US" sz="1600" dirty="0"/>
            </a:br>
            <a:r>
              <a:rPr lang="en-US" sz="1600" dirty="0"/>
              <a:t>[1] "Sam has 100 dollars"</a:t>
            </a:r>
          </a:p>
          <a:p>
            <a:pPr indent="347472"/>
            <a:r>
              <a:rPr lang="en-US" sz="1800" dirty="0">
                <a:solidFill>
                  <a:srgbClr val="0070C0"/>
                </a:solidFill>
              </a:rPr>
              <a:t>To extract a substring, we apply the </a:t>
            </a:r>
            <a:r>
              <a:rPr lang="en-US" sz="1800" dirty="0" err="1">
                <a:solidFill>
                  <a:srgbClr val="0070C0"/>
                </a:solidFill>
              </a:rPr>
              <a:t>substr</a:t>
            </a:r>
            <a:r>
              <a:rPr lang="en-US" sz="1800" dirty="0">
                <a:solidFill>
                  <a:srgbClr val="0070C0"/>
                </a:solidFill>
              </a:rPr>
              <a:t> function. Here is an example showing how to extract the substring between the third and twelfth positions in a string.</a:t>
            </a:r>
          </a:p>
          <a:p>
            <a:pPr lvl="1" indent="0">
              <a:buNone/>
            </a:pPr>
            <a:r>
              <a:rPr lang="en-US" sz="1600" dirty="0"/>
              <a:t>&gt; </a:t>
            </a:r>
            <a:r>
              <a:rPr lang="en-US" sz="1600" dirty="0" err="1"/>
              <a:t>substr</a:t>
            </a:r>
            <a:r>
              <a:rPr lang="en-US" sz="1600" dirty="0"/>
              <a:t>("Mary has a little lamb.", start=3, stop=12) </a:t>
            </a:r>
            <a:br>
              <a:rPr lang="en-US" sz="1600" dirty="0"/>
            </a:br>
            <a:r>
              <a:rPr lang="en-US" sz="1600" dirty="0"/>
              <a:t>[1] "</a:t>
            </a:r>
            <a:r>
              <a:rPr lang="en-US" sz="1600" dirty="0" err="1"/>
              <a:t>ry</a:t>
            </a:r>
            <a:r>
              <a:rPr lang="en-US" sz="1600" dirty="0"/>
              <a:t> has a l"</a:t>
            </a:r>
          </a:p>
          <a:p>
            <a:pPr indent="347472"/>
            <a:r>
              <a:rPr lang="en-US" sz="1800" dirty="0" smtClean="0">
                <a:solidFill>
                  <a:srgbClr val="0070C0"/>
                </a:solidFill>
              </a:rPr>
              <a:t>To </a:t>
            </a:r>
            <a:r>
              <a:rPr lang="en-US" sz="1800" dirty="0">
                <a:solidFill>
                  <a:srgbClr val="0070C0"/>
                </a:solidFill>
              </a:rPr>
              <a:t>replace the first occurrence of the word "little" by another word "big" in the string, we apply the sub function.</a:t>
            </a:r>
          </a:p>
          <a:p>
            <a:pPr lvl="1" indent="0">
              <a:buNone/>
            </a:pPr>
            <a:r>
              <a:rPr lang="en-US" sz="1600" dirty="0"/>
              <a:t>&gt; sub("little", "big", "Mary has a little lamb.") </a:t>
            </a:r>
            <a:br>
              <a:rPr lang="en-US" sz="1600" dirty="0"/>
            </a:br>
            <a:r>
              <a:rPr lang="en-US" sz="1600" dirty="0"/>
              <a:t>[1] "Mary has a big lamb."</a:t>
            </a:r>
          </a:p>
          <a:p>
            <a:pPr marL="457200" lvl="0" indent="347472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endParaRPr lang="en-US" sz="1800" b="1" dirty="0" smtClean="0">
              <a:solidFill>
                <a:schemeClr val="dk1"/>
              </a:solidFill>
            </a:endParaRPr>
          </a:p>
          <a:p>
            <a:pPr marL="457200" indent="347472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endParaRPr lang="en-US" sz="1800" b="1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64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0"/>
          <p:cNvSpPr txBox="1">
            <a:spLocks noGrp="1"/>
          </p:cNvSpPr>
          <p:nvPr>
            <p:ph type="title"/>
          </p:nvPr>
        </p:nvSpPr>
        <p:spPr>
          <a:xfrm>
            <a:off x="533400" y="3124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7727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Variables: Vector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542645" y="1295400"/>
            <a:ext cx="6372150" cy="36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347472"/>
            <a:r>
              <a:rPr lang="en-US" sz="1800" dirty="0">
                <a:solidFill>
                  <a:srgbClr val="0070C0"/>
                </a:solidFill>
              </a:rPr>
              <a:t>A </a:t>
            </a:r>
            <a:r>
              <a:rPr lang="en-US" sz="1800" b="1" dirty="0">
                <a:solidFill>
                  <a:srgbClr val="0070C0"/>
                </a:solidFill>
              </a:rPr>
              <a:t>vector </a:t>
            </a:r>
            <a:r>
              <a:rPr lang="en-US" sz="1800" dirty="0">
                <a:solidFill>
                  <a:srgbClr val="0070C0"/>
                </a:solidFill>
              </a:rPr>
              <a:t>is a sequence of data elements of the </a:t>
            </a:r>
            <a:r>
              <a:rPr lang="en-US" sz="1800" dirty="0" smtClean="0">
                <a:solidFill>
                  <a:srgbClr val="0070C0"/>
                </a:solidFill>
              </a:rPr>
              <a:t>same data type </a:t>
            </a:r>
          </a:p>
          <a:p>
            <a:pPr indent="347472"/>
            <a:r>
              <a:rPr lang="en-US" sz="1800" dirty="0" smtClean="0">
                <a:solidFill>
                  <a:srgbClr val="0070C0"/>
                </a:solidFill>
              </a:rPr>
              <a:t>A vector </a:t>
            </a:r>
            <a:r>
              <a:rPr lang="en-US" sz="1800" dirty="0">
                <a:solidFill>
                  <a:srgbClr val="0070C0"/>
                </a:solidFill>
              </a:rPr>
              <a:t>containing three numeric values 2, 3 and </a:t>
            </a:r>
            <a:r>
              <a:rPr lang="en-US" sz="1800" dirty="0" smtClean="0">
                <a:solidFill>
                  <a:srgbClr val="0070C0"/>
                </a:solidFill>
              </a:rPr>
              <a:t>5</a:t>
            </a:r>
            <a:endParaRPr lang="en-US" sz="1800" dirty="0">
              <a:solidFill>
                <a:srgbClr val="0070C0"/>
              </a:solidFill>
            </a:endParaRPr>
          </a:p>
          <a:p>
            <a:pPr indent="0">
              <a:buNone/>
            </a:pPr>
            <a:r>
              <a:rPr lang="en-US" sz="1800" dirty="0" smtClean="0"/>
              <a:t>	 </a:t>
            </a:r>
            <a:r>
              <a:rPr lang="en-US" dirty="0" smtClean="0"/>
              <a:t>&gt;</a:t>
            </a:r>
            <a:r>
              <a:rPr lang="en-US" dirty="0"/>
              <a:t> c(2, 3, 5) </a:t>
            </a:r>
            <a:br>
              <a:rPr lang="en-US" dirty="0"/>
            </a:br>
            <a:r>
              <a:rPr lang="en-US" dirty="0" smtClean="0"/>
              <a:t>	[</a:t>
            </a:r>
            <a:r>
              <a:rPr lang="en-US" dirty="0"/>
              <a:t>1] 2 3 5</a:t>
            </a:r>
          </a:p>
          <a:p>
            <a:pPr indent="347472"/>
            <a:r>
              <a:rPr lang="en-US" sz="1800" dirty="0" smtClean="0">
                <a:solidFill>
                  <a:srgbClr val="0070C0"/>
                </a:solidFill>
              </a:rPr>
              <a:t>A vector </a:t>
            </a:r>
            <a:r>
              <a:rPr lang="en-US" sz="1800" dirty="0">
                <a:solidFill>
                  <a:srgbClr val="0070C0"/>
                </a:solidFill>
              </a:rPr>
              <a:t>of logical </a:t>
            </a:r>
            <a:r>
              <a:rPr lang="en-US" sz="1800" dirty="0" smtClean="0">
                <a:solidFill>
                  <a:srgbClr val="0070C0"/>
                </a:solidFill>
              </a:rPr>
              <a:t>values</a:t>
            </a:r>
            <a:endParaRPr lang="en-US" sz="1800" dirty="0">
              <a:solidFill>
                <a:srgbClr val="0070C0"/>
              </a:solidFill>
            </a:endParaRPr>
          </a:p>
          <a:p>
            <a:pPr lvl="1" indent="0">
              <a:buNone/>
            </a:pPr>
            <a:r>
              <a:rPr lang="en-US" dirty="0" smtClean="0"/>
              <a:t>&gt;</a:t>
            </a:r>
            <a:r>
              <a:rPr lang="en-US" dirty="0"/>
              <a:t> c(TRUE, FALSE, TRUE, FALSE, FALSE) </a:t>
            </a:r>
            <a:br>
              <a:rPr lang="en-US" dirty="0"/>
            </a:br>
            <a:r>
              <a:rPr lang="en-US" dirty="0"/>
              <a:t>[1]  TRUE FALSE  TRUE FALSE </a:t>
            </a:r>
            <a:r>
              <a:rPr lang="en-US" dirty="0" err="1"/>
              <a:t>FALSE</a:t>
            </a:r>
            <a:endParaRPr lang="en-US" dirty="0"/>
          </a:p>
          <a:p>
            <a:pPr indent="347472"/>
            <a:r>
              <a:rPr lang="en-US" sz="1800" dirty="0">
                <a:solidFill>
                  <a:srgbClr val="0070C0"/>
                </a:solidFill>
              </a:rPr>
              <a:t>A vector </a:t>
            </a:r>
            <a:r>
              <a:rPr lang="en-US" sz="1800" dirty="0" smtClean="0">
                <a:solidFill>
                  <a:srgbClr val="0070C0"/>
                </a:solidFill>
              </a:rPr>
              <a:t>of character strings</a:t>
            </a:r>
            <a:endParaRPr lang="en-US" sz="1800" dirty="0"/>
          </a:p>
          <a:p>
            <a:pPr lvl="1" indent="0">
              <a:buNone/>
            </a:pPr>
            <a:r>
              <a:rPr lang="en-US" dirty="0"/>
              <a:t>&gt; c("aa", "bb", "cc", "</a:t>
            </a:r>
            <a:r>
              <a:rPr lang="en-US" dirty="0" err="1"/>
              <a:t>dd</a:t>
            </a:r>
            <a:r>
              <a:rPr lang="en-US" dirty="0"/>
              <a:t>", "</a:t>
            </a:r>
            <a:r>
              <a:rPr lang="en-US" dirty="0" err="1"/>
              <a:t>ee</a:t>
            </a:r>
            <a:r>
              <a:rPr lang="en-US" dirty="0"/>
              <a:t>") </a:t>
            </a:r>
            <a:br>
              <a:rPr lang="en-US" dirty="0"/>
            </a:br>
            <a:r>
              <a:rPr lang="en-US" dirty="0"/>
              <a:t>[1] "aa" "bb" "cc" "</a:t>
            </a:r>
            <a:r>
              <a:rPr lang="en-US" dirty="0" err="1"/>
              <a:t>dd</a:t>
            </a:r>
            <a:r>
              <a:rPr lang="en-US" dirty="0"/>
              <a:t>" "</a:t>
            </a:r>
            <a:r>
              <a:rPr lang="en-US" dirty="0" err="1"/>
              <a:t>ee</a:t>
            </a:r>
            <a:r>
              <a:rPr lang="en-US" dirty="0"/>
              <a:t>"</a:t>
            </a:r>
          </a:p>
          <a:p>
            <a:pPr indent="347472"/>
            <a:r>
              <a:rPr lang="en-US" sz="1800" dirty="0" smtClean="0">
                <a:solidFill>
                  <a:srgbClr val="0070C0"/>
                </a:solidFill>
              </a:rPr>
              <a:t>The number of members in a vector is given by the length function</a:t>
            </a:r>
            <a:endParaRPr lang="en-US" sz="1800" dirty="0"/>
          </a:p>
          <a:p>
            <a:pPr lvl="1" indent="0">
              <a:buNone/>
            </a:pPr>
            <a:r>
              <a:rPr lang="en-US" dirty="0" smtClean="0"/>
              <a:t>&gt;</a:t>
            </a:r>
            <a:r>
              <a:rPr lang="en-US" dirty="0"/>
              <a:t> length(c("aa", "bb", "cc", "</a:t>
            </a:r>
            <a:r>
              <a:rPr lang="en-US" dirty="0" err="1"/>
              <a:t>dd</a:t>
            </a:r>
            <a:r>
              <a:rPr lang="en-US" dirty="0"/>
              <a:t>", "</a:t>
            </a:r>
            <a:r>
              <a:rPr lang="en-US" dirty="0" err="1"/>
              <a:t>ee</a:t>
            </a:r>
            <a:r>
              <a:rPr lang="en-US" dirty="0"/>
              <a:t>")) </a:t>
            </a:r>
            <a:br>
              <a:rPr lang="en-US" dirty="0"/>
            </a:br>
            <a:r>
              <a:rPr lang="en-US" dirty="0"/>
              <a:t>[1] 5</a:t>
            </a:r>
          </a:p>
          <a:p>
            <a:pPr marL="457200" lvl="0" indent="347472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endParaRPr lang="en-US" b="1" dirty="0" smtClean="0">
              <a:solidFill>
                <a:schemeClr val="dk1"/>
              </a:solidFill>
            </a:endParaRPr>
          </a:p>
          <a:p>
            <a:pPr marL="457200" indent="347472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endParaRPr lang="en-US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75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Variables: Matrix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1577613"/>
            <a:ext cx="6753150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347472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srgbClr val="0070C0"/>
                </a:solidFill>
              </a:rPr>
              <a:t>A </a:t>
            </a:r>
            <a:r>
              <a:rPr lang="en-US" b="1" dirty="0">
                <a:solidFill>
                  <a:srgbClr val="0070C0"/>
                </a:solidFill>
              </a:rPr>
              <a:t>matrix </a:t>
            </a:r>
            <a:r>
              <a:rPr lang="en-US" dirty="0">
                <a:solidFill>
                  <a:srgbClr val="0070C0"/>
                </a:solidFill>
              </a:rPr>
              <a:t>is a collection of data elements arranged in a two-dimensional rectangular layout. The following is an example of a matrix with 2 rows and 3 columns</a:t>
            </a:r>
            <a:endParaRPr lang="en-US" b="1" i="0" u="none" strike="noStrike" cap="none" dirty="0">
              <a:solidFill>
                <a:srgbClr val="0070C0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6" name="Picture 12" descr="    [         ]&#10;      2  4  3&#10;A =   1  5  7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90800"/>
            <a:ext cx="186465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hape 91"/>
          <p:cNvSpPr txBox="1">
            <a:spLocks/>
          </p:cNvSpPr>
          <p:nvPr/>
        </p:nvSpPr>
        <p:spPr>
          <a:xfrm>
            <a:off x="967642" y="3441371"/>
            <a:ext cx="7490558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347472"/>
            <a:r>
              <a:rPr lang="en-US" dirty="0">
                <a:solidFill>
                  <a:srgbClr val="0070C0"/>
                </a:solidFill>
              </a:rPr>
              <a:t>We reproduce a memory representation of the matrix in R with the matrix function. The data elements must be of the same basic </a:t>
            </a:r>
            <a:r>
              <a:rPr lang="en-US" dirty="0" smtClean="0">
                <a:solidFill>
                  <a:srgbClr val="0070C0"/>
                </a:solidFill>
              </a:rPr>
              <a:t>type</a:t>
            </a:r>
            <a:endParaRPr lang="en-US" dirty="0" smtClean="0"/>
          </a:p>
          <a:p>
            <a:pPr lvl="1" indent="0">
              <a:buNone/>
            </a:pPr>
            <a:r>
              <a:rPr lang="en-US" dirty="0" smtClean="0"/>
              <a:t>&gt;</a:t>
            </a:r>
            <a:r>
              <a:rPr lang="en-US" dirty="0"/>
              <a:t> A = matrix( </a:t>
            </a:r>
            <a:br>
              <a:rPr lang="en-US" dirty="0"/>
            </a:br>
            <a:r>
              <a:rPr lang="en-US" dirty="0"/>
              <a:t>+   c(2, 4, 3, 1, 5, 7), </a:t>
            </a:r>
            <a:r>
              <a:rPr lang="en-US" dirty="0" smtClean="0"/>
              <a:t>     #</a:t>
            </a:r>
            <a:r>
              <a:rPr lang="en-US" dirty="0"/>
              <a:t> the data elements </a:t>
            </a:r>
            <a:br>
              <a:rPr lang="en-US" dirty="0"/>
            </a:br>
            <a:r>
              <a:rPr lang="en-US" dirty="0"/>
              <a:t>+   </a:t>
            </a:r>
            <a:r>
              <a:rPr lang="en-US" dirty="0" err="1"/>
              <a:t>nrow</a:t>
            </a:r>
            <a:r>
              <a:rPr lang="en-US" dirty="0"/>
              <a:t>=2,              </a:t>
            </a:r>
            <a:r>
              <a:rPr lang="en-US" dirty="0" smtClean="0"/>
              <a:t>      #</a:t>
            </a:r>
            <a:r>
              <a:rPr lang="en-US" dirty="0"/>
              <a:t> number of rows </a:t>
            </a:r>
            <a:br>
              <a:rPr lang="en-US" dirty="0"/>
            </a:br>
            <a:r>
              <a:rPr lang="en-US" dirty="0"/>
              <a:t>+   </a:t>
            </a:r>
            <a:r>
              <a:rPr lang="en-US" dirty="0" err="1"/>
              <a:t>ncol</a:t>
            </a:r>
            <a:r>
              <a:rPr lang="en-US" dirty="0"/>
              <a:t>=3,              </a:t>
            </a:r>
            <a:r>
              <a:rPr lang="en-US" dirty="0" smtClean="0"/>
              <a:t>       #</a:t>
            </a:r>
            <a:r>
              <a:rPr lang="en-US" dirty="0"/>
              <a:t> number of columns </a:t>
            </a:r>
            <a:br>
              <a:rPr lang="en-US" dirty="0"/>
            </a:br>
            <a:r>
              <a:rPr lang="en-US" dirty="0"/>
              <a:t>+   </a:t>
            </a:r>
            <a:r>
              <a:rPr lang="en-US" dirty="0" err="1"/>
              <a:t>byrow</a:t>
            </a:r>
            <a:r>
              <a:rPr lang="en-US" dirty="0"/>
              <a:t> = TRUE)        # fill matrix by rows </a:t>
            </a:r>
            <a:br>
              <a:rPr lang="en-US" dirty="0"/>
            </a:br>
            <a:r>
              <a:rPr lang="en-US" dirty="0"/>
              <a:t> </a:t>
            </a:r>
            <a:r>
              <a:rPr lang="en-US" altLang="en-US" sz="1200" i="1" dirty="0">
                <a:solidFill>
                  <a:schemeClr val="tx1"/>
                </a:solidFill>
                <a:latin typeface="Lucida Console" panose="020B0609040504020204" pitchFamily="49" charset="0"/>
              </a:rPr>
              <a:t>A = matrix(c(2, 4, 3, 1, 5, 7),</a:t>
            </a:r>
            <a:r>
              <a:rPr lang="en-US" altLang="en-US" sz="1200" i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nrow</a:t>
            </a:r>
            <a:r>
              <a:rPr lang="en-US" altLang="en-US" sz="1200" i="1" dirty="0">
                <a:solidFill>
                  <a:schemeClr val="tx1"/>
                </a:solidFill>
                <a:latin typeface="Lucida Console" panose="020B0609040504020204" pitchFamily="49" charset="0"/>
              </a:rPr>
              <a:t>=2, </a:t>
            </a:r>
            <a:r>
              <a:rPr lang="en-US" altLang="en-US" sz="1200" i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ncol</a:t>
            </a:r>
            <a:r>
              <a:rPr lang="en-US" altLang="en-US" sz="1200" i="1" dirty="0">
                <a:solidFill>
                  <a:schemeClr val="tx1"/>
                </a:solidFill>
                <a:latin typeface="Lucida Console" panose="020B0609040504020204" pitchFamily="49" charset="0"/>
              </a:rPr>
              <a:t>=3,byrow = TRUE)</a:t>
            </a:r>
            <a:endParaRPr lang="en-US" altLang="en-US" sz="2800" i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indent="0">
              <a:buNone/>
            </a:pPr>
            <a:r>
              <a:rPr lang="en-US" dirty="0" smtClean="0"/>
              <a:t>&gt;</a:t>
            </a:r>
            <a:r>
              <a:rPr lang="en-US" dirty="0"/>
              <a:t> A                      </a:t>
            </a:r>
            <a:r>
              <a:rPr lang="en-US" dirty="0" smtClean="0"/>
              <a:t>           #</a:t>
            </a:r>
            <a:r>
              <a:rPr lang="en-US" dirty="0"/>
              <a:t> print the matrix </a:t>
            </a:r>
            <a:br>
              <a:rPr lang="en-US" dirty="0"/>
            </a:br>
            <a:r>
              <a:rPr lang="en-US" dirty="0"/>
              <a:t>     [,1] [,2] [,3] </a:t>
            </a:r>
            <a:br>
              <a:rPr lang="en-US" dirty="0"/>
            </a:br>
            <a:r>
              <a:rPr lang="en-US" dirty="0"/>
              <a:t>[1,]    2    4    3 </a:t>
            </a:r>
            <a:br>
              <a:rPr lang="en-US" dirty="0"/>
            </a:br>
            <a:r>
              <a:rPr lang="en-US" dirty="0"/>
              <a:t>[2,]    1    5    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 = matrix(c(2, 4, 3, 1, 5, 7),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nrow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=2,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ncol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=3,byrow = TRUE)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02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Variables: Matrix (Cont.)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91"/>
          <p:cNvSpPr txBox="1">
            <a:spLocks/>
          </p:cNvSpPr>
          <p:nvPr/>
        </p:nvSpPr>
        <p:spPr>
          <a:xfrm>
            <a:off x="1447800" y="1295400"/>
            <a:ext cx="6372150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347472"/>
            <a:r>
              <a:rPr lang="en-US" dirty="0">
                <a:solidFill>
                  <a:srgbClr val="0070C0"/>
                </a:solidFill>
              </a:rPr>
              <a:t>We reproduce a memory representation of the matrix in R with the matrix function. The data elements must be of the same basic type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lvl="1" indent="0">
              <a:buNone/>
            </a:pPr>
            <a:r>
              <a:rPr lang="en-US" dirty="0" smtClean="0"/>
              <a:t>&gt;</a:t>
            </a:r>
            <a:r>
              <a:rPr lang="en-US" dirty="0"/>
              <a:t> A = matrix( </a:t>
            </a:r>
            <a:br>
              <a:rPr lang="en-US" dirty="0"/>
            </a:br>
            <a:r>
              <a:rPr lang="en-US" dirty="0"/>
              <a:t>+   c(2, 4, 3, 1, 5, 7), </a:t>
            </a:r>
            <a:r>
              <a:rPr lang="en-US" dirty="0" smtClean="0"/>
              <a:t>   #</a:t>
            </a:r>
            <a:r>
              <a:rPr lang="en-US" dirty="0"/>
              <a:t> the data elements </a:t>
            </a:r>
            <a:br>
              <a:rPr lang="en-US" dirty="0"/>
            </a:br>
            <a:r>
              <a:rPr lang="en-US" dirty="0"/>
              <a:t>+   </a:t>
            </a:r>
            <a:r>
              <a:rPr lang="en-US" dirty="0" err="1"/>
              <a:t>nrow</a:t>
            </a:r>
            <a:r>
              <a:rPr lang="en-US" dirty="0"/>
              <a:t>=2,              </a:t>
            </a:r>
            <a:r>
              <a:rPr lang="en-US" dirty="0" smtClean="0"/>
              <a:t>    #</a:t>
            </a:r>
            <a:r>
              <a:rPr lang="en-US" dirty="0"/>
              <a:t> number of rows </a:t>
            </a:r>
            <a:br>
              <a:rPr lang="en-US" dirty="0"/>
            </a:br>
            <a:r>
              <a:rPr lang="en-US" dirty="0"/>
              <a:t>+   </a:t>
            </a:r>
            <a:r>
              <a:rPr lang="en-US" dirty="0" err="1"/>
              <a:t>ncol</a:t>
            </a:r>
            <a:r>
              <a:rPr lang="en-US" dirty="0"/>
              <a:t>=3,              </a:t>
            </a:r>
            <a:r>
              <a:rPr lang="en-US" dirty="0" smtClean="0"/>
              <a:t>     #</a:t>
            </a:r>
            <a:r>
              <a:rPr lang="en-US" dirty="0"/>
              <a:t> number of columns </a:t>
            </a:r>
            <a:br>
              <a:rPr lang="en-US" dirty="0"/>
            </a:br>
            <a:r>
              <a:rPr lang="en-US" dirty="0"/>
              <a:t>+   </a:t>
            </a:r>
            <a:r>
              <a:rPr lang="en-US" dirty="0" err="1"/>
              <a:t>byrow</a:t>
            </a:r>
            <a:r>
              <a:rPr lang="en-US" dirty="0"/>
              <a:t> = TRUE)      </a:t>
            </a:r>
            <a:r>
              <a:rPr lang="en-US" dirty="0" smtClean="0"/>
              <a:t>#</a:t>
            </a:r>
            <a:r>
              <a:rPr lang="en-US" dirty="0"/>
              <a:t> fill matrix by rows 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&gt; A                      </a:t>
            </a:r>
            <a:r>
              <a:rPr lang="en-US" dirty="0" smtClean="0"/>
              <a:t>        #</a:t>
            </a:r>
            <a:r>
              <a:rPr lang="en-US" dirty="0"/>
              <a:t> print the matrix </a:t>
            </a:r>
            <a:br>
              <a:rPr lang="en-US" dirty="0"/>
            </a:br>
            <a:r>
              <a:rPr lang="en-US" dirty="0"/>
              <a:t>     [,1] [,2] [,3] </a:t>
            </a:r>
            <a:br>
              <a:rPr lang="en-US" dirty="0"/>
            </a:br>
            <a:r>
              <a:rPr lang="en-US" dirty="0"/>
              <a:t>[1,]    2    4    3 </a:t>
            </a:r>
            <a:br>
              <a:rPr lang="en-US" dirty="0"/>
            </a:br>
            <a:r>
              <a:rPr lang="en-US" dirty="0"/>
              <a:t>[2,]    1    5    7</a:t>
            </a:r>
          </a:p>
          <a:p>
            <a:pPr indent="347472"/>
            <a:r>
              <a:rPr lang="en-US" dirty="0">
                <a:solidFill>
                  <a:srgbClr val="0070C0"/>
                </a:solidFill>
              </a:rPr>
              <a:t>An element at the </a:t>
            </a:r>
            <a:r>
              <a:rPr lang="en-US" i="1" dirty="0" err="1">
                <a:solidFill>
                  <a:srgbClr val="0070C0"/>
                </a:solidFill>
              </a:rPr>
              <a:t>m</a:t>
            </a:r>
            <a:r>
              <a:rPr lang="en-US" i="1" baseline="30000" dirty="0" err="1">
                <a:solidFill>
                  <a:srgbClr val="0070C0"/>
                </a:solidFill>
              </a:rPr>
              <a:t>th</a:t>
            </a:r>
            <a:r>
              <a:rPr lang="en-US" dirty="0">
                <a:solidFill>
                  <a:srgbClr val="0070C0"/>
                </a:solidFill>
              </a:rPr>
              <a:t> row, </a:t>
            </a:r>
            <a:r>
              <a:rPr lang="en-US" i="1" dirty="0">
                <a:solidFill>
                  <a:srgbClr val="0070C0"/>
                </a:solidFill>
              </a:rPr>
              <a:t>n</a:t>
            </a:r>
            <a:r>
              <a:rPr lang="en-US" i="1" baseline="30000" dirty="0">
                <a:solidFill>
                  <a:srgbClr val="0070C0"/>
                </a:solidFill>
              </a:rPr>
              <a:t>th</a:t>
            </a:r>
            <a:r>
              <a:rPr lang="en-US" dirty="0">
                <a:solidFill>
                  <a:srgbClr val="0070C0"/>
                </a:solidFill>
              </a:rPr>
              <a:t> column of A can be accessed by the expression A[m, n].</a:t>
            </a:r>
          </a:p>
          <a:p>
            <a:pPr lvl="1" indent="0">
              <a:buNone/>
            </a:pPr>
            <a:r>
              <a:rPr lang="en-US" dirty="0"/>
              <a:t>&gt; A[2, 3]      # element at 2nd row, 3rd column </a:t>
            </a:r>
            <a:br>
              <a:rPr lang="en-US" dirty="0"/>
            </a:br>
            <a:r>
              <a:rPr lang="en-US" dirty="0"/>
              <a:t>[1] 7</a:t>
            </a:r>
          </a:p>
          <a:p>
            <a:pPr indent="347472"/>
            <a:r>
              <a:rPr lang="en-US" dirty="0">
                <a:solidFill>
                  <a:srgbClr val="0070C0"/>
                </a:solidFill>
              </a:rPr>
              <a:t>The entire </a:t>
            </a:r>
            <a:r>
              <a:rPr lang="en-US" i="1" dirty="0" err="1">
                <a:solidFill>
                  <a:srgbClr val="0070C0"/>
                </a:solidFill>
              </a:rPr>
              <a:t>m</a:t>
            </a:r>
            <a:r>
              <a:rPr lang="en-US" i="1" baseline="30000" dirty="0" err="1">
                <a:solidFill>
                  <a:srgbClr val="0070C0"/>
                </a:solidFill>
              </a:rPr>
              <a:t>th</a:t>
            </a:r>
            <a:r>
              <a:rPr lang="en-US" dirty="0">
                <a:solidFill>
                  <a:srgbClr val="0070C0"/>
                </a:solidFill>
              </a:rPr>
              <a:t> row A can be extracted as A[m, ].</a:t>
            </a:r>
          </a:p>
          <a:p>
            <a:pPr lvl="1" indent="0">
              <a:buNone/>
            </a:pPr>
            <a:r>
              <a:rPr lang="en-US" dirty="0"/>
              <a:t>&gt; A[2, ]       # the 2nd row </a:t>
            </a:r>
            <a:br>
              <a:rPr lang="en-US" dirty="0"/>
            </a:br>
            <a:r>
              <a:rPr lang="en-US" dirty="0"/>
              <a:t>[1] 1 5 </a:t>
            </a:r>
            <a:r>
              <a:rPr lang="en-US" dirty="0" smtClean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58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Variables: Matrix (Cont. 2)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91"/>
          <p:cNvSpPr txBox="1">
            <a:spLocks/>
          </p:cNvSpPr>
          <p:nvPr/>
        </p:nvSpPr>
        <p:spPr>
          <a:xfrm>
            <a:off x="1447800" y="1295400"/>
            <a:ext cx="6372150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347472"/>
            <a:r>
              <a:rPr lang="en-US" dirty="0" smtClean="0">
                <a:solidFill>
                  <a:srgbClr val="0070C0"/>
                </a:solidFill>
              </a:rPr>
              <a:t>Similarly</a:t>
            </a:r>
            <a:r>
              <a:rPr lang="en-US" dirty="0">
                <a:solidFill>
                  <a:srgbClr val="0070C0"/>
                </a:solidFill>
              </a:rPr>
              <a:t>, the entire </a:t>
            </a:r>
            <a:r>
              <a:rPr lang="en-US" i="1" dirty="0">
                <a:solidFill>
                  <a:srgbClr val="0070C0"/>
                </a:solidFill>
              </a:rPr>
              <a:t>n</a:t>
            </a:r>
            <a:r>
              <a:rPr lang="en-US" i="1" baseline="30000" dirty="0">
                <a:solidFill>
                  <a:srgbClr val="0070C0"/>
                </a:solidFill>
              </a:rPr>
              <a:t>th</a:t>
            </a:r>
            <a:r>
              <a:rPr lang="en-US" dirty="0">
                <a:solidFill>
                  <a:srgbClr val="0070C0"/>
                </a:solidFill>
              </a:rPr>
              <a:t> column A can be extracted as A[ ,n].</a:t>
            </a:r>
          </a:p>
          <a:p>
            <a:pPr lvl="1" indent="0">
              <a:buNone/>
            </a:pPr>
            <a:r>
              <a:rPr lang="en-US" dirty="0"/>
              <a:t>&gt; A[ ,3]       # the 3rd column </a:t>
            </a:r>
            <a:br>
              <a:rPr lang="en-US" dirty="0"/>
            </a:br>
            <a:r>
              <a:rPr lang="en-US" dirty="0"/>
              <a:t>[1] 3 7</a:t>
            </a:r>
          </a:p>
          <a:p>
            <a:pPr indent="347472"/>
            <a:r>
              <a:rPr lang="en-US" dirty="0">
                <a:solidFill>
                  <a:srgbClr val="0070C0"/>
                </a:solidFill>
              </a:rPr>
              <a:t>We can </a:t>
            </a:r>
            <a:r>
              <a:rPr lang="en-US" dirty="0" smtClean="0">
                <a:solidFill>
                  <a:srgbClr val="0070C0"/>
                </a:solidFill>
              </a:rPr>
              <a:t>extract </a:t>
            </a:r>
            <a:r>
              <a:rPr lang="en-US" dirty="0">
                <a:solidFill>
                  <a:srgbClr val="0070C0"/>
                </a:solidFill>
              </a:rPr>
              <a:t>more than one rows or columns at a time.</a:t>
            </a:r>
          </a:p>
          <a:p>
            <a:pPr lvl="1" indent="0">
              <a:buNone/>
            </a:pPr>
            <a:r>
              <a:rPr lang="en-US" dirty="0"/>
              <a:t>&gt; A[ ,c(1,3)]  # the 1st and 3rd columns </a:t>
            </a:r>
            <a:br>
              <a:rPr lang="en-US" dirty="0"/>
            </a:br>
            <a:r>
              <a:rPr lang="en-US" dirty="0"/>
              <a:t>     [,1] [,2] </a:t>
            </a:r>
            <a:br>
              <a:rPr lang="en-US" dirty="0"/>
            </a:br>
            <a:r>
              <a:rPr lang="en-US" dirty="0"/>
              <a:t>[1,]    2    3 </a:t>
            </a:r>
            <a:br>
              <a:rPr lang="en-US" dirty="0"/>
            </a:br>
            <a:r>
              <a:rPr lang="en-US" dirty="0"/>
              <a:t>[2,]    1    7</a:t>
            </a:r>
          </a:p>
          <a:p>
            <a:pPr indent="347472"/>
            <a:r>
              <a:rPr lang="en-US" dirty="0">
                <a:solidFill>
                  <a:srgbClr val="0070C0"/>
                </a:solidFill>
              </a:rPr>
              <a:t>If we assign names to the rows and columns of the matrix, than we can access the elements by names.</a:t>
            </a:r>
          </a:p>
          <a:p>
            <a:pPr lvl="1" indent="0">
              <a:buNone/>
            </a:pPr>
            <a:r>
              <a:rPr lang="en-US" dirty="0"/>
              <a:t>&gt; </a:t>
            </a:r>
            <a:r>
              <a:rPr lang="en-US" dirty="0" err="1"/>
              <a:t>dimnames</a:t>
            </a:r>
            <a:r>
              <a:rPr lang="en-US" dirty="0"/>
              <a:t>(A) = list( </a:t>
            </a:r>
            <a:br>
              <a:rPr lang="en-US" dirty="0"/>
            </a:br>
            <a:r>
              <a:rPr lang="en-US" dirty="0"/>
              <a:t>+   c("row1", "row2"),         # row names </a:t>
            </a:r>
            <a:br>
              <a:rPr lang="en-US" dirty="0"/>
            </a:br>
            <a:r>
              <a:rPr lang="en-US" dirty="0"/>
              <a:t>+   c("col1", "col2", "col3")) # column names 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&gt; A                 # print A </a:t>
            </a:r>
            <a:br>
              <a:rPr lang="en-US" dirty="0"/>
            </a:br>
            <a:r>
              <a:rPr lang="en-US" dirty="0"/>
              <a:t>     col1 col2 col3 </a:t>
            </a:r>
            <a:br>
              <a:rPr lang="en-US" dirty="0"/>
            </a:br>
            <a:r>
              <a:rPr lang="en-US" dirty="0"/>
              <a:t>row1    2    4    3 </a:t>
            </a:r>
            <a:br>
              <a:rPr lang="en-US" dirty="0"/>
            </a:br>
            <a:r>
              <a:rPr lang="en-US" dirty="0"/>
              <a:t>row2    1    5    7 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&gt; A["row2", "col3"] # element at 2nd row, 3rd column </a:t>
            </a:r>
            <a:br>
              <a:rPr lang="en-US" dirty="0"/>
            </a:br>
            <a:r>
              <a:rPr lang="en-US" dirty="0"/>
              <a:t>[1] 7</a:t>
            </a:r>
          </a:p>
          <a:p>
            <a:pPr marL="457200" indent="347472">
              <a:lnSpc>
                <a:spcPct val="90000"/>
              </a:lnSpc>
              <a:spcBef>
                <a:spcPts val="1000"/>
              </a:spcBef>
            </a:pPr>
            <a:endParaRPr lang="en-US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1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Variables: List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91"/>
          <p:cNvSpPr txBox="1">
            <a:spLocks/>
          </p:cNvSpPr>
          <p:nvPr/>
        </p:nvSpPr>
        <p:spPr>
          <a:xfrm>
            <a:off x="1371600" y="1143000"/>
            <a:ext cx="6372150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347472"/>
            <a:r>
              <a:rPr lang="en-US" dirty="0">
                <a:solidFill>
                  <a:srgbClr val="0070C0"/>
                </a:solidFill>
              </a:rPr>
              <a:t>A </a:t>
            </a:r>
            <a:r>
              <a:rPr lang="en-US" b="1" dirty="0">
                <a:solidFill>
                  <a:srgbClr val="0070C0"/>
                </a:solidFill>
              </a:rPr>
              <a:t>list </a:t>
            </a:r>
            <a:r>
              <a:rPr lang="en-US" dirty="0">
                <a:solidFill>
                  <a:srgbClr val="0070C0"/>
                </a:solidFill>
              </a:rPr>
              <a:t>is a generic vector containing other objects.</a:t>
            </a:r>
          </a:p>
          <a:p>
            <a:pPr indent="347472"/>
            <a:r>
              <a:rPr lang="en-US" dirty="0">
                <a:solidFill>
                  <a:srgbClr val="0070C0"/>
                </a:solidFill>
              </a:rPr>
              <a:t>For example, the following variable x is a list containing copies of three vectors n, s, b, and a numeric value 3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lvl="1" indent="0">
              <a:buNone/>
            </a:pPr>
            <a:r>
              <a:rPr lang="en-US" dirty="0" smtClean="0"/>
              <a:t>&gt;</a:t>
            </a:r>
            <a:r>
              <a:rPr lang="en-US" dirty="0"/>
              <a:t> n = c(2, 3, 5) </a:t>
            </a:r>
            <a:br>
              <a:rPr lang="en-US" dirty="0"/>
            </a:br>
            <a:r>
              <a:rPr lang="en-US" dirty="0"/>
              <a:t>&gt; s = c("aa", "bb", "cc", "</a:t>
            </a:r>
            <a:r>
              <a:rPr lang="en-US" dirty="0" err="1"/>
              <a:t>dd</a:t>
            </a:r>
            <a:r>
              <a:rPr lang="en-US" dirty="0"/>
              <a:t>", "</a:t>
            </a:r>
            <a:r>
              <a:rPr lang="en-US" dirty="0" err="1"/>
              <a:t>ee</a:t>
            </a:r>
            <a:r>
              <a:rPr lang="en-US" dirty="0"/>
              <a:t>") </a:t>
            </a:r>
            <a:br>
              <a:rPr lang="en-US" dirty="0"/>
            </a:br>
            <a:r>
              <a:rPr lang="en-US" dirty="0"/>
              <a:t>&gt; b = c(TRUE, FALSE, TRUE, FALSE, FALSE) </a:t>
            </a:r>
            <a:br>
              <a:rPr lang="en-US" dirty="0"/>
            </a:br>
            <a:r>
              <a:rPr lang="en-US" dirty="0"/>
              <a:t>&gt; x = list(n, s, b, 3)   # x contains copies of n, s, b</a:t>
            </a:r>
          </a:p>
          <a:p>
            <a:pPr indent="347472"/>
            <a:r>
              <a:rPr lang="en-US" b="1" dirty="0">
                <a:solidFill>
                  <a:srgbClr val="0070C0"/>
                </a:solidFill>
              </a:rPr>
              <a:t>List </a:t>
            </a:r>
            <a:r>
              <a:rPr lang="en-US" b="1" dirty="0" smtClean="0">
                <a:solidFill>
                  <a:srgbClr val="0070C0"/>
                </a:solidFill>
              </a:rPr>
              <a:t>Slicing: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retrieve a list slice with the </a:t>
            </a:r>
            <a:r>
              <a:rPr lang="en-US" i="1" dirty="0">
                <a:solidFill>
                  <a:srgbClr val="0070C0"/>
                </a:solidFill>
              </a:rPr>
              <a:t>single square bracket </a:t>
            </a:r>
            <a:r>
              <a:rPr lang="en-US" dirty="0">
                <a:solidFill>
                  <a:srgbClr val="0070C0"/>
                </a:solidFill>
              </a:rPr>
              <a:t>"[]" operator. The following is a slice containing the second member of x, which is a copy of s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indent="347472">
              <a:buNone/>
            </a:pPr>
            <a:r>
              <a:rPr lang="en-US" dirty="0" smtClean="0"/>
              <a:t>&gt;</a:t>
            </a:r>
            <a:r>
              <a:rPr lang="en-US" dirty="0"/>
              <a:t> x[2] </a:t>
            </a:r>
            <a:br>
              <a:rPr lang="en-US" dirty="0"/>
            </a:br>
            <a:r>
              <a:rPr lang="en-US" dirty="0" smtClean="0"/>
              <a:t>	[[1]] </a:t>
            </a:r>
            <a:br>
              <a:rPr lang="en-US" dirty="0" smtClean="0"/>
            </a:br>
            <a:r>
              <a:rPr lang="en-US" dirty="0" smtClean="0"/>
              <a:t>	[1] "aa" "bb" "cc" "</a:t>
            </a:r>
            <a:r>
              <a:rPr lang="en-US" dirty="0" err="1" smtClean="0"/>
              <a:t>dd</a:t>
            </a:r>
            <a:r>
              <a:rPr lang="en-US" dirty="0" smtClean="0"/>
              <a:t>" "</a:t>
            </a:r>
            <a:r>
              <a:rPr lang="en-US" dirty="0" err="1" smtClean="0"/>
              <a:t>ee</a:t>
            </a:r>
            <a:r>
              <a:rPr lang="en-US" dirty="0" smtClean="0"/>
              <a:t>"</a:t>
            </a:r>
            <a:endParaRPr lang="en-US" dirty="0"/>
          </a:p>
          <a:p>
            <a:pPr indent="347472"/>
            <a:r>
              <a:rPr lang="en-US" dirty="0">
                <a:solidFill>
                  <a:srgbClr val="0070C0"/>
                </a:solidFill>
              </a:rPr>
              <a:t>With an index vector, we can retrieve a slice with multiple members. Here a slice containing the second and fourth members of x.</a:t>
            </a:r>
          </a:p>
          <a:p>
            <a:pPr indent="347472">
              <a:buNone/>
            </a:pPr>
            <a:r>
              <a:rPr lang="en-US" dirty="0"/>
              <a:t>&gt; x[c(2, 4)] </a:t>
            </a:r>
            <a:br>
              <a:rPr lang="en-US" dirty="0"/>
            </a:br>
            <a:r>
              <a:rPr lang="en-US" dirty="0" smtClean="0"/>
              <a:t>	[[</a:t>
            </a:r>
            <a:r>
              <a:rPr lang="en-US" dirty="0"/>
              <a:t>1]] </a:t>
            </a:r>
            <a:br>
              <a:rPr lang="en-US" dirty="0"/>
            </a:br>
            <a:r>
              <a:rPr lang="en-US" dirty="0" smtClean="0"/>
              <a:t>	[</a:t>
            </a:r>
            <a:r>
              <a:rPr lang="en-US" dirty="0"/>
              <a:t>1] "aa" "bb" "cc" "</a:t>
            </a:r>
            <a:r>
              <a:rPr lang="en-US" dirty="0" err="1"/>
              <a:t>dd</a:t>
            </a:r>
            <a:r>
              <a:rPr lang="en-US" dirty="0"/>
              <a:t>" "</a:t>
            </a:r>
            <a:r>
              <a:rPr lang="en-US" dirty="0" err="1"/>
              <a:t>ee</a:t>
            </a:r>
            <a:r>
              <a:rPr lang="en-US" dirty="0"/>
              <a:t>" 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 smtClean="0"/>
              <a:t>	[[</a:t>
            </a:r>
            <a:r>
              <a:rPr lang="en-US" dirty="0"/>
              <a:t>2]] </a:t>
            </a:r>
            <a:br>
              <a:rPr lang="en-US" dirty="0"/>
            </a:br>
            <a:r>
              <a:rPr lang="en-US" dirty="0" smtClean="0"/>
              <a:t>	[</a:t>
            </a:r>
            <a:r>
              <a:rPr lang="en-US" dirty="0"/>
              <a:t>1] 3</a:t>
            </a:r>
          </a:p>
          <a:p>
            <a:pPr marL="457200" indent="347472">
              <a:lnSpc>
                <a:spcPct val="90000"/>
              </a:lnSpc>
              <a:spcBef>
                <a:spcPts val="1000"/>
              </a:spcBef>
            </a:pPr>
            <a:endParaRPr lang="en-US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6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What is R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600200" y="1447800"/>
            <a:ext cx="6372150" cy="36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R is a system for statistical computing and graphics, includes: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dirty="0" smtClean="0">
                <a:solidFill>
                  <a:schemeClr val="dk1"/>
                </a:solidFill>
              </a:rPr>
              <a:t>R language to script math operations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dirty="0" smtClean="0">
                <a:solidFill>
                  <a:schemeClr val="dk1"/>
                </a:solidFill>
              </a:rPr>
              <a:t>R environment to run R scripts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dirty="0" err="1" smtClean="0">
                <a:solidFill>
                  <a:schemeClr val="dk1"/>
                </a:solidFill>
              </a:rPr>
              <a:t>RServe</a:t>
            </a:r>
            <a:r>
              <a:rPr lang="en-US" b="1" dirty="0" smtClean="0">
                <a:solidFill>
                  <a:schemeClr val="dk1"/>
                </a:solidFill>
              </a:rPr>
              <a:t> – an interface for analytical applications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sz="1800" b="1" dirty="0">
                <a:solidFill>
                  <a:schemeClr val="dk1"/>
                </a:solidFill>
              </a:rPr>
              <a:t>R is interpreted language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dirty="0">
                <a:solidFill>
                  <a:schemeClr val="dk1"/>
                </a:solidFill>
              </a:rPr>
              <a:t>You do not have to write a program to run it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dirty="0">
                <a:solidFill>
                  <a:schemeClr val="dk1"/>
                </a:solidFill>
              </a:rPr>
              <a:t>Every line is interpreted on the fly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R is free under GNU General Public License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is maintained </a:t>
            </a:r>
            <a:r>
              <a:rPr lang="en-US" sz="1800" b="1" dirty="0">
                <a:solidFill>
                  <a:schemeClr val="dk1"/>
                </a:solidFill>
              </a:rPr>
              <a:t>by volunteers at </a:t>
            </a:r>
            <a:endParaRPr lang="en-US" sz="1800" b="1" dirty="0" smtClean="0">
              <a:solidFill>
                <a:schemeClr val="dk1"/>
              </a:solidFill>
            </a:endParaRP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</a:pP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smtClean="0">
                <a:solidFill>
                  <a:schemeClr val="dk1"/>
                </a:solidFill>
              </a:rPr>
              <a:t>     https</a:t>
            </a:r>
            <a:r>
              <a:rPr lang="en-US" sz="1800" b="1" dirty="0">
                <a:solidFill>
                  <a:schemeClr val="dk1"/>
                </a:solidFill>
              </a:rPr>
              <a:t>://www.r-project.org </a:t>
            </a:r>
            <a:endParaRPr lang="en-US" sz="1400" b="1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R is well developed, well documented, and extensively used around the world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dirty="0" smtClean="0">
                <a:solidFill>
                  <a:schemeClr val="dk1"/>
                </a:solidFill>
              </a:rPr>
              <a:t>Over 2000 extension packages expanding R functionality</a:t>
            </a: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Variables: List (Cont.)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91"/>
          <p:cNvSpPr txBox="1">
            <a:spLocks/>
          </p:cNvSpPr>
          <p:nvPr/>
        </p:nvSpPr>
        <p:spPr>
          <a:xfrm>
            <a:off x="1542645" y="2133600"/>
            <a:ext cx="6372150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347472"/>
            <a:r>
              <a:rPr lang="en-US" dirty="0" smtClean="0">
                <a:solidFill>
                  <a:srgbClr val="0070C0"/>
                </a:solidFill>
              </a:rPr>
              <a:t>To </a:t>
            </a:r>
            <a:r>
              <a:rPr lang="en-US" dirty="0">
                <a:solidFill>
                  <a:srgbClr val="0070C0"/>
                </a:solidFill>
              </a:rPr>
              <a:t>reference a list member directly, we have to use the </a:t>
            </a:r>
            <a:r>
              <a:rPr lang="en-US" i="1" dirty="0">
                <a:solidFill>
                  <a:srgbClr val="0070C0"/>
                </a:solidFill>
              </a:rPr>
              <a:t>double square bracket</a:t>
            </a:r>
            <a:r>
              <a:rPr lang="en-US" dirty="0">
                <a:solidFill>
                  <a:srgbClr val="0070C0"/>
                </a:solidFill>
              </a:rPr>
              <a:t> "[[]]"operator. The following object x[[2]] is the second member of x. In other words, x[[2]] is a copy of s, but is </a:t>
            </a:r>
            <a:r>
              <a:rPr lang="en-US" i="1" dirty="0">
                <a:solidFill>
                  <a:srgbClr val="0070C0"/>
                </a:solidFill>
              </a:rPr>
              <a:t>not </a:t>
            </a:r>
            <a:r>
              <a:rPr lang="en-US" dirty="0">
                <a:solidFill>
                  <a:srgbClr val="0070C0"/>
                </a:solidFill>
              </a:rPr>
              <a:t>a slice containing s or its copy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lvl="1" indent="0">
              <a:buNone/>
            </a:pPr>
            <a:r>
              <a:rPr lang="en-US" dirty="0" smtClean="0"/>
              <a:t>&gt;</a:t>
            </a:r>
            <a:r>
              <a:rPr lang="en-US" dirty="0"/>
              <a:t> x[[2]] </a:t>
            </a:r>
            <a:br>
              <a:rPr lang="en-US" dirty="0"/>
            </a:br>
            <a:r>
              <a:rPr lang="en-US" dirty="0" smtClean="0"/>
              <a:t>[</a:t>
            </a:r>
            <a:r>
              <a:rPr lang="en-US" dirty="0"/>
              <a:t>1] "aa" "bb" "cc" "</a:t>
            </a:r>
            <a:r>
              <a:rPr lang="en-US" dirty="0" err="1"/>
              <a:t>dd</a:t>
            </a:r>
            <a:r>
              <a:rPr lang="en-US" dirty="0"/>
              <a:t>" "</a:t>
            </a:r>
            <a:r>
              <a:rPr lang="en-US" dirty="0" err="1"/>
              <a:t>ee</a:t>
            </a:r>
            <a:r>
              <a:rPr lang="en-US" dirty="0"/>
              <a:t>"</a:t>
            </a:r>
          </a:p>
          <a:p>
            <a:pPr indent="347472"/>
            <a:r>
              <a:rPr lang="en-US" dirty="0">
                <a:solidFill>
                  <a:srgbClr val="0070C0"/>
                </a:solidFill>
              </a:rPr>
              <a:t>We can modify its content directly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lvl="1" indent="0">
              <a:buNone/>
            </a:pPr>
            <a:r>
              <a:rPr lang="en-US" dirty="0" smtClean="0"/>
              <a:t>&gt; x[[2]][1] = "ta" </a:t>
            </a:r>
            <a:br>
              <a:rPr lang="en-US" dirty="0" smtClean="0"/>
            </a:br>
            <a:r>
              <a:rPr lang="en-US" dirty="0" smtClean="0"/>
              <a:t>&gt; x[[2]] </a:t>
            </a:r>
            <a:br>
              <a:rPr lang="en-US" dirty="0" smtClean="0"/>
            </a:br>
            <a:r>
              <a:rPr lang="en-US" dirty="0" smtClean="0"/>
              <a:t>[1] "ta" "bb" "cc" "</a:t>
            </a:r>
            <a:r>
              <a:rPr lang="en-US" dirty="0" err="1" smtClean="0"/>
              <a:t>dd</a:t>
            </a:r>
            <a:r>
              <a:rPr lang="en-US" dirty="0" smtClean="0"/>
              <a:t>" "</a:t>
            </a:r>
            <a:r>
              <a:rPr lang="en-US" dirty="0" err="1" smtClean="0"/>
              <a:t>ee</a:t>
            </a:r>
            <a:r>
              <a:rPr lang="en-US" dirty="0" smtClean="0"/>
              <a:t>" </a:t>
            </a:r>
            <a:br>
              <a:rPr lang="en-US" dirty="0" smtClean="0"/>
            </a:br>
            <a:r>
              <a:rPr lang="en-US" dirty="0" smtClean="0"/>
              <a:t>&gt; s </a:t>
            </a:r>
          </a:p>
          <a:p>
            <a:pPr lvl="1" indent="0">
              <a:buNone/>
            </a:pPr>
            <a:r>
              <a:rPr lang="en-US" dirty="0" smtClean="0"/>
              <a:t>[1] "aa</a:t>
            </a:r>
            <a:r>
              <a:rPr lang="en-US" dirty="0"/>
              <a:t>" "bb" "cc" "</a:t>
            </a:r>
            <a:r>
              <a:rPr lang="en-US" dirty="0" err="1"/>
              <a:t>dd</a:t>
            </a:r>
            <a:r>
              <a:rPr lang="en-US" dirty="0"/>
              <a:t>" "</a:t>
            </a:r>
            <a:r>
              <a:rPr lang="en-US" dirty="0" err="1"/>
              <a:t>ee</a:t>
            </a:r>
            <a:r>
              <a:rPr lang="en-US" dirty="0"/>
              <a:t>"   # s is unaffected</a:t>
            </a:r>
          </a:p>
          <a:p>
            <a:pPr marL="457200" indent="0">
              <a:lnSpc>
                <a:spcPct val="90000"/>
              </a:lnSpc>
              <a:spcBef>
                <a:spcPts val="1000"/>
              </a:spcBef>
              <a:buNone/>
            </a:pPr>
            <a:endParaRPr lang="en-US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57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Variables: Data Frame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91"/>
          <p:cNvSpPr txBox="1">
            <a:spLocks/>
          </p:cNvSpPr>
          <p:nvPr/>
        </p:nvSpPr>
        <p:spPr>
          <a:xfrm>
            <a:off x="1542645" y="1600200"/>
            <a:ext cx="6372150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347472"/>
            <a:r>
              <a:rPr lang="en-US" dirty="0">
                <a:solidFill>
                  <a:srgbClr val="0070C0"/>
                </a:solidFill>
              </a:rPr>
              <a:t>A </a:t>
            </a:r>
            <a:r>
              <a:rPr lang="en-US" b="1" dirty="0">
                <a:solidFill>
                  <a:srgbClr val="0070C0"/>
                </a:solidFill>
              </a:rPr>
              <a:t>data frame </a:t>
            </a:r>
            <a:r>
              <a:rPr lang="en-US" dirty="0">
                <a:solidFill>
                  <a:srgbClr val="0070C0"/>
                </a:solidFill>
              </a:rPr>
              <a:t>is used for storing data tables. It is a list of vectors of equal length. For example, the following variable </a:t>
            </a:r>
            <a:r>
              <a:rPr lang="en-US" dirty="0" err="1">
                <a:solidFill>
                  <a:srgbClr val="0070C0"/>
                </a:solidFill>
              </a:rPr>
              <a:t>df</a:t>
            </a:r>
            <a:r>
              <a:rPr lang="en-US" dirty="0">
                <a:solidFill>
                  <a:srgbClr val="0070C0"/>
                </a:solidFill>
              </a:rPr>
              <a:t> is a data frame containing three vectors n, s, b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lvl="1" indent="0">
              <a:buNone/>
            </a:pPr>
            <a:r>
              <a:rPr lang="en-US" dirty="0" smtClean="0"/>
              <a:t>&gt;</a:t>
            </a:r>
            <a:r>
              <a:rPr lang="en-US" dirty="0"/>
              <a:t> n = c(2, 3, 5) </a:t>
            </a:r>
            <a:br>
              <a:rPr lang="en-US" dirty="0"/>
            </a:br>
            <a:r>
              <a:rPr lang="en-US" dirty="0"/>
              <a:t>&gt; s = c("aa", "bb", "cc") </a:t>
            </a:r>
            <a:br>
              <a:rPr lang="en-US" dirty="0"/>
            </a:br>
            <a:r>
              <a:rPr lang="en-US" dirty="0"/>
              <a:t>&gt; b = c(TRUE, FALSE, TRUE) </a:t>
            </a:r>
            <a:br>
              <a:rPr lang="en-US" dirty="0"/>
            </a:br>
            <a:r>
              <a:rPr lang="en-US" dirty="0"/>
              <a:t>&gt; </a:t>
            </a:r>
            <a:r>
              <a:rPr lang="en-US" dirty="0" err="1"/>
              <a:t>df</a:t>
            </a:r>
            <a:r>
              <a:rPr lang="en-US" dirty="0"/>
              <a:t> = </a:t>
            </a:r>
            <a:r>
              <a:rPr lang="en-US" dirty="0" err="1"/>
              <a:t>data.frame</a:t>
            </a:r>
            <a:r>
              <a:rPr lang="en-US" dirty="0"/>
              <a:t>(n, s, b)       # </a:t>
            </a:r>
            <a:r>
              <a:rPr lang="en-US" dirty="0" err="1"/>
              <a:t>df</a:t>
            </a:r>
            <a:r>
              <a:rPr lang="en-US" dirty="0"/>
              <a:t> is a data </a:t>
            </a:r>
            <a:r>
              <a:rPr lang="en-US" dirty="0" smtClean="0"/>
              <a:t>frame</a:t>
            </a:r>
          </a:p>
          <a:p>
            <a:pPr lvl="1" indent="0">
              <a:buNone/>
            </a:pPr>
            <a:endParaRPr lang="en-US" dirty="0"/>
          </a:p>
          <a:p>
            <a:pPr indent="347472"/>
            <a:r>
              <a:rPr lang="en-US" b="1" dirty="0">
                <a:solidFill>
                  <a:srgbClr val="0070C0"/>
                </a:solidFill>
              </a:rPr>
              <a:t>Build-in Data Frame</a:t>
            </a:r>
          </a:p>
          <a:p>
            <a:pPr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For </a:t>
            </a:r>
            <a:r>
              <a:rPr lang="en-US" dirty="0">
                <a:solidFill>
                  <a:srgbClr val="0070C0"/>
                </a:solidFill>
              </a:rPr>
              <a:t>example, here is a built-in data frame in R, called </a:t>
            </a:r>
            <a:r>
              <a:rPr lang="en-US" b="1" dirty="0" smtClean="0">
                <a:solidFill>
                  <a:srgbClr val="0070C0"/>
                </a:solidFill>
              </a:rPr>
              <a:t>iris</a:t>
            </a:r>
            <a:endParaRPr lang="en-US" dirty="0">
              <a:solidFill>
                <a:srgbClr val="0070C0"/>
              </a:solidFill>
            </a:endParaRP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              </a:t>
            </a:r>
            <a:r>
              <a:rPr lang="en-US" dirty="0" smtClean="0"/>
              <a:t>                             </a:t>
            </a:r>
            <a:r>
              <a:rPr lang="en-US" dirty="0"/>
              <a:t> </a:t>
            </a:r>
            <a:r>
              <a:rPr lang="en-US" dirty="0" smtClean="0"/>
              <a:t>............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343400"/>
            <a:ext cx="50292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0"/>
          <p:cNvSpPr txBox="1">
            <a:spLocks noGrp="1"/>
          </p:cNvSpPr>
          <p:nvPr>
            <p:ph type="title"/>
          </p:nvPr>
        </p:nvSpPr>
        <p:spPr>
          <a:xfrm>
            <a:off x="533400" y="3124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Commands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7792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Input and Display Commands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91"/>
          <p:cNvSpPr txBox="1">
            <a:spLocks/>
          </p:cNvSpPr>
          <p:nvPr/>
        </p:nvSpPr>
        <p:spPr>
          <a:xfrm>
            <a:off x="1542645" y="1600200"/>
            <a:ext cx="6372150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98213" y="1828800"/>
            <a:ext cx="6716582" cy="3631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x &lt;- c(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inherit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inherit"/>
              </a:rPr>
              <a:t>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inherit"/>
              </a:rPr>
              <a:t>4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inherit"/>
              </a:rPr>
              <a:t>8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inherit"/>
              </a:rPr>
              <a:t>16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) 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#create a data vector with specified elements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y &lt;- c(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inherit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inherit"/>
              </a:rPr>
              <a:t>10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) 	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#create a data vector with elements 1-10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n &lt;-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inherit"/>
              </a:rPr>
              <a:t>10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x1 &lt;- c(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rnorm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(n)) 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#create a n item vector of random normal deviates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y1 &lt;- c(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runif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(n))+n 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#create another n item vector that has n added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999988"/>
              </a:solidFill>
              <a:effectLst/>
              <a:latin typeface="inheri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999988"/>
                </a:solidFill>
                <a:latin typeface="inherit"/>
              </a:rPr>
              <a:t>	</a:t>
            </a:r>
            <a:r>
              <a:rPr lang="en-US" altLang="en-US" sz="1200" dirty="0" smtClean="0">
                <a:solidFill>
                  <a:srgbClr val="999988"/>
                </a:solidFill>
                <a:latin typeface="inherit"/>
              </a:rPr>
              <a:t>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to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each random uniform distribution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z &lt;-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rbinom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n,size,prob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) 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#create n samples of size "size" with probability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999988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999988"/>
                </a:solidFill>
                <a:latin typeface="inherit"/>
              </a:rPr>
              <a:t>	</a:t>
            </a:r>
            <a:r>
              <a:rPr lang="en-US" altLang="en-US" sz="1200" dirty="0" smtClean="0">
                <a:solidFill>
                  <a:srgbClr val="999988"/>
                </a:solidFill>
                <a:latin typeface="inherit"/>
              </a:rPr>
              <a:t>		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prob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from the binomial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vect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&lt;- c(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x,y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) 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#combine them into one vector of length 2n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mat &lt;-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cbind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x,y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) 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#combine them into a n x 2 matrix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mat[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inherit"/>
              </a:rPr>
              <a:t>4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inherit"/>
              </a:rPr>
              <a:t>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] 	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#display the 4th row and the 2nd column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mat[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inherit"/>
              </a:rPr>
              <a:t>3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,] 	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#display the 3rd row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mat[,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inherit"/>
              </a:rPr>
              <a:t>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] 	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#display the 2nd column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subset(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dataset,logical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) 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#those objects meeting a logical criterion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subset(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data.df,select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variables,logical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) 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#get those objects from a data frame that meet a criterion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data.df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data.df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=logical] 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#yet another way to get a subset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x[order(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x$B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),] 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#sort a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dataframe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 by the order of the elements in 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x[rev(order(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x$B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)),] 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#sort the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dataframe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 in reverse order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Moving Around Commands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91"/>
          <p:cNvSpPr txBox="1">
            <a:spLocks/>
          </p:cNvSpPr>
          <p:nvPr/>
        </p:nvSpPr>
        <p:spPr>
          <a:xfrm>
            <a:off x="1542645" y="1600200"/>
            <a:ext cx="6372150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>
              <a:buNone/>
            </a:pP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00835" y="2209800"/>
            <a:ext cx="5855770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ls() 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#list the variables in the workspace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(x) 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#remove x from the workspace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(list=ls()) 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#remove all the variables from the workspace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attach(mat) 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#make the names of the variables in the matrix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999988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999988"/>
                </a:solidFill>
                <a:latin typeface="inherit"/>
              </a:rPr>
              <a:t>	</a:t>
            </a:r>
            <a:r>
              <a:rPr lang="en-US" altLang="en-US" sz="1200" dirty="0" smtClean="0">
                <a:solidFill>
                  <a:srgbClr val="999988"/>
                </a:solidFill>
                <a:latin typeface="inherit"/>
              </a:rPr>
              <a:t>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or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data frame available in the workspace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detach(mat) 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#releases the names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999988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999988"/>
                </a:solidFill>
                <a:latin typeface="inherit"/>
              </a:rPr>
              <a:t>	</a:t>
            </a:r>
            <a:r>
              <a:rPr lang="en-US" altLang="en-US" sz="1200" dirty="0" smtClean="0">
                <a:solidFill>
                  <a:srgbClr val="999988"/>
                </a:solidFill>
                <a:latin typeface="inherit"/>
              </a:rPr>
              <a:t>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remember to do this each time you attach something)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with(mat, .... ) 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#a preferred alternative to attach ... detach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new &lt;- old[,-n] 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#drop the nth column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new &lt;- old[-n,] 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#drop the nth row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new &lt;- old[,-c(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i,j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)] 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#drop the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ith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 and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jth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 column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new &lt;- subset(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old,logical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) 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#select those cases that meet the logical condition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complete &lt;- subset(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data.df,complete.cases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data.df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))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333333"/>
                </a:solidFill>
                <a:latin typeface="inherit"/>
              </a:rPr>
              <a:t>	</a:t>
            </a:r>
            <a:r>
              <a:rPr lang="en-US" altLang="en-US" sz="1200" dirty="0" smtClean="0">
                <a:solidFill>
                  <a:srgbClr val="333333"/>
                </a:solidFill>
                <a:latin typeface="inherit"/>
              </a:rPr>
              <a:t>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#find those cases with no missing values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new &lt;- old[n1:n2,n3:n4] 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#select the n1 through n2 rows of variables n3 through n4)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Arithmetic Operators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91"/>
          <p:cNvSpPr txBox="1">
            <a:spLocks/>
          </p:cNvSpPr>
          <p:nvPr/>
        </p:nvSpPr>
        <p:spPr>
          <a:xfrm>
            <a:off x="1542645" y="1600200"/>
            <a:ext cx="6372150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95707"/>
              </p:ext>
            </p:extLst>
          </p:nvPr>
        </p:nvGraphicFramePr>
        <p:xfrm>
          <a:off x="1542645" y="2209800"/>
          <a:ext cx="6248400" cy="2560320"/>
        </p:xfrm>
        <a:graphic>
          <a:graphicData uri="http://schemas.openxmlformats.org/drawingml/2006/table">
            <a:tbl>
              <a:tblPr/>
              <a:tblGrid>
                <a:gridCol w="2895600"/>
                <a:gridCol w="3352800"/>
              </a:tblGrid>
              <a:tr h="32004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Operator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Description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+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addition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-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subtraction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*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multiplication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/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division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^ or **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exponentiation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x %% y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modulus (x mod y) 5%%2 is 1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x %/% y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integer division 5%/%2 is 2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81400" y="5092448"/>
            <a:ext cx="3048000" cy="1354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2^10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[1] 1024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2**10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[1] 1024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97569" y="5985001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7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Logical Operators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91"/>
          <p:cNvSpPr txBox="1">
            <a:spLocks/>
          </p:cNvSpPr>
          <p:nvPr/>
        </p:nvSpPr>
        <p:spPr>
          <a:xfrm>
            <a:off x="1542645" y="1600200"/>
            <a:ext cx="6372150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>
              <a:buNone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332862"/>
              </p:ext>
            </p:extLst>
          </p:nvPr>
        </p:nvGraphicFramePr>
        <p:xfrm>
          <a:off x="1371600" y="1371600"/>
          <a:ext cx="6372152" cy="3482336"/>
        </p:xfrm>
        <a:graphic>
          <a:graphicData uri="http://schemas.openxmlformats.org/drawingml/2006/table">
            <a:tbl>
              <a:tblPr/>
              <a:tblGrid>
                <a:gridCol w="3186076"/>
                <a:gridCol w="3186076"/>
              </a:tblGrid>
              <a:tr h="316576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Operator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Description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6576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&lt;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6576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&lt;=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less than or equal to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6576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&gt;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6576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&gt;=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greater than or equal to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6576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==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exactly equal to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6576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!=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not equal to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6576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!x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Not x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6576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x | y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 OR y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6576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x &amp; y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 AND y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6576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isTRUE(x)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test if X is TRUE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505200" y="4968117"/>
            <a:ext cx="48768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dirty="0" smtClean="0">
                <a:latin typeface="Roboto Mono"/>
              </a:rPr>
              <a:t>x </a:t>
            </a:r>
            <a:r>
              <a:rPr lang="en-US" dirty="0" smtClean="0">
                <a:latin typeface="Roboto Mono"/>
              </a:rPr>
              <a:t>= </a:t>
            </a:r>
            <a:r>
              <a:rPr lang="en-US" dirty="0" smtClean="0">
                <a:latin typeface="Roboto Mono"/>
              </a:rPr>
              <a:t>c(1:10)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Roboto Mono"/>
              </a:rPr>
              <a:t>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Roboto Mono"/>
              </a:rPr>
              <a:t>1 2 3 4 5 6 7 8 9 10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Roboto Mono"/>
              </a:rPr>
              <a:t>x &gt; 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Roboto Mono"/>
              </a:rPr>
              <a:t>F </a:t>
            </a:r>
            <a:r>
              <a:rPr lang="en-US" dirty="0" err="1" smtClean="0">
                <a:latin typeface="Roboto Mono"/>
              </a:rPr>
              <a:t>F</a:t>
            </a:r>
            <a:r>
              <a:rPr lang="en-US" dirty="0" smtClean="0">
                <a:latin typeface="Roboto Mono"/>
              </a:rPr>
              <a:t> </a:t>
            </a:r>
            <a:r>
              <a:rPr lang="en-US" dirty="0" err="1" smtClean="0">
                <a:latin typeface="Roboto Mono"/>
              </a:rPr>
              <a:t>F</a:t>
            </a:r>
            <a:r>
              <a:rPr lang="en-US" dirty="0" smtClean="0">
                <a:latin typeface="Roboto Mono"/>
              </a:rPr>
              <a:t> </a:t>
            </a:r>
            <a:r>
              <a:rPr lang="en-US" dirty="0" err="1" smtClean="0">
                <a:latin typeface="Roboto Mono"/>
              </a:rPr>
              <a:t>F</a:t>
            </a:r>
            <a:r>
              <a:rPr lang="en-US" dirty="0" smtClean="0">
                <a:latin typeface="Roboto Mono"/>
              </a:rPr>
              <a:t> </a:t>
            </a:r>
            <a:r>
              <a:rPr lang="en-US" dirty="0" err="1" smtClean="0">
                <a:latin typeface="Roboto Mono"/>
              </a:rPr>
              <a:t>F</a:t>
            </a:r>
            <a:r>
              <a:rPr lang="en-US" dirty="0" smtClean="0">
                <a:latin typeface="Roboto Mono"/>
              </a:rPr>
              <a:t> </a:t>
            </a:r>
            <a:r>
              <a:rPr lang="en-US" dirty="0" err="1" smtClean="0">
                <a:latin typeface="Roboto Mono"/>
              </a:rPr>
              <a:t>F</a:t>
            </a:r>
            <a:r>
              <a:rPr lang="en-US" dirty="0" smtClean="0">
                <a:latin typeface="Roboto Mono"/>
              </a:rPr>
              <a:t> </a:t>
            </a:r>
            <a:r>
              <a:rPr lang="en-US" dirty="0" err="1" smtClean="0">
                <a:latin typeface="Roboto Mono"/>
              </a:rPr>
              <a:t>F</a:t>
            </a:r>
            <a:r>
              <a:rPr lang="en-US" dirty="0" smtClean="0">
                <a:latin typeface="Roboto Mono"/>
              </a:rPr>
              <a:t> </a:t>
            </a:r>
            <a:r>
              <a:rPr lang="en-US" dirty="0" err="1" smtClean="0">
                <a:latin typeface="Roboto Mono"/>
              </a:rPr>
              <a:t>F</a:t>
            </a:r>
            <a:r>
              <a:rPr lang="en-US" dirty="0" smtClean="0">
                <a:latin typeface="Roboto Mono"/>
              </a:rPr>
              <a:t> T </a:t>
            </a:r>
            <a:r>
              <a:rPr lang="en-US" dirty="0" err="1" smtClean="0">
                <a:latin typeface="Roboto Mono"/>
              </a:rPr>
              <a:t>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Roboto Mono"/>
              </a:rPr>
              <a:t>x &lt; 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Roboto Mono"/>
              </a:rPr>
              <a:t>T </a:t>
            </a:r>
            <a:r>
              <a:rPr lang="en-US" dirty="0" err="1" smtClean="0">
                <a:latin typeface="Roboto Mono"/>
              </a:rPr>
              <a:t>T</a:t>
            </a:r>
            <a:r>
              <a:rPr lang="en-US" dirty="0" smtClean="0">
                <a:latin typeface="Roboto Mono"/>
              </a:rPr>
              <a:t> </a:t>
            </a:r>
            <a:r>
              <a:rPr lang="en-US" dirty="0" err="1" smtClean="0">
                <a:latin typeface="Roboto Mono"/>
              </a:rPr>
              <a:t>T</a:t>
            </a:r>
            <a:r>
              <a:rPr lang="en-US" dirty="0" smtClean="0">
                <a:latin typeface="Roboto Mono"/>
              </a:rPr>
              <a:t> </a:t>
            </a:r>
            <a:r>
              <a:rPr lang="en-US" dirty="0" err="1" smtClean="0">
                <a:latin typeface="Roboto Mono"/>
              </a:rPr>
              <a:t>T</a:t>
            </a:r>
            <a:r>
              <a:rPr lang="en-US" dirty="0" smtClean="0">
                <a:latin typeface="Roboto Mono"/>
              </a:rPr>
              <a:t> F </a:t>
            </a:r>
            <a:r>
              <a:rPr lang="en-US" dirty="0" err="1" smtClean="0">
                <a:latin typeface="Roboto Mono"/>
              </a:rPr>
              <a:t>F</a:t>
            </a:r>
            <a:r>
              <a:rPr lang="en-US" dirty="0" smtClean="0">
                <a:latin typeface="Roboto Mono"/>
              </a:rPr>
              <a:t> </a:t>
            </a:r>
            <a:r>
              <a:rPr lang="en-US" dirty="0" err="1" smtClean="0">
                <a:latin typeface="Roboto Mono"/>
              </a:rPr>
              <a:t>F</a:t>
            </a:r>
            <a:r>
              <a:rPr lang="en-US" dirty="0" smtClean="0">
                <a:latin typeface="Roboto Mono"/>
              </a:rPr>
              <a:t> </a:t>
            </a:r>
            <a:r>
              <a:rPr lang="en-US" dirty="0" err="1" smtClean="0">
                <a:latin typeface="Roboto Mono"/>
              </a:rPr>
              <a:t>F</a:t>
            </a:r>
            <a:r>
              <a:rPr lang="en-US" dirty="0" smtClean="0">
                <a:latin typeface="Roboto Mono"/>
              </a:rPr>
              <a:t> </a:t>
            </a:r>
            <a:r>
              <a:rPr lang="en-US" dirty="0" err="1" smtClean="0">
                <a:latin typeface="Roboto Mono"/>
              </a:rPr>
              <a:t>F</a:t>
            </a:r>
            <a:r>
              <a:rPr lang="en-US" dirty="0" smtClean="0">
                <a:latin typeface="Roboto Mono"/>
              </a:rPr>
              <a:t> </a:t>
            </a:r>
            <a:r>
              <a:rPr lang="en-US" dirty="0" err="1" smtClean="0">
                <a:latin typeface="Roboto Mono"/>
              </a:rPr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7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0"/>
          <p:cNvSpPr txBox="1">
            <a:spLocks noGrp="1"/>
          </p:cNvSpPr>
          <p:nvPr>
            <p:ph type="title"/>
          </p:nvPr>
        </p:nvSpPr>
        <p:spPr>
          <a:xfrm>
            <a:off x="533400" y="3124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8590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Built-in Numeric Functions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91"/>
          <p:cNvSpPr txBox="1">
            <a:spLocks/>
          </p:cNvSpPr>
          <p:nvPr/>
        </p:nvSpPr>
        <p:spPr>
          <a:xfrm>
            <a:off x="1542645" y="1600200"/>
            <a:ext cx="6372150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>
              <a:buNone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1470"/>
              </p:ext>
            </p:extLst>
          </p:nvPr>
        </p:nvGraphicFramePr>
        <p:xfrm>
          <a:off x="1209195" y="2046402"/>
          <a:ext cx="6487006" cy="3505200"/>
        </p:xfrm>
        <a:graphic>
          <a:graphicData uri="http://schemas.openxmlformats.org/drawingml/2006/table">
            <a:tbl>
              <a:tblPr/>
              <a:tblGrid>
                <a:gridCol w="2981805"/>
                <a:gridCol w="3505201"/>
              </a:tblGrid>
              <a:tr h="29210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Function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Description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abs(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 b="1">
                          <a:effectLst/>
                        </a:rPr>
                        <a:t>)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absolute value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sqrt(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 b="1">
                          <a:effectLst/>
                        </a:rPr>
                        <a:t>)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square root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ceiling(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 b="1">
                          <a:effectLst/>
                        </a:rPr>
                        <a:t>)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ceiling(3.475) is 4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floor(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 b="1">
                          <a:effectLst/>
                        </a:rPr>
                        <a:t>)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floor(3.475) is 3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fontAlgn="t"/>
                      <a:r>
                        <a:rPr lang="en-US" b="1" dirty="0" err="1">
                          <a:effectLst/>
                        </a:rPr>
                        <a:t>trunc</a:t>
                      </a:r>
                      <a:r>
                        <a:rPr lang="en-US" b="1" dirty="0">
                          <a:effectLst/>
                        </a:rPr>
                        <a:t>(</a:t>
                      </a:r>
                      <a:r>
                        <a:rPr lang="en-US" i="1" dirty="0">
                          <a:effectLst/>
                        </a:rPr>
                        <a:t>x</a:t>
                      </a:r>
                      <a:r>
                        <a:rPr lang="en-US" b="1" dirty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trunc(5.99) is 5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round(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 b="1">
                          <a:effectLst/>
                        </a:rPr>
                        <a:t>, digits=</a:t>
                      </a:r>
                      <a:r>
                        <a:rPr lang="en-US" i="1">
                          <a:effectLst/>
                        </a:rPr>
                        <a:t>n</a:t>
                      </a:r>
                      <a:r>
                        <a:rPr lang="en-US" b="1">
                          <a:effectLst/>
                        </a:rPr>
                        <a:t>)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round(3.475, digits=2) is 3.48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signif(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 b="1">
                          <a:effectLst/>
                        </a:rPr>
                        <a:t>, digits=</a:t>
                      </a:r>
                      <a:r>
                        <a:rPr lang="en-US" i="1">
                          <a:effectLst/>
                        </a:rPr>
                        <a:t>n</a:t>
                      </a:r>
                      <a:r>
                        <a:rPr lang="en-US" b="1">
                          <a:effectLst/>
                        </a:rPr>
                        <a:t>)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signif(3.475, digits=2) is 3.5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cos(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 b="1">
                          <a:effectLst/>
                        </a:rPr>
                        <a:t>), sin(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 b="1">
                          <a:effectLst/>
                        </a:rPr>
                        <a:t>), tan(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 b="1">
                          <a:effectLst/>
                        </a:rPr>
                        <a:t>)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also acos(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>
                          <a:effectLst/>
                        </a:rPr>
                        <a:t>), cosh(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>
                          <a:effectLst/>
                        </a:rPr>
                        <a:t>), acosh(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>
                          <a:effectLst/>
                        </a:rPr>
                        <a:t>), etc.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log(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 b="1">
                          <a:effectLst/>
                        </a:rPr>
                        <a:t>)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natural logarithm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log10(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 b="1">
                          <a:effectLst/>
                        </a:rPr>
                        <a:t>)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common logarithm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exp(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 b="1">
                          <a:effectLst/>
                        </a:rPr>
                        <a:t>)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e^</a:t>
                      </a:r>
                      <a:r>
                        <a:rPr lang="en-US" i="1" dirty="0" err="1">
                          <a:effectLst/>
                        </a:rPr>
                        <a:t>x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0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Built-in Statistical Functions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91"/>
          <p:cNvSpPr txBox="1">
            <a:spLocks/>
          </p:cNvSpPr>
          <p:nvPr/>
        </p:nvSpPr>
        <p:spPr>
          <a:xfrm>
            <a:off x="1542645" y="1600200"/>
            <a:ext cx="6372150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483036"/>
              </p:ext>
            </p:extLst>
          </p:nvPr>
        </p:nvGraphicFramePr>
        <p:xfrm>
          <a:off x="1066800" y="1143000"/>
          <a:ext cx="6695596" cy="4720514"/>
        </p:xfrm>
        <a:graphic>
          <a:graphicData uri="http://schemas.openxmlformats.org/drawingml/2006/table">
            <a:tbl>
              <a:tblPr/>
              <a:tblGrid>
                <a:gridCol w="3124202"/>
                <a:gridCol w="3571394"/>
              </a:tblGrid>
              <a:tr h="235187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Function</a:t>
                      </a:r>
                      <a:endParaRPr lang="en-US" sz="1200" dirty="0">
                        <a:effectLst/>
                      </a:endParaRP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Description</a:t>
                      </a:r>
                      <a:endParaRPr lang="en-US" sz="1200">
                        <a:effectLst/>
                      </a:endParaRP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010990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mean(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b="1" dirty="0">
                          <a:effectLst/>
                        </a:rPr>
                        <a:t>, trim=</a:t>
                      </a:r>
                      <a:r>
                        <a:rPr lang="en-US" sz="1200" dirty="0">
                          <a:effectLst/>
                        </a:rPr>
                        <a:t>0</a:t>
                      </a:r>
                      <a:r>
                        <a:rPr lang="en-US" sz="1200" b="1" dirty="0">
                          <a:effectLst/>
                        </a:rPr>
                        <a:t>,</a:t>
                      </a:r>
                      <a:br>
                        <a:rPr lang="en-US" sz="1200" b="1" dirty="0">
                          <a:effectLst/>
                        </a:rPr>
                      </a:br>
                      <a:r>
                        <a:rPr lang="en-US" sz="1200" b="1" dirty="0">
                          <a:effectLst/>
                        </a:rPr>
                        <a:t>na.rm=</a:t>
                      </a:r>
                      <a:r>
                        <a:rPr lang="en-US" sz="1200" dirty="0">
                          <a:effectLst/>
                        </a:rPr>
                        <a:t>FALSE</a:t>
                      </a:r>
                      <a:r>
                        <a:rPr lang="en-US" sz="1200" b="1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mean of object x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# trimmed mean, removing any missing values and 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# 5 percent of highest and lowest scores 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mx &lt;- mean(x,trim=.05,na.rm=TRUE)</a:t>
                      </a: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623088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sd(</a:t>
                      </a:r>
                      <a:r>
                        <a:rPr lang="en-US" sz="1200" i="1">
                          <a:effectLst/>
                        </a:rPr>
                        <a:t>x</a:t>
                      </a:r>
                      <a:r>
                        <a:rPr lang="en-US" sz="1200" b="1">
                          <a:effectLst/>
                        </a:rPr>
                        <a:t>)</a:t>
                      </a:r>
                      <a:endParaRPr lang="en-US" sz="1200">
                        <a:effectLst/>
                      </a:endParaRP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standard deviation of object(x). also look at var(x) for variance and mad(x) for median absolute deviation.</a:t>
                      </a: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35187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median(</a:t>
                      </a:r>
                      <a:r>
                        <a:rPr lang="en-US" sz="1200" i="1">
                          <a:effectLst/>
                        </a:rPr>
                        <a:t>x</a:t>
                      </a:r>
                      <a:r>
                        <a:rPr lang="en-US" sz="1200" b="1">
                          <a:effectLst/>
                        </a:rPr>
                        <a:t>)</a:t>
                      </a:r>
                      <a:endParaRPr lang="en-US" sz="1200">
                        <a:effectLst/>
                      </a:endParaRP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median</a:t>
                      </a: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01099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quantile(</a:t>
                      </a:r>
                      <a:r>
                        <a:rPr lang="en-US" sz="1200" i="1">
                          <a:effectLst/>
                        </a:rPr>
                        <a:t>x</a:t>
                      </a:r>
                      <a:r>
                        <a:rPr lang="en-US" sz="1200" b="1">
                          <a:effectLst/>
                        </a:rPr>
                        <a:t>, </a:t>
                      </a:r>
                      <a:r>
                        <a:rPr lang="en-US" sz="1200" i="1">
                          <a:effectLst/>
                        </a:rPr>
                        <a:t>probs</a:t>
                      </a:r>
                      <a:r>
                        <a:rPr lang="en-US" sz="1200" b="1">
                          <a:effectLst/>
                        </a:rPr>
                        <a:t>)</a:t>
                      </a:r>
                      <a:endParaRPr lang="en-US" sz="1200">
                        <a:effectLst/>
                      </a:endParaRP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quantiles where x is the numeric vector whose quantiles are desired and </a:t>
                      </a:r>
                      <a:r>
                        <a:rPr lang="en-US" sz="1200" dirty="0" err="1">
                          <a:effectLst/>
                        </a:rPr>
                        <a:t>probs</a:t>
                      </a:r>
                      <a:r>
                        <a:rPr lang="en-US" sz="1200" dirty="0">
                          <a:effectLst/>
                        </a:rPr>
                        <a:t> is a numeric vector with probabilities in [0,1].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# 30th and 84th percentiles of x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y &lt;- quantile(x, c(.3,.84))</a:t>
                      </a: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35187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range(</a:t>
                      </a:r>
                      <a:r>
                        <a:rPr lang="en-US" sz="1200" i="1">
                          <a:effectLst/>
                        </a:rPr>
                        <a:t>x</a:t>
                      </a:r>
                      <a:r>
                        <a:rPr lang="en-US" sz="1200" b="1">
                          <a:effectLst/>
                        </a:rPr>
                        <a:t>)</a:t>
                      </a:r>
                      <a:endParaRPr lang="en-US" sz="1200">
                        <a:effectLst/>
                      </a:endParaRP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range</a:t>
                      </a: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35187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sum(</a:t>
                      </a:r>
                      <a:r>
                        <a:rPr lang="en-US" sz="1200" i="1">
                          <a:effectLst/>
                        </a:rPr>
                        <a:t>x</a:t>
                      </a:r>
                      <a:r>
                        <a:rPr lang="en-US" sz="1200" b="1">
                          <a:effectLst/>
                        </a:rPr>
                        <a:t>)</a:t>
                      </a:r>
                      <a:endParaRPr lang="en-US" sz="1200">
                        <a:effectLst/>
                      </a:endParaRP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sum</a:t>
                      </a: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9137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diff(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b="1" dirty="0">
                          <a:effectLst/>
                        </a:rPr>
                        <a:t>, lag=</a:t>
                      </a:r>
                      <a:r>
                        <a:rPr lang="en-US" sz="1200" i="1" dirty="0">
                          <a:effectLst/>
                        </a:rPr>
                        <a:t>1</a:t>
                      </a:r>
                      <a:r>
                        <a:rPr lang="en-US" sz="1200" b="1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lagged differences, with lag indicating which lag to use</a:t>
                      </a: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35187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min(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b="1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minimum</a:t>
                      </a: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35187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max(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b="1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maximum</a:t>
                      </a: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35187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scale(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b="1" dirty="0">
                          <a:effectLst/>
                        </a:rPr>
                        <a:t>, center=</a:t>
                      </a:r>
                      <a:r>
                        <a:rPr lang="en-US" sz="1200" dirty="0">
                          <a:effectLst/>
                        </a:rPr>
                        <a:t>TRUE</a:t>
                      </a:r>
                      <a:r>
                        <a:rPr lang="en-US" sz="1200" b="1" dirty="0">
                          <a:effectLst/>
                        </a:rPr>
                        <a:t>, scale=</a:t>
                      </a:r>
                      <a:r>
                        <a:rPr lang="en-US" sz="1200" dirty="0">
                          <a:effectLst/>
                        </a:rPr>
                        <a:t>TRUE</a:t>
                      </a:r>
                      <a:r>
                        <a:rPr lang="en-US" sz="1200" b="1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column center or standardize a matrix</a:t>
                      </a: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67000" y="4648200"/>
            <a:ext cx="487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dirty="0" smtClean="0">
                <a:latin typeface="Roboto Mono"/>
              </a:rPr>
              <a:t>x </a:t>
            </a:r>
            <a:r>
              <a:rPr lang="en-US" dirty="0" smtClean="0">
                <a:latin typeface="Roboto Mono"/>
              </a:rPr>
              <a:t>= </a:t>
            </a:r>
            <a:r>
              <a:rPr lang="en-US" dirty="0" smtClean="0">
                <a:latin typeface="Roboto Mono"/>
              </a:rPr>
              <a:t>c(1:10)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67000" y="6067634"/>
            <a:ext cx="2743200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X = c(1:10)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&gt; mean(x)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5.5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&gt; range(x)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 10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sum(x)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55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1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err="1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RStudio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2057400" y="1885949"/>
            <a:ext cx="5562600" cy="36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dirty="0" err="1" smtClean="0">
                <a:solidFill>
                  <a:schemeClr val="dk1"/>
                </a:solidFill>
              </a:rPr>
              <a:t>RStudio</a:t>
            </a:r>
            <a:r>
              <a:rPr lang="en-US" sz="1800" b="1" dirty="0" smtClean="0">
                <a:solidFill>
                  <a:schemeClr val="dk1"/>
                </a:solidFill>
              </a:rPr>
              <a:t> is a development environment for R</a:t>
            </a:r>
            <a:endParaRPr lang="en-US" sz="1400" b="1" dirty="0" smtClean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Created by a company called </a:t>
            </a:r>
            <a:r>
              <a:rPr lang="en-US" sz="18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RStudio</a:t>
            </a:r>
            <a:endParaRPr lang="en-US" sz="1800" b="1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dirty="0" smtClean="0">
                <a:solidFill>
                  <a:schemeClr val="dk1"/>
                </a:solidFill>
              </a:rPr>
              <a:t>A member of R community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dirty="0">
                <a:solidFill>
                  <a:schemeClr val="dk1"/>
                </a:solidFill>
              </a:rPr>
              <a:t>One can develop directly in R, but </a:t>
            </a:r>
            <a:r>
              <a:rPr lang="en-US" b="1" dirty="0" err="1">
                <a:solidFill>
                  <a:schemeClr val="dk1"/>
                </a:solidFill>
              </a:rPr>
              <a:t>RStudio</a:t>
            </a:r>
            <a:r>
              <a:rPr lang="en-US" b="1" dirty="0">
                <a:solidFill>
                  <a:schemeClr val="dk1"/>
                </a:solidFill>
              </a:rPr>
              <a:t> is more productive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dirty="0" smtClean="0">
                <a:solidFill>
                  <a:schemeClr val="dk1"/>
                </a:solidFill>
              </a:rPr>
              <a:t>Every DSVD user will have his/her own </a:t>
            </a:r>
            <a:r>
              <a:rPr lang="en-US" b="1" dirty="0" err="1">
                <a:solidFill>
                  <a:schemeClr val="dk1"/>
                </a:solidFill>
              </a:rPr>
              <a:t>RStudio</a:t>
            </a:r>
            <a:r>
              <a:rPr lang="en-US" b="1" dirty="0">
                <a:solidFill>
                  <a:schemeClr val="dk1"/>
                </a:solidFill>
              </a:rPr>
              <a:t> Desktop </a:t>
            </a:r>
            <a:endParaRPr lang="en-US" b="1" dirty="0" smtClean="0">
              <a:solidFill>
                <a:schemeClr val="dk1"/>
              </a:solidFill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sz="18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RStudio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closely resembles Eclipse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sz="1800" b="1" dirty="0" err="1" smtClean="0">
                <a:solidFill>
                  <a:schemeClr val="dk1"/>
                </a:solidFill>
              </a:rPr>
              <a:t>Rstudio</a:t>
            </a:r>
            <a:r>
              <a:rPr lang="en-US" sz="1800" b="1" dirty="0" smtClean="0">
                <a:solidFill>
                  <a:schemeClr val="dk1"/>
                </a:solidFill>
              </a:rPr>
              <a:t> requires R</a:t>
            </a:r>
            <a:endParaRPr lang="en-US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65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Built-in Statistical Probability Functions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91"/>
          <p:cNvSpPr txBox="1">
            <a:spLocks/>
          </p:cNvSpPr>
          <p:nvPr/>
        </p:nvSpPr>
        <p:spPr>
          <a:xfrm>
            <a:off x="1542645" y="1600200"/>
            <a:ext cx="6372150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>
              <a:buNone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190219"/>
              </p:ext>
            </p:extLst>
          </p:nvPr>
        </p:nvGraphicFramePr>
        <p:xfrm>
          <a:off x="1219197" y="1192216"/>
          <a:ext cx="6629402" cy="4842894"/>
        </p:xfrm>
        <a:graphic>
          <a:graphicData uri="http://schemas.openxmlformats.org/drawingml/2006/table">
            <a:tbl>
              <a:tblPr/>
              <a:tblGrid>
                <a:gridCol w="2895603"/>
                <a:gridCol w="3733799"/>
              </a:tblGrid>
              <a:tr h="178185"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effectLst/>
                        </a:rPr>
                        <a:t>Function</a:t>
                      </a:r>
                      <a:endParaRPr lang="en-US" sz="900">
                        <a:effectLst/>
                      </a:endParaRPr>
                    </a:p>
                  </a:txBody>
                  <a:tcPr marL="12898" marR="12898" marT="12898" marB="12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effectLst/>
                        </a:rPr>
                        <a:t>Description</a:t>
                      </a:r>
                      <a:endParaRPr lang="en-US" sz="900">
                        <a:effectLst/>
                      </a:endParaRPr>
                    </a:p>
                  </a:txBody>
                  <a:tcPr marL="12898" marR="12898" marT="12898" marB="12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63199">
                <a:tc>
                  <a:txBody>
                    <a:bodyPr/>
                    <a:lstStyle/>
                    <a:p>
                      <a:pPr fontAlgn="t"/>
                      <a:r>
                        <a:rPr lang="en-US" sz="900" b="1" dirty="0" err="1">
                          <a:effectLst/>
                        </a:rPr>
                        <a:t>dnorm</a:t>
                      </a:r>
                      <a:r>
                        <a:rPr lang="en-US" sz="900" b="1" dirty="0">
                          <a:effectLst/>
                        </a:rPr>
                        <a:t>(</a:t>
                      </a:r>
                      <a:r>
                        <a:rPr lang="en-US" sz="900" i="1" dirty="0">
                          <a:effectLst/>
                        </a:rPr>
                        <a:t>x</a:t>
                      </a:r>
                      <a:r>
                        <a:rPr lang="en-US" sz="900" b="1" dirty="0">
                          <a:effectLst/>
                        </a:rPr>
                        <a:t>)</a:t>
                      </a:r>
                      <a:endParaRPr lang="en-US" sz="900" dirty="0">
                        <a:effectLst/>
                      </a:endParaRPr>
                    </a:p>
                  </a:txBody>
                  <a:tcPr marL="12898" marR="12898" marT="12898" marB="12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normal density function (by default m=0 </a:t>
                      </a:r>
                      <a:r>
                        <a:rPr lang="en-US" sz="900" dirty="0" err="1">
                          <a:effectLst/>
                        </a:rPr>
                        <a:t>sd</a:t>
                      </a:r>
                      <a:r>
                        <a:rPr lang="en-US" sz="900" dirty="0">
                          <a:effectLst/>
                        </a:rPr>
                        <a:t>=1)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# plot standard normal curve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x &lt;- pretty(c(-3,3), 30)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y &lt;- </a:t>
                      </a:r>
                      <a:r>
                        <a:rPr lang="en-US" sz="900" dirty="0" err="1">
                          <a:effectLst/>
                        </a:rPr>
                        <a:t>dnorm</a:t>
                      </a:r>
                      <a:r>
                        <a:rPr lang="en-US" sz="900" dirty="0">
                          <a:effectLst/>
                        </a:rPr>
                        <a:t>(x)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plot(x, y, type='l', </a:t>
                      </a:r>
                      <a:r>
                        <a:rPr lang="en-US" sz="900" dirty="0" err="1">
                          <a:effectLst/>
                        </a:rPr>
                        <a:t>xlab</a:t>
                      </a:r>
                      <a:r>
                        <a:rPr lang="en-US" sz="900" dirty="0">
                          <a:effectLst/>
                        </a:rPr>
                        <a:t>="Normal Deviate", </a:t>
                      </a:r>
                      <a:r>
                        <a:rPr lang="en-US" sz="900" dirty="0" err="1">
                          <a:effectLst/>
                        </a:rPr>
                        <a:t>ylab</a:t>
                      </a:r>
                      <a:r>
                        <a:rPr lang="en-US" sz="900" dirty="0">
                          <a:effectLst/>
                        </a:rPr>
                        <a:t>="Density", </a:t>
                      </a:r>
                      <a:r>
                        <a:rPr lang="en-US" sz="900" dirty="0" err="1">
                          <a:effectLst/>
                        </a:rPr>
                        <a:t>yaxs</a:t>
                      </a:r>
                      <a:r>
                        <a:rPr lang="en-US" sz="900" dirty="0">
                          <a:effectLst/>
                        </a:rPr>
                        <a:t>="</a:t>
                      </a:r>
                      <a:r>
                        <a:rPr lang="en-US" sz="900" dirty="0" err="1">
                          <a:effectLst/>
                        </a:rPr>
                        <a:t>i</a:t>
                      </a:r>
                      <a:r>
                        <a:rPr lang="en-US" sz="900" dirty="0">
                          <a:effectLst/>
                        </a:rPr>
                        <a:t>")</a:t>
                      </a:r>
                    </a:p>
                  </a:txBody>
                  <a:tcPr marL="12898" marR="12898" marT="12898" marB="12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72322">
                <a:tc>
                  <a:txBody>
                    <a:bodyPr/>
                    <a:lstStyle/>
                    <a:p>
                      <a:pPr fontAlgn="t"/>
                      <a:r>
                        <a:rPr lang="en-US" sz="900" b="1" dirty="0" err="1">
                          <a:effectLst/>
                        </a:rPr>
                        <a:t>pnorm</a:t>
                      </a:r>
                      <a:r>
                        <a:rPr lang="en-US" sz="900" b="1" dirty="0">
                          <a:effectLst/>
                        </a:rPr>
                        <a:t>(</a:t>
                      </a:r>
                      <a:r>
                        <a:rPr lang="en-US" sz="900" i="1" dirty="0">
                          <a:effectLst/>
                        </a:rPr>
                        <a:t>q</a:t>
                      </a:r>
                      <a:r>
                        <a:rPr lang="en-US" sz="900" b="1" dirty="0">
                          <a:effectLst/>
                        </a:rPr>
                        <a:t>)</a:t>
                      </a:r>
                      <a:endParaRPr lang="en-US" sz="900" dirty="0">
                        <a:effectLst/>
                      </a:endParaRPr>
                    </a:p>
                  </a:txBody>
                  <a:tcPr marL="12898" marR="12898" marT="12898" marB="12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cumulative normal probability for q 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(area under the normal curve to the left of q)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pnorm(1.96) is 0.975</a:t>
                      </a:r>
                    </a:p>
                  </a:txBody>
                  <a:tcPr marL="12898" marR="12898" marT="12898" marB="12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72322"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effectLst/>
                        </a:rPr>
                        <a:t>qnorm(</a:t>
                      </a:r>
                      <a:r>
                        <a:rPr lang="en-US" sz="900" i="1">
                          <a:effectLst/>
                        </a:rPr>
                        <a:t>p</a:t>
                      </a:r>
                      <a:r>
                        <a:rPr lang="en-US" sz="900" b="1">
                          <a:effectLst/>
                        </a:rPr>
                        <a:t>)</a:t>
                      </a:r>
                      <a:endParaRPr lang="en-US" sz="900">
                        <a:effectLst/>
                      </a:endParaRPr>
                    </a:p>
                  </a:txBody>
                  <a:tcPr marL="12898" marR="12898" marT="12898" marB="12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normal quantile. 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value at the p percentile of normal distribution 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qnorm(.9) is 1.28 # 90th percentile</a:t>
                      </a:r>
                    </a:p>
                  </a:txBody>
                  <a:tcPr marL="12898" marR="12898" marT="12898" marB="12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668788"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effectLst/>
                        </a:rPr>
                        <a:t>rnorm(</a:t>
                      </a:r>
                      <a:r>
                        <a:rPr lang="en-US" sz="900" i="1">
                          <a:effectLst/>
                        </a:rPr>
                        <a:t>n</a:t>
                      </a:r>
                      <a:r>
                        <a:rPr lang="en-US" sz="900" b="1">
                          <a:effectLst/>
                        </a:rPr>
                        <a:t>, m=</a:t>
                      </a:r>
                      <a:r>
                        <a:rPr lang="en-US" sz="900">
                          <a:effectLst/>
                        </a:rPr>
                        <a:t>0</a:t>
                      </a:r>
                      <a:r>
                        <a:rPr lang="en-US" sz="900" b="1">
                          <a:effectLst/>
                        </a:rPr>
                        <a:t>,sd=</a:t>
                      </a:r>
                      <a:r>
                        <a:rPr lang="en-US" sz="900">
                          <a:effectLst/>
                        </a:rPr>
                        <a:t>1</a:t>
                      </a:r>
                      <a:r>
                        <a:rPr lang="en-US" sz="900" b="1">
                          <a:effectLst/>
                        </a:rPr>
                        <a:t>)</a:t>
                      </a:r>
                      <a:endParaRPr lang="en-US" sz="900">
                        <a:effectLst/>
                      </a:endParaRPr>
                    </a:p>
                  </a:txBody>
                  <a:tcPr marL="12898" marR="12898" marT="12898" marB="12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n random normal deviates with mean m 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and standard deviation sd. 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#50 random normal variates with mean=50, sd=10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x &lt;- rnorm(50, m=50, sd=10)</a:t>
                      </a:r>
                    </a:p>
                  </a:txBody>
                  <a:tcPr marL="12898" marR="12898" marT="12898" marB="12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902230">
                <a:tc>
                  <a:txBody>
                    <a:bodyPr/>
                    <a:lstStyle/>
                    <a:p>
                      <a:pPr fontAlgn="t"/>
                      <a:r>
                        <a:rPr lang="en-US" sz="900" b="1" dirty="0" err="1">
                          <a:effectLst/>
                        </a:rPr>
                        <a:t>dbinom</a:t>
                      </a:r>
                      <a:r>
                        <a:rPr lang="en-US" sz="900" b="1" dirty="0">
                          <a:effectLst/>
                        </a:rPr>
                        <a:t>(</a:t>
                      </a:r>
                      <a:r>
                        <a:rPr lang="en-US" sz="900" i="1" dirty="0">
                          <a:effectLst/>
                        </a:rPr>
                        <a:t>x</a:t>
                      </a:r>
                      <a:r>
                        <a:rPr lang="en-US" sz="900" b="1" dirty="0">
                          <a:effectLst/>
                        </a:rPr>
                        <a:t>,</a:t>
                      </a:r>
                      <a:r>
                        <a:rPr lang="en-US" sz="900" i="1" dirty="0">
                          <a:effectLst/>
                        </a:rPr>
                        <a:t> size</a:t>
                      </a:r>
                      <a:r>
                        <a:rPr lang="en-US" sz="900" b="1" dirty="0">
                          <a:effectLst/>
                        </a:rPr>
                        <a:t>,</a:t>
                      </a:r>
                      <a:r>
                        <a:rPr lang="en-US" sz="900" i="1" dirty="0">
                          <a:effectLst/>
                        </a:rPr>
                        <a:t> </a:t>
                      </a:r>
                      <a:r>
                        <a:rPr lang="en-US" sz="900" i="1" dirty="0" err="1">
                          <a:effectLst/>
                        </a:rPr>
                        <a:t>prob</a:t>
                      </a:r>
                      <a:r>
                        <a:rPr lang="en-US" sz="900" b="1" dirty="0">
                          <a:effectLst/>
                        </a:rPr>
                        <a:t>)</a:t>
                      </a:r>
                      <a:br>
                        <a:rPr lang="en-US" sz="900" b="1" dirty="0">
                          <a:effectLst/>
                        </a:rPr>
                      </a:br>
                      <a:r>
                        <a:rPr lang="en-US" sz="900" b="1" dirty="0" err="1">
                          <a:effectLst/>
                        </a:rPr>
                        <a:t>pbinom</a:t>
                      </a:r>
                      <a:r>
                        <a:rPr lang="en-US" sz="900" b="1" dirty="0">
                          <a:effectLst/>
                        </a:rPr>
                        <a:t>(</a:t>
                      </a:r>
                      <a:r>
                        <a:rPr lang="en-US" sz="900" i="1" dirty="0">
                          <a:effectLst/>
                        </a:rPr>
                        <a:t>q</a:t>
                      </a:r>
                      <a:r>
                        <a:rPr lang="en-US" sz="900" b="1" dirty="0">
                          <a:effectLst/>
                        </a:rPr>
                        <a:t>, </a:t>
                      </a:r>
                      <a:r>
                        <a:rPr lang="en-US" sz="900" i="1" dirty="0">
                          <a:effectLst/>
                        </a:rPr>
                        <a:t>size</a:t>
                      </a:r>
                      <a:r>
                        <a:rPr lang="en-US" sz="900" b="1" dirty="0">
                          <a:effectLst/>
                        </a:rPr>
                        <a:t>, </a:t>
                      </a:r>
                      <a:r>
                        <a:rPr lang="en-US" sz="900" i="1" dirty="0" err="1">
                          <a:effectLst/>
                        </a:rPr>
                        <a:t>prob</a:t>
                      </a:r>
                      <a:r>
                        <a:rPr lang="en-US" sz="900" b="1" dirty="0">
                          <a:effectLst/>
                        </a:rPr>
                        <a:t>)</a:t>
                      </a:r>
                      <a:br>
                        <a:rPr lang="en-US" sz="900" b="1" dirty="0">
                          <a:effectLst/>
                        </a:rPr>
                      </a:br>
                      <a:r>
                        <a:rPr lang="en-US" sz="900" b="1" dirty="0" err="1">
                          <a:effectLst/>
                        </a:rPr>
                        <a:t>qbinom</a:t>
                      </a:r>
                      <a:r>
                        <a:rPr lang="en-US" sz="900" b="1" dirty="0">
                          <a:effectLst/>
                        </a:rPr>
                        <a:t>(</a:t>
                      </a:r>
                      <a:r>
                        <a:rPr lang="en-US" sz="900" i="1" dirty="0">
                          <a:effectLst/>
                        </a:rPr>
                        <a:t>p</a:t>
                      </a:r>
                      <a:r>
                        <a:rPr lang="en-US" sz="900" b="1" dirty="0">
                          <a:effectLst/>
                        </a:rPr>
                        <a:t>, </a:t>
                      </a:r>
                      <a:r>
                        <a:rPr lang="en-US" sz="900" i="1" dirty="0">
                          <a:effectLst/>
                        </a:rPr>
                        <a:t>size</a:t>
                      </a:r>
                      <a:r>
                        <a:rPr lang="en-US" sz="900" b="1" dirty="0">
                          <a:effectLst/>
                        </a:rPr>
                        <a:t>, </a:t>
                      </a:r>
                      <a:r>
                        <a:rPr lang="en-US" sz="900" i="1" dirty="0" err="1">
                          <a:effectLst/>
                        </a:rPr>
                        <a:t>prob</a:t>
                      </a:r>
                      <a:r>
                        <a:rPr lang="en-US" sz="900" b="1" dirty="0">
                          <a:effectLst/>
                        </a:rPr>
                        <a:t>)</a:t>
                      </a:r>
                      <a:br>
                        <a:rPr lang="en-US" sz="900" b="1" dirty="0">
                          <a:effectLst/>
                        </a:rPr>
                      </a:br>
                      <a:r>
                        <a:rPr lang="en-US" sz="900" b="1" dirty="0" err="1">
                          <a:effectLst/>
                        </a:rPr>
                        <a:t>rbinom</a:t>
                      </a:r>
                      <a:r>
                        <a:rPr lang="en-US" sz="900" b="1" dirty="0">
                          <a:effectLst/>
                        </a:rPr>
                        <a:t>(</a:t>
                      </a:r>
                      <a:r>
                        <a:rPr lang="en-US" sz="900" i="1" dirty="0">
                          <a:effectLst/>
                        </a:rPr>
                        <a:t>n</a:t>
                      </a:r>
                      <a:r>
                        <a:rPr lang="en-US" sz="900" b="1" dirty="0">
                          <a:effectLst/>
                        </a:rPr>
                        <a:t>,</a:t>
                      </a:r>
                      <a:r>
                        <a:rPr lang="en-US" sz="900" i="1" dirty="0">
                          <a:effectLst/>
                        </a:rPr>
                        <a:t> size</a:t>
                      </a:r>
                      <a:r>
                        <a:rPr lang="en-US" sz="900" b="1" dirty="0">
                          <a:effectLst/>
                        </a:rPr>
                        <a:t>,</a:t>
                      </a:r>
                      <a:r>
                        <a:rPr lang="en-US" sz="900" i="1" dirty="0">
                          <a:effectLst/>
                        </a:rPr>
                        <a:t> </a:t>
                      </a:r>
                      <a:r>
                        <a:rPr lang="en-US" sz="900" i="1" dirty="0" err="1">
                          <a:effectLst/>
                        </a:rPr>
                        <a:t>prob</a:t>
                      </a:r>
                      <a:r>
                        <a:rPr lang="en-US" sz="900" b="1" dirty="0">
                          <a:effectLst/>
                        </a:rPr>
                        <a:t>)</a:t>
                      </a:r>
                      <a:endParaRPr lang="en-US" sz="900" dirty="0">
                        <a:effectLst/>
                      </a:endParaRPr>
                    </a:p>
                  </a:txBody>
                  <a:tcPr marL="12898" marR="12898" marT="12898" marB="12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binomial distribution where size is the sample size 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and </a:t>
                      </a:r>
                      <a:r>
                        <a:rPr lang="en-US" sz="900" dirty="0" err="1">
                          <a:effectLst/>
                        </a:rPr>
                        <a:t>prob</a:t>
                      </a:r>
                      <a:r>
                        <a:rPr lang="en-US" sz="900" dirty="0">
                          <a:effectLst/>
                        </a:rPr>
                        <a:t> is the probability of a heads (pi) 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# </a:t>
                      </a:r>
                      <a:r>
                        <a:rPr lang="en-US" sz="900" dirty="0" err="1">
                          <a:effectLst/>
                        </a:rPr>
                        <a:t>prob</a:t>
                      </a:r>
                      <a:r>
                        <a:rPr lang="en-US" sz="900" dirty="0">
                          <a:effectLst/>
                        </a:rPr>
                        <a:t> of 0 to 5 heads of fair coin out of 10 flips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 err="1">
                          <a:effectLst/>
                        </a:rPr>
                        <a:t>dbinom</a:t>
                      </a:r>
                      <a:r>
                        <a:rPr lang="en-US" sz="900" dirty="0">
                          <a:effectLst/>
                        </a:rPr>
                        <a:t>(0:5, 10, .5) 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# </a:t>
                      </a:r>
                      <a:r>
                        <a:rPr lang="en-US" sz="900" dirty="0" err="1">
                          <a:effectLst/>
                        </a:rPr>
                        <a:t>prob</a:t>
                      </a:r>
                      <a:r>
                        <a:rPr lang="en-US" sz="900" dirty="0">
                          <a:effectLst/>
                        </a:rPr>
                        <a:t> of 5 or less heads of fair coin out of 10 flips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 err="1">
                          <a:effectLst/>
                        </a:rPr>
                        <a:t>pbinom</a:t>
                      </a:r>
                      <a:r>
                        <a:rPr lang="en-US" sz="900" dirty="0">
                          <a:effectLst/>
                        </a:rPr>
                        <a:t>(5, 10, .5)</a:t>
                      </a:r>
                    </a:p>
                  </a:txBody>
                  <a:tcPr marL="12898" marR="12898" marT="12898" marB="12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66458"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effectLst/>
                        </a:rPr>
                        <a:t>dpois(</a:t>
                      </a:r>
                      <a:r>
                        <a:rPr lang="en-US" sz="900" i="1">
                          <a:effectLst/>
                        </a:rPr>
                        <a:t>x</a:t>
                      </a:r>
                      <a:r>
                        <a:rPr lang="en-US" sz="900" b="1">
                          <a:effectLst/>
                        </a:rPr>
                        <a:t>, </a:t>
                      </a:r>
                      <a:r>
                        <a:rPr lang="en-US" sz="900" i="1">
                          <a:effectLst/>
                        </a:rPr>
                        <a:t>lamda</a:t>
                      </a:r>
                      <a:r>
                        <a:rPr lang="en-US" sz="900" b="1">
                          <a:effectLst/>
                        </a:rPr>
                        <a:t>)</a:t>
                      </a:r>
                      <a:br>
                        <a:rPr lang="en-US" sz="900" b="1">
                          <a:effectLst/>
                        </a:rPr>
                      </a:br>
                      <a:r>
                        <a:rPr lang="en-US" sz="900" b="1">
                          <a:effectLst/>
                        </a:rPr>
                        <a:t>ppois(</a:t>
                      </a:r>
                      <a:r>
                        <a:rPr lang="en-US" sz="900" i="1">
                          <a:effectLst/>
                        </a:rPr>
                        <a:t>q</a:t>
                      </a:r>
                      <a:r>
                        <a:rPr lang="en-US" sz="900" b="1">
                          <a:effectLst/>
                        </a:rPr>
                        <a:t>, </a:t>
                      </a:r>
                      <a:r>
                        <a:rPr lang="en-US" sz="900" i="1">
                          <a:effectLst/>
                        </a:rPr>
                        <a:t>lamda</a:t>
                      </a:r>
                      <a:r>
                        <a:rPr lang="en-US" sz="900" b="1">
                          <a:effectLst/>
                        </a:rPr>
                        <a:t>)</a:t>
                      </a:r>
                      <a:br>
                        <a:rPr lang="en-US" sz="900" b="1">
                          <a:effectLst/>
                        </a:rPr>
                      </a:br>
                      <a:r>
                        <a:rPr lang="en-US" sz="900" b="1">
                          <a:effectLst/>
                        </a:rPr>
                        <a:t>qpois(</a:t>
                      </a:r>
                      <a:r>
                        <a:rPr lang="en-US" sz="900" i="1">
                          <a:effectLst/>
                        </a:rPr>
                        <a:t>p</a:t>
                      </a:r>
                      <a:r>
                        <a:rPr lang="en-US" sz="900" b="1">
                          <a:effectLst/>
                        </a:rPr>
                        <a:t>, </a:t>
                      </a:r>
                      <a:r>
                        <a:rPr lang="en-US" sz="900" i="1">
                          <a:effectLst/>
                        </a:rPr>
                        <a:t>lamda</a:t>
                      </a:r>
                      <a:r>
                        <a:rPr lang="en-US" sz="900" b="1">
                          <a:effectLst/>
                        </a:rPr>
                        <a:t>)</a:t>
                      </a:r>
                      <a:br>
                        <a:rPr lang="en-US" sz="900" b="1">
                          <a:effectLst/>
                        </a:rPr>
                      </a:br>
                      <a:r>
                        <a:rPr lang="en-US" sz="900" b="1">
                          <a:effectLst/>
                        </a:rPr>
                        <a:t>rpois(</a:t>
                      </a:r>
                      <a:r>
                        <a:rPr lang="en-US" sz="900" i="1">
                          <a:effectLst/>
                        </a:rPr>
                        <a:t>n</a:t>
                      </a:r>
                      <a:r>
                        <a:rPr lang="en-US" sz="900" b="1">
                          <a:effectLst/>
                        </a:rPr>
                        <a:t>, </a:t>
                      </a:r>
                      <a:r>
                        <a:rPr lang="en-US" sz="900" i="1">
                          <a:effectLst/>
                        </a:rPr>
                        <a:t>lamda</a:t>
                      </a:r>
                      <a:r>
                        <a:rPr lang="en-US" sz="900" b="1">
                          <a:effectLst/>
                        </a:rPr>
                        <a:t>)</a:t>
                      </a:r>
                      <a:endParaRPr lang="en-US" sz="900">
                        <a:effectLst/>
                      </a:endParaRPr>
                    </a:p>
                  </a:txBody>
                  <a:tcPr marL="12898" marR="12898" marT="12898" marB="12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poisson distribution with m=std=lamda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#probability of 0,1, or 2 events with lamda=4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dpois(0:2, 4)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# probability of at least 3 events with lamda=4 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1- ppois(2,4)</a:t>
                      </a:r>
                    </a:p>
                  </a:txBody>
                  <a:tcPr marL="12898" marR="12898" marT="12898" marB="12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619390"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effectLst/>
                        </a:rPr>
                        <a:t>dunif(</a:t>
                      </a:r>
                      <a:r>
                        <a:rPr lang="en-US" sz="900" i="1">
                          <a:effectLst/>
                        </a:rPr>
                        <a:t>x</a:t>
                      </a:r>
                      <a:r>
                        <a:rPr lang="en-US" sz="900" b="1">
                          <a:effectLst/>
                        </a:rPr>
                        <a:t>, min=</a:t>
                      </a:r>
                      <a:r>
                        <a:rPr lang="en-US" sz="900">
                          <a:effectLst/>
                        </a:rPr>
                        <a:t>0</a:t>
                      </a:r>
                      <a:r>
                        <a:rPr lang="en-US" sz="900" b="1">
                          <a:effectLst/>
                        </a:rPr>
                        <a:t>, max=</a:t>
                      </a:r>
                      <a:r>
                        <a:rPr lang="en-US" sz="900">
                          <a:effectLst/>
                        </a:rPr>
                        <a:t>1</a:t>
                      </a:r>
                      <a:r>
                        <a:rPr lang="en-US" sz="900" b="1">
                          <a:effectLst/>
                        </a:rPr>
                        <a:t>)</a:t>
                      </a:r>
                      <a:br>
                        <a:rPr lang="en-US" sz="900" b="1">
                          <a:effectLst/>
                        </a:rPr>
                      </a:br>
                      <a:r>
                        <a:rPr lang="en-US" sz="900" b="1">
                          <a:effectLst/>
                        </a:rPr>
                        <a:t>punif(</a:t>
                      </a:r>
                      <a:r>
                        <a:rPr lang="en-US" sz="900" i="1">
                          <a:effectLst/>
                        </a:rPr>
                        <a:t>q</a:t>
                      </a:r>
                      <a:r>
                        <a:rPr lang="en-US" sz="900" b="1">
                          <a:effectLst/>
                        </a:rPr>
                        <a:t>, min=0, max=</a:t>
                      </a:r>
                      <a:r>
                        <a:rPr lang="en-US" sz="900">
                          <a:effectLst/>
                        </a:rPr>
                        <a:t>1</a:t>
                      </a:r>
                      <a:r>
                        <a:rPr lang="en-US" sz="900" b="1">
                          <a:effectLst/>
                        </a:rPr>
                        <a:t>)</a:t>
                      </a:r>
                      <a:br>
                        <a:rPr lang="en-US" sz="900" b="1">
                          <a:effectLst/>
                        </a:rPr>
                      </a:br>
                      <a:r>
                        <a:rPr lang="en-US" sz="900" b="1">
                          <a:effectLst/>
                        </a:rPr>
                        <a:t>qunif(</a:t>
                      </a:r>
                      <a:r>
                        <a:rPr lang="en-US" sz="900" i="1">
                          <a:effectLst/>
                        </a:rPr>
                        <a:t>p</a:t>
                      </a:r>
                      <a:r>
                        <a:rPr lang="en-US" sz="900" b="1">
                          <a:effectLst/>
                        </a:rPr>
                        <a:t>, min=</a:t>
                      </a:r>
                      <a:r>
                        <a:rPr lang="en-US" sz="900">
                          <a:effectLst/>
                        </a:rPr>
                        <a:t>0</a:t>
                      </a:r>
                      <a:r>
                        <a:rPr lang="en-US" sz="900" b="1">
                          <a:effectLst/>
                        </a:rPr>
                        <a:t>, max=</a:t>
                      </a:r>
                      <a:r>
                        <a:rPr lang="en-US" sz="900">
                          <a:effectLst/>
                        </a:rPr>
                        <a:t>1</a:t>
                      </a:r>
                      <a:r>
                        <a:rPr lang="en-US" sz="900" b="1">
                          <a:effectLst/>
                        </a:rPr>
                        <a:t>)</a:t>
                      </a:r>
                      <a:br>
                        <a:rPr lang="en-US" sz="900" b="1">
                          <a:effectLst/>
                        </a:rPr>
                      </a:br>
                      <a:r>
                        <a:rPr lang="en-US" sz="900" b="1">
                          <a:effectLst/>
                        </a:rPr>
                        <a:t>runif(</a:t>
                      </a:r>
                      <a:r>
                        <a:rPr lang="en-US" sz="900" i="1">
                          <a:effectLst/>
                        </a:rPr>
                        <a:t>n</a:t>
                      </a:r>
                      <a:r>
                        <a:rPr lang="en-US" sz="900" b="1">
                          <a:effectLst/>
                        </a:rPr>
                        <a:t>, min=</a:t>
                      </a:r>
                      <a:r>
                        <a:rPr lang="en-US" sz="900">
                          <a:effectLst/>
                        </a:rPr>
                        <a:t>0</a:t>
                      </a:r>
                      <a:r>
                        <a:rPr lang="en-US" sz="900" b="1">
                          <a:effectLst/>
                        </a:rPr>
                        <a:t>, max=</a:t>
                      </a:r>
                      <a:r>
                        <a:rPr lang="en-US" sz="900">
                          <a:effectLst/>
                        </a:rPr>
                        <a:t>1</a:t>
                      </a:r>
                      <a:r>
                        <a:rPr lang="en-US" sz="900" b="1">
                          <a:effectLst/>
                        </a:rPr>
                        <a:t>)</a:t>
                      </a:r>
                      <a:endParaRPr lang="en-US" sz="900">
                        <a:effectLst/>
                      </a:endParaRPr>
                    </a:p>
                  </a:txBody>
                  <a:tcPr marL="12898" marR="12898" marT="12898" marB="12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uniform distribution, follows the same pattern 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as the normal distribution above. 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#10 uniform random variates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x &lt;- </a:t>
                      </a:r>
                      <a:r>
                        <a:rPr lang="en-US" sz="900" dirty="0" err="1">
                          <a:effectLst/>
                        </a:rPr>
                        <a:t>runif</a:t>
                      </a:r>
                      <a:r>
                        <a:rPr lang="en-US" sz="900" dirty="0">
                          <a:effectLst/>
                        </a:rPr>
                        <a:t>(10)</a:t>
                      </a:r>
                    </a:p>
                  </a:txBody>
                  <a:tcPr marL="12898" marR="12898" marT="12898" marB="12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08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Built-in Character Functions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91"/>
          <p:cNvSpPr txBox="1">
            <a:spLocks/>
          </p:cNvSpPr>
          <p:nvPr/>
        </p:nvSpPr>
        <p:spPr>
          <a:xfrm>
            <a:off x="1542645" y="1600200"/>
            <a:ext cx="6372150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86142"/>
              </p:ext>
            </p:extLst>
          </p:nvPr>
        </p:nvGraphicFramePr>
        <p:xfrm>
          <a:off x="1280682" y="1323681"/>
          <a:ext cx="6629400" cy="4854803"/>
        </p:xfrm>
        <a:graphic>
          <a:graphicData uri="http://schemas.openxmlformats.org/drawingml/2006/table">
            <a:tbl>
              <a:tblPr/>
              <a:tblGrid>
                <a:gridCol w="3314700"/>
                <a:gridCol w="3314700"/>
              </a:tblGrid>
              <a:tr h="205303">
                <a:tc>
                  <a:txBody>
                    <a:bodyPr/>
                    <a:lstStyle/>
                    <a:p>
                      <a:pPr fontAlgn="t"/>
                      <a:r>
                        <a:rPr lang="en-US" sz="1000" b="1" dirty="0">
                          <a:effectLst/>
                        </a:rPr>
                        <a:t>Function</a:t>
                      </a:r>
                      <a:endParaRPr lang="en-US" sz="1000" dirty="0">
                        <a:effectLst/>
                      </a:endParaRPr>
                    </a:p>
                  </a:txBody>
                  <a:tcPr marL="16491" marR="16491" marT="16491" marB="164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1">
                          <a:effectLst/>
                        </a:rPr>
                        <a:t>Description</a:t>
                      </a:r>
                      <a:endParaRPr lang="en-US" sz="1000">
                        <a:effectLst/>
                      </a:endParaRPr>
                    </a:p>
                  </a:txBody>
                  <a:tcPr marL="16491" marR="16491" marT="16491" marB="164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881593">
                <a:tc>
                  <a:txBody>
                    <a:bodyPr/>
                    <a:lstStyle/>
                    <a:p>
                      <a:pPr fontAlgn="t"/>
                      <a:r>
                        <a:rPr lang="en-US" sz="1000" b="1">
                          <a:effectLst/>
                        </a:rPr>
                        <a:t>substr(</a:t>
                      </a:r>
                      <a:r>
                        <a:rPr lang="en-US" sz="1000" i="1">
                          <a:effectLst/>
                        </a:rPr>
                        <a:t>x</a:t>
                      </a:r>
                      <a:r>
                        <a:rPr lang="en-US" sz="1000" b="1">
                          <a:effectLst/>
                        </a:rPr>
                        <a:t>, start=</a:t>
                      </a:r>
                      <a:r>
                        <a:rPr lang="en-US" sz="1000" i="1">
                          <a:effectLst/>
                        </a:rPr>
                        <a:t>n1</a:t>
                      </a:r>
                      <a:r>
                        <a:rPr lang="en-US" sz="1000" b="1">
                          <a:effectLst/>
                        </a:rPr>
                        <a:t>, stop=</a:t>
                      </a:r>
                      <a:r>
                        <a:rPr lang="en-US" sz="1000" i="1">
                          <a:effectLst/>
                        </a:rPr>
                        <a:t>n2</a:t>
                      </a:r>
                      <a:r>
                        <a:rPr lang="en-US" sz="1000" b="1">
                          <a:effectLst/>
                        </a:rPr>
                        <a:t>)</a:t>
                      </a:r>
                      <a:endParaRPr lang="en-US" sz="1000">
                        <a:effectLst/>
                      </a:endParaRPr>
                    </a:p>
                  </a:txBody>
                  <a:tcPr marL="16491" marR="16491" marT="16491" marB="164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Extract or replace substrings in a character vector.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x &lt;- "abcdef" 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substr(x, 2, 4) is "bcd" 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substr(x, 2, 4) &lt;- "22222" is "a222ef"</a:t>
                      </a:r>
                    </a:p>
                  </a:txBody>
                  <a:tcPr marL="16491" marR="16491" marT="16491" marB="164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881593">
                <a:tc>
                  <a:txBody>
                    <a:bodyPr/>
                    <a:lstStyle/>
                    <a:p>
                      <a:pPr fontAlgn="t"/>
                      <a:r>
                        <a:rPr lang="en-US" sz="1000" b="1">
                          <a:effectLst/>
                        </a:rPr>
                        <a:t>grep(</a:t>
                      </a:r>
                      <a:r>
                        <a:rPr lang="en-US" sz="1000" i="1">
                          <a:effectLst/>
                        </a:rPr>
                        <a:t>pattern</a:t>
                      </a:r>
                      <a:r>
                        <a:rPr lang="en-US" sz="1000" b="1">
                          <a:effectLst/>
                        </a:rPr>
                        <a:t>,</a:t>
                      </a:r>
                      <a:r>
                        <a:rPr lang="en-US" sz="1000" i="1">
                          <a:effectLst/>
                        </a:rPr>
                        <a:t> x </a:t>
                      </a:r>
                      <a:r>
                        <a:rPr lang="en-US" sz="1000" b="1">
                          <a:effectLst/>
                        </a:rPr>
                        <a:t>, ignore.case=</a:t>
                      </a:r>
                      <a:r>
                        <a:rPr lang="en-US" sz="1000">
                          <a:effectLst/>
                        </a:rPr>
                        <a:t>FALSE</a:t>
                      </a:r>
                      <a:r>
                        <a:rPr lang="en-US" sz="1000" b="1">
                          <a:effectLst/>
                        </a:rPr>
                        <a:t>, fixed=</a:t>
                      </a:r>
                      <a:r>
                        <a:rPr lang="en-US" sz="1000">
                          <a:effectLst/>
                        </a:rPr>
                        <a:t>FALSE</a:t>
                      </a:r>
                      <a:r>
                        <a:rPr lang="en-US" sz="1000" b="1">
                          <a:effectLst/>
                        </a:rPr>
                        <a:t>)</a:t>
                      </a:r>
                      <a:endParaRPr lang="en-US" sz="1000">
                        <a:effectLst/>
                      </a:endParaRPr>
                    </a:p>
                  </a:txBody>
                  <a:tcPr marL="16491" marR="16491" marT="16491" marB="164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Search for </a:t>
                      </a:r>
                      <a:r>
                        <a:rPr lang="en-US" sz="1000" i="1">
                          <a:effectLst/>
                        </a:rPr>
                        <a:t>pattern</a:t>
                      </a:r>
                      <a:r>
                        <a:rPr lang="en-US" sz="1000">
                          <a:effectLst/>
                        </a:rPr>
                        <a:t> in </a:t>
                      </a:r>
                      <a:r>
                        <a:rPr lang="en-US" sz="1000" i="1">
                          <a:effectLst/>
                        </a:rPr>
                        <a:t>x</a:t>
                      </a:r>
                      <a:r>
                        <a:rPr lang="en-US" sz="1000">
                          <a:effectLst/>
                        </a:rPr>
                        <a:t>. If fixed =FALSE then </a:t>
                      </a:r>
                      <a:r>
                        <a:rPr lang="en-US" sz="1000" i="1">
                          <a:effectLst/>
                        </a:rPr>
                        <a:t>pattern</a:t>
                      </a:r>
                      <a:r>
                        <a:rPr lang="en-US" sz="1000">
                          <a:effectLst/>
                        </a:rPr>
                        <a:t> is a </a:t>
                      </a:r>
                      <a:r>
                        <a:rPr lang="en-US" sz="1000" u="none" strike="noStrike">
                          <a:solidFill>
                            <a:srgbClr val="4082B2"/>
                          </a:solidFill>
                          <a:effectLst/>
                          <a:latin typeface="Roboto"/>
                          <a:hlinkClick r:id="rId3"/>
                        </a:rPr>
                        <a:t>regular expression</a:t>
                      </a:r>
                      <a:r>
                        <a:rPr lang="en-US" sz="1000">
                          <a:effectLst/>
                        </a:rPr>
                        <a:t>. If fixed=TRUE then </a:t>
                      </a:r>
                      <a:r>
                        <a:rPr lang="en-US" sz="1000" i="1">
                          <a:effectLst/>
                        </a:rPr>
                        <a:t>pattern</a:t>
                      </a:r>
                      <a:r>
                        <a:rPr lang="en-US" sz="1000">
                          <a:effectLst/>
                        </a:rPr>
                        <a:t> is a text string. Returns matching indices.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grep("A", c("b","A","c"), fixed=TRUE) returns 2</a:t>
                      </a:r>
                    </a:p>
                  </a:txBody>
                  <a:tcPr marL="16491" marR="16491" marT="16491" marB="164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881593">
                <a:tc>
                  <a:txBody>
                    <a:bodyPr/>
                    <a:lstStyle/>
                    <a:p>
                      <a:pPr fontAlgn="t"/>
                      <a:r>
                        <a:rPr lang="en-US" sz="1000" b="1" dirty="0">
                          <a:effectLst/>
                        </a:rPr>
                        <a:t>sub(</a:t>
                      </a:r>
                      <a:r>
                        <a:rPr lang="en-US" sz="1000" i="1" dirty="0">
                          <a:effectLst/>
                        </a:rPr>
                        <a:t>pattern</a:t>
                      </a:r>
                      <a:r>
                        <a:rPr lang="en-US" sz="1000" b="1" dirty="0">
                          <a:effectLst/>
                        </a:rPr>
                        <a:t>, </a:t>
                      </a:r>
                      <a:r>
                        <a:rPr lang="en-US" sz="1000" i="1" dirty="0">
                          <a:effectLst/>
                        </a:rPr>
                        <a:t>replacement</a:t>
                      </a:r>
                      <a:r>
                        <a:rPr lang="en-US" sz="1000" b="1" dirty="0">
                          <a:effectLst/>
                        </a:rPr>
                        <a:t>, </a:t>
                      </a:r>
                      <a:r>
                        <a:rPr lang="en-US" sz="1000" i="1" dirty="0">
                          <a:effectLst/>
                        </a:rPr>
                        <a:t>x</a:t>
                      </a:r>
                      <a:r>
                        <a:rPr lang="en-US" sz="1000" b="1" dirty="0">
                          <a:effectLst/>
                        </a:rPr>
                        <a:t>, </a:t>
                      </a:r>
                      <a:r>
                        <a:rPr lang="en-US" sz="1000" b="1" dirty="0" err="1">
                          <a:effectLst/>
                        </a:rPr>
                        <a:t>ignore.case</a:t>
                      </a:r>
                      <a:r>
                        <a:rPr lang="en-US" sz="1000" b="1" dirty="0">
                          <a:effectLst/>
                        </a:rPr>
                        <a:t> =</a:t>
                      </a:r>
                      <a:r>
                        <a:rPr lang="en-US" sz="1000" dirty="0">
                          <a:effectLst/>
                        </a:rPr>
                        <a:t>FALSE</a:t>
                      </a:r>
                      <a:r>
                        <a:rPr lang="en-US" sz="1000" b="1" dirty="0">
                          <a:effectLst/>
                        </a:rPr>
                        <a:t>, fixed=</a:t>
                      </a:r>
                      <a:r>
                        <a:rPr lang="en-US" sz="1000" dirty="0">
                          <a:effectLst/>
                        </a:rPr>
                        <a:t>FALSE</a:t>
                      </a:r>
                      <a:r>
                        <a:rPr lang="en-US" sz="1000" b="1" dirty="0">
                          <a:effectLst/>
                        </a:rPr>
                        <a:t>)</a:t>
                      </a:r>
                      <a:endParaRPr lang="en-US" sz="1000" dirty="0">
                        <a:effectLst/>
                      </a:endParaRPr>
                    </a:p>
                  </a:txBody>
                  <a:tcPr marL="16491" marR="16491" marT="16491" marB="164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Find </a:t>
                      </a:r>
                      <a:r>
                        <a:rPr lang="en-US" sz="1000" i="1">
                          <a:effectLst/>
                        </a:rPr>
                        <a:t>pattern</a:t>
                      </a:r>
                      <a:r>
                        <a:rPr lang="en-US" sz="1000">
                          <a:effectLst/>
                        </a:rPr>
                        <a:t> in </a:t>
                      </a:r>
                      <a:r>
                        <a:rPr lang="en-US" sz="1000" i="1">
                          <a:effectLst/>
                        </a:rPr>
                        <a:t>x</a:t>
                      </a:r>
                      <a:r>
                        <a:rPr lang="en-US" sz="1000">
                          <a:effectLst/>
                        </a:rPr>
                        <a:t> and replace with </a:t>
                      </a:r>
                      <a:r>
                        <a:rPr lang="en-US" sz="1000" i="1">
                          <a:effectLst/>
                        </a:rPr>
                        <a:t>replacement</a:t>
                      </a:r>
                      <a:r>
                        <a:rPr lang="en-US" sz="1000">
                          <a:effectLst/>
                        </a:rPr>
                        <a:t> text. If fixed=FALSE then </a:t>
                      </a:r>
                      <a:r>
                        <a:rPr lang="en-US" sz="1000" i="1">
                          <a:effectLst/>
                        </a:rPr>
                        <a:t>pattern</a:t>
                      </a:r>
                      <a:r>
                        <a:rPr lang="en-US" sz="1000">
                          <a:effectLst/>
                        </a:rPr>
                        <a:t> is a regular expression</a:t>
                      </a:r>
                      <a:r>
                        <a:rPr lang="en-US" sz="1000" u="none" strike="noStrike">
                          <a:solidFill>
                            <a:srgbClr val="4082B2"/>
                          </a:solidFill>
                          <a:effectLst/>
                          <a:latin typeface="Roboto"/>
                          <a:hlinkClick r:id="rId3"/>
                        </a:rPr>
                        <a:t>.</a:t>
                      </a:r>
                      <a:br>
                        <a:rPr lang="en-US" sz="1000" u="none" strike="noStrike">
                          <a:solidFill>
                            <a:srgbClr val="4082B2"/>
                          </a:solidFill>
                          <a:effectLst/>
                          <a:latin typeface="Roboto"/>
                          <a:hlinkClick r:id="rId3"/>
                        </a:rPr>
                      </a:br>
                      <a:r>
                        <a:rPr lang="en-US" sz="1000">
                          <a:effectLst/>
                        </a:rPr>
                        <a:t>If fixed = T then </a:t>
                      </a:r>
                      <a:r>
                        <a:rPr lang="en-US" sz="1000" i="1">
                          <a:effectLst/>
                        </a:rPr>
                        <a:t>pattern</a:t>
                      </a:r>
                      <a:r>
                        <a:rPr lang="en-US" sz="1000">
                          <a:effectLst/>
                        </a:rPr>
                        <a:t> is a text string. 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sub("\\s",".","Hello There") returns "Hello.There"</a:t>
                      </a:r>
                    </a:p>
                  </a:txBody>
                  <a:tcPr marL="16491" marR="16491" marT="16491" marB="164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3448">
                <a:tc>
                  <a:txBody>
                    <a:bodyPr/>
                    <a:lstStyle/>
                    <a:p>
                      <a:pPr fontAlgn="t"/>
                      <a:r>
                        <a:rPr lang="en-US" sz="1000" b="1">
                          <a:effectLst/>
                        </a:rPr>
                        <a:t>strsplit(</a:t>
                      </a:r>
                      <a:r>
                        <a:rPr lang="en-US" sz="1000" i="1">
                          <a:effectLst/>
                        </a:rPr>
                        <a:t>x</a:t>
                      </a:r>
                      <a:r>
                        <a:rPr lang="en-US" sz="1000" b="1">
                          <a:effectLst/>
                        </a:rPr>
                        <a:t>, </a:t>
                      </a:r>
                      <a:r>
                        <a:rPr lang="en-US" sz="1000" i="1">
                          <a:effectLst/>
                        </a:rPr>
                        <a:t>split</a:t>
                      </a:r>
                      <a:r>
                        <a:rPr lang="en-US" sz="1000" b="1">
                          <a:effectLst/>
                        </a:rPr>
                        <a:t>)</a:t>
                      </a:r>
                      <a:endParaRPr lang="en-US" sz="1000">
                        <a:effectLst/>
                      </a:endParaRPr>
                    </a:p>
                  </a:txBody>
                  <a:tcPr marL="16491" marR="16491" marT="16491" marB="164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Split the elements of character vector </a:t>
                      </a:r>
                      <a:r>
                        <a:rPr lang="en-US" sz="1000" i="1">
                          <a:effectLst/>
                        </a:rPr>
                        <a:t>x</a:t>
                      </a:r>
                      <a:r>
                        <a:rPr lang="en-US" sz="1000">
                          <a:effectLst/>
                        </a:rPr>
                        <a:t> at </a:t>
                      </a:r>
                      <a:r>
                        <a:rPr lang="en-US" sz="1000" i="1">
                          <a:effectLst/>
                        </a:rPr>
                        <a:t>split</a:t>
                      </a:r>
                      <a:r>
                        <a:rPr lang="en-US" sz="1000">
                          <a:effectLst/>
                        </a:rPr>
                        <a:t>. 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strsplit("abc", "") returns 3 element vector "a","b","c"</a:t>
                      </a:r>
                    </a:p>
                  </a:txBody>
                  <a:tcPr marL="16491" marR="16491" marT="16491" marB="164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050667">
                <a:tc>
                  <a:txBody>
                    <a:bodyPr/>
                    <a:lstStyle/>
                    <a:p>
                      <a:pPr fontAlgn="t"/>
                      <a:r>
                        <a:rPr lang="en-US" sz="1000" b="1">
                          <a:effectLst/>
                        </a:rPr>
                        <a:t>paste(..., sep="")</a:t>
                      </a:r>
                      <a:endParaRPr lang="en-US" sz="1000">
                        <a:effectLst/>
                      </a:endParaRPr>
                    </a:p>
                  </a:txBody>
                  <a:tcPr marL="16491" marR="16491" marT="16491" marB="164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Concatenate strings after using </a:t>
                      </a:r>
                      <a:r>
                        <a:rPr lang="en-US" sz="1000" i="1">
                          <a:effectLst/>
                        </a:rPr>
                        <a:t>sep</a:t>
                      </a:r>
                      <a:r>
                        <a:rPr lang="en-US" sz="1000">
                          <a:effectLst/>
                        </a:rPr>
                        <a:t> string to seperate them.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paste("x",1:3,sep="") returns c("x1","x2" "x3")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paste("x",1:3,sep="M") returns c("xM1","xM2" "xM3")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paste("Today is", date())</a:t>
                      </a:r>
                    </a:p>
                  </a:txBody>
                  <a:tcPr marL="16491" marR="16491" marT="16491" marB="164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05303">
                <a:tc>
                  <a:txBody>
                    <a:bodyPr/>
                    <a:lstStyle/>
                    <a:p>
                      <a:pPr fontAlgn="t"/>
                      <a:r>
                        <a:rPr lang="en-US" sz="1000" b="1">
                          <a:effectLst/>
                        </a:rPr>
                        <a:t>toupper(</a:t>
                      </a:r>
                      <a:r>
                        <a:rPr lang="en-US" sz="1000" i="1">
                          <a:effectLst/>
                        </a:rPr>
                        <a:t>x</a:t>
                      </a:r>
                      <a:r>
                        <a:rPr lang="en-US" sz="1000" b="1">
                          <a:effectLst/>
                        </a:rPr>
                        <a:t>)</a:t>
                      </a:r>
                      <a:endParaRPr lang="en-US" sz="1000">
                        <a:effectLst/>
                      </a:endParaRPr>
                    </a:p>
                  </a:txBody>
                  <a:tcPr marL="16491" marR="16491" marT="16491" marB="164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Uppercase</a:t>
                      </a:r>
                    </a:p>
                  </a:txBody>
                  <a:tcPr marL="16491" marR="16491" marT="16491" marB="164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05303">
                <a:tc>
                  <a:txBody>
                    <a:bodyPr/>
                    <a:lstStyle/>
                    <a:p>
                      <a:pPr fontAlgn="t"/>
                      <a:r>
                        <a:rPr lang="en-US" sz="1000" b="1">
                          <a:effectLst/>
                        </a:rPr>
                        <a:t>tolower(</a:t>
                      </a:r>
                      <a:r>
                        <a:rPr lang="en-US" sz="1000" i="1">
                          <a:effectLst/>
                        </a:rPr>
                        <a:t>x</a:t>
                      </a:r>
                      <a:r>
                        <a:rPr lang="en-US" sz="1000" b="1">
                          <a:effectLst/>
                        </a:rPr>
                        <a:t>)</a:t>
                      </a:r>
                      <a:endParaRPr lang="en-US" sz="1000">
                        <a:effectLst/>
                      </a:endParaRPr>
                    </a:p>
                  </a:txBody>
                  <a:tcPr marL="16491" marR="16491" marT="16491" marB="164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Lowercase</a:t>
                      </a:r>
                    </a:p>
                  </a:txBody>
                  <a:tcPr marL="16491" marR="16491" marT="16491" marB="164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1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000" dirty="0">
                <a:solidFill>
                  <a:srgbClr val="00467F"/>
                </a:solidFill>
              </a:rPr>
              <a:t>Some </a:t>
            </a:r>
            <a:r>
              <a:rPr lang="en-US" sz="3000" dirty="0" smtClean="0">
                <a:solidFill>
                  <a:srgbClr val="00467F"/>
                </a:solidFill>
              </a:rPr>
              <a:t>Useful Built-in Functions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91"/>
          <p:cNvSpPr txBox="1">
            <a:spLocks/>
          </p:cNvSpPr>
          <p:nvPr/>
        </p:nvSpPr>
        <p:spPr>
          <a:xfrm>
            <a:off x="1542645" y="1600200"/>
            <a:ext cx="6372150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22426"/>
              </p:ext>
            </p:extLst>
          </p:nvPr>
        </p:nvGraphicFramePr>
        <p:xfrm>
          <a:off x="1143000" y="2438400"/>
          <a:ext cx="7162800" cy="2270760"/>
        </p:xfrm>
        <a:graphic>
          <a:graphicData uri="http://schemas.openxmlformats.org/drawingml/2006/table">
            <a:tbl>
              <a:tblPr/>
              <a:tblGrid>
                <a:gridCol w="3545941"/>
                <a:gridCol w="3616859"/>
              </a:tblGrid>
              <a:tr h="9144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Function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seq(</a:t>
                      </a:r>
                      <a:r>
                        <a:rPr lang="en-US" i="1">
                          <a:effectLst/>
                        </a:rPr>
                        <a:t>from</a:t>
                      </a:r>
                      <a:r>
                        <a:rPr lang="en-US" b="1">
                          <a:effectLst/>
                        </a:rPr>
                        <a:t> ,</a:t>
                      </a:r>
                      <a:r>
                        <a:rPr lang="en-US" i="1">
                          <a:effectLst/>
                        </a:rPr>
                        <a:t> to</a:t>
                      </a:r>
                      <a:r>
                        <a:rPr lang="en-US" b="1">
                          <a:effectLst/>
                        </a:rPr>
                        <a:t>,</a:t>
                      </a:r>
                      <a:r>
                        <a:rPr lang="en-US" i="1">
                          <a:effectLst/>
                        </a:rPr>
                        <a:t> by</a:t>
                      </a:r>
                      <a:r>
                        <a:rPr lang="en-US" b="1">
                          <a:effectLst/>
                        </a:rPr>
                        <a:t>)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generate a sequence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indices &lt;- </a:t>
                      </a:r>
                      <a:r>
                        <a:rPr lang="en-US" dirty="0" err="1">
                          <a:effectLst/>
                        </a:rPr>
                        <a:t>seq</a:t>
                      </a:r>
                      <a:r>
                        <a:rPr lang="en-US" dirty="0">
                          <a:effectLst/>
                        </a:rPr>
                        <a:t>(1,10,2)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#indices is c(1, 3, 5, 7, 9)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rep(</a:t>
                      </a:r>
                      <a:r>
                        <a:rPr lang="en-US" i="1" dirty="0">
                          <a:effectLst/>
                        </a:rPr>
                        <a:t>x</a:t>
                      </a:r>
                      <a:r>
                        <a:rPr lang="en-US" b="1" dirty="0">
                          <a:effectLst/>
                        </a:rPr>
                        <a:t>, </a:t>
                      </a:r>
                      <a:r>
                        <a:rPr lang="en-US" i="1" dirty="0" err="1">
                          <a:effectLst/>
                        </a:rPr>
                        <a:t>ntimes</a:t>
                      </a:r>
                      <a:r>
                        <a:rPr lang="en-US" b="1" dirty="0" smtClean="0">
                          <a:effectLst/>
                        </a:rPr>
                        <a:t>)</a:t>
                      </a:r>
                    </a:p>
                    <a:p>
                      <a:pPr fontAlgn="t"/>
                      <a:endParaRPr lang="en-US" b="1" dirty="0" smtClean="0">
                        <a:effectLst/>
                      </a:endParaRPr>
                    </a:p>
                    <a:p>
                      <a:pPr fontAlgn="t"/>
                      <a:endParaRPr lang="en-US" b="1" dirty="0" smtClean="0">
                        <a:effectLst/>
                      </a:endParaRPr>
                    </a:p>
                    <a:p>
                      <a:pPr fontAlgn="t"/>
                      <a:endParaRPr lang="en-US" b="1" dirty="0" smtClean="0">
                        <a:effectLst/>
                      </a:endParaRPr>
                    </a:p>
                    <a:p>
                      <a:pPr fontAlgn="t"/>
                      <a:r>
                        <a:rPr lang="en-US" b="1" dirty="0" smtClean="0">
                          <a:effectLst/>
                        </a:rPr>
                        <a:t>subset(x, …)</a:t>
                      </a:r>
                      <a:endParaRPr lang="en-US" b="1" dirty="0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repeat </a:t>
                      </a:r>
                      <a:r>
                        <a:rPr lang="en-US" i="1" dirty="0">
                          <a:effectLst/>
                        </a:rPr>
                        <a:t>x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>
                          <a:effectLst/>
                        </a:rPr>
                        <a:t> times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y &lt;- rep(1:3, 2)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# y is c(1, 2, 3, 1, 2, 3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</a:p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r>
                        <a:rPr lang="en-US" dirty="0" smtClean="0">
                          <a:effectLst/>
                        </a:rPr>
                        <a:t>select columns from variable</a:t>
                      </a:r>
                    </a:p>
                    <a:p>
                      <a:pPr fontAlgn="t"/>
                      <a:r>
                        <a:rPr lang="en-US" dirty="0" smtClean="0">
                          <a:effectLst/>
                        </a:rPr>
                        <a:t>subset(</a:t>
                      </a:r>
                      <a:r>
                        <a:rPr lang="en-US" dirty="0" err="1" smtClean="0">
                          <a:effectLst/>
                        </a:rPr>
                        <a:t>mydata</a:t>
                      </a:r>
                      <a:r>
                        <a:rPr lang="en-US" dirty="0" smtClean="0">
                          <a:effectLst/>
                        </a:rPr>
                        <a:t>, </a:t>
                      </a:r>
                      <a:r>
                        <a:rPr lang="en-US" dirty="0" err="1" smtClean="0">
                          <a:effectLst/>
                        </a:rPr>
                        <a:t>columnname</a:t>
                      </a:r>
                      <a:r>
                        <a:rPr lang="en-US" baseline="0" dirty="0" smtClean="0">
                          <a:effectLst/>
                        </a:rPr>
                        <a:t> == “x”)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67000" y="5546617"/>
            <a:ext cx="335280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Setosa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= subset(iris, Species ==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setosa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")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24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0"/>
          <p:cNvSpPr txBox="1">
            <a:spLocks noGrp="1"/>
          </p:cNvSpPr>
          <p:nvPr>
            <p:ph type="title"/>
          </p:nvPr>
        </p:nvSpPr>
        <p:spPr>
          <a:xfrm>
            <a:off x="228600" y="14478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Data Exploration: Iris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3" descr="http://www.life.illinois.edu/help/digitalflowers/picts/Iridaceae/10-Iris%20flower%20l.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599"/>
            <a:ext cx="3646857" cy="328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179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Example of R Plotting Capabilities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15199"/>
            <a:ext cx="7239000" cy="469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Scripts </a:t>
            </a: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for Iris Example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2181730"/>
            <a:ext cx="73941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&gt; </a:t>
            </a:r>
            <a:r>
              <a:rPr lang="en-US" sz="1200" dirty="0" err="1"/>
              <a:t>mycolor</a:t>
            </a:r>
            <a:r>
              <a:rPr lang="en-US" sz="1200" dirty="0"/>
              <a:t> &lt;- c("red","green3","blue")[</a:t>
            </a:r>
            <a:r>
              <a:rPr lang="en-US" sz="1200" dirty="0" err="1"/>
              <a:t>as.factor</a:t>
            </a:r>
            <a:r>
              <a:rPr lang="en-US" sz="1200" dirty="0"/>
              <a:t>(</a:t>
            </a:r>
            <a:r>
              <a:rPr lang="en-US" sz="1200" dirty="0" err="1"/>
              <a:t>iris$Species</a:t>
            </a:r>
            <a:r>
              <a:rPr lang="en-US" sz="1200" dirty="0"/>
              <a:t>)]</a:t>
            </a:r>
          </a:p>
          <a:p>
            <a:endParaRPr lang="en-US" sz="1200" dirty="0"/>
          </a:p>
          <a:p>
            <a:r>
              <a:rPr lang="en-US" sz="1200" dirty="0" smtClean="0"/>
              <a:t>&gt; par(</a:t>
            </a:r>
            <a:r>
              <a:rPr lang="en-US" sz="1200" dirty="0" err="1" smtClean="0"/>
              <a:t>mfrow</a:t>
            </a:r>
            <a:r>
              <a:rPr lang="en-US" sz="1200" dirty="0" smtClean="0"/>
              <a:t>=c(2,2))        # split plotting area</a:t>
            </a:r>
          </a:p>
          <a:p>
            <a:endParaRPr lang="en-US" sz="1200" dirty="0" smtClean="0"/>
          </a:p>
          <a:p>
            <a:r>
              <a:rPr lang="en-US" sz="1200" dirty="0" smtClean="0"/>
              <a:t>&gt; boxplot(</a:t>
            </a:r>
            <a:r>
              <a:rPr lang="en-US" sz="1200" dirty="0" err="1" smtClean="0"/>
              <a:t>iris$Sepal.Length~iris$Species</a:t>
            </a:r>
            <a:r>
              <a:rPr lang="en-US" sz="1200" dirty="0" smtClean="0"/>
              <a:t>, main = "Boxplot of Sepal Length", </a:t>
            </a:r>
            <a:r>
              <a:rPr lang="en-US" sz="1200" dirty="0" err="1" smtClean="0"/>
              <a:t>xlab</a:t>
            </a:r>
            <a:r>
              <a:rPr lang="en-US" sz="1200" dirty="0" smtClean="0"/>
              <a:t> </a:t>
            </a:r>
            <a:r>
              <a:rPr lang="en-US" sz="1200" dirty="0"/>
              <a:t>= "Species", </a:t>
            </a:r>
            <a:r>
              <a:rPr lang="en-US" sz="1200" dirty="0" err="1"/>
              <a:t>ylab</a:t>
            </a:r>
            <a:r>
              <a:rPr lang="en-US" sz="1200" dirty="0"/>
              <a:t> = "Sepal Length", col = c("red","green3","blue</a:t>
            </a:r>
            <a:r>
              <a:rPr lang="en-US" sz="1200" dirty="0" smtClean="0"/>
              <a:t>"), </a:t>
            </a:r>
            <a:r>
              <a:rPr lang="en-US" sz="1200" dirty="0" err="1" smtClean="0"/>
              <a:t>cex.lab</a:t>
            </a:r>
            <a:r>
              <a:rPr lang="en-US" sz="1200" dirty="0" smtClean="0"/>
              <a:t> </a:t>
            </a:r>
            <a:r>
              <a:rPr lang="en-US" sz="1200" dirty="0"/>
              <a:t>= 1.25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/>
              <a:t>&gt; </a:t>
            </a:r>
            <a:r>
              <a:rPr lang="en-US" sz="1200" dirty="0" err="1"/>
              <a:t>hist</a:t>
            </a:r>
            <a:r>
              <a:rPr lang="en-US" sz="1200" dirty="0"/>
              <a:t>(</a:t>
            </a:r>
            <a:r>
              <a:rPr lang="en-US" sz="1200" dirty="0" err="1"/>
              <a:t>iris$Sepal.Length</a:t>
            </a:r>
            <a:r>
              <a:rPr lang="en-US" sz="1200" dirty="0"/>
              <a:t>, main = "Histogram of Sepal Length",</a:t>
            </a:r>
          </a:p>
          <a:p>
            <a:r>
              <a:rPr lang="en-US" sz="1200" dirty="0" err="1"/>
              <a:t>xlab</a:t>
            </a:r>
            <a:r>
              <a:rPr lang="en-US" sz="1200" dirty="0"/>
              <a:t> = "Sepal Length", </a:t>
            </a:r>
            <a:r>
              <a:rPr lang="en-US" sz="1200" dirty="0" err="1"/>
              <a:t>ylab</a:t>
            </a:r>
            <a:r>
              <a:rPr lang="en-US" sz="1200" dirty="0"/>
              <a:t> = "Frequency", col = c("grey"), </a:t>
            </a:r>
            <a:r>
              <a:rPr lang="en-US" sz="1200" dirty="0" err="1"/>
              <a:t>cex.lab</a:t>
            </a:r>
            <a:r>
              <a:rPr lang="en-US" sz="1200" dirty="0"/>
              <a:t> = 1.25)</a:t>
            </a:r>
          </a:p>
          <a:p>
            <a:endParaRPr lang="en-US" sz="1200" dirty="0"/>
          </a:p>
          <a:p>
            <a:r>
              <a:rPr lang="en-US" sz="1200" dirty="0" smtClean="0"/>
              <a:t>&gt; </a:t>
            </a:r>
            <a:r>
              <a:rPr lang="en-US" sz="1200" dirty="0" smtClean="0"/>
              <a:t>plot(</a:t>
            </a:r>
            <a:r>
              <a:rPr lang="en-US" sz="1200" dirty="0" err="1" smtClean="0"/>
              <a:t>iris$Sepal.Length</a:t>
            </a:r>
            <a:r>
              <a:rPr lang="en-US" sz="1200" dirty="0"/>
              <a:t>, type = 'l', </a:t>
            </a:r>
            <a:r>
              <a:rPr lang="en-US" sz="1200" dirty="0" err="1"/>
              <a:t>lty</a:t>
            </a:r>
            <a:r>
              <a:rPr lang="en-US" sz="1200" dirty="0"/>
              <a:t> = 2, </a:t>
            </a:r>
            <a:r>
              <a:rPr lang="en-US" sz="1200" dirty="0" err="1"/>
              <a:t>lwd</a:t>
            </a:r>
            <a:r>
              <a:rPr lang="en-US" sz="1200" dirty="0"/>
              <a:t> = 2, col = 'red</a:t>
            </a:r>
            <a:r>
              <a:rPr lang="en-US" sz="1200" dirty="0" smtClean="0"/>
              <a:t>', main </a:t>
            </a:r>
            <a:r>
              <a:rPr lang="en-US" sz="1200" dirty="0"/>
              <a:t>= "Variation with of Petal Width and Petal Length</a:t>
            </a:r>
            <a:r>
              <a:rPr lang="en-US" sz="1200" dirty="0" smtClean="0"/>
              <a:t>", </a:t>
            </a:r>
            <a:r>
              <a:rPr lang="en-US" sz="1200" dirty="0" err="1" smtClean="0"/>
              <a:t>xlab</a:t>
            </a:r>
            <a:r>
              <a:rPr lang="en-US" sz="1200" dirty="0" smtClean="0"/>
              <a:t> </a:t>
            </a:r>
            <a:r>
              <a:rPr lang="en-US" sz="1200" dirty="0"/>
              <a:t>= "Petal Length", </a:t>
            </a:r>
            <a:r>
              <a:rPr lang="en-US" sz="1200" dirty="0" err="1"/>
              <a:t>ylab</a:t>
            </a:r>
            <a:r>
              <a:rPr lang="en-US" sz="1200" dirty="0"/>
              <a:t> = "Petal Width", </a:t>
            </a:r>
            <a:r>
              <a:rPr lang="en-US" sz="1200" dirty="0" err="1"/>
              <a:t>cex.lab</a:t>
            </a:r>
            <a:r>
              <a:rPr lang="en-US" sz="1200" dirty="0"/>
              <a:t> = 1.25) 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/>
              <a:t>&gt; plot(</a:t>
            </a:r>
            <a:r>
              <a:rPr lang="en-US" sz="1200" dirty="0" err="1"/>
              <a:t>iris$Petal.Length</a:t>
            </a:r>
            <a:r>
              <a:rPr lang="en-US" sz="1200" dirty="0"/>
              <a:t>, </a:t>
            </a:r>
            <a:r>
              <a:rPr lang="en-US" sz="1200" dirty="0" err="1"/>
              <a:t>iris$Petal.Width</a:t>
            </a:r>
            <a:r>
              <a:rPr lang="en-US" sz="1200" dirty="0"/>
              <a:t>, </a:t>
            </a:r>
            <a:r>
              <a:rPr lang="en-US" sz="1200" dirty="0" err="1"/>
              <a:t>pch</a:t>
            </a:r>
            <a:r>
              <a:rPr lang="en-US" sz="1200" dirty="0"/>
              <a:t> = 8, col = </a:t>
            </a:r>
            <a:r>
              <a:rPr lang="en-US" sz="1200" dirty="0" err="1"/>
              <a:t>mycolor</a:t>
            </a:r>
            <a:r>
              <a:rPr lang="en-US" sz="1200" dirty="0"/>
              <a:t>)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12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Extension Packages</a:t>
            </a:r>
            <a:b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dirty="0" smtClean="0">
                <a:solidFill>
                  <a:srgbClr val="C00000"/>
                </a:solidFill>
              </a:rPr>
              <a:t>Open </a:t>
            </a:r>
            <a:r>
              <a:rPr lang="en-US" sz="2400" dirty="0" err="1" smtClean="0">
                <a:solidFill>
                  <a:srgbClr val="C00000"/>
                </a:solidFill>
              </a:rPr>
              <a:t>ServiceNow</a:t>
            </a:r>
            <a:r>
              <a:rPr lang="en-US" sz="2400" dirty="0" smtClean="0">
                <a:solidFill>
                  <a:srgbClr val="C00000"/>
                </a:solidFill>
              </a:rPr>
              <a:t> ticket to request 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a new Package on DSVD</a:t>
            </a:r>
            <a:endParaRPr lang="en-US" sz="2400" b="1" i="0" u="none" strike="noStrike" cap="none" dirty="0">
              <a:solidFill>
                <a:srgbClr val="C00000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785248"/>
            <a:ext cx="6405714" cy="4158352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5791200" y="2133600"/>
            <a:ext cx="1143000" cy="838200"/>
          </a:xfrm>
          <a:prstGeom prst="wedgeRoundRectCallout">
            <a:avLst>
              <a:gd name="adj1" fmla="val -60420"/>
              <a:gd name="adj2" fmla="val 1299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on Packages tab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191000" y="5652937"/>
            <a:ext cx="1905000" cy="838200"/>
          </a:xfrm>
          <a:prstGeom prst="wedgeRoundRectCallout">
            <a:avLst>
              <a:gd name="adj1" fmla="val 156487"/>
              <a:gd name="adj2" fmla="val -2512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Scroll down to review installed packages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85800" y="2819400"/>
            <a:ext cx="1905000" cy="838200"/>
          </a:xfrm>
          <a:prstGeom prst="wedgeRoundRectCallout">
            <a:avLst>
              <a:gd name="adj1" fmla="val 184694"/>
              <a:gd name="adj2" fmla="val 647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In your personal version only!</a:t>
            </a:r>
          </a:p>
          <a:p>
            <a:pPr algn="ctr"/>
            <a:r>
              <a:rPr lang="en-US" dirty="0" smtClean="0"/>
              <a:t>Click Install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3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0"/>
          <p:cNvSpPr txBox="1">
            <a:spLocks noGrp="1"/>
          </p:cNvSpPr>
          <p:nvPr>
            <p:ph type="title"/>
          </p:nvPr>
        </p:nvSpPr>
        <p:spPr>
          <a:xfrm>
            <a:off x="533400" y="3124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Data Import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4134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71780"/>
            <a:ext cx="7162800" cy="4649824"/>
          </a:xfrm>
          <a:prstGeom prst="rect">
            <a:avLst/>
          </a:prstGeom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Import Data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676400" y="2338579"/>
            <a:ext cx="1447800" cy="979308"/>
          </a:xfrm>
          <a:prstGeom prst="wedgeRoundRectCallout">
            <a:avLst>
              <a:gd name="adj1" fmla="val 180545"/>
              <a:gd name="adj2" fmla="val -944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on Environment tab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858000" y="2060001"/>
            <a:ext cx="1066800" cy="979308"/>
          </a:xfrm>
          <a:prstGeom prst="wedgeRoundRectCallout">
            <a:avLst>
              <a:gd name="adj1" fmla="val -153381"/>
              <a:gd name="adj2" fmla="val -289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data format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47800" y="4343400"/>
            <a:ext cx="266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Or, type in a command: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df</a:t>
            </a:r>
            <a:r>
              <a:rPr lang="en-US" sz="1200" dirty="0" smtClean="0"/>
              <a:t> </a:t>
            </a:r>
            <a:r>
              <a:rPr lang="en-US" sz="1200" dirty="0"/>
              <a:t>&lt;- </a:t>
            </a:r>
            <a:r>
              <a:rPr lang="en-US" sz="1200" dirty="0" err="1"/>
              <a:t>read.table</a:t>
            </a:r>
            <a:r>
              <a:rPr lang="en-US" sz="1200" dirty="0"/>
              <a:t>("&lt;</a:t>
            </a:r>
            <a:r>
              <a:rPr lang="en-US" sz="1200" dirty="0" err="1"/>
              <a:t>FileName</a:t>
            </a:r>
            <a:r>
              <a:rPr lang="en-US" sz="1200" dirty="0"/>
              <a:t>&gt;.txt", </a:t>
            </a:r>
          </a:p>
          <a:p>
            <a:r>
              <a:rPr lang="en-US" sz="1200" dirty="0"/>
              <a:t>                 header = TRUE)</a:t>
            </a:r>
          </a:p>
        </p:txBody>
      </p:sp>
    </p:spTree>
    <p:extLst>
      <p:ext uri="{BB962C8B-B14F-4D97-AF65-F5344CB8AC3E}">
        <p14:creationId xmlns:p14="http://schemas.microsoft.com/office/powerpoint/2010/main" val="10170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10" y="1450548"/>
            <a:ext cx="7037020" cy="4568172"/>
          </a:xfrm>
          <a:prstGeom prst="rect">
            <a:avLst/>
          </a:prstGeom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Wrangle Data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4953000" y="2892676"/>
            <a:ext cx="2133600" cy="636949"/>
          </a:xfrm>
          <a:prstGeom prst="wedgeRoundRectCallout">
            <a:avLst>
              <a:gd name="adj1" fmla="val -158683"/>
              <a:gd name="adj2" fmla="val -508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Data Types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029200" y="3962400"/>
            <a:ext cx="1752600" cy="615245"/>
          </a:xfrm>
          <a:prstGeom prst="wedgeRoundRectCallout">
            <a:avLst>
              <a:gd name="adj1" fmla="val -149309"/>
              <a:gd name="adj2" fmla="val 896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Options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562600" y="1908288"/>
            <a:ext cx="2133600" cy="600098"/>
          </a:xfrm>
          <a:prstGeom prst="wedgeRoundRectCallout">
            <a:avLst>
              <a:gd name="adj1" fmla="val -148961"/>
              <a:gd name="adj2" fmla="val 385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 to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8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Working with </a:t>
            </a:r>
            <a:r>
              <a:rPr lang="en-US" sz="3000" b="1" i="0" u="none" strike="noStrike" cap="none" dirty="0" err="1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RStudio</a:t>
            </a: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 in DSVD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2133600" y="2209800"/>
            <a:ext cx="5334000" cy="36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Login into Horizon Client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GSA Pool 6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tx1"/>
                </a:solidFill>
              </a:rPr>
              <a:t>Open All Programs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tx1"/>
                </a:solidFill>
              </a:rPr>
              <a:t>Open </a:t>
            </a:r>
            <a:r>
              <a:rPr lang="en-US" sz="1800" b="1" dirty="0" err="1" smtClean="0">
                <a:solidFill>
                  <a:schemeClr val="tx1"/>
                </a:solidFill>
              </a:rPr>
              <a:t>RStudio</a:t>
            </a:r>
            <a:r>
              <a:rPr lang="en-US" sz="1800" b="1" dirty="0" smtClean="0">
                <a:solidFill>
                  <a:schemeClr val="tx1"/>
                </a:solidFill>
              </a:rPr>
              <a:t> folder (not R folder!)</a:t>
            </a:r>
            <a:endParaRPr lang="en-US" sz="1800" dirty="0">
              <a:solidFill>
                <a:schemeClr val="tx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Open </a:t>
            </a:r>
            <a:r>
              <a:rPr lang="en-US" sz="1800" b="1" dirty="0" err="1" smtClean="0">
                <a:solidFill>
                  <a:schemeClr val="dk1"/>
                </a:solidFill>
              </a:rPr>
              <a:t>Rstudio</a:t>
            </a:r>
            <a:endParaRPr lang="en-US" sz="1800" b="1" dirty="0" smtClean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Connect to/upload your data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Develop your R script</a:t>
            </a: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89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Data Viewer for</a:t>
            </a:r>
            <a:b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 dirty="0" smtClean="0">
                <a:solidFill>
                  <a:srgbClr val="00467F"/>
                </a:solidFill>
              </a:rPr>
              <a:t>Simple Exploratory Data Analysis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257299"/>
            <a:ext cx="7086600" cy="4600357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2590800" y="4267200"/>
            <a:ext cx="1981200" cy="1143000"/>
          </a:xfrm>
          <a:prstGeom prst="wedgeRoundRectCallout">
            <a:avLst>
              <a:gd name="adj1" fmla="val -91366"/>
              <a:gd name="adj2" fmla="val -617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</a:t>
            </a:r>
            <a:r>
              <a:rPr lang="en-US" dirty="0" smtClean="0"/>
              <a:t>iew()</a:t>
            </a:r>
          </a:p>
          <a:p>
            <a:r>
              <a:rPr lang="en-US" dirty="0" smtClean="0"/>
              <a:t>w/ capital </a:t>
            </a:r>
            <a:r>
              <a:rPr lang="en-US" b="1" dirty="0" smtClean="0"/>
              <a:t>V</a:t>
            </a:r>
          </a:p>
          <a:p>
            <a:r>
              <a:rPr lang="en-US" dirty="0" smtClean="0"/>
              <a:t>- opens data viewer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222396" y="2528777"/>
            <a:ext cx="1295400" cy="685800"/>
          </a:xfrm>
          <a:prstGeom prst="wedgeRoundRectCallout">
            <a:avLst>
              <a:gd name="adj1" fmla="val -129262"/>
              <a:gd name="adj2" fmla="val -557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705600" y="2647949"/>
            <a:ext cx="1295400" cy="685800"/>
          </a:xfrm>
          <a:prstGeom prst="wedgeRoundRectCallout">
            <a:avLst>
              <a:gd name="adj1" fmla="val -76140"/>
              <a:gd name="adj2" fmla="val 1422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Summary of Plotting Commands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524000" y="1066800"/>
            <a:ext cx="6372150" cy="36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342900">
              <a:lnSpc>
                <a:spcPct val="90000"/>
              </a:lnSpc>
              <a:spcBef>
                <a:spcPts val="1000"/>
              </a:spcBef>
            </a:pPr>
            <a:r>
              <a:rPr lang="en-US" dirty="0" smtClean="0"/>
              <a:t>High </a:t>
            </a:r>
            <a:r>
              <a:rPr lang="en-US" dirty="0"/>
              <a:t>level graphical commands create the plot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plot</a:t>
            </a:r>
            <a:r>
              <a:rPr lang="en-US" dirty="0"/>
              <a:t>( ) Scatter plot, and general plotting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err="1" smtClean="0"/>
              <a:t>hist</a:t>
            </a:r>
            <a:r>
              <a:rPr lang="en-US" dirty="0"/>
              <a:t>( ) Histogram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stem</a:t>
            </a:r>
            <a:r>
              <a:rPr lang="en-US" dirty="0"/>
              <a:t>( ) Stem-and-leaf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boxplot</a:t>
            </a:r>
            <a:r>
              <a:rPr lang="en-US" dirty="0"/>
              <a:t>( ) Boxplot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err="1" smtClean="0"/>
              <a:t>qqnorm</a:t>
            </a:r>
            <a:r>
              <a:rPr lang="en-US" dirty="0"/>
              <a:t>( ) Normal probability plot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err="1" smtClean="0"/>
              <a:t>mosaicplot</a:t>
            </a:r>
            <a:r>
              <a:rPr lang="en-US" dirty="0"/>
              <a:t>( ) Mosaic plot </a:t>
            </a:r>
            <a:r>
              <a:rPr lang="en-US" dirty="0" smtClean="0"/>
              <a:t>2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</a:pPr>
            <a:r>
              <a:rPr lang="en-US" dirty="0" smtClean="0"/>
              <a:t>Low </a:t>
            </a:r>
            <a:r>
              <a:rPr lang="en-US" dirty="0"/>
              <a:t>level graphical commands add to the plot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points</a:t>
            </a:r>
            <a:r>
              <a:rPr lang="en-US" dirty="0"/>
              <a:t>( ) Add points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lines</a:t>
            </a:r>
            <a:r>
              <a:rPr lang="en-US" dirty="0"/>
              <a:t>( ) Add lines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text</a:t>
            </a:r>
            <a:r>
              <a:rPr lang="en-US" dirty="0"/>
              <a:t>( ) Add text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• </a:t>
            </a:r>
            <a:r>
              <a:rPr lang="en-US" dirty="0" err="1"/>
              <a:t>abline</a:t>
            </a:r>
            <a:r>
              <a:rPr lang="en-US" dirty="0"/>
              <a:t>( ) Add lines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• </a:t>
            </a:r>
            <a:r>
              <a:rPr lang="en-US" dirty="0"/>
              <a:t>legend( ) Add legend </a:t>
            </a:r>
            <a:endParaRPr lang="en-US" dirty="0" smtClean="0"/>
          </a:p>
          <a:p>
            <a:pPr marL="457200" indent="-342900">
              <a:lnSpc>
                <a:spcPct val="90000"/>
              </a:lnSpc>
              <a:spcBef>
                <a:spcPts val="1000"/>
              </a:spcBef>
            </a:pPr>
            <a:r>
              <a:rPr lang="en-US" dirty="0" smtClean="0"/>
              <a:t>Most </a:t>
            </a:r>
            <a:r>
              <a:rPr lang="en-US" dirty="0"/>
              <a:t>commands accept additional graphical parameters </a:t>
            </a:r>
            <a:r>
              <a:rPr lang="en-US" dirty="0" smtClean="0"/>
              <a:t>par</a:t>
            </a:r>
            <a:r>
              <a:rPr lang="en-US" dirty="0"/>
              <a:t>( ) Set parameters for plotting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err="1" smtClean="0"/>
              <a:t>cex</a:t>
            </a:r>
            <a:r>
              <a:rPr lang="en-US" dirty="0" smtClean="0"/>
              <a:t> </a:t>
            </a:r>
            <a:r>
              <a:rPr lang="en-US" dirty="0"/>
              <a:t>Font size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col </a:t>
            </a:r>
            <a:r>
              <a:rPr lang="en-US" dirty="0"/>
              <a:t>Color of plotting symbols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err="1" smtClean="0"/>
              <a:t>lty</a:t>
            </a:r>
            <a:r>
              <a:rPr lang="en-US" dirty="0" smtClean="0"/>
              <a:t> </a:t>
            </a:r>
            <a:r>
              <a:rPr lang="en-US" dirty="0"/>
              <a:t>Line type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err="1" smtClean="0"/>
              <a:t>lwd</a:t>
            </a:r>
            <a:r>
              <a:rPr lang="en-US" dirty="0" smtClean="0"/>
              <a:t> </a:t>
            </a:r>
            <a:r>
              <a:rPr lang="en-US" dirty="0"/>
              <a:t>Line width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mar </a:t>
            </a:r>
            <a:r>
              <a:rPr lang="en-US" dirty="0"/>
              <a:t>Inner margins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err="1" smtClean="0"/>
              <a:t>mfrow</a:t>
            </a:r>
            <a:r>
              <a:rPr lang="en-US" dirty="0" smtClean="0"/>
              <a:t> </a:t>
            </a:r>
            <a:r>
              <a:rPr lang="en-US" dirty="0"/>
              <a:t>Splits plotting area (</a:t>
            </a:r>
            <a:r>
              <a:rPr lang="en-US" dirty="0" err="1"/>
              <a:t>mult</a:t>
            </a:r>
            <a:r>
              <a:rPr lang="en-US" dirty="0"/>
              <a:t>. figs. per page) 16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err="1" smtClean="0"/>
              <a:t>oma</a:t>
            </a:r>
            <a:r>
              <a:rPr lang="en-US" dirty="0" smtClean="0"/>
              <a:t> </a:t>
            </a:r>
            <a:r>
              <a:rPr lang="en-US" dirty="0"/>
              <a:t>Outer margins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err="1" smtClean="0"/>
              <a:t>pch</a:t>
            </a:r>
            <a:r>
              <a:rPr lang="en-US" dirty="0" smtClean="0"/>
              <a:t> </a:t>
            </a:r>
            <a:r>
              <a:rPr lang="en-US" dirty="0"/>
              <a:t>Plotting symbol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err="1" smtClean="0"/>
              <a:t>xlim</a:t>
            </a:r>
            <a:r>
              <a:rPr lang="en-US" dirty="0" smtClean="0"/>
              <a:t> Min and max of X axis range </a:t>
            </a:r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err="1" smtClean="0"/>
              <a:t>ylim</a:t>
            </a:r>
            <a:r>
              <a:rPr lang="en-US" dirty="0" smtClean="0"/>
              <a:t> Min and max of Y axis range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886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Useful Links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676400" y="1524000"/>
            <a:ext cx="6172200" cy="4755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000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endParaRPr lang="en-US" u="sng" dirty="0" smtClean="0">
              <a:solidFill>
                <a:schemeClr val="dk1"/>
              </a:solidFill>
            </a:endParaRP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u="sng" dirty="0">
                <a:solidFill>
                  <a:schemeClr val="tx1"/>
                </a:solidFill>
              </a:rPr>
              <a:t>https://www.r-project.org/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u="sng" dirty="0">
                <a:solidFill>
                  <a:schemeClr val="tx1"/>
                </a:solidFill>
              </a:rPr>
              <a:t>https://www.rstudio.com/products/RStudio/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u="sng" dirty="0">
                <a:solidFill>
                  <a:schemeClr val="tx1"/>
                </a:solidFill>
              </a:rPr>
              <a:t>http://www.statmethods.net/r-tutorial/index.html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u="sng" dirty="0">
                <a:solidFill>
                  <a:schemeClr val="tx1"/>
                </a:solidFill>
              </a:rPr>
              <a:t>R commands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u="sng" dirty="0">
                <a:solidFill>
                  <a:schemeClr val="tx1"/>
                </a:solidFill>
              </a:rPr>
              <a:t>https://www.personality-project.org/r/r.commands.html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u="sng" dirty="0">
                <a:solidFill>
                  <a:schemeClr val="tx1"/>
                </a:solidFill>
              </a:rPr>
              <a:t>Plotting in R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u="sng" dirty="0">
                <a:solidFill>
                  <a:schemeClr val="tx1"/>
                </a:solidFill>
              </a:rPr>
              <a:t>http://gfc.ucdavis.edu/events/arusha2016/_static/labs/day2/day2_lab2a_graphics.pdf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u="sng" dirty="0">
                <a:solidFill>
                  <a:schemeClr val="tx1"/>
                </a:solidFill>
              </a:rPr>
              <a:t>http://www.cyclismo.org/tutorial/R/plotting.html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u="sng" dirty="0">
                <a:solidFill>
                  <a:schemeClr val="tx1"/>
                </a:solidFill>
              </a:rPr>
              <a:t>https://www.datacamp.com/community/tutorials/r-tutorial-read-excel-into-r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607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1000166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9250" marR="0" lvl="0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ct val="25000"/>
              <a:buFont typeface="Arial"/>
              <a:buNone/>
            </a:pPr>
            <a:endParaRPr sz="6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marR="0" lvl="0" indent="-34925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25000"/>
              <a:buFont typeface="Arial"/>
              <a:buNone/>
            </a:pPr>
            <a:r>
              <a:rPr lang="en-US" sz="6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R Basic Concepts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981200" y="1295400"/>
            <a:ext cx="6172200" cy="36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Workspace</a:t>
            </a:r>
          </a:p>
          <a:p>
            <a:pPr marL="51435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200" dirty="0"/>
              <a:t>The workspace is your current R working environment and includes any user-defined </a:t>
            </a:r>
            <a:r>
              <a:rPr lang="en-US" sz="1200" dirty="0" smtClean="0"/>
              <a:t>objects, e.g. variables and functions</a:t>
            </a:r>
          </a:p>
          <a:p>
            <a:pPr marL="400050" indent="-285750">
              <a:lnSpc>
                <a:spcPct val="90000"/>
              </a:lnSpc>
              <a:spcBef>
                <a:spcPts val="600"/>
              </a:spcBef>
            </a:pPr>
            <a:r>
              <a:rPr lang="en-US" sz="1800" b="1" dirty="0" smtClean="0">
                <a:solidFill>
                  <a:schemeClr val="dk1"/>
                </a:solidFill>
              </a:rPr>
              <a:t>R </a:t>
            </a:r>
            <a:r>
              <a:rPr lang="en-US" sz="1800" b="1" dirty="0">
                <a:solidFill>
                  <a:schemeClr val="dk1"/>
                </a:solidFill>
              </a:rPr>
              <a:t>Session</a:t>
            </a:r>
          </a:p>
          <a:p>
            <a:pPr marL="51435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Time you work in </a:t>
            </a:r>
            <a:r>
              <a:rPr lang="en-US" sz="1200" dirty="0" smtClean="0">
                <a:solidFill>
                  <a:schemeClr val="dk1"/>
                </a:solidFill>
              </a:rPr>
              <a:t>R. </a:t>
            </a:r>
            <a:r>
              <a:rPr lang="en-US" sz="1200" dirty="0" smtClean="0"/>
              <a:t>At </a:t>
            </a:r>
            <a:r>
              <a:rPr lang="en-US" sz="1200" dirty="0"/>
              <a:t>the end of an R session, the user can save an image of the current </a:t>
            </a:r>
            <a:r>
              <a:rPr lang="en-US" sz="1200" dirty="0" smtClean="0"/>
              <a:t>workspace and use it later</a:t>
            </a:r>
            <a:endParaRPr lang="en-US" sz="1200" b="1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Data Types</a:t>
            </a:r>
          </a:p>
          <a:p>
            <a:pPr marL="51435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chemeClr val="dk1"/>
                </a:solidFill>
              </a:rPr>
              <a:t>Numeric, integer, </a:t>
            </a:r>
            <a:r>
              <a:rPr lang="en-US" sz="1200" dirty="0">
                <a:solidFill>
                  <a:schemeClr val="dk1"/>
                </a:solidFill>
              </a:rPr>
              <a:t>character, </a:t>
            </a:r>
            <a:r>
              <a:rPr lang="en-US" sz="1200" dirty="0" smtClean="0">
                <a:solidFill>
                  <a:schemeClr val="dk1"/>
                </a:solidFill>
              </a:rPr>
              <a:t>logical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Variables</a:t>
            </a:r>
          </a:p>
          <a:p>
            <a:pPr marL="51435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Scalars, </a:t>
            </a:r>
            <a:r>
              <a:rPr lang="en-US" sz="1200" dirty="0" smtClean="0">
                <a:solidFill>
                  <a:schemeClr val="dk1"/>
                </a:solidFill>
              </a:rPr>
              <a:t>vectors, </a:t>
            </a:r>
            <a:r>
              <a:rPr lang="en-US" sz="1200" dirty="0">
                <a:solidFill>
                  <a:schemeClr val="dk1"/>
                </a:solidFill>
              </a:rPr>
              <a:t>matrices, data frames, and lists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Commands and Operators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Functions</a:t>
            </a:r>
          </a:p>
          <a:p>
            <a:pPr marL="51435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chemeClr val="dk1"/>
                </a:solidFill>
              </a:rPr>
              <a:t>A piece of code written to carry out a specific task 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Comments</a:t>
            </a:r>
          </a:p>
          <a:p>
            <a:pPr marL="51435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chemeClr val="dk1"/>
                </a:solidFill>
              </a:rPr>
              <a:t># not executable lines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Extension Packages</a:t>
            </a:r>
          </a:p>
          <a:p>
            <a:pPr marL="51435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chemeClr val="dk1"/>
                </a:solidFill>
              </a:rPr>
              <a:t>Additional functionality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Help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87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err="1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RStudio</a:t>
            </a: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 Interface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908685"/>
            <a:ext cx="6672528" cy="5248275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038600" y="3124200"/>
            <a:ext cx="2057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70808" y="1447800"/>
            <a:ext cx="1524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81200" y="2667000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Write R Script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4841053"/>
            <a:ext cx="1927131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Create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Enter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See Results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00" y="2082224"/>
            <a:ext cx="1794081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Switch tabs to see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Variables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6530" y="3992761"/>
            <a:ext cx="1944356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Switch tabs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Import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Plot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View installed packages</a:t>
            </a:r>
          </a:p>
        </p:txBody>
      </p:sp>
    </p:spTree>
    <p:extLst>
      <p:ext uri="{BB962C8B-B14F-4D97-AF65-F5344CB8AC3E}">
        <p14:creationId xmlns:p14="http://schemas.microsoft.com/office/powerpoint/2010/main" val="81308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Help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36" y="1257299"/>
            <a:ext cx="7022728" cy="4558894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2286000" y="2362200"/>
            <a:ext cx="1524000" cy="685798"/>
          </a:xfrm>
          <a:prstGeom prst="wedgeRoundRectCallout">
            <a:avLst>
              <a:gd name="adj1" fmla="val 161185"/>
              <a:gd name="adj2" fmla="val 932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Help tab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172200" y="2362200"/>
            <a:ext cx="1524000" cy="685798"/>
          </a:xfrm>
          <a:prstGeom prst="wedgeRoundRectCallout">
            <a:avLst>
              <a:gd name="adj1" fmla="val 27577"/>
              <a:gd name="adj2" fmla="val 987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search term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1199561" y="4414741"/>
            <a:ext cx="3375581" cy="1371600"/>
          </a:xfrm>
          <a:prstGeom prst="wedgeRoundRectCallout">
            <a:avLst>
              <a:gd name="adj1" fmla="val -41344"/>
              <a:gd name="adj2" fmla="val -833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 type in the console:</a:t>
            </a:r>
          </a:p>
          <a:p>
            <a:pPr algn="ctr"/>
            <a:endParaRPr lang="en-US" dirty="0" smtClean="0"/>
          </a:p>
          <a:p>
            <a:pPr fontAlgn="t"/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 help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() #opens help in the right bottom window </a:t>
            </a:r>
            <a:endParaRPr lang="en-US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fontAlgn="t"/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help("if") #opens help on the subject "if" </a:t>
            </a:r>
          </a:p>
        </p:txBody>
      </p:sp>
    </p:spTree>
    <p:extLst>
      <p:ext uri="{BB962C8B-B14F-4D97-AF65-F5344CB8AC3E}">
        <p14:creationId xmlns:p14="http://schemas.microsoft.com/office/powerpoint/2010/main" val="28747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0"/>
          <p:cNvSpPr txBox="1">
            <a:spLocks noGrp="1"/>
          </p:cNvSpPr>
          <p:nvPr>
            <p:ph type="title"/>
          </p:nvPr>
        </p:nvSpPr>
        <p:spPr>
          <a:xfrm>
            <a:off x="533400" y="3124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444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Data Types: Numeric and Integer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600200" y="1752600"/>
            <a:ext cx="6372150" cy="36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dirty="0" smtClean="0">
                <a:solidFill>
                  <a:srgbClr val="0070C0"/>
                </a:solidFill>
              </a:rPr>
              <a:t>Numeric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/>
              <a:t>&gt; k = 1 </a:t>
            </a:r>
            <a:br>
              <a:rPr lang="en-US" dirty="0"/>
            </a:br>
            <a:r>
              <a:rPr lang="en-US" dirty="0"/>
              <a:t>&gt; k              # print the value of k </a:t>
            </a:r>
            <a:br>
              <a:rPr lang="en-US" dirty="0"/>
            </a:br>
            <a:r>
              <a:rPr lang="en-US" dirty="0"/>
              <a:t>[1] 1 </a:t>
            </a:r>
            <a:br>
              <a:rPr lang="en-US" dirty="0"/>
            </a:br>
            <a:r>
              <a:rPr lang="en-US" dirty="0"/>
              <a:t>&gt; class(k)       # print the class name of k </a:t>
            </a:r>
            <a:br>
              <a:rPr lang="en-US" dirty="0"/>
            </a:br>
            <a:r>
              <a:rPr lang="en-US" dirty="0"/>
              <a:t>[1] "</a:t>
            </a:r>
            <a:r>
              <a:rPr lang="en-US" dirty="0" smtClean="0"/>
              <a:t>numeric“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/>
              <a:t>&gt; </a:t>
            </a:r>
            <a:r>
              <a:rPr lang="en-US" dirty="0" err="1"/>
              <a:t>is.integer</a:t>
            </a:r>
            <a:r>
              <a:rPr lang="en-US" dirty="0"/>
              <a:t>(k)  # is k an integer? </a:t>
            </a:r>
            <a:br>
              <a:rPr lang="en-US" dirty="0"/>
            </a:br>
            <a:r>
              <a:rPr lang="en-US" dirty="0"/>
              <a:t>[1] FALSE</a:t>
            </a:r>
            <a:endParaRPr lang="en-US" b="1" dirty="0" smtClean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dirty="0" smtClean="0">
                <a:solidFill>
                  <a:srgbClr val="0070C0"/>
                </a:solidFill>
              </a:rPr>
              <a:t>Integer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/>
              <a:t>&gt; y = </a:t>
            </a:r>
            <a:r>
              <a:rPr lang="en-US" dirty="0" err="1"/>
              <a:t>as.integer</a:t>
            </a:r>
            <a:r>
              <a:rPr lang="en-US" dirty="0"/>
              <a:t>(3) </a:t>
            </a:r>
            <a:br>
              <a:rPr lang="en-US" dirty="0"/>
            </a:br>
            <a:r>
              <a:rPr lang="en-US" dirty="0"/>
              <a:t>&gt; y              # print the value of y </a:t>
            </a:r>
            <a:br>
              <a:rPr lang="en-US" dirty="0"/>
            </a:br>
            <a:r>
              <a:rPr lang="en-US" dirty="0"/>
              <a:t>[1] 3 </a:t>
            </a:r>
            <a:br>
              <a:rPr lang="en-US" dirty="0"/>
            </a:br>
            <a:r>
              <a:rPr lang="en-US" dirty="0"/>
              <a:t>&gt; class(y)       # print the class name of y </a:t>
            </a:r>
            <a:br>
              <a:rPr lang="en-US" dirty="0"/>
            </a:br>
            <a:r>
              <a:rPr lang="en-US" dirty="0"/>
              <a:t>[1] "integer" </a:t>
            </a:r>
            <a:br>
              <a:rPr lang="en-US" dirty="0"/>
            </a:br>
            <a:r>
              <a:rPr lang="en-US" dirty="0"/>
              <a:t>&gt; </a:t>
            </a:r>
            <a:r>
              <a:rPr lang="en-US" dirty="0" err="1"/>
              <a:t>is.integer</a:t>
            </a:r>
            <a:r>
              <a:rPr lang="en-US" dirty="0"/>
              <a:t>(y)  # is y an integer? </a:t>
            </a:r>
            <a:br>
              <a:rPr lang="en-US" dirty="0"/>
            </a:br>
            <a:r>
              <a:rPr lang="en-US" dirty="0"/>
              <a:t>[1] </a:t>
            </a:r>
            <a:r>
              <a:rPr lang="en-US" dirty="0" smtClean="0"/>
              <a:t>TRUE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endParaRPr lang="en-US" b="1" dirty="0" smtClean="0">
              <a:solidFill>
                <a:schemeClr val="dk1"/>
              </a:solidFill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endParaRPr lang="en-US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02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SA IT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28192</TotalTime>
  <Words>1419</Words>
  <Application>Microsoft Office PowerPoint</Application>
  <PresentationFormat>On-screen Show (4:3)</PresentationFormat>
  <Paragraphs>453</Paragraphs>
  <Slides>43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Arial Narrow</vt:lpstr>
      <vt:lpstr>Georgia</vt:lpstr>
      <vt:lpstr>inherit</vt:lpstr>
      <vt:lpstr>Lucida Console</vt:lpstr>
      <vt:lpstr>Noto Sans Symbols</vt:lpstr>
      <vt:lpstr>Roboto</vt:lpstr>
      <vt:lpstr>Roboto Mono</vt:lpstr>
      <vt:lpstr>GSA IT Template</vt:lpstr>
      <vt:lpstr>PowerPoint Presentation</vt:lpstr>
      <vt:lpstr>What is R</vt:lpstr>
      <vt:lpstr>RStudio</vt:lpstr>
      <vt:lpstr>Working with RStudio in DSVD</vt:lpstr>
      <vt:lpstr>R Basic Concepts</vt:lpstr>
      <vt:lpstr>RStudio Interface</vt:lpstr>
      <vt:lpstr>Help</vt:lpstr>
      <vt:lpstr>Data Types</vt:lpstr>
      <vt:lpstr>Data Types: Numeric and Integer</vt:lpstr>
      <vt:lpstr>Data Types: Complex</vt:lpstr>
      <vt:lpstr>Data Types: Logical</vt:lpstr>
      <vt:lpstr>Data Types: Character</vt:lpstr>
      <vt:lpstr>Data Types: Character (Cont.)</vt:lpstr>
      <vt:lpstr>Variables</vt:lpstr>
      <vt:lpstr>Variables: Vector</vt:lpstr>
      <vt:lpstr>Variables: Matrix</vt:lpstr>
      <vt:lpstr>Variables: Matrix (Cont.)</vt:lpstr>
      <vt:lpstr>Variables: Matrix (Cont. 2)</vt:lpstr>
      <vt:lpstr>Variables: List</vt:lpstr>
      <vt:lpstr>Variables: List (Cont.)</vt:lpstr>
      <vt:lpstr>Variables: Data Frame</vt:lpstr>
      <vt:lpstr>Commands</vt:lpstr>
      <vt:lpstr>Input and Display Commands</vt:lpstr>
      <vt:lpstr>Moving Around Commands</vt:lpstr>
      <vt:lpstr>Arithmetic Operators</vt:lpstr>
      <vt:lpstr>Logical Operators</vt:lpstr>
      <vt:lpstr>Functions</vt:lpstr>
      <vt:lpstr>Built-in Numeric Functions</vt:lpstr>
      <vt:lpstr>Built-in Statistical Functions</vt:lpstr>
      <vt:lpstr>Built-in Statistical Probability Functions</vt:lpstr>
      <vt:lpstr>Built-in Character Functions</vt:lpstr>
      <vt:lpstr>Some Useful Built-in Functions</vt:lpstr>
      <vt:lpstr>Data Exploration: Iris</vt:lpstr>
      <vt:lpstr>Example of R Plotting Capabilities</vt:lpstr>
      <vt:lpstr>Scripts for Iris Example</vt:lpstr>
      <vt:lpstr>Extension Packages Open ServiceNow ticket to request  a new Package on DSVD</vt:lpstr>
      <vt:lpstr>Data Import</vt:lpstr>
      <vt:lpstr>Import Data</vt:lpstr>
      <vt:lpstr>Wrangle Data</vt:lpstr>
      <vt:lpstr>Data Viewer for Simple Exploratory Data Analysis</vt:lpstr>
      <vt:lpstr>Summary of Plotting Commands</vt:lpstr>
      <vt:lpstr>Useful Links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JasmeenMBowmaster</dc:creator>
  <cp:lastModifiedBy>Mark Shkolnikov</cp:lastModifiedBy>
  <cp:revision>259</cp:revision>
  <cp:lastPrinted>2017-10-11T18:53:29Z</cp:lastPrinted>
  <dcterms:modified xsi:type="dcterms:W3CDTF">2017-10-19T20:34:06Z</dcterms:modified>
</cp:coreProperties>
</file>