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0"/>
  </p:notesMasterIdLst>
  <p:handoutMasterIdLst>
    <p:handoutMasterId r:id="rId21"/>
  </p:handoutMasterIdLst>
  <p:sldIdLst>
    <p:sldId id="259" r:id="rId2"/>
    <p:sldId id="264" r:id="rId3"/>
    <p:sldId id="286" r:id="rId4"/>
    <p:sldId id="327" r:id="rId5"/>
    <p:sldId id="270" r:id="rId6"/>
    <p:sldId id="326" r:id="rId7"/>
    <p:sldId id="328" r:id="rId8"/>
    <p:sldId id="274" r:id="rId9"/>
    <p:sldId id="329" r:id="rId10"/>
    <p:sldId id="330" r:id="rId11"/>
    <p:sldId id="310" r:id="rId12"/>
    <p:sldId id="278" r:id="rId13"/>
    <p:sldId id="332" r:id="rId14"/>
    <p:sldId id="331" r:id="rId15"/>
    <p:sldId id="333" r:id="rId16"/>
    <p:sldId id="334" r:id="rId17"/>
    <p:sldId id="335" r:id="rId18"/>
    <p:sldId id="336" r:id="rId19"/>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hiddenSlides="1"/>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7876" autoAdjust="0"/>
    <p:restoredTop sz="93275" autoAdjust="0"/>
  </p:normalViewPr>
  <p:slideViewPr>
    <p:cSldViewPr>
      <p:cViewPr>
        <p:scale>
          <a:sx n="100" d="100"/>
          <a:sy n="100" d="100"/>
        </p:scale>
        <p:origin x="-744" y="-288"/>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3</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5</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6</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 Information is defined in G.800</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11</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a:t>
            </a:r>
            <a:r>
              <a:rPr lang="nl-NL" altLang="ja-JP" dirty="0" err="1" smtClean="0"/>
              <a:t>Progress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a:t>
            </a:r>
            <a:r>
              <a:rPr lang="nl-NL" altLang="ja-JP" dirty="0" smtClean="0"/>
              <a:t>33, Lyon</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Tasks</a:t>
            </a:r>
            <a:endParaRPr lang="en-GB" dirty="0"/>
          </a:p>
        </p:txBody>
      </p:sp>
      <p:sp>
        <p:nvSpPr>
          <p:cNvPr id="3" name="Content Placeholder 2"/>
          <p:cNvSpPr>
            <a:spLocks noGrp="1"/>
          </p:cNvSpPr>
          <p:nvPr>
            <p:ph idx="1"/>
          </p:nvPr>
        </p:nvSpPr>
        <p:spPr>
          <a:xfrm>
            <a:off x="685800" y="1524000"/>
            <a:ext cx="7772400" cy="4495800"/>
          </a:xfrm>
        </p:spPr>
        <p:txBody>
          <a:bodyPr/>
          <a:lstStyle/>
          <a:p>
            <a:r>
              <a:rPr lang="en-US" sz="2000" dirty="0" smtClean="0"/>
              <a:t>Procedural</a:t>
            </a:r>
          </a:p>
          <a:p>
            <a:r>
              <a:rPr lang="en-US" sz="2000" dirty="0" smtClean="0"/>
              <a:t>UML schema</a:t>
            </a:r>
          </a:p>
          <a:p>
            <a:pPr lvl="1"/>
            <a:r>
              <a:rPr lang="en-US" sz="2000" dirty="0" smtClean="0"/>
              <a:t>Device / Node / Port</a:t>
            </a:r>
          </a:p>
          <a:p>
            <a:pPr lvl="1"/>
            <a:r>
              <a:rPr lang="en-US" sz="2000" dirty="0" smtClean="0"/>
              <a:t>Link / Path / Segment</a:t>
            </a:r>
          </a:p>
          <a:p>
            <a:pPr lvl="1"/>
            <a:r>
              <a:rPr lang="en-US" sz="2000" dirty="0" smtClean="0"/>
              <a:t>Network / Topology / Domain</a:t>
            </a:r>
          </a:p>
          <a:p>
            <a:pPr lvl="1"/>
            <a:r>
              <a:rPr lang="en-US" sz="2000" dirty="0" smtClean="0"/>
              <a:t>Labels / Channels</a:t>
            </a:r>
          </a:p>
          <a:p>
            <a:pPr lvl="1"/>
            <a:r>
              <a:rPr lang="en-US" sz="2000" dirty="0" smtClean="0"/>
              <a:t>Adaptation / Layer</a:t>
            </a:r>
          </a:p>
          <a:p>
            <a:pPr lvl="1"/>
            <a:r>
              <a:rPr lang="en-US" sz="2000" dirty="0" smtClean="0"/>
              <a:t>Configuration / Cross-connect</a:t>
            </a:r>
          </a:p>
          <a:p>
            <a:pPr lvl="1"/>
            <a:r>
              <a:rPr lang="en-US" sz="2000" dirty="0" smtClean="0"/>
              <a:t>Capabilities / Services</a:t>
            </a:r>
            <a:endParaRPr lang="en-US" sz="2000" dirty="0" smtClean="0"/>
          </a:p>
          <a:p>
            <a:pPr lvl="1"/>
            <a:r>
              <a:rPr lang="en-US" sz="2000" dirty="0" smtClean="0"/>
              <a:t>Visualization </a:t>
            </a:r>
            <a:r>
              <a:rPr lang="en-US" sz="2000" dirty="0" smtClean="0"/>
              <a:t>/ Geo-data</a:t>
            </a:r>
          </a:p>
          <a:p>
            <a:r>
              <a:rPr lang="en-US" sz="2000" dirty="0" smtClean="0"/>
              <a:t>Identifiers</a:t>
            </a:r>
          </a:p>
          <a:p>
            <a:r>
              <a:rPr lang="en-US" sz="2000" dirty="0" smtClean="0"/>
              <a:t>XML syntax</a:t>
            </a:r>
          </a:p>
          <a:p>
            <a:r>
              <a:rPr lang="en-US" sz="2000" dirty="0" smtClean="0"/>
              <a:t>RDF syntax</a:t>
            </a:r>
            <a:endParaRPr lang="en-GB" sz="20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smtClean="0"/>
              <a:t>Issues</a:t>
            </a:r>
            <a:endParaRPr lang="en-US" dirty="0"/>
          </a:p>
        </p:txBody>
      </p:sp>
      <p:sp>
        <p:nvSpPr>
          <p:cNvPr id="3" name="Content Placeholder 2"/>
          <p:cNvSpPr>
            <a:spLocks noGrp="1"/>
          </p:cNvSpPr>
          <p:nvPr>
            <p:ph idx="1"/>
          </p:nvPr>
        </p:nvSpPr>
        <p:spPr>
          <a:xfrm>
            <a:off x="685800" y="1524000"/>
            <a:ext cx="7772400" cy="4724400"/>
          </a:xfrm>
        </p:spPr>
        <p:txBody>
          <a:bodyPr/>
          <a:lstStyle/>
          <a:p>
            <a:pPr>
              <a:buNone/>
            </a:pPr>
            <a:r>
              <a:rPr lang="en-US" sz="2600" dirty="0" smtClean="0"/>
              <a:t>Currently: 19 open issues.</a:t>
            </a:r>
          </a:p>
          <a:p>
            <a:pPr>
              <a:buNone/>
            </a:pPr>
            <a:r>
              <a:rPr lang="en-US" sz="2600" dirty="0" smtClean="0"/>
              <a:t>A selection:</a:t>
            </a:r>
            <a:endParaRPr lang="en-US" sz="2600" dirty="0" smtClean="0"/>
          </a:p>
          <a:p>
            <a:r>
              <a:rPr lang="en-US" sz="2600" dirty="0" smtClean="0"/>
              <a:t>artf6512: For </a:t>
            </a:r>
            <a:r>
              <a:rPr lang="en-US" sz="2600" dirty="0" smtClean="0"/>
              <a:t>adaptation, parallel compound relations: how to specify properties of these relations?</a:t>
            </a:r>
            <a:r>
              <a:rPr lang="en-US" sz="2600" dirty="0" smtClean="0"/>
              <a:t> (</a:t>
            </a:r>
            <a:r>
              <a:rPr lang="en-US" sz="2600" dirty="0" smtClean="0"/>
              <a:t>e.g. type of adaptation, or type of protection/link aggregation)</a:t>
            </a:r>
            <a:endParaRPr lang="en-US" sz="2600" dirty="0" smtClean="0"/>
          </a:p>
          <a:p>
            <a:r>
              <a:rPr lang="en-US" sz="2600" dirty="0" smtClean="0"/>
              <a:t>artf6507: </a:t>
            </a:r>
            <a:r>
              <a:rPr lang="en-US" sz="2600" dirty="0" smtClean="0"/>
              <a:t>Is </a:t>
            </a:r>
            <a:r>
              <a:rPr lang="en-US" sz="2600" dirty="0" smtClean="0"/>
              <a:t>the adaptation relation between links or between ports, or either</a:t>
            </a:r>
            <a:r>
              <a:rPr lang="en-US" sz="2600" dirty="0" smtClean="0"/>
              <a:t>?</a:t>
            </a:r>
          </a:p>
          <a:p>
            <a:r>
              <a:rPr lang="en-US" sz="2600" dirty="0" smtClean="0"/>
              <a:t>artf6485: Synchronize UML diagram and Draft Document (e.g. Layer is only in the doc, while Bidirectional Port is only in the UML schema)</a:t>
            </a:r>
            <a:endParaRPr lang="en-US" sz="26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Schema (Oct 2010)</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pic>
        <p:nvPicPr>
          <p:cNvPr id="5" name="Picture 4" descr="NML-schema 2010-10.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533400" y="1219200"/>
            <a:ext cx="8314502" cy="5410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URN:OGF:</a:t>
            </a:r>
            <a:r>
              <a:rPr lang="nl-NL" altLang="ja-JP" dirty="0" err="1" smtClean="0"/>
              <a:t>network</a:t>
            </a:r>
            <a:r>
              <a:rPr lang="nl-NL" altLang="ja-JP" dirty="0" smtClean="0"/>
              <a:t> </a:t>
            </a:r>
            <a:r>
              <a:rPr lang="nl-NL" altLang="ja-JP" dirty="0" err="1" smtClean="0"/>
              <a:t>Identifiers</a:t>
            </a:r>
            <a:endParaRPr lang="ja-JP" altLang="en-US" dirty="0"/>
          </a:p>
        </p:txBody>
      </p:sp>
      <p:sp>
        <p:nvSpPr>
          <p:cNvPr id="9226" name="Rectangle 10"/>
          <p:cNvSpPr>
            <a:spLocks noGrp="1" noChangeArrowheads="1"/>
          </p:cNvSpPr>
          <p:nvPr>
            <p:ph type="subTitle" idx="1"/>
          </p:nvPr>
        </p:nvSpPr>
        <p:spPr/>
        <p:txBody>
          <a:bodyPr/>
          <a:lstStyle/>
          <a:p>
            <a:endParaRPr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URN:OGF:network</a:t>
            </a:r>
            <a:r>
              <a:rPr lang="en-GB" dirty="0" smtClean="0"/>
              <a:t> Status</a:t>
            </a:r>
            <a:endParaRPr lang="en-GB" dirty="0"/>
          </a:p>
        </p:txBody>
      </p:sp>
      <p:sp>
        <p:nvSpPr>
          <p:cNvPr id="3" name="Content Placeholder 2"/>
          <p:cNvSpPr>
            <a:spLocks noGrp="1"/>
          </p:cNvSpPr>
          <p:nvPr>
            <p:ph idx="1"/>
          </p:nvPr>
        </p:nvSpPr>
        <p:spPr>
          <a:xfrm>
            <a:off x="685800" y="1524000"/>
            <a:ext cx="7772400" cy="4495800"/>
          </a:xfrm>
        </p:spPr>
        <p:txBody>
          <a:bodyPr/>
          <a:lstStyle/>
          <a:p>
            <a:r>
              <a:rPr lang="en-US" sz="2800" dirty="0" smtClean="0"/>
              <a:t>Delegate </a:t>
            </a:r>
            <a:r>
              <a:rPr lang="en-US" sz="2800" dirty="0" err="1" smtClean="0"/>
              <a:t>urn:ogf</a:t>
            </a:r>
            <a:r>
              <a:rPr lang="en-US" sz="2800" dirty="0" smtClean="0"/>
              <a:t> to OGF (IANA registration)</a:t>
            </a:r>
          </a:p>
          <a:p>
            <a:pPr lvl="1"/>
            <a:r>
              <a:rPr lang="en-US" sz="2400" dirty="0" smtClean="0"/>
              <a:t>IESG approved, IANA registered, RFC publication waiting for normative reference</a:t>
            </a:r>
          </a:p>
          <a:p>
            <a:r>
              <a:rPr lang="en-US" sz="2800" dirty="0" smtClean="0"/>
              <a:t>OGF registry for </a:t>
            </a:r>
            <a:r>
              <a:rPr lang="en-US" sz="2800" dirty="0" err="1" smtClean="0"/>
              <a:t>subnamespaces</a:t>
            </a:r>
            <a:endParaRPr lang="en-US" sz="2800" dirty="0" smtClean="0"/>
          </a:p>
          <a:p>
            <a:pPr lvl="1"/>
            <a:r>
              <a:rPr lang="en-US" sz="2400" dirty="0" smtClean="0"/>
              <a:t>Create by Joel (</a:t>
            </a:r>
            <a:r>
              <a:rPr lang="en-US" sz="2400" dirty="0" err="1" smtClean="0"/>
              <a:t>www.ogf.org</a:t>
            </a:r>
            <a:r>
              <a:rPr lang="en-US" sz="2400" dirty="0" smtClean="0"/>
              <a:t>/urn)</a:t>
            </a:r>
          </a:p>
          <a:p>
            <a:r>
              <a:rPr lang="en-US" sz="2800" dirty="0" smtClean="0"/>
              <a:t>OGF procedure to register </a:t>
            </a:r>
            <a:r>
              <a:rPr lang="en-US" sz="2800" dirty="0" err="1" smtClean="0"/>
              <a:t>subnamespaces</a:t>
            </a:r>
            <a:endParaRPr lang="en-US" sz="2800" dirty="0" smtClean="0"/>
          </a:p>
          <a:p>
            <a:pPr lvl="1"/>
            <a:r>
              <a:rPr lang="en-US" sz="2400" dirty="0" smtClean="0"/>
              <a:t>Draft in 60-day public comments since today</a:t>
            </a:r>
            <a:endParaRPr lang="en-GB" sz="2400" dirty="0" smtClean="0"/>
          </a:p>
          <a:p>
            <a:r>
              <a:rPr lang="en-GB" sz="2800" dirty="0" smtClean="0"/>
              <a:t>Registration of </a:t>
            </a:r>
            <a:r>
              <a:rPr lang="en-GB" sz="2800" dirty="0" err="1" smtClean="0"/>
              <a:t>urn:ogf:network</a:t>
            </a:r>
            <a:endParaRPr lang="en-GB" sz="2800" dirty="0" smtClean="0"/>
          </a:p>
          <a:p>
            <a:pPr lvl="1"/>
            <a:r>
              <a:rPr lang="en-GB" sz="2400" dirty="0" smtClean="0"/>
              <a:t>Draft written</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reviewers!</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15</a:t>
            </a:fld>
            <a:endParaRPr lang="en-US" altLang="ja-JP"/>
          </a:p>
        </p:txBody>
      </p:sp>
      <p:pic>
        <p:nvPicPr>
          <p:cNvPr id="6" name="Picture 5"/>
          <p:cNvPicPr>
            <a:picLocks noChangeAspect="1"/>
          </p:cNvPicPr>
          <p:nvPr/>
        </p:nvPicPr>
        <p:blipFill>
          <a:blip r:embed="rId2"/>
          <a:stretch>
            <a:fillRect/>
          </a:stretch>
        </p:blipFill>
        <p:spPr>
          <a:xfrm>
            <a:off x="5486400" y="1003300"/>
            <a:ext cx="3385147" cy="5092700"/>
          </a:xfrm>
          <a:prstGeom prst="rect">
            <a:avLst/>
          </a:prstGeom>
        </p:spPr>
      </p:pic>
      <p:sp>
        <p:nvSpPr>
          <p:cNvPr id="3" name="Content Placeholder 2"/>
          <p:cNvSpPr>
            <a:spLocks noGrp="1"/>
          </p:cNvSpPr>
          <p:nvPr>
            <p:ph idx="1"/>
          </p:nvPr>
        </p:nvSpPr>
        <p:spPr>
          <a:xfrm>
            <a:off x="228600" y="1066800"/>
            <a:ext cx="7772400" cy="5486400"/>
          </a:xfrm>
        </p:spPr>
        <p:txBody>
          <a:bodyPr/>
          <a:lstStyle/>
          <a:p>
            <a:pPr>
              <a:buNone/>
            </a:pPr>
            <a:r>
              <a:rPr lang="en-US" sz="1100" dirty="0" smtClean="0"/>
              <a:t>Reviewers:</a:t>
            </a:r>
          </a:p>
          <a:p>
            <a:r>
              <a:rPr lang="en-US" sz="1100" dirty="0" smtClean="0"/>
              <a:t>Wesley </a:t>
            </a:r>
            <a:r>
              <a:rPr lang="en-US" sz="1100" dirty="0" smtClean="0"/>
              <a:t>Eddy (IESG)</a:t>
            </a:r>
          </a:p>
          <a:p>
            <a:r>
              <a:rPr lang="en-US" sz="1100" dirty="0" smtClean="0"/>
              <a:t>Brian Carpenter (IETF General Area Review Team)</a:t>
            </a:r>
          </a:p>
          <a:p>
            <a:r>
              <a:rPr lang="en-US" sz="1100" dirty="0" err="1" smtClean="0"/>
              <a:t>Jeroen</a:t>
            </a:r>
            <a:r>
              <a:rPr lang="en-US" sz="1100" dirty="0" smtClean="0"/>
              <a:t> van </a:t>
            </a:r>
            <a:r>
              <a:rPr lang="en-US" sz="1100" dirty="0" err="1" smtClean="0"/>
              <a:t>der</a:t>
            </a:r>
            <a:r>
              <a:rPr lang="en-US" sz="1100" dirty="0" smtClean="0"/>
              <a:t> Ham (NML group member)</a:t>
            </a:r>
          </a:p>
          <a:p>
            <a:r>
              <a:rPr lang="en-US" sz="1100" dirty="0" smtClean="0"/>
              <a:t>Russ </a:t>
            </a:r>
            <a:r>
              <a:rPr lang="en-US" sz="1100" dirty="0" err="1" smtClean="0"/>
              <a:t>Housley</a:t>
            </a:r>
            <a:r>
              <a:rPr lang="en-US" sz="1100" dirty="0" smtClean="0"/>
              <a:t> (IESG chair)</a:t>
            </a:r>
          </a:p>
          <a:p>
            <a:r>
              <a:rPr lang="en-US" sz="1100" dirty="0" smtClean="0"/>
              <a:t>Peter Saint-Andre (IETF Applications Area Director, document shepherd)</a:t>
            </a:r>
          </a:p>
          <a:p>
            <a:r>
              <a:rPr lang="en-US" sz="1100" dirty="0" smtClean="0"/>
              <a:t>Gunter Van de </a:t>
            </a:r>
            <a:r>
              <a:rPr lang="en-US" sz="1100" dirty="0" err="1" smtClean="0"/>
              <a:t>Velde</a:t>
            </a:r>
            <a:r>
              <a:rPr lang="en-US" sz="1100" dirty="0" smtClean="0"/>
              <a:t> (IETF participant)</a:t>
            </a:r>
          </a:p>
          <a:p>
            <a:r>
              <a:rPr lang="en-US" sz="1100" dirty="0" err="1" smtClean="0"/>
              <a:t>Mykyta</a:t>
            </a:r>
            <a:r>
              <a:rPr lang="en-US" sz="1100" dirty="0" smtClean="0"/>
              <a:t> </a:t>
            </a:r>
            <a:r>
              <a:rPr lang="en-US" sz="1100" dirty="0" err="1" smtClean="0"/>
              <a:t>Yevstifeyev</a:t>
            </a:r>
            <a:r>
              <a:rPr lang="en-US" sz="1100" dirty="0" smtClean="0"/>
              <a:t> (IETF URN-NID workgroup</a:t>
            </a:r>
            <a:r>
              <a:rPr lang="en-US" sz="1100" dirty="0" smtClean="0"/>
              <a:t>)</a:t>
            </a:r>
          </a:p>
          <a:p>
            <a:pPr>
              <a:buNone/>
            </a:pPr>
            <a:r>
              <a:rPr lang="en-US" sz="1100" dirty="0" smtClean="0"/>
              <a:t>IESG yea-</a:t>
            </a:r>
            <a:r>
              <a:rPr lang="en-US" sz="1100" dirty="0" err="1" smtClean="0"/>
              <a:t>nodders</a:t>
            </a:r>
            <a:r>
              <a:rPr lang="en-US" sz="1100" dirty="0" smtClean="0"/>
              <a:t>:</a:t>
            </a:r>
          </a:p>
          <a:p>
            <a:r>
              <a:rPr lang="en-US" sz="1100" dirty="0" err="1" smtClean="0"/>
              <a:t>Jari</a:t>
            </a:r>
            <a:r>
              <a:rPr lang="en-US" sz="1100" dirty="0" smtClean="0"/>
              <a:t> </a:t>
            </a:r>
            <a:r>
              <a:rPr lang="en-US" sz="1100" dirty="0" err="1" smtClean="0"/>
              <a:t>Arkko</a:t>
            </a:r>
            <a:r>
              <a:rPr lang="en-US" sz="1100" dirty="0" smtClean="0"/>
              <a:t> (IESG)</a:t>
            </a:r>
          </a:p>
          <a:p>
            <a:r>
              <a:rPr lang="en-US" sz="1100" dirty="0" smtClean="0"/>
              <a:t>Ron </a:t>
            </a:r>
            <a:r>
              <a:rPr lang="en-US" sz="1100" dirty="0" err="1" smtClean="0"/>
              <a:t>Bonica</a:t>
            </a:r>
            <a:r>
              <a:rPr lang="en-US" sz="1100" dirty="0" smtClean="0"/>
              <a:t> (IESG)</a:t>
            </a:r>
          </a:p>
          <a:p>
            <a:r>
              <a:rPr lang="en-US" sz="1100" dirty="0" smtClean="0"/>
              <a:t>Stewart Bryant (IESG)</a:t>
            </a:r>
          </a:p>
          <a:p>
            <a:r>
              <a:rPr lang="en-US" sz="1100" dirty="0" smtClean="0"/>
              <a:t>Gonzalo Camarillo (IESG)</a:t>
            </a:r>
          </a:p>
          <a:p>
            <a:r>
              <a:rPr lang="en-US" sz="1100" dirty="0" smtClean="0"/>
              <a:t>Adrian </a:t>
            </a:r>
            <a:r>
              <a:rPr lang="en-US" sz="1100" dirty="0" err="1" smtClean="0"/>
              <a:t>Farrel</a:t>
            </a:r>
            <a:r>
              <a:rPr lang="en-US" sz="1100" dirty="0" smtClean="0"/>
              <a:t> (IESG)</a:t>
            </a:r>
          </a:p>
          <a:p>
            <a:r>
              <a:rPr lang="en-US" sz="1100" dirty="0" smtClean="0"/>
              <a:t>Stephen Farrell (IESG)</a:t>
            </a:r>
          </a:p>
          <a:p>
            <a:r>
              <a:rPr lang="en-US" sz="1100" dirty="0" smtClean="0"/>
              <a:t>Pete </a:t>
            </a:r>
            <a:r>
              <a:rPr lang="en-US" sz="1100" dirty="0" err="1" smtClean="0"/>
              <a:t>Resnick</a:t>
            </a:r>
            <a:r>
              <a:rPr lang="en-US" sz="1100" dirty="0" smtClean="0"/>
              <a:t> (IESG)</a:t>
            </a:r>
          </a:p>
          <a:p>
            <a:r>
              <a:rPr lang="en-US" sz="1100" dirty="0" smtClean="0"/>
              <a:t>Dan </a:t>
            </a:r>
            <a:r>
              <a:rPr lang="en-US" sz="1100" dirty="0" err="1" smtClean="0"/>
              <a:t>Romascanu</a:t>
            </a:r>
            <a:r>
              <a:rPr lang="en-US" sz="1100" dirty="0" smtClean="0"/>
              <a:t> (IESG)</a:t>
            </a:r>
          </a:p>
          <a:p>
            <a:r>
              <a:rPr lang="en-US" sz="1100" dirty="0" smtClean="0"/>
              <a:t>Robert Sparks (IESG)</a:t>
            </a:r>
          </a:p>
          <a:p>
            <a:r>
              <a:rPr lang="en-US" sz="1100" dirty="0" smtClean="0"/>
              <a:t>Sean Turner (IESG</a:t>
            </a:r>
            <a:r>
              <a:rPr lang="en-US" sz="1100" dirty="0" smtClean="0"/>
              <a:t>)</a:t>
            </a:r>
            <a:endParaRPr lang="en-US" sz="1100" dirty="0" smtClean="0"/>
          </a:p>
          <a:p>
            <a:pPr>
              <a:buNone/>
            </a:pPr>
            <a:r>
              <a:rPr lang="en-US" sz="1100" dirty="0" smtClean="0"/>
              <a:t>Other helpers:</a:t>
            </a:r>
          </a:p>
          <a:p>
            <a:r>
              <a:rPr lang="en-US" sz="1100" dirty="0" smtClean="0"/>
              <a:t>Richard Hughes-Jones (co-author)</a:t>
            </a:r>
          </a:p>
          <a:p>
            <a:r>
              <a:rPr lang="en-US" sz="1100" dirty="0" smtClean="0"/>
              <a:t>Andre </a:t>
            </a:r>
            <a:r>
              <a:rPr lang="en-US" sz="1100" dirty="0" err="1" smtClean="0"/>
              <a:t>Mersky</a:t>
            </a:r>
            <a:r>
              <a:rPr lang="en-US" sz="1100" dirty="0" smtClean="0"/>
              <a:t> (setting up the OGF registry)</a:t>
            </a:r>
          </a:p>
          <a:p>
            <a:r>
              <a:rPr lang="en-US" sz="1100" dirty="0" smtClean="0"/>
              <a:t>Joel </a:t>
            </a:r>
            <a:r>
              <a:rPr lang="en-US" sz="1100" dirty="0" err="1" smtClean="0"/>
              <a:t>Replogle</a:t>
            </a:r>
            <a:r>
              <a:rPr lang="en-US" sz="1100" dirty="0" smtClean="0"/>
              <a:t> (setting up the OGF registry)</a:t>
            </a:r>
          </a:p>
          <a:p>
            <a:r>
              <a:rPr lang="en-US" sz="1100" dirty="0" smtClean="0"/>
              <a:t>Amanda Baber (IANA)</a:t>
            </a:r>
          </a:p>
          <a:p>
            <a:r>
              <a:rPr lang="en-US" sz="1100" dirty="0" smtClean="0"/>
              <a:t>Cindy Morgan (IETF Secretariat)</a:t>
            </a:r>
          </a:p>
          <a:p>
            <a:r>
              <a:rPr lang="en-US" sz="1100" dirty="0" smtClean="0"/>
              <a:t>Amy </a:t>
            </a:r>
            <a:r>
              <a:rPr lang="en-US" sz="1100" dirty="0" err="1" smtClean="0"/>
              <a:t>Vezza</a:t>
            </a:r>
            <a:r>
              <a:rPr lang="en-US" sz="1100" dirty="0" smtClean="0"/>
              <a:t> (IETF Secretariat)</a:t>
            </a:r>
          </a:p>
          <a:p>
            <a:r>
              <a:rPr lang="en-US" sz="1100" dirty="0" smtClean="0"/>
              <a:t>Sandy </a:t>
            </a:r>
            <a:r>
              <a:rPr lang="en-US" sz="1100" dirty="0" err="1" smtClean="0"/>
              <a:t>Ginoza</a:t>
            </a:r>
            <a:r>
              <a:rPr lang="en-US" sz="1100" dirty="0" smtClean="0"/>
              <a:t> (RFC Editor team</a:t>
            </a:r>
            <a:r>
              <a:rPr lang="en-US" sz="1100" dirty="0" smtClean="0"/>
              <a:t>)</a:t>
            </a:r>
            <a:endParaRPr lang="en-US" sz="11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URN:OGF Volatility</a:t>
            </a:r>
            <a:endParaRPr lang="en-GB" dirty="0"/>
          </a:p>
        </p:txBody>
      </p:sp>
      <p:sp>
        <p:nvSpPr>
          <p:cNvPr id="3" name="Content Placeholder 2"/>
          <p:cNvSpPr>
            <a:spLocks noGrp="1"/>
          </p:cNvSpPr>
          <p:nvPr>
            <p:ph idx="1"/>
          </p:nvPr>
        </p:nvSpPr>
        <p:spPr>
          <a:xfrm>
            <a:off x="685800" y="1524000"/>
            <a:ext cx="7772400" cy="4495800"/>
          </a:xfrm>
        </p:spPr>
        <p:txBody>
          <a:bodyPr/>
          <a:lstStyle/>
          <a:p>
            <a:r>
              <a:rPr lang="en-US" sz="2800" dirty="0" err="1" smtClean="0"/>
              <a:t>URNs</a:t>
            </a:r>
            <a:r>
              <a:rPr lang="en-US" sz="2800" dirty="0" smtClean="0"/>
              <a:t> MUST be persistent</a:t>
            </a:r>
          </a:p>
          <a:p>
            <a:pPr lvl="1"/>
            <a:r>
              <a:rPr lang="en-US" sz="2000" dirty="0" smtClean="0"/>
              <a:t>Never change during the lifetime of the identifier</a:t>
            </a:r>
          </a:p>
          <a:p>
            <a:pPr lvl="1"/>
            <a:r>
              <a:rPr lang="en-US" sz="2000" dirty="0" smtClean="0"/>
              <a:t>Never be re-assigned to another resource</a:t>
            </a:r>
          </a:p>
          <a:p>
            <a:r>
              <a:rPr lang="en-US" sz="2400" dirty="0" smtClean="0"/>
              <a:t>IESG concern:</a:t>
            </a:r>
          </a:p>
          <a:p>
            <a:pPr lvl="1"/>
            <a:r>
              <a:rPr lang="en-US" sz="2000" dirty="0" smtClean="0"/>
              <a:t>"OGF" may change name</a:t>
            </a:r>
          </a:p>
          <a:p>
            <a:r>
              <a:rPr lang="en-US" sz="2400" dirty="0" smtClean="0"/>
              <a:t>URN-NID concern:</a:t>
            </a:r>
          </a:p>
          <a:p>
            <a:pPr lvl="1"/>
            <a:r>
              <a:rPr lang="en-US" sz="2000" dirty="0" smtClean="0"/>
              <a:t>domains may be re-assigned.</a:t>
            </a:r>
          </a:p>
          <a:p>
            <a:pPr lvl="1"/>
            <a:r>
              <a:rPr lang="en-US" sz="2000" dirty="0" smtClean="0"/>
              <a:t>This brings a risk of re-assigning </a:t>
            </a:r>
            <a:r>
              <a:rPr lang="en-US" sz="2000" dirty="0" err="1" smtClean="0"/>
              <a:t>URNs</a:t>
            </a:r>
            <a:endParaRPr lang="en-US" sz="2000" dirty="0" smtClean="0"/>
          </a:p>
          <a:p>
            <a:pPr lvl="1"/>
            <a:r>
              <a:rPr lang="en-US" sz="2000" dirty="0" smtClean="0"/>
              <a:t>e.g. urn:ogf:network:surf.net:42</a:t>
            </a:r>
          </a:p>
          <a:p>
            <a:r>
              <a:rPr lang="en-US" sz="2400" dirty="0" smtClean="0"/>
              <a:t>Solution: add year of assignment in URN</a:t>
            </a:r>
          </a:p>
          <a:p>
            <a:pPr lvl="1"/>
            <a:r>
              <a:rPr lang="en-US" sz="2000" dirty="0" smtClean="0"/>
              <a:t>e.g. urn:ogf:network:2011:surf.net:42</a:t>
            </a:r>
          </a:p>
          <a:p>
            <a:pPr lvl="1"/>
            <a:r>
              <a:rPr lang="en-US" sz="2000" dirty="0" smtClean="0"/>
              <a:t>or urn:ogf:network:surf.net:</a:t>
            </a:r>
            <a:r>
              <a:rPr lang="en-US" sz="2000" dirty="0" smtClean="0"/>
              <a:t>2011:</a:t>
            </a:r>
            <a:r>
              <a:rPr lang="en-US" sz="2000" dirty="0" smtClean="0"/>
              <a:t>42</a:t>
            </a:r>
            <a:endParaRPr lang="en-GB" sz="2000" dirty="0" smtClean="0"/>
          </a:p>
          <a:p>
            <a:pPr lvl="1"/>
            <a:endParaRPr lang="en-GB" sz="20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16</a:t>
            </a:fld>
            <a:endParaRPr lang="en-US" altLang="ja-JP"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Labels</a:t>
            </a:r>
            <a:endParaRPr lang="ja-JP" altLang="en-US" dirty="0"/>
          </a:p>
        </p:txBody>
      </p:sp>
      <p:sp>
        <p:nvSpPr>
          <p:cNvPr id="9226" name="Rectangle 10"/>
          <p:cNvSpPr>
            <a:spLocks noGrp="1" noChangeArrowheads="1"/>
          </p:cNvSpPr>
          <p:nvPr>
            <p:ph type="subTitle" idx="1"/>
          </p:nvPr>
        </p:nvSpPr>
        <p:spPr/>
        <p:txBody>
          <a:bodyPr/>
          <a:lstStyle/>
          <a:p>
            <a:endParaRPr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Labels</a:t>
            </a:r>
            <a:endParaRPr lang="en-GB" dirty="0"/>
          </a:p>
        </p:txBody>
      </p:sp>
      <p:sp>
        <p:nvSpPr>
          <p:cNvPr id="3" name="Content Placeholder 2"/>
          <p:cNvSpPr>
            <a:spLocks noGrp="1"/>
          </p:cNvSpPr>
          <p:nvPr>
            <p:ph idx="1"/>
          </p:nvPr>
        </p:nvSpPr>
        <p:spPr>
          <a:xfrm>
            <a:off x="685800" y="1524000"/>
            <a:ext cx="7772400" cy="4495800"/>
          </a:xfrm>
        </p:spPr>
        <p:txBody>
          <a:bodyPr/>
          <a:lstStyle/>
          <a:p>
            <a:r>
              <a:rPr lang="en-US" sz="2800" dirty="0" smtClean="0"/>
              <a:t>Concept known in GMPLS, G.800, NDL, ...</a:t>
            </a:r>
          </a:p>
          <a:p>
            <a:r>
              <a:rPr lang="en-US" sz="2800" dirty="0" smtClean="0"/>
              <a:t>e.g. "VLAN 412" or "</a:t>
            </a:r>
            <a:r>
              <a:rPr lang="en-US" sz="2800" dirty="0" err="1" smtClean="0"/>
              <a:t>34rd</a:t>
            </a:r>
            <a:r>
              <a:rPr lang="en-US" sz="2800" dirty="0" smtClean="0"/>
              <a:t> VC-4 in a STM-64" or "1554.48nm wavelength"</a:t>
            </a:r>
          </a:p>
          <a:p>
            <a:r>
              <a:rPr lang="en-US" sz="2800" dirty="0" smtClean="0"/>
              <a:t>Has a </a:t>
            </a:r>
            <a:r>
              <a:rPr lang="en-US" sz="2800" b="1" dirty="0" smtClean="0"/>
              <a:t>value</a:t>
            </a:r>
            <a:r>
              <a:rPr lang="en-US" sz="2800" dirty="0" smtClean="0"/>
              <a:t> and a </a:t>
            </a:r>
            <a:r>
              <a:rPr lang="en-US" sz="2800" b="1" dirty="0" smtClean="0"/>
              <a:t>type</a:t>
            </a:r>
            <a:endParaRPr lang="en-US" sz="2800" dirty="0" smtClean="0"/>
          </a:p>
          <a:p>
            <a:r>
              <a:rPr lang="en-US" sz="2800" dirty="0" smtClean="0"/>
              <a:t>Used to distinguish channels in a link</a:t>
            </a:r>
          </a:p>
          <a:p>
            <a:r>
              <a:rPr lang="en-US" sz="2800" dirty="0" smtClean="0"/>
              <a:t>May </a:t>
            </a:r>
            <a:r>
              <a:rPr lang="en-US" sz="2800" dirty="0" smtClean="0"/>
              <a:t>later be used for switching, but that is </a:t>
            </a:r>
            <a:r>
              <a:rPr lang="en-US" sz="2800" dirty="0" smtClean="0"/>
              <a:t>secondary</a:t>
            </a:r>
          </a:p>
          <a:p>
            <a:pPr lvl="1"/>
            <a:r>
              <a:rPr lang="en-US" sz="2400" dirty="0" smtClean="0"/>
              <a:t>e.g</a:t>
            </a:r>
            <a:r>
              <a:rPr lang="en-US" sz="2400" dirty="0" smtClean="0"/>
              <a:t>. untagged </a:t>
            </a:r>
            <a:r>
              <a:rPr lang="en-US" sz="2400" dirty="0" err="1" smtClean="0"/>
              <a:t>VLANs</a:t>
            </a:r>
            <a:r>
              <a:rPr lang="en-US" sz="2400" dirty="0" smtClean="0"/>
              <a:t> are currently out of scope</a:t>
            </a:r>
            <a:endParaRPr lang="en-US" sz="2400" dirty="0" smtClean="0"/>
          </a:p>
          <a:p>
            <a:endParaRPr lang="en-GB" sz="2000" b="1"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18</a:t>
            </a:fld>
            <a:endParaRPr lang="en-US" altLang="ja-JP"/>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400" dirty="0" smtClean="0">
                <a:solidFill>
                  <a:srgbClr val="444444"/>
                </a:solidFill>
                <a:latin typeface="Arial"/>
                <a:cs typeface="Arial"/>
              </a:rPr>
              <a:t>”</a:t>
            </a:r>
            <a:endParaRPr lang="en-US" altLang="ja-JP" sz="1400" dirty="0">
              <a:solidFill>
                <a:srgbClr val="444444"/>
              </a:solidFill>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3</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685800">
              <a:spcBef>
                <a:spcPct val="0"/>
              </a:spcBef>
              <a:buFont typeface="+mj-lt"/>
              <a:buAutoNum type="arabicPeriod"/>
            </a:pPr>
            <a:r>
              <a:rPr lang="en-US" sz="1300" dirty="0" smtClean="0"/>
              <a:t>Some 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p>
          <a:p>
            <a:pPr marL="685800">
              <a:spcBef>
                <a:spcPct val="0"/>
              </a:spcBef>
              <a:buFont typeface="+mj-lt"/>
              <a:buAutoNum type="arabicPeriod"/>
            </a:pPr>
            <a:r>
              <a:rPr lang="en-US" sz="1300" dirty="0" smtClean="0"/>
              <a:t>The contributor acknowledges that the Open Grid Forum has no duty to publish or otherwise use or disseminate any contribution. </a:t>
            </a:r>
          </a:p>
          <a:p>
            <a:pPr marL="685800">
              <a:spcBef>
                <a:spcPct val="0"/>
              </a:spcBef>
              <a:buFont typeface="+mj-lt"/>
              <a:buAutoNum type="arabicPeriod"/>
            </a:pPr>
            <a:r>
              <a:rPr lang="en-US" sz="1300" dirty="0" smtClean="0"/>
              <a:t>The 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 </a:t>
            </a:r>
          </a:p>
          <a:p>
            <a:pPr marL="685800">
              <a:spcBef>
                <a:spcPct val="0"/>
              </a:spcBef>
              <a:buFont typeface="+mj-lt"/>
              <a:buAutoNum type="arabicPeriod"/>
            </a:pPr>
            <a:r>
              <a:rPr lang="en-US" sz="1300" dirty="0" smtClean="0"/>
              <a:t>The contributor represents that contribution properly acknowledges major contributors. </a:t>
            </a:r>
          </a:p>
          <a:p>
            <a:pPr marL="685800">
              <a:spcBef>
                <a:spcPct val="0"/>
              </a:spcBef>
              <a:buFont typeface="+mj-lt"/>
              <a:buAutoNum type="arabicPeriod"/>
            </a:pPr>
            <a:r>
              <a:rPr lang="en-US" sz="1300" dirty="0" smtClean="0"/>
              <a:t>The 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 </a:t>
            </a:r>
          </a:p>
          <a:p>
            <a:pPr marL="685800">
              <a:spcBef>
                <a:spcPct val="0"/>
              </a:spcBef>
              <a:buFont typeface="+mj-lt"/>
              <a:buAutoNum type="arabicPeriod"/>
            </a:pPr>
            <a:r>
              <a:rPr lang="en-US" sz="1300" dirty="0" smtClean="0"/>
              <a:t>The 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 </a:t>
            </a:r>
            <a:endParaRPr lang="en-US" sz="1300" dirty="0" smtClean="0"/>
          </a:p>
          <a:p>
            <a:pPr marL="685800">
              <a:spcBef>
                <a:spcPct val="0"/>
              </a:spcBef>
              <a:buFont typeface="+mj-lt"/>
              <a:buAutoNum type="arabicPeriod"/>
            </a:pPr>
            <a:r>
              <a:rPr lang="en-US" sz="1300" dirty="0" smtClean="0"/>
              <a:t>The </a:t>
            </a:r>
            <a:r>
              <a:rPr lang="en-US" sz="1300" dirty="0" smtClean="0"/>
              <a:t>contributor represents that there are no limits to the contributor's ability to make the grants acknowledgments and agreements above that are reasonably and personally known to the contributor.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Notetaker</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pic>
        <p:nvPicPr>
          <p:cNvPr id="5" name="Picture 4"/>
          <p:cNvPicPr>
            <a:picLocks noChangeAspect="1"/>
          </p:cNvPicPr>
          <p:nvPr/>
        </p:nvPicPr>
        <p:blipFill>
          <a:blip r:embed="rId2"/>
          <a:stretch>
            <a:fillRect/>
          </a:stretch>
        </p:blipFill>
        <p:spPr>
          <a:xfrm>
            <a:off x="2209800" y="1295400"/>
            <a:ext cx="5003800" cy="508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00"/>
                            </p:stCondLst>
                            <p:childTnLst>
                              <p:par>
                                <p:cTn id="13" presetID="31" presetClass="entr" presetSubtype="0" fill="hold" nodeType="afterEffect">
                                  <p:stCondLst>
                                    <p:cond delay="100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par>
                          <p:cTn id="19" fill="hold">
                            <p:stCondLst>
                              <p:cond delay="2900"/>
                            </p:stCondLst>
                            <p:childTnLst>
                              <p:par>
                                <p:cTn id="20" presetID="8" presetClass="emph" presetSubtype="0" repeatCount="2000" accel="50000" decel="50000" fill="hold" nodeType="afterEffect">
                                  <p:stCondLst>
                                    <p:cond delay="0"/>
                                  </p:stCondLst>
                                  <p:iterate type="lt">
                                    <p:tmPct val="0"/>
                                  </p:iterate>
                                  <p:childTnLst>
                                    <p:animRot by="43200000">
                                      <p:cBhvr>
                                        <p:cTn id="21"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Session I</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5</a:t>
            </a:fld>
            <a:endParaRPr lang="en-US" altLang="ja-JP"/>
          </a:p>
        </p:txBody>
      </p:sp>
      <p:sp>
        <p:nvSpPr>
          <p:cNvPr id="7" name="Content Placeholder 6"/>
          <p:cNvSpPr>
            <a:spLocks noGrp="1"/>
          </p:cNvSpPr>
          <p:nvPr>
            <p:ph idx="1"/>
          </p:nvPr>
        </p:nvSpPr>
        <p:spPr>
          <a:xfrm>
            <a:off x="1066800" y="1752600"/>
            <a:ext cx="7391400" cy="4267200"/>
          </a:xfrm>
        </p:spPr>
        <p:txBody>
          <a:bodyPr/>
          <a:lstStyle/>
          <a:p>
            <a:pPr marL="355600" indent="-355600">
              <a:tabLst>
                <a:tab pos="3594100" algn="l"/>
              </a:tabLst>
            </a:pPr>
            <a:r>
              <a:rPr lang="en-US" dirty="0" smtClean="0"/>
              <a:t>Agenda bashing</a:t>
            </a:r>
          </a:p>
          <a:p>
            <a:pPr marL="355600" indent="-355600">
              <a:tabLst>
                <a:tab pos="3594100" algn="l"/>
              </a:tabLst>
            </a:pPr>
            <a:r>
              <a:rPr lang="en-US" dirty="0" smtClean="0"/>
              <a:t>Jason </a:t>
            </a:r>
            <a:r>
              <a:rPr lang="en-US" dirty="0" err="1" smtClean="0"/>
              <a:t>Zurawski</a:t>
            </a:r>
            <a:r>
              <a:rPr lang="en-US" dirty="0" smtClean="0"/>
              <a:t> 	– Circuit Monitoring</a:t>
            </a:r>
          </a:p>
          <a:p>
            <a:pPr marL="355600" indent="-355600">
              <a:tabLst>
                <a:tab pos="3594100" algn="l"/>
              </a:tabLst>
            </a:pPr>
            <a:r>
              <a:rPr lang="en-US" dirty="0" err="1" smtClean="0"/>
              <a:t>Jeroen</a:t>
            </a:r>
            <a:r>
              <a:rPr lang="en-US" dirty="0" smtClean="0"/>
              <a:t> van </a:t>
            </a:r>
            <a:r>
              <a:rPr lang="en-US" dirty="0" err="1" smtClean="0"/>
              <a:t>der</a:t>
            </a:r>
            <a:r>
              <a:rPr lang="en-US" dirty="0" smtClean="0"/>
              <a:t> Ham – GEYSERS</a:t>
            </a:r>
            <a:br>
              <a:rPr lang="en-US" dirty="0" smtClean="0"/>
            </a:br>
            <a:r>
              <a:rPr lang="en-US" dirty="0" smtClean="0"/>
              <a:t>	– NOVI</a:t>
            </a:r>
            <a:br>
              <a:rPr lang="en-US" dirty="0" smtClean="0"/>
            </a:br>
            <a:r>
              <a:rPr lang="en-US" dirty="0" smtClean="0"/>
              <a:t>	– GLIF DTOX-TF</a:t>
            </a:r>
          </a:p>
          <a:p>
            <a:pPr marL="355600" indent="-355600">
              <a:tabLst>
                <a:tab pos="3594100" algn="l"/>
              </a:tabLst>
            </a:pPr>
            <a:r>
              <a:rPr lang="en-US" dirty="0" smtClean="0"/>
              <a:t>Jerry </a:t>
            </a:r>
            <a:r>
              <a:rPr lang="en-US" dirty="0" err="1" smtClean="0"/>
              <a:t>Sobiesky</a:t>
            </a:r>
            <a:r>
              <a:rPr lang="en-US" dirty="0" smtClean="0"/>
              <a:t> 	– NSI Topology</a:t>
            </a:r>
            <a:br>
              <a:rPr lang="en-US" dirty="0" smtClean="0"/>
            </a:br>
            <a:r>
              <a:rPr lang="en-US" dirty="0" smtClean="0"/>
              <a:t>	requirements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Session II</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6</a:t>
            </a:fld>
            <a:endParaRPr lang="en-US" altLang="ja-JP"/>
          </a:p>
        </p:txBody>
      </p:sp>
      <p:sp>
        <p:nvSpPr>
          <p:cNvPr id="6" name="TextBox 5"/>
          <p:cNvSpPr txBox="1"/>
          <p:nvPr/>
        </p:nvSpPr>
        <p:spPr>
          <a:xfrm>
            <a:off x="1077266" y="5069080"/>
            <a:ext cx="184666" cy="461665"/>
          </a:xfrm>
          <a:prstGeom prst="rect">
            <a:avLst/>
          </a:prstGeom>
          <a:noFill/>
        </p:spPr>
        <p:txBody>
          <a:bodyPr wrap="none" rtlCol="0">
            <a:spAutoFit/>
          </a:bodyPr>
          <a:lstStyle/>
          <a:p>
            <a:endParaRPr lang="en-US" dirty="0"/>
          </a:p>
        </p:txBody>
      </p:sp>
      <p:sp>
        <p:nvSpPr>
          <p:cNvPr id="7" name="Content Placeholder 6"/>
          <p:cNvSpPr>
            <a:spLocks noGrp="1"/>
          </p:cNvSpPr>
          <p:nvPr>
            <p:ph idx="1"/>
          </p:nvPr>
        </p:nvSpPr>
        <p:spPr>
          <a:xfrm>
            <a:off x="762000" y="1371600"/>
            <a:ext cx="8077200" cy="5181600"/>
          </a:xfrm>
        </p:spPr>
        <p:txBody>
          <a:bodyPr/>
          <a:lstStyle/>
          <a:p>
            <a:pPr marL="355600" indent="-355600"/>
            <a:r>
              <a:rPr lang="en-US" dirty="0" err="1" smtClean="0"/>
              <a:t>Jeroen</a:t>
            </a:r>
            <a:r>
              <a:rPr lang="en-US" dirty="0" smtClean="0"/>
              <a:t> van </a:t>
            </a:r>
            <a:r>
              <a:rPr lang="en-US" dirty="0" err="1" smtClean="0"/>
              <a:t>der</a:t>
            </a:r>
            <a:r>
              <a:rPr lang="en-US" dirty="0" smtClean="0"/>
              <a:t> Ham – Port vs. Interface</a:t>
            </a:r>
            <a:endParaRPr lang="en-US" dirty="0" smtClean="0"/>
          </a:p>
          <a:p>
            <a:pPr marL="355600" indent="-355600"/>
            <a:r>
              <a:rPr lang="en-US" dirty="0" smtClean="0"/>
              <a:t>Freek Dijkstra – </a:t>
            </a:r>
            <a:r>
              <a:rPr lang="en-US" dirty="0" err="1" smtClean="0"/>
              <a:t>URN:OGF:network</a:t>
            </a:r>
            <a:r>
              <a:rPr lang="en-US" dirty="0" smtClean="0"/>
              <a:t> Status and Proposal</a:t>
            </a:r>
          </a:p>
          <a:p>
            <a:pPr marL="355600" indent="-355600"/>
            <a:r>
              <a:rPr lang="en-US" dirty="0" smtClean="0"/>
              <a:t>Freek &amp; </a:t>
            </a:r>
            <a:r>
              <a:rPr lang="en-US" dirty="0" err="1" smtClean="0"/>
              <a:t>Jeroen</a:t>
            </a:r>
            <a:r>
              <a:rPr lang="en-US" dirty="0" smtClean="0"/>
              <a:t> – </a:t>
            </a:r>
            <a:r>
              <a:rPr lang="en-US" dirty="0" smtClean="0"/>
              <a:t>Label </a:t>
            </a:r>
            <a:r>
              <a:rPr lang="en-US" dirty="0" smtClean="0"/>
              <a:t>Proposal</a:t>
            </a:r>
          </a:p>
          <a:p>
            <a:pPr marL="355600" indent="-355600"/>
            <a:r>
              <a:rPr lang="en-US" dirty="0" smtClean="0"/>
              <a:t>Status</a:t>
            </a:r>
          </a:p>
          <a:p>
            <a:pPr marL="755650" lvl="1" indent="-355600"/>
            <a:r>
              <a:rPr lang="en-US" dirty="0" smtClean="0"/>
              <a:t>XML syntax</a:t>
            </a:r>
          </a:p>
          <a:p>
            <a:pPr marL="755650" lvl="1" indent="-355600"/>
            <a:r>
              <a:rPr lang="en-US" dirty="0" smtClean="0"/>
              <a:t>RDF syntax</a:t>
            </a:r>
          </a:p>
          <a:p>
            <a:pPr marL="755650" lvl="1" indent="-355600"/>
            <a:r>
              <a:rPr lang="en-US" dirty="0" smtClean="0"/>
              <a:t>UML </a:t>
            </a:r>
            <a:r>
              <a:rPr lang="en-US" dirty="0" smtClean="0"/>
              <a:t>schema</a:t>
            </a:r>
          </a:p>
          <a:p>
            <a:pPr marL="355600" indent="-355600"/>
            <a:r>
              <a:rPr lang="en-US" dirty="0" smtClean="0"/>
              <a:t>Tasks Ahead (assignment of volunteers)</a:t>
            </a:r>
          </a:p>
          <a:p>
            <a:pPr marL="355600" indent="-355600"/>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 Session III</a:t>
            </a:r>
            <a:endParaRPr lang="en-GB" dirty="0"/>
          </a:p>
        </p:txBody>
      </p:sp>
      <p:sp>
        <p:nvSpPr>
          <p:cNvPr id="3" name="Content Placeholder 2"/>
          <p:cNvSpPr>
            <a:spLocks noGrp="1"/>
          </p:cNvSpPr>
          <p:nvPr>
            <p:ph idx="1"/>
          </p:nvPr>
        </p:nvSpPr>
        <p:spPr/>
        <p:txBody>
          <a:bodyPr/>
          <a:lstStyle/>
          <a:p>
            <a:r>
              <a:rPr lang="en-GB" dirty="0" smtClean="0"/>
              <a:t>Break-Out session</a:t>
            </a:r>
          </a:p>
          <a:p>
            <a:pPr lvl="1"/>
            <a:r>
              <a:rPr lang="en-GB" dirty="0" smtClean="0"/>
              <a:t>Overflow</a:t>
            </a:r>
          </a:p>
          <a:p>
            <a:pPr lvl="1"/>
            <a:r>
              <a:rPr lang="en-GB" dirty="0" smtClean="0"/>
              <a:t>Further discussion</a:t>
            </a:r>
          </a:p>
          <a:p>
            <a:pPr lvl="1"/>
            <a:r>
              <a:rPr lang="en-GB" dirty="0" smtClean="0"/>
              <a:t>...</a:t>
            </a:r>
            <a:endParaRPr lang="en-GB"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7</a:t>
            </a:fld>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Tasks</a:t>
            </a:r>
            <a:r>
              <a:rPr lang="nl-NL" altLang="ja-JP" dirty="0" smtClean="0"/>
              <a:t> </a:t>
            </a:r>
            <a:r>
              <a:rPr lang="nl-NL" altLang="ja-JP" dirty="0" err="1" smtClean="0"/>
              <a:t>Ahead</a:t>
            </a:r>
            <a:endParaRPr lang="ja-JP" altLang="en-US" dirty="0"/>
          </a:p>
        </p:txBody>
      </p:sp>
      <p:sp>
        <p:nvSpPr>
          <p:cNvPr id="9226" name="Rectangle 10"/>
          <p:cNvSpPr>
            <a:spLocks noGrp="1" noChangeArrowheads="1"/>
          </p:cNvSpPr>
          <p:nvPr>
            <p:ph type="subTitle" idx="1"/>
          </p:nvPr>
        </p:nvSpPr>
        <p:spPr/>
        <p:txBody>
          <a:bodyPr/>
          <a:lstStyle/>
          <a:p>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 and Task Tracker</a:t>
            </a:r>
            <a:endParaRPr lang="en-GB" dirty="0"/>
          </a:p>
        </p:txBody>
      </p:sp>
      <p:sp>
        <p:nvSpPr>
          <p:cNvPr id="3" name="Content Placeholder 2"/>
          <p:cNvSpPr>
            <a:spLocks noGrp="1"/>
          </p:cNvSpPr>
          <p:nvPr>
            <p:ph idx="1"/>
          </p:nvPr>
        </p:nvSpPr>
        <p:spPr/>
        <p:txBody>
          <a:bodyPr/>
          <a:lstStyle/>
          <a:p>
            <a:r>
              <a:rPr lang="en-GB" dirty="0" smtClean="0"/>
              <a:t>Proposal:</a:t>
            </a:r>
            <a:br>
              <a:rPr lang="en-GB" dirty="0" smtClean="0"/>
            </a:br>
            <a:r>
              <a:rPr lang="en-GB" dirty="0" smtClean="0"/>
              <a:t>Use </a:t>
            </a:r>
            <a:r>
              <a:rPr lang="en-GB" dirty="0" err="1" smtClean="0"/>
              <a:t>Gridforge</a:t>
            </a:r>
            <a:r>
              <a:rPr lang="en-GB" dirty="0" smtClean="0"/>
              <a:t> Tracker to keep track of tasks and use cases.</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a:p>
        </p:txBody>
      </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6811</TotalTime>
  <Words>1329</Words>
  <Application>Microsoft Macintosh PowerPoint</Application>
  <PresentationFormat>On-screen Show (4:3)</PresentationFormat>
  <Paragraphs>141</Paragraphs>
  <Slides>18</Slides>
  <Notes>5</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OGF PowerPoint Template v1.5</vt:lpstr>
      <vt:lpstr>NML Progress</vt:lpstr>
      <vt:lpstr>OGF IPR Policies Apply</vt:lpstr>
      <vt:lpstr>OGF IPR Policies Apply</vt:lpstr>
      <vt:lpstr>Notetaker</vt:lpstr>
      <vt:lpstr>Agenda Session I</vt:lpstr>
      <vt:lpstr>Agenda Session II</vt:lpstr>
      <vt:lpstr>Agenda Session III</vt:lpstr>
      <vt:lpstr>Tasks Ahead</vt:lpstr>
      <vt:lpstr>Issue and Task Tracker</vt:lpstr>
      <vt:lpstr>Tasks</vt:lpstr>
      <vt:lpstr>Open Issues</vt:lpstr>
      <vt:lpstr>Current Schema (Oct 2010)</vt:lpstr>
      <vt:lpstr>URN:OGF:network Identifiers</vt:lpstr>
      <vt:lpstr>URN:OGF:network Status</vt:lpstr>
      <vt:lpstr>Thank you, reviewers!</vt:lpstr>
      <vt:lpstr>URN:OGF Volatility</vt:lpstr>
      <vt:lpstr>Labels</vt:lpstr>
      <vt:lpstr>Labels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95</cp:revision>
  <cp:lastPrinted>2011-09-20T02:13:30Z</cp:lastPrinted>
  <dcterms:created xsi:type="dcterms:W3CDTF">2011-09-19T07:48:40Z</dcterms:created>
  <dcterms:modified xsi:type="dcterms:W3CDTF">2011-09-20T08:59:26Z</dcterms:modified>
</cp:coreProperties>
</file>