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1" r:id="rId5"/>
    <p:sldId id="272" r:id="rId6"/>
    <p:sldId id="273" r:id="rId7"/>
    <p:sldId id="260" r:id="rId8"/>
    <p:sldId id="261" r:id="rId9"/>
    <p:sldId id="259" r:id="rId10"/>
    <p:sldId id="262" r:id="rId11"/>
    <p:sldId id="274" r:id="rId12"/>
    <p:sldId id="263" r:id="rId13"/>
    <p:sldId id="275" r:id="rId14"/>
    <p:sldId id="276" r:id="rId15"/>
    <p:sldId id="277" r:id="rId16"/>
    <p:sldId id="278" r:id="rId17"/>
    <p:sldId id="267" r:id="rId18"/>
    <p:sldId id="269" r:id="rId19"/>
    <p:sldId id="27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528"/>
      </p:cViewPr>
      <p:guideLst>
        <p:guide orient="horz" pos="2160"/>
        <p:guide pos="288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6A421-FA39-492D-9D2D-1CDC4FF967B6}" type="datetimeFigureOut">
              <a:rPr lang="en-GB" smtClean="0"/>
              <a:t>16/01/2014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73926D-E82F-4E69-9BF2-A892965D32E4}" type="slidenum">
              <a:rPr lang="en-GB" smtClean="0"/>
              <a:t>‹#›</a:t>
            </a:fld>
            <a:endParaRPr lang="en-GB"/>
          </a:p>
        </p:txBody>
      </p:sp>
    </p:spTree>
    <p:extLst>
      <p:ext uri="{BB962C8B-B14F-4D97-AF65-F5344CB8AC3E}">
        <p14:creationId xmlns:p14="http://schemas.microsoft.com/office/powerpoint/2010/main" val="2648781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eaLnBrk="1" hangingPunct="1">
              <a:spcBef>
                <a:spcPct val="0"/>
              </a:spcBef>
              <a:buClrTx/>
              <a:buFontTx/>
              <a:buNone/>
            </a:pPr>
            <a:r>
              <a:rPr lang="en-US" dirty="0">
                <a:latin typeface="Lucida Grande" charset="0"/>
                <a:ea typeface="Lucida Grande" charset="0"/>
                <a:cs typeface="Lucida Grande" charset="0"/>
              </a:rPr>
              <a:t>Here comes the Federation. Federation is our answer to current diversity and division of cloud solutions. What exactly is federation? </a:t>
            </a:r>
          </a:p>
          <a:p>
            <a:pPr eaLnBrk="1" hangingPunct="1">
              <a:spcBef>
                <a:spcPct val="0"/>
              </a:spcBef>
              <a:buClrTx/>
              <a:buFontTx/>
              <a:buNone/>
            </a:pPr>
            <a:endParaRPr lang="en-US" dirty="0">
              <a:latin typeface="Lucida Grande" charset="0"/>
              <a:ea typeface="Lucida Grande" charset="0"/>
              <a:cs typeface="Lucida Grande" charset="0"/>
            </a:endParaRPr>
          </a:p>
          <a:p>
            <a:pPr eaLnBrk="1" hangingPunct="1">
              <a:spcBef>
                <a:spcPct val="0"/>
              </a:spcBef>
              <a:buClrTx/>
              <a:buFontTx/>
              <a:buNone/>
            </a:pPr>
            <a:r>
              <a:rPr lang="en-US" dirty="0">
                <a:latin typeface="Lucida Grande" charset="0"/>
                <a:ea typeface="Lucida Grande" charset="0"/>
                <a:cs typeface="Lucida Grande" charset="0"/>
              </a:rPr>
              <a:t>Federation is an abstraction of providers. The abstraction gives us interoperability, where we have a unified approach to description of the applications as well as unified way of deploying it to different providers, automatically, if requested. The user experience remains the same regardless of the provider.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FontTx/>
              <a:buChar char="•"/>
            </a:pPr>
            <a:r>
              <a:rPr lang="en-US" dirty="0" smtClean="0">
                <a:latin typeface="Arial" charset="0"/>
                <a:ea typeface="ＭＳ Ｐゴシック" charset="0"/>
                <a:cs typeface="ＭＳ Ｐゴシック" charset="0"/>
              </a:rPr>
              <a:t>Large-scale scientific facilities (accelerators, high-power laser, synchrotrons) producing large data sets to be analyzed in real-time to provide support of in situ experimental decision</a:t>
            </a:r>
          </a:p>
          <a:p>
            <a:pPr lvl="1"/>
            <a:r>
              <a:rPr lang="en-US" dirty="0" smtClean="0">
                <a:latin typeface="Arial" charset="0"/>
                <a:ea typeface="ＭＳ Ｐゴシック" charset="0"/>
              </a:rPr>
              <a:t>ISIS accelerator involving small angle scattering experiments on biological molecules</a:t>
            </a:r>
          </a:p>
          <a:p>
            <a:pPr lvl="1"/>
            <a:r>
              <a:rPr lang="en-US" dirty="0" smtClean="0">
                <a:latin typeface="Arial" charset="0"/>
                <a:ea typeface="ＭＳ Ｐゴシック" charset="0"/>
              </a:rPr>
              <a:t>Central laser facility for chemical, metal and biological samples (microscopic scale)</a:t>
            </a:r>
          </a:p>
          <a:p>
            <a:endParaRPr lang="en-GB" dirty="0"/>
          </a:p>
        </p:txBody>
      </p:sp>
      <p:sp>
        <p:nvSpPr>
          <p:cNvPr id="4" name="Espace réservé du numéro de diapositive 3"/>
          <p:cNvSpPr>
            <a:spLocks noGrp="1"/>
          </p:cNvSpPr>
          <p:nvPr>
            <p:ph type="sldNum" sz="quarter" idx="10"/>
          </p:nvPr>
        </p:nvSpPr>
        <p:spPr>
          <a:xfrm>
            <a:off x="3885185" y="8684973"/>
            <a:ext cx="2971211" cy="457565"/>
          </a:xfrm>
          <a:prstGeom prst="rect">
            <a:avLst/>
          </a:prstGeom>
        </p:spPr>
        <p:txBody>
          <a:bodyPr/>
          <a:lstStyle/>
          <a:p>
            <a:fld id="{BD01E1C8-9A71-0E41-8A63-1E2F217C5AC5}" type="slidenum">
              <a:rPr lang="en-GB" smtClean="0"/>
              <a:t>4</a:t>
            </a:fld>
            <a:endParaRPr lang="en-GB"/>
          </a:p>
        </p:txBody>
      </p:sp>
    </p:spTree>
    <p:extLst>
      <p:ext uri="{BB962C8B-B14F-4D97-AF65-F5344CB8AC3E}">
        <p14:creationId xmlns:p14="http://schemas.microsoft.com/office/powerpoint/2010/main" val="3849652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92106E41-5E69-4E76-860F-BBB0FD47D21B}" type="slidenum">
              <a:rPr lang="nl-NL" smtClean="0"/>
              <a:pPr/>
              <a:t>20</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689" y="2445832"/>
            <a:ext cx="7772623" cy="1573069"/>
          </a:xfrm>
        </p:spPr>
        <p:txBody>
          <a:bodyPr anchor="b">
            <a:noAutofit/>
          </a:bodyPr>
          <a:lstStyle>
            <a:lvl1pPr algn="ctr">
              <a:defRPr sz="4900"/>
            </a:lvl1pPr>
          </a:lstStyle>
          <a:p>
            <a:r>
              <a:rPr lang="en-US" smtClean="0"/>
              <a:t>Click to edit Master title style</a:t>
            </a:r>
            <a:endParaRPr lang="nl-NL" dirty="0"/>
          </a:p>
        </p:txBody>
      </p:sp>
      <p:sp>
        <p:nvSpPr>
          <p:cNvPr id="3" name="Ondertitel 2"/>
          <p:cNvSpPr>
            <a:spLocks noGrp="1"/>
          </p:cNvSpPr>
          <p:nvPr>
            <p:ph type="subTitle" idx="1"/>
          </p:nvPr>
        </p:nvSpPr>
        <p:spPr>
          <a:xfrm>
            <a:off x="1371377" y="4215535"/>
            <a:ext cx="6401247" cy="1130644"/>
          </a:xfrm>
        </p:spPr>
        <p:txBody>
          <a:bodyPr>
            <a:normAutofit/>
          </a:bodyPr>
          <a:lstStyle>
            <a:lvl1pPr marL="0" indent="0" algn="ctr">
              <a:buNone/>
              <a:defRPr sz="2400">
                <a:solidFill>
                  <a:schemeClr val="tx1"/>
                </a:solidFill>
              </a:defRPr>
            </a:lvl1pPr>
            <a:lvl2pPr marL="317480" indent="0" algn="ctr">
              <a:buNone/>
              <a:defRPr>
                <a:solidFill>
                  <a:schemeClr val="tx1">
                    <a:tint val="75000"/>
                  </a:schemeClr>
                </a:solidFill>
              </a:defRPr>
            </a:lvl2pPr>
            <a:lvl3pPr marL="634959" indent="0" algn="ctr">
              <a:buNone/>
              <a:defRPr>
                <a:solidFill>
                  <a:schemeClr val="tx1">
                    <a:tint val="75000"/>
                  </a:schemeClr>
                </a:solidFill>
              </a:defRPr>
            </a:lvl3pPr>
            <a:lvl4pPr marL="952439" indent="0" algn="ctr">
              <a:buNone/>
              <a:defRPr>
                <a:solidFill>
                  <a:schemeClr val="tx1">
                    <a:tint val="75000"/>
                  </a:schemeClr>
                </a:solidFill>
              </a:defRPr>
            </a:lvl4pPr>
            <a:lvl5pPr marL="1269919" indent="0" algn="ctr">
              <a:buNone/>
              <a:defRPr>
                <a:solidFill>
                  <a:schemeClr val="tx1">
                    <a:tint val="75000"/>
                  </a:schemeClr>
                </a:solidFill>
              </a:defRPr>
            </a:lvl5pPr>
            <a:lvl6pPr marL="1587398" indent="0" algn="ctr">
              <a:buNone/>
              <a:defRPr>
                <a:solidFill>
                  <a:schemeClr val="tx1">
                    <a:tint val="75000"/>
                  </a:schemeClr>
                </a:solidFill>
              </a:defRPr>
            </a:lvl6pPr>
            <a:lvl7pPr marL="1904878" indent="0" algn="ctr">
              <a:buNone/>
              <a:defRPr>
                <a:solidFill>
                  <a:schemeClr val="tx1">
                    <a:tint val="75000"/>
                  </a:schemeClr>
                </a:solidFill>
              </a:defRPr>
            </a:lvl7pPr>
            <a:lvl8pPr marL="2222358" indent="0" algn="ctr">
              <a:buNone/>
              <a:defRPr>
                <a:solidFill>
                  <a:schemeClr val="tx1">
                    <a:tint val="75000"/>
                  </a:schemeClr>
                </a:solidFill>
              </a:defRPr>
            </a:lvl8pPr>
            <a:lvl9pPr marL="2539837" indent="0" algn="ctr">
              <a:buNone/>
              <a:defRPr>
                <a:solidFill>
                  <a:schemeClr val="tx1">
                    <a:tint val="75000"/>
                  </a:schemeClr>
                </a:solidFill>
              </a:defRPr>
            </a:lvl9pPr>
          </a:lstStyle>
          <a:p>
            <a:r>
              <a:rPr lang="en-US" smtClean="0"/>
              <a:t>Click to edit Master subtitle style</a:t>
            </a:r>
            <a:endParaRPr lang="nl-NL" dirty="0"/>
          </a:p>
        </p:txBody>
      </p:sp>
      <p:sp>
        <p:nvSpPr>
          <p:cNvPr id="6" name="Tijdelijke aanduiding voor dianummer 5"/>
          <p:cNvSpPr>
            <a:spLocks noGrp="1"/>
          </p:cNvSpPr>
          <p:nvPr>
            <p:ph type="sldNum" sz="quarter" idx="12"/>
          </p:nvPr>
        </p:nvSpPr>
        <p:spPr>
          <a:xfrm>
            <a:off x="3501641" y="6378506"/>
            <a:ext cx="2134122" cy="365225"/>
          </a:xfrm>
          <a:prstGeom prst="rect">
            <a:avLst/>
          </a:prstGeom>
        </p:spPr>
        <p:txBody>
          <a:bodyPr/>
          <a:lstStyle>
            <a:lvl1pPr algn="ctr">
              <a:defRPr>
                <a:solidFill>
                  <a:srgbClr val="00B050"/>
                </a:solidFill>
              </a:defRPr>
            </a:lvl1pPr>
          </a:lstStyle>
          <a:p>
            <a:fld id="{724C1168-AFD1-4302-AA31-7EA0BF4FC539}" type="slidenum">
              <a:rPr lang="en-GB" smtClean="0"/>
              <a:t>‹#›</a:t>
            </a:fld>
            <a:endParaRPr lang="en-GB"/>
          </a:p>
        </p:txBody>
      </p:sp>
      <p:sp>
        <p:nvSpPr>
          <p:cNvPr id="11" name="Tijdelijke aanduiding voor voettekst 4"/>
          <p:cNvSpPr>
            <a:spLocks noGrp="1"/>
          </p:cNvSpPr>
          <p:nvPr>
            <p:ph type="ftr" sz="quarter" idx="3"/>
          </p:nvPr>
        </p:nvSpPr>
        <p:spPr>
          <a:xfrm>
            <a:off x="654755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44DA0716-C050-40D5-A2B8-0294889E5343}" type="slidenum">
              <a:rPr lang="en-US"/>
              <a:pPr/>
              <a:t>‹#›</a:t>
            </a:fld>
            <a:endParaRPr lang="en-US"/>
          </a:p>
        </p:txBody>
      </p:sp>
    </p:spTree>
    <p:extLst>
      <p:ext uri="{BB962C8B-B14F-4D97-AF65-F5344CB8AC3E}">
        <p14:creationId xmlns:p14="http://schemas.microsoft.com/office/powerpoint/2010/main" val="39422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3700"/>
            </a:lvl1pPr>
          </a:lstStyle>
          <a:p>
            <a:r>
              <a:rPr lang="en-US" smtClean="0"/>
              <a:t>Click to edit Master title style</a:t>
            </a:r>
            <a:endParaRPr lang="nl-NL" dirty="0"/>
          </a:p>
        </p:txBody>
      </p:sp>
      <p:sp>
        <p:nvSpPr>
          <p:cNvPr id="3" name="Tijdelijke aanduiding voor inhoud 2"/>
          <p:cNvSpPr>
            <a:spLocks noGrp="1"/>
          </p:cNvSpPr>
          <p:nvPr>
            <p:ph idx="1"/>
          </p:nvPr>
        </p:nvSpPr>
        <p:spPr/>
        <p:txBody>
          <a:bodyPr/>
          <a:lstStyle>
            <a:lvl1pPr>
              <a:defRPr sz="2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6" name="Tijdelijke aanduiding voor dianummer 5"/>
          <p:cNvSpPr>
            <a:spLocks noGrp="1"/>
          </p:cNvSpPr>
          <p:nvPr>
            <p:ph type="sldNum" sz="quarter" idx="12"/>
          </p:nvPr>
        </p:nvSpPr>
        <p:spPr>
          <a:xfrm>
            <a:off x="3501641" y="6378506"/>
            <a:ext cx="2134122" cy="365225"/>
          </a:xfrm>
          <a:prstGeom prst="rect">
            <a:avLst/>
          </a:prstGeom>
        </p:spPr>
        <p:txBody>
          <a:bodyPr/>
          <a:lstStyle/>
          <a:p>
            <a:fld id="{724C1168-AFD1-4302-AA31-7EA0BF4FC539}" type="slidenum">
              <a:rPr lang="en-GB" smtClean="0"/>
              <a:t>‹#›</a:t>
            </a:fld>
            <a:endParaRPr lang="en-GB"/>
          </a:p>
        </p:txBody>
      </p:sp>
      <p:sp>
        <p:nvSpPr>
          <p:cNvPr id="9"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1_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lvl1pPr>
              <a:defRPr sz="3700"/>
            </a:lvl1pPr>
          </a:lstStyle>
          <a:p>
            <a:r>
              <a:rPr lang="en-US" smtClean="0"/>
              <a:t>Click to edit Master title style</a:t>
            </a:r>
            <a:endParaRPr lang="nl-NL" dirty="0"/>
          </a:p>
        </p:txBody>
      </p:sp>
      <p:sp>
        <p:nvSpPr>
          <p:cNvPr id="3" name="Tijdelijke aanduiding voor inhoud 2"/>
          <p:cNvSpPr>
            <a:spLocks noGrp="1"/>
          </p:cNvSpPr>
          <p:nvPr>
            <p:ph sz="half" idx="1"/>
          </p:nvPr>
        </p:nvSpPr>
        <p:spPr>
          <a:xfrm>
            <a:off x="1532679" y="1610138"/>
            <a:ext cx="3545875" cy="4525760"/>
          </a:xfrm>
        </p:spPr>
        <p:txBody>
          <a:bodyPr/>
          <a:lstStyle>
            <a:lvl1pPr>
              <a:defRPr sz="2200"/>
            </a:lvl1pPr>
            <a:lvl2pPr>
              <a:defRPr sz="17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inhoud 3"/>
          <p:cNvSpPr>
            <a:spLocks noGrp="1"/>
          </p:cNvSpPr>
          <p:nvPr>
            <p:ph sz="half" idx="2"/>
          </p:nvPr>
        </p:nvSpPr>
        <p:spPr>
          <a:xfrm>
            <a:off x="5281175" y="1600706"/>
            <a:ext cx="3647186" cy="4525760"/>
          </a:xfrm>
        </p:spPr>
        <p:txBody>
          <a:bodyPr/>
          <a:lstStyle>
            <a:lvl1pPr>
              <a:defRPr sz="2200"/>
            </a:lvl1pPr>
            <a:lvl2pPr>
              <a:defRPr sz="17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7" name="Tijdelijke aanduiding voor dianummer 6"/>
          <p:cNvSpPr>
            <a:spLocks noGrp="1"/>
          </p:cNvSpPr>
          <p:nvPr>
            <p:ph type="sldNum" sz="quarter" idx="12"/>
          </p:nvPr>
        </p:nvSpPr>
        <p:spPr>
          <a:xfrm>
            <a:off x="3501641" y="6378506"/>
            <a:ext cx="2134122" cy="365225"/>
          </a:xfrm>
          <a:prstGeom prst="rect">
            <a:avLst/>
          </a:prstGeom>
        </p:spPr>
        <p:txBody>
          <a:bodyPr/>
          <a:lstStyle/>
          <a:p>
            <a:fld id="{724C1168-AFD1-4302-AA31-7EA0BF4FC539}" type="slidenum">
              <a:rPr lang="en-GB" smtClean="0"/>
              <a:t>‹#›</a:t>
            </a:fld>
            <a:endParaRPr lang="en-GB"/>
          </a:p>
        </p:txBody>
      </p:sp>
      <p:sp>
        <p:nvSpPr>
          <p:cNvPr id="8"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3503" y="774445"/>
            <a:ext cx="7547649" cy="5210794"/>
          </a:xfrm>
        </p:spPr>
        <p:txBody>
          <a:bodyPr/>
          <a:lstStyle>
            <a:lvl1pPr>
              <a:defRPr sz="2600"/>
            </a:lvl1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Tijdelijke aanduiding voor dianummer 5"/>
          <p:cNvSpPr>
            <a:spLocks noGrp="1"/>
          </p:cNvSpPr>
          <p:nvPr>
            <p:ph type="sldNum" sz="quarter" idx="12"/>
          </p:nvPr>
        </p:nvSpPr>
        <p:spPr>
          <a:xfrm>
            <a:off x="3501641" y="6378506"/>
            <a:ext cx="2134122" cy="365225"/>
          </a:xfrm>
          <a:prstGeom prst="rect">
            <a:avLst/>
          </a:prstGeom>
        </p:spPr>
        <p:txBody>
          <a:bodyPr/>
          <a:lstStyle/>
          <a:p>
            <a:fld id="{724C1168-AFD1-4302-AA31-7EA0BF4FC539}" type="slidenum">
              <a:rPr lang="en-GB" smtClean="0"/>
              <a:t>‹#›</a:t>
            </a:fld>
            <a:endParaRPr lang="en-GB"/>
          </a:p>
        </p:txBody>
      </p:sp>
      <p:sp>
        <p:nvSpPr>
          <p:cNvPr id="8"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a:xfrm>
            <a:off x="3501641" y="6378506"/>
            <a:ext cx="2134122" cy="365225"/>
          </a:xfrm>
          <a:prstGeom prst="rect">
            <a:avLst/>
          </a:prstGeom>
        </p:spPr>
        <p:txBody>
          <a:bodyPr/>
          <a:lstStyle/>
          <a:p>
            <a:fld id="{724C1168-AFD1-4302-AA31-7EA0BF4FC539}" type="slidenum">
              <a:rPr lang="en-GB" smtClean="0"/>
              <a:t>‹#›</a:t>
            </a:fld>
            <a:endParaRPr lang="en-GB"/>
          </a:p>
        </p:txBody>
      </p:sp>
      <p:sp>
        <p:nvSpPr>
          <p:cNvPr id="5"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lvl1pPr>
              <a:defRPr sz="3700"/>
            </a:lvl1pPr>
          </a:lstStyle>
          <a:p>
            <a:r>
              <a:rPr lang="en-US" smtClean="0"/>
              <a:t>Click to edit Master title style</a:t>
            </a:r>
            <a:endParaRPr lang="nl-NL" dirty="0"/>
          </a:p>
        </p:txBody>
      </p:sp>
      <p:sp>
        <p:nvSpPr>
          <p:cNvPr id="5" name="Tijdelijke aanduiding voor dianummer 4"/>
          <p:cNvSpPr>
            <a:spLocks noGrp="1"/>
          </p:cNvSpPr>
          <p:nvPr>
            <p:ph type="sldNum" sz="quarter" idx="12"/>
          </p:nvPr>
        </p:nvSpPr>
        <p:spPr>
          <a:xfrm>
            <a:off x="3501641" y="6378506"/>
            <a:ext cx="2134122" cy="365225"/>
          </a:xfrm>
          <a:prstGeom prst="rect">
            <a:avLst/>
          </a:prstGeom>
        </p:spPr>
        <p:txBody>
          <a:bodyPr/>
          <a:lstStyle/>
          <a:p>
            <a:fld id="{724C1168-AFD1-4302-AA31-7EA0BF4FC539}" type="slidenum">
              <a:rPr lang="en-GB" smtClean="0"/>
              <a:t>‹#›</a:t>
            </a:fld>
            <a:endParaRPr lang="en-GB"/>
          </a:p>
        </p:txBody>
      </p:sp>
      <p:sp>
        <p:nvSpPr>
          <p:cNvPr id="7" name="Tijdelijke aanduiding voor tabel 6"/>
          <p:cNvSpPr>
            <a:spLocks noGrp="1"/>
          </p:cNvSpPr>
          <p:nvPr>
            <p:ph type="tbl" sz="quarter" idx="13"/>
          </p:nvPr>
        </p:nvSpPr>
        <p:spPr>
          <a:xfrm>
            <a:off x="1481936" y="1707997"/>
            <a:ext cx="7193027" cy="4522509"/>
          </a:xfrm>
        </p:spPr>
        <p:txBody>
          <a:bodyPr/>
          <a:lstStyle/>
          <a:p>
            <a:r>
              <a:rPr lang="en-US" smtClean="0"/>
              <a:t>Click icon to add table</a:t>
            </a:r>
            <a:endParaRPr lang="nl-NL"/>
          </a:p>
        </p:txBody>
      </p:sp>
      <p:sp>
        <p:nvSpPr>
          <p:cNvPr id="8"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9572" y="5297021"/>
            <a:ext cx="8104857" cy="934010"/>
          </a:xfrm>
        </p:spPr>
        <p:txBody>
          <a:bodyPr anchor="b">
            <a:noAutofit/>
          </a:bodyPr>
          <a:lstStyle>
            <a:lvl1pPr algn="l">
              <a:defRPr sz="2800" b="0"/>
            </a:lvl1pPr>
          </a:lstStyle>
          <a:p>
            <a:r>
              <a:rPr lang="nl-NL" dirty="0" smtClean="0"/>
              <a:t>Klik om stijl te bewerken</a:t>
            </a:r>
            <a:endParaRPr lang="nl-NL" dirty="0"/>
          </a:p>
        </p:txBody>
      </p:sp>
      <p:sp>
        <p:nvSpPr>
          <p:cNvPr id="3" name="Tijdelijke aanduiding voor afbeelding 2"/>
          <p:cNvSpPr>
            <a:spLocks noGrp="1"/>
          </p:cNvSpPr>
          <p:nvPr>
            <p:ph type="pic" idx="1"/>
          </p:nvPr>
        </p:nvSpPr>
        <p:spPr>
          <a:xfrm>
            <a:off x="1792394" y="612322"/>
            <a:ext cx="5486623" cy="4115016"/>
          </a:xfrm>
        </p:spPr>
        <p:txBody>
          <a:bodyPr/>
          <a:lstStyle>
            <a:lvl1pPr marL="0" indent="0">
              <a:buNone/>
              <a:defRPr sz="2200"/>
            </a:lvl1pPr>
            <a:lvl2pPr marL="317480" indent="0">
              <a:buNone/>
              <a:defRPr sz="1900"/>
            </a:lvl2pPr>
            <a:lvl3pPr marL="634959" indent="0">
              <a:buNone/>
              <a:defRPr sz="1700"/>
            </a:lvl3pPr>
            <a:lvl4pPr marL="952439" indent="0">
              <a:buNone/>
              <a:defRPr sz="1400"/>
            </a:lvl4pPr>
            <a:lvl5pPr marL="1269919" indent="0">
              <a:buNone/>
              <a:defRPr sz="1400"/>
            </a:lvl5pPr>
            <a:lvl6pPr marL="1587398" indent="0">
              <a:buNone/>
              <a:defRPr sz="1400"/>
            </a:lvl6pPr>
            <a:lvl7pPr marL="1904878" indent="0">
              <a:buNone/>
              <a:defRPr sz="1400"/>
            </a:lvl7pPr>
            <a:lvl8pPr marL="2222358" indent="0">
              <a:buNone/>
              <a:defRPr sz="1400"/>
            </a:lvl8pPr>
            <a:lvl9pPr marL="2539837" indent="0">
              <a:buNone/>
              <a:defRPr sz="1400"/>
            </a:lvl9pPr>
          </a:lstStyle>
          <a:p>
            <a:r>
              <a:rPr lang="en-US" smtClean="0"/>
              <a:t>Click icon to add picture</a:t>
            </a:r>
            <a:endParaRPr lang="nl-NL"/>
          </a:p>
        </p:txBody>
      </p:sp>
      <p:sp>
        <p:nvSpPr>
          <p:cNvPr id="7" name="Tijdelijke aanduiding voor dianummer 6"/>
          <p:cNvSpPr>
            <a:spLocks noGrp="1"/>
          </p:cNvSpPr>
          <p:nvPr>
            <p:ph type="sldNum" sz="quarter" idx="12"/>
          </p:nvPr>
        </p:nvSpPr>
        <p:spPr>
          <a:xfrm>
            <a:off x="3501641" y="6378506"/>
            <a:ext cx="2134122" cy="365225"/>
          </a:xfrm>
          <a:prstGeom prst="rect">
            <a:avLst/>
          </a:prstGeom>
        </p:spPr>
        <p:txBody>
          <a:bodyPr/>
          <a:lstStyle/>
          <a:p>
            <a:fld id="{724C1168-AFD1-4302-AA31-7EA0BF4FC539}" type="slidenum">
              <a:rPr lang="en-GB" smtClean="0"/>
              <a:t>‹#›</a:t>
            </a:fld>
            <a:endParaRPr lang="en-GB"/>
          </a:p>
        </p:txBody>
      </p:sp>
      <p:sp>
        <p:nvSpPr>
          <p:cNvPr id="8"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6754" y="273106"/>
            <a:ext cx="3008541" cy="3155894"/>
          </a:xfrm>
        </p:spPr>
        <p:txBody>
          <a:bodyPr anchor="b">
            <a:noAutofit/>
          </a:bodyPr>
          <a:lstStyle>
            <a:lvl1pPr algn="l">
              <a:defRPr sz="3700" b="0"/>
            </a:lvl1pPr>
          </a:lstStyle>
          <a:p>
            <a:r>
              <a:rPr lang="nl-NL" dirty="0" smtClean="0"/>
              <a:t>Klik om </a:t>
            </a:r>
            <a:r>
              <a:rPr lang="nl-NL" dirty="0" err="1" smtClean="0"/>
              <a:t>stijlbewerk</a:t>
            </a:r>
            <a:endParaRPr lang="nl-NL" dirty="0"/>
          </a:p>
        </p:txBody>
      </p:sp>
      <p:sp>
        <p:nvSpPr>
          <p:cNvPr id="3" name="Tijdelijke aanduiding voor inhoud 2"/>
          <p:cNvSpPr>
            <a:spLocks noGrp="1"/>
          </p:cNvSpPr>
          <p:nvPr>
            <p:ph idx="1"/>
          </p:nvPr>
        </p:nvSpPr>
        <p:spPr>
          <a:xfrm>
            <a:off x="3913480" y="823603"/>
            <a:ext cx="4052429" cy="4915843"/>
          </a:xfrm>
        </p:spPr>
        <p:txBody>
          <a:bodyPr/>
          <a:lstStyle>
            <a:lvl1pPr>
              <a:defRPr sz="2200"/>
            </a:lvl1pPr>
            <a:lvl2pPr>
              <a:defRPr sz="19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6754" y="3478159"/>
            <a:ext cx="3008541" cy="2648307"/>
          </a:xfrm>
        </p:spPr>
        <p:txBody>
          <a:bodyPr>
            <a:normAutofit/>
          </a:bodyPr>
          <a:lstStyle>
            <a:lvl1pPr marL="0" indent="0">
              <a:buNone/>
              <a:defRPr sz="2200"/>
            </a:lvl1pPr>
            <a:lvl2pPr marL="317480" indent="0">
              <a:buNone/>
              <a:defRPr sz="800"/>
            </a:lvl2pPr>
            <a:lvl3pPr marL="634959" indent="0">
              <a:buNone/>
              <a:defRPr sz="700"/>
            </a:lvl3pPr>
            <a:lvl4pPr marL="952439" indent="0">
              <a:buNone/>
              <a:defRPr sz="600"/>
            </a:lvl4pPr>
            <a:lvl5pPr marL="1269919" indent="0">
              <a:buNone/>
              <a:defRPr sz="600"/>
            </a:lvl5pPr>
            <a:lvl6pPr marL="1587398" indent="0">
              <a:buNone/>
              <a:defRPr sz="600"/>
            </a:lvl6pPr>
            <a:lvl7pPr marL="1904878" indent="0">
              <a:buNone/>
              <a:defRPr sz="600"/>
            </a:lvl7pPr>
            <a:lvl8pPr marL="2222358" indent="0">
              <a:buNone/>
              <a:defRPr sz="600"/>
            </a:lvl8pPr>
            <a:lvl9pPr marL="2539837" indent="0">
              <a:buNone/>
              <a:defRPr sz="600"/>
            </a:lvl9pPr>
          </a:lstStyle>
          <a:p>
            <a:pPr lvl="0"/>
            <a:r>
              <a:rPr lang="en-US" smtClean="0"/>
              <a:t>Click to edit Master text styles</a:t>
            </a:r>
          </a:p>
        </p:txBody>
      </p:sp>
      <p:sp>
        <p:nvSpPr>
          <p:cNvPr id="7" name="Tijdelijke aanduiding voor dianummer 6"/>
          <p:cNvSpPr>
            <a:spLocks noGrp="1"/>
          </p:cNvSpPr>
          <p:nvPr>
            <p:ph type="sldNum" sz="quarter" idx="12"/>
          </p:nvPr>
        </p:nvSpPr>
        <p:spPr>
          <a:xfrm>
            <a:off x="3501641" y="6378506"/>
            <a:ext cx="2134122" cy="365225"/>
          </a:xfrm>
          <a:prstGeom prst="rect">
            <a:avLst/>
          </a:prstGeom>
        </p:spPr>
        <p:txBody>
          <a:bodyPr/>
          <a:lstStyle/>
          <a:p>
            <a:fld id="{724C1168-AFD1-4302-AA31-7EA0BF4FC539}" type="slidenum">
              <a:rPr lang="en-GB" smtClean="0"/>
              <a:t>‹#›</a:t>
            </a:fld>
            <a:endParaRPr lang="en-GB"/>
          </a:p>
        </p:txBody>
      </p:sp>
      <p:sp>
        <p:nvSpPr>
          <p:cNvPr id="8" name="Tijdelijke aanduiding voor voettekst 4"/>
          <p:cNvSpPr>
            <a:spLocks noGrp="1"/>
          </p:cNvSpPr>
          <p:nvPr>
            <p:ph type="ftr" sz="quarter" idx="3"/>
          </p:nvPr>
        </p:nvSpPr>
        <p:spPr>
          <a:xfrm>
            <a:off x="6446249" y="6406549"/>
            <a:ext cx="1620971" cy="365225"/>
          </a:xfrm>
          <a:prstGeom prst="rect">
            <a:avLst/>
          </a:prstGeom>
        </p:spPr>
        <p:txBody>
          <a:bodyPr anchor="ctr"/>
          <a:lstStyle>
            <a:lvl1pPr>
              <a:defRPr sz="1400">
                <a:solidFill>
                  <a:srgbClr val="00B050"/>
                </a:solidFill>
              </a:defRPr>
            </a:lvl1p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Titel en object">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fld id="{724C1168-AFD1-4302-AA31-7EA0BF4FC539}" type="slidenum">
              <a:rPr lang="en-GB" smtClean="0"/>
              <a:t>‹#›</a:t>
            </a:fld>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l="-14000" r="-14000"/>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6754" y="274190"/>
            <a:ext cx="8230493" cy="1143361"/>
          </a:xfrm>
          <a:prstGeom prst="rect">
            <a:avLst/>
          </a:prstGeom>
        </p:spPr>
        <p:txBody>
          <a:bodyPr vert="horz" lIns="63496" tIns="31748" rIns="63496" bIns="31748"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975469" y="1600706"/>
            <a:ext cx="7711778" cy="4525760"/>
          </a:xfrm>
          <a:prstGeom prst="rect">
            <a:avLst/>
          </a:prstGeom>
        </p:spPr>
        <p:txBody>
          <a:bodyPr vert="horz" lIns="63496" tIns="31748" rIns="63496" bIns="31748" rtlCol="0">
            <a:normAutofit/>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9" name="Tijdelijke aanduiding voor dianummer 5"/>
          <p:cNvSpPr>
            <a:spLocks noGrp="1"/>
          </p:cNvSpPr>
          <p:nvPr>
            <p:ph type="sldNum" sz="quarter" idx="4"/>
          </p:nvPr>
        </p:nvSpPr>
        <p:spPr>
          <a:xfrm>
            <a:off x="3501641" y="6378506"/>
            <a:ext cx="2134122" cy="365225"/>
          </a:xfrm>
          <a:prstGeom prst="rect">
            <a:avLst/>
          </a:prstGeom>
        </p:spPr>
        <p:txBody>
          <a:bodyPr lIns="63496" tIns="31748" rIns="63496" bIns="31748"/>
          <a:lstStyle>
            <a:lvl1pPr algn="ctr">
              <a:defRPr>
                <a:solidFill>
                  <a:srgbClr val="00B050"/>
                </a:solidFill>
              </a:defRPr>
            </a:lvl1pPr>
          </a:lstStyle>
          <a:p>
            <a:fld id="{724C1168-AFD1-4302-AA31-7EA0BF4FC539}" type="slidenum">
              <a:rPr lang="en-GB" smtClean="0"/>
              <a:t>‹#›</a:t>
            </a:fld>
            <a:endParaRPr lang="en-GB"/>
          </a:p>
        </p:txBody>
      </p:sp>
      <p:pic>
        <p:nvPicPr>
          <p:cNvPr id="11" name="Afbeelding 10" descr="Contrail_image_RGB_freeS.png"/>
          <p:cNvPicPr>
            <a:picLocks noChangeAspect="1"/>
          </p:cNvPicPr>
          <p:nvPr/>
        </p:nvPicPr>
        <p:blipFill>
          <a:blip r:embed="rId13" cstate="print"/>
          <a:stretch>
            <a:fillRect/>
          </a:stretch>
        </p:blipFill>
        <p:spPr>
          <a:xfrm>
            <a:off x="8117875" y="6412447"/>
            <a:ext cx="759830" cy="310168"/>
          </a:xfrm>
          <a:prstGeom prst="rect">
            <a:avLst/>
          </a:prstGeom>
        </p:spPr>
      </p:pic>
      <p:sp>
        <p:nvSpPr>
          <p:cNvPr id="13" name="Tijdelijke aanduiding voor voettekst 4"/>
          <p:cNvSpPr>
            <a:spLocks noGrp="1"/>
          </p:cNvSpPr>
          <p:nvPr>
            <p:ph type="ftr" sz="quarter" idx="3"/>
          </p:nvPr>
        </p:nvSpPr>
        <p:spPr>
          <a:xfrm>
            <a:off x="6446249" y="6406549"/>
            <a:ext cx="1620971" cy="365225"/>
          </a:xfrm>
          <a:prstGeom prst="rect">
            <a:avLst/>
          </a:prstGeom>
        </p:spPr>
        <p:txBody>
          <a:bodyPr lIns="63496" tIns="31748" rIns="63496" bIns="31748" anchor="ctr"/>
          <a:lstStyle>
            <a:lvl1pPr>
              <a:defRPr sz="1400">
                <a:solidFill>
                  <a:srgbClr val="00B050"/>
                </a:solidFill>
              </a:defRPr>
            </a:lvl1pPr>
          </a:lstStyle>
          <a:p>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34959" rtl="0" eaLnBrk="1" latinLnBrk="0" hangingPunct="1">
        <a:spcBef>
          <a:spcPct val="0"/>
        </a:spcBef>
        <a:buNone/>
        <a:defRPr sz="3700" kern="1200">
          <a:solidFill>
            <a:schemeClr val="accent6">
              <a:lumMod val="75000"/>
            </a:schemeClr>
          </a:solidFill>
          <a:latin typeface="American Typewriter Std Med" pitchFamily="18" charset="0"/>
          <a:ea typeface="+mj-ea"/>
          <a:cs typeface="+mj-cs"/>
        </a:defRPr>
      </a:lvl1pPr>
    </p:titleStyle>
    <p:bodyStyle>
      <a:lvl1pPr marL="238110" indent="-238110" algn="l" defTabSz="634959"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15904" indent="-198425" algn="l" defTabSz="634959"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93699" indent="-158740" algn="l" defTabSz="634959"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1111179"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28659"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46138"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63618"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81098"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98577" indent="-158740" algn="l" defTabSz="634959"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nl-NL"/>
      </a:defPPr>
      <a:lvl1pPr marL="0" algn="l" defTabSz="634959" rtl="0" eaLnBrk="1" latinLnBrk="0" hangingPunct="1">
        <a:defRPr sz="1200" kern="1200">
          <a:solidFill>
            <a:schemeClr val="tx1"/>
          </a:solidFill>
          <a:latin typeface="+mn-lt"/>
          <a:ea typeface="+mn-ea"/>
          <a:cs typeface="+mn-cs"/>
        </a:defRPr>
      </a:lvl1pPr>
      <a:lvl2pPr marL="317480" algn="l" defTabSz="634959" rtl="0" eaLnBrk="1" latinLnBrk="0" hangingPunct="1">
        <a:defRPr sz="1200" kern="1200">
          <a:solidFill>
            <a:schemeClr val="tx1"/>
          </a:solidFill>
          <a:latin typeface="+mn-lt"/>
          <a:ea typeface="+mn-ea"/>
          <a:cs typeface="+mn-cs"/>
        </a:defRPr>
      </a:lvl2pPr>
      <a:lvl3pPr marL="634959" algn="l" defTabSz="634959" rtl="0" eaLnBrk="1" latinLnBrk="0" hangingPunct="1">
        <a:defRPr sz="1200" kern="1200">
          <a:solidFill>
            <a:schemeClr val="tx1"/>
          </a:solidFill>
          <a:latin typeface="+mn-lt"/>
          <a:ea typeface="+mn-ea"/>
          <a:cs typeface="+mn-cs"/>
        </a:defRPr>
      </a:lvl3pPr>
      <a:lvl4pPr marL="952439" algn="l" defTabSz="634959" rtl="0" eaLnBrk="1" latinLnBrk="0" hangingPunct="1">
        <a:defRPr sz="1200" kern="1200">
          <a:solidFill>
            <a:schemeClr val="tx1"/>
          </a:solidFill>
          <a:latin typeface="+mn-lt"/>
          <a:ea typeface="+mn-ea"/>
          <a:cs typeface="+mn-cs"/>
        </a:defRPr>
      </a:lvl4pPr>
      <a:lvl5pPr marL="1269919" algn="l" defTabSz="634959" rtl="0" eaLnBrk="1" latinLnBrk="0" hangingPunct="1">
        <a:defRPr sz="1200" kern="1200">
          <a:solidFill>
            <a:schemeClr val="tx1"/>
          </a:solidFill>
          <a:latin typeface="+mn-lt"/>
          <a:ea typeface="+mn-ea"/>
          <a:cs typeface="+mn-cs"/>
        </a:defRPr>
      </a:lvl5pPr>
      <a:lvl6pPr marL="1587398" algn="l" defTabSz="634959" rtl="0" eaLnBrk="1" latinLnBrk="0" hangingPunct="1">
        <a:defRPr sz="1200" kern="1200">
          <a:solidFill>
            <a:schemeClr val="tx1"/>
          </a:solidFill>
          <a:latin typeface="+mn-lt"/>
          <a:ea typeface="+mn-ea"/>
          <a:cs typeface="+mn-cs"/>
        </a:defRPr>
      </a:lvl6pPr>
      <a:lvl7pPr marL="1904878" algn="l" defTabSz="634959" rtl="0" eaLnBrk="1" latinLnBrk="0" hangingPunct="1">
        <a:defRPr sz="1200" kern="1200">
          <a:solidFill>
            <a:schemeClr val="tx1"/>
          </a:solidFill>
          <a:latin typeface="+mn-lt"/>
          <a:ea typeface="+mn-ea"/>
          <a:cs typeface="+mn-cs"/>
        </a:defRPr>
      </a:lvl7pPr>
      <a:lvl8pPr marL="2222358" algn="l" defTabSz="634959" rtl="0" eaLnBrk="1" latinLnBrk="0" hangingPunct="1">
        <a:defRPr sz="1200" kern="1200">
          <a:solidFill>
            <a:schemeClr val="tx1"/>
          </a:solidFill>
          <a:latin typeface="+mn-lt"/>
          <a:ea typeface="+mn-ea"/>
          <a:cs typeface="+mn-cs"/>
        </a:defRPr>
      </a:lvl8pPr>
      <a:lvl9pPr marL="2539837" algn="l" defTabSz="634959"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Implementing Federated Security with </a:t>
            </a:r>
            <a:r>
              <a:rPr lang="en-GB" dirty="0" err="1" smtClean="0"/>
              <a:t>ConSec</a:t>
            </a:r>
            <a:endParaRPr lang="en-GB" dirty="0"/>
          </a:p>
        </p:txBody>
      </p:sp>
      <p:sp>
        <p:nvSpPr>
          <p:cNvPr id="3" name="Subtitle 2"/>
          <p:cNvSpPr>
            <a:spLocks noGrp="1"/>
          </p:cNvSpPr>
          <p:nvPr>
            <p:ph type="subTitle" idx="1"/>
          </p:nvPr>
        </p:nvSpPr>
        <p:spPr/>
        <p:txBody>
          <a:bodyPr/>
          <a:lstStyle/>
          <a:p>
            <a:r>
              <a:rPr lang="en-GB" dirty="0" smtClean="0"/>
              <a:t>Jens Jensen, STFC</a:t>
            </a:r>
          </a:p>
          <a:p>
            <a:r>
              <a:rPr lang="en-GB" dirty="0" smtClean="0"/>
              <a:t>OGF40, Oxford, 16 Jan 2014</a:t>
            </a:r>
            <a:endParaRPr lang="en-GB" dirty="0"/>
          </a:p>
        </p:txBody>
      </p:sp>
    </p:spTree>
    <p:extLst>
      <p:ext uri="{BB962C8B-B14F-4D97-AF65-F5344CB8AC3E}">
        <p14:creationId xmlns:p14="http://schemas.microsoft.com/office/powerpoint/2010/main" val="2795833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of X.509 Personal Certificates</a:t>
            </a:r>
            <a:endParaRPr lang="en-GB" dirty="0"/>
          </a:p>
        </p:txBody>
      </p:sp>
      <p:sp>
        <p:nvSpPr>
          <p:cNvPr id="3" name="Content Placeholder 2"/>
          <p:cNvSpPr>
            <a:spLocks noGrp="1"/>
          </p:cNvSpPr>
          <p:nvPr>
            <p:ph idx="1"/>
          </p:nvPr>
        </p:nvSpPr>
        <p:spPr/>
        <p:txBody>
          <a:bodyPr/>
          <a:lstStyle/>
          <a:p>
            <a:r>
              <a:rPr lang="en-GB" dirty="0" smtClean="0"/>
              <a:t>Internal – generated at login</a:t>
            </a:r>
          </a:p>
          <a:p>
            <a:pPr lvl="1"/>
            <a:r>
              <a:rPr lang="en-GB" dirty="0" smtClean="0"/>
              <a:t>Usually hidden from users (can be downloaded though)</a:t>
            </a:r>
          </a:p>
          <a:p>
            <a:r>
              <a:rPr lang="en-GB" dirty="0" smtClean="0"/>
              <a:t>Non-Web stuff – SSL sockets</a:t>
            </a:r>
          </a:p>
          <a:p>
            <a:r>
              <a:rPr lang="en-GB" dirty="0" smtClean="0"/>
              <a:t>Carries identity information (Distinguished Name)</a:t>
            </a:r>
          </a:p>
          <a:p>
            <a:r>
              <a:rPr lang="en-GB" dirty="0" smtClean="0"/>
              <a:t>Carries authorisation information (like VOMS, only it’s SAML instead of RFC 3281 ACs) – used with XACML</a:t>
            </a:r>
          </a:p>
        </p:txBody>
      </p:sp>
    </p:spTree>
    <p:extLst>
      <p:ext uri="{BB962C8B-B14F-4D97-AF65-F5344CB8AC3E}">
        <p14:creationId xmlns:p14="http://schemas.microsoft.com/office/powerpoint/2010/main" val="63384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OAuth2</a:t>
            </a:r>
            <a:endParaRPr lang="en-GB" dirty="0"/>
          </a:p>
        </p:txBody>
      </p:sp>
      <p:sp>
        <p:nvSpPr>
          <p:cNvPr id="3" name="Content Placeholder 2"/>
          <p:cNvSpPr>
            <a:spLocks noGrp="1"/>
          </p:cNvSpPr>
          <p:nvPr>
            <p:ph idx="1"/>
          </p:nvPr>
        </p:nvSpPr>
        <p:spPr/>
        <p:txBody>
          <a:bodyPr/>
          <a:lstStyle/>
          <a:p>
            <a:r>
              <a:rPr lang="en-GB" dirty="0" smtClean="0"/>
              <a:t>Interoperating python and Java implementations</a:t>
            </a:r>
          </a:p>
          <a:p>
            <a:r>
              <a:rPr lang="en-GB" dirty="0" smtClean="0"/>
              <a:t>Used for services which need delegated user certs</a:t>
            </a:r>
          </a:p>
          <a:p>
            <a:pPr lvl="1"/>
            <a:r>
              <a:rPr lang="en-GB" dirty="0" smtClean="0"/>
              <a:t>E.g. contextualising virtual machine, needs delegated user certificate</a:t>
            </a:r>
          </a:p>
          <a:p>
            <a:pPr lvl="1"/>
            <a:r>
              <a:rPr lang="en-GB" dirty="0" smtClean="0"/>
              <a:t>Authorisation server tracks use of authorisations</a:t>
            </a:r>
          </a:p>
        </p:txBody>
      </p:sp>
    </p:spTree>
    <p:extLst>
      <p:ext uri="{BB962C8B-B14F-4D97-AF65-F5344CB8AC3E}">
        <p14:creationId xmlns:p14="http://schemas.microsoft.com/office/powerpoint/2010/main" val="346650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403139" y="1150622"/>
            <a:ext cx="3999819" cy="4455495"/>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GB" dirty="0"/>
          </a:p>
        </p:txBody>
      </p:sp>
      <p:sp>
        <p:nvSpPr>
          <p:cNvPr id="4" name="Slide Number Placeholder 3"/>
          <p:cNvSpPr>
            <a:spLocks noGrp="1"/>
          </p:cNvSpPr>
          <p:nvPr>
            <p:ph type="sldNum" sz="quarter" idx="12"/>
          </p:nvPr>
        </p:nvSpPr>
        <p:spPr/>
        <p:txBody>
          <a:bodyPr/>
          <a:lstStyle/>
          <a:p>
            <a:r>
              <a:rPr lang="sl-SI" smtClean="0"/>
              <a:t>-- </a:t>
            </a:r>
            <a:fld id="{03AE1812-68C0-49BE-B26A-E528CAB9E56C}" type="slidenum">
              <a:rPr lang="nl-NL" smtClean="0"/>
              <a:pPr/>
              <a:t>12</a:t>
            </a:fld>
            <a:r>
              <a:rPr lang="sl-SI" smtClean="0"/>
              <a:t> --</a:t>
            </a:r>
            <a:endParaRPr lang="nl-NL" dirty="0"/>
          </a:p>
        </p:txBody>
      </p:sp>
      <p:sp>
        <p:nvSpPr>
          <p:cNvPr id="6" name="Rectangle 5"/>
          <p:cNvSpPr/>
          <p:nvPr/>
        </p:nvSpPr>
        <p:spPr bwMode="auto">
          <a:xfrm>
            <a:off x="673442" y="1403775"/>
            <a:ext cx="2654170" cy="792088"/>
          </a:xfrm>
          <a:prstGeom prst="rect">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3200" dirty="0" smtClean="0">
                <a:solidFill>
                  <a:schemeClr val="bg1"/>
                </a:solidFill>
                <a:latin typeface="Gill Sans" charset="0"/>
                <a:ea typeface="ヒラギノ角ゴ ProN W3" charset="0"/>
                <a:cs typeface="ヒラギノ角ゴ ProN W3" charset="0"/>
                <a:sym typeface="Gill Sans" charset="0"/>
              </a:rPr>
              <a:t>Federated Id</a:t>
            </a:r>
            <a:endParaRPr lang="en-GB" sz="3200" dirty="0">
              <a:solidFill>
                <a:schemeClr val="bg1"/>
              </a:solidFill>
              <a:latin typeface="Gill Sans" charset="0"/>
              <a:ea typeface="ヒラギノ角ゴ ProN W3" charset="0"/>
              <a:cs typeface="ヒラギノ角ゴ ProN W3" charset="0"/>
              <a:sym typeface="Gill Sans" charset="0"/>
            </a:endParaRPr>
          </a:p>
        </p:txBody>
      </p:sp>
      <p:sp>
        <p:nvSpPr>
          <p:cNvPr id="8" name="Can 7"/>
          <p:cNvSpPr/>
          <p:nvPr/>
        </p:nvSpPr>
        <p:spPr bwMode="auto">
          <a:xfrm>
            <a:off x="6749117" y="1251884"/>
            <a:ext cx="1512168" cy="1080120"/>
          </a:xfrm>
          <a:prstGeom prst="can">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200" dirty="0">
                <a:solidFill>
                  <a:schemeClr val="bg1"/>
                </a:solidFill>
              </a:rPr>
              <a:t>Resource</a:t>
            </a:r>
            <a:endParaRPr lang="en-GB" sz="2200" dirty="0">
              <a:solidFill>
                <a:schemeClr val="bg1"/>
              </a:solidFill>
              <a:latin typeface="Gill Sans" charset="0"/>
              <a:ea typeface="ヒラギノ角ゴ ProN W3" charset="0"/>
              <a:cs typeface="ヒラギノ角ゴ ProN W3" charset="0"/>
              <a:sym typeface="Gill Sans" charset="0"/>
            </a:endParaRPr>
          </a:p>
        </p:txBody>
      </p:sp>
      <p:sp>
        <p:nvSpPr>
          <p:cNvPr id="12" name="Oval 11"/>
          <p:cNvSpPr/>
          <p:nvPr/>
        </p:nvSpPr>
        <p:spPr bwMode="auto">
          <a:xfrm>
            <a:off x="5533982" y="1150622"/>
            <a:ext cx="1296144" cy="1296144"/>
          </a:xfrm>
          <a:prstGeom prst="ellipse">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500" dirty="0">
                <a:solidFill>
                  <a:schemeClr val="bg1"/>
                </a:solidFill>
                <a:latin typeface="Gill Sans" charset="0"/>
                <a:ea typeface="ヒラギノ角ゴ ProN W3" charset="0"/>
                <a:cs typeface="ヒラギノ角ゴ ProN W3" charset="0"/>
                <a:sym typeface="Gill Sans" charset="0"/>
              </a:rPr>
              <a:t>PEP</a:t>
            </a:r>
            <a:endParaRPr lang="en-GB" sz="2800" dirty="0">
              <a:solidFill>
                <a:schemeClr val="bg1"/>
              </a:solidFill>
              <a:latin typeface="Gill Sans" charset="0"/>
              <a:ea typeface="ヒラギノ角ゴ ProN W3" charset="0"/>
              <a:cs typeface="ヒラギノ角ゴ ProN W3" charset="0"/>
              <a:sym typeface="Gill Sans" charset="0"/>
            </a:endParaRPr>
          </a:p>
        </p:txBody>
      </p:sp>
      <p:sp>
        <p:nvSpPr>
          <p:cNvPr id="13" name="Oval 12"/>
          <p:cNvSpPr/>
          <p:nvPr/>
        </p:nvSpPr>
        <p:spPr bwMode="auto">
          <a:xfrm>
            <a:off x="5533982" y="3429000"/>
            <a:ext cx="1296144" cy="1296144"/>
          </a:xfrm>
          <a:prstGeom prst="ellipse">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500" dirty="0">
                <a:solidFill>
                  <a:schemeClr val="bg1"/>
                </a:solidFill>
                <a:latin typeface="Gill Sans" charset="0"/>
                <a:ea typeface="ヒラギノ角ゴ ProN W3" charset="0"/>
                <a:cs typeface="ヒラギノ角ゴ ProN W3" charset="0"/>
                <a:sym typeface="Gill Sans" charset="0"/>
              </a:rPr>
              <a:t>PDP</a:t>
            </a:r>
            <a:endParaRPr lang="en-GB" sz="2500" dirty="0">
              <a:solidFill>
                <a:schemeClr val="bg1"/>
              </a:solidFill>
              <a:latin typeface="Gill Sans" charset="0"/>
              <a:ea typeface="ヒラギノ角ゴ ProN W3" charset="0"/>
              <a:cs typeface="ヒラギノ角ゴ ProN W3" charset="0"/>
              <a:sym typeface="Gill Sans" charset="0"/>
            </a:endParaRPr>
          </a:p>
        </p:txBody>
      </p:sp>
      <p:sp>
        <p:nvSpPr>
          <p:cNvPr id="14" name="Can 13"/>
          <p:cNvSpPr/>
          <p:nvPr/>
        </p:nvSpPr>
        <p:spPr bwMode="auto">
          <a:xfrm>
            <a:off x="977226" y="3580892"/>
            <a:ext cx="1512168" cy="1080120"/>
          </a:xfrm>
          <a:prstGeom prst="can">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t" anchorCtr="0" compatLnSpc="1">
            <a:prstTxWarp prst="textNoShape">
              <a:avLst/>
            </a:prstTxWarp>
          </a:bodyPr>
          <a:lstStyle/>
          <a:p>
            <a:pPr algn="ctr" fontAlgn="base">
              <a:spcBef>
                <a:spcPct val="0"/>
              </a:spcBef>
              <a:spcAft>
                <a:spcPct val="0"/>
              </a:spcAft>
            </a:pPr>
            <a:r>
              <a:rPr lang="en-US" sz="4100" dirty="0">
                <a:solidFill>
                  <a:schemeClr val="bg1"/>
                </a:solidFill>
                <a:latin typeface="Gill Sans" charset="0"/>
                <a:ea typeface="ヒラギノ角ゴ ProN W3" charset="0"/>
                <a:cs typeface="ヒラギノ角ゴ ProN W3" charset="0"/>
                <a:sym typeface="Gill Sans" charset="0"/>
              </a:rPr>
              <a:t>DB</a:t>
            </a:r>
            <a:endParaRPr lang="en-GB" sz="4100" dirty="0">
              <a:solidFill>
                <a:schemeClr val="bg1"/>
              </a:solidFill>
              <a:latin typeface="Gill Sans" charset="0"/>
              <a:ea typeface="ヒラギノ角ゴ ProN W3" charset="0"/>
              <a:cs typeface="ヒラギノ角ゴ ProN W3" charset="0"/>
              <a:sym typeface="Gill Sans" charset="0"/>
            </a:endParaRPr>
          </a:p>
        </p:txBody>
      </p:sp>
      <p:cxnSp>
        <p:nvCxnSpPr>
          <p:cNvPr id="16" name="Straight Arrow Connector 15"/>
          <p:cNvCxnSpPr>
            <a:stCxn id="6" idx="3"/>
            <a:endCxn id="12" idx="2"/>
          </p:cNvCxnSpPr>
          <p:nvPr/>
        </p:nvCxnSpPr>
        <p:spPr bwMode="auto">
          <a:xfrm flipV="1">
            <a:off x="3327612" y="1798694"/>
            <a:ext cx="2206370" cy="1125"/>
          </a:xfrm>
          <a:prstGeom prst="straightConnector1">
            <a:avLst/>
          </a:prstGeom>
          <a:blipFill dpi="0" rotWithShape="0">
            <a:blip r:embed="rId3" cstate="print"/>
            <a:srcRect/>
            <a:tile tx="0" ty="0" sx="100000" sy="100000" flip="none" algn="tl"/>
          </a:blipFill>
          <a:ln w="44450" cap="flat" cmpd="sng" algn="ctr">
            <a:solidFill>
              <a:srgbClr val="000000"/>
            </a:solidFill>
            <a:prstDash val="solid"/>
            <a:round/>
            <a:headEnd type="none" w="med" len="med"/>
            <a:tailEnd type="arrow"/>
          </a:ln>
          <a:effectLst/>
        </p:spPr>
      </p:cxnSp>
      <p:cxnSp>
        <p:nvCxnSpPr>
          <p:cNvPr id="20" name="Straight Arrow Connector 19"/>
          <p:cNvCxnSpPr>
            <a:stCxn id="12" idx="4"/>
            <a:endCxn id="13" idx="0"/>
          </p:cNvCxnSpPr>
          <p:nvPr/>
        </p:nvCxnSpPr>
        <p:spPr bwMode="auto">
          <a:xfrm>
            <a:off x="6182054" y="2446766"/>
            <a:ext cx="0" cy="982234"/>
          </a:xfrm>
          <a:prstGeom prst="straightConnector1">
            <a:avLst/>
          </a:prstGeom>
          <a:blipFill dpi="0" rotWithShape="0">
            <a:blip r:embed="rId3" cstate="print"/>
            <a:srcRect/>
            <a:tile tx="0" ty="0" sx="100000" sy="100000" flip="none" algn="tl"/>
          </a:blipFill>
          <a:ln w="44450" cap="flat" cmpd="sng" algn="ctr">
            <a:solidFill>
              <a:srgbClr val="000000"/>
            </a:solidFill>
            <a:prstDash val="solid"/>
            <a:round/>
            <a:headEnd type="none" w="med" len="med"/>
            <a:tailEnd type="arrow"/>
          </a:ln>
          <a:effectLst/>
        </p:spPr>
      </p:cxnSp>
      <p:sp>
        <p:nvSpPr>
          <p:cNvPr id="24" name="Can 23"/>
          <p:cNvSpPr/>
          <p:nvPr/>
        </p:nvSpPr>
        <p:spPr bwMode="auto">
          <a:xfrm>
            <a:off x="5432721" y="5403595"/>
            <a:ext cx="1512168" cy="1080120"/>
          </a:xfrm>
          <a:prstGeom prst="can">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200" dirty="0">
                <a:solidFill>
                  <a:schemeClr val="bg1"/>
                </a:solidFill>
              </a:rPr>
              <a:t>Policies</a:t>
            </a:r>
            <a:endParaRPr lang="en-GB" sz="2200" dirty="0">
              <a:solidFill>
                <a:schemeClr val="bg1"/>
              </a:solidFill>
              <a:latin typeface="Gill Sans" charset="0"/>
              <a:ea typeface="ヒラギノ角ゴ ProN W3" charset="0"/>
              <a:cs typeface="ヒラギノ角ゴ ProN W3" charset="0"/>
              <a:sym typeface="Gill Sans" charset="0"/>
            </a:endParaRPr>
          </a:p>
        </p:txBody>
      </p:sp>
      <p:sp>
        <p:nvSpPr>
          <p:cNvPr id="25" name="Oval 24"/>
          <p:cNvSpPr/>
          <p:nvPr/>
        </p:nvSpPr>
        <p:spPr bwMode="auto">
          <a:xfrm>
            <a:off x="7356685" y="5302334"/>
            <a:ext cx="1296144" cy="1296144"/>
          </a:xfrm>
          <a:prstGeom prst="ellipse">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500" dirty="0">
                <a:solidFill>
                  <a:schemeClr val="bg1"/>
                </a:solidFill>
                <a:latin typeface="Gill Sans" charset="0"/>
                <a:ea typeface="ヒラギノ角ゴ ProN W3" charset="0"/>
                <a:cs typeface="ヒラギノ角ゴ ProN W3" charset="0"/>
                <a:sym typeface="Gill Sans" charset="0"/>
              </a:rPr>
              <a:t>PAP</a:t>
            </a:r>
            <a:endParaRPr lang="en-GB" sz="2500" dirty="0">
              <a:solidFill>
                <a:schemeClr val="bg1"/>
              </a:solidFill>
              <a:latin typeface="Gill Sans" charset="0"/>
              <a:ea typeface="ヒラギノ角ゴ ProN W3" charset="0"/>
              <a:cs typeface="ヒラギノ角ゴ ProN W3" charset="0"/>
              <a:sym typeface="Gill Sans" charset="0"/>
            </a:endParaRPr>
          </a:p>
        </p:txBody>
      </p:sp>
      <p:sp>
        <p:nvSpPr>
          <p:cNvPr id="26" name="Oval 25"/>
          <p:cNvSpPr/>
          <p:nvPr/>
        </p:nvSpPr>
        <p:spPr bwMode="auto">
          <a:xfrm>
            <a:off x="2951820" y="3479631"/>
            <a:ext cx="1296144" cy="1296144"/>
          </a:xfrm>
          <a:prstGeom prst="ellipse">
            <a:avLst/>
          </a:prstGeom>
          <a:blipFill dpi="0" rotWithShape="0">
            <a:blip r:embed="rId3"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500" dirty="0">
                <a:solidFill>
                  <a:schemeClr val="bg1"/>
                </a:solidFill>
                <a:latin typeface="Gill Sans" charset="0"/>
                <a:ea typeface="ヒラギノ角ゴ ProN W3" charset="0"/>
                <a:cs typeface="ヒラギノ角ゴ ProN W3" charset="0"/>
                <a:sym typeface="Gill Sans" charset="0"/>
              </a:rPr>
              <a:t>PIP</a:t>
            </a:r>
            <a:endParaRPr lang="en-GB" sz="2500" dirty="0">
              <a:solidFill>
                <a:schemeClr val="bg1"/>
              </a:solidFill>
              <a:latin typeface="Gill Sans" charset="0"/>
              <a:ea typeface="ヒラギノ角ゴ ProN W3" charset="0"/>
              <a:cs typeface="ヒラギノ角ゴ ProN W3" charset="0"/>
              <a:sym typeface="Gill Sans" charset="0"/>
            </a:endParaRPr>
          </a:p>
        </p:txBody>
      </p:sp>
      <p:sp>
        <p:nvSpPr>
          <p:cNvPr id="28" name="Rectangle 27"/>
          <p:cNvSpPr/>
          <p:nvPr/>
        </p:nvSpPr>
        <p:spPr bwMode="auto">
          <a:xfrm>
            <a:off x="3002451" y="4441613"/>
            <a:ext cx="1316396" cy="506306"/>
          </a:xfrm>
          <a:prstGeom prst="rect">
            <a:avLst/>
          </a:prstGeom>
          <a:blipFill dpi="0" rotWithShape="0">
            <a:blip r:embed="rId3" cstate="print">
              <a:alphaModFix amt="49000"/>
            </a:blip>
            <a:srcRect/>
            <a:tile tx="0" ty="0" sx="100000" sy="100000" flip="none" algn="tl"/>
          </a:blipFill>
          <a:ln w="25400" cap="flat" cmpd="sng" algn="ctr">
            <a:solidFill>
              <a:srgbClr val="000000"/>
            </a:solidFill>
            <a:prstDash val="dash"/>
            <a:round/>
            <a:headEnd type="none" w="med" len="med"/>
            <a:tailEnd type="none" w="med" len="med"/>
          </a:ln>
          <a:effectLst/>
        </p:spPr>
        <p:txBody>
          <a:bodyPr vert="horz" wrap="square" lIns="92580" tIns="46290" rIns="92580" bIns="46290" numCol="1" rtlCol="0" anchor="ctr" anchorCtr="0" compatLnSpc="1">
            <a:prstTxWarp prst="textNoShape">
              <a:avLst/>
            </a:prstTxWarp>
          </a:bodyPr>
          <a:lstStyle/>
          <a:p>
            <a:pPr algn="ctr" fontAlgn="base">
              <a:spcBef>
                <a:spcPct val="0"/>
              </a:spcBef>
              <a:spcAft>
                <a:spcPct val="0"/>
              </a:spcAft>
            </a:pPr>
            <a:r>
              <a:rPr lang="en-US" sz="2200" dirty="0" err="1">
                <a:solidFill>
                  <a:schemeClr val="bg1"/>
                </a:solidFill>
                <a:latin typeface="Gill Sans" charset="0"/>
                <a:ea typeface="ヒラギノ角ゴ ProN W3" charset="0"/>
                <a:cs typeface="ヒラギノ角ゴ ProN W3" charset="0"/>
                <a:sym typeface="Gill Sans" charset="0"/>
              </a:rPr>
              <a:t>Subscr</a:t>
            </a:r>
            <a:r>
              <a:rPr lang="en-US" sz="2200" dirty="0">
                <a:solidFill>
                  <a:schemeClr val="bg1"/>
                </a:solidFill>
                <a:latin typeface="Gill Sans" charset="0"/>
                <a:ea typeface="ヒラギノ角ゴ ProN W3" charset="0"/>
                <a:cs typeface="ヒラギノ角ゴ ProN W3" charset="0"/>
                <a:sym typeface="Gill Sans" charset="0"/>
              </a:rPr>
              <a:t>.</a:t>
            </a:r>
            <a:endParaRPr lang="en-GB" sz="2200" dirty="0">
              <a:solidFill>
                <a:schemeClr val="bg1"/>
              </a:solidFill>
              <a:latin typeface="Gill Sans" charset="0"/>
              <a:ea typeface="ヒラギノ角ゴ ProN W3" charset="0"/>
              <a:cs typeface="ヒラギノ角ゴ ProN W3" charset="0"/>
              <a:sym typeface="Gill Sans" charset="0"/>
            </a:endParaRPr>
          </a:p>
        </p:txBody>
      </p:sp>
      <p:cxnSp>
        <p:nvCxnSpPr>
          <p:cNvPr id="29" name="Straight Arrow Connector 28"/>
          <p:cNvCxnSpPr>
            <a:stCxn id="24" idx="1"/>
            <a:endCxn id="13" idx="4"/>
          </p:cNvCxnSpPr>
          <p:nvPr/>
        </p:nvCxnSpPr>
        <p:spPr bwMode="auto">
          <a:xfrm flipH="1" flipV="1">
            <a:off x="6182055" y="4725145"/>
            <a:ext cx="6751" cy="678450"/>
          </a:xfrm>
          <a:prstGeom prst="straightConnector1">
            <a:avLst/>
          </a:prstGeom>
          <a:blipFill dpi="0" rotWithShape="0">
            <a:blip r:embed="rId3" cstate="print"/>
            <a:srcRect/>
            <a:tile tx="0" ty="0" sx="100000" sy="100000" flip="none" algn="tl"/>
          </a:blipFill>
          <a:ln w="44450" cap="flat" cmpd="sng" algn="ctr">
            <a:solidFill>
              <a:srgbClr val="000000"/>
            </a:solidFill>
            <a:prstDash val="solid"/>
            <a:round/>
            <a:headEnd type="none" w="med" len="med"/>
            <a:tailEnd type="arrow"/>
          </a:ln>
          <a:effectLst/>
        </p:spPr>
      </p:cxnSp>
      <p:cxnSp>
        <p:nvCxnSpPr>
          <p:cNvPr id="33" name="Straight Arrow Connector 32"/>
          <p:cNvCxnSpPr>
            <a:stCxn id="25" idx="2"/>
            <a:endCxn id="24" idx="4"/>
          </p:cNvCxnSpPr>
          <p:nvPr/>
        </p:nvCxnSpPr>
        <p:spPr bwMode="auto">
          <a:xfrm flipH="1" flipV="1">
            <a:off x="6944889" y="5943655"/>
            <a:ext cx="411796" cy="6751"/>
          </a:xfrm>
          <a:prstGeom prst="straightConnector1">
            <a:avLst/>
          </a:prstGeom>
          <a:blipFill dpi="0" rotWithShape="0">
            <a:blip r:embed="rId3" cstate="print"/>
            <a:srcRect/>
            <a:tile tx="0" ty="0" sx="100000" sy="100000" flip="none" algn="tl"/>
          </a:blipFill>
          <a:ln w="44450" cap="flat" cmpd="sng" algn="ctr">
            <a:solidFill>
              <a:srgbClr val="000000"/>
            </a:solidFill>
            <a:prstDash val="solid"/>
            <a:round/>
            <a:headEnd type="none" w="med" len="med"/>
            <a:tailEnd type="arrow"/>
          </a:ln>
          <a:effectLst/>
        </p:spPr>
      </p:cxnSp>
      <p:sp>
        <p:nvSpPr>
          <p:cNvPr id="36" name="Left-Right Arrow 35"/>
          <p:cNvSpPr/>
          <p:nvPr/>
        </p:nvSpPr>
        <p:spPr>
          <a:xfrm>
            <a:off x="4268216" y="3783414"/>
            <a:ext cx="1215135" cy="4556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GB"/>
          </a:p>
        </p:txBody>
      </p:sp>
      <p:cxnSp>
        <p:nvCxnSpPr>
          <p:cNvPr id="19" name="Straight Arrow Connector 18"/>
          <p:cNvCxnSpPr/>
          <p:nvPr/>
        </p:nvCxnSpPr>
        <p:spPr bwMode="auto">
          <a:xfrm flipH="1" flipV="1">
            <a:off x="6344072" y="2416388"/>
            <a:ext cx="1" cy="961983"/>
          </a:xfrm>
          <a:prstGeom prst="straightConnector1">
            <a:avLst/>
          </a:prstGeom>
          <a:blipFill dpi="0" rotWithShape="0">
            <a:blip r:embed="rId3" cstate="print"/>
            <a:srcRect/>
            <a:tile tx="0" ty="0" sx="100000" sy="100000" flip="none" algn="tl"/>
          </a:blipFill>
          <a:ln w="44450" cap="flat" cmpd="sng" algn="ctr">
            <a:solidFill>
              <a:srgbClr val="000000"/>
            </a:solidFill>
            <a:prstDash val="solid"/>
            <a:round/>
            <a:headEnd type="none" w="med" len="med"/>
            <a:tailEnd type="arrow"/>
          </a:ln>
          <a:effectLst/>
        </p:spPr>
      </p:cxnSp>
      <p:sp>
        <p:nvSpPr>
          <p:cNvPr id="31" name="Oval 30"/>
          <p:cNvSpPr/>
          <p:nvPr/>
        </p:nvSpPr>
        <p:spPr>
          <a:xfrm>
            <a:off x="4470739" y="1606298"/>
            <a:ext cx="405045" cy="4050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GB"/>
          </a:p>
        </p:txBody>
      </p:sp>
      <p:sp>
        <p:nvSpPr>
          <p:cNvPr id="32" name="Oval 31"/>
          <p:cNvSpPr/>
          <p:nvPr/>
        </p:nvSpPr>
        <p:spPr>
          <a:xfrm>
            <a:off x="5685874" y="2669541"/>
            <a:ext cx="405045" cy="4050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GB"/>
          </a:p>
        </p:txBody>
      </p:sp>
      <p:sp>
        <p:nvSpPr>
          <p:cNvPr id="37" name="Rounded Rectangular Callout 36"/>
          <p:cNvSpPr/>
          <p:nvPr/>
        </p:nvSpPr>
        <p:spPr>
          <a:xfrm>
            <a:off x="7052900" y="2568279"/>
            <a:ext cx="1670811" cy="1265766"/>
          </a:xfrm>
          <a:prstGeom prst="wedgeRoundRectCallout">
            <a:avLst>
              <a:gd name="adj1" fmla="val -84444"/>
              <a:gd name="adj2" fmla="val -26649"/>
              <a:gd name="adj3" fmla="val 16667"/>
            </a:avLst>
          </a:prstGeom>
          <a:solidFill>
            <a:schemeClr val="bg1">
              <a:lumMod val="9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l">
              <a:buFont typeface="Wingdings" pitchFamily="2" charset="2"/>
              <a:buChar char="ü"/>
            </a:pPr>
            <a:r>
              <a:rPr lang="en-US" sz="2500" dirty="0">
                <a:solidFill>
                  <a:schemeClr val="tx1">
                    <a:lumMod val="95000"/>
                    <a:lumOff val="5000"/>
                  </a:schemeClr>
                </a:solidFill>
              </a:rPr>
              <a:t>OK</a:t>
            </a:r>
          </a:p>
          <a:p>
            <a:pPr algn="l"/>
            <a:r>
              <a:rPr lang="en-US" sz="2500" dirty="0">
                <a:solidFill>
                  <a:schemeClr val="tx1">
                    <a:lumMod val="95000"/>
                    <a:lumOff val="5000"/>
                  </a:schemeClr>
                </a:solidFill>
              </a:rPr>
              <a:t>X reject</a:t>
            </a:r>
          </a:p>
          <a:p>
            <a:pPr algn="l"/>
            <a:r>
              <a:rPr lang="en-US" sz="2500" dirty="0">
                <a:solidFill>
                  <a:schemeClr val="tx1">
                    <a:lumMod val="95000"/>
                    <a:lumOff val="5000"/>
                  </a:schemeClr>
                </a:solidFill>
              </a:rPr>
              <a:t>+ suspend</a:t>
            </a:r>
            <a:endParaRPr lang="en-GB" sz="2500" dirty="0">
              <a:solidFill>
                <a:schemeClr val="tx1">
                  <a:lumMod val="95000"/>
                  <a:lumOff val="5000"/>
                </a:schemeClr>
              </a:solidFill>
            </a:endParaRPr>
          </a:p>
        </p:txBody>
      </p:sp>
      <p:cxnSp>
        <p:nvCxnSpPr>
          <p:cNvPr id="34" name="Straight Arrow Connector 33"/>
          <p:cNvCxnSpPr>
            <a:stCxn id="14" idx="4"/>
            <a:endCxn id="26" idx="2"/>
          </p:cNvCxnSpPr>
          <p:nvPr/>
        </p:nvCxnSpPr>
        <p:spPr>
          <a:xfrm>
            <a:off x="2489394" y="4120953"/>
            <a:ext cx="462426" cy="6751"/>
          </a:xfrm>
          <a:prstGeom prst="straightConnector1">
            <a:avLst/>
          </a:prstGeom>
          <a:ln w="444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70920" y="4947919"/>
            <a:ext cx="1605434" cy="341919"/>
          </a:xfrm>
          <a:prstGeom prst="rect">
            <a:avLst/>
          </a:prstGeom>
          <a:noFill/>
        </p:spPr>
        <p:txBody>
          <a:bodyPr wrap="none" lIns="64291" tIns="32146" rIns="64291" bIns="32146" rtlCol="0">
            <a:spAutoFit/>
          </a:bodyPr>
          <a:lstStyle/>
          <a:p>
            <a:pPr algn="l"/>
            <a:r>
              <a:rPr lang="en-US" dirty="0" smtClean="0"/>
              <a:t>Federation core</a:t>
            </a:r>
            <a:endParaRPr lang="en-GB" dirty="0"/>
          </a:p>
        </p:txBody>
      </p:sp>
      <p:graphicFrame>
        <p:nvGraphicFramePr>
          <p:cNvPr id="1026" name="Object 2"/>
          <p:cNvGraphicFramePr>
            <a:graphicFrameLocks noChangeAspect="1"/>
          </p:cNvGraphicFramePr>
          <p:nvPr/>
        </p:nvGraphicFramePr>
        <p:xfrm>
          <a:off x="3812540" y="948099"/>
          <a:ext cx="976222" cy="1034407"/>
        </p:xfrm>
        <a:graphic>
          <a:graphicData uri="http://schemas.openxmlformats.org/presentationml/2006/ole">
            <mc:AlternateContent xmlns:mc="http://schemas.openxmlformats.org/markup-compatibility/2006">
              <mc:Choice xmlns:v="urn:schemas-microsoft-com:vml" Requires="v">
                <p:oleObj spid="_x0000_s1035" name="Clip" r:id="rId4" imgW="1150200" imgH="1216080" progId="">
                  <p:embed/>
                </p:oleObj>
              </mc:Choice>
              <mc:Fallback>
                <p:oleObj name="Clip" r:id="rId4" imgW="1150200" imgH="12160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540" y="948099"/>
                        <a:ext cx="976222" cy="1034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Oval 34"/>
          <p:cNvSpPr/>
          <p:nvPr/>
        </p:nvSpPr>
        <p:spPr>
          <a:xfrm>
            <a:off x="1671309" y="5967378"/>
            <a:ext cx="405045" cy="4050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GB"/>
          </a:p>
        </p:txBody>
      </p:sp>
      <p:sp>
        <p:nvSpPr>
          <p:cNvPr id="38" name="TextBox 37"/>
          <p:cNvSpPr txBox="1"/>
          <p:nvPr/>
        </p:nvSpPr>
        <p:spPr>
          <a:xfrm>
            <a:off x="2076354" y="5916748"/>
            <a:ext cx="1886794" cy="341919"/>
          </a:xfrm>
          <a:prstGeom prst="rect">
            <a:avLst/>
          </a:prstGeom>
          <a:noFill/>
        </p:spPr>
        <p:txBody>
          <a:bodyPr wrap="none" lIns="64291" tIns="32146" rIns="64291" bIns="32146" rtlCol="0">
            <a:spAutoFit/>
          </a:bodyPr>
          <a:lstStyle/>
          <a:p>
            <a:pPr algn="l"/>
            <a:r>
              <a:rPr lang="en-US" dirty="0" smtClean="0"/>
              <a:t>=attributes (SAML)</a:t>
            </a:r>
            <a:endParaRPr lang="en-GB" dirty="0"/>
          </a:p>
        </p:txBody>
      </p:sp>
      <p:sp>
        <p:nvSpPr>
          <p:cNvPr id="39" name="TextBox 38"/>
          <p:cNvSpPr txBox="1"/>
          <p:nvPr/>
        </p:nvSpPr>
        <p:spPr>
          <a:xfrm>
            <a:off x="403139" y="555507"/>
            <a:ext cx="6108448" cy="595115"/>
          </a:xfrm>
          <a:prstGeom prst="rect">
            <a:avLst/>
          </a:prstGeom>
          <a:noFill/>
        </p:spPr>
        <p:txBody>
          <a:bodyPr wrap="none" lIns="64291" tIns="32146" rIns="64291" bIns="32146" rtlCol="0">
            <a:spAutoFit/>
          </a:bodyPr>
          <a:lstStyle/>
          <a:p>
            <a:pPr algn="l"/>
            <a:r>
              <a:rPr lang="en-US" sz="3400" dirty="0" err="1">
                <a:solidFill>
                  <a:schemeClr val="accent6">
                    <a:lumMod val="75000"/>
                  </a:schemeClr>
                </a:solidFill>
                <a:latin typeface="American Typewriter Std Med" pitchFamily="18" charset="0"/>
                <a:ea typeface="+mj-ea"/>
                <a:cs typeface="+mj-cs"/>
              </a:rPr>
              <a:t>Authorisation</a:t>
            </a:r>
            <a:r>
              <a:rPr lang="en-US" sz="3400" dirty="0">
                <a:solidFill>
                  <a:schemeClr val="accent6">
                    <a:lumMod val="75000"/>
                  </a:schemeClr>
                </a:solidFill>
                <a:latin typeface="American Typewriter Std Med" pitchFamily="18" charset="0"/>
                <a:ea typeface="+mj-ea"/>
                <a:cs typeface="+mj-cs"/>
              </a:rPr>
              <a:t> and Access Control</a:t>
            </a:r>
            <a:endParaRPr lang="en-GB" sz="3400" dirty="0">
              <a:solidFill>
                <a:schemeClr val="accent6">
                  <a:lumMod val="75000"/>
                </a:schemeClr>
              </a:solidFill>
              <a:latin typeface="American Typewriter Std Med" pitchFamily="18" charset="0"/>
              <a:ea typeface="+mj-ea"/>
              <a:cs typeface="+mj-cs"/>
            </a:endParaRPr>
          </a:p>
        </p:txBody>
      </p:sp>
    </p:spTree>
    <p:extLst>
      <p:ext uri="{BB962C8B-B14F-4D97-AF65-F5344CB8AC3E}">
        <p14:creationId xmlns:p14="http://schemas.microsoft.com/office/powerpoint/2010/main" val="745915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Reuse and Sustainability</a:t>
            </a:r>
            <a:endParaRPr lang="en-GB" dirty="0"/>
          </a:p>
        </p:txBody>
      </p:sp>
      <p:sp>
        <p:nvSpPr>
          <p:cNvPr id="3" name="Content Placeholder 2"/>
          <p:cNvSpPr>
            <a:spLocks noGrp="1"/>
          </p:cNvSpPr>
          <p:nvPr>
            <p:ph idx="1"/>
          </p:nvPr>
        </p:nvSpPr>
        <p:spPr/>
        <p:txBody>
          <a:bodyPr/>
          <a:lstStyle/>
          <a:p>
            <a:r>
              <a:rPr lang="en-GB" dirty="0" smtClean="0"/>
              <a:t>Everybody wants Fed Id </a:t>
            </a:r>
            <a:r>
              <a:rPr lang="en-GB" dirty="0" err="1" smtClean="0"/>
              <a:t>Mgmt</a:t>
            </a:r>
            <a:r>
              <a:rPr lang="en-GB" dirty="0" smtClean="0"/>
              <a:t>…</a:t>
            </a:r>
          </a:p>
          <a:p>
            <a:pPr lvl="1"/>
            <a:r>
              <a:rPr lang="en-GB" dirty="0" smtClean="0"/>
              <a:t>So let’s reuse some stuff</a:t>
            </a:r>
          </a:p>
          <a:p>
            <a:r>
              <a:rPr lang="en-GB" dirty="0" smtClean="0"/>
              <a:t>Components-based reuse, rather than all or nothing</a:t>
            </a:r>
            <a:endParaRPr lang="en-GB" dirty="0"/>
          </a:p>
        </p:txBody>
      </p:sp>
    </p:spTree>
    <p:extLst>
      <p:ext uri="{BB962C8B-B14F-4D97-AF65-F5344CB8AC3E}">
        <p14:creationId xmlns:p14="http://schemas.microsoft.com/office/powerpoint/2010/main" val="148218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16251242"/>
              </p:ext>
            </p:extLst>
          </p:nvPr>
        </p:nvGraphicFramePr>
        <p:xfrm>
          <a:off x="-1" y="-1"/>
          <a:ext cx="9144001" cy="6565737"/>
        </p:xfrm>
        <a:graphic>
          <a:graphicData uri="http://schemas.openxmlformats.org/drawingml/2006/table">
            <a:tbl>
              <a:tblPr firstRow="1" bandRow="1">
                <a:tableStyleId>{5C22544A-7EE6-4342-B048-85BDC9FD1C3A}</a:tableStyleId>
              </a:tblPr>
              <a:tblGrid>
                <a:gridCol w="899593"/>
                <a:gridCol w="1512168"/>
                <a:gridCol w="1872208"/>
                <a:gridCol w="1008112"/>
                <a:gridCol w="2016224"/>
                <a:gridCol w="1835696"/>
              </a:tblGrid>
              <a:tr h="342900">
                <a:tc>
                  <a:txBody>
                    <a:bodyPr/>
                    <a:lstStyle/>
                    <a:p>
                      <a:pPr algn="just">
                        <a:spcAft>
                          <a:spcPts val="600"/>
                        </a:spcAft>
                      </a:pPr>
                      <a:r>
                        <a:rPr lang="en-GB" sz="1400" b="1" dirty="0">
                          <a:solidFill>
                            <a:srgbClr val="FFFFFF"/>
                          </a:solidFill>
                          <a:effectLst/>
                          <a:latin typeface="Calibri"/>
                          <a:ea typeface="Cambria"/>
                          <a:cs typeface="Times New Roman"/>
                        </a:rPr>
                        <a:t>Component</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b="1">
                          <a:solidFill>
                            <a:srgbClr val="FFFFFF"/>
                          </a:solidFill>
                          <a:effectLst/>
                          <a:latin typeface="Calibri"/>
                          <a:ea typeface="Cambria"/>
                          <a:cs typeface="Times New Roman"/>
                        </a:rPr>
                        <a:t>Origin</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b="1">
                          <a:solidFill>
                            <a:srgbClr val="FFFFFF"/>
                          </a:solidFill>
                          <a:effectLst/>
                          <a:latin typeface="Calibri"/>
                          <a:ea typeface="Cambria"/>
                          <a:cs typeface="Times New Roman"/>
                        </a:rPr>
                        <a:t>Needed for</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b="1">
                          <a:solidFill>
                            <a:srgbClr val="FFFFFF"/>
                          </a:solidFill>
                          <a:effectLst/>
                          <a:latin typeface="Calibri"/>
                          <a:ea typeface="Cambria"/>
                          <a:cs typeface="Times New Roman"/>
                        </a:rPr>
                        <a:t>Used by</a:t>
                      </a:r>
                      <a:endParaRPr lang="en-GB" sz="2400">
                        <a:effectLst/>
                        <a:latin typeface="Calibri"/>
                        <a:ea typeface="Cambria"/>
                        <a:cs typeface="Times New Roman"/>
                      </a:endParaRPr>
                    </a:p>
                  </a:txBody>
                  <a:tcPr marL="68580" marR="68580" marT="0" marB="0"/>
                </a:tc>
                <a:tc>
                  <a:txBody>
                    <a:bodyPr/>
                    <a:lstStyle/>
                    <a:p>
                      <a:pPr algn="l">
                        <a:spcAft>
                          <a:spcPts val="600"/>
                        </a:spcAft>
                      </a:pPr>
                      <a:r>
                        <a:rPr lang="en-GB" sz="1400" b="1" dirty="0">
                          <a:solidFill>
                            <a:srgbClr val="FFFFFF"/>
                          </a:solidFill>
                          <a:effectLst/>
                          <a:latin typeface="Calibri"/>
                          <a:ea typeface="Cambria"/>
                          <a:cs typeface="Times New Roman"/>
                        </a:rPr>
                        <a:t>Maturity of component</a:t>
                      </a:r>
                      <a:endParaRPr lang="en-GB" sz="2400" dirty="0">
                        <a:effectLst/>
                        <a:latin typeface="Calibri"/>
                        <a:ea typeface="Cambria"/>
                        <a:cs typeface="Times New Roman"/>
                      </a:endParaRPr>
                    </a:p>
                  </a:txBody>
                  <a:tcPr marL="68580" marR="68580" marT="0" marB="0"/>
                </a:tc>
                <a:tc>
                  <a:txBody>
                    <a:bodyPr/>
                    <a:lstStyle/>
                    <a:p>
                      <a:pPr algn="l">
                        <a:spcAft>
                          <a:spcPts val="600"/>
                        </a:spcAft>
                      </a:pPr>
                      <a:r>
                        <a:rPr lang="en-GB" sz="1400" b="1">
                          <a:solidFill>
                            <a:srgbClr val="FFFFFF"/>
                          </a:solidFill>
                          <a:effectLst/>
                          <a:latin typeface="Calibri"/>
                          <a:ea typeface="Cambria"/>
                          <a:cs typeface="Times New Roman"/>
                        </a:rPr>
                        <a:t>Integration of component</a:t>
                      </a:r>
                      <a:endParaRPr lang="en-GB" sz="2400">
                        <a:effectLst/>
                        <a:latin typeface="Calibri"/>
                        <a:ea typeface="Cambria"/>
                        <a:cs typeface="Times New Roman"/>
                      </a:endParaRPr>
                    </a:p>
                  </a:txBody>
                  <a:tcPr marL="68580" marR="68580" marT="0" marB="0"/>
                </a:tc>
              </a:tr>
              <a:tr h="626017">
                <a:tc>
                  <a:txBody>
                    <a:bodyPr/>
                    <a:lstStyle/>
                    <a:p>
                      <a:pPr algn="just">
                        <a:spcAft>
                          <a:spcPts val="600"/>
                        </a:spcAft>
                      </a:pPr>
                      <a:r>
                        <a:rPr lang="en-GB" sz="1400" dirty="0">
                          <a:effectLst/>
                          <a:latin typeface="Calibri"/>
                          <a:ea typeface="Cambria"/>
                          <a:cs typeface="Times New Roman"/>
                        </a:rPr>
                        <a:t>OAuth2</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python </a:t>
                      </a:r>
                      <a:r>
                        <a:rPr lang="en-GB" sz="1400" dirty="0" err="1" smtClean="0">
                          <a:effectLst/>
                          <a:latin typeface="Calibri"/>
                          <a:ea typeface="Cambria"/>
                          <a:cs typeface="Times New Roman"/>
                        </a:rPr>
                        <a:t>collab</a:t>
                      </a:r>
                      <a:r>
                        <a:rPr lang="en-GB" sz="1400" dirty="0" smtClean="0">
                          <a:effectLst/>
                          <a:latin typeface="Calibri"/>
                          <a:ea typeface="Cambria"/>
                          <a:cs typeface="Times New Roman"/>
                        </a:rPr>
                        <a:t>.</a:t>
                      </a:r>
                      <a:r>
                        <a:rPr lang="en-GB" sz="1400" baseline="0" dirty="0" smtClean="0">
                          <a:effectLst/>
                          <a:latin typeface="Calibri"/>
                          <a:ea typeface="Cambria"/>
                          <a:cs typeface="Times New Roman"/>
                        </a:rPr>
                        <a:t> </a:t>
                      </a:r>
                      <a:r>
                        <a:rPr lang="en-GB" sz="1400" dirty="0" smtClean="0">
                          <a:effectLst/>
                          <a:latin typeface="Calibri"/>
                          <a:ea typeface="Cambria"/>
                          <a:cs typeface="Times New Roman"/>
                        </a:rPr>
                        <a:t>between </a:t>
                      </a:r>
                      <a:r>
                        <a:rPr lang="en-GB" sz="1400" dirty="0">
                          <a:effectLst/>
                          <a:latin typeface="Calibri"/>
                          <a:ea typeface="Cambria"/>
                          <a:cs typeface="Times New Roman"/>
                        </a:rPr>
                        <a:t>Contrail and NDG</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Delegation of User credentials; Plan A authentication</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CEDA </a:t>
                      </a:r>
                      <a:r>
                        <a:rPr lang="en-GB" sz="1400" dirty="0" smtClean="0">
                          <a:effectLst/>
                          <a:latin typeface="Calibri"/>
                          <a:ea typeface="Cambria"/>
                          <a:cs typeface="Times New Roman"/>
                        </a:rPr>
                        <a:t>CLARIN</a:t>
                      </a:r>
                      <a:r>
                        <a:rPr lang="en-GB" sz="1400" dirty="0">
                          <a:effectLst/>
                          <a:latin typeface="Calibri"/>
                          <a:ea typeface="Cambria"/>
                          <a:cs typeface="Times New Roman"/>
                        </a:rPr>
                        <a:t>.</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smtClean="0">
                          <a:effectLst/>
                          <a:latin typeface="Calibri"/>
                          <a:ea typeface="Cambria"/>
                          <a:cs typeface="Times New Roman"/>
                        </a:rPr>
                        <a:t>Production</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err="1" smtClean="0">
                          <a:effectLst/>
                          <a:latin typeface="Calibri"/>
                          <a:ea typeface="Cambria"/>
                          <a:cs typeface="Times New Roman"/>
                        </a:rPr>
                        <a:t>Completeed</a:t>
                      </a:r>
                      <a:endParaRPr lang="en-GB" sz="2400" dirty="0">
                        <a:effectLst/>
                        <a:latin typeface="Calibri"/>
                        <a:ea typeface="Cambria"/>
                        <a:cs typeface="Times New Roman"/>
                      </a:endParaRPr>
                    </a:p>
                  </a:txBody>
                  <a:tcPr marL="68580" marR="68580" marT="0" marB="0"/>
                </a:tc>
              </a:tr>
              <a:tr h="514350">
                <a:tc>
                  <a:txBody>
                    <a:bodyPr/>
                    <a:lstStyle/>
                    <a:p>
                      <a:pPr algn="just">
                        <a:spcAft>
                          <a:spcPts val="600"/>
                        </a:spcAft>
                      </a:pPr>
                      <a:r>
                        <a:rPr lang="en-GB" sz="1400">
                          <a:effectLst/>
                          <a:latin typeface="Calibri"/>
                          <a:ea typeface="Cambria"/>
                          <a:cs typeface="Times New Roman"/>
                        </a:rPr>
                        <a:t>OAuth2</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Java code from the Apache Amber project</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Supporting Java components in AAI</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smtClean="0">
                          <a:effectLst/>
                          <a:latin typeface="Calibri"/>
                          <a:ea typeface="Cambria"/>
                          <a:cs typeface="Times New Roman"/>
                        </a:rPr>
                        <a:t>Widely used</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smtClean="0">
                          <a:effectLst/>
                          <a:latin typeface="Calibri"/>
                          <a:ea typeface="Cambria"/>
                          <a:cs typeface="Times New Roman"/>
                        </a:rPr>
                        <a:t>Production</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Done by XLAB (user CA with OAuth2 Client)</a:t>
                      </a:r>
                      <a:endParaRPr lang="en-GB" sz="2400">
                        <a:effectLst/>
                        <a:latin typeface="Calibri"/>
                        <a:ea typeface="Cambria"/>
                        <a:cs typeface="Times New Roman"/>
                      </a:endParaRPr>
                    </a:p>
                  </a:txBody>
                  <a:tcPr marL="68580" marR="68580" marT="0" marB="0"/>
                </a:tc>
              </a:tr>
              <a:tr h="685800">
                <a:tc>
                  <a:txBody>
                    <a:bodyPr/>
                    <a:lstStyle/>
                    <a:p>
                      <a:pPr algn="just">
                        <a:spcAft>
                          <a:spcPts val="600"/>
                        </a:spcAft>
                      </a:pPr>
                      <a:r>
                        <a:rPr lang="en-GB" sz="1400">
                          <a:effectLst/>
                          <a:latin typeface="Calibri"/>
                          <a:ea typeface="Cambria"/>
                          <a:cs typeface="Times New Roman"/>
                        </a:rPr>
                        <a:t>User CA</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Developed by STFC as part of Contrail </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Obtaining fed X.509 credentials</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smtClean="0">
                          <a:effectLst/>
                          <a:latin typeface="Calibri"/>
                          <a:ea typeface="Cambria"/>
                          <a:cs typeface="Times New Roman"/>
                        </a:rPr>
                        <a:t>Contrail;</a:t>
                      </a:r>
                      <a:r>
                        <a:rPr lang="en-GB" sz="1400" baseline="0" dirty="0" smtClean="0">
                          <a:effectLst/>
                          <a:latin typeface="Calibri"/>
                          <a:ea typeface="Cambria"/>
                          <a:cs typeface="Times New Roman"/>
                        </a:rPr>
                        <a:t> EUDAT.</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Medium: hasn’t changed recently except for the </a:t>
                      </a:r>
                      <a:r>
                        <a:rPr lang="en-GB" sz="1400" dirty="0" smtClean="0">
                          <a:effectLst/>
                          <a:latin typeface="Calibri"/>
                          <a:ea typeface="Cambria"/>
                          <a:cs typeface="Times New Roman"/>
                        </a:rPr>
                        <a:t>OAuth ∫</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OAuth resource server integration done recently by XLAB.</a:t>
                      </a:r>
                      <a:endParaRPr lang="en-GB" sz="2400">
                        <a:effectLst/>
                        <a:latin typeface="Calibri"/>
                        <a:ea typeface="Cambria"/>
                        <a:cs typeface="Times New Roman"/>
                      </a:endParaRPr>
                    </a:p>
                  </a:txBody>
                  <a:tcPr marL="68580" marR="68580" marT="0" marB="0"/>
                </a:tc>
              </a:tr>
              <a:tr h="1028700">
                <a:tc>
                  <a:txBody>
                    <a:bodyPr/>
                    <a:lstStyle/>
                    <a:p>
                      <a:pPr algn="just">
                        <a:spcAft>
                          <a:spcPts val="600"/>
                        </a:spcAft>
                      </a:pPr>
                      <a:r>
                        <a:rPr lang="en-GB" sz="1400">
                          <a:effectLst/>
                          <a:latin typeface="Calibri"/>
                          <a:ea typeface="Cambria"/>
                          <a:cs typeface="Times New Roman"/>
                        </a:rPr>
                        <a:t>User database</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Schema developed by INRIA as part of Contrail; actual database is MySQL</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Maintaining user attributes (external and internal), account management, accounting.</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smtClean="0">
                          <a:effectLst/>
                          <a:latin typeface="Calibri"/>
                          <a:ea typeface="Cambria"/>
                          <a:cs typeface="Times New Roman"/>
                        </a:rPr>
                        <a:t>Contrail;</a:t>
                      </a:r>
                      <a:r>
                        <a:rPr lang="en-GB" sz="1400" baseline="0" dirty="0" smtClean="0">
                          <a:effectLst/>
                          <a:latin typeface="Calibri"/>
                          <a:ea typeface="Cambria"/>
                          <a:cs typeface="Times New Roman"/>
                        </a:rPr>
                        <a:t> EUDAT.</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MySQL is clearly extremely mature. SAML formatting of attributes also using existing libraries.</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A web services API was developed to obtain assertions in SAML format.</a:t>
                      </a:r>
                      <a:endParaRPr lang="en-GB" sz="2400">
                        <a:effectLst/>
                        <a:latin typeface="Calibri"/>
                        <a:ea typeface="Cambria"/>
                        <a:cs typeface="Times New Roman"/>
                      </a:endParaRPr>
                    </a:p>
                  </a:txBody>
                  <a:tcPr marL="68580" marR="68580" marT="0" marB="0"/>
                </a:tc>
              </a:tr>
              <a:tr h="916281">
                <a:tc>
                  <a:txBody>
                    <a:bodyPr/>
                    <a:lstStyle/>
                    <a:p>
                      <a:pPr algn="just">
                        <a:spcAft>
                          <a:spcPts val="600"/>
                        </a:spcAft>
                      </a:pPr>
                      <a:r>
                        <a:rPr lang="en-GB" sz="1400">
                          <a:effectLst/>
                          <a:latin typeface="Calibri"/>
                          <a:ea typeface="Cambria"/>
                          <a:cs typeface="Times New Roman"/>
                        </a:rPr>
                        <a:t>Authorisation components</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Based on XACML: Various implementers</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Authorisation </a:t>
                      </a:r>
                      <a:r>
                        <a:rPr lang="en-GB" sz="1400" dirty="0" smtClean="0">
                          <a:effectLst/>
                          <a:latin typeface="Calibri"/>
                          <a:ea typeface="Cambria"/>
                          <a:cs typeface="Times New Roman"/>
                        </a:rPr>
                        <a:t> </a:t>
                      </a:r>
                      <a:r>
                        <a:rPr lang="en-GB" sz="1400" dirty="0">
                          <a:effectLst/>
                          <a:latin typeface="Calibri"/>
                          <a:ea typeface="Cambria"/>
                          <a:cs typeface="Times New Roman"/>
                        </a:rPr>
                        <a:t>(XACML) supporting community </a:t>
                      </a:r>
                      <a:r>
                        <a:rPr lang="en-GB" sz="1400" dirty="0" smtClean="0">
                          <a:effectLst/>
                          <a:latin typeface="Calibri"/>
                          <a:ea typeface="Cambria"/>
                          <a:cs typeface="Times New Roman"/>
                        </a:rPr>
                        <a:t>and fed attributes </a:t>
                      </a:r>
                      <a:r>
                        <a:rPr lang="en-GB" sz="1400" dirty="0">
                          <a:effectLst/>
                          <a:latin typeface="Calibri"/>
                          <a:ea typeface="Cambria"/>
                          <a:cs typeface="Times New Roman"/>
                        </a:rPr>
                        <a:t>and </a:t>
                      </a:r>
                      <a:r>
                        <a:rPr lang="en-GB" sz="1400" dirty="0" smtClean="0">
                          <a:effectLst/>
                          <a:latin typeface="Calibri"/>
                          <a:ea typeface="Cambria"/>
                          <a:cs typeface="Times New Roman"/>
                        </a:rPr>
                        <a:t>roles</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Many external users</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smtClean="0">
                          <a:effectLst/>
                          <a:latin typeface="Calibri"/>
                          <a:ea typeface="Cambria"/>
                          <a:cs typeface="Times New Roman"/>
                        </a:rPr>
                        <a:t>Standards-compliant </a:t>
                      </a:r>
                      <a:r>
                        <a:rPr lang="en-GB" sz="1400" dirty="0">
                          <a:effectLst/>
                          <a:latin typeface="Calibri"/>
                          <a:ea typeface="Cambria"/>
                          <a:cs typeface="Times New Roman"/>
                        </a:rPr>
                        <a:t>XACML libraries</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Federation roles fully integrated.  Resource authorisation not </a:t>
                      </a:r>
                      <a:r>
                        <a:rPr lang="en-GB" sz="1400" dirty="0" smtClean="0">
                          <a:effectLst/>
                          <a:latin typeface="Calibri"/>
                          <a:ea typeface="Cambria"/>
                          <a:cs typeface="Times New Roman"/>
                        </a:rPr>
                        <a:t>started</a:t>
                      </a:r>
                      <a:endParaRPr lang="en-GB" sz="2400" dirty="0">
                        <a:effectLst/>
                        <a:latin typeface="Calibri"/>
                        <a:ea typeface="Cambria"/>
                        <a:cs typeface="Times New Roman"/>
                      </a:endParaRPr>
                    </a:p>
                  </a:txBody>
                  <a:tcPr marL="68580" marR="68580" marT="0" marB="0"/>
                </a:tc>
              </a:tr>
              <a:tr h="864096">
                <a:tc>
                  <a:txBody>
                    <a:bodyPr/>
                    <a:lstStyle/>
                    <a:p>
                      <a:pPr algn="just">
                        <a:spcAft>
                          <a:spcPts val="600"/>
                        </a:spcAft>
                      </a:pPr>
                      <a:r>
                        <a:rPr lang="en-GB" sz="1400" dirty="0" smtClean="0">
                          <a:effectLst/>
                          <a:latin typeface="Calibri"/>
                          <a:ea typeface="Cambria"/>
                          <a:cs typeface="Times New Roman"/>
                        </a:rPr>
                        <a:t>Accounting</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Developed in Contrail based on RabbitMQ and usage records</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Accounting</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dirty="0" err="1">
                          <a:effectLst/>
                          <a:latin typeface="Calibri"/>
                          <a:ea typeface="Cambria"/>
                          <a:cs typeface="Times New Roman"/>
                        </a:rPr>
                        <a:t>RabbitMQ</a:t>
                      </a:r>
                      <a:r>
                        <a:rPr lang="en-GB" sz="1400" dirty="0">
                          <a:effectLst/>
                          <a:latin typeface="Calibri"/>
                          <a:ea typeface="Cambria"/>
                          <a:cs typeface="Times New Roman"/>
                        </a:rPr>
                        <a:t> widely used. </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err="1">
                          <a:effectLst/>
                          <a:latin typeface="Calibri"/>
                          <a:ea typeface="Cambria"/>
                          <a:cs typeface="Times New Roman"/>
                        </a:rPr>
                        <a:t>RabbitMQ</a:t>
                      </a:r>
                      <a:r>
                        <a:rPr lang="en-GB" sz="1400" dirty="0">
                          <a:effectLst/>
                          <a:latin typeface="Calibri"/>
                          <a:ea typeface="Cambria"/>
                          <a:cs typeface="Times New Roman"/>
                        </a:rPr>
                        <a:t> widely used</a:t>
                      </a:r>
                      <a:r>
                        <a:rPr lang="en-GB" sz="1400" dirty="0" smtClean="0">
                          <a:effectLst/>
                          <a:latin typeface="Calibri"/>
                          <a:ea typeface="Cambria"/>
                          <a:cs typeface="Times New Roman"/>
                        </a:rPr>
                        <a:t>.</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EUDAT required work is not started.</a:t>
                      </a:r>
                      <a:endParaRPr lang="en-GB" sz="2400" dirty="0">
                        <a:effectLst/>
                        <a:latin typeface="Calibri"/>
                        <a:ea typeface="Cambria"/>
                        <a:cs typeface="Times New Roman"/>
                      </a:endParaRPr>
                    </a:p>
                  </a:txBody>
                  <a:tcPr marL="68580" marR="68580" marT="0" marB="0"/>
                </a:tc>
              </a:tr>
              <a:tr h="514350">
                <a:tc>
                  <a:txBody>
                    <a:bodyPr/>
                    <a:lstStyle/>
                    <a:p>
                      <a:pPr algn="just">
                        <a:spcAft>
                          <a:spcPts val="600"/>
                        </a:spcAft>
                      </a:pPr>
                      <a:r>
                        <a:rPr lang="en-GB" sz="1400">
                          <a:effectLst/>
                          <a:latin typeface="Calibri"/>
                          <a:ea typeface="Cambria"/>
                          <a:cs typeface="Times New Roman"/>
                        </a:rPr>
                        <a:t>IdP selectors</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DiscoJuice (for Shib); built in for OpenID.</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Selecting federations and IdPs</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FEIDE (Norwegian fed.)</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Being used by other projects in production.</a:t>
                      </a:r>
                      <a:endParaRPr lang="en-GB" sz="2400" dirty="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In progress (STFC, with XLAB)</a:t>
                      </a:r>
                      <a:endParaRPr lang="en-GB" sz="2400" dirty="0">
                        <a:effectLst/>
                        <a:latin typeface="Calibri"/>
                        <a:ea typeface="Cambria"/>
                        <a:cs typeface="Times New Roman"/>
                      </a:endParaRPr>
                    </a:p>
                  </a:txBody>
                  <a:tcPr marL="68580" marR="68580" marT="0" marB="0"/>
                </a:tc>
              </a:tr>
              <a:tr h="685800">
                <a:tc>
                  <a:txBody>
                    <a:bodyPr/>
                    <a:lstStyle/>
                    <a:p>
                      <a:pPr algn="just">
                        <a:spcAft>
                          <a:spcPts val="600"/>
                        </a:spcAft>
                      </a:pPr>
                      <a:r>
                        <a:rPr lang="en-GB" sz="1400">
                          <a:effectLst/>
                          <a:latin typeface="Calibri"/>
                          <a:ea typeface="Cambria"/>
                          <a:cs typeface="Times New Roman"/>
                        </a:rPr>
                        <a:t>SImpleSAMLPhp</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Managing authentication and IdP selector</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Supporting actual OpenID and SAML authentication</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Several projects</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a:effectLst/>
                          <a:latin typeface="Calibri"/>
                          <a:ea typeface="Cambria"/>
                          <a:cs typeface="Times New Roman"/>
                        </a:rPr>
                        <a:t>Used by “real” projects in production</a:t>
                      </a:r>
                      <a:endParaRPr lang="en-GB" sz="2400">
                        <a:effectLst/>
                        <a:latin typeface="Calibri"/>
                        <a:ea typeface="Cambria"/>
                        <a:cs typeface="Times New Roman"/>
                      </a:endParaRPr>
                    </a:p>
                  </a:txBody>
                  <a:tcPr marL="68580" marR="68580" marT="0" marB="0"/>
                </a:tc>
                <a:tc>
                  <a:txBody>
                    <a:bodyPr/>
                    <a:lstStyle/>
                    <a:p>
                      <a:pPr algn="just">
                        <a:spcAft>
                          <a:spcPts val="600"/>
                        </a:spcAft>
                      </a:pPr>
                      <a:r>
                        <a:rPr lang="en-GB" sz="1400" dirty="0">
                          <a:effectLst/>
                          <a:latin typeface="Calibri"/>
                          <a:ea typeface="Cambria"/>
                          <a:cs typeface="Times New Roman"/>
                        </a:rPr>
                        <a:t>Integrated </a:t>
                      </a:r>
                      <a:r>
                        <a:rPr lang="en-GB" sz="1400" dirty="0" smtClean="0">
                          <a:effectLst/>
                          <a:latin typeface="Calibri"/>
                          <a:ea typeface="Cambria"/>
                          <a:cs typeface="Times New Roman"/>
                        </a:rPr>
                        <a:t>with </a:t>
                      </a:r>
                      <a:r>
                        <a:rPr lang="en-GB" sz="1400" dirty="0">
                          <a:effectLst/>
                          <a:latin typeface="Calibri"/>
                          <a:ea typeface="Cambria"/>
                          <a:cs typeface="Times New Roman"/>
                        </a:rPr>
                        <a:t>portals (</a:t>
                      </a:r>
                      <a:r>
                        <a:rPr lang="en-GB" sz="1400" dirty="0" err="1">
                          <a:effectLst/>
                          <a:latin typeface="Calibri"/>
                          <a:ea typeface="Cambria"/>
                          <a:cs typeface="Times New Roman"/>
                        </a:rPr>
                        <a:t>Django</a:t>
                      </a:r>
                      <a:r>
                        <a:rPr lang="en-GB" sz="1400" dirty="0">
                          <a:effectLst/>
                          <a:latin typeface="Calibri"/>
                          <a:ea typeface="Cambria"/>
                          <a:cs typeface="Times New Roman"/>
                        </a:rPr>
                        <a:t>) and with authorisation server</a:t>
                      </a:r>
                      <a:endParaRPr lang="en-GB" sz="2400" dirty="0">
                        <a:effectLst/>
                        <a:latin typeface="Calibri"/>
                        <a:ea typeface="Cambria"/>
                        <a:cs typeface="Times New Roman"/>
                      </a:endParaRPr>
                    </a:p>
                  </a:txBody>
                  <a:tcPr marL="68580" marR="68580" marT="0" marB="0"/>
                </a:tc>
              </a:tr>
            </a:tbl>
          </a:graphicData>
        </a:graphic>
      </p:graphicFrame>
    </p:spTree>
    <p:extLst>
      <p:ext uri="{BB962C8B-B14F-4D97-AF65-F5344CB8AC3E}">
        <p14:creationId xmlns:p14="http://schemas.microsoft.com/office/powerpoint/2010/main" val="416518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Component Sustainability</a:t>
            </a:r>
            <a:endParaRPr lang="en-GB"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GB" sz="2800" dirty="0" smtClean="0"/>
              <a:t>Do without component – don’t need the feature</a:t>
            </a:r>
          </a:p>
          <a:p>
            <a:pPr marL="514350" indent="-514350">
              <a:buFont typeface="+mj-lt"/>
              <a:buAutoNum type="arabicPeriod"/>
            </a:pPr>
            <a:r>
              <a:rPr lang="en-GB" sz="2800" dirty="0" smtClean="0"/>
              <a:t>Replace component with other component</a:t>
            </a:r>
          </a:p>
          <a:p>
            <a:pPr marL="792144" lvl="1" indent="-514350"/>
            <a:r>
              <a:rPr lang="en-GB" sz="2000" dirty="0" smtClean="0"/>
              <a:t>Use of standards</a:t>
            </a:r>
          </a:p>
          <a:p>
            <a:pPr marL="514350" indent="-514350">
              <a:buFont typeface="+mj-lt"/>
              <a:buAutoNum type="arabicPeriod"/>
            </a:pPr>
            <a:r>
              <a:rPr lang="en-GB" sz="2800" dirty="0" smtClean="0"/>
              <a:t>Support component ourselves (open source)</a:t>
            </a:r>
          </a:p>
          <a:p>
            <a:pPr marL="514350" indent="-514350">
              <a:buFont typeface="+mj-lt"/>
              <a:buAutoNum type="arabicPeriod"/>
            </a:pPr>
            <a:r>
              <a:rPr lang="en-GB" sz="2800" dirty="0" smtClean="0"/>
              <a:t>Build support community (open source)</a:t>
            </a:r>
          </a:p>
          <a:p>
            <a:pPr marL="514350" indent="-514350">
              <a:buFont typeface="+mj-lt"/>
              <a:buAutoNum type="arabicPeriod"/>
            </a:pPr>
            <a:r>
              <a:rPr lang="en-GB" sz="2800" dirty="0" smtClean="0"/>
              <a:t>Live with the risk (non-security-critical components)</a:t>
            </a:r>
            <a:endParaRPr lang="en-GB" sz="2800" dirty="0"/>
          </a:p>
        </p:txBody>
      </p:sp>
    </p:spTree>
    <p:extLst>
      <p:ext uri="{BB962C8B-B14F-4D97-AF65-F5344CB8AC3E}">
        <p14:creationId xmlns:p14="http://schemas.microsoft.com/office/powerpoint/2010/main" val="198585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Options</a:t>
            </a:r>
            <a:endParaRPr lang="en-GB" dirty="0"/>
          </a:p>
        </p:txBody>
      </p:sp>
      <p:sp>
        <p:nvSpPr>
          <p:cNvPr id="3" name="Content Placeholder 2"/>
          <p:cNvSpPr>
            <a:spLocks noGrp="1"/>
          </p:cNvSpPr>
          <p:nvPr>
            <p:ph idx="1"/>
          </p:nvPr>
        </p:nvSpPr>
        <p:spPr/>
        <p:txBody>
          <a:bodyPr>
            <a:normAutofit/>
          </a:bodyPr>
          <a:lstStyle/>
          <a:p>
            <a:r>
              <a:rPr lang="en-GB" sz="3200" dirty="0" smtClean="0"/>
              <a:t>Portal integration:</a:t>
            </a:r>
          </a:p>
          <a:p>
            <a:pPr lvl="1"/>
            <a:r>
              <a:rPr lang="en-GB" sz="2400" dirty="0" smtClean="0"/>
              <a:t>Full integration: portal is an OAuth2 client</a:t>
            </a:r>
          </a:p>
          <a:p>
            <a:pPr lvl="1"/>
            <a:r>
              <a:rPr lang="en-GB" sz="2400" dirty="0" smtClean="0"/>
              <a:t>Partial integration: portal calls out to CA, bypassing OAuth</a:t>
            </a:r>
          </a:p>
          <a:p>
            <a:pPr lvl="1"/>
            <a:r>
              <a:rPr lang="en-GB" sz="2400" dirty="0" smtClean="0"/>
              <a:t>Side-by-side: frame EUDAT portal with community portal</a:t>
            </a:r>
          </a:p>
          <a:p>
            <a:r>
              <a:rPr lang="en-GB" sz="3200" dirty="0" smtClean="0"/>
              <a:t>Command line access</a:t>
            </a:r>
            <a:endParaRPr lang="en-GB" sz="3200" dirty="0"/>
          </a:p>
        </p:txBody>
      </p:sp>
    </p:spTree>
    <p:extLst>
      <p:ext uri="{BB962C8B-B14F-4D97-AF65-F5344CB8AC3E}">
        <p14:creationId xmlns:p14="http://schemas.microsoft.com/office/powerpoint/2010/main" val="1465775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 access</a:t>
            </a:r>
            <a:endParaRPr lang="en-GB" dirty="0"/>
          </a:p>
        </p:txBody>
      </p:sp>
      <p:sp>
        <p:nvSpPr>
          <p:cNvPr id="4" name="Footer Placeholder 3"/>
          <p:cNvSpPr>
            <a:spLocks noGrp="1"/>
          </p:cNvSpPr>
          <p:nvPr>
            <p:ph type="ftr" sz="quarter" idx="4294967295"/>
          </p:nvPr>
        </p:nvSpPr>
        <p:spPr>
          <a:xfrm>
            <a:off x="1547664" y="6309320"/>
            <a:ext cx="4608512" cy="432048"/>
          </a:xfrm>
          <a:prstGeom prst="rect">
            <a:avLst/>
          </a:prstGeom>
        </p:spPr>
        <p:txBody>
          <a:bodyPr/>
          <a:lstStyle/>
          <a:p>
            <a:endParaRPr lang="es-ES" dirty="0"/>
          </a:p>
        </p:txBody>
      </p:sp>
      <p:sp>
        <p:nvSpPr>
          <p:cNvPr id="5" name="Slide Number Placeholder 4"/>
          <p:cNvSpPr>
            <a:spLocks noGrp="1"/>
          </p:cNvSpPr>
          <p:nvPr>
            <p:ph type="sldNum" sz="quarter" idx="12"/>
          </p:nvPr>
        </p:nvSpPr>
        <p:spPr/>
        <p:txBody>
          <a:bodyPr/>
          <a:lstStyle/>
          <a:p>
            <a:fld id="{7A664348-DC2E-4C46-A357-1ED243B754D0}" type="slidenum">
              <a:rPr lang="es-ES" smtClean="0"/>
              <a:t>17</a:t>
            </a:fld>
            <a:endParaRPr lang="es-ES"/>
          </a:p>
        </p:txBody>
      </p:sp>
      <p:sp>
        <p:nvSpPr>
          <p:cNvPr id="6" name="Rounded Rectangle 5"/>
          <p:cNvSpPr/>
          <p:nvPr/>
        </p:nvSpPr>
        <p:spPr>
          <a:xfrm>
            <a:off x="1331640" y="4797152"/>
            <a:ext cx="208823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Browser</a:t>
            </a:r>
            <a:endParaRPr lang="en-GB" sz="2800" dirty="0"/>
          </a:p>
        </p:txBody>
      </p:sp>
      <p:sp>
        <p:nvSpPr>
          <p:cNvPr id="7" name="Rounded Rectangle 6"/>
          <p:cNvSpPr/>
          <p:nvPr/>
        </p:nvSpPr>
        <p:spPr>
          <a:xfrm>
            <a:off x="1193742" y="2816932"/>
            <a:ext cx="259228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Portal</a:t>
            </a:r>
            <a:endParaRPr lang="en-GB" sz="3200" dirty="0"/>
          </a:p>
        </p:txBody>
      </p:sp>
      <p:sp>
        <p:nvSpPr>
          <p:cNvPr id="8" name="Oval 7"/>
          <p:cNvSpPr/>
          <p:nvPr/>
        </p:nvSpPr>
        <p:spPr>
          <a:xfrm>
            <a:off x="3281974" y="3424606"/>
            <a:ext cx="504056" cy="504056"/>
          </a:xfrm>
          <a:prstGeom prst="ellipse">
            <a:avLst/>
          </a:prstGeom>
          <a:solidFill>
            <a:srgbClr val="C00000"/>
          </a:solidFill>
          <a:ln>
            <a:solidFill>
              <a:srgbClr val="C134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660232" y="1880828"/>
            <a:ext cx="223224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smtClean="0"/>
              <a:t>iRODS</a:t>
            </a:r>
            <a:endParaRPr lang="en-GB" sz="3600" dirty="0"/>
          </a:p>
        </p:txBody>
      </p:sp>
      <p:sp>
        <p:nvSpPr>
          <p:cNvPr id="10" name="Rounded Rectangle 9"/>
          <p:cNvSpPr/>
          <p:nvPr/>
        </p:nvSpPr>
        <p:spPr>
          <a:xfrm>
            <a:off x="6171680" y="1808820"/>
            <a:ext cx="72008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3200" dirty="0" err="1" smtClean="0"/>
              <a:t>GridFTP</a:t>
            </a:r>
            <a:endParaRPr lang="en-GB" sz="3200" dirty="0"/>
          </a:p>
        </p:txBody>
      </p:sp>
      <p:grpSp>
        <p:nvGrpSpPr>
          <p:cNvPr id="35" name="Group 34"/>
          <p:cNvGrpSpPr/>
          <p:nvPr/>
        </p:nvGrpSpPr>
        <p:grpSpPr>
          <a:xfrm>
            <a:off x="179512" y="1304764"/>
            <a:ext cx="864096" cy="2196244"/>
            <a:chOff x="179512" y="1304764"/>
            <a:chExt cx="864096" cy="2196244"/>
          </a:xfrm>
        </p:grpSpPr>
        <p:sp>
          <p:nvSpPr>
            <p:cNvPr id="12" name="Rounded Rectangle 11"/>
            <p:cNvSpPr/>
            <p:nvPr/>
          </p:nvSpPr>
          <p:spPr>
            <a:xfrm>
              <a:off x="179512" y="1304764"/>
              <a:ext cx="864096" cy="2196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3200" dirty="0" err="1" smtClean="0"/>
                <a:t>MyProxy</a:t>
              </a:r>
              <a:endParaRPr lang="en-GB" sz="3200" dirty="0"/>
            </a:p>
          </p:txBody>
        </p:sp>
        <p:sp>
          <p:nvSpPr>
            <p:cNvPr id="13" name="Oval 12"/>
            <p:cNvSpPr/>
            <p:nvPr/>
          </p:nvSpPr>
          <p:spPr>
            <a:xfrm>
              <a:off x="539477" y="1304764"/>
              <a:ext cx="504056" cy="504056"/>
            </a:xfrm>
            <a:prstGeom prst="ellipse">
              <a:avLst/>
            </a:prstGeom>
            <a:solidFill>
              <a:srgbClr val="C00000"/>
            </a:solidFill>
            <a:ln>
              <a:solidFill>
                <a:srgbClr val="C134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oup 33"/>
          <p:cNvGrpSpPr/>
          <p:nvPr/>
        </p:nvGrpSpPr>
        <p:grpSpPr>
          <a:xfrm>
            <a:off x="1193742" y="1304764"/>
            <a:ext cx="2592288" cy="1152128"/>
            <a:chOff x="1193742" y="1304764"/>
            <a:chExt cx="2592288" cy="1152128"/>
          </a:xfrm>
        </p:grpSpPr>
        <p:sp>
          <p:nvSpPr>
            <p:cNvPr id="11" name="Rounded Rectangle 10"/>
            <p:cNvSpPr/>
            <p:nvPr/>
          </p:nvSpPr>
          <p:spPr>
            <a:xfrm>
              <a:off x="1193742" y="1304764"/>
              <a:ext cx="259228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Globus</a:t>
              </a:r>
            </a:p>
            <a:p>
              <a:pPr algn="ctr"/>
              <a:r>
                <a:rPr lang="en-GB" sz="3200" dirty="0" smtClean="0"/>
                <a:t>Online</a:t>
              </a:r>
              <a:endParaRPr lang="en-GB" sz="3200" dirty="0"/>
            </a:p>
          </p:txBody>
        </p:sp>
        <p:sp>
          <p:nvSpPr>
            <p:cNvPr id="14" name="Oval 13"/>
            <p:cNvSpPr/>
            <p:nvPr/>
          </p:nvSpPr>
          <p:spPr>
            <a:xfrm>
              <a:off x="3281974" y="1304764"/>
              <a:ext cx="504056" cy="504056"/>
            </a:xfrm>
            <a:prstGeom prst="ellipse">
              <a:avLst/>
            </a:prstGeom>
            <a:solidFill>
              <a:srgbClr val="C00000"/>
            </a:solidFill>
            <a:ln>
              <a:solidFill>
                <a:srgbClr val="C134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Rectangle 14"/>
          <p:cNvSpPr/>
          <p:nvPr/>
        </p:nvSpPr>
        <p:spPr>
          <a:xfrm>
            <a:off x="6660232" y="4509120"/>
            <a:ext cx="223224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PRACE</a:t>
            </a:r>
            <a:endParaRPr lang="en-GB" sz="3600" dirty="0"/>
          </a:p>
        </p:txBody>
      </p:sp>
      <p:sp>
        <p:nvSpPr>
          <p:cNvPr id="16" name="Rounded Rectangle 15"/>
          <p:cNvSpPr/>
          <p:nvPr/>
        </p:nvSpPr>
        <p:spPr>
          <a:xfrm>
            <a:off x="6171680" y="4229472"/>
            <a:ext cx="72008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3200" dirty="0" err="1" smtClean="0"/>
              <a:t>GridFTP</a:t>
            </a:r>
            <a:endParaRPr lang="en-GB" sz="3200" dirty="0"/>
          </a:p>
        </p:txBody>
      </p:sp>
      <p:cxnSp>
        <p:nvCxnSpPr>
          <p:cNvPr id="18" name="Straight Arrow Connector 17"/>
          <p:cNvCxnSpPr>
            <a:stCxn id="10" idx="1"/>
            <a:endCxn id="7" idx="3"/>
          </p:cNvCxnSpPr>
          <p:nvPr/>
        </p:nvCxnSpPr>
        <p:spPr>
          <a:xfrm flipH="1">
            <a:off x="3786030" y="2708920"/>
            <a:ext cx="2385650" cy="68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489886" y="3988846"/>
            <a:ext cx="0" cy="8083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09441" y="3208330"/>
            <a:ext cx="1338828" cy="369332"/>
          </a:xfrm>
          <a:prstGeom prst="rect">
            <a:avLst/>
          </a:prstGeom>
          <a:noFill/>
        </p:spPr>
        <p:txBody>
          <a:bodyPr wrap="none" rtlCol="0">
            <a:spAutoFit/>
          </a:bodyPr>
          <a:lstStyle/>
          <a:p>
            <a:r>
              <a:rPr lang="en-GB" dirty="0" err="1" smtClean="0">
                <a:solidFill>
                  <a:schemeClr val="tx1">
                    <a:lumMod val="75000"/>
                    <a:lumOff val="25000"/>
                  </a:schemeClr>
                </a:solidFill>
                <a:latin typeface="Arial" pitchFamily="34" charset="0"/>
                <a:cs typeface="Arial" pitchFamily="34" charset="0"/>
              </a:rPr>
              <a:t>GridFTP</a:t>
            </a:r>
            <a:r>
              <a:rPr lang="en-GB" dirty="0" smtClean="0">
                <a:solidFill>
                  <a:schemeClr val="tx1">
                    <a:lumMod val="75000"/>
                    <a:lumOff val="25000"/>
                  </a:schemeClr>
                </a:solidFill>
                <a:latin typeface="Arial" pitchFamily="34" charset="0"/>
                <a:cs typeface="Arial" pitchFamily="34" charset="0"/>
              </a:rPr>
              <a:t>(?)</a:t>
            </a:r>
          </a:p>
        </p:txBody>
      </p:sp>
      <p:sp>
        <p:nvSpPr>
          <p:cNvPr id="25" name="TextBox 24"/>
          <p:cNvSpPr txBox="1"/>
          <p:nvPr/>
        </p:nvSpPr>
        <p:spPr>
          <a:xfrm>
            <a:off x="2489886" y="4147856"/>
            <a:ext cx="1095172" cy="369332"/>
          </a:xfrm>
          <a:prstGeom prst="rect">
            <a:avLst/>
          </a:prstGeom>
          <a:noFill/>
        </p:spPr>
        <p:txBody>
          <a:bodyPr wrap="none" rtlCol="0">
            <a:spAutoFit/>
          </a:bodyPr>
          <a:lstStyle/>
          <a:p>
            <a:r>
              <a:rPr lang="en-GB" dirty="0" smtClean="0">
                <a:solidFill>
                  <a:schemeClr val="tx1">
                    <a:lumMod val="75000"/>
                    <a:lumOff val="25000"/>
                  </a:schemeClr>
                </a:solidFill>
                <a:latin typeface="Arial" pitchFamily="34" charset="0"/>
                <a:cs typeface="Arial" pitchFamily="34" charset="0"/>
              </a:rPr>
              <a:t>HTTP(S)</a:t>
            </a:r>
          </a:p>
        </p:txBody>
      </p:sp>
      <p:grpSp>
        <p:nvGrpSpPr>
          <p:cNvPr id="38" name="Group 37"/>
          <p:cNvGrpSpPr/>
          <p:nvPr/>
        </p:nvGrpSpPr>
        <p:grpSpPr>
          <a:xfrm>
            <a:off x="3786030" y="1556792"/>
            <a:ext cx="2961714" cy="3384376"/>
            <a:chOff x="3786030" y="1556792"/>
            <a:chExt cx="2961714" cy="3384376"/>
          </a:xfrm>
        </p:grpSpPr>
        <p:sp>
          <p:nvSpPr>
            <p:cNvPr id="26" name="TextBox 25"/>
            <p:cNvSpPr txBox="1"/>
            <p:nvPr/>
          </p:nvSpPr>
          <p:spPr>
            <a:xfrm>
              <a:off x="4309441" y="1556792"/>
              <a:ext cx="1338828" cy="369332"/>
            </a:xfrm>
            <a:prstGeom prst="rect">
              <a:avLst/>
            </a:prstGeom>
            <a:noFill/>
          </p:spPr>
          <p:txBody>
            <a:bodyPr wrap="none" rtlCol="0">
              <a:spAutoFit/>
            </a:bodyPr>
            <a:lstStyle/>
            <a:p>
              <a:r>
                <a:rPr lang="en-GB" dirty="0" err="1" smtClean="0">
                  <a:solidFill>
                    <a:schemeClr val="tx1">
                      <a:lumMod val="75000"/>
                      <a:lumOff val="25000"/>
                    </a:schemeClr>
                  </a:solidFill>
                  <a:latin typeface="Arial" pitchFamily="34" charset="0"/>
                  <a:cs typeface="Arial" pitchFamily="34" charset="0"/>
                </a:rPr>
                <a:t>GridFTP</a:t>
              </a:r>
              <a:r>
                <a:rPr lang="en-GB" dirty="0" smtClean="0">
                  <a:solidFill>
                    <a:schemeClr val="tx1">
                      <a:lumMod val="75000"/>
                      <a:lumOff val="25000"/>
                    </a:schemeClr>
                  </a:solidFill>
                  <a:latin typeface="Arial" pitchFamily="34" charset="0"/>
                  <a:cs typeface="Arial" pitchFamily="34" charset="0"/>
                </a:rPr>
                <a:t>(?)</a:t>
              </a:r>
            </a:p>
          </p:txBody>
        </p:sp>
        <p:grpSp>
          <p:nvGrpSpPr>
            <p:cNvPr id="37" name="Group 36"/>
            <p:cNvGrpSpPr/>
            <p:nvPr/>
          </p:nvGrpSpPr>
          <p:grpSpPr>
            <a:xfrm>
              <a:off x="3786030" y="1880828"/>
              <a:ext cx="2961714" cy="3060340"/>
              <a:chOff x="3786030" y="1880828"/>
              <a:chExt cx="2961714" cy="3060340"/>
            </a:xfrm>
          </p:grpSpPr>
          <p:cxnSp>
            <p:nvCxnSpPr>
              <p:cNvPr id="27" name="Straight Arrow Connector 26"/>
              <p:cNvCxnSpPr>
                <a:stCxn id="11" idx="3"/>
              </p:cNvCxnSpPr>
              <p:nvPr/>
            </p:nvCxnSpPr>
            <p:spPr>
              <a:xfrm>
                <a:off x="3786030" y="1880828"/>
                <a:ext cx="2385650" cy="5220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786030" y="2141857"/>
                <a:ext cx="2385650" cy="279931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Left-Right Arrow 32"/>
              <p:cNvSpPr/>
              <p:nvPr/>
            </p:nvSpPr>
            <p:spPr>
              <a:xfrm rot="5400000">
                <a:off x="6197013" y="3687866"/>
                <a:ext cx="669414" cy="432048"/>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89780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Integrate with Everything™: EUDAT</a:t>
            </a:r>
            <a:endParaRPr lang="en-GB" dirty="0"/>
          </a:p>
        </p:txBody>
      </p:sp>
      <p:sp>
        <p:nvSpPr>
          <p:cNvPr id="3" name="Content Placeholder 2"/>
          <p:cNvSpPr>
            <a:spLocks noGrp="1"/>
          </p:cNvSpPr>
          <p:nvPr>
            <p:ph sz="half" idx="1"/>
          </p:nvPr>
        </p:nvSpPr>
        <p:spPr/>
        <p:txBody>
          <a:bodyPr/>
          <a:lstStyle/>
          <a:p>
            <a:pPr marL="0" indent="0">
              <a:buNone/>
            </a:pPr>
            <a:r>
              <a:rPr lang="en-GB" dirty="0" smtClean="0"/>
              <a:t>Federated Services</a:t>
            </a:r>
          </a:p>
          <a:p>
            <a:r>
              <a:rPr lang="en-GB" dirty="0" err="1" smtClean="0"/>
              <a:t>Invenio</a:t>
            </a:r>
            <a:r>
              <a:rPr lang="en-GB" dirty="0" smtClean="0"/>
              <a:t>…</a:t>
            </a:r>
          </a:p>
          <a:p>
            <a:r>
              <a:rPr lang="en-GB" dirty="0" smtClean="0"/>
              <a:t>“</a:t>
            </a:r>
            <a:r>
              <a:rPr lang="en-GB" dirty="0" err="1" smtClean="0"/>
              <a:t>SimpleStore</a:t>
            </a:r>
            <a:r>
              <a:rPr lang="en-GB" dirty="0" smtClean="0"/>
              <a:t>”</a:t>
            </a:r>
          </a:p>
          <a:p>
            <a:r>
              <a:rPr lang="en-GB" dirty="0" smtClean="0"/>
              <a:t>REMS…</a:t>
            </a:r>
          </a:p>
          <a:p>
            <a:r>
              <a:rPr lang="en-GB" dirty="0" err="1" smtClean="0"/>
              <a:t>GridFTP</a:t>
            </a:r>
            <a:r>
              <a:rPr lang="en-GB" dirty="0" smtClean="0"/>
              <a:t> (for data transfers), GO (via </a:t>
            </a:r>
            <a:r>
              <a:rPr lang="en-GB" dirty="0" err="1" smtClean="0"/>
              <a:t>MyProxy</a:t>
            </a:r>
            <a:r>
              <a:rPr lang="en-GB" dirty="0" smtClean="0"/>
              <a:t>?)</a:t>
            </a:r>
          </a:p>
          <a:p>
            <a:r>
              <a:rPr lang="en-GB" dirty="0" err="1" smtClean="0"/>
              <a:t>iRODS</a:t>
            </a:r>
            <a:endParaRPr lang="en-GB" dirty="0"/>
          </a:p>
        </p:txBody>
      </p:sp>
      <p:sp>
        <p:nvSpPr>
          <p:cNvPr id="4" name="Content Placeholder 3"/>
          <p:cNvSpPr>
            <a:spLocks noGrp="1"/>
          </p:cNvSpPr>
          <p:nvPr>
            <p:ph sz="half" idx="2"/>
          </p:nvPr>
        </p:nvSpPr>
        <p:spPr/>
        <p:txBody>
          <a:bodyPr/>
          <a:lstStyle/>
          <a:p>
            <a:pPr marL="0" indent="0">
              <a:buNone/>
            </a:pPr>
            <a:r>
              <a:rPr lang="en-GB" dirty="0" smtClean="0"/>
              <a:t>Communities</a:t>
            </a:r>
          </a:p>
          <a:p>
            <a:r>
              <a:rPr lang="en-GB" dirty="0" smtClean="0"/>
              <a:t>CLARIN</a:t>
            </a:r>
          </a:p>
          <a:p>
            <a:r>
              <a:rPr lang="en-GB" dirty="0" smtClean="0"/>
              <a:t>ENES</a:t>
            </a:r>
          </a:p>
          <a:p>
            <a:r>
              <a:rPr lang="en-GB" dirty="0" smtClean="0"/>
              <a:t>EPOS</a:t>
            </a:r>
          </a:p>
          <a:p>
            <a:r>
              <a:rPr lang="en-GB" dirty="0" smtClean="0"/>
              <a:t>VPH</a:t>
            </a:r>
          </a:p>
          <a:p>
            <a:r>
              <a:rPr lang="en-GB" dirty="0" err="1" smtClean="0"/>
              <a:t>LifeWatch</a:t>
            </a:r>
            <a:endParaRPr lang="en-GB" dirty="0" smtClean="0"/>
          </a:p>
          <a:p>
            <a:r>
              <a:rPr lang="en-GB" dirty="0" smtClean="0"/>
              <a:t>…</a:t>
            </a:r>
            <a:endParaRPr lang="en-GB" dirty="0"/>
          </a:p>
        </p:txBody>
      </p:sp>
    </p:spTree>
    <p:extLst>
      <p:ext uri="{BB962C8B-B14F-4D97-AF65-F5344CB8AC3E}">
        <p14:creationId xmlns:p14="http://schemas.microsoft.com/office/powerpoint/2010/main" val="1330715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Conclusion</a:t>
            </a:r>
            <a:endParaRPr lang="en-GB" dirty="0"/>
          </a:p>
        </p:txBody>
      </p:sp>
      <p:sp>
        <p:nvSpPr>
          <p:cNvPr id="6" name="Content Placeholder 5"/>
          <p:cNvSpPr>
            <a:spLocks noGrp="1"/>
          </p:cNvSpPr>
          <p:nvPr>
            <p:ph idx="1"/>
          </p:nvPr>
        </p:nvSpPr>
        <p:spPr/>
        <p:txBody>
          <a:bodyPr/>
          <a:lstStyle/>
          <a:p>
            <a:r>
              <a:rPr lang="en-GB" dirty="0" smtClean="0"/>
              <a:t>Tools for supporting federations</a:t>
            </a:r>
          </a:p>
          <a:p>
            <a:r>
              <a:rPr lang="en-GB" dirty="0" smtClean="0"/>
              <a:t>Federated identities – and other external </a:t>
            </a:r>
            <a:r>
              <a:rPr lang="en-GB" dirty="0" err="1" smtClean="0"/>
              <a:t>IdPs</a:t>
            </a:r>
            <a:endParaRPr lang="en-GB" dirty="0" smtClean="0"/>
          </a:p>
          <a:p>
            <a:r>
              <a:rPr lang="en-GB" dirty="0" smtClean="0"/>
              <a:t>Typically supporting diverse user communities</a:t>
            </a:r>
          </a:p>
          <a:p>
            <a:r>
              <a:rPr lang="en-GB" dirty="0" smtClean="0"/>
              <a:t>Going for standards components</a:t>
            </a:r>
          </a:p>
          <a:p>
            <a:r>
              <a:rPr lang="en-GB" dirty="0" smtClean="0"/>
              <a:t>… but pragmatic approach to getting things working</a:t>
            </a:r>
            <a:endParaRPr lang="en-GB" dirty="0"/>
          </a:p>
        </p:txBody>
      </p:sp>
    </p:spTree>
    <p:extLst>
      <p:ext uri="{BB962C8B-B14F-4D97-AF65-F5344CB8AC3E}">
        <p14:creationId xmlns:p14="http://schemas.microsoft.com/office/powerpoint/2010/main" val="385462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idx="4294967295"/>
          </p:nvPr>
        </p:nvSpPr>
        <p:spPr>
          <a:xfrm>
            <a:off x="4436964" y="6568024"/>
            <a:ext cx="310087" cy="301404"/>
          </a:xfrm>
          <a:prstGeom prst="rect">
            <a:avLst/>
          </a:prstGeom>
        </p:spPr>
        <p:txBody>
          <a:bodyPr/>
          <a:lstStyle/>
          <a:p>
            <a:fld id="{0A754CCB-3615-4857-8A49-32038951B799}" type="slidenum">
              <a:rPr lang="en-US"/>
              <a:pPr/>
              <a:t>2</a:t>
            </a:fld>
            <a:endParaRPr lang="en-US"/>
          </a:p>
        </p:txBody>
      </p:sp>
      <p:grpSp>
        <p:nvGrpSpPr>
          <p:cNvPr id="9217" name="Group 1"/>
          <p:cNvGrpSpPr>
            <a:grpSpLocks/>
          </p:cNvGrpSpPr>
          <p:nvPr/>
        </p:nvGrpSpPr>
        <p:grpSpPr bwMode="auto">
          <a:xfrm>
            <a:off x="6650444" y="6392325"/>
            <a:ext cx="2389244" cy="379968"/>
            <a:chOff x="4654" y="4475"/>
            <a:chExt cx="1672" cy="266"/>
          </a:xfrm>
        </p:grpSpPr>
        <p:sp>
          <p:nvSpPr>
            <p:cNvPr id="9218" name="Rectangle 2"/>
            <p:cNvSpPr>
              <a:spLocks noChangeArrowheads="1"/>
            </p:cNvSpPr>
            <p:nvPr/>
          </p:nvSpPr>
          <p:spPr bwMode="auto">
            <a:xfrm>
              <a:off x="4654" y="4553"/>
              <a:ext cx="93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defTabSz="411472" eaLnBrk="0" fontAlgn="base" hangingPunct="0">
                <a:spcBef>
                  <a:spcPct val="0"/>
                </a:spcBef>
                <a:spcAft>
                  <a:spcPct val="0"/>
                </a:spcAft>
                <a:buSzPct val="100000"/>
                <a:tabLst>
                  <a:tab pos="0" algn="l"/>
                  <a:tab pos="822944" algn="l"/>
                  <a:tab pos="1645888" algn="l"/>
                  <a:tab pos="2468831" algn="l"/>
                  <a:tab pos="3291774" algn="l"/>
                  <a:tab pos="4114718" algn="l"/>
                  <a:tab pos="4937662" algn="l"/>
                  <a:tab pos="5760605" algn="l"/>
                  <a:tab pos="6583549" algn="l"/>
                  <a:tab pos="7406492" algn="l"/>
                  <a:tab pos="8229435" algn="l"/>
                  <a:tab pos="9052378" algn="l"/>
                </a:tabLst>
              </a:pPr>
              <a:r>
                <a:rPr lang="en-US" sz="1300">
                  <a:solidFill>
                    <a:srgbClr val="129A44"/>
                  </a:solidFill>
                  <a:latin typeface="American Typewriter" charset="0"/>
                  <a:ea typeface="American Typewriter" charset="0"/>
                  <a:cs typeface="American Typewriter" charset="0"/>
                </a:rPr>
                <a:t>contrail-project.eu</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 y="4475"/>
              <a:ext cx="623" cy="2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9220" name="Rectangle 4"/>
          <p:cNvSpPr>
            <a:spLocks noGrp="1" noChangeArrowheads="1"/>
          </p:cNvSpPr>
          <p:nvPr>
            <p:ph type="title" idx="4294967295"/>
          </p:nvPr>
        </p:nvSpPr>
        <p:spPr>
          <a:xfrm>
            <a:off x="457271" y="91421"/>
            <a:ext cx="8230886" cy="1508446"/>
          </a:xfrm>
          <a:ln/>
        </p:spPr>
        <p:txBody>
          <a:bodyPr/>
          <a:lstStyle/>
          <a:p>
            <a:pPr>
              <a:buClrTx/>
              <a:tabLst>
                <a:tab pos="0" algn="l"/>
                <a:tab pos="822944" algn="l"/>
                <a:tab pos="1645888" algn="l"/>
                <a:tab pos="2468831" algn="l"/>
                <a:tab pos="3291774" algn="l"/>
                <a:tab pos="4114718" algn="l"/>
                <a:tab pos="4937662" algn="l"/>
                <a:tab pos="5760605" algn="l"/>
                <a:tab pos="6583549" algn="l"/>
                <a:tab pos="7406492" algn="l"/>
                <a:tab pos="8229435" algn="l"/>
                <a:tab pos="9052378" algn="l"/>
              </a:tabLst>
            </a:pPr>
            <a:r>
              <a:rPr lang="en-US" sz="3800" dirty="0">
                <a:latin typeface="Calibri" pitchFamily="34" charset="0"/>
                <a:cs typeface="Calibri" pitchFamily="34" charset="0"/>
              </a:rPr>
              <a:t>Federation</a:t>
            </a:r>
          </a:p>
        </p:txBody>
      </p:sp>
      <p:sp>
        <p:nvSpPr>
          <p:cNvPr id="9221" name="Rectangle 5"/>
          <p:cNvSpPr>
            <a:spLocks noGrp="1" noChangeArrowheads="1"/>
          </p:cNvSpPr>
          <p:nvPr>
            <p:ph type="body" idx="4294967295"/>
          </p:nvPr>
        </p:nvSpPr>
        <p:spPr>
          <a:xfrm>
            <a:off x="457271" y="1599869"/>
            <a:ext cx="8230886" cy="4523909"/>
          </a:xfrm>
          <a:ln/>
        </p:spPr>
        <p:txBody>
          <a:bodyPr/>
          <a:lstStyle/>
          <a:p>
            <a:pPr marL="307176" indent="-307176">
              <a:buFont typeface="Arial" charset="0"/>
              <a:buChar char="•"/>
              <a:tabLst>
                <a:tab pos="820085" algn="l"/>
                <a:tab pos="1643029" algn="l"/>
                <a:tab pos="2465973" algn="l"/>
                <a:tab pos="3288917" algn="l"/>
                <a:tab pos="4111861" algn="l"/>
                <a:tab pos="4934804" algn="l"/>
                <a:tab pos="5757748" algn="l"/>
                <a:tab pos="6580691" algn="l"/>
                <a:tab pos="7403635" algn="l"/>
                <a:tab pos="8226579" algn="l"/>
                <a:tab pos="9049523" algn="l"/>
              </a:tabLst>
            </a:pPr>
            <a:r>
              <a:rPr lang="en-US" dirty="0" smtClean="0"/>
              <a:t>abstraction </a:t>
            </a:r>
            <a:r>
              <a:rPr lang="en-US" dirty="0"/>
              <a:t>of providers</a:t>
            </a:r>
          </a:p>
          <a:p>
            <a:pPr marL="307176" indent="-307176">
              <a:buFont typeface="Arial" charset="0"/>
              <a:buChar char="•"/>
              <a:tabLst>
                <a:tab pos="820085" algn="l"/>
                <a:tab pos="1643029" algn="l"/>
                <a:tab pos="2465973" algn="l"/>
                <a:tab pos="3288917" algn="l"/>
                <a:tab pos="4111861" algn="l"/>
                <a:tab pos="4934804" algn="l"/>
                <a:tab pos="5757748" algn="l"/>
                <a:tab pos="6580691" algn="l"/>
                <a:tab pos="7403635" algn="l"/>
                <a:tab pos="8226579" algn="l"/>
                <a:tab pos="9049523" algn="l"/>
              </a:tabLst>
            </a:pPr>
            <a:r>
              <a:rPr lang="en-US" dirty="0" smtClean="0"/>
              <a:t>selection </a:t>
            </a:r>
            <a:r>
              <a:rPr lang="en-US" dirty="0"/>
              <a:t>and deployment by description, providing unified </a:t>
            </a:r>
            <a:r>
              <a:rPr lang="en-US" dirty="0" smtClean="0"/>
              <a:t>approach</a:t>
            </a:r>
          </a:p>
          <a:p>
            <a:pPr marL="307176" indent="-307176">
              <a:buFont typeface="Arial" charset="0"/>
              <a:buChar char="•"/>
              <a:tabLst>
                <a:tab pos="820085" algn="l"/>
                <a:tab pos="1643029" algn="l"/>
                <a:tab pos="2465973" algn="l"/>
                <a:tab pos="3288917" algn="l"/>
                <a:tab pos="4111861" algn="l"/>
                <a:tab pos="4934804" algn="l"/>
                <a:tab pos="5757748" algn="l"/>
                <a:tab pos="6580691" algn="l"/>
                <a:tab pos="7403635" algn="l"/>
                <a:tab pos="8226579" algn="l"/>
                <a:tab pos="9049523" algn="l"/>
              </a:tabLst>
            </a:pPr>
            <a:r>
              <a:rPr lang="en-US" dirty="0" smtClean="0"/>
              <a:t>single authentication/</a:t>
            </a:r>
            <a:r>
              <a:rPr lang="en-US" dirty="0" err="1" smtClean="0"/>
              <a:t>authorisation</a:t>
            </a:r>
            <a:r>
              <a:rPr lang="en-US" dirty="0" smtClean="0"/>
              <a:t> framework covering all resources</a:t>
            </a:r>
            <a:endParaRPr lang="en-US" dirty="0"/>
          </a:p>
        </p:txBody>
      </p:sp>
      <p:grpSp>
        <p:nvGrpSpPr>
          <p:cNvPr id="3" name="Group 2"/>
          <p:cNvGrpSpPr/>
          <p:nvPr/>
        </p:nvGrpSpPr>
        <p:grpSpPr>
          <a:xfrm>
            <a:off x="583023" y="3896820"/>
            <a:ext cx="8025114" cy="1908410"/>
            <a:chOff x="583023" y="3896820"/>
            <a:chExt cx="8025114" cy="1908410"/>
          </a:xfrm>
        </p:grpSpPr>
        <p:sp>
          <p:nvSpPr>
            <p:cNvPr id="9230" name="Rectangle 14"/>
            <p:cNvSpPr>
              <a:spLocks noChangeArrowheads="1"/>
            </p:cNvSpPr>
            <p:nvPr/>
          </p:nvSpPr>
          <p:spPr bwMode="auto">
            <a:xfrm>
              <a:off x="4046853" y="3919675"/>
              <a:ext cx="110286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defTabSz="411472" eaLnBrk="0" fontAlgn="base" hangingPunct="0">
                <a:spcBef>
                  <a:spcPct val="0"/>
                </a:spcBef>
                <a:spcAft>
                  <a:spcPct val="0"/>
                </a:spcAft>
                <a:buSzPct val="100000"/>
                <a:tabLst>
                  <a:tab pos="0" algn="l"/>
                  <a:tab pos="822944" algn="l"/>
                  <a:tab pos="1645888" algn="l"/>
                  <a:tab pos="2468831" algn="l"/>
                  <a:tab pos="3291774" algn="l"/>
                  <a:tab pos="4114718" algn="l"/>
                  <a:tab pos="4937662" algn="l"/>
                  <a:tab pos="5760605" algn="l"/>
                  <a:tab pos="6583549" algn="l"/>
                  <a:tab pos="7406492" algn="l"/>
                  <a:tab pos="8229435" algn="l"/>
                  <a:tab pos="9052378" algn="l"/>
                </a:tabLst>
              </a:pPr>
              <a:r>
                <a:rPr lang="en-US">
                  <a:solidFill>
                    <a:srgbClr val="000000"/>
                  </a:solidFill>
                  <a:ea typeface="Lucida Grande" charset="0"/>
                  <a:cs typeface="Lucida Grande" charset="0"/>
                </a:rPr>
                <a:t>Federation</a:t>
              </a:r>
            </a:p>
          </p:txBody>
        </p:sp>
        <p:pic>
          <p:nvPicPr>
            <p:cNvPr id="922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1949" y="4872451"/>
              <a:ext cx="1128889" cy="4113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2289" y="4845310"/>
              <a:ext cx="1020287" cy="765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8576" y="4662468"/>
              <a:ext cx="1143179" cy="1142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98914" y="4981015"/>
              <a:ext cx="1166042" cy="3885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19257" y="4845310"/>
              <a:ext cx="971702" cy="7613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7"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49740" y="4703894"/>
              <a:ext cx="1028861" cy="10441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8"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7319" y="4788172"/>
              <a:ext cx="1147466" cy="765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9" name="AutoShape 13"/>
            <p:cNvSpPr>
              <a:spLocks noChangeArrowheads="1"/>
            </p:cNvSpPr>
            <p:nvPr/>
          </p:nvSpPr>
          <p:spPr bwMode="auto">
            <a:xfrm>
              <a:off x="583023" y="3896820"/>
              <a:ext cx="8025114" cy="388539"/>
            </a:xfrm>
            <a:prstGeom prst="roundRect">
              <a:avLst>
                <a:gd name="adj" fmla="val 44116"/>
              </a:avLst>
            </a:prstGeom>
            <a:noFill/>
            <a:ln w="255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defTabSz="411472" eaLnBrk="0" fontAlgn="base" hangingPunct="0">
                <a:spcBef>
                  <a:spcPct val="0"/>
                </a:spcBef>
                <a:spcAft>
                  <a:spcPct val="0"/>
                </a:spcAft>
                <a:buSzPct val="100000"/>
                <a:tabLst>
                  <a:tab pos="0" algn="l"/>
                  <a:tab pos="822944" algn="l"/>
                  <a:tab pos="1645888" algn="l"/>
                  <a:tab pos="2468831" algn="l"/>
                  <a:tab pos="3291774" algn="l"/>
                  <a:tab pos="4114718" algn="l"/>
                  <a:tab pos="4937662" algn="l"/>
                  <a:tab pos="5760605" algn="l"/>
                  <a:tab pos="6583549" algn="l"/>
                  <a:tab pos="7406492" algn="l"/>
                  <a:tab pos="8229435" algn="l"/>
                  <a:tab pos="9052378" algn="l"/>
                </a:tabLst>
              </a:pPr>
              <a:endParaRPr lang="en-US" sz="4000" dirty="0">
                <a:solidFill>
                  <a:srgbClr val="FFFFFF"/>
                </a:solidFill>
                <a:effectLst>
                  <a:outerShdw blurRad="38100" dist="38100" dir="2700000" algn="tl">
                    <a:srgbClr val="C0C0C0"/>
                  </a:outerShdw>
                </a:effectLst>
                <a:ea typeface="Lucida Grande" charset="0"/>
                <a:cs typeface="Lucida Grande" charset="0"/>
              </a:endParaRPr>
            </a:p>
          </p:txBody>
        </p:sp>
        <p:sp>
          <p:nvSpPr>
            <p:cNvPr id="9231" name="Line 15"/>
            <p:cNvSpPr>
              <a:spLocks noChangeShapeType="1"/>
            </p:cNvSpPr>
            <p:nvPr/>
          </p:nvSpPr>
          <p:spPr bwMode="auto">
            <a:xfrm flipH="1">
              <a:off x="1186050" y="4319640"/>
              <a:ext cx="4287"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2" name="Line 16"/>
            <p:cNvSpPr>
              <a:spLocks noChangeShapeType="1"/>
            </p:cNvSpPr>
            <p:nvPr/>
          </p:nvSpPr>
          <p:spPr bwMode="auto">
            <a:xfrm>
              <a:off x="2412109"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3" name="Line 17"/>
            <p:cNvSpPr>
              <a:spLocks noChangeShapeType="1"/>
            </p:cNvSpPr>
            <p:nvPr/>
          </p:nvSpPr>
          <p:spPr bwMode="auto">
            <a:xfrm>
              <a:off x="3566717"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4" name="Line 18"/>
            <p:cNvSpPr>
              <a:spLocks noChangeShapeType="1"/>
            </p:cNvSpPr>
            <p:nvPr/>
          </p:nvSpPr>
          <p:spPr bwMode="auto">
            <a:xfrm>
              <a:off x="4664171"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5" name="Line 19"/>
            <p:cNvSpPr>
              <a:spLocks noChangeShapeType="1"/>
            </p:cNvSpPr>
            <p:nvPr/>
          </p:nvSpPr>
          <p:spPr bwMode="auto">
            <a:xfrm>
              <a:off x="5761620"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6" name="Line 20"/>
            <p:cNvSpPr>
              <a:spLocks noChangeShapeType="1"/>
            </p:cNvSpPr>
            <p:nvPr/>
          </p:nvSpPr>
          <p:spPr bwMode="auto">
            <a:xfrm>
              <a:off x="6881935"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sp>
          <p:nvSpPr>
            <p:cNvPr id="9237" name="Line 21"/>
            <p:cNvSpPr>
              <a:spLocks noChangeShapeType="1"/>
            </p:cNvSpPr>
            <p:nvPr/>
          </p:nvSpPr>
          <p:spPr bwMode="auto">
            <a:xfrm>
              <a:off x="8013684" y="4319640"/>
              <a:ext cx="1429" cy="429965"/>
            </a:xfrm>
            <a:prstGeom prst="line">
              <a:avLst/>
            </a:prstGeom>
            <a:noFill/>
            <a:ln w="381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267" tIns="41133" rIns="82267" bIns="41133"/>
            <a:lstStyle/>
            <a:p>
              <a:pPr defTabSz="411472" eaLnBrk="0" fontAlgn="base" hangingPunct="0">
                <a:spcBef>
                  <a:spcPct val="0"/>
                </a:spcBef>
                <a:spcAft>
                  <a:spcPct val="0"/>
                </a:spcAft>
                <a:buClr>
                  <a:srgbClr val="000000"/>
                </a:buClr>
                <a:buSzPct val="100000"/>
              </a:pPr>
              <a:endParaRPr lang="en-US" sz="1100">
                <a:solidFill>
                  <a:srgbClr val="FFFFFF"/>
                </a:solidFill>
                <a:latin typeface="Gill Sans" charset="0"/>
              </a:endParaRPr>
            </a:p>
          </p:txBody>
        </p:sp>
      </p:grpSp>
    </p:spTree>
    <p:extLst>
      <p:ext uri="{BB962C8B-B14F-4D97-AF65-F5344CB8AC3E}">
        <p14:creationId xmlns:p14="http://schemas.microsoft.com/office/powerpoint/2010/main" val="418905869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
          <p:cNvSpPr>
            <a:spLocks/>
          </p:cNvSpPr>
          <p:nvPr/>
        </p:nvSpPr>
        <p:spPr bwMode="auto">
          <a:xfrm>
            <a:off x="4875784" y="3834045"/>
            <a:ext cx="4050450" cy="2480901"/>
          </a:xfrm>
          <a:prstGeom prst="rect">
            <a:avLst/>
          </a:prstGeom>
          <a:noFill/>
          <a:ln w="12700">
            <a:noFill/>
            <a:miter lim="800000"/>
            <a:headEnd/>
            <a:tailEnd/>
          </a:ln>
        </p:spPr>
        <p:txBody>
          <a:bodyPr lIns="0" tIns="0" rIns="0" bIns="0" anchor="ctr"/>
          <a:lstStyle/>
          <a:p>
            <a:pPr>
              <a:lnSpc>
                <a:spcPct val="130000"/>
              </a:lnSpc>
              <a:tabLst>
                <a:tab pos="107152" algn="l"/>
                <a:tab pos="339316" algn="l"/>
              </a:tabLst>
            </a:pPr>
            <a:r>
              <a:rPr lang="en-US" sz="1300" dirty="0">
                <a:ea typeface="Gill Sans" charset="0"/>
                <a:cs typeface="Gill Sans" charset="0"/>
              </a:rPr>
              <a:t>Funded under: FP7 (Seventh Framework </a:t>
            </a:r>
            <a:r>
              <a:rPr lang="en-US" sz="1300" dirty="0" err="1">
                <a:ea typeface="Gill Sans" charset="0"/>
                <a:cs typeface="Gill Sans" charset="0"/>
              </a:rPr>
              <a:t>Programme</a:t>
            </a:r>
            <a:r>
              <a:rPr lang="en-US" sz="1300" dirty="0">
                <a:ea typeface="Gill Sans" charset="0"/>
                <a:cs typeface="Gill Sans" charset="0"/>
              </a:rPr>
              <a:t>)</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Area: Internet of Services, Software &amp; Virtualization (ICT-2009.1.2)</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Project reference: FP7-IST-257438</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Total cost: 11,29 million euro</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EU contribution: 8,3 million euro</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Execution: From 2010-10-01 till 2013-09-30</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Duration: 36 months</a:t>
            </a:r>
            <a:endParaRPr lang="en-US" sz="3100" dirty="0">
              <a:ea typeface="Gill Sans" charset="0"/>
              <a:cs typeface="Gill Sans" charset="0"/>
            </a:endParaRPr>
          </a:p>
          <a:p>
            <a:pPr>
              <a:lnSpc>
                <a:spcPct val="130000"/>
              </a:lnSpc>
              <a:tabLst>
                <a:tab pos="107152" algn="l"/>
                <a:tab pos="339316" algn="l"/>
              </a:tabLst>
            </a:pPr>
            <a:r>
              <a:rPr lang="en-US" sz="1300" dirty="0">
                <a:ea typeface="Gill Sans" charset="0"/>
                <a:cs typeface="Gill Sans" charset="0"/>
              </a:rPr>
              <a:t>Contract type: Collaborative project (generic)</a:t>
            </a:r>
          </a:p>
        </p:txBody>
      </p:sp>
      <p:pic>
        <p:nvPicPr>
          <p:cNvPr id="542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7287" y="553641"/>
            <a:ext cx="2560588" cy="1048122"/>
          </a:xfrm>
          <a:prstGeom prst="rect">
            <a:avLst/>
          </a:prstGeom>
          <a:noFill/>
          <a:ln w="12700">
            <a:noFill/>
            <a:miter lim="800000"/>
            <a:headEnd/>
            <a:tailEnd/>
          </a:ln>
        </p:spPr>
      </p:pic>
      <p:sp>
        <p:nvSpPr>
          <p:cNvPr id="54277" name="Rectangle 5"/>
          <p:cNvSpPr>
            <a:spLocks/>
          </p:cNvSpPr>
          <p:nvPr/>
        </p:nvSpPr>
        <p:spPr bwMode="auto">
          <a:xfrm>
            <a:off x="4868511" y="3226477"/>
            <a:ext cx="2893219" cy="580430"/>
          </a:xfrm>
          <a:prstGeom prst="rect">
            <a:avLst/>
          </a:prstGeom>
          <a:noFill/>
          <a:ln w="12700">
            <a:noFill/>
            <a:miter lim="800000"/>
            <a:headEnd/>
            <a:tailEnd/>
          </a:ln>
        </p:spPr>
        <p:txBody>
          <a:bodyPr lIns="0" tIns="0" rIns="0" bIns="0" anchor="ctr"/>
          <a:lstStyle/>
          <a:p>
            <a:pPr algn="l"/>
            <a:r>
              <a:rPr lang="en-US" dirty="0">
                <a:latin typeface="American Typewriter Std Med" pitchFamily="18" charset="0"/>
                <a:ea typeface="American Typewriter" charset="0"/>
                <a:cs typeface="American Typewriter" charset="0"/>
                <a:sym typeface="American Typewriter" charset="0"/>
              </a:rPr>
              <a:t>contrail</a:t>
            </a:r>
            <a:r>
              <a:rPr lang="en-US" sz="1500" dirty="0">
                <a:latin typeface="Helvetica" charset="0"/>
                <a:cs typeface="Helvetica" charset="0"/>
                <a:sym typeface="Helvetica" charset="0"/>
              </a:rPr>
              <a:t> is co-funded by the </a:t>
            </a:r>
          </a:p>
          <a:p>
            <a:pPr algn="l"/>
            <a:r>
              <a:rPr lang="en-US" sz="1500" dirty="0">
                <a:latin typeface="Helvetica" charset="0"/>
                <a:cs typeface="Helvetica" charset="0"/>
                <a:sym typeface="Helvetica" charset="0"/>
              </a:rPr>
              <a:t>EC 7th Framework </a:t>
            </a:r>
            <a:r>
              <a:rPr lang="en-US" sz="1500" dirty="0" err="1">
                <a:latin typeface="Helvetica" charset="0"/>
                <a:cs typeface="Helvetica" charset="0"/>
                <a:sym typeface="Helvetica" charset="0"/>
              </a:rPr>
              <a:t>Programme</a:t>
            </a:r>
            <a:endParaRPr lang="en-US" sz="1500" dirty="0">
              <a:latin typeface="Helvetica" charset="0"/>
              <a:cs typeface="Helvetica" charset="0"/>
              <a:sym typeface="Helvetica" charset="0"/>
            </a:endParaRPr>
          </a:p>
        </p:txBody>
      </p:sp>
      <p:pic>
        <p:nvPicPr>
          <p:cNvPr id="542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5784" y="2418620"/>
            <a:ext cx="1128490" cy="765721"/>
          </a:xfrm>
          <a:prstGeom prst="rect">
            <a:avLst/>
          </a:prstGeom>
          <a:noFill/>
          <a:ln w="12700">
            <a:noFill/>
            <a:miter lim="800000"/>
            <a:headEnd/>
            <a:tailEnd/>
          </a:ln>
        </p:spPr>
      </p:pic>
      <p:pic>
        <p:nvPicPr>
          <p:cNvPr id="542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2729" y="2416388"/>
            <a:ext cx="943199" cy="767953"/>
          </a:xfrm>
          <a:prstGeom prst="rect">
            <a:avLst/>
          </a:prstGeom>
          <a:noFill/>
          <a:ln w="12700">
            <a:noFill/>
            <a:miter lim="800000"/>
            <a:headEnd/>
            <a:tailEnd/>
          </a:ln>
        </p:spPr>
      </p:pic>
      <p:sp>
        <p:nvSpPr>
          <p:cNvPr id="8" name="Tijdelijke aanduiding voor dianummer 3"/>
          <p:cNvSpPr>
            <a:spLocks noGrp="1"/>
          </p:cNvSpPr>
          <p:nvPr>
            <p:ph type="sldNum" sz="quarter" idx="12"/>
          </p:nvPr>
        </p:nvSpPr>
        <p:spPr>
          <a:xfrm>
            <a:off x="3501643" y="6416207"/>
            <a:ext cx="2134121" cy="327525"/>
          </a:xfrm>
          <a:noFill/>
        </p:spPr>
        <p:txBody>
          <a:bodyPr/>
          <a:lstStyle/>
          <a:p>
            <a:fld id="{41AA1EFA-9697-42C8-9836-92AD8ACF379B}" type="slidenum">
              <a:rPr lang="en-US" sz="1400"/>
              <a:pPr/>
              <a:t>20</a:t>
            </a:fld>
            <a:endParaRPr lang="en-US" sz="1400" dirty="0"/>
          </a:p>
        </p:txBody>
      </p:sp>
      <p:sp>
        <p:nvSpPr>
          <p:cNvPr id="10" name="Tekstvak 9"/>
          <p:cNvSpPr txBox="1"/>
          <p:nvPr/>
        </p:nvSpPr>
        <p:spPr>
          <a:xfrm>
            <a:off x="167136" y="3242402"/>
            <a:ext cx="4303603" cy="541013"/>
          </a:xfrm>
          <a:prstGeom prst="rect">
            <a:avLst/>
          </a:prstGeom>
          <a:noFill/>
        </p:spPr>
        <p:txBody>
          <a:bodyPr wrap="square" lIns="64291" tIns="32146" rIns="64291" bIns="32146" rtlCol="0">
            <a:spAutoFit/>
          </a:bodyPr>
          <a:lstStyle/>
          <a:p>
            <a:r>
              <a:rPr lang="nl-NL" sz="3100" dirty="0">
                <a:solidFill>
                  <a:srgbClr val="00B050"/>
                </a:solidFill>
              </a:rPr>
              <a:t>http://contrail-project.eu</a:t>
            </a:r>
          </a:p>
        </p:txBody>
      </p:sp>
      <p:sp>
        <p:nvSpPr>
          <p:cNvPr id="9" name="Tekstvak 8"/>
          <p:cNvSpPr txBox="1"/>
          <p:nvPr/>
        </p:nvSpPr>
        <p:spPr>
          <a:xfrm>
            <a:off x="6344072" y="6466838"/>
            <a:ext cx="2025225" cy="281327"/>
          </a:xfrm>
          <a:prstGeom prst="rect">
            <a:avLst/>
          </a:prstGeom>
          <a:noFill/>
        </p:spPr>
        <p:txBody>
          <a:bodyPr wrap="square" lIns="64291" tIns="32146" rIns="64291" bIns="32146" rtlCol="0">
            <a:spAutoFit/>
          </a:bodyPr>
          <a:lstStyle/>
          <a:p>
            <a:r>
              <a:rPr lang="nl-NL" sz="1400" dirty="0" err="1">
                <a:solidFill>
                  <a:srgbClr val="00B050"/>
                </a:solidFill>
              </a:rPr>
              <a:t>contrail-project.eu</a:t>
            </a:r>
            <a:endParaRPr lang="nl-NL" sz="1400" dirty="0">
              <a:solidFill>
                <a:srgbClr val="00B050"/>
              </a:solidFill>
            </a:endParaRPr>
          </a:p>
        </p:txBody>
      </p:sp>
    </p:spTree>
    <p:extLst>
      <p:ext uri="{BB962C8B-B14F-4D97-AF65-F5344CB8AC3E}">
        <p14:creationId xmlns:p14="http://schemas.microsoft.com/office/powerpoint/2010/main" val="2072593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sz="3600" dirty="0" smtClean="0">
                <a:latin typeface="Calibri" pitchFamily="34" charset="0"/>
                <a:cs typeface="Calibri" pitchFamily="34" charset="0"/>
              </a:rPr>
              <a:t>Contrail Objectives: Elastic </a:t>
            </a:r>
            <a:r>
              <a:rPr lang="en-GB" sz="3600" dirty="0" err="1">
                <a:latin typeface="Calibri" pitchFamily="34" charset="0"/>
                <a:cs typeface="Calibri" pitchFamily="34" charset="0"/>
              </a:rPr>
              <a:t>PaaS</a:t>
            </a:r>
            <a:r>
              <a:rPr lang="en-GB" sz="3600" dirty="0">
                <a:latin typeface="Calibri" pitchFamily="34" charset="0"/>
                <a:cs typeface="Calibri" pitchFamily="34" charset="0"/>
              </a:rPr>
              <a:t> </a:t>
            </a:r>
            <a:r>
              <a:rPr lang="en-GB" sz="3600" dirty="0" smtClean="0">
                <a:latin typeface="Calibri" pitchFamily="34" charset="0"/>
                <a:cs typeface="Calibri" pitchFamily="34" charset="0"/>
              </a:rPr>
              <a:t>Services </a:t>
            </a:r>
            <a:r>
              <a:rPr lang="en-GB" sz="3600" dirty="0">
                <a:latin typeface="Calibri" pitchFamily="34" charset="0"/>
                <a:cs typeface="Calibri" pitchFamily="34" charset="0"/>
              </a:rPr>
              <a:t>over a </a:t>
            </a:r>
            <a:r>
              <a:rPr lang="en-GB" sz="3600" dirty="0" smtClean="0">
                <a:latin typeface="Calibri" pitchFamily="34" charset="0"/>
                <a:cs typeface="Calibri" pitchFamily="34" charset="0"/>
              </a:rPr>
              <a:t>Federation </a:t>
            </a:r>
            <a:r>
              <a:rPr lang="en-GB" sz="3600" dirty="0">
                <a:latin typeface="Calibri" pitchFamily="34" charset="0"/>
                <a:cs typeface="Calibri" pitchFamily="34" charset="0"/>
              </a:rPr>
              <a:t>of </a:t>
            </a:r>
            <a:r>
              <a:rPr lang="en-GB" sz="3600" dirty="0" err="1">
                <a:latin typeface="Calibri" pitchFamily="34" charset="0"/>
                <a:cs typeface="Calibri" pitchFamily="34" charset="0"/>
              </a:rPr>
              <a:t>IaaS</a:t>
            </a:r>
            <a:r>
              <a:rPr lang="en-GB" sz="3600" dirty="0">
                <a:latin typeface="Calibri" pitchFamily="34" charset="0"/>
                <a:cs typeface="Calibri" pitchFamily="34" charset="0"/>
              </a:rPr>
              <a:t> </a:t>
            </a:r>
            <a:r>
              <a:rPr lang="en-GB" sz="3600" dirty="0" smtClean="0">
                <a:latin typeface="Calibri" pitchFamily="34" charset="0"/>
                <a:cs typeface="Calibri" pitchFamily="34" charset="0"/>
              </a:rPr>
              <a:t>Clouds</a:t>
            </a:r>
            <a:endParaRPr lang="en-GB" sz="3600" dirty="0">
              <a:latin typeface="Calibri" pitchFamily="34" charset="0"/>
              <a:cs typeface="Calibri" pitchFamily="34" charset="0"/>
            </a:endParaRPr>
          </a:p>
        </p:txBody>
      </p:sp>
      <p:pic>
        <p:nvPicPr>
          <p:cNvPr id="5" name="Image 4" descr="feder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261774"/>
            <a:ext cx="4441502" cy="2098774"/>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176" y="2595640"/>
            <a:ext cx="3784824" cy="3562710"/>
          </a:xfrm>
          <a:prstGeom prst="rect">
            <a:avLst/>
          </a:prstGeom>
        </p:spPr>
      </p:pic>
      <p:sp>
        <p:nvSpPr>
          <p:cNvPr id="7" name="ZoneTexte 6"/>
          <p:cNvSpPr txBox="1"/>
          <p:nvPr/>
        </p:nvSpPr>
        <p:spPr>
          <a:xfrm>
            <a:off x="5529100" y="1714164"/>
            <a:ext cx="3256120" cy="461665"/>
          </a:xfrm>
          <a:prstGeom prst="rect">
            <a:avLst/>
          </a:prstGeom>
          <a:noFill/>
        </p:spPr>
        <p:txBody>
          <a:bodyPr wrap="none" rtlCol="0">
            <a:spAutoFit/>
          </a:bodyPr>
          <a:lstStyle/>
          <a:p>
            <a:r>
              <a:rPr lang="en-GB" sz="2400" dirty="0" err="1" smtClean="0">
                <a:solidFill>
                  <a:srgbClr val="FF0000"/>
                </a:solidFill>
              </a:rPr>
              <a:t>ConPaaS</a:t>
            </a:r>
            <a:r>
              <a:rPr lang="en-GB" sz="2400" dirty="0" smtClean="0">
                <a:solidFill>
                  <a:srgbClr val="FF0000"/>
                </a:solidFill>
              </a:rPr>
              <a:t> Elastic </a:t>
            </a:r>
            <a:r>
              <a:rPr lang="en-GB" sz="2400" dirty="0">
                <a:solidFill>
                  <a:srgbClr val="FF0000"/>
                </a:solidFill>
              </a:rPr>
              <a:t>S</a:t>
            </a:r>
            <a:r>
              <a:rPr lang="en-GB" sz="2400" dirty="0" smtClean="0">
                <a:solidFill>
                  <a:srgbClr val="FF0000"/>
                </a:solidFill>
              </a:rPr>
              <a:t>ervices </a:t>
            </a:r>
            <a:endParaRPr lang="en-GB" sz="2400" dirty="0">
              <a:solidFill>
                <a:srgbClr val="FF0000"/>
              </a:solidFill>
            </a:endParaRPr>
          </a:p>
        </p:txBody>
      </p:sp>
      <p:sp>
        <p:nvSpPr>
          <p:cNvPr id="9" name="ZoneTexte 8"/>
          <p:cNvSpPr txBox="1"/>
          <p:nvPr/>
        </p:nvSpPr>
        <p:spPr>
          <a:xfrm>
            <a:off x="1383017" y="4697849"/>
            <a:ext cx="2250517" cy="1323439"/>
          </a:xfrm>
          <a:prstGeom prst="rect">
            <a:avLst/>
          </a:prstGeom>
          <a:noFill/>
        </p:spPr>
        <p:txBody>
          <a:bodyPr wrap="square" rtlCol="0">
            <a:spAutoFit/>
          </a:bodyPr>
          <a:lstStyle/>
          <a:p>
            <a:pPr marL="342900" indent="-342900" algn="l">
              <a:buFont typeface="Arial"/>
              <a:buChar char="•"/>
            </a:pPr>
            <a:r>
              <a:rPr lang="en-GB" sz="2000" dirty="0" smtClean="0"/>
              <a:t>Interoperability</a:t>
            </a:r>
          </a:p>
          <a:p>
            <a:pPr marL="342900" indent="-342900" algn="l">
              <a:buFont typeface="Arial"/>
              <a:buChar char="•"/>
            </a:pPr>
            <a:r>
              <a:rPr lang="en-GB" sz="2000" dirty="0" smtClean="0"/>
              <a:t>Advanced SLA</a:t>
            </a:r>
          </a:p>
          <a:p>
            <a:pPr marL="342900" indent="-342900" algn="l">
              <a:buFont typeface="Arial"/>
              <a:buChar char="•"/>
            </a:pPr>
            <a:r>
              <a:rPr lang="en-GB" sz="2000" dirty="0" smtClean="0"/>
              <a:t>Security</a:t>
            </a:r>
          </a:p>
          <a:p>
            <a:pPr marL="342900" indent="-342900" algn="l">
              <a:buFont typeface="Arial"/>
              <a:buChar char="•"/>
            </a:pPr>
            <a:r>
              <a:rPr lang="en-GB" sz="2000" dirty="0" smtClean="0"/>
              <a:t>Scalability</a:t>
            </a:r>
            <a:endParaRPr lang="en-GB" sz="2000" dirty="0"/>
          </a:p>
        </p:txBody>
      </p:sp>
      <p:sp>
        <p:nvSpPr>
          <p:cNvPr id="10" name="ZoneTexte 9"/>
          <p:cNvSpPr txBox="1"/>
          <p:nvPr/>
        </p:nvSpPr>
        <p:spPr>
          <a:xfrm>
            <a:off x="4639746" y="2177569"/>
            <a:ext cx="2236510" cy="1323439"/>
          </a:xfrm>
          <a:prstGeom prst="rect">
            <a:avLst/>
          </a:prstGeom>
          <a:noFill/>
        </p:spPr>
        <p:txBody>
          <a:bodyPr wrap="none" rtlCol="0">
            <a:spAutoFit/>
          </a:bodyPr>
          <a:lstStyle/>
          <a:p>
            <a:pPr marL="285750" indent="-285750" algn="l">
              <a:buFont typeface="Arial"/>
              <a:buChar char="•"/>
            </a:pPr>
            <a:r>
              <a:rPr lang="en-GB" sz="2000" dirty="0" smtClean="0"/>
              <a:t>Web applications</a:t>
            </a:r>
          </a:p>
          <a:p>
            <a:pPr marL="285750" indent="-285750" algn="l">
              <a:buFont typeface="Arial"/>
              <a:buChar char="•"/>
            </a:pPr>
            <a:r>
              <a:rPr lang="en-GB" sz="2000" dirty="0" smtClean="0"/>
              <a:t>Bag of Tasks</a:t>
            </a:r>
          </a:p>
          <a:p>
            <a:pPr marL="285750" indent="-285750" algn="l">
              <a:buFont typeface="Arial"/>
              <a:buChar char="•"/>
            </a:pPr>
            <a:r>
              <a:rPr lang="en-GB" sz="2000" dirty="0" err="1" smtClean="0"/>
              <a:t>MapReduce</a:t>
            </a:r>
            <a:endParaRPr lang="en-GB" sz="2000" dirty="0" smtClean="0"/>
          </a:p>
          <a:p>
            <a:pPr marL="285750" indent="-285750" algn="l">
              <a:buFont typeface="Arial"/>
              <a:buChar char="•"/>
            </a:pPr>
            <a:r>
              <a:rPr lang="en-GB" sz="2000" dirty="0" smtClean="0"/>
              <a:t>SQL &amp; </a:t>
            </a:r>
            <a:r>
              <a:rPr lang="en-GB" sz="2000" dirty="0" err="1" smtClean="0"/>
              <a:t>NoSQL</a:t>
            </a:r>
            <a:endParaRPr lang="en-GB" sz="2000" dirty="0"/>
          </a:p>
        </p:txBody>
      </p:sp>
      <p:sp>
        <p:nvSpPr>
          <p:cNvPr id="11" name="ZoneTexte 10"/>
          <p:cNvSpPr txBox="1"/>
          <p:nvPr/>
        </p:nvSpPr>
        <p:spPr>
          <a:xfrm>
            <a:off x="1320992" y="1714164"/>
            <a:ext cx="2374568" cy="461665"/>
          </a:xfrm>
          <a:prstGeom prst="rect">
            <a:avLst/>
          </a:prstGeom>
          <a:noFill/>
        </p:spPr>
        <p:txBody>
          <a:bodyPr wrap="none" rtlCol="0">
            <a:spAutoFit/>
          </a:bodyPr>
          <a:lstStyle/>
          <a:p>
            <a:r>
              <a:rPr lang="en-GB" sz="2400" dirty="0" smtClean="0">
                <a:solidFill>
                  <a:srgbClr val="FF0000"/>
                </a:solidFill>
              </a:rPr>
              <a:t>Cloud Federation</a:t>
            </a:r>
            <a:endParaRPr lang="en-GB" sz="2400" dirty="0">
              <a:solidFill>
                <a:srgbClr val="FF0000"/>
              </a:solidFill>
            </a:endParaRPr>
          </a:p>
        </p:txBody>
      </p:sp>
      <p:sp>
        <p:nvSpPr>
          <p:cNvPr id="12" name="Espace réservé du numéro de diapositive 11"/>
          <p:cNvSpPr>
            <a:spLocks noGrp="1"/>
          </p:cNvSpPr>
          <p:nvPr>
            <p:ph type="sldNum" sz="quarter" idx="4294967295"/>
          </p:nvPr>
        </p:nvSpPr>
        <p:spPr>
          <a:xfrm>
            <a:off x="8618538" y="6488113"/>
            <a:ext cx="525462" cy="273050"/>
          </a:xfrm>
          <a:prstGeom prst="rect">
            <a:avLst/>
          </a:prstGeom>
        </p:spPr>
        <p:txBody>
          <a:bodyPr/>
          <a:lstStyle/>
          <a:p>
            <a:r>
              <a:rPr lang="fr-FR" smtClean="0">
                <a:solidFill>
                  <a:srgbClr val="FFFFFF"/>
                </a:solidFill>
                <a:cs typeface="Arial"/>
              </a:rPr>
              <a:t>- </a:t>
            </a:r>
            <a:fld id="{D658C06A-9745-4FDE-BCA5-F13212113CDC}" type="slidenum">
              <a:rPr lang="fr-FR" smtClean="0">
                <a:solidFill>
                  <a:srgbClr val="FFFFFF"/>
                </a:solidFill>
                <a:cs typeface="Arial"/>
              </a:rPr>
              <a:pPr/>
              <a:t>3</a:t>
            </a:fld>
            <a:endParaRPr lang="fr-FR">
              <a:solidFill>
                <a:srgbClr val="FFFFFF"/>
              </a:solidFill>
              <a:cs typeface="Arial"/>
            </a:endParaRPr>
          </a:p>
        </p:txBody>
      </p:sp>
    </p:spTree>
    <p:extLst>
      <p:ext uri="{BB962C8B-B14F-4D97-AF65-F5344CB8AC3E}">
        <p14:creationId xmlns:p14="http://schemas.microsoft.com/office/powerpoint/2010/main" val="2133392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p:txBody>
          <a:bodyPr/>
          <a:lstStyle/>
          <a:p>
            <a:r>
              <a:rPr lang="en-US">
                <a:latin typeface="Arial" charset="0"/>
                <a:ea typeface="ＭＳ Ｐゴシック" charset="0"/>
                <a:cs typeface="ＭＳ Ｐゴシック" charset="0"/>
              </a:rPr>
              <a:t>Contrail Use Cases</a:t>
            </a:r>
          </a:p>
        </p:txBody>
      </p:sp>
      <p:sp>
        <p:nvSpPr>
          <p:cNvPr id="23555" name="Espace réservé du contenu 2"/>
          <p:cNvSpPr>
            <a:spLocks noGrp="1"/>
          </p:cNvSpPr>
          <p:nvPr>
            <p:ph idx="1"/>
          </p:nvPr>
        </p:nvSpPr>
        <p:spPr/>
        <p:txBody>
          <a:bodyPr/>
          <a:lstStyle/>
          <a:p>
            <a:pPr marL="0" lvl="1" indent="-122237" eaLnBrk="1" hangingPunct="1"/>
            <a:r>
              <a:rPr lang="en-GB" sz="2000" dirty="0" smtClean="0">
                <a:latin typeface="Arial" charset="0"/>
                <a:ea typeface="ＭＳ Ｐゴシック" charset="0"/>
                <a:cs typeface="ＭＳ Ｐゴシック" charset="0"/>
              </a:rPr>
              <a:t> Distributed </a:t>
            </a:r>
            <a:r>
              <a:rPr lang="en-GB" sz="2000" dirty="0">
                <a:latin typeface="Arial" charset="0"/>
                <a:ea typeface="ＭＳ Ｐゴシック" charset="0"/>
                <a:cs typeface="ＭＳ Ｐゴシック" charset="0"/>
              </a:rPr>
              <a:t>provision of geo-referenced data</a:t>
            </a:r>
          </a:p>
          <a:p>
            <a:pPr marL="0" lvl="1" indent="-122237" eaLnBrk="1" hangingPunct="1"/>
            <a:r>
              <a:rPr lang="en-GB" sz="2000" dirty="0" smtClean="0">
                <a:latin typeface="Arial" charset="0"/>
                <a:ea typeface="ＭＳ Ｐゴシック" charset="0"/>
                <a:cs typeface="ＭＳ Ｐゴシック" charset="0"/>
              </a:rPr>
              <a:t> Multimedia </a:t>
            </a:r>
            <a:r>
              <a:rPr lang="en-GB" sz="2000" dirty="0">
                <a:latin typeface="Arial" charset="0"/>
                <a:ea typeface="ＭＳ Ｐゴシック" charset="0"/>
                <a:cs typeface="ＭＳ Ｐゴシック" charset="0"/>
              </a:rPr>
              <a:t>processing service market place </a:t>
            </a:r>
            <a:endParaRPr lang="en-US" sz="2000" dirty="0" smtClean="0">
              <a:latin typeface="Arial" charset="0"/>
              <a:ea typeface="ＭＳ Ｐゴシック" charset="0"/>
              <a:cs typeface="ＭＳ Ｐゴシック" charset="0"/>
            </a:endParaRPr>
          </a:p>
          <a:p>
            <a:pPr marL="0" lvl="1" indent="-122237" eaLnBrk="1" hangingPunct="1"/>
            <a:r>
              <a:rPr lang="en-US" sz="2000" dirty="0" smtClean="0">
                <a:latin typeface="Arial" charset="0"/>
                <a:ea typeface="ＭＳ Ｐゴシック" charset="0"/>
                <a:cs typeface="ＭＳ Ｐゴシック" charset="0"/>
              </a:rPr>
              <a:t> Clouds </a:t>
            </a:r>
            <a:r>
              <a:rPr lang="en-US" sz="2000" dirty="0">
                <a:latin typeface="Arial" charset="0"/>
                <a:ea typeface="ＭＳ Ｐゴシック" charset="0"/>
                <a:cs typeface="ＭＳ Ｐゴシック" charset="0"/>
              </a:rPr>
              <a:t>for high-performance real-time scientific data </a:t>
            </a:r>
            <a:r>
              <a:rPr lang="en-US" sz="2000" dirty="0" smtClean="0">
                <a:latin typeface="Arial" charset="0"/>
                <a:ea typeface="ＭＳ Ｐゴシック" charset="0"/>
                <a:cs typeface="ＭＳ Ｐゴシック" charset="0"/>
              </a:rPr>
              <a:t>analysis</a:t>
            </a:r>
          </a:p>
          <a:p>
            <a:pPr marL="0" lvl="1" indent="-122237" eaLnBrk="1" hangingPunct="1"/>
            <a:r>
              <a:rPr lang="en-US" sz="2000" dirty="0" smtClean="0">
                <a:latin typeface="Arial" charset="0"/>
                <a:ea typeface="ＭＳ Ｐゴシック" charset="0"/>
                <a:cs typeface="ＭＳ Ｐゴシック" charset="0"/>
              </a:rPr>
              <a:t> High </a:t>
            </a:r>
            <a:r>
              <a:rPr lang="en-US" sz="2000" dirty="0">
                <a:latin typeface="Arial" charset="0"/>
                <a:ea typeface="ＭＳ Ｐゴシック" charset="0"/>
                <a:cs typeface="ＭＳ Ｐゴシック" charset="0"/>
              </a:rPr>
              <a:t>throughput electronic drug </a:t>
            </a:r>
            <a:r>
              <a:rPr lang="en-US" sz="2000" dirty="0" smtClean="0">
                <a:latin typeface="Arial" charset="0"/>
                <a:ea typeface="ＭＳ Ｐゴシック" charset="0"/>
                <a:cs typeface="ＭＳ Ｐゴシック" charset="0"/>
              </a:rPr>
              <a:t>discovery</a:t>
            </a:r>
            <a:endParaRPr lang="en-US" sz="2000" dirty="0">
              <a:latin typeface="Arial" charset="0"/>
              <a:ea typeface="ＭＳ Ｐゴシック" charset="0"/>
              <a:cs typeface="ＭＳ Ｐゴシック" charset="0"/>
            </a:endParaRPr>
          </a:p>
        </p:txBody>
      </p:sp>
      <p:pic>
        <p:nvPicPr>
          <p:cNvPr id="2" name="Image 1" descr="use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678" y="3681268"/>
            <a:ext cx="1838012" cy="2160000"/>
          </a:xfrm>
          <a:prstGeom prst="rect">
            <a:avLst/>
          </a:prstGeom>
        </p:spPr>
      </p:pic>
      <p:pic>
        <p:nvPicPr>
          <p:cNvPr id="3" name="Image 2" descr="use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9547" y="3681268"/>
            <a:ext cx="1777991" cy="2160000"/>
          </a:xfrm>
          <a:prstGeom prst="rect">
            <a:avLst/>
          </a:prstGeom>
        </p:spPr>
      </p:pic>
      <p:grpSp>
        <p:nvGrpSpPr>
          <p:cNvPr id="5" name="Grouper 4"/>
          <p:cNvGrpSpPr>
            <a:grpSpLocks noChangeAspect="1"/>
          </p:cNvGrpSpPr>
          <p:nvPr/>
        </p:nvGrpSpPr>
        <p:grpSpPr>
          <a:xfrm>
            <a:off x="323529" y="3681268"/>
            <a:ext cx="1899568" cy="2160000"/>
            <a:chOff x="6434286" y="1758033"/>
            <a:chExt cx="2511029" cy="2648187"/>
          </a:xfrm>
        </p:grpSpPr>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48153" y="1758033"/>
              <a:ext cx="2297162" cy="1552649"/>
            </a:xfrm>
            <a:prstGeom prst="rect">
              <a:avLst/>
            </a:prstGeom>
            <a:noFill/>
            <a:ln w="9525">
              <a:noFill/>
              <a:miter lim="800000"/>
              <a:headEnd/>
              <a:tailEnd/>
            </a:ln>
            <a:effectLst>
              <a:outerShdw blurRad="63500" dist="38100" dir="2700000" algn="tl" rotWithShape="0">
                <a:srgbClr val="000000">
                  <a:alpha val="39999"/>
                </a:srgbClr>
              </a:outerShdw>
            </a:effectLst>
          </p:spPr>
        </p:pic>
        <p:pic>
          <p:nvPicPr>
            <p:cNvPr id="8" name="Immagin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34286" y="3090207"/>
              <a:ext cx="2252514" cy="1316013"/>
            </a:xfrm>
            <a:prstGeom prst="rect">
              <a:avLst/>
            </a:prstGeom>
            <a:noFill/>
            <a:ln w="9525">
              <a:noFill/>
              <a:miter lim="800000"/>
              <a:headEnd/>
              <a:tailEnd/>
            </a:ln>
            <a:effectLst>
              <a:outerShdw blurRad="63500" dist="38100" dir="2700000" algn="tl" rotWithShape="0">
                <a:srgbClr val="000000">
                  <a:alpha val="39999"/>
                </a:srgbClr>
              </a:outerShdw>
            </a:effectLst>
          </p:spPr>
        </p:pic>
      </p:grpSp>
      <p:grpSp>
        <p:nvGrpSpPr>
          <p:cNvPr id="6" name="Grouper 5"/>
          <p:cNvGrpSpPr>
            <a:grpSpLocks noChangeAspect="1"/>
          </p:cNvGrpSpPr>
          <p:nvPr/>
        </p:nvGrpSpPr>
        <p:grpSpPr>
          <a:xfrm>
            <a:off x="2699238" y="3681268"/>
            <a:ext cx="1534168" cy="2160000"/>
            <a:chOff x="6646582" y="1859607"/>
            <a:chExt cx="2269059" cy="2633143"/>
          </a:xfrm>
        </p:grpSpPr>
        <p:pic>
          <p:nvPicPr>
            <p:cNvPr id="10" name="Immagine 8" descr="streaming_icon_4.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042639" y="1859607"/>
              <a:ext cx="1873002" cy="1403078"/>
            </a:xfrm>
            <a:prstGeom prst="rect">
              <a:avLst/>
            </a:prstGeom>
            <a:noFill/>
            <a:ln w="9525">
              <a:noFill/>
              <a:miter lim="800000"/>
              <a:headEnd/>
              <a:tailEnd/>
            </a:ln>
            <a:effectLst>
              <a:outerShdw blurRad="63500" dist="38100" dir="2700000" algn="tl" rotWithShape="0">
                <a:srgbClr val="000000">
                  <a:alpha val="39999"/>
                </a:srgbClr>
              </a:outerShdw>
            </a:effectLst>
          </p:spPr>
        </p:pic>
        <p:pic>
          <p:nvPicPr>
            <p:cNvPr id="11" name="Immagine 5" descr="streaming_icon_3.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46582" y="3125391"/>
              <a:ext cx="2097361" cy="1367359"/>
            </a:xfrm>
            <a:prstGeom prst="rect">
              <a:avLst/>
            </a:prstGeom>
            <a:noFill/>
            <a:ln w="9525">
              <a:noFill/>
              <a:miter lim="800000"/>
              <a:headEnd/>
              <a:tailEnd/>
            </a:ln>
            <a:effectLst>
              <a:outerShdw blurRad="63500" dist="38100" dir="2700000" algn="tl" rotWithShape="0">
                <a:srgbClr val="000000">
                  <a:alpha val="39999"/>
                </a:srgbClr>
              </a:outerShdw>
            </a:effectLst>
          </p:spPr>
        </p:pic>
      </p:grpSp>
      <p:sp>
        <p:nvSpPr>
          <p:cNvPr id="9" name="Espace réservé du numéro de diapositive 8"/>
          <p:cNvSpPr>
            <a:spLocks noGrp="1"/>
          </p:cNvSpPr>
          <p:nvPr>
            <p:ph type="sldNum" sz="quarter" idx="4294967295"/>
          </p:nvPr>
        </p:nvSpPr>
        <p:spPr>
          <a:xfrm>
            <a:off x="8618538" y="6488113"/>
            <a:ext cx="525462" cy="273050"/>
          </a:xfrm>
          <a:prstGeom prst="rect">
            <a:avLst/>
          </a:prstGeom>
        </p:spPr>
        <p:txBody>
          <a:bodyPr/>
          <a:lstStyle/>
          <a:p>
            <a:r>
              <a:rPr lang="fr-FR" smtClean="0">
                <a:solidFill>
                  <a:srgbClr val="FFFFFF"/>
                </a:solidFill>
                <a:cs typeface="Arial"/>
              </a:rPr>
              <a:t>- </a:t>
            </a:r>
            <a:fld id="{87047662-6F19-495A-BE04-6A679687E498}" type="slidenum">
              <a:rPr lang="fr-FR" smtClean="0">
                <a:solidFill>
                  <a:srgbClr val="FFFFFF"/>
                </a:solidFill>
                <a:cs typeface="Arial"/>
              </a:rPr>
              <a:pPr/>
              <a:t>4</a:t>
            </a:fld>
            <a:endParaRPr lang="fr-FR">
              <a:solidFill>
                <a:srgbClr val="FFFFFF"/>
              </a:solidFill>
              <a:cs typeface="Arial"/>
            </a:endParaRPr>
          </a:p>
        </p:txBody>
      </p:sp>
    </p:spTree>
    <p:extLst>
      <p:ext uri="{BB962C8B-B14F-4D97-AF65-F5344CB8AC3E}">
        <p14:creationId xmlns:p14="http://schemas.microsoft.com/office/powerpoint/2010/main" val="1478710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Several Security Technologies being used…</a:t>
            </a:r>
            <a:endParaRPr lang="en-GB" dirty="0"/>
          </a:p>
        </p:txBody>
      </p:sp>
      <p:sp>
        <p:nvSpPr>
          <p:cNvPr id="3" name="Content Placeholder 2"/>
          <p:cNvSpPr>
            <a:spLocks noGrp="1"/>
          </p:cNvSpPr>
          <p:nvPr>
            <p:ph idx="1"/>
          </p:nvPr>
        </p:nvSpPr>
        <p:spPr/>
        <p:txBody>
          <a:bodyPr/>
          <a:lstStyle/>
          <a:p>
            <a:r>
              <a:rPr lang="en-GB" dirty="0" smtClean="0"/>
              <a:t>OAuth</a:t>
            </a:r>
          </a:p>
          <a:p>
            <a:r>
              <a:rPr lang="en-GB" dirty="0" smtClean="0"/>
              <a:t>X.509</a:t>
            </a:r>
          </a:p>
          <a:p>
            <a:r>
              <a:rPr lang="en-GB" dirty="0" err="1" smtClean="0"/>
              <a:t>OpenID</a:t>
            </a:r>
            <a:endParaRPr lang="en-GB" dirty="0" smtClean="0"/>
          </a:p>
          <a:p>
            <a:r>
              <a:rPr lang="en-GB" dirty="0" smtClean="0"/>
              <a:t>SAML</a:t>
            </a:r>
          </a:p>
          <a:p>
            <a:r>
              <a:rPr lang="en-GB" dirty="0" smtClean="0"/>
              <a:t>XACML3</a:t>
            </a:r>
            <a:endParaRPr lang="en-GB" dirty="0"/>
          </a:p>
        </p:txBody>
      </p:sp>
      <p:sp>
        <p:nvSpPr>
          <p:cNvPr id="4" name="Title 1"/>
          <p:cNvSpPr txBox="1">
            <a:spLocks/>
          </p:cNvSpPr>
          <p:nvPr/>
        </p:nvSpPr>
        <p:spPr>
          <a:xfrm>
            <a:off x="604866" y="4365104"/>
            <a:ext cx="7563247" cy="1143361"/>
          </a:xfrm>
          <a:prstGeom prst="rect">
            <a:avLst/>
          </a:prstGeom>
        </p:spPr>
        <p:txBody>
          <a:bodyPr vert="horz" lIns="63496" tIns="31748" rIns="63496" bIns="31748" rtlCol="0" anchor="ctr">
            <a:normAutofit/>
          </a:bodyPr>
          <a:lstStyle>
            <a:lvl1pPr algn="l" defTabSz="634959" rtl="0" eaLnBrk="1" latinLnBrk="0" hangingPunct="1">
              <a:spcBef>
                <a:spcPct val="0"/>
              </a:spcBef>
              <a:buNone/>
              <a:defRPr sz="3700" kern="1200">
                <a:solidFill>
                  <a:schemeClr val="accent6">
                    <a:lumMod val="75000"/>
                  </a:schemeClr>
                </a:solidFill>
                <a:latin typeface="American Typewriter Std Med" pitchFamily="18" charset="0"/>
                <a:ea typeface="+mj-ea"/>
                <a:cs typeface="+mj-cs"/>
              </a:defRPr>
            </a:lvl1pPr>
          </a:lstStyle>
          <a:p>
            <a:pPr algn="r"/>
            <a:r>
              <a:rPr lang="en-GB" dirty="0" smtClean="0"/>
              <a:t>Why?</a:t>
            </a:r>
            <a:endParaRPr lang="en-GB" dirty="0"/>
          </a:p>
        </p:txBody>
      </p:sp>
    </p:spTree>
    <p:extLst>
      <p:ext uri="{BB962C8B-B14F-4D97-AF65-F5344CB8AC3E}">
        <p14:creationId xmlns:p14="http://schemas.microsoft.com/office/powerpoint/2010/main" val="388250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of SAML and </a:t>
            </a:r>
            <a:r>
              <a:rPr lang="en-GB" dirty="0" err="1" smtClean="0"/>
              <a:t>OpenID</a:t>
            </a:r>
            <a:endParaRPr lang="en-GB" dirty="0"/>
          </a:p>
        </p:txBody>
      </p:sp>
      <p:sp>
        <p:nvSpPr>
          <p:cNvPr id="3" name="Content Placeholder 2"/>
          <p:cNvSpPr>
            <a:spLocks noGrp="1"/>
          </p:cNvSpPr>
          <p:nvPr>
            <p:ph idx="1"/>
          </p:nvPr>
        </p:nvSpPr>
        <p:spPr/>
        <p:txBody>
          <a:bodyPr/>
          <a:lstStyle/>
          <a:p>
            <a:r>
              <a:rPr lang="en-GB" dirty="0" smtClean="0"/>
              <a:t>Identity Providers</a:t>
            </a:r>
          </a:p>
          <a:p>
            <a:pPr lvl="1"/>
            <a:r>
              <a:rPr lang="en-GB" dirty="0" smtClean="0"/>
              <a:t>External SAML </a:t>
            </a:r>
            <a:r>
              <a:rPr lang="en-GB" dirty="0" err="1" smtClean="0"/>
              <a:t>IdPs</a:t>
            </a:r>
            <a:r>
              <a:rPr lang="en-GB" dirty="0" smtClean="0"/>
              <a:t> (</a:t>
            </a:r>
            <a:r>
              <a:rPr lang="en-GB" dirty="0" err="1" smtClean="0"/>
              <a:t>eg</a:t>
            </a:r>
            <a:r>
              <a:rPr lang="en-GB" dirty="0" smtClean="0"/>
              <a:t>. National </a:t>
            </a:r>
            <a:r>
              <a:rPr lang="en-GB" dirty="0" err="1" smtClean="0"/>
              <a:t>Shib</a:t>
            </a:r>
            <a:r>
              <a:rPr lang="en-GB" dirty="0" smtClean="0"/>
              <a:t> fed.)</a:t>
            </a:r>
          </a:p>
          <a:p>
            <a:pPr lvl="1"/>
            <a:r>
              <a:rPr lang="en-GB" dirty="0" smtClean="0"/>
              <a:t>External </a:t>
            </a:r>
            <a:r>
              <a:rPr lang="en-GB" dirty="0" err="1" smtClean="0"/>
              <a:t>OpenID</a:t>
            </a:r>
            <a:r>
              <a:rPr lang="en-GB" dirty="0" smtClean="0"/>
              <a:t> </a:t>
            </a:r>
            <a:r>
              <a:rPr lang="en-GB" dirty="0" err="1" smtClean="0"/>
              <a:t>IdPs</a:t>
            </a:r>
            <a:r>
              <a:rPr lang="en-GB" dirty="0" smtClean="0"/>
              <a:t> (e.g. ESGF, or Google)</a:t>
            </a:r>
          </a:p>
          <a:p>
            <a:r>
              <a:rPr lang="en-GB" dirty="0" smtClean="0"/>
              <a:t>External </a:t>
            </a:r>
            <a:r>
              <a:rPr lang="en-GB" dirty="0" err="1" smtClean="0"/>
              <a:t>IdPs</a:t>
            </a:r>
            <a:r>
              <a:rPr lang="en-GB" dirty="0" smtClean="0"/>
              <a:t> have an </a:t>
            </a:r>
            <a:r>
              <a:rPr lang="en-GB" i="1" dirty="0" smtClean="0"/>
              <a:t>internal</a:t>
            </a:r>
            <a:r>
              <a:rPr lang="en-GB" dirty="0" smtClean="0"/>
              <a:t> </a:t>
            </a:r>
            <a:r>
              <a:rPr lang="en-GB" dirty="0" err="1" smtClean="0"/>
              <a:t>LoA</a:t>
            </a:r>
            <a:r>
              <a:rPr lang="en-GB" dirty="0" smtClean="0"/>
              <a:t> associated with them</a:t>
            </a:r>
          </a:p>
          <a:p>
            <a:r>
              <a:rPr lang="en-GB" dirty="0" smtClean="0"/>
              <a:t>Consistency of attribute publishing …</a:t>
            </a:r>
          </a:p>
          <a:p>
            <a:r>
              <a:rPr lang="en-GB" dirty="0" smtClean="0"/>
              <a:t>Internally, SAML used to authenticate to OAuth authorisation server</a:t>
            </a:r>
          </a:p>
          <a:p>
            <a:r>
              <a:rPr lang="en-GB" dirty="0" smtClean="0"/>
              <a:t>SAML used as authorisation attribute statement</a:t>
            </a:r>
            <a:endParaRPr lang="en-GB" dirty="0"/>
          </a:p>
        </p:txBody>
      </p:sp>
    </p:spTree>
    <p:extLst>
      <p:ext uri="{BB962C8B-B14F-4D97-AF65-F5344CB8AC3E}">
        <p14:creationId xmlns:p14="http://schemas.microsoft.com/office/powerpoint/2010/main" val="96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Credential Translation</a:t>
            </a:r>
            <a:endParaRPr lang="en-GB" dirty="0"/>
          </a:p>
        </p:txBody>
      </p:sp>
      <p:sp>
        <p:nvSpPr>
          <p:cNvPr id="5" name="Oval 4"/>
          <p:cNvSpPr/>
          <p:nvPr/>
        </p:nvSpPr>
        <p:spPr>
          <a:xfrm>
            <a:off x="3419872" y="2957425"/>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t>IdP</a:t>
            </a:r>
            <a:endParaRPr lang="en-GB" sz="1600" dirty="0" smtClean="0"/>
          </a:p>
          <a:p>
            <a:pPr algn="ctr"/>
            <a:r>
              <a:rPr lang="en-GB" sz="1600" dirty="0" smtClean="0"/>
              <a:t>Bridge</a:t>
            </a:r>
            <a:endParaRPr lang="en-GB" sz="1600" dirty="0"/>
          </a:p>
        </p:txBody>
      </p:sp>
      <p:sp>
        <p:nvSpPr>
          <p:cNvPr id="6" name="Oval 5"/>
          <p:cNvSpPr/>
          <p:nvPr/>
        </p:nvSpPr>
        <p:spPr>
          <a:xfrm>
            <a:off x="1581813" y="1340768"/>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Google</a:t>
            </a:r>
            <a:endParaRPr lang="en-GB" sz="1600" dirty="0"/>
          </a:p>
        </p:txBody>
      </p:sp>
      <p:sp>
        <p:nvSpPr>
          <p:cNvPr id="7" name="Oval 6"/>
          <p:cNvSpPr/>
          <p:nvPr/>
        </p:nvSpPr>
        <p:spPr>
          <a:xfrm>
            <a:off x="997418" y="2429941"/>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Yahoo</a:t>
            </a:r>
            <a:endParaRPr lang="en-GB" sz="1600" dirty="0"/>
          </a:p>
        </p:txBody>
      </p:sp>
      <p:sp>
        <p:nvSpPr>
          <p:cNvPr id="8" name="Oval 7"/>
          <p:cNvSpPr/>
          <p:nvPr/>
        </p:nvSpPr>
        <p:spPr>
          <a:xfrm>
            <a:off x="1115616" y="3645024"/>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Umbrella</a:t>
            </a:r>
            <a:endParaRPr lang="en-GB" sz="1600" dirty="0"/>
          </a:p>
        </p:txBody>
      </p:sp>
      <p:sp>
        <p:nvSpPr>
          <p:cNvPr id="9" name="Oval 8"/>
          <p:cNvSpPr/>
          <p:nvPr/>
        </p:nvSpPr>
        <p:spPr>
          <a:xfrm>
            <a:off x="1655676" y="4763305"/>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WAYF</a:t>
            </a:r>
            <a:endParaRPr lang="en-GB" sz="1600" dirty="0"/>
          </a:p>
        </p:txBody>
      </p:sp>
      <p:sp>
        <p:nvSpPr>
          <p:cNvPr id="10" name="Oval 9"/>
          <p:cNvSpPr/>
          <p:nvPr/>
        </p:nvSpPr>
        <p:spPr>
          <a:xfrm>
            <a:off x="179512" y="5657155"/>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t>IdP</a:t>
            </a:r>
            <a:endParaRPr lang="en-GB" sz="1600" dirty="0"/>
          </a:p>
        </p:txBody>
      </p:sp>
      <p:sp>
        <p:nvSpPr>
          <p:cNvPr id="11" name="Right Arrow 10"/>
          <p:cNvSpPr/>
          <p:nvPr/>
        </p:nvSpPr>
        <p:spPr>
          <a:xfrm rot="20642067">
            <a:off x="2335014" y="3731416"/>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rot="2427329">
            <a:off x="2507726" y="2396586"/>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p:cNvSpPr/>
          <p:nvPr/>
        </p:nvSpPr>
        <p:spPr>
          <a:xfrm rot="949575">
            <a:off x="2249742" y="3028742"/>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rot="18387642">
            <a:off x="2765936" y="4295994"/>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rot="19276311">
            <a:off x="1110138" y="5441131"/>
            <a:ext cx="482262"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5801192" y="2935749"/>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t>Auz</a:t>
            </a:r>
            <a:r>
              <a:rPr lang="en-GB" sz="1600" dirty="0" smtClean="0"/>
              <a:t> </a:t>
            </a:r>
            <a:r>
              <a:rPr lang="en-GB" sz="1600" dirty="0" err="1" smtClean="0"/>
              <a:t>Svr</a:t>
            </a:r>
            <a:endParaRPr lang="en-GB" sz="1600" dirty="0"/>
          </a:p>
        </p:txBody>
      </p:sp>
      <p:sp>
        <p:nvSpPr>
          <p:cNvPr id="17" name="Right Arrow 16"/>
          <p:cNvSpPr/>
          <p:nvPr/>
        </p:nvSpPr>
        <p:spPr>
          <a:xfrm>
            <a:off x="4644008" y="3281461"/>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n 17"/>
          <p:cNvSpPr/>
          <p:nvPr/>
        </p:nvSpPr>
        <p:spPr>
          <a:xfrm>
            <a:off x="4067944" y="5126162"/>
            <a:ext cx="1440160" cy="10619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a:t>
            </a:r>
            <a:endParaRPr lang="en-GB" dirty="0"/>
          </a:p>
        </p:txBody>
      </p:sp>
      <p:sp>
        <p:nvSpPr>
          <p:cNvPr id="19" name="Right Arrow 18"/>
          <p:cNvSpPr/>
          <p:nvPr/>
        </p:nvSpPr>
        <p:spPr>
          <a:xfrm rot="4033740">
            <a:off x="3917933" y="4301019"/>
            <a:ext cx="972108"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ular Callout 20"/>
          <p:cNvSpPr/>
          <p:nvPr/>
        </p:nvSpPr>
        <p:spPr>
          <a:xfrm>
            <a:off x="5639675" y="4336955"/>
            <a:ext cx="2916324" cy="1000816"/>
          </a:xfrm>
          <a:prstGeom prst="wedgeRoundRectCallout">
            <a:avLst>
              <a:gd name="adj1" fmla="val -51304"/>
              <a:gd name="adj2" fmla="val 625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Account creation</a:t>
            </a:r>
          </a:p>
          <a:p>
            <a:r>
              <a:rPr lang="en-GB" dirty="0" err="1">
                <a:solidFill>
                  <a:schemeClr val="tx1"/>
                </a:solidFill>
              </a:rPr>
              <a:t>LoA</a:t>
            </a:r>
            <a:r>
              <a:rPr lang="en-GB" dirty="0">
                <a:solidFill>
                  <a:schemeClr val="tx1"/>
                </a:solidFill>
              </a:rPr>
              <a:t> set</a:t>
            </a:r>
          </a:p>
          <a:p>
            <a:r>
              <a:rPr lang="en-GB" dirty="0">
                <a:solidFill>
                  <a:schemeClr val="tx1"/>
                </a:solidFill>
              </a:rPr>
              <a:t>Attribute update (</a:t>
            </a:r>
            <a:r>
              <a:rPr lang="en-GB" dirty="0" err="1">
                <a:solidFill>
                  <a:schemeClr val="tx1"/>
                </a:solidFill>
              </a:rPr>
              <a:t>eg</a:t>
            </a:r>
            <a:r>
              <a:rPr lang="en-GB" dirty="0">
                <a:solidFill>
                  <a:schemeClr val="tx1"/>
                </a:solidFill>
              </a:rPr>
              <a:t> email)</a:t>
            </a:r>
          </a:p>
        </p:txBody>
      </p:sp>
    </p:spTree>
    <p:extLst>
      <p:ext uri="{BB962C8B-B14F-4D97-AF65-F5344CB8AC3E}">
        <p14:creationId xmlns:p14="http://schemas.microsoft.com/office/powerpoint/2010/main" val="3033446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Authentication workflow</a:t>
            </a:r>
            <a:endParaRPr lang="en-GB" dirty="0"/>
          </a:p>
        </p:txBody>
      </p:sp>
      <p:sp>
        <p:nvSpPr>
          <p:cNvPr id="4" name="Rectangle 3"/>
          <p:cNvSpPr/>
          <p:nvPr/>
        </p:nvSpPr>
        <p:spPr>
          <a:xfrm>
            <a:off x="827584" y="3004869"/>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WEB</a:t>
            </a:r>
            <a:endParaRPr lang="en-GB" sz="2400" dirty="0"/>
          </a:p>
        </p:txBody>
      </p:sp>
      <p:sp>
        <p:nvSpPr>
          <p:cNvPr id="5" name="Rectangle 4"/>
          <p:cNvSpPr/>
          <p:nvPr/>
        </p:nvSpPr>
        <p:spPr>
          <a:xfrm>
            <a:off x="822813" y="4290557"/>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Contrail</a:t>
            </a:r>
          </a:p>
          <a:p>
            <a:pPr algn="ctr"/>
            <a:r>
              <a:rPr lang="en-GB" sz="2400" dirty="0" err="1" smtClean="0"/>
              <a:t>IdP</a:t>
            </a:r>
            <a:endParaRPr lang="en-GB" sz="2400" dirty="0"/>
          </a:p>
        </p:txBody>
      </p:sp>
      <p:sp>
        <p:nvSpPr>
          <p:cNvPr id="6" name="Rectangle 5"/>
          <p:cNvSpPr/>
          <p:nvPr/>
        </p:nvSpPr>
        <p:spPr>
          <a:xfrm>
            <a:off x="822813" y="5576245"/>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External</a:t>
            </a:r>
          </a:p>
          <a:p>
            <a:pPr algn="ctr"/>
            <a:r>
              <a:rPr lang="en-GB" sz="2400" dirty="0" err="1" smtClean="0"/>
              <a:t>IdP</a:t>
            </a:r>
            <a:endParaRPr lang="en-GB" sz="2400" dirty="0"/>
          </a:p>
        </p:txBody>
      </p:sp>
      <p:cxnSp>
        <p:nvCxnSpPr>
          <p:cNvPr id="8" name="Straight Arrow Connector 7"/>
          <p:cNvCxnSpPr/>
          <p:nvPr/>
        </p:nvCxnSpPr>
        <p:spPr>
          <a:xfrm>
            <a:off x="1691680" y="3868965"/>
            <a:ext cx="0" cy="421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19672" y="5154653"/>
            <a:ext cx="0" cy="421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051720" y="5148116"/>
            <a:ext cx="0" cy="421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47864" y="1412776"/>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CA</a:t>
            </a:r>
            <a:endParaRPr lang="en-GB" sz="2400" dirty="0"/>
          </a:p>
        </p:txBody>
      </p:sp>
      <p:cxnSp>
        <p:nvCxnSpPr>
          <p:cNvPr id="12" name="Straight Arrow Connector 11"/>
          <p:cNvCxnSpPr/>
          <p:nvPr/>
        </p:nvCxnSpPr>
        <p:spPr>
          <a:xfrm flipV="1">
            <a:off x="2051720" y="3868965"/>
            <a:ext cx="0" cy="421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15" idx="1"/>
          </p:cNvCxnSpPr>
          <p:nvPr/>
        </p:nvCxnSpPr>
        <p:spPr>
          <a:xfrm>
            <a:off x="2911045" y="4722605"/>
            <a:ext cx="1156899"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67944" y="4290557"/>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AS</a:t>
            </a:r>
            <a:endParaRPr lang="en-GB" sz="2400" dirty="0"/>
          </a:p>
        </p:txBody>
      </p:sp>
      <p:cxnSp>
        <p:nvCxnSpPr>
          <p:cNvPr id="17" name="Straight Arrow Connector 16"/>
          <p:cNvCxnSpPr/>
          <p:nvPr/>
        </p:nvCxnSpPr>
        <p:spPr>
          <a:xfrm flipH="1">
            <a:off x="2915816" y="4941168"/>
            <a:ext cx="1152128"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732240" y="3004869"/>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Core</a:t>
            </a:r>
            <a:endParaRPr lang="en-GB" sz="2400" dirty="0"/>
          </a:p>
        </p:txBody>
      </p:sp>
      <p:cxnSp>
        <p:nvCxnSpPr>
          <p:cNvPr id="23" name="Straight Arrow Connector 22"/>
          <p:cNvCxnSpPr/>
          <p:nvPr/>
        </p:nvCxnSpPr>
        <p:spPr>
          <a:xfrm>
            <a:off x="2915816" y="3188448"/>
            <a:ext cx="1152128"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47195" y="2276873"/>
            <a:ext cx="2005125" cy="72799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36096" y="2060848"/>
            <a:ext cx="2736304" cy="944021"/>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156176" y="3284847"/>
            <a:ext cx="576064"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788024" y="2276873"/>
            <a:ext cx="0" cy="201368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067944" y="3004869"/>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FAPI</a:t>
            </a:r>
            <a:endParaRPr lang="en-GB" sz="2400" dirty="0"/>
          </a:p>
        </p:txBody>
      </p:sp>
    </p:spTree>
    <p:extLst>
      <p:ext uri="{BB962C8B-B14F-4D97-AF65-F5344CB8AC3E}">
        <p14:creationId xmlns:p14="http://schemas.microsoft.com/office/powerpoint/2010/main" val="2430690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X.509 certificates – Non-Elastic Services</a:t>
            </a:r>
            <a:endParaRPr lang="en-GB" dirty="0"/>
          </a:p>
        </p:txBody>
      </p:sp>
      <p:sp>
        <p:nvSpPr>
          <p:cNvPr id="3" name="Content Placeholder 2"/>
          <p:cNvSpPr>
            <a:spLocks noGrp="1"/>
          </p:cNvSpPr>
          <p:nvPr>
            <p:ph idx="1"/>
          </p:nvPr>
        </p:nvSpPr>
        <p:spPr/>
        <p:txBody>
          <a:bodyPr/>
          <a:lstStyle/>
          <a:p>
            <a:r>
              <a:rPr lang="en-GB" dirty="0" smtClean="0"/>
              <a:t>Essential to establish trust in the infrastructure</a:t>
            </a:r>
          </a:p>
          <a:p>
            <a:r>
              <a:rPr lang="en-GB" dirty="0" smtClean="0"/>
              <a:t>Required to use IGTF or commercial</a:t>
            </a:r>
          </a:p>
          <a:p>
            <a:pPr lvl="1"/>
            <a:r>
              <a:rPr lang="en-GB" dirty="0" smtClean="0"/>
              <a:t>Can industry always get IGTF (nearest RA?, community)</a:t>
            </a:r>
          </a:p>
          <a:p>
            <a:pPr lvl="1"/>
            <a:r>
              <a:rPr lang="en-GB" dirty="0" smtClean="0"/>
              <a:t>Commercial for browser-facing services</a:t>
            </a:r>
          </a:p>
          <a:p>
            <a:r>
              <a:rPr lang="en-GB" dirty="0" smtClean="0"/>
              <a:t>Testing and integration</a:t>
            </a:r>
          </a:p>
          <a:p>
            <a:pPr lvl="1"/>
            <a:r>
              <a:rPr lang="en-GB" dirty="0" smtClean="0"/>
              <a:t>Generator creates a fake PKI for testing, then start servers and tests!</a:t>
            </a:r>
            <a:endParaRPr lang="en-GB" dirty="0"/>
          </a:p>
        </p:txBody>
      </p:sp>
    </p:spTree>
    <p:extLst>
      <p:ext uri="{BB962C8B-B14F-4D97-AF65-F5344CB8AC3E}">
        <p14:creationId xmlns:p14="http://schemas.microsoft.com/office/powerpoint/2010/main" val="3759194430"/>
      </p:ext>
    </p:extLst>
  </p:cSld>
  <p:clrMapOvr>
    <a:masterClrMapping/>
  </p:clrMapOvr>
</p:sld>
</file>

<file path=ppt/theme/theme1.xml><?xml version="1.0" encoding="utf-8"?>
<a:theme xmlns:a="http://schemas.openxmlformats.org/drawingml/2006/main" name="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 1024 light - Powerpoint</Template>
  <TotalTime>1361</TotalTime>
  <Words>1029</Words>
  <Application>Microsoft Office PowerPoint</Application>
  <PresentationFormat>On-screen Show (4:3)</PresentationFormat>
  <Paragraphs>226</Paragraphs>
  <Slides>20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Aangepast ontwerp</vt:lpstr>
      <vt:lpstr>Clip</vt:lpstr>
      <vt:lpstr>Implementing Federated Security with ConSec</vt:lpstr>
      <vt:lpstr>Federation</vt:lpstr>
      <vt:lpstr>Contrail Objectives: Elastic PaaS Services over a Federation of IaaS Clouds</vt:lpstr>
      <vt:lpstr>Contrail Use Cases</vt:lpstr>
      <vt:lpstr>Several Security Technologies being used…</vt:lpstr>
      <vt:lpstr>Use of SAML and OpenID</vt:lpstr>
      <vt:lpstr>Credential Translation</vt:lpstr>
      <vt:lpstr>Authentication workflow</vt:lpstr>
      <vt:lpstr>X.509 certificates – Non-Elastic Services</vt:lpstr>
      <vt:lpstr>Use of X.509 Personal Certificates</vt:lpstr>
      <vt:lpstr>OAuth2</vt:lpstr>
      <vt:lpstr>PowerPoint Presentation</vt:lpstr>
      <vt:lpstr>Reuse and Sustainability</vt:lpstr>
      <vt:lpstr>PowerPoint Presentation</vt:lpstr>
      <vt:lpstr>General Component Sustainability</vt:lpstr>
      <vt:lpstr>Implementation Options</vt:lpstr>
      <vt:lpstr>File access</vt:lpstr>
      <vt:lpstr>Integrate with Everything™: EUDAT</vt:lpstr>
      <vt:lpstr>Conclusion</vt:lpstr>
      <vt:lpstr>PowerPoint Presentation</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Contrail Security Presentation</dc:title>
  <dc:creator>Jensen, Jens (STFC,RAL,SC)</dc:creator>
  <cp:lastModifiedBy>Jensen, Jens (STFC,RAL,SC)</cp:lastModifiedBy>
  <cp:revision>15</cp:revision>
  <dcterms:created xsi:type="dcterms:W3CDTF">2014-01-15T13:26:30Z</dcterms:created>
  <dcterms:modified xsi:type="dcterms:W3CDTF">2014-01-16T12:17:35Z</dcterms:modified>
</cp:coreProperties>
</file>