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6" r:id="rId1"/>
    <p:sldMasterId id="2147483748" r:id="rId2"/>
    <p:sldMasterId id="2147483759" r:id="rId3"/>
  </p:sldMasterIdLst>
  <p:notesMasterIdLst>
    <p:notesMasterId r:id="rId39"/>
  </p:notesMasterIdLst>
  <p:handoutMasterIdLst>
    <p:handoutMasterId r:id="rId40"/>
  </p:handoutMasterIdLst>
  <p:sldIdLst>
    <p:sldId id="439" r:id="rId4"/>
    <p:sldId id="435" r:id="rId5"/>
    <p:sldId id="464" r:id="rId6"/>
    <p:sldId id="484" r:id="rId7"/>
    <p:sldId id="485" r:id="rId8"/>
    <p:sldId id="444" r:id="rId9"/>
    <p:sldId id="476" r:id="rId10"/>
    <p:sldId id="451" r:id="rId11"/>
    <p:sldId id="445" r:id="rId12"/>
    <p:sldId id="446" r:id="rId13"/>
    <p:sldId id="447" r:id="rId14"/>
    <p:sldId id="448" r:id="rId15"/>
    <p:sldId id="477" r:id="rId16"/>
    <p:sldId id="449" r:id="rId17"/>
    <p:sldId id="486" r:id="rId18"/>
    <p:sldId id="452" r:id="rId19"/>
    <p:sldId id="453" r:id="rId20"/>
    <p:sldId id="465" r:id="rId21"/>
    <p:sldId id="458" r:id="rId22"/>
    <p:sldId id="459" r:id="rId23"/>
    <p:sldId id="460" r:id="rId24"/>
    <p:sldId id="461" r:id="rId25"/>
    <p:sldId id="462" r:id="rId26"/>
    <p:sldId id="463" r:id="rId27"/>
    <p:sldId id="478" r:id="rId28"/>
    <p:sldId id="454" r:id="rId29"/>
    <p:sldId id="480" r:id="rId30"/>
    <p:sldId id="466" r:id="rId31"/>
    <p:sldId id="481" r:id="rId32"/>
    <p:sldId id="474" r:id="rId33"/>
    <p:sldId id="473" r:id="rId34"/>
    <p:sldId id="482" r:id="rId35"/>
    <p:sldId id="483" r:id="rId36"/>
    <p:sldId id="467" r:id="rId37"/>
    <p:sldId id="438" r:id="rId38"/>
  </p:sldIdLst>
  <p:sldSz cx="9144000" cy="6858000" type="screen4x3"/>
  <p:notesSz cx="6858000" cy="9144000"/>
  <p:defaultTextStyle>
    <a:defPPr>
      <a:defRPr lang="en-GB"/>
    </a:defPPr>
    <a:lvl1pPr algn="ctr" defTabSz="457200" rtl="0" eaLnBrk="0" fontAlgn="base" hangingPunct="0">
      <a:lnSpc>
        <a:spcPts val="2625"/>
      </a:lnSpc>
      <a:spcBef>
        <a:spcPts val="600"/>
      </a:spcBef>
      <a:spcAft>
        <a:spcPts val="300"/>
      </a:spcAft>
      <a:buClr>
        <a:srgbClr val="6699CC"/>
      </a:buClr>
      <a:buSzPct val="115000"/>
      <a:buFont typeface="Wingdings" pitchFamily="2" charset="2"/>
      <a:buChar char=""/>
      <a:defRPr sz="2200" kern="1200">
        <a:solidFill>
          <a:schemeClr val="bg2"/>
        </a:solidFill>
        <a:latin typeface="Arial" charset="0"/>
        <a:ea typeface="MS PGothic" pitchFamily="34" charset="-128"/>
        <a:cs typeface="+mn-cs"/>
      </a:defRPr>
    </a:lvl1pPr>
    <a:lvl2pPr marL="457200" algn="ctr" defTabSz="457200" rtl="0" eaLnBrk="0" fontAlgn="base" hangingPunct="0">
      <a:lnSpc>
        <a:spcPts val="2625"/>
      </a:lnSpc>
      <a:spcBef>
        <a:spcPts val="600"/>
      </a:spcBef>
      <a:spcAft>
        <a:spcPts val="300"/>
      </a:spcAft>
      <a:buClr>
        <a:srgbClr val="6699CC"/>
      </a:buClr>
      <a:buSzPct val="115000"/>
      <a:buFont typeface="Wingdings" pitchFamily="2" charset="2"/>
      <a:buChar char=""/>
      <a:defRPr sz="2200" kern="1200">
        <a:solidFill>
          <a:schemeClr val="bg2"/>
        </a:solidFill>
        <a:latin typeface="Arial" charset="0"/>
        <a:ea typeface="MS PGothic" pitchFamily="34" charset="-128"/>
        <a:cs typeface="+mn-cs"/>
      </a:defRPr>
    </a:lvl2pPr>
    <a:lvl3pPr marL="914400" algn="ctr" defTabSz="457200" rtl="0" eaLnBrk="0" fontAlgn="base" hangingPunct="0">
      <a:lnSpc>
        <a:spcPts val="2625"/>
      </a:lnSpc>
      <a:spcBef>
        <a:spcPts val="600"/>
      </a:spcBef>
      <a:spcAft>
        <a:spcPts val="300"/>
      </a:spcAft>
      <a:buClr>
        <a:srgbClr val="6699CC"/>
      </a:buClr>
      <a:buSzPct val="115000"/>
      <a:buFont typeface="Wingdings" pitchFamily="2" charset="2"/>
      <a:buChar char=""/>
      <a:defRPr sz="2200" kern="1200">
        <a:solidFill>
          <a:schemeClr val="bg2"/>
        </a:solidFill>
        <a:latin typeface="Arial" charset="0"/>
        <a:ea typeface="MS PGothic" pitchFamily="34" charset="-128"/>
        <a:cs typeface="+mn-cs"/>
      </a:defRPr>
    </a:lvl3pPr>
    <a:lvl4pPr marL="1371600" algn="ctr" defTabSz="457200" rtl="0" eaLnBrk="0" fontAlgn="base" hangingPunct="0">
      <a:lnSpc>
        <a:spcPts val="2625"/>
      </a:lnSpc>
      <a:spcBef>
        <a:spcPts val="600"/>
      </a:spcBef>
      <a:spcAft>
        <a:spcPts val="300"/>
      </a:spcAft>
      <a:buClr>
        <a:srgbClr val="6699CC"/>
      </a:buClr>
      <a:buSzPct val="115000"/>
      <a:buFont typeface="Wingdings" pitchFamily="2" charset="2"/>
      <a:buChar char=""/>
      <a:defRPr sz="2200" kern="1200">
        <a:solidFill>
          <a:schemeClr val="bg2"/>
        </a:solidFill>
        <a:latin typeface="Arial" charset="0"/>
        <a:ea typeface="MS PGothic" pitchFamily="34" charset="-128"/>
        <a:cs typeface="+mn-cs"/>
      </a:defRPr>
    </a:lvl4pPr>
    <a:lvl5pPr marL="1828800" algn="ctr" defTabSz="457200" rtl="0" eaLnBrk="0" fontAlgn="base" hangingPunct="0">
      <a:lnSpc>
        <a:spcPts val="2625"/>
      </a:lnSpc>
      <a:spcBef>
        <a:spcPts val="600"/>
      </a:spcBef>
      <a:spcAft>
        <a:spcPts val="300"/>
      </a:spcAft>
      <a:buClr>
        <a:srgbClr val="6699CC"/>
      </a:buClr>
      <a:buSzPct val="115000"/>
      <a:buFont typeface="Wingdings" pitchFamily="2" charset="2"/>
      <a:buChar char=""/>
      <a:defRPr sz="2200" kern="1200">
        <a:solidFill>
          <a:schemeClr val="bg2"/>
        </a:solidFill>
        <a:latin typeface="Arial" charset="0"/>
        <a:ea typeface="MS PGothic" pitchFamily="34" charset="-128"/>
        <a:cs typeface="+mn-cs"/>
      </a:defRPr>
    </a:lvl5pPr>
    <a:lvl6pPr marL="2286000" algn="l" defTabSz="914400" rtl="0" eaLnBrk="1" latinLnBrk="0" hangingPunct="1">
      <a:defRPr sz="2200" kern="1200">
        <a:solidFill>
          <a:schemeClr val="bg2"/>
        </a:solidFill>
        <a:latin typeface="Arial" charset="0"/>
        <a:ea typeface="MS PGothic" pitchFamily="34" charset="-128"/>
        <a:cs typeface="+mn-cs"/>
      </a:defRPr>
    </a:lvl6pPr>
    <a:lvl7pPr marL="2743200" algn="l" defTabSz="914400" rtl="0" eaLnBrk="1" latinLnBrk="0" hangingPunct="1">
      <a:defRPr sz="2200" kern="1200">
        <a:solidFill>
          <a:schemeClr val="bg2"/>
        </a:solidFill>
        <a:latin typeface="Arial" charset="0"/>
        <a:ea typeface="MS PGothic" pitchFamily="34" charset="-128"/>
        <a:cs typeface="+mn-cs"/>
      </a:defRPr>
    </a:lvl7pPr>
    <a:lvl8pPr marL="3200400" algn="l" defTabSz="914400" rtl="0" eaLnBrk="1" latinLnBrk="0" hangingPunct="1">
      <a:defRPr sz="2200" kern="1200">
        <a:solidFill>
          <a:schemeClr val="bg2"/>
        </a:solidFill>
        <a:latin typeface="Arial" charset="0"/>
        <a:ea typeface="MS PGothic" pitchFamily="34" charset="-128"/>
        <a:cs typeface="+mn-cs"/>
      </a:defRPr>
    </a:lvl8pPr>
    <a:lvl9pPr marL="3657600" algn="l" defTabSz="914400" rtl="0" eaLnBrk="1" latinLnBrk="0" hangingPunct="1">
      <a:defRPr sz="2200" kern="1200">
        <a:solidFill>
          <a:schemeClr val="bg2"/>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B911"/>
    <a:srgbClr val="FF66FF"/>
    <a:srgbClr val="FFDFA9"/>
    <a:srgbClr val="18F82D"/>
    <a:srgbClr val="AB1987"/>
    <a:srgbClr val="0665A1"/>
    <a:srgbClr val="7961A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9321" autoAdjust="0"/>
  </p:normalViewPr>
  <p:slideViewPr>
    <p:cSldViewPr snapToGrid="0">
      <p:cViewPr varScale="1">
        <p:scale>
          <a:sx n="94" d="100"/>
          <a:sy n="94" d="100"/>
        </p:scale>
        <p:origin x="-336" y="-67"/>
      </p:cViewPr>
      <p:guideLst>
        <p:guide orient="horz" pos="4319"/>
        <p:guide/>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hdr"/>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l" eaLnBrk="1" hangingPunct="1">
              <a:lnSpc>
                <a:spcPct val="97000"/>
              </a:lnSpc>
              <a:spcBef>
                <a:spcPct val="0"/>
              </a:spcBef>
              <a:spcAft>
                <a:spcPct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4" charset="0"/>
                <a:cs typeface="Arial" charset="0"/>
              </a:defRPr>
            </a:lvl1pPr>
          </a:lstStyle>
          <a:p>
            <a:pPr>
              <a:defRPr/>
            </a:pPr>
            <a:r>
              <a:rPr lang="en-GB"/>
              <a:t>IBM INNER CIRCLE 2012</a:t>
            </a:r>
          </a:p>
        </p:txBody>
      </p:sp>
      <p:sp>
        <p:nvSpPr>
          <p:cNvPr id="4098" name="Rectangle 2"/>
          <p:cNvSpPr>
            <a:spLocks noGrp="1" noChangeArrowheads="1"/>
          </p:cNvSpPr>
          <p:nvPr>
            <p:ph type="dt" idx="1"/>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r" eaLnBrk="1" hangingPunct="1">
              <a:lnSpc>
                <a:spcPct val="97000"/>
              </a:lnSpc>
              <a:spcBef>
                <a:spcPct val="0"/>
              </a:spcBef>
              <a:spcAft>
                <a:spcPct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4" charset="0"/>
                <a:cs typeface="Arial" charset="0"/>
              </a:defRPr>
            </a:lvl1pPr>
          </a:lstStyle>
          <a:p>
            <a:pPr>
              <a:defRPr/>
            </a:pPr>
            <a:fld id="{A81EDAEA-E27B-40BB-BA42-BE124A2D95D1}" type="datetime1">
              <a:rPr lang="en-US"/>
              <a:pPr>
                <a:defRPr/>
              </a:pPr>
              <a:t>6/26/2013</a:t>
            </a:fld>
            <a:endParaRPr lang="en-GB"/>
          </a:p>
        </p:txBody>
      </p:sp>
      <p:sp>
        <p:nvSpPr>
          <p:cNvPr id="4099" name="Rectangle 3"/>
          <p:cNvSpPr>
            <a:spLocks noGrp="1" noChangeArrowheads="1"/>
          </p:cNvSpPr>
          <p:nvPr>
            <p:ph type="ftr" idx="2"/>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l" eaLnBrk="1" hangingPunct="1">
              <a:lnSpc>
                <a:spcPct val="97000"/>
              </a:lnSpc>
              <a:spcBef>
                <a:spcPct val="0"/>
              </a:spcBef>
              <a:spcAft>
                <a:spcPct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4" charset="0"/>
                <a:cs typeface="Arial" charset="0"/>
              </a:defRPr>
            </a:lvl1pPr>
          </a:lstStyle>
          <a:p>
            <a:pPr>
              <a:defRPr/>
            </a:pPr>
            <a:r>
              <a:rPr lang="en-GB"/>
              <a:t>File Name Here.ppt</a:t>
            </a:r>
          </a:p>
        </p:txBody>
      </p:sp>
      <p:sp>
        <p:nvSpPr>
          <p:cNvPr id="4100" name="Rectangle 4"/>
          <p:cNvSpPr>
            <a:spLocks noGrp="1" noChangeArrowheads="1"/>
          </p:cNvSpPr>
          <p:nvPr>
            <p:ph type="sldNum" idx="3"/>
          </p:nvPr>
        </p:nvSpPr>
        <p:spPr bwMode="auto">
          <a:xfrm>
            <a:off x="0" y="0"/>
            <a:ext cx="1588" cy="158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r" eaLnBrk="1" hangingPunct="1">
              <a:lnSpc>
                <a:spcPct val="97000"/>
              </a:lnSpc>
              <a:spcBef>
                <a:spcPct val="0"/>
              </a:spcBef>
              <a:spcAft>
                <a:spcPct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4" charset="0"/>
                <a:cs typeface="Arial" charset="0"/>
              </a:defRPr>
            </a:lvl1pPr>
          </a:lstStyle>
          <a:p>
            <a:pPr>
              <a:defRPr/>
            </a:pPr>
            <a:fld id="{AE24940E-F906-45C2-86F3-1EEC844F947A}" type="slidenum">
              <a:rPr lang="en-GB"/>
              <a:pPr>
                <a:defRPr/>
              </a:pPr>
              <a:t>‹#›</a:t>
            </a:fld>
            <a:endParaRPr lang="en-GB"/>
          </a:p>
        </p:txBody>
      </p:sp>
    </p:spTree>
    <p:extLst>
      <p:ext uri="{BB962C8B-B14F-4D97-AF65-F5344CB8AC3E}">
        <p14:creationId xmlns:p14="http://schemas.microsoft.com/office/powerpoint/2010/main" val="2254756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hdr"/>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l" eaLnBrk="1" hangingPunct="1">
              <a:lnSpc>
                <a:spcPct val="97000"/>
              </a:lnSpc>
              <a:spcBef>
                <a:spcPct val="0"/>
              </a:spcBef>
              <a:spcAft>
                <a:spcPct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4" charset="0"/>
                <a:cs typeface="Arial" charset="0"/>
              </a:defRPr>
            </a:lvl1pPr>
          </a:lstStyle>
          <a:p>
            <a:pPr>
              <a:defRPr/>
            </a:pPr>
            <a:r>
              <a:rPr lang="en-GB"/>
              <a:t>IBM INNER CIRCLE 2012</a:t>
            </a:r>
          </a:p>
        </p:txBody>
      </p:sp>
      <p:sp>
        <p:nvSpPr>
          <p:cNvPr id="3074" name="Rectangle 2"/>
          <p:cNvSpPr>
            <a:spLocks noGrp="1" noChangeArrowheads="1"/>
          </p:cNvSpPr>
          <p:nvPr>
            <p:ph type="dt" idx="1"/>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r" eaLnBrk="1" hangingPunct="1">
              <a:lnSpc>
                <a:spcPct val="97000"/>
              </a:lnSpc>
              <a:spcBef>
                <a:spcPct val="0"/>
              </a:spcBef>
              <a:spcAft>
                <a:spcPct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4" charset="0"/>
                <a:cs typeface="Arial" charset="0"/>
              </a:defRPr>
            </a:lvl1pPr>
          </a:lstStyle>
          <a:p>
            <a:pPr>
              <a:defRPr/>
            </a:pPr>
            <a:fld id="{3DEE7704-1E7D-433C-818E-B74F723A4F80}" type="datetime1">
              <a:rPr lang="en-US"/>
              <a:pPr>
                <a:defRPr/>
              </a:pPr>
              <a:t>6/26/2013</a:t>
            </a:fld>
            <a:endParaRPr lang="en-GB"/>
          </a:p>
        </p:txBody>
      </p:sp>
      <p:sp>
        <p:nvSpPr>
          <p:cNvPr id="44036" name="Rectangle 3"/>
          <p:cNvSpPr>
            <a:spLocks noGrp="1" noRot="1" noChangeAspect="1" noChangeArrowheads="1" noTextEdit="1"/>
          </p:cNvSpPr>
          <p:nvPr>
            <p:ph type="sldImg" idx="2"/>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6" name="Text Box 4"/>
          <p:cNvSpPr txBox="1">
            <a:spLocks noGrp="1" noChangeArrowheads="1"/>
          </p:cNvSpPr>
          <p:nvPr>
            <p:ph type="body"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noProof="0" smtClean="0"/>
              <a:t>Click to edit the notes format</a:t>
            </a:r>
          </a:p>
        </p:txBody>
      </p:sp>
      <p:sp>
        <p:nvSpPr>
          <p:cNvPr id="3077" name="Rectangle 5"/>
          <p:cNvSpPr>
            <a:spLocks noGrp="1" noChangeArrowheads="1"/>
          </p:cNvSpPr>
          <p:nvPr>
            <p:ph type="ftr" idx="4"/>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l" eaLnBrk="1" hangingPunct="1">
              <a:lnSpc>
                <a:spcPct val="97000"/>
              </a:lnSpc>
              <a:spcBef>
                <a:spcPct val="0"/>
              </a:spcBef>
              <a:spcAft>
                <a:spcPct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4" charset="0"/>
                <a:cs typeface="Arial" charset="0"/>
              </a:defRPr>
            </a:lvl1pPr>
          </a:lstStyle>
          <a:p>
            <a:pPr>
              <a:defRPr/>
            </a:pPr>
            <a:r>
              <a:rPr lang="en-GB"/>
              <a:t>File Name Here.ppt</a:t>
            </a:r>
          </a:p>
        </p:txBody>
      </p:sp>
      <p:sp>
        <p:nvSpPr>
          <p:cNvPr id="3078" name="Rectangle 6"/>
          <p:cNvSpPr>
            <a:spLocks noGrp="1" noChangeArrowheads="1"/>
          </p:cNvSpPr>
          <p:nvPr>
            <p:ph type="sldNum" idx="5"/>
          </p:nvPr>
        </p:nvSpPr>
        <p:spPr bwMode="auto">
          <a:xfrm>
            <a:off x="0" y="0"/>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r" eaLnBrk="1" hangingPunct="1">
              <a:lnSpc>
                <a:spcPct val="97000"/>
              </a:lnSpc>
              <a:spcBef>
                <a:spcPct val="0"/>
              </a:spcBef>
              <a:spcAft>
                <a:spcPct val="0"/>
              </a:spcAft>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4" charset="0"/>
                <a:cs typeface="Arial" charset="0"/>
              </a:defRPr>
            </a:lvl1pPr>
          </a:lstStyle>
          <a:p>
            <a:pPr>
              <a:defRPr/>
            </a:pPr>
            <a:fld id="{0E5C93FD-F4C1-4B7F-BF29-7BFEEC73E55C}" type="slidenum">
              <a:rPr lang="en-GB"/>
              <a:pPr>
                <a:defRPr/>
              </a:pPr>
              <a:t>‹#›</a:t>
            </a:fld>
            <a:endParaRPr lang="en-GB"/>
          </a:p>
        </p:txBody>
      </p:sp>
    </p:spTree>
    <p:extLst>
      <p:ext uri="{BB962C8B-B14F-4D97-AF65-F5344CB8AC3E}">
        <p14:creationId xmlns:p14="http://schemas.microsoft.com/office/powerpoint/2010/main" val="1144960832"/>
      </p:ext>
    </p:extLst>
  </p:cSld>
  <p:clrMap bg1="lt1" tx1="dk1" bg2="lt2" tx2="dk2" accent1="accent1" accent2="accent2" accent3="accent3" accent4="accent4" accent5="accent5" accent6="accent6" hlink="hlink" folHlink="folHlink"/>
  <p:hf/>
  <p:notesStyle>
    <a:lvl1pPr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hdr"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IBM INNER CIRCLE 2012</a:t>
            </a:r>
          </a:p>
        </p:txBody>
      </p:sp>
      <p:sp>
        <p:nvSpPr>
          <p:cNvPr id="53251" name="Rectangle 2"/>
          <p:cNvSpPr>
            <a:spLocks noGrp="1" noChangeArrowheads="1"/>
          </p:cNvSpPr>
          <p:nvPr>
            <p:ph type="dt" sz="quarter" idx="1"/>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55A4D2A5-1D6B-4E87-B9FF-6896F9CD0D21}" type="datetime1">
              <a:rPr lang="en-US" sz="1200" smtClean="0">
                <a:solidFill>
                  <a:srgbClr val="000000"/>
                </a:solidFill>
                <a:latin typeface="Calibri" pitchFamily="34" charset="0"/>
              </a:rPr>
              <a:pPr/>
              <a:t>6/26/2013</a:t>
            </a:fld>
            <a:endParaRPr lang="en-GB" sz="1200" smtClean="0">
              <a:solidFill>
                <a:srgbClr val="000000"/>
              </a:solidFill>
              <a:latin typeface="Calibri" pitchFamily="34" charset="0"/>
            </a:endParaRPr>
          </a:p>
        </p:txBody>
      </p:sp>
      <p:sp>
        <p:nvSpPr>
          <p:cNvPr id="53252" name="Rectangle 5"/>
          <p:cNvSpPr>
            <a:spLocks noGrp="1" noChangeArrowheads="1"/>
          </p:cNvSpPr>
          <p:nvPr>
            <p:ph type="ftr" sz="quarter" idx="4"/>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File Name Here.ppt</a:t>
            </a:r>
          </a:p>
        </p:txBody>
      </p:sp>
      <p:sp>
        <p:nvSpPr>
          <p:cNvPr id="53253" name="Rectangle 6"/>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D2A68602-0B77-4DEA-AC20-1D71D0846180}" type="slidenum">
              <a:rPr lang="en-GB" sz="1200" smtClean="0">
                <a:solidFill>
                  <a:srgbClr val="000000"/>
                </a:solidFill>
                <a:latin typeface="Calibri" pitchFamily="34" charset="0"/>
              </a:rPr>
              <a:pPr/>
              <a:t>3</a:t>
            </a:fld>
            <a:endParaRPr lang="en-GB" sz="1200" smtClean="0">
              <a:solidFill>
                <a:srgbClr val="000000"/>
              </a:solidFill>
              <a:latin typeface="Calibri" pitchFamily="34" charset="0"/>
            </a:endParaRPr>
          </a:p>
        </p:txBody>
      </p:sp>
      <p:sp>
        <p:nvSpPr>
          <p:cNvPr id="53254" name="Rectangle 2"/>
          <p:cNvSpPr>
            <a:spLocks noGrp="1" noRot="1" noChangeAspect="1" noChangeArrowheads="1" noTextEdit="1"/>
          </p:cNvSpPr>
          <p:nvPr>
            <p:ph type="sldImg"/>
          </p:nvPr>
        </p:nvSpPr>
        <p:spPr>
          <a:ln/>
        </p:spPr>
      </p:sp>
      <p:sp>
        <p:nvSpPr>
          <p:cNvPr id="53255"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2DC0E482-8922-4361-9E23-93FF5496FB8B}" type="slidenum">
              <a:rPr lang="en-US" sz="1200" smtClean="0">
                <a:solidFill>
                  <a:srgbClr val="000000"/>
                </a:solidFill>
                <a:latin typeface="Calibri" pitchFamily="34" charset="0"/>
              </a:rPr>
              <a:pPr/>
              <a:t>12</a:t>
            </a:fld>
            <a:endParaRPr lang="en-US" sz="1200" smtClean="0">
              <a:solidFill>
                <a:srgbClr val="000000"/>
              </a:solidFill>
              <a:latin typeface="Calibri"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761800DB-2F9E-49EB-A5D4-3C912DC3C7A4}" type="slidenum">
              <a:rPr lang="en-US" sz="1200" smtClean="0">
                <a:solidFill>
                  <a:srgbClr val="000000"/>
                </a:solidFill>
                <a:latin typeface="Calibri" pitchFamily="34" charset="0"/>
              </a:rPr>
              <a:pPr/>
              <a:t>13</a:t>
            </a:fld>
            <a:endParaRPr lang="en-US" sz="1200" smtClean="0">
              <a:solidFill>
                <a:srgbClr val="000000"/>
              </a:solidFill>
              <a:latin typeface="Calibri"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DE1067E1-9A24-4DE7-ACAA-7A6F11329743}" type="slidenum">
              <a:rPr lang="en-US" sz="1200" smtClean="0">
                <a:solidFill>
                  <a:srgbClr val="000000"/>
                </a:solidFill>
                <a:latin typeface="Calibri" pitchFamily="34" charset="0"/>
              </a:rPr>
              <a:pPr/>
              <a:t>14</a:t>
            </a:fld>
            <a:endParaRPr lang="en-US" sz="1200" smtClean="0">
              <a:solidFill>
                <a:srgbClr val="000000"/>
              </a:solidFill>
              <a:latin typeface="Calibri"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txBox="1">
            <a:spLocks noGrp="1" noChangeArrowheads="1"/>
          </p:cNvSpPr>
          <p:nvPr>
            <p:ph type="body" idx="1"/>
          </p:nvPr>
        </p:nvSpPr>
        <p:spPr>
          <a:xfrm>
            <a:off x="503238" y="4316413"/>
            <a:ext cx="5856287" cy="4059237"/>
          </a:xfrm>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2DC0E482-8922-4361-9E23-93FF5496FB8B}" type="slidenum">
              <a:rPr lang="en-US" sz="1200" smtClean="0">
                <a:solidFill>
                  <a:srgbClr val="000000"/>
                </a:solidFill>
                <a:latin typeface="Calibri" pitchFamily="34" charset="0"/>
              </a:rPr>
              <a:pPr/>
              <a:t>15</a:t>
            </a:fld>
            <a:endParaRPr lang="en-US" sz="1200" smtClean="0">
              <a:solidFill>
                <a:srgbClr val="000000"/>
              </a:solidFill>
              <a:latin typeface="Calibri"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61443" name="Rectangle 3"/>
          <p:cNvSpPr txBox="1">
            <a:spLocks noGrp="1" noChangeArrowheads="1"/>
          </p:cNvSpPr>
          <p:nvPr>
            <p:ph type="body" idx="1"/>
          </p:nvPr>
        </p:nvSpPr>
        <p:spPr>
          <a:noFill/>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62467" name="Rectangle 3"/>
          <p:cNvSpPr txBox="1">
            <a:spLocks noGrp="1" noChangeArrowheads="1"/>
          </p:cNvSpPr>
          <p:nvPr>
            <p:ph type="body" idx="1"/>
          </p:nvPr>
        </p:nvSpPr>
        <p:spPr>
          <a:noFill/>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hdr"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IBM INNER CIRCLE 2012</a:t>
            </a:r>
          </a:p>
        </p:txBody>
      </p:sp>
      <p:sp>
        <p:nvSpPr>
          <p:cNvPr id="63491" name="Rectangle 2"/>
          <p:cNvSpPr>
            <a:spLocks noGrp="1" noChangeArrowheads="1"/>
          </p:cNvSpPr>
          <p:nvPr>
            <p:ph type="dt" sz="quarter" idx="1"/>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664C856B-64BE-42C1-AF32-7F2672E8B6BE}" type="datetime1">
              <a:rPr lang="en-US" sz="1200" smtClean="0">
                <a:solidFill>
                  <a:srgbClr val="000000"/>
                </a:solidFill>
                <a:latin typeface="Calibri" pitchFamily="34" charset="0"/>
              </a:rPr>
              <a:pPr/>
              <a:t>6/26/2013</a:t>
            </a:fld>
            <a:endParaRPr lang="en-GB" sz="1200" smtClean="0">
              <a:solidFill>
                <a:srgbClr val="000000"/>
              </a:solidFill>
              <a:latin typeface="Calibri" pitchFamily="34" charset="0"/>
            </a:endParaRPr>
          </a:p>
        </p:txBody>
      </p:sp>
      <p:sp>
        <p:nvSpPr>
          <p:cNvPr id="63492" name="Rectangle 5"/>
          <p:cNvSpPr>
            <a:spLocks noGrp="1" noChangeArrowheads="1"/>
          </p:cNvSpPr>
          <p:nvPr>
            <p:ph type="ftr" sz="quarter" idx="4"/>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File Name Here.ppt</a:t>
            </a:r>
          </a:p>
        </p:txBody>
      </p:sp>
      <p:sp>
        <p:nvSpPr>
          <p:cNvPr id="63493" name="Rectangle 6"/>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078DCE38-4774-4909-8362-209EA2CD08CA}" type="slidenum">
              <a:rPr lang="en-GB" sz="1200" smtClean="0">
                <a:solidFill>
                  <a:srgbClr val="000000"/>
                </a:solidFill>
                <a:latin typeface="Calibri" pitchFamily="34" charset="0"/>
              </a:rPr>
              <a:pPr/>
              <a:t>18</a:t>
            </a:fld>
            <a:endParaRPr lang="en-GB" sz="1200" smtClean="0">
              <a:solidFill>
                <a:srgbClr val="000000"/>
              </a:solidFill>
              <a:latin typeface="Calibri" pitchFamily="34" charset="0"/>
            </a:endParaRPr>
          </a:p>
        </p:txBody>
      </p:sp>
      <p:sp>
        <p:nvSpPr>
          <p:cNvPr id="63494" name="Rectangle 2"/>
          <p:cNvSpPr>
            <a:spLocks noGrp="1" noRot="1" noChangeAspect="1" noChangeArrowheads="1" noTextEdit="1"/>
          </p:cNvSpPr>
          <p:nvPr>
            <p:ph type="sldImg"/>
          </p:nvPr>
        </p:nvSpPr>
        <p:spPr>
          <a:ln/>
        </p:spPr>
      </p:sp>
      <p:sp>
        <p:nvSpPr>
          <p:cNvPr id="63495"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22BA8103-22AF-4946-950E-968D4EA3B992}" type="slidenum">
              <a:rPr lang="en-US" sz="1200" smtClean="0">
                <a:solidFill>
                  <a:srgbClr val="000000"/>
                </a:solidFill>
                <a:latin typeface="Calibri" pitchFamily="34" charset="0"/>
              </a:rPr>
              <a:pPr/>
              <a:t>19</a:t>
            </a:fld>
            <a:endParaRPr lang="en-US" sz="1200" smtClean="0">
              <a:solidFill>
                <a:srgbClr val="000000"/>
              </a:solidFill>
              <a:latin typeface="Calibri"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txBox="1">
            <a:spLocks noGrp="1" noChangeArrowheads="1"/>
          </p:cNvSpPr>
          <p:nvPr>
            <p:ph type="body" idx="1"/>
          </p:nvPr>
        </p:nvSpPr>
        <p:spPr>
          <a:noFill/>
        </p:spPr>
        <p:txBody>
          <a:bodyPr/>
          <a:lstStyle/>
          <a:p>
            <a:r>
              <a:rPr lang="en-GB" dirty="0" smtClean="0"/>
              <a:t>People think that data/message modeling is a black art. </a:t>
            </a:r>
          </a:p>
          <a:p>
            <a:r>
              <a:rPr lang="en-GB" dirty="0" smtClean="0"/>
              <a:t>Some kind of witchcraft is needed</a:t>
            </a:r>
            <a:r>
              <a:rPr lang="en-GB" baseline="0" dirty="0" smtClean="0"/>
              <a:t> to model messages that only a few people in the world can master.</a:t>
            </a:r>
          </a:p>
          <a:p>
            <a:r>
              <a:rPr lang="en-GB" baseline="0" dirty="0" smtClean="0"/>
              <a:t>That’s not true of course, you just need some knowledge and a bit of wisdom.</a:t>
            </a:r>
            <a:endParaRPr lang="en-GB" dirty="0" smtClean="0"/>
          </a:p>
          <a:p>
            <a:r>
              <a:rPr lang="en-GB" dirty="0" smtClean="0"/>
              <a:t>*Gag*. Who understands the difference between knowledge and wisdom?  </a:t>
            </a:r>
          </a:p>
          <a:p>
            <a:r>
              <a:rPr lang="en-GB" dirty="0" smtClean="0"/>
              <a:t>Knowledge is knowing that a tomato is a fruit (not a vegetable).</a:t>
            </a:r>
          </a:p>
          <a:p>
            <a:r>
              <a:rPr lang="en-GB" dirty="0" smtClean="0"/>
              <a:t>Wisdom is knowing that you don’t put a tomato in a fruit salad.</a:t>
            </a:r>
          </a:p>
          <a:p>
            <a:r>
              <a:rPr lang="en-GB" dirty="0" smtClean="0"/>
              <a:t>So knowledge is knowing</a:t>
            </a:r>
            <a:r>
              <a:rPr lang="en-GB" baseline="0" dirty="0" smtClean="0"/>
              <a:t> the facts, wisdom is about how you use those facts.</a:t>
            </a:r>
            <a:endParaRPr lang="en-GB" dirty="0" smtClean="0"/>
          </a:p>
          <a:p>
            <a:r>
              <a:rPr lang="en-GB" dirty="0" smtClean="0"/>
              <a:t>With data/message</a:t>
            </a:r>
            <a:r>
              <a:rPr lang="en-GB" baseline="0" dirty="0" smtClean="0"/>
              <a:t> modeling, knowledge is knowing the DFDL spec, …</a:t>
            </a:r>
          </a:p>
          <a:p>
            <a:r>
              <a:rPr lang="en-GB" baseline="0" dirty="0" smtClean="0"/>
              <a:t>…wisdom is about how to look at your data format and work out the correct DFDL schema to model it.</a:t>
            </a:r>
            <a:endParaRPr lang="en-GB" dirty="0" smtClean="0"/>
          </a:p>
          <a:p>
            <a:r>
              <a:rPr lang="en-GB" dirty="0" smtClean="0"/>
              <a:t>The next few slides try to teach you a bit of </a:t>
            </a:r>
            <a:r>
              <a:rPr lang="en-GB" u="sng" dirty="0" smtClean="0"/>
              <a:t>wisdom</a:t>
            </a:r>
            <a:r>
              <a:rPr lang="en-GB" dirty="0" smtClean="0"/>
              <a:t> associated with data/message modeling</a:t>
            </a:r>
            <a:r>
              <a:rPr lang="en-GB" baseline="0" dirty="0" smtClean="0"/>
              <a:t> with DFDL.</a:t>
            </a:r>
            <a:endParaRPr lang="en-GB" dirty="0" smtClean="0"/>
          </a:p>
          <a:p>
            <a:endParaRPr lang="en-GB" dirty="0" smtClean="0"/>
          </a:p>
          <a:p>
            <a:r>
              <a:rPr lang="en-GB" dirty="0" smtClean="0"/>
              <a:t>-----------</a:t>
            </a:r>
          </a:p>
          <a:p>
            <a:r>
              <a:rPr lang="en-US" dirty="0" smtClean="0"/>
              <a:t>And yes a tomato is a fruit – check out </a:t>
            </a:r>
            <a:r>
              <a:rPr lang="en-US" u="sng" dirty="0" smtClean="0">
                <a:solidFill>
                  <a:srgbClr val="0066FF"/>
                </a:solidFill>
              </a:rPr>
              <a:t>http://en.wikipedia.org/wiki/Tomato.</a:t>
            </a:r>
            <a:r>
              <a:rPr lang="en-US" dirty="0" smtClean="0">
                <a:solidFill>
                  <a:srgbClr val="0066FF"/>
                </a:solidFill>
              </a:rPr>
              <a:t> </a:t>
            </a:r>
          </a:p>
          <a:p>
            <a:r>
              <a:rPr lang="en-GB" dirty="0" smtClean="0"/>
              <a:t>US states having tomato as their state fruit or veg:</a:t>
            </a:r>
          </a:p>
          <a:p>
            <a:pPr marL="171450" indent="-171450">
              <a:buFontTx/>
              <a:buChar char="-"/>
            </a:pPr>
            <a:r>
              <a:rPr lang="en-GB" dirty="0" smtClean="0"/>
              <a:t>Arkansas: Both fruit</a:t>
            </a:r>
            <a:r>
              <a:rPr lang="en-GB" baseline="0" dirty="0" smtClean="0"/>
              <a:t> &amp; veg</a:t>
            </a:r>
            <a:r>
              <a:rPr lang="en-GB" dirty="0" smtClean="0"/>
              <a:t> !</a:t>
            </a:r>
          </a:p>
          <a:p>
            <a:pPr marL="171450" indent="-171450">
              <a:buFontTx/>
              <a:buChar char="-"/>
            </a:pPr>
            <a:r>
              <a:rPr lang="en-GB" dirty="0" smtClean="0"/>
              <a:t>Ohio: Fruit</a:t>
            </a:r>
          </a:p>
          <a:p>
            <a:pPr marL="171450" indent="-171450">
              <a:buFontTx/>
              <a:buChar char="-"/>
            </a:pPr>
            <a:r>
              <a:rPr lang="en-GB" dirty="0" smtClean="0"/>
              <a:t>Tennessee: Fruit</a:t>
            </a:r>
          </a:p>
          <a:p>
            <a:pPr marL="171450" indent="-171450">
              <a:buFontTx/>
              <a:buChar char="-"/>
            </a:pPr>
            <a:r>
              <a:rPr lang="en-GB" dirty="0" smtClean="0"/>
              <a:t>New Jersey: Legislation stuck in committee!</a:t>
            </a:r>
          </a:p>
          <a:p>
            <a:r>
              <a:rPr lang="en-GB"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761800DB-2F9E-49EB-A5D4-3C912DC3C7A4}" type="slidenum">
              <a:rPr lang="en-US" sz="1200" smtClean="0">
                <a:solidFill>
                  <a:srgbClr val="000000"/>
                </a:solidFill>
                <a:latin typeface="Calibri" pitchFamily="34" charset="0"/>
              </a:rPr>
              <a:pPr/>
              <a:t>20</a:t>
            </a:fld>
            <a:endParaRPr lang="en-US" sz="1200" smtClean="0">
              <a:solidFill>
                <a:srgbClr val="000000"/>
              </a:solidFill>
              <a:latin typeface="Calibri"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7F383E05-D0D6-4502-A010-2157F7C13BB5}" type="slidenum">
              <a:rPr lang="en-US" sz="1200" smtClean="0">
                <a:solidFill>
                  <a:srgbClr val="000000"/>
                </a:solidFill>
                <a:latin typeface="Calibri" pitchFamily="34" charset="0"/>
              </a:rPr>
              <a:pPr/>
              <a:t>21</a:t>
            </a:fld>
            <a:endParaRPr lang="en-US" sz="1200" smtClean="0">
              <a:solidFill>
                <a:srgbClr val="000000"/>
              </a:solidFill>
              <a:latin typeface="Calibri"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txBox="1">
            <a:spLocks noGrp="1" noChangeArrowheads="1"/>
          </p:cNvSpPr>
          <p:nvPr>
            <p:ph type="body" idx="1"/>
          </p:nvPr>
        </p:nvSpPr>
        <p:spPr>
          <a:noFill/>
        </p:spPr>
        <p:txBody>
          <a:bodyPr/>
          <a:lstStyle/>
          <a:p>
            <a:r>
              <a:rPr lang="en-GB" dirty="0" smtClean="0"/>
              <a:t>Go through the bullets above, then relate to the ‘employees’ message with 2 records.</a:t>
            </a:r>
          </a:p>
          <a:p>
            <a:pPr>
              <a:buFontTx/>
              <a:buChar char="-"/>
            </a:pPr>
            <a:r>
              <a:rPr lang="en-GB" dirty="0" smtClean="0"/>
              <a:t> Ask how many complex types – there</a:t>
            </a:r>
            <a:r>
              <a:rPr lang="en-GB" baseline="0" dirty="0" smtClean="0"/>
              <a:t> are 2, the record and the overall message</a:t>
            </a:r>
            <a:endParaRPr lang="en-GB" dirty="0" smtClean="0"/>
          </a:p>
          <a:p>
            <a:pPr>
              <a:buFontTx/>
              <a:buChar char="-"/>
            </a:pPr>
            <a:r>
              <a:rPr lang="en-GB" dirty="0" smtClean="0"/>
              <a:t> Then show the 3</a:t>
            </a:r>
            <a:r>
              <a:rPr lang="en-GB" baseline="30000" dirty="0" smtClean="0"/>
              <a:t>rd</a:t>
            </a:r>
            <a:r>
              <a:rPr lang="en-GB" dirty="0" smtClean="0"/>
              <a:t> record – is this a new complex type? No – it’s the</a:t>
            </a:r>
            <a:r>
              <a:rPr lang="en-GB" baseline="0" dirty="0" smtClean="0"/>
              <a:t> same but with an optional field!</a:t>
            </a:r>
          </a:p>
          <a:p>
            <a:pPr>
              <a:buFontTx/>
              <a:buChar char="-"/>
            </a:pPr>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hdr"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IBM INNER CIRCLE 2012</a:t>
            </a:r>
          </a:p>
        </p:txBody>
      </p:sp>
      <p:sp>
        <p:nvSpPr>
          <p:cNvPr id="43011" name="Rectangle 2"/>
          <p:cNvSpPr>
            <a:spLocks noGrp="1" noChangeArrowheads="1"/>
          </p:cNvSpPr>
          <p:nvPr>
            <p:ph type="dt" sz="quarter" idx="1"/>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A38EC385-AED4-4354-8D1E-AD78A3E841FF}" type="datetime1">
              <a:rPr lang="en-US" sz="1200" smtClean="0">
                <a:solidFill>
                  <a:srgbClr val="000000"/>
                </a:solidFill>
                <a:latin typeface="Calibri" pitchFamily="34" charset="0"/>
              </a:rPr>
              <a:pPr/>
              <a:t>6/26/2013</a:t>
            </a:fld>
            <a:endParaRPr lang="en-GB" sz="1200" smtClean="0">
              <a:solidFill>
                <a:srgbClr val="000000"/>
              </a:solidFill>
              <a:latin typeface="Calibri" pitchFamily="34" charset="0"/>
            </a:endParaRPr>
          </a:p>
        </p:txBody>
      </p:sp>
      <p:sp>
        <p:nvSpPr>
          <p:cNvPr id="43012" name="Rectangle 5"/>
          <p:cNvSpPr>
            <a:spLocks noGrp="1" noChangeArrowheads="1"/>
          </p:cNvSpPr>
          <p:nvPr>
            <p:ph type="ftr" sz="quarter" idx="4"/>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File Name Here.ppt</a:t>
            </a:r>
          </a:p>
        </p:txBody>
      </p:sp>
      <p:sp>
        <p:nvSpPr>
          <p:cNvPr id="43013" name="Rectangle 6"/>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81CFB9BE-9C16-4600-B83C-F7A8D55AEFF4}" type="slidenum">
              <a:rPr lang="en-GB" sz="1200" smtClean="0">
                <a:solidFill>
                  <a:srgbClr val="000000"/>
                </a:solidFill>
                <a:latin typeface="Calibri" pitchFamily="34" charset="0"/>
              </a:rPr>
              <a:pPr/>
              <a:t>4</a:t>
            </a:fld>
            <a:endParaRPr lang="en-GB" sz="1200" smtClean="0">
              <a:solidFill>
                <a:srgbClr val="000000"/>
              </a:solidFill>
              <a:latin typeface="Calibri" pitchFamily="34" charset="0"/>
            </a:endParaRPr>
          </a:p>
        </p:txBody>
      </p:sp>
      <p:sp>
        <p:nvSpPr>
          <p:cNvPr id="43014" name="Rectangle 2"/>
          <p:cNvSpPr>
            <a:spLocks noGrp="1" noRot="1" noChangeAspect="1" noChangeArrowheads="1" noTextEdit="1"/>
          </p:cNvSpPr>
          <p:nvPr>
            <p:ph type="sldImg"/>
          </p:nvPr>
        </p:nvSpPr>
        <p:spPr>
          <a:ln/>
        </p:spPr>
      </p:sp>
      <p:sp>
        <p:nvSpPr>
          <p:cNvPr id="43015"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D241D914-43CA-47D9-AE96-B9BF84CD5A9F}" type="slidenum">
              <a:rPr lang="en-US" sz="1200" smtClean="0">
                <a:solidFill>
                  <a:srgbClr val="000000"/>
                </a:solidFill>
                <a:latin typeface="Calibri" pitchFamily="34" charset="0"/>
              </a:rPr>
              <a:pPr/>
              <a:t>22</a:t>
            </a:fld>
            <a:endParaRPr lang="en-US" sz="1200" smtClean="0">
              <a:solidFill>
                <a:srgbClr val="000000"/>
              </a:solidFill>
              <a:latin typeface="Calibri"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01BA3C8F-21D0-4398-BA55-6DBC6AB97F4A}" type="slidenum">
              <a:rPr lang="en-US" sz="1200" smtClean="0">
                <a:solidFill>
                  <a:srgbClr val="000000"/>
                </a:solidFill>
                <a:latin typeface="Calibri" pitchFamily="34" charset="0"/>
              </a:rPr>
              <a:pPr/>
              <a:t>23</a:t>
            </a:fld>
            <a:endParaRPr lang="en-US" sz="1200" smtClean="0">
              <a:solidFill>
                <a:srgbClr val="000000"/>
              </a:solidFill>
              <a:latin typeface="Calibri"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txBox="1">
            <a:spLocks noGrp="1" noChangeArrowheads="1"/>
          </p:cNvSpPr>
          <p:nvPr>
            <p:ph type="body" idx="1"/>
          </p:nvPr>
        </p:nvSpPr>
        <p:spPr>
          <a:noFill/>
        </p:spPr>
        <p:txBody>
          <a:bodyPr/>
          <a:lstStyle/>
          <a:p>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04F6FAA9-D9C6-462F-8850-4863866C544B}" type="slidenum">
              <a:rPr lang="en-US" sz="1200" smtClean="0">
                <a:solidFill>
                  <a:srgbClr val="000000"/>
                </a:solidFill>
                <a:latin typeface="Calibri" pitchFamily="34" charset="0"/>
              </a:rPr>
              <a:pPr/>
              <a:t>24</a:t>
            </a:fld>
            <a:endParaRPr lang="en-US" sz="1200" smtClean="0">
              <a:solidFill>
                <a:srgbClr val="000000"/>
              </a:solidFill>
              <a:latin typeface="Calibri"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txBox="1">
            <a:spLocks noGrp="1" noChangeArrowheads="1"/>
          </p:cNvSpPr>
          <p:nvPr>
            <p:ph type="body" idx="1"/>
          </p:nvPr>
        </p:nvSpPr>
        <p:spPr>
          <a:noFill/>
        </p:spPr>
        <p:txBody>
          <a:bodyPr/>
          <a:lstStyle/>
          <a:p>
            <a:pPr>
              <a:buFontTx/>
              <a:buNone/>
            </a:pPr>
            <a:endParaRPr lang="en-GB"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D241D914-43CA-47D9-AE96-B9BF84CD5A9F}" type="slidenum">
              <a:rPr lang="en-US" sz="1200" smtClean="0">
                <a:solidFill>
                  <a:srgbClr val="000000"/>
                </a:solidFill>
                <a:latin typeface="Calibri" pitchFamily="34" charset="0"/>
              </a:rPr>
              <a:pPr/>
              <a:t>25</a:t>
            </a:fld>
            <a:endParaRPr lang="en-US" sz="1200" smtClean="0">
              <a:solidFill>
                <a:srgbClr val="000000"/>
              </a:solidFill>
              <a:latin typeface="Calibri"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5F6E83F0-E5DD-4D38-85E6-FA9BE184FF19}" type="slidenum">
              <a:rPr lang="en-US" sz="1200" smtClean="0">
                <a:solidFill>
                  <a:srgbClr val="000000"/>
                </a:solidFill>
                <a:latin typeface="Calibri" pitchFamily="34" charset="0"/>
              </a:rPr>
              <a:pPr/>
              <a:t>26</a:t>
            </a:fld>
            <a:endParaRPr lang="en-US" sz="1200" smtClean="0">
              <a:solidFill>
                <a:srgbClr val="000000"/>
              </a:solidFill>
              <a:latin typeface="Calibri" pitchFamily="34" charset="0"/>
            </a:endParaRPr>
          </a:p>
        </p:txBody>
      </p:sp>
      <p:sp>
        <p:nvSpPr>
          <p:cNvPr id="70659" name="Rectangle 2"/>
          <p:cNvSpPr>
            <a:spLocks noGrp="1" noRot="1" noChangeAspect="1" noChangeArrowheads="1" noTextEdit="1"/>
          </p:cNvSpPr>
          <p:nvPr>
            <p:ph type="sldImg"/>
          </p:nvPr>
        </p:nvSpPr>
        <p:spPr>
          <a:xfrm>
            <a:off x="1144588" y="685800"/>
            <a:ext cx="4572000" cy="3429000"/>
          </a:xfrm>
          <a:ln/>
        </p:spPr>
      </p:sp>
      <p:sp>
        <p:nvSpPr>
          <p:cNvPr id="70660" name="Rectangle 3"/>
          <p:cNvSpPr txBox="1">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D241D914-43CA-47D9-AE96-B9BF84CD5A9F}" type="slidenum">
              <a:rPr lang="en-US" sz="1200" smtClean="0">
                <a:solidFill>
                  <a:srgbClr val="000000"/>
                </a:solidFill>
                <a:latin typeface="Calibri" pitchFamily="34" charset="0"/>
              </a:rPr>
              <a:pPr/>
              <a:t>27</a:t>
            </a:fld>
            <a:endParaRPr lang="en-US" sz="1200" smtClean="0">
              <a:solidFill>
                <a:srgbClr val="000000"/>
              </a:solidFill>
              <a:latin typeface="Calibri"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hdr"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IBM INNER CIRCLE 2012</a:t>
            </a:r>
          </a:p>
        </p:txBody>
      </p:sp>
      <p:sp>
        <p:nvSpPr>
          <p:cNvPr id="71683" name="Rectangle 2"/>
          <p:cNvSpPr>
            <a:spLocks noGrp="1" noChangeArrowheads="1"/>
          </p:cNvSpPr>
          <p:nvPr>
            <p:ph type="dt" sz="quarter" idx="1"/>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1A5033BD-05DA-4863-83D1-48DB6C189894}" type="datetime1">
              <a:rPr lang="en-US" sz="1200" smtClean="0">
                <a:solidFill>
                  <a:srgbClr val="000000"/>
                </a:solidFill>
                <a:latin typeface="Calibri" pitchFamily="34" charset="0"/>
              </a:rPr>
              <a:pPr/>
              <a:t>6/26/2013</a:t>
            </a:fld>
            <a:endParaRPr lang="en-GB" sz="1200" smtClean="0">
              <a:solidFill>
                <a:srgbClr val="000000"/>
              </a:solidFill>
              <a:latin typeface="Calibri" pitchFamily="34" charset="0"/>
            </a:endParaRPr>
          </a:p>
        </p:txBody>
      </p:sp>
      <p:sp>
        <p:nvSpPr>
          <p:cNvPr id="71684" name="Rectangle 5"/>
          <p:cNvSpPr>
            <a:spLocks noGrp="1" noChangeArrowheads="1"/>
          </p:cNvSpPr>
          <p:nvPr>
            <p:ph type="ftr" sz="quarter" idx="4"/>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File Name Here.ppt</a:t>
            </a:r>
          </a:p>
        </p:txBody>
      </p:sp>
      <p:sp>
        <p:nvSpPr>
          <p:cNvPr id="71685" name="Rectangle 6"/>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7D8895ED-018B-485F-AC7D-4B63A00BC370}" type="slidenum">
              <a:rPr lang="en-GB" sz="1200" smtClean="0">
                <a:solidFill>
                  <a:srgbClr val="000000"/>
                </a:solidFill>
                <a:latin typeface="Calibri" pitchFamily="34" charset="0"/>
              </a:rPr>
              <a:pPr/>
              <a:t>28</a:t>
            </a:fld>
            <a:endParaRPr lang="en-GB" sz="1200" smtClean="0">
              <a:solidFill>
                <a:srgbClr val="000000"/>
              </a:solidFill>
              <a:latin typeface="Calibri" pitchFamily="34" charset="0"/>
            </a:endParaRPr>
          </a:p>
        </p:txBody>
      </p:sp>
      <p:sp>
        <p:nvSpPr>
          <p:cNvPr id="71686" name="Rectangle 2"/>
          <p:cNvSpPr>
            <a:spLocks noGrp="1" noRot="1" noChangeAspect="1" noChangeArrowheads="1" noTextEdit="1"/>
          </p:cNvSpPr>
          <p:nvPr>
            <p:ph type="sldImg"/>
          </p:nvPr>
        </p:nvSpPr>
        <p:spPr>
          <a:ln/>
        </p:spPr>
      </p:sp>
      <p:sp>
        <p:nvSpPr>
          <p:cNvPr id="71687"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hdr"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IBM INNER CIRCLE 2012</a:t>
            </a:r>
          </a:p>
        </p:txBody>
      </p:sp>
      <p:sp>
        <p:nvSpPr>
          <p:cNvPr id="63491" name="Rectangle 2"/>
          <p:cNvSpPr>
            <a:spLocks noGrp="1" noChangeArrowheads="1"/>
          </p:cNvSpPr>
          <p:nvPr>
            <p:ph type="dt" sz="quarter" idx="1"/>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28BC3309-0321-4BB8-A942-0BB74B580A78}" type="datetime1">
              <a:rPr lang="en-US" sz="1200" smtClean="0">
                <a:solidFill>
                  <a:srgbClr val="000000"/>
                </a:solidFill>
                <a:latin typeface="Calibri" pitchFamily="34" charset="0"/>
              </a:rPr>
              <a:pPr/>
              <a:t>6/26/2013</a:t>
            </a:fld>
            <a:endParaRPr lang="en-GB" sz="1200" smtClean="0">
              <a:solidFill>
                <a:srgbClr val="000000"/>
              </a:solidFill>
              <a:latin typeface="Calibri" pitchFamily="34" charset="0"/>
            </a:endParaRPr>
          </a:p>
        </p:txBody>
      </p:sp>
      <p:sp>
        <p:nvSpPr>
          <p:cNvPr id="63492" name="Rectangle 5"/>
          <p:cNvSpPr>
            <a:spLocks noGrp="1" noChangeArrowheads="1"/>
          </p:cNvSpPr>
          <p:nvPr>
            <p:ph type="ftr" sz="quarter" idx="4"/>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File Name Here.ppt</a:t>
            </a:r>
          </a:p>
        </p:txBody>
      </p:sp>
      <p:sp>
        <p:nvSpPr>
          <p:cNvPr id="63493" name="Rectangle 6"/>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808E7000-035C-4855-8C4D-F470A1520E3A}" type="slidenum">
              <a:rPr lang="en-GB" sz="1200" smtClean="0">
                <a:solidFill>
                  <a:srgbClr val="000000"/>
                </a:solidFill>
                <a:latin typeface="Calibri" pitchFamily="34" charset="0"/>
              </a:rPr>
              <a:pPr/>
              <a:t>29</a:t>
            </a:fld>
            <a:endParaRPr lang="en-GB" sz="1200" smtClean="0">
              <a:solidFill>
                <a:srgbClr val="000000"/>
              </a:solidFill>
              <a:latin typeface="Calibri" pitchFamily="34" charset="0"/>
            </a:endParaRPr>
          </a:p>
        </p:txBody>
      </p:sp>
      <p:sp>
        <p:nvSpPr>
          <p:cNvPr id="63494"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lgn="r" defTabSz="914400" eaLnBrk="1" hangingPunct="1">
              <a:lnSpc>
                <a:spcPct val="100000"/>
              </a:lnSpc>
              <a:spcBef>
                <a:spcPct val="0"/>
              </a:spcBef>
              <a:spcAft>
                <a:spcPct val="0"/>
              </a:spcAft>
              <a:buClrTx/>
              <a:buSzTx/>
              <a:buFontTx/>
              <a:buNone/>
            </a:pPr>
            <a:fld id="{463809D7-3C1E-4D00-BA76-4C5ACB523101}" type="slidenum">
              <a:rPr lang="en-US" sz="1200">
                <a:solidFill>
                  <a:schemeClr val="tx1"/>
                </a:solidFill>
              </a:rPr>
              <a:pPr algn="r" defTabSz="914400" eaLnBrk="1" hangingPunct="1">
                <a:lnSpc>
                  <a:spcPct val="100000"/>
                </a:lnSpc>
                <a:spcBef>
                  <a:spcPct val="0"/>
                </a:spcBef>
                <a:spcAft>
                  <a:spcPct val="0"/>
                </a:spcAft>
                <a:buClrTx/>
                <a:buSzTx/>
                <a:buFontTx/>
                <a:buNone/>
              </a:pPr>
              <a:t>29</a:t>
            </a:fld>
            <a:endParaRPr lang="en-US" sz="1200">
              <a:solidFill>
                <a:schemeClr val="tx1"/>
              </a:solidFill>
            </a:endParaRPr>
          </a:p>
        </p:txBody>
      </p:sp>
      <p:sp>
        <p:nvSpPr>
          <p:cNvPr id="63495" name="Rectangle 2"/>
          <p:cNvSpPr>
            <a:spLocks noGrp="1" noRot="1" noChangeAspect="1" noChangeArrowheads="1" noTextEdit="1"/>
          </p:cNvSpPr>
          <p:nvPr>
            <p:ph type="sldImg"/>
          </p:nvPr>
        </p:nvSpPr>
        <p:spPr>
          <a:xfrm>
            <a:off x="1144588" y="685800"/>
            <a:ext cx="4572000" cy="3429000"/>
          </a:xfrm>
          <a:ln/>
        </p:spPr>
      </p:sp>
      <p:sp>
        <p:nvSpPr>
          <p:cNvPr id="63496" name="Rectangle 3"/>
          <p:cNvSpPr txBox="1">
            <a:spLocks noGrp="1" noChangeArrowheads="1"/>
          </p:cNvSpPr>
          <p:nvPr>
            <p:ph type="body" idx="1"/>
          </p:nvPr>
        </p:nvSpPr>
        <p:spPr>
          <a:noFill/>
        </p:spPr>
        <p:txBody>
          <a:bodyPr lIns="91440" tIns="45720" rIns="91440" bIns="45720"/>
          <a:lstStyle>
            <a:lvl1pPr>
              <a:defRPr sz="1200">
                <a:solidFill>
                  <a:srgbClr val="000000"/>
                </a:solidFill>
                <a:latin typeface="Arial" charset="0"/>
              </a:defRPr>
            </a:lvl1pPr>
            <a:lvl2pPr>
              <a:defRPr sz="1200">
                <a:solidFill>
                  <a:srgbClr val="000000"/>
                </a:solidFill>
                <a:latin typeface="Arial" charset="0"/>
              </a:defRPr>
            </a:lvl2pPr>
            <a:lvl3pPr>
              <a:defRPr sz="1200">
                <a:solidFill>
                  <a:srgbClr val="000000"/>
                </a:solidFill>
                <a:latin typeface="Arial" charset="0"/>
              </a:defRPr>
            </a:lvl3pPr>
            <a:lvl4pPr>
              <a:defRPr sz="1200">
                <a:solidFill>
                  <a:srgbClr val="000000"/>
                </a:solidFill>
                <a:latin typeface="Arial" charset="0"/>
              </a:defRPr>
            </a:lvl4pPr>
            <a:lvl5pPr>
              <a:defRPr sz="1200">
                <a:solidFill>
                  <a:srgbClr val="000000"/>
                </a:solidFill>
                <a:latin typeface="Arial" charset="0"/>
              </a:defRPr>
            </a:lvl5pPr>
            <a:lvl6pPr marL="25146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defRPr>
            </a:lvl6pPr>
            <a:lvl7pPr marL="29718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defRPr>
            </a:lvl7pPr>
            <a:lvl8pPr marL="34290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defRPr>
            </a:lvl8pPr>
            <a:lvl9pPr marL="3886200" indent="-228600" eaLnBrk="0" fontAlgn="base" hangingPunct="0">
              <a:spcBef>
                <a:spcPct val="30000"/>
              </a:spcBef>
              <a:spcAft>
                <a:spcPct val="0"/>
              </a:spcAft>
              <a:buClr>
                <a:srgbClr val="000000"/>
              </a:buClr>
              <a:buSzPct val="100000"/>
              <a:buFont typeface="Arial" charset="0"/>
              <a:defRPr sz="1200">
                <a:solidFill>
                  <a:srgbClr val="000000"/>
                </a:solidFill>
                <a:latin typeface="Arial" charset="0"/>
              </a:defRPr>
            </a:lvl9pPr>
          </a:lstStyle>
          <a:p>
            <a:pPr defTabSz="914400"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4B3114DF-B4C6-4015-967E-6A8CC3E58351}" type="slidenum">
              <a:rPr lang="en-US" sz="1200" smtClean="0">
                <a:solidFill>
                  <a:srgbClr val="000000"/>
                </a:solidFill>
                <a:latin typeface="Calibri" pitchFamily="34" charset="0"/>
              </a:rPr>
              <a:pPr/>
              <a:t>30</a:t>
            </a:fld>
            <a:endParaRPr lang="en-US" sz="1200" smtClean="0">
              <a:solidFill>
                <a:srgbClr val="000000"/>
              </a:solidFill>
              <a:latin typeface="Calibri" pitchFamily="34" charset="0"/>
            </a:endParaRPr>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93A660A3-1493-4357-A665-35077339F540}" type="slidenum">
              <a:rPr lang="en-US" sz="1200" smtClean="0">
                <a:solidFill>
                  <a:srgbClr val="000000"/>
                </a:solidFill>
                <a:latin typeface="Calibri" pitchFamily="34" charset="0"/>
              </a:rPr>
              <a:pPr/>
              <a:t>31</a:t>
            </a:fld>
            <a:endParaRPr lang="en-US" sz="1200" smtClean="0">
              <a:solidFill>
                <a:srgbClr val="000000"/>
              </a:solidFill>
              <a:latin typeface="Calibri" pitchFamily="34" charset="0"/>
            </a:endParaRPr>
          </a:p>
        </p:txBody>
      </p:sp>
      <p:sp>
        <p:nvSpPr>
          <p:cNvPr id="74755" name="Rectangle 2"/>
          <p:cNvSpPr>
            <a:spLocks noGrp="1" noRot="1" noChangeAspect="1" noChangeArrowheads="1" noTextEdit="1"/>
          </p:cNvSpPr>
          <p:nvPr>
            <p:ph type="sldImg"/>
          </p:nvPr>
        </p:nvSpPr>
        <p:spPr>
          <a:xfrm>
            <a:off x="1144588" y="685800"/>
            <a:ext cx="4572000" cy="3429000"/>
          </a:xfrm>
          <a:ln/>
        </p:spPr>
      </p:sp>
      <p:sp>
        <p:nvSpPr>
          <p:cNvPr id="74756"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hdr"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IBM INNER CIRCLE 2012</a:t>
            </a:r>
          </a:p>
        </p:txBody>
      </p:sp>
      <p:sp>
        <p:nvSpPr>
          <p:cNvPr id="52227" name="Rectangle 2"/>
          <p:cNvSpPr>
            <a:spLocks noGrp="1" noChangeArrowheads="1"/>
          </p:cNvSpPr>
          <p:nvPr>
            <p:ph type="dt" sz="quarter" idx="1"/>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2709D042-6318-4FDF-B177-FDEEA734577C}" type="datetime1">
              <a:rPr lang="en-US" sz="1200" smtClean="0">
                <a:solidFill>
                  <a:srgbClr val="000000"/>
                </a:solidFill>
                <a:latin typeface="Calibri" pitchFamily="34" charset="0"/>
              </a:rPr>
              <a:pPr/>
              <a:t>6/26/2013</a:t>
            </a:fld>
            <a:endParaRPr lang="en-GB" sz="1200" smtClean="0">
              <a:solidFill>
                <a:srgbClr val="000000"/>
              </a:solidFill>
              <a:latin typeface="Calibri" pitchFamily="34" charset="0"/>
            </a:endParaRPr>
          </a:p>
        </p:txBody>
      </p:sp>
      <p:sp>
        <p:nvSpPr>
          <p:cNvPr id="52228" name="Rectangle 5"/>
          <p:cNvSpPr>
            <a:spLocks noGrp="1" noChangeArrowheads="1"/>
          </p:cNvSpPr>
          <p:nvPr>
            <p:ph type="ftr" sz="quarter" idx="4"/>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File Name Here.ppt</a:t>
            </a:r>
          </a:p>
        </p:txBody>
      </p:sp>
      <p:sp>
        <p:nvSpPr>
          <p:cNvPr id="52229" name="Rectangle 6"/>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D638CF35-6D51-41AF-9716-FF14B3EDF848}" type="slidenum">
              <a:rPr lang="en-GB" sz="1200" smtClean="0">
                <a:solidFill>
                  <a:srgbClr val="000000"/>
                </a:solidFill>
                <a:latin typeface="Calibri" pitchFamily="34" charset="0"/>
              </a:rPr>
              <a:pPr/>
              <a:t>5</a:t>
            </a:fld>
            <a:endParaRPr lang="en-GB" sz="1200" smtClean="0">
              <a:solidFill>
                <a:srgbClr val="000000"/>
              </a:solidFill>
              <a:latin typeface="Calibri" pitchFamily="34" charset="0"/>
            </a:endParaRPr>
          </a:p>
        </p:txBody>
      </p:sp>
      <p:sp>
        <p:nvSpPr>
          <p:cNvPr id="52230" name="Rectangle 2"/>
          <p:cNvSpPr>
            <a:spLocks noGrp="1" noRot="1" noChangeAspect="1" noChangeArrowheads="1" noTextEdit="1"/>
          </p:cNvSpPr>
          <p:nvPr>
            <p:ph type="sldImg"/>
          </p:nvPr>
        </p:nvSpPr>
        <p:spPr>
          <a:xfrm>
            <a:off x="1144588" y="685800"/>
            <a:ext cx="4572000" cy="3429000"/>
          </a:xfrm>
          <a:ln/>
        </p:spPr>
      </p:sp>
      <p:sp>
        <p:nvSpPr>
          <p:cNvPr id="52231"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4B3114DF-B4C6-4015-967E-6A8CC3E58351}" type="slidenum">
              <a:rPr lang="en-US" sz="1200" smtClean="0">
                <a:solidFill>
                  <a:srgbClr val="000000"/>
                </a:solidFill>
                <a:latin typeface="Calibri" pitchFamily="34" charset="0"/>
              </a:rPr>
              <a:pPr/>
              <a:t>32</a:t>
            </a:fld>
            <a:endParaRPr lang="en-US" sz="1200" smtClean="0">
              <a:solidFill>
                <a:srgbClr val="000000"/>
              </a:solidFill>
              <a:latin typeface="Calibri" pitchFamily="34" charset="0"/>
            </a:endParaRPr>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4B3114DF-B4C6-4015-967E-6A8CC3E58351}" type="slidenum">
              <a:rPr lang="en-US" sz="1200" smtClean="0">
                <a:solidFill>
                  <a:srgbClr val="000000"/>
                </a:solidFill>
                <a:latin typeface="Calibri" pitchFamily="34" charset="0"/>
              </a:rPr>
              <a:pPr/>
              <a:t>33</a:t>
            </a:fld>
            <a:endParaRPr lang="en-US" sz="1200" smtClean="0">
              <a:solidFill>
                <a:srgbClr val="000000"/>
              </a:solidFill>
              <a:latin typeface="Calibri" pitchFamily="34" charset="0"/>
            </a:endParaRPr>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hdr"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IBM INNER CIRCLE 2012</a:t>
            </a:r>
          </a:p>
        </p:txBody>
      </p:sp>
      <p:sp>
        <p:nvSpPr>
          <p:cNvPr id="75779" name="Rectangle 2"/>
          <p:cNvSpPr>
            <a:spLocks noGrp="1" noChangeArrowheads="1"/>
          </p:cNvSpPr>
          <p:nvPr>
            <p:ph type="dt" sz="quarter" idx="1"/>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D6E4A45D-7B2F-414C-9FF6-67F44CD20FA9}" type="datetime1">
              <a:rPr lang="en-US" sz="1200" smtClean="0">
                <a:solidFill>
                  <a:srgbClr val="000000"/>
                </a:solidFill>
                <a:latin typeface="Calibri" pitchFamily="34" charset="0"/>
              </a:rPr>
              <a:pPr/>
              <a:t>6/26/2013</a:t>
            </a:fld>
            <a:endParaRPr lang="en-GB" sz="1200" smtClean="0">
              <a:solidFill>
                <a:srgbClr val="000000"/>
              </a:solidFill>
              <a:latin typeface="Calibri" pitchFamily="34" charset="0"/>
            </a:endParaRPr>
          </a:p>
        </p:txBody>
      </p:sp>
      <p:sp>
        <p:nvSpPr>
          <p:cNvPr id="75780" name="Rectangle 5"/>
          <p:cNvSpPr>
            <a:spLocks noGrp="1" noChangeArrowheads="1"/>
          </p:cNvSpPr>
          <p:nvPr>
            <p:ph type="ftr" sz="quarter" idx="4"/>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r>
              <a:rPr lang="en-GB" sz="1200" smtClean="0">
                <a:solidFill>
                  <a:srgbClr val="000000"/>
                </a:solidFill>
                <a:latin typeface="Calibri" pitchFamily="34" charset="0"/>
              </a:rPr>
              <a:t>File Name Here.ppt</a:t>
            </a:r>
          </a:p>
        </p:txBody>
      </p:sp>
      <p:sp>
        <p:nvSpPr>
          <p:cNvPr id="75781" name="Rectangle 6"/>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52E4E8FA-EDF5-4BD5-86DC-A78355DB850B}" type="slidenum">
              <a:rPr lang="en-GB" sz="1200" smtClean="0">
                <a:solidFill>
                  <a:srgbClr val="000000"/>
                </a:solidFill>
                <a:latin typeface="Calibri" pitchFamily="34" charset="0"/>
              </a:rPr>
              <a:pPr/>
              <a:t>34</a:t>
            </a:fld>
            <a:endParaRPr lang="en-GB" sz="1200" smtClean="0">
              <a:solidFill>
                <a:srgbClr val="000000"/>
              </a:solidFill>
              <a:latin typeface="Calibri" pitchFamily="34" charset="0"/>
            </a:endParaRPr>
          </a:p>
        </p:txBody>
      </p:sp>
      <p:sp>
        <p:nvSpPr>
          <p:cNvPr id="75782" name="Rectangle 2"/>
          <p:cNvSpPr>
            <a:spLocks noGrp="1" noRot="1" noChangeAspect="1" noChangeArrowheads="1" noTextEdit="1"/>
          </p:cNvSpPr>
          <p:nvPr>
            <p:ph type="sldImg"/>
          </p:nvPr>
        </p:nvSpPr>
        <p:spPr>
          <a:ln/>
        </p:spPr>
      </p:sp>
      <p:sp>
        <p:nvSpPr>
          <p:cNvPr id="75783"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40491F40-C171-4C2F-83FF-23DEAAB213AF}" type="slidenum">
              <a:rPr lang="en-US" sz="1200" smtClean="0">
                <a:solidFill>
                  <a:srgbClr val="000000"/>
                </a:solidFill>
                <a:latin typeface="Calibri" pitchFamily="34" charset="0"/>
              </a:rPr>
              <a:pPr/>
              <a:t>6</a:t>
            </a:fld>
            <a:endParaRPr lang="en-US" sz="1200" smtClean="0">
              <a:solidFill>
                <a:srgbClr val="000000"/>
              </a:solidFill>
              <a:latin typeface="Calibri" pitchFamily="34" charset="0"/>
            </a:endParaRPr>
          </a:p>
        </p:txBody>
      </p:sp>
      <p:sp>
        <p:nvSpPr>
          <p:cNvPr id="54275" name="Rectangle 2"/>
          <p:cNvSpPr>
            <a:spLocks noGrp="1" noRot="1" noChangeAspect="1" noChangeArrowheads="1" noTextEdit="1"/>
          </p:cNvSpPr>
          <p:nvPr>
            <p:ph type="sldImg"/>
          </p:nvPr>
        </p:nvSpPr>
        <p:spPr>
          <a:xfrm>
            <a:off x="1144588" y="685800"/>
            <a:ext cx="4572000" cy="3429000"/>
          </a:xfrm>
          <a:ln/>
        </p:spPr>
      </p:sp>
      <p:sp>
        <p:nvSpPr>
          <p:cNvPr id="54276"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xfrm>
            <a:off x="0" y="-269875"/>
            <a:ext cx="1588" cy="271463"/>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761800DB-2F9E-49EB-A5D4-3C912DC3C7A4}" type="slidenum">
              <a:rPr lang="en-US" sz="1200" smtClean="0">
                <a:solidFill>
                  <a:srgbClr val="000000"/>
                </a:solidFill>
                <a:latin typeface="Calibri" pitchFamily="34" charset="0"/>
              </a:rPr>
              <a:pPr/>
              <a:t>7</a:t>
            </a:fld>
            <a:endParaRPr lang="en-US" sz="1200" smtClean="0">
              <a:solidFill>
                <a:srgbClr val="000000"/>
              </a:solidFill>
              <a:latin typeface="Calibri"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0" y="303213"/>
            <a:ext cx="1588" cy="1587"/>
          </a:xfrm>
          <a:ln/>
        </p:spPr>
      </p:sp>
      <p:sp>
        <p:nvSpPr>
          <p:cNvPr id="55299" name="Rectangle 2"/>
          <p:cNvSpPr txBox="1">
            <a:spLocks noGrp="1" noChangeArrowheads="1"/>
          </p:cNvSpPr>
          <p:nvPr>
            <p:ph type="body" idx="1"/>
          </p:nvPr>
        </p:nvSpPr>
        <p:spPr>
          <a:xfrm>
            <a:off x="503238" y="4316413"/>
            <a:ext cx="5856287" cy="4060825"/>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2A5FB78E-73DF-4256-80F4-D07FFC5B0BAA}" type="slidenum">
              <a:rPr lang="en-US" sz="1200" smtClean="0">
                <a:solidFill>
                  <a:srgbClr val="000000"/>
                </a:solidFill>
                <a:latin typeface="Calibri" pitchFamily="34" charset="0"/>
              </a:rPr>
              <a:pPr/>
              <a:t>9</a:t>
            </a:fld>
            <a:endParaRPr lang="en-US" sz="1200" smtClean="0">
              <a:solidFill>
                <a:srgbClr val="000000"/>
              </a:solidFill>
              <a:latin typeface="Calibri"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txBox="1">
            <a:spLocks noGrp="1" noChangeArrowheads="1"/>
          </p:cNvSpPr>
          <p:nvPr>
            <p:ph type="body" idx="1"/>
          </p:nvPr>
        </p:nvSpPr>
        <p:spPr>
          <a:xfrm>
            <a:off x="503238" y="4316413"/>
            <a:ext cx="5856287" cy="4059237"/>
          </a:xfrm>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06C5B3AC-B693-4FE9-B78E-ED813436C695}" type="slidenum">
              <a:rPr lang="en-US" sz="1200" smtClean="0">
                <a:solidFill>
                  <a:srgbClr val="000000"/>
                </a:solidFill>
                <a:latin typeface="Calibri" pitchFamily="34" charset="0"/>
              </a:rPr>
              <a:pPr/>
              <a:t>10</a:t>
            </a:fld>
            <a:endParaRPr lang="en-US" sz="1200" smtClean="0">
              <a:solidFill>
                <a:srgbClr val="000000"/>
              </a:solidFill>
              <a:latin typeface="Calibri"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txBox="1">
            <a:spLocks noGrp="1" noChangeArrowheads="1"/>
          </p:cNvSpPr>
          <p:nvPr>
            <p:ph type="body" idx="1"/>
          </p:nvPr>
        </p:nvSpPr>
        <p:spPr>
          <a:xfrm>
            <a:off x="503238" y="4316413"/>
            <a:ext cx="5856287" cy="4059237"/>
          </a:xfrm>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chemeClr val="bg2"/>
                </a:solidFill>
                <a:latin typeface="Arial" charset="0"/>
                <a:ea typeface="MS PGothic" pitchFamily="34" charset="-128"/>
              </a:defRPr>
            </a:lvl9pPr>
          </a:lstStyle>
          <a:p>
            <a:fld id="{A80E1E72-2659-44FB-8D81-C3D0F89B5A79}" type="slidenum">
              <a:rPr lang="en-US" sz="1200" smtClean="0">
                <a:solidFill>
                  <a:srgbClr val="000000"/>
                </a:solidFill>
                <a:latin typeface="Calibri" pitchFamily="34" charset="0"/>
              </a:rPr>
              <a:pPr/>
              <a:t>11</a:t>
            </a:fld>
            <a:endParaRPr lang="en-US" sz="1200" smtClean="0">
              <a:solidFill>
                <a:srgbClr val="000000"/>
              </a:solidFill>
              <a:latin typeface="Calibri" pitchFamily="34" charset="0"/>
            </a:endParaRPr>
          </a:p>
        </p:txBody>
      </p:sp>
      <p:sp>
        <p:nvSpPr>
          <p:cNvPr id="58371" name="Rectangle 2"/>
          <p:cNvSpPr>
            <a:spLocks noGrp="1" noRot="1" noChangeAspect="1" noChangeArrowheads="1" noTextEdit="1"/>
          </p:cNvSpPr>
          <p:nvPr>
            <p:ph type="sldImg"/>
          </p:nvPr>
        </p:nvSpPr>
        <p:spPr>
          <a:xfrm>
            <a:off x="1144588" y="685800"/>
            <a:ext cx="4572000" cy="3429000"/>
          </a:xfrm>
          <a:ln/>
        </p:spPr>
      </p:sp>
      <p:sp>
        <p:nvSpPr>
          <p:cNvPr id="58372" name="Rectangle 3"/>
          <p:cNvSpPr txBox="1">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11" descr="5300_IBMpos_black_PPT_bkg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063" y="585788"/>
            <a:ext cx="655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8" descr="Impact2013_sig_graphic_PPT_4_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3673475"/>
            <a:ext cx="86344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H="1">
            <a:off x="260350" y="906463"/>
            <a:ext cx="86487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Rectangle 6"/>
          <p:cNvSpPr>
            <a:spLocks noChangeArrowheads="1"/>
          </p:cNvSpPr>
          <p:nvPr/>
        </p:nvSpPr>
        <p:spPr bwMode="black">
          <a:xfrm>
            <a:off x="5959475" y="6481763"/>
            <a:ext cx="3054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defTabSz="914400" eaLnBrk="1" hangingPunct="1">
              <a:lnSpc>
                <a:spcPct val="100000"/>
              </a:lnSpc>
              <a:spcBef>
                <a:spcPct val="0"/>
              </a:spcBef>
              <a:spcAft>
                <a:spcPct val="0"/>
              </a:spcAft>
              <a:buClrTx/>
              <a:buSzTx/>
              <a:buFontTx/>
              <a:buNone/>
            </a:pPr>
            <a:r>
              <a:rPr lang="en-US" sz="900">
                <a:solidFill>
                  <a:srgbClr val="000000"/>
                </a:solidFill>
              </a:rPr>
              <a:t>© 2013 IBM Corporation</a:t>
            </a:r>
          </a:p>
        </p:txBody>
      </p:sp>
      <p:sp>
        <p:nvSpPr>
          <p:cNvPr id="67586" name="Rectangle 2"/>
          <p:cNvSpPr>
            <a:spLocks noGrp="1" noChangeArrowheads="1"/>
          </p:cNvSpPr>
          <p:nvPr>
            <p:ph type="ctrTitle"/>
          </p:nvPr>
        </p:nvSpPr>
        <p:spPr>
          <a:xfrm>
            <a:off x="282575" y="2343150"/>
            <a:ext cx="8332788" cy="1077913"/>
          </a:xfrm>
          <a:prstGeom prst="rect">
            <a:avLst/>
          </a:prstGeom>
        </p:spPr>
        <p:txBody>
          <a:bodyPr rIns="0" anchor="b"/>
          <a:lstStyle>
            <a:lvl1pPr>
              <a:defRPr sz="3500"/>
            </a:lvl1pPr>
          </a:lstStyle>
          <a:p>
            <a:pPr lvl="0"/>
            <a:r>
              <a:rPr lang="en-US" noProof="0" smtClean="0"/>
              <a:t>Click to edit Master title style</a:t>
            </a:r>
          </a:p>
        </p:txBody>
      </p:sp>
      <p:sp>
        <p:nvSpPr>
          <p:cNvPr id="67587" name="Rectangle 3"/>
          <p:cNvSpPr>
            <a:spLocks noGrp="1" noChangeArrowheads="1"/>
          </p:cNvSpPr>
          <p:nvPr>
            <p:ph type="subTitle" sz="quarter" idx="1"/>
          </p:nvPr>
        </p:nvSpPr>
        <p:spPr>
          <a:xfrm>
            <a:off x="257175" y="917575"/>
            <a:ext cx="4852988" cy="492125"/>
          </a:xfrm>
          <a:prstGeom prst="rect">
            <a:avLst/>
          </a:prstGeom>
        </p:spPr>
        <p:txBody>
          <a:bodyPr anchor="b"/>
          <a:lstStyle>
            <a:lvl1pPr marL="0" indent="0">
              <a:buFontTx/>
              <a:buNone/>
              <a:defRPr sz="1100"/>
            </a:lvl1pPr>
          </a:lstStyle>
          <a:p>
            <a:pPr lvl="0"/>
            <a:r>
              <a:rPr lang="en-US" noProof="0" smtClean="0"/>
              <a:t>Click to edit Master subtitle style</a:t>
            </a:r>
          </a:p>
        </p:txBody>
      </p:sp>
    </p:spTree>
    <p:extLst>
      <p:ext uri="{BB962C8B-B14F-4D97-AF65-F5344CB8AC3E}">
        <p14:creationId xmlns:p14="http://schemas.microsoft.com/office/powerpoint/2010/main" val="182470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9888" y="593725"/>
            <a:ext cx="2154237" cy="5775325"/>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7175" y="593725"/>
            <a:ext cx="6310313" cy="5775325"/>
          </a:xfrm>
          <a:prstGeom prst="rect">
            <a:avLst/>
          </a:prstGeom>
        </p:spPr>
        <p:txBody>
          <a:bodyPr vert="eaVert"/>
          <a:lstStyle>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813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9580" y="607671"/>
            <a:ext cx="8246571" cy="499159"/>
          </a:xfrm>
          <a:prstGeom prst="rect">
            <a:avLst/>
          </a:prstGeom>
        </p:spPr>
        <p:txBody>
          <a:bodyPr lIns="80321" tIns="40160" rIns="80321" bIns="40160"/>
          <a:lstStyle/>
          <a:p>
            <a:r>
              <a:rPr lang="en-US" smtClean="0"/>
              <a:t>Click to edit Master title style</a:t>
            </a:r>
            <a:endParaRPr lang="en-GB"/>
          </a:p>
        </p:txBody>
      </p:sp>
      <p:sp>
        <p:nvSpPr>
          <p:cNvPr id="3" name="Text Placeholder 2"/>
          <p:cNvSpPr>
            <a:spLocks noGrp="1"/>
          </p:cNvSpPr>
          <p:nvPr>
            <p:ph type="body" sz="half" idx="1"/>
          </p:nvPr>
        </p:nvSpPr>
        <p:spPr>
          <a:xfrm>
            <a:off x="631323" y="1394750"/>
            <a:ext cx="3821879" cy="4790473"/>
          </a:xfrm>
          <a:prstGeom prst="rect">
            <a:avLst/>
          </a:prstGeom>
        </p:spPr>
        <p:txBody>
          <a:bodyPr lIns="80321" tIns="40160" rIns="80321" bIns="4016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583540" y="1394750"/>
            <a:ext cx="3823237" cy="2325065"/>
          </a:xfrm>
          <a:prstGeom prst="rect">
            <a:avLst/>
          </a:prstGeom>
        </p:spPr>
        <p:txBody>
          <a:bodyPr lIns="80321" tIns="40160" rIns="80321" bIns="4016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583540" y="3858711"/>
            <a:ext cx="3823237" cy="2326511"/>
          </a:xfrm>
          <a:prstGeom prst="rect">
            <a:avLst/>
          </a:prstGeom>
        </p:spPr>
        <p:txBody>
          <a:bodyPr lIns="80321" tIns="40160" rIns="80321" bIns="4016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0"/>
          </p:nvPr>
        </p:nvSpPr>
        <p:spPr>
          <a:xfrm>
            <a:off x="200025" y="6521450"/>
            <a:ext cx="1006475" cy="320675"/>
          </a:xfrm>
          <a:prstGeom prst="rect">
            <a:avLst/>
          </a:prstGeom>
        </p:spPr>
        <p:txBody>
          <a:bodyPr lIns="80321" tIns="40160" rIns="80321" bIns="40160"/>
          <a:lstStyle>
            <a:lvl1pPr>
              <a:defRPr>
                <a:cs typeface="Arial" charset="0"/>
              </a:defRPr>
            </a:lvl1pPr>
          </a:lstStyle>
          <a:p>
            <a:pPr>
              <a:defRPr/>
            </a:pPr>
            <a:fld id="{0BE7E753-38F6-4ACE-A401-8526AAAD4563}" type="slidenum">
              <a:rPr lang="en-US" altLang="en-US"/>
              <a:pPr>
                <a:defRPr/>
              </a:pPr>
              <a:t>‹#›</a:t>
            </a:fld>
            <a:endParaRPr lang="en-US" altLang="en-US"/>
          </a:p>
        </p:txBody>
      </p:sp>
    </p:spTree>
    <p:extLst>
      <p:ext uri="{BB962C8B-B14F-4D97-AF65-F5344CB8AC3E}">
        <p14:creationId xmlns:p14="http://schemas.microsoft.com/office/powerpoint/2010/main" val="2435983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11" descr="5300_IBMpos_black_PPT_bkg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063" y="585788"/>
            <a:ext cx="655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8" descr="Impact2013_sig_graphic_PPT_4_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3673475"/>
            <a:ext cx="86344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H="1">
            <a:off x="260350" y="906463"/>
            <a:ext cx="86487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Rectangle 6"/>
          <p:cNvSpPr>
            <a:spLocks noChangeArrowheads="1"/>
          </p:cNvSpPr>
          <p:nvPr/>
        </p:nvSpPr>
        <p:spPr bwMode="black">
          <a:xfrm>
            <a:off x="5959475" y="6481763"/>
            <a:ext cx="3054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defTabSz="914400" eaLnBrk="1" hangingPunct="1">
              <a:lnSpc>
                <a:spcPct val="100000"/>
              </a:lnSpc>
              <a:spcBef>
                <a:spcPct val="0"/>
              </a:spcBef>
              <a:spcAft>
                <a:spcPct val="0"/>
              </a:spcAft>
              <a:buClrTx/>
              <a:buSzTx/>
              <a:buFontTx/>
              <a:buNone/>
            </a:pPr>
            <a:r>
              <a:rPr lang="en-US" sz="900">
                <a:solidFill>
                  <a:srgbClr val="000000"/>
                </a:solidFill>
              </a:rPr>
              <a:t>© 2013 IBM Corporation</a:t>
            </a:r>
          </a:p>
        </p:txBody>
      </p:sp>
      <p:sp>
        <p:nvSpPr>
          <p:cNvPr id="67586" name="Rectangle 2"/>
          <p:cNvSpPr>
            <a:spLocks noGrp="1" noChangeArrowheads="1"/>
          </p:cNvSpPr>
          <p:nvPr>
            <p:ph type="ctrTitle"/>
          </p:nvPr>
        </p:nvSpPr>
        <p:spPr>
          <a:xfrm>
            <a:off x="282575" y="2343150"/>
            <a:ext cx="8332788" cy="1077913"/>
          </a:xfrm>
          <a:prstGeom prst="rect">
            <a:avLst/>
          </a:prstGeom>
        </p:spPr>
        <p:txBody>
          <a:bodyPr rIns="0" anchor="b"/>
          <a:lstStyle>
            <a:lvl1pPr>
              <a:defRPr sz="3500"/>
            </a:lvl1pPr>
          </a:lstStyle>
          <a:p>
            <a:pPr lvl="0"/>
            <a:r>
              <a:rPr lang="en-US" noProof="0" smtClean="0"/>
              <a:t>Click to edit Master title style</a:t>
            </a:r>
          </a:p>
        </p:txBody>
      </p:sp>
      <p:sp>
        <p:nvSpPr>
          <p:cNvPr id="67587" name="Rectangle 3"/>
          <p:cNvSpPr>
            <a:spLocks noGrp="1" noChangeArrowheads="1"/>
          </p:cNvSpPr>
          <p:nvPr>
            <p:ph type="subTitle" sz="quarter" idx="1"/>
          </p:nvPr>
        </p:nvSpPr>
        <p:spPr>
          <a:xfrm>
            <a:off x="257175" y="917575"/>
            <a:ext cx="4852988" cy="492125"/>
          </a:xfrm>
          <a:prstGeom prst="rect">
            <a:avLst/>
          </a:prstGeom>
        </p:spPr>
        <p:txBody>
          <a:bodyPr anchor="b"/>
          <a:lstStyle>
            <a:lvl1pPr marL="0" indent="0">
              <a:buFontTx/>
              <a:buNone/>
              <a:defRPr sz="1100"/>
            </a:lvl1pPr>
          </a:lstStyle>
          <a:p>
            <a:pPr lvl="0"/>
            <a:r>
              <a:rPr lang="en-US" noProof="0" dirty="0" smtClean="0"/>
              <a:t>Click to edit Master subtitle style</a:t>
            </a:r>
          </a:p>
        </p:txBody>
      </p:sp>
    </p:spTree>
    <p:extLst>
      <p:ext uri="{BB962C8B-B14F-4D97-AF65-F5344CB8AC3E}">
        <p14:creationId xmlns:p14="http://schemas.microsoft.com/office/powerpoint/2010/main" val="2932303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32996" y="756350"/>
            <a:ext cx="8583613" cy="5025672"/>
          </a:xfrm>
          <a:prstGeom prst="rect">
            <a:avLst/>
          </a:prstGeom>
        </p:spPr>
        <p:txBody>
          <a:bodyPr/>
          <a:lstStyle>
            <a:lvl1pPr>
              <a:defRPr sz="2000"/>
            </a:lvl1pPr>
            <a:lvl2pPr marL="463550" indent="-238125">
              <a:defRPr sz="1800">
                <a:solidFill>
                  <a:schemeClr val="tx1"/>
                </a:solidFill>
              </a:defRPr>
            </a:lvl2pPr>
            <a:lvl3pPr marL="688975" indent="-222250">
              <a:buClrTx/>
              <a:buFont typeface="Wingdings" pitchFamily="2" charset="2"/>
              <a:buChar char="Ø"/>
              <a:defRPr sz="1600">
                <a:solidFill>
                  <a:schemeClr val="tx1"/>
                </a:solidFill>
              </a:defRPr>
            </a:lvl3pPr>
            <a:lvl4pPr marL="1139825" indent="-234950">
              <a:buClr>
                <a:schemeClr val="tx1"/>
              </a:buClr>
              <a:buFont typeface="Wingdings" pitchFamily="2" charset="2"/>
              <a:buChar char="§"/>
              <a:defRPr>
                <a:solidFill>
                  <a:schemeClr val="tx1"/>
                </a:solidFill>
              </a:defRPr>
            </a:lvl4pPr>
            <a:lvl5pPr marL="1381125" indent="-228600">
              <a:buClr>
                <a:schemeClr val="tx1"/>
              </a:buClr>
              <a:buFont typeface="Courier New" pitchFamily="49" charset="0"/>
              <a:buChar char="o"/>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5599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72665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574" y="745061"/>
            <a:ext cx="4214813" cy="5048250"/>
          </a:xfrm>
          <a:prstGeom prst="rect">
            <a:avLst/>
          </a:prstGeo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2787" y="745061"/>
            <a:ext cx="4216400" cy="5048250"/>
          </a:xfrm>
          <a:prstGeom prst="rect">
            <a:avLst/>
          </a:prstGeom>
        </p:spPr>
        <p:txBody>
          <a:bodyPr/>
          <a:lstStyle>
            <a:lvl1pPr>
              <a:defRPr sz="2000"/>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8760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45969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3779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0431"/>
            <a:ext cx="3008313" cy="1162050"/>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00431"/>
            <a:ext cx="5111750" cy="5853113"/>
          </a:xfrm>
          <a:prstGeom prst="rect">
            <a:avLst/>
          </a:prstGeom>
        </p:spPr>
        <p:txBody>
          <a:bodyPr/>
          <a:lstStyle>
            <a:lvl1pPr>
              <a:defRPr sz="2000"/>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6248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2997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166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32996" y="756350"/>
            <a:ext cx="8583613" cy="5025672"/>
          </a:xfrm>
          <a:prstGeom prst="rect">
            <a:avLst/>
          </a:prstGeom>
        </p:spPr>
        <p:txBody>
          <a:bodyPr/>
          <a:lstStyle>
            <a:lvl1pPr>
              <a:defRPr sz="2000"/>
            </a:lvl1pPr>
            <a:lvl2pPr marL="463550" indent="-238125">
              <a:defRPr sz="1800">
                <a:solidFill>
                  <a:schemeClr val="tx1"/>
                </a:solidFill>
              </a:defRPr>
            </a:lvl2pPr>
            <a:lvl3pPr marL="688975" indent="-222250">
              <a:buClrTx/>
              <a:buFont typeface="Wingdings" pitchFamily="2" charset="2"/>
              <a:buChar char="Ø"/>
              <a:defRPr sz="1600">
                <a:solidFill>
                  <a:schemeClr val="tx1"/>
                </a:solidFill>
              </a:defRPr>
            </a:lvl3pPr>
            <a:lvl4pPr marL="1139825" indent="-234950">
              <a:buClr>
                <a:schemeClr val="tx1"/>
              </a:buClr>
              <a:buFont typeface="Wingdings" pitchFamily="2" charset="2"/>
              <a:buChar char="§"/>
              <a:defRPr>
                <a:solidFill>
                  <a:schemeClr val="tx1"/>
                </a:solidFill>
              </a:defRPr>
            </a:lvl4pPr>
            <a:lvl5pPr marL="1381125" indent="-228600">
              <a:buClr>
                <a:schemeClr val="tx1"/>
              </a:buClr>
              <a:buFont typeface="Courier New" pitchFamily="49" charset="0"/>
              <a:buChar char="o"/>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9789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57175" y="1873250"/>
            <a:ext cx="8583613" cy="4495800"/>
          </a:xfrm>
          <a:prstGeom prst="rect">
            <a:avLst/>
          </a:prstGeom>
        </p:spPr>
        <p:txBody>
          <a:bodyPr vert="eaVert"/>
          <a:lstStyle>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2653747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9888" y="593725"/>
            <a:ext cx="2154237" cy="5775325"/>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7175" y="593725"/>
            <a:ext cx="6310313" cy="5775325"/>
          </a:xfrm>
          <a:prstGeom prst="rect">
            <a:avLst/>
          </a:prstGeom>
        </p:spPr>
        <p:txBody>
          <a:bodyPr vert="eaVert"/>
          <a:lstStyle>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5436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11" descr="5300_IBMpos_black_PPT_bkg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063" y="585788"/>
            <a:ext cx="6556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8" descr="Impact2013_sig_graphic_PPT_4_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3673475"/>
            <a:ext cx="86344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H="1">
            <a:off x="260350" y="906463"/>
            <a:ext cx="86487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Rectangle 6"/>
          <p:cNvSpPr>
            <a:spLocks noChangeArrowheads="1"/>
          </p:cNvSpPr>
          <p:nvPr/>
        </p:nvSpPr>
        <p:spPr bwMode="black">
          <a:xfrm>
            <a:off x="5959475" y="6481763"/>
            <a:ext cx="3054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defTabSz="914400" eaLnBrk="1" hangingPunct="1">
              <a:lnSpc>
                <a:spcPct val="100000"/>
              </a:lnSpc>
              <a:spcBef>
                <a:spcPct val="0"/>
              </a:spcBef>
              <a:spcAft>
                <a:spcPct val="0"/>
              </a:spcAft>
              <a:buClrTx/>
              <a:buSzTx/>
              <a:buFontTx/>
              <a:buNone/>
            </a:pPr>
            <a:r>
              <a:rPr lang="en-US" sz="900">
                <a:solidFill>
                  <a:srgbClr val="000000"/>
                </a:solidFill>
              </a:rPr>
              <a:t>© 2013 IBM Corporation</a:t>
            </a:r>
          </a:p>
        </p:txBody>
      </p:sp>
      <p:sp>
        <p:nvSpPr>
          <p:cNvPr id="67586" name="Rectangle 2"/>
          <p:cNvSpPr>
            <a:spLocks noGrp="1" noChangeArrowheads="1"/>
          </p:cNvSpPr>
          <p:nvPr>
            <p:ph type="ctrTitle"/>
          </p:nvPr>
        </p:nvSpPr>
        <p:spPr>
          <a:xfrm>
            <a:off x="282575" y="2343150"/>
            <a:ext cx="8332788" cy="1077913"/>
          </a:xfrm>
          <a:prstGeom prst="rect">
            <a:avLst/>
          </a:prstGeom>
        </p:spPr>
        <p:txBody>
          <a:bodyPr rIns="0" anchor="b"/>
          <a:lstStyle>
            <a:lvl1pPr>
              <a:defRPr sz="3500"/>
            </a:lvl1pPr>
          </a:lstStyle>
          <a:p>
            <a:pPr lvl="0"/>
            <a:r>
              <a:rPr lang="en-US" noProof="0" smtClean="0"/>
              <a:t>Click to edit Master title style</a:t>
            </a:r>
          </a:p>
        </p:txBody>
      </p:sp>
      <p:sp>
        <p:nvSpPr>
          <p:cNvPr id="67587" name="Rectangle 3"/>
          <p:cNvSpPr>
            <a:spLocks noGrp="1" noChangeArrowheads="1"/>
          </p:cNvSpPr>
          <p:nvPr>
            <p:ph type="subTitle" sz="quarter" idx="1"/>
          </p:nvPr>
        </p:nvSpPr>
        <p:spPr>
          <a:xfrm>
            <a:off x="257175" y="917575"/>
            <a:ext cx="4852988" cy="492125"/>
          </a:xfrm>
          <a:prstGeom prst="rect">
            <a:avLst/>
          </a:prstGeom>
        </p:spPr>
        <p:txBody>
          <a:bodyPr anchor="b"/>
          <a:lstStyle>
            <a:lvl1pPr marL="0" indent="0">
              <a:buFontTx/>
              <a:buNone/>
              <a:defRPr sz="1100"/>
            </a:lvl1pPr>
          </a:lstStyle>
          <a:p>
            <a:pPr lvl="0"/>
            <a:r>
              <a:rPr lang="en-US" noProof="0" dirty="0" smtClean="0"/>
              <a:t>Click to edit Master subtitle style</a:t>
            </a:r>
          </a:p>
        </p:txBody>
      </p:sp>
    </p:spTree>
    <p:extLst>
      <p:ext uri="{BB962C8B-B14F-4D97-AF65-F5344CB8AC3E}">
        <p14:creationId xmlns:p14="http://schemas.microsoft.com/office/powerpoint/2010/main" val="3847173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32996" y="756350"/>
            <a:ext cx="8583613" cy="5025672"/>
          </a:xfrm>
          <a:prstGeom prst="rect">
            <a:avLst/>
          </a:prstGeom>
        </p:spPr>
        <p:txBody>
          <a:bodyPr/>
          <a:lstStyle>
            <a:lvl1pPr>
              <a:defRPr sz="2000"/>
            </a:lvl1pPr>
            <a:lvl2pPr marL="463550" indent="-238125">
              <a:defRPr sz="1800">
                <a:solidFill>
                  <a:schemeClr val="tx1"/>
                </a:solidFill>
              </a:defRPr>
            </a:lvl2pPr>
            <a:lvl3pPr marL="688975" indent="-222250">
              <a:buClrTx/>
              <a:buFont typeface="Wingdings" pitchFamily="2" charset="2"/>
              <a:buChar char="Ø"/>
              <a:defRPr sz="1600">
                <a:solidFill>
                  <a:schemeClr val="tx1"/>
                </a:solidFill>
              </a:defRPr>
            </a:lvl3pPr>
            <a:lvl4pPr marL="1139825" indent="-234950">
              <a:buClr>
                <a:schemeClr val="tx1"/>
              </a:buClr>
              <a:buFont typeface="Wingdings" pitchFamily="2" charset="2"/>
              <a:buChar char="§"/>
              <a:defRPr>
                <a:solidFill>
                  <a:schemeClr val="tx1"/>
                </a:solidFill>
              </a:defRPr>
            </a:lvl4pPr>
            <a:lvl5pPr marL="1381125" indent="-228600">
              <a:buClr>
                <a:schemeClr val="tx1"/>
              </a:buClr>
              <a:buFont typeface="Courier New" pitchFamily="49" charset="0"/>
              <a:buChar char="o"/>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7781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8787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574" y="745061"/>
            <a:ext cx="4214813" cy="5048250"/>
          </a:xfrm>
          <a:prstGeom prst="rect">
            <a:avLst/>
          </a:prstGeo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2787" y="745061"/>
            <a:ext cx="4216400" cy="5048250"/>
          </a:xfrm>
          <a:prstGeom prst="rect">
            <a:avLst/>
          </a:prstGeom>
        </p:spPr>
        <p:txBody>
          <a:bodyPr/>
          <a:lstStyle>
            <a:lvl1pPr>
              <a:defRPr sz="2000"/>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349405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837951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8985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0431"/>
            <a:ext cx="3008313" cy="1162050"/>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00431"/>
            <a:ext cx="5111750" cy="5853113"/>
          </a:xfrm>
          <a:prstGeom prst="rect">
            <a:avLst/>
          </a:prstGeom>
        </p:spPr>
        <p:txBody>
          <a:bodyPr/>
          <a:lstStyle>
            <a:lvl1pPr>
              <a:defRPr sz="2000"/>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6248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8193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64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86725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57175" y="1873250"/>
            <a:ext cx="8583613" cy="4495800"/>
          </a:xfrm>
          <a:prstGeom prst="rect">
            <a:avLst/>
          </a:prstGeom>
        </p:spPr>
        <p:txBody>
          <a:bodyPr vert="eaVert"/>
          <a:lstStyle>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92817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9888" y="593725"/>
            <a:ext cx="2154237" cy="5775325"/>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7175" y="593725"/>
            <a:ext cx="6310313" cy="5775325"/>
          </a:xfrm>
          <a:prstGeom prst="rect">
            <a:avLst/>
          </a:prstGeom>
        </p:spPr>
        <p:txBody>
          <a:bodyPr vert="eaVert"/>
          <a:lstStyle>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94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574" y="745061"/>
            <a:ext cx="4214813" cy="5048250"/>
          </a:xfrm>
          <a:prstGeom prst="rect">
            <a:avLst/>
          </a:prstGeom>
        </p:spPr>
        <p:txBody>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2787" y="745061"/>
            <a:ext cx="4216400" cy="5048250"/>
          </a:xfrm>
          <a:prstGeom prst="rect">
            <a:avLst/>
          </a:prstGeom>
        </p:spPr>
        <p:txBody>
          <a:bodyPr/>
          <a:lstStyle>
            <a:lvl1pPr>
              <a:defRPr sz="2000"/>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4351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4407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89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0431"/>
            <a:ext cx="3008313" cy="1162050"/>
          </a:xfrm>
          <a:prstGeom prst="rect">
            <a:avLst/>
          </a:prstGeo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00431"/>
            <a:ext cx="5111750" cy="5853113"/>
          </a:xfrm>
          <a:prstGeom prst="rect">
            <a:avLst/>
          </a:prstGeom>
        </p:spPr>
        <p:txBody>
          <a:bodyPr/>
          <a:lstStyle>
            <a:lvl1pPr>
              <a:defRPr sz="2000"/>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6248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369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631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57175" y="1873250"/>
            <a:ext cx="8583613" cy="4495800"/>
          </a:xfrm>
          <a:prstGeom prst="rect">
            <a:avLst/>
          </a:prstGeom>
        </p:spPr>
        <p:txBody>
          <a:bodyPr vert="eaVert"/>
          <a:lstStyle>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132996" y="119587"/>
            <a:ext cx="8616950" cy="457200"/>
          </a:xfrm>
          <a:prstGeom prst="rect">
            <a:avLst/>
          </a:prstGeom>
        </p:spPr>
        <p:txBody>
          <a:bodyPr/>
          <a:lstStyle>
            <a:lvl1pPr>
              <a:defRPr sz="2400" b="1">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80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5"/>
          <p:cNvSpPr>
            <a:spLocks noChangeArrowheads="1"/>
          </p:cNvSpPr>
          <p:nvPr/>
        </p:nvSpPr>
        <p:spPr bwMode="auto">
          <a:xfrm>
            <a:off x="258763"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eaLnBrk="1" hangingPunct="1">
              <a:lnSpc>
                <a:spcPct val="100000"/>
              </a:lnSpc>
              <a:spcBef>
                <a:spcPct val="0"/>
              </a:spcBef>
              <a:spcAft>
                <a:spcPct val="0"/>
              </a:spcAft>
              <a:buClrTx/>
              <a:buSzTx/>
              <a:buFontTx/>
              <a:buNone/>
            </a:pPr>
            <a:fld id="{DD2301F1-3BA3-44F5-AADC-AA53958B69F7}" type="slidenum">
              <a:rPr lang="en-US" sz="1000">
                <a:solidFill>
                  <a:srgbClr val="000000"/>
                </a:solidFill>
              </a:rPr>
              <a:pPr algn="l" defTabSz="914400" eaLnBrk="1" hangingPunct="1">
                <a:lnSpc>
                  <a:spcPct val="100000"/>
                </a:lnSpc>
                <a:spcBef>
                  <a:spcPct val="0"/>
                </a:spcBef>
                <a:spcAft>
                  <a:spcPct val="0"/>
                </a:spcAft>
                <a:buClrTx/>
                <a:buSzTx/>
                <a:buFontTx/>
                <a:buNone/>
              </a:pPr>
              <a:t>‹#›</a:t>
            </a:fld>
            <a:endParaRPr lang="en-US" sz="1000">
              <a:solidFill>
                <a:srgbClr val="000000"/>
              </a:solidFill>
            </a:endParaRPr>
          </a:p>
        </p:txBody>
      </p:sp>
      <p:sp>
        <p:nvSpPr>
          <p:cNvPr id="1028" name="Line 6"/>
          <p:cNvSpPr>
            <a:spLocks noChangeShapeType="1"/>
          </p:cNvSpPr>
          <p:nvPr/>
        </p:nvSpPr>
        <p:spPr bwMode="auto">
          <a:xfrm flipH="1">
            <a:off x="260350" y="550863"/>
            <a:ext cx="8621713"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29" name="Rectangle 10"/>
          <p:cNvSpPr>
            <a:spLocks noChangeArrowheads="1"/>
          </p:cNvSpPr>
          <p:nvPr/>
        </p:nvSpPr>
        <p:spPr bwMode="auto">
          <a:xfrm>
            <a:off x="258763"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eaLnBrk="1" hangingPunct="1">
              <a:lnSpc>
                <a:spcPct val="100000"/>
              </a:lnSpc>
              <a:spcBef>
                <a:spcPct val="0"/>
              </a:spcBef>
              <a:spcAft>
                <a:spcPct val="0"/>
              </a:spcAft>
              <a:buClrTx/>
              <a:buSzTx/>
              <a:buFontTx/>
              <a:buNone/>
            </a:pPr>
            <a:fld id="{FE2DE14A-1E0E-4EB7-818E-F95A56EEC3E8}" type="slidenum">
              <a:rPr lang="en-US" sz="1000">
                <a:solidFill>
                  <a:srgbClr val="000000"/>
                </a:solidFill>
              </a:rPr>
              <a:pPr algn="l" defTabSz="914400" eaLnBrk="1" hangingPunct="1">
                <a:lnSpc>
                  <a:spcPct val="100000"/>
                </a:lnSpc>
                <a:spcBef>
                  <a:spcPct val="0"/>
                </a:spcBef>
                <a:spcAft>
                  <a:spcPct val="0"/>
                </a:spcAft>
                <a:buClrTx/>
                <a:buSzTx/>
                <a:buFontTx/>
                <a:buNone/>
              </a:pPr>
              <a:t>‹#›</a:t>
            </a:fld>
            <a:endParaRPr lang="en-US" sz="1000">
              <a:solidFill>
                <a:srgbClr val="000000"/>
              </a:solidFill>
            </a:endParaRPr>
          </a:p>
        </p:txBody>
      </p:sp>
      <p:sp>
        <p:nvSpPr>
          <p:cNvPr id="1030" name="Line 11"/>
          <p:cNvSpPr>
            <a:spLocks noChangeShapeType="1"/>
          </p:cNvSpPr>
          <p:nvPr/>
        </p:nvSpPr>
        <p:spPr bwMode="auto">
          <a:xfrm flipH="1">
            <a:off x="260350" y="550863"/>
            <a:ext cx="86487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1" name="Rectangle 6"/>
          <p:cNvSpPr>
            <a:spLocks noChangeArrowheads="1"/>
          </p:cNvSpPr>
          <p:nvPr/>
        </p:nvSpPr>
        <p:spPr bwMode="black">
          <a:xfrm>
            <a:off x="5959475" y="6481763"/>
            <a:ext cx="3054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defTabSz="914400" eaLnBrk="1" hangingPunct="1">
              <a:lnSpc>
                <a:spcPct val="100000"/>
              </a:lnSpc>
              <a:spcBef>
                <a:spcPct val="0"/>
              </a:spcBef>
              <a:spcAft>
                <a:spcPct val="0"/>
              </a:spcAft>
              <a:buClrTx/>
              <a:buSzTx/>
              <a:buFontTx/>
              <a:buNone/>
            </a:pPr>
            <a:r>
              <a:rPr lang="en-US" sz="900">
                <a:solidFill>
                  <a:srgbClr val="000000"/>
                </a:solidFill>
              </a:rPr>
              <a:t>© 2013 IBM Corporation</a:t>
            </a:r>
          </a:p>
        </p:txBody>
      </p:sp>
    </p:spTree>
  </p:cSld>
  <p:clrMap bg1="lt1" tx1="dk1" bg2="lt2" tx2="dk2" accent1="accent1" accent2="accent2" accent3="accent3" accent4="accent4" accent5="accent5" accent6="accent6" hlink="hlink" folHlink="folHlink"/>
  <p:sldLayoutIdLst>
    <p:sldLayoutId id="2147483872"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73" r:id="rId11"/>
  </p:sldLayoutIdLst>
  <p:timing>
    <p:tnLst>
      <p:par>
        <p:cTn id="1" dur="indefinite" restart="never" nodeType="tmRoot"/>
      </p:par>
    </p:tnLst>
  </p:timing>
  <p:txStyles>
    <p:titleStyle>
      <a:lvl1pPr algn="l" rtl="0" eaLnBrk="0" fontAlgn="base" hangingPunct="0">
        <a:spcBef>
          <a:spcPct val="0"/>
        </a:spcBef>
        <a:spcAft>
          <a:spcPct val="0"/>
        </a:spcAft>
        <a:defRPr sz="2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charset="0"/>
        </a:defRPr>
      </a:lvl2pPr>
      <a:lvl3pPr algn="l" rtl="0" eaLnBrk="0" fontAlgn="base" hangingPunct="0">
        <a:spcBef>
          <a:spcPct val="0"/>
        </a:spcBef>
        <a:spcAft>
          <a:spcPct val="0"/>
        </a:spcAft>
        <a:defRPr sz="2200">
          <a:solidFill>
            <a:schemeClr val="tx1"/>
          </a:solidFill>
          <a:latin typeface="Arial" charset="0"/>
        </a:defRPr>
      </a:lvl3pPr>
      <a:lvl4pPr algn="l" rtl="0" eaLnBrk="0" fontAlgn="base" hangingPunct="0">
        <a:spcBef>
          <a:spcPct val="0"/>
        </a:spcBef>
        <a:spcAft>
          <a:spcPct val="0"/>
        </a:spcAft>
        <a:defRPr sz="2200">
          <a:solidFill>
            <a:schemeClr val="tx1"/>
          </a:solidFill>
          <a:latin typeface="Arial" charset="0"/>
        </a:defRPr>
      </a:lvl4pPr>
      <a:lvl5pPr algn="l" rtl="0" eaLnBrk="0" fontAlgn="base" hangingPunct="0">
        <a:spcBef>
          <a:spcPct val="0"/>
        </a:spcBef>
        <a:spcAft>
          <a:spcPct val="0"/>
        </a:spcAft>
        <a:defRPr sz="2200">
          <a:solidFill>
            <a:schemeClr val="tx1"/>
          </a:solidFill>
          <a:latin typeface="Arial" charset="0"/>
        </a:defRPr>
      </a:lvl5pPr>
      <a:lvl6pPr marL="457200" algn="l" rtl="0" eaLnBrk="1" fontAlgn="base" hangingPunct="1">
        <a:spcBef>
          <a:spcPct val="0"/>
        </a:spcBef>
        <a:spcAft>
          <a:spcPct val="0"/>
        </a:spcAft>
        <a:defRPr sz="2200">
          <a:solidFill>
            <a:schemeClr val="tx1"/>
          </a:solidFill>
          <a:latin typeface="Arial" charset="0"/>
        </a:defRPr>
      </a:lvl6pPr>
      <a:lvl7pPr marL="914400" algn="l" rtl="0" eaLnBrk="1" fontAlgn="base" hangingPunct="1">
        <a:spcBef>
          <a:spcPct val="0"/>
        </a:spcBef>
        <a:spcAft>
          <a:spcPct val="0"/>
        </a:spcAft>
        <a:defRPr sz="2200">
          <a:solidFill>
            <a:schemeClr val="tx1"/>
          </a:solidFill>
          <a:latin typeface="Arial" charset="0"/>
        </a:defRPr>
      </a:lvl7pPr>
      <a:lvl8pPr marL="1371600" algn="l" rtl="0" eaLnBrk="1" fontAlgn="base" hangingPunct="1">
        <a:spcBef>
          <a:spcPct val="0"/>
        </a:spcBef>
        <a:spcAft>
          <a:spcPct val="0"/>
        </a:spcAft>
        <a:defRPr sz="2200">
          <a:solidFill>
            <a:schemeClr val="tx1"/>
          </a:solidFill>
          <a:latin typeface="Arial" charset="0"/>
        </a:defRPr>
      </a:lvl8pPr>
      <a:lvl9pPr marL="1828800" algn="l" rtl="0" eaLnBrk="1" fontAlgn="base" hangingPunct="1">
        <a:spcBef>
          <a:spcPct val="0"/>
        </a:spcBef>
        <a:spcAft>
          <a:spcPct val="0"/>
        </a:spcAft>
        <a:defRPr sz="2200">
          <a:solidFill>
            <a:schemeClr val="tx1"/>
          </a:solidFill>
          <a:latin typeface="Arial" charset="0"/>
        </a:defRPr>
      </a:lvl9pPr>
    </p:titleStyle>
    <p:bodyStyle>
      <a:lvl1pPr marL="234950" indent="-234950" algn="l" rtl="0" eaLnBrk="0" fontAlgn="base" hangingPunct="0">
        <a:spcBef>
          <a:spcPct val="55000"/>
        </a:spcBef>
        <a:spcAft>
          <a:spcPct val="0"/>
        </a:spcAft>
        <a:buClr>
          <a:schemeClr val="tx1"/>
        </a:buClr>
        <a:buChar char="•"/>
        <a:defRPr sz="2000">
          <a:solidFill>
            <a:schemeClr val="tx1"/>
          </a:solidFill>
          <a:latin typeface="+mn-lt"/>
          <a:ea typeface="+mn-ea"/>
          <a:cs typeface="+mn-cs"/>
        </a:defRPr>
      </a:lvl1pPr>
      <a:lvl2pPr marL="463550" indent="-238125" algn="l" rtl="0" eaLnBrk="0" fontAlgn="base" hangingPunct="0">
        <a:spcBef>
          <a:spcPct val="5000"/>
        </a:spcBef>
        <a:spcAft>
          <a:spcPct val="0"/>
        </a:spcAft>
        <a:buClr>
          <a:schemeClr val="tx1"/>
        </a:buClr>
        <a:buFont typeface="Calibri" pitchFamily="34" charset="0"/>
        <a:buChar char="‒"/>
        <a:defRPr>
          <a:solidFill>
            <a:schemeClr val="tx1"/>
          </a:solidFill>
          <a:latin typeface="+mn-lt"/>
        </a:defRPr>
      </a:lvl2pPr>
      <a:lvl3pPr marL="688975" indent="-225425" algn="l" rtl="0" eaLnBrk="0" fontAlgn="base" hangingPunct="0">
        <a:spcBef>
          <a:spcPct val="20000"/>
        </a:spcBef>
        <a:spcAft>
          <a:spcPct val="0"/>
        </a:spcAft>
        <a:buClr>
          <a:schemeClr val="tx1"/>
        </a:buClr>
        <a:buFont typeface="Wingdings" pitchFamily="2" charset="2"/>
        <a:buChar char="Ø"/>
        <a:defRPr sz="1600">
          <a:solidFill>
            <a:schemeClr val="tx1"/>
          </a:solidFill>
          <a:latin typeface="+mn-lt"/>
        </a:defRPr>
      </a:lvl3pPr>
      <a:lvl4pPr marL="1139825" indent="-225425" algn="l" rtl="0" eaLnBrk="0" fontAlgn="base" hangingPunct="0">
        <a:spcBef>
          <a:spcPct val="20000"/>
        </a:spcBef>
        <a:spcAft>
          <a:spcPct val="0"/>
        </a:spcAft>
        <a:buClr>
          <a:schemeClr val="tx1"/>
        </a:buClr>
        <a:buFont typeface="Wingdings" pitchFamily="2" charset="2"/>
        <a:buChar char="§"/>
        <a:defRPr sz="1400">
          <a:solidFill>
            <a:schemeClr val="tx1"/>
          </a:solidFill>
          <a:latin typeface="+mn-lt"/>
        </a:defRPr>
      </a:lvl4pPr>
      <a:lvl5pPr marL="1381125" indent="-228600" algn="l" rtl="0" eaLnBrk="0" fontAlgn="base" hangingPunct="0">
        <a:spcBef>
          <a:spcPct val="20000"/>
        </a:spcBef>
        <a:spcAft>
          <a:spcPct val="0"/>
        </a:spcAft>
        <a:buFont typeface="Courier New" pitchFamily="49" charset="0"/>
        <a:buChar char="o"/>
        <a:defRPr sz="1200">
          <a:solidFill>
            <a:schemeClr val="tx1"/>
          </a:solidFill>
          <a:latin typeface="+mn-lt"/>
        </a:defRPr>
      </a:lvl5pPr>
      <a:lvl6pPr marL="2176463" indent="-7938" algn="l" rtl="0" eaLnBrk="1" fontAlgn="base" hangingPunct="1">
        <a:spcBef>
          <a:spcPct val="20000"/>
        </a:spcBef>
        <a:spcAft>
          <a:spcPct val="0"/>
        </a:spcAft>
        <a:buClr>
          <a:schemeClr val="bg1"/>
        </a:buClr>
        <a:defRPr sz="1200">
          <a:solidFill>
            <a:schemeClr val="bg1"/>
          </a:solidFill>
          <a:latin typeface="+mn-lt"/>
        </a:defRPr>
      </a:lvl6pPr>
      <a:lvl7pPr marL="2633663" indent="-7938" algn="l" rtl="0" eaLnBrk="1" fontAlgn="base" hangingPunct="1">
        <a:spcBef>
          <a:spcPct val="20000"/>
        </a:spcBef>
        <a:spcAft>
          <a:spcPct val="0"/>
        </a:spcAft>
        <a:buClr>
          <a:schemeClr val="bg1"/>
        </a:buClr>
        <a:defRPr sz="1200">
          <a:solidFill>
            <a:schemeClr val="bg1"/>
          </a:solidFill>
          <a:latin typeface="+mn-lt"/>
        </a:defRPr>
      </a:lvl7pPr>
      <a:lvl8pPr marL="3090863" indent="-7938" algn="l" rtl="0" eaLnBrk="1" fontAlgn="base" hangingPunct="1">
        <a:spcBef>
          <a:spcPct val="20000"/>
        </a:spcBef>
        <a:spcAft>
          <a:spcPct val="0"/>
        </a:spcAft>
        <a:buClr>
          <a:schemeClr val="bg1"/>
        </a:buClr>
        <a:defRPr sz="1200">
          <a:solidFill>
            <a:schemeClr val="bg1"/>
          </a:solidFill>
          <a:latin typeface="+mn-lt"/>
        </a:defRPr>
      </a:lvl8pPr>
      <a:lvl9pPr marL="3548063" indent="-7938" algn="l" rtl="0" eaLnBrk="1" fontAlgn="base" hangingPunct="1">
        <a:spcBef>
          <a:spcPct val="20000"/>
        </a:spcBef>
        <a:spcAft>
          <a:spcPct val="0"/>
        </a:spcAft>
        <a:buClr>
          <a:schemeClr val="bg1"/>
        </a:buClr>
        <a:defRPr sz="1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5"/>
          <p:cNvSpPr>
            <a:spLocks noChangeArrowheads="1"/>
          </p:cNvSpPr>
          <p:nvPr/>
        </p:nvSpPr>
        <p:spPr bwMode="auto">
          <a:xfrm>
            <a:off x="258763"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eaLnBrk="1" hangingPunct="1">
              <a:lnSpc>
                <a:spcPct val="100000"/>
              </a:lnSpc>
              <a:spcBef>
                <a:spcPct val="0"/>
              </a:spcBef>
              <a:spcAft>
                <a:spcPct val="0"/>
              </a:spcAft>
              <a:buClrTx/>
              <a:buSzTx/>
              <a:buFontTx/>
              <a:buNone/>
            </a:pPr>
            <a:fld id="{7E9426FE-F49D-41E1-BE12-E98EA51EE709}" type="slidenum">
              <a:rPr lang="en-US" sz="1000">
                <a:solidFill>
                  <a:srgbClr val="000000"/>
                </a:solidFill>
              </a:rPr>
              <a:pPr algn="l" defTabSz="914400" eaLnBrk="1" hangingPunct="1">
                <a:lnSpc>
                  <a:spcPct val="100000"/>
                </a:lnSpc>
                <a:spcBef>
                  <a:spcPct val="0"/>
                </a:spcBef>
                <a:spcAft>
                  <a:spcPct val="0"/>
                </a:spcAft>
                <a:buClrTx/>
                <a:buSzTx/>
                <a:buFontTx/>
                <a:buNone/>
              </a:pPr>
              <a:t>‹#›</a:t>
            </a:fld>
            <a:endParaRPr lang="en-US" sz="1000">
              <a:solidFill>
                <a:srgbClr val="000000"/>
              </a:solidFill>
            </a:endParaRPr>
          </a:p>
        </p:txBody>
      </p:sp>
      <p:sp>
        <p:nvSpPr>
          <p:cNvPr id="2052" name="Line 6"/>
          <p:cNvSpPr>
            <a:spLocks noChangeShapeType="1"/>
          </p:cNvSpPr>
          <p:nvPr/>
        </p:nvSpPr>
        <p:spPr bwMode="auto">
          <a:xfrm flipH="1">
            <a:off x="260350" y="550863"/>
            <a:ext cx="8621713"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3" name="Rectangle 10"/>
          <p:cNvSpPr>
            <a:spLocks noChangeArrowheads="1"/>
          </p:cNvSpPr>
          <p:nvPr/>
        </p:nvSpPr>
        <p:spPr bwMode="auto">
          <a:xfrm>
            <a:off x="258763"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eaLnBrk="1" hangingPunct="1">
              <a:lnSpc>
                <a:spcPct val="100000"/>
              </a:lnSpc>
              <a:spcBef>
                <a:spcPct val="0"/>
              </a:spcBef>
              <a:spcAft>
                <a:spcPct val="0"/>
              </a:spcAft>
              <a:buClrTx/>
              <a:buSzTx/>
              <a:buFontTx/>
              <a:buNone/>
            </a:pPr>
            <a:fld id="{59662FBA-0D09-4532-A99D-3F0CD94084F8}" type="slidenum">
              <a:rPr lang="en-US" sz="1000">
                <a:solidFill>
                  <a:srgbClr val="000000"/>
                </a:solidFill>
              </a:rPr>
              <a:pPr algn="l" defTabSz="914400" eaLnBrk="1" hangingPunct="1">
                <a:lnSpc>
                  <a:spcPct val="100000"/>
                </a:lnSpc>
                <a:spcBef>
                  <a:spcPct val="0"/>
                </a:spcBef>
                <a:spcAft>
                  <a:spcPct val="0"/>
                </a:spcAft>
                <a:buClrTx/>
                <a:buSzTx/>
                <a:buFontTx/>
                <a:buNone/>
              </a:pPr>
              <a:t>‹#›</a:t>
            </a:fld>
            <a:endParaRPr lang="en-US" sz="1000">
              <a:solidFill>
                <a:srgbClr val="000000"/>
              </a:solidFill>
            </a:endParaRPr>
          </a:p>
        </p:txBody>
      </p:sp>
      <p:sp>
        <p:nvSpPr>
          <p:cNvPr id="2054" name="Line 11"/>
          <p:cNvSpPr>
            <a:spLocks noChangeShapeType="1"/>
          </p:cNvSpPr>
          <p:nvPr/>
        </p:nvSpPr>
        <p:spPr bwMode="auto">
          <a:xfrm flipH="1">
            <a:off x="260350" y="550863"/>
            <a:ext cx="86487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55" name="Rectangle 6"/>
          <p:cNvSpPr>
            <a:spLocks noChangeArrowheads="1"/>
          </p:cNvSpPr>
          <p:nvPr/>
        </p:nvSpPr>
        <p:spPr bwMode="black">
          <a:xfrm>
            <a:off x="5959475" y="6481763"/>
            <a:ext cx="3054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defTabSz="914400" eaLnBrk="1" hangingPunct="1">
              <a:lnSpc>
                <a:spcPct val="100000"/>
              </a:lnSpc>
              <a:spcBef>
                <a:spcPct val="0"/>
              </a:spcBef>
              <a:spcAft>
                <a:spcPct val="0"/>
              </a:spcAft>
              <a:buClrTx/>
              <a:buSzTx/>
              <a:buFontTx/>
              <a:buNone/>
            </a:pPr>
            <a:r>
              <a:rPr lang="en-US" sz="900">
                <a:solidFill>
                  <a:srgbClr val="000000"/>
                </a:solidFill>
              </a:rPr>
              <a:t>© 2013 IBM Corporation</a:t>
            </a:r>
          </a:p>
        </p:txBody>
      </p:sp>
    </p:spTree>
  </p:cSld>
  <p:clrMap bg1="lt1" tx1="dk1" bg2="lt2" tx2="dk2" accent1="accent1" accent2="accent2" accent3="accent3" accent4="accent4" accent5="accent5" accent6="accent6" hlink="hlink" folHlink="folHlink"/>
  <p:sldLayoutIdLst>
    <p:sldLayoutId id="2147483874"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Lst>
  <p:txStyles>
    <p:titleStyle>
      <a:lvl1pPr algn="l" rtl="0" eaLnBrk="0" fontAlgn="base" hangingPunct="0">
        <a:spcBef>
          <a:spcPct val="0"/>
        </a:spcBef>
        <a:spcAft>
          <a:spcPct val="0"/>
        </a:spcAft>
        <a:defRPr sz="2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charset="0"/>
        </a:defRPr>
      </a:lvl2pPr>
      <a:lvl3pPr algn="l" rtl="0" eaLnBrk="0" fontAlgn="base" hangingPunct="0">
        <a:spcBef>
          <a:spcPct val="0"/>
        </a:spcBef>
        <a:spcAft>
          <a:spcPct val="0"/>
        </a:spcAft>
        <a:defRPr sz="2200">
          <a:solidFill>
            <a:schemeClr val="tx1"/>
          </a:solidFill>
          <a:latin typeface="Arial" charset="0"/>
        </a:defRPr>
      </a:lvl3pPr>
      <a:lvl4pPr algn="l" rtl="0" eaLnBrk="0" fontAlgn="base" hangingPunct="0">
        <a:spcBef>
          <a:spcPct val="0"/>
        </a:spcBef>
        <a:spcAft>
          <a:spcPct val="0"/>
        </a:spcAft>
        <a:defRPr sz="2200">
          <a:solidFill>
            <a:schemeClr val="tx1"/>
          </a:solidFill>
          <a:latin typeface="Arial" charset="0"/>
        </a:defRPr>
      </a:lvl4pPr>
      <a:lvl5pPr algn="l" rtl="0" eaLnBrk="0" fontAlgn="base" hangingPunct="0">
        <a:spcBef>
          <a:spcPct val="0"/>
        </a:spcBef>
        <a:spcAft>
          <a:spcPct val="0"/>
        </a:spcAft>
        <a:defRPr sz="2200">
          <a:solidFill>
            <a:schemeClr val="tx1"/>
          </a:solidFill>
          <a:latin typeface="Arial" charset="0"/>
        </a:defRPr>
      </a:lvl5pPr>
      <a:lvl6pPr marL="457200" algn="l" rtl="0" eaLnBrk="1" fontAlgn="base" hangingPunct="1">
        <a:spcBef>
          <a:spcPct val="0"/>
        </a:spcBef>
        <a:spcAft>
          <a:spcPct val="0"/>
        </a:spcAft>
        <a:defRPr sz="2200">
          <a:solidFill>
            <a:schemeClr val="tx1"/>
          </a:solidFill>
          <a:latin typeface="Arial" charset="0"/>
        </a:defRPr>
      </a:lvl6pPr>
      <a:lvl7pPr marL="914400" algn="l" rtl="0" eaLnBrk="1" fontAlgn="base" hangingPunct="1">
        <a:spcBef>
          <a:spcPct val="0"/>
        </a:spcBef>
        <a:spcAft>
          <a:spcPct val="0"/>
        </a:spcAft>
        <a:defRPr sz="2200">
          <a:solidFill>
            <a:schemeClr val="tx1"/>
          </a:solidFill>
          <a:latin typeface="Arial" charset="0"/>
        </a:defRPr>
      </a:lvl7pPr>
      <a:lvl8pPr marL="1371600" algn="l" rtl="0" eaLnBrk="1" fontAlgn="base" hangingPunct="1">
        <a:spcBef>
          <a:spcPct val="0"/>
        </a:spcBef>
        <a:spcAft>
          <a:spcPct val="0"/>
        </a:spcAft>
        <a:defRPr sz="2200">
          <a:solidFill>
            <a:schemeClr val="tx1"/>
          </a:solidFill>
          <a:latin typeface="Arial" charset="0"/>
        </a:defRPr>
      </a:lvl8pPr>
      <a:lvl9pPr marL="1828800" algn="l" rtl="0" eaLnBrk="1" fontAlgn="base" hangingPunct="1">
        <a:spcBef>
          <a:spcPct val="0"/>
        </a:spcBef>
        <a:spcAft>
          <a:spcPct val="0"/>
        </a:spcAft>
        <a:defRPr sz="2200">
          <a:solidFill>
            <a:schemeClr val="tx1"/>
          </a:solidFill>
          <a:latin typeface="Arial" charset="0"/>
        </a:defRPr>
      </a:lvl9pPr>
    </p:titleStyle>
    <p:bodyStyle>
      <a:lvl1pPr marL="234950" indent="-234950" algn="l" rtl="0" eaLnBrk="0" fontAlgn="base" hangingPunct="0">
        <a:spcBef>
          <a:spcPct val="55000"/>
        </a:spcBef>
        <a:spcAft>
          <a:spcPct val="0"/>
        </a:spcAft>
        <a:buClr>
          <a:schemeClr val="tx1"/>
        </a:buClr>
        <a:buChar char="•"/>
        <a:defRPr sz="2000">
          <a:solidFill>
            <a:schemeClr val="tx1"/>
          </a:solidFill>
          <a:latin typeface="+mn-lt"/>
          <a:ea typeface="+mn-ea"/>
          <a:cs typeface="+mn-cs"/>
        </a:defRPr>
      </a:lvl1pPr>
      <a:lvl2pPr marL="463550" indent="-238125" algn="l" rtl="0" eaLnBrk="0" fontAlgn="base" hangingPunct="0">
        <a:spcBef>
          <a:spcPct val="5000"/>
        </a:spcBef>
        <a:spcAft>
          <a:spcPct val="0"/>
        </a:spcAft>
        <a:buClr>
          <a:schemeClr val="tx1"/>
        </a:buClr>
        <a:buFont typeface="Calibri" pitchFamily="34" charset="0"/>
        <a:buChar char="‒"/>
        <a:defRPr>
          <a:solidFill>
            <a:schemeClr val="tx1"/>
          </a:solidFill>
          <a:latin typeface="+mn-lt"/>
        </a:defRPr>
      </a:lvl2pPr>
      <a:lvl3pPr marL="688975" indent="-225425" algn="l" rtl="0" eaLnBrk="0" fontAlgn="base" hangingPunct="0">
        <a:spcBef>
          <a:spcPct val="20000"/>
        </a:spcBef>
        <a:spcAft>
          <a:spcPct val="0"/>
        </a:spcAft>
        <a:buClr>
          <a:schemeClr val="tx1"/>
        </a:buClr>
        <a:buFont typeface="Wingdings" pitchFamily="2" charset="2"/>
        <a:buChar char="Ø"/>
        <a:defRPr sz="1600">
          <a:solidFill>
            <a:schemeClr val="tx1"/>
          </a:solidFill>
          <a:latin typeface="+mn-lt"/>
        </a:defRPr>
      </a:lvl3pPr>
      <a:lvl4pPr marL="1139825" indent="-225425" algn="l" rtl="0" eaLnBrk="0" fontAlgn="base" hangingPunct="0">
        <a:spcBef>
          <a:spcPct val="20000"/>
        </a:spcBef>
        <a:spcAft>
          <a:spcPct val="0"/>
        </a:spcAft>
        <a:buClr>
          <a:schemeClr val="tx1"/>
        </a:buClr>
        <a:buFont typeface="Wingdings" pitchFamily="2" charset="2"/>
        <a:buChar char="§"/>
        <a:defRPr sz="1400">
          <a:solidFill>
            <a:schemeClr val="tx1"/>
          </a:solidFill>
          <a:latin typeface="+mn-lt"/>
        </a:defRPr>
      </a:lvl4pPr>
      <a:lvl5pPr marL="1381125" indent="-228600" algn="l" rtl="0" eaLnBrk="0" fontAlgn="base" hangingPunct="0">
        <a:spcBef>
          <a:spcPct val="20000"/>
        </a:spcBef>
        <a:spcAft>
          <a:spcPct val="0"/>
        </a:spcAft>
        <a:buFont typeface="Courier New" pitchFamily="49" charset="0"/>
        <a:buChar char="o"/>
        <a:defRPr sz="1200">
          <a:solidFill>
            <a:schemeClr val="tx1"/>
          </a:solidFill>
          <a:latin typeface="+mn-lt"/>
        </a:defRPr>
      </a:lvl5pPr>
      <a:lvl6pPr marL="2176463" indent="-7938" algn="l" rtl="0" eaLnBrk="1" fontAlgn="base" hangingPunct="1">
        <a:spcBef>
          <a:spcPct val="20000"/>
        </a:spcBef>
        <a:spcAft>
          <a:spcPct val="0"/>
        </a:spcAft>
        <a:buClr>
          <a:schemeClr val="bg1"/>
        </a:buClr>
        <a:defRPr sz="1200">
          <a:solidFill>
            <a:schemeClr val="bg1"/>
          </a:solidFill>
          <a:latin typeface="+mn-lt"/>
        </a:defRPr>
      </a:lvl6pPr>
      <a:lvl7pPr marL="2633663" indent="-7938" algn="l" rtl="0" eaLnBrk="1" fontAlgn="base" hangingPunct="1">
        <a:spcBef>
          <a:spcPct val="20000"/>
        </a:spcBef>
        <a:spcAft>
          <a:spcPct val="0"/>
        </a:spcAft>
        <a:buClr>
          <a:schemeClr val="bg1"/>
        </a:buClr>
        <a:defRPr sz="1200">
          <a:solidFill>
            <a:schemeClr val="bg1"/>
          </a:solidFill>
          <a:latin typeface="+mn-lt"/>
        </a:defRPr>
      </a:lvl7pPr>
      <a:lvl8pPr marL="3090863" indent="-7938" algn="l" rtl="0" eaLnBrk="1" fontAlgn="base" hangingPunct="1">
        <a:spcBef>
          <a:spcPct val="20000"/>
        </a:spcBef>
        <a:spcAft>
          <a:spcPct val="0"/>
        </a:spcAft>
        <a:buClr>
          <a:schemeClr val="bg1"/>
        </a:buClr>
        <a:defRPr sz="1200">
          <a:solidFill>
            <a:schemeClr val="bg1"/>
          </a:solidFill>
          <a:latin typeface="+mn-lt"/>
        </a:defRPr>
      </a:lvl8pPr>
      <a:lvl9pPr marL="3548063" indent="-7938" algn="l" rtl="0" eaLnBrk="1" fontAlgn="base" hangingPunct="1">
        <a:spcBef>
          <a:spcPct val="20000"/>
        </a:spcBef>
        <a:spcAft>
          <a:spcPct val="0"/>
        </a:spcAft>
        <a:buClr>
          <a:schemeClr val="bg1"/>
        </a:buClr>
        <a:defRPr sz="1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5"/>
          <p:cNvSpPr>
            <a:spLocks noChangeArrowheads="1"/>
          </p:cNvSpPr>
          <p:nvPr/>
        </p:nvSpPr>
        <p:spPr bwMode="auto">
          <a:xfrm>
            <a:off x="258763"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eaLnBrk="1" hangingPunct="1">
              <a:lnSpc>
                <a:spcPct val="100000"/>
              </a:lnSpc>
              <a:spcBef>
                <a:spcPct val="0"/>
              </a:spcBef>
              <a:spcAft>
                <a:spcPct val="0"/>
              </a:spcAft>
              <a:buClrTx/>
              <a:buSzTx/>
              <a:buFontTx/>
              <a:buNone/>
            </a:pPr>
            <a:fld id="{FAEAD936-3AB1-43C2-AE71-0078E85C51B3}" type="slidenum">
              <a:rPr lang="en-US" sz="1000">
                <a:solidFill>
                  <a:srgbClr val="000000"/>
                </a:solidFill>
              </a:rPr>
              <a:pPr algn="l" defTabSz="914400" eaLnBrk="1" hangingPunct="1">
                <a:lnSpc>
                  <a:spcPct val="100000"/>
                </a:lnSpc>
                <a:spcBef>
                  <a:spcPct val="0"/>
                </a:spcBef>
                <a:spcAft>
                  <a:spcPct val="0"/>
                </a:spcAft>
                <a:buClrTx/>
                <a:buSzTx/>
                <a:buFontTx/>
                <a:buNone/>
              </a:pPr>
              <a:t>‹#›</a:t>
            </a:fld>
            <a:endParaRPr lang="en-US" sz="1000">
              <a:solidFill>
                <a:srgbClr val="000000"/>
              </a:solidFill>
            </a:endParaRPr>
          </a:p>
        </p:txBody>
      </p:sp>
      <p:sp>
        <p:nvSpPr>
          <p:cNvPr id="3076" name="Line 6"/>
          <p:cNvSpPr>
            <a:spLocks noChangeShapeType="1"/>
          </p:cNvSpPr>
          <p:nvPr/>
        </p:nvSpPr>
        <p:spPr bwMode="auto">
          <a:xfrm flipH="1">
            <a:off x="260350" y="550863"/>
            <a:ext cx="8621713" cy="0"/>
          </a:xfrm>
          <a:prstGeom prst="line">
            <a:avLst/>
          </a:prstGeom>
          <a:noFill/>
          <a:ln w="63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7" name="Rectangle 10"/>
          <p:cNvSpPr>
            <a:spLocks noChangeArrowheads="1"/>
          </p:cNvSpPr>
          <p:nvPr/>
        </p:nvSpPr>
        <p:spPr bwMode="auto">
          <a:xfrm>
            <a:off x="258763" y="6456363"/>
            <a:ext cx="5524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defTabSz="914400" eaLnBrk="1" hangingPunct="1">
              <a:lnSpc>
                <a:spcPct val="100000"/>
              </a:lnSpc>
              <a:spcBef>
                <a:spcPct val="0"/>
              </a:spcBef>
              <a:spcAft>
                <a:spcPct val="0"/>
              </a:spcAft>
              <a:buClrTx/>
              <a:buSzTx/>
              <a:buFontTx/>
              <a:buNone/>
            </a:pPr>
            <a:fld id="{7BFFFF2D-15DA-418B-BFF6-10C060FC68B0}" type="slidenum">
              <a:rPr lang="en-US" sz="1000">
                <a:solidFill>
                  <a:srgbClr val="000000"/>
                </a:solidFill>
              </a:rPr>
              <a:pPr algn="l" defTabSz="914400" eaLnBrk="1" hangingPunct="1">
                <a:lnSpc>
                  <a:spcPct val="100000"/>
                </a:lnSpc>
                <a:spcBef>
                  <a:spcPct val="0"/>
                </a:spcBef>
                <a:spcAft>
                  <a:spcPct val="0"/>
                </a:spcAft>
                <a:buClrTx/>
                <a:buSzTx/>
                <a:buFontTx/>
                <a:buNone/>
              </a:pPr>
              <a:t>‹#›</a:t>
            </a:fld>
            <a:endParaRPr lang="en-US" sz="1000">
              <a:solidFill>
                <a:srgbClr val="000000"/>
              </a:solidFill>
            </a:endParaRPr>
          </a:p>
        </p:txBody>
      </p:sp>
      <p:sp>
        <p:nvSpPr>
          <p:cNvPr id="3078" name="Line 11"/>
          <p:cNvSpPr>
            <a:spLocks noChangeShapeType="1"/>
          </p:cNvSpPr>
          <p:nvPr/>
        </p:nvSpPr>
        <p:spPr bwMode="auto">
          <a:xfrm flipH="1">
            <a:off x="260350" y="550863"/>
            <a:ext cx="86487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079" name="Rectangle 6"/>
          <p:cNvSpPr>
            <a:spLocks noChangeArrowheads="1"/>
          </p:cNvSpPr>
          <p:nvPr/>
        </p:nvSpPr>
        <p:spPr bwMode="black">
          <a:xfrm>
            <a:off x="5959475" y="6481763"/>
            <a:ext cx="3054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defTabSz="914400" eaLnBrk="1" hangingPunct="1">
              <a:lnSpc>
                <a:spcPct val="100000"/>
              </a:lnSpc>
              <a:spcBef>
                <a:spcPct val="0"/>
              </a:spcBef>
              <a:spcAft>
                <a:spcPct val="0"/>
              </a:spcAft>
              <a:buClrTx/>
              <a:buSzTx/>
              <a:buFontTx/>
              <a:buNone/>
            </a:pPr>
            <a:r>
              <a:rPr lang="en-US" sz="900">
                <a:solidFill>
                  <a:srgbClr val="000000"/>
                </a:solidFill>
              </a:rPr>
              <a:t>© 2013 IBM Corporation</a:t>
            </a:r>
          </a:p>
        </p:txBody>
      </p:sp>
    </p:spTree>
  </p:cSld>
  <p:clrMap bg1="lt1" tx1="dk1" bg2="lt2" tx2="dk2" accent1="accent1" accent2="accent2" accent3="accent3" accent4="accent4" accent5="accent5" accent6="accent6" hlink="hlink" folHlink="folHlink"/>
  <p:sldLayoutIdLst>
    <p:sldLayoutId id="2147483875"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Lst>
  <p:txStyles>
    <p:titleStyle>
      <a:lvl1pPr algn="l" rtl="0" eaLnBrk="0" fontAlgn="base" hangingPunct="0">
        <a:spcBef>
          <a:spcPct val="0"/>
        </a:spcBef>
        <a:spcAft>
          <a:spcPct val="0"/>
        </a:spcAft>
        <a:defRPr sz="2200">
          <a:solidFill>
            <a:schemeClr val="tx1"/>
          </a:solidFill>
          <a:latin typeface="+mj-lt"/>
          <a:ea typeface="+mj-ea"/>
          <a:cs typeface="+mj-cs"/>
        </a:defRPr>
      </a:lvl1pPr>
      <a:lvl2pPr algn="l" rtl="0" eaLnBrk="0" fontAlgn="base" hangingPunct="0">
        <a:spcBef>
          <a:spcPct val="0"/>
        </a:spcBef>
        <a:spcAft>
          <a:spcPct val="0"/>
        </a:spcAft>
        <a:defRPr sz="2200">
          <a:solidFill>
            <a:schemeClr val="tx1"/>
          </a:solidFill>
          <a:latin typeface="Arial" charset="0"/>
        </a:defRPr>
      </a:lvl2pPr>
      <a:lvl3pPr algn="l" rtl="0" eaLnBrk="0" fontAlgn="base" hangingPunct="0">
        <a:spcBef>
          <a:spcPct val="0"/>
        </a:spcBef>
        <a:spcAft>
          <a:spcPct val="0"/>
        </a:spcAft>
        <a:defRPr sz="2200">
          <a:solidFill>
            <a:schemeClr val="tx1"/>
          </a:solidFill>
          <a:latin typeface="Arial" charset="0"/>
        </a:defRPr>
      </a:lvl3pPr>
      <a:lvl4pPr algn="l" rtl="0" eaLnBrk="0" fontAlgn="base" hangingPunct="0">
        <a:spcBef>
          <a:spcPct val="0"/>
        </a:spcBef>
        <a:spcAft>
          <a:spcPct val="0"/>
        </a:spcAft>
        <a:defRPr sz="2200">
          <a:solidFill>
            <a:schemeClr val="tx1"/>
          </a:solidFill>
          <a:latin typeface="Arial" charset="0"/>
        </a:defRPr>
      </a:lvl4pPr>
      <a:lvl5pPr algn="l" rtl="0" eaLnBrk="0" fontAlgn="base" hangingPunct="0">
        <a:spcBef>
          <a:spcPct val="0"/>
        </a:spcBef>
        <a:spcAft>
          <a:spcPct val="0"/>
        </a:spcAft>
        <a:defRPr sz="2200">
          <a:solidFill>
            <a:schemeClr val="tx1"/>
          </a:solidFill>
          <a:latin typeface="Arial" charset="0"/>
        </a:defRPr>
      </a:lvl5pPr>
      <a:lvl6pPr marL="457200" algn="l" rtl="0" eaLnBrk="1" fontAlgn="base" hangingPunct="1">
        <a:spcBef>
          <a:spcPct val="0"/>
        </a:spcBef>
        <a:spcAft>
          <a:spcPct val="0"/>
        </a:spcAft>
        <a:defRPr sz="2200">
          <a:solidFill>
            <a:schemeClr val="tx1"/>
          </a:solidFill>
          <a:latin typeface="Arial" charset="0"/>
        </a:defRPr>
      </a:lvl6pPr>
      <a:lvl7pPr marL="914400" algn="l" rtl="0" eaLnBrk="1" fontAlgn="base" hangingPunct="1">
        <a:spcBef>
          <a:spcPct val="0"/>
        </a:spcBef>
        <a:spcAft>
          <a:spcPct val="0"/>
        </a:spcAft>
        <a:defRPr sz="2200">
          <a:solidFill>
            <a:schemeClr val="tx1"/>
          </a:solidFill>
          <a:latin typeface="Arial" charset="0"/>
        </a:defRPr>
      </a:lvl7pPr>
      <a:lvl8pPr marL="1371600" algn="l" rtl="0" eaLnBrk="1" fontAlgn="base" hangingPunct="1">
        <a:spcBef>
          <a:spcPct val="0"/>
        </a:spcBef>
        <a:spcAft>
          <a:spcPct val="0"/>
        </a:spcAft>
        <a:defRPr sz="2200">
          <a:solidFill>
            <a:schemeClr val="tx1"/>
          </a:solidFill>
          <a:latin typeface="Arial" charset="0"/>
        </a:defRPr>
      </a:lvl8pPr>
      <a:lvl9pPr marL="1828800" algn="l" rtl="0" eaLnBrk="1" fontAlgn="base" hangingPunct="1">
        <a:spcBef>
          <a:spcPct val="0"/>
        </a:spcBef>
        <a:spcAft>
          <a:spcPct val="0"/>
        </a:spcAft>
        <a:defRPr sz="2200">
          <a:solidFill>
            <a:schemeClr val="tx1"/>
          </a:solidFill>
          <a:latin typeface="Arial" charset="0"/>
        </a:defRPr>
      </a:lvl9pPr>
    </p:titleStyle>
    <p:bodyStyle>
      <a:lvl1pPr marL="234950" indent="-234950" algn="l" rtl="0" eaLnBrk="0" fontAlgn="base" hangingPunct="0">
        <a:spcBef>
          <a:spcPct val="55000"/>
        </a:spcBef>
        <a:spcAft>
          <a:spcPct val="0"/>
        </a:spcAft>
        <a:buClr>
          <a:schemeClr val="tx1"/>
        </a:buClr>
        <a:buChar char="•"/>
        <a:defRPr sz="2000">
          <a:solidFill>
            <a:schemeClr val="tx1"/>
          </a:solidFill>
          <a:latin typeface="+mn-lt"/>
          <a:ea typeface="+mn-ea"/>
          <a:cs typeface="+mn-cs"/>
        </a:defRPr>
      </a:lvl1pPr>
      <a:lvl2pPr marL="463550" indent="-238125" algn="l" rtl="0" eaLnBrk="0" fontAlgn="base" hangingPunct="0">
        <a:spcBef>
          <a:spcPct val="5000"/>
        </a:spcBef>
        <a:spcAft>
          <a:spcPct val="0"/>
        </a:spcAft>
        <a:buClr>
          <a:schemeClr val="tx1"/>
        </a:buClr>
        <a:buFont typeface="Calibri" pitchFamily="34" charset="0"/>
        <a:buChar char="‒"/>
        <a:defRPr>
          <a:solidFill>
            <a:schemeClr val="tx1"/>
          </a:solidFill>
          <a:latin typeface="+mn-lt"/>
        </a:defRPr>
      </a:lvl2pPr>
      <a:lvl3pPr marL="688975" indent="-225425" algn="l" rtl="0" eaLnBrk="0" fontAlgn="base" hangingPunct="0">
        <a:spcBef>
          <a:spcPct val="20000"/>
        </a:spcBef>
        <a:spcAft>
          <a:spcPct val="0"/>
        </a:spcAft>
        <a:buClr>
          <a:schemeClr val="tx1"/>
        </a:buClr>
        <a:buFont typeface="Wingdings" pitchFamily="2" charset="2"/>
        <a:buChar char="Ø"/>
        <a:defRPr sz="1600">
          <a:solidFill>
            <a:schemeClr val="tx1"/>
          </a:solidFill>
          <a:latin typeface="+mn-lt"/>
        </a:defRPr>
      </a:lvl3pPr>
      <a:lvl4pPr marL="1139825" indent="-225425" algn="l" rtl="0" eaLnBrk="0" fontAlgn="base" hangingPunct="0">
        <a:spcBef>
          <a:spcPct val="20000"/>
        </a:spcBef>
        <a:spcAft>
          <a:spcPct val="0"/>
        </a:spcAft>
        <a:buClr>
          <a:schemeClr val="tx1"/>
        </a:buClr>
        <a:buFont typeface="Wingdings" pitchFamily="2" charset="2"/>
        <a:buChar char="§"/>
        <a:defRPr sz="1400">
          <a:solidFill>
            <a:schemeClr val="tx1"/>
          </a:solidFill>
          <a:latin typeface="+mn-lt"/>
        </a:defRPr>
      </a:lvl4pPr>
      <a:lvl5pPr marL="1381125" indent="-228600" algn="l" rtl="0" eaLnBrk="0" fontAlgn="base" hangingPunct="0">
        <a:spcBef>
          <a:spcPct val="20000"/>
        </a:spcBef>
        <a:spcAft>
          <a:spcPct val="0"/>
        </a:spcAft>
        <a:buFont typeface="Courier New" pitchFamily="49" charset="0"/>
        <a:buChar char="o"/>
        <a:defRPr sz="1200">
          <a:solidFill>
            <a:schemeClr val="tx1"/>
          </a:solidFill>
          <a:latin typeface="+mn-lt"/>
        </a:defRPr>
      </a:lvl5pPr>
      <a:lvl6pPr marL="2176463" indent="-7938" algn="l" rtl="0" eaLnBrk="1" fontAlgn="base" hangingPunct="1">
        <a:spcBef>
          <a:spcPct val="20000"/>
        </a:spcBef>
        <a:spcAft>
          <a:spcPct val="0"/>
        </a:spcAft>
        <a:buClr>
          <a:schemeClr val="bg1"/>
        </a:buClr>
        <a:defRPr sz="1200">
          <a:solidFill>
            <a:schemeClr val="bg1"/>
          </a:solidFill>
          <a:latin typeface="+mn-lt"/>
        </a:defRPr>
      </a:lvl6pPr>
      <a:lvl7pPr marL="2633663" indent="-7938" algn="l" rtl="0" eaLnBrk="1" fontAlgn="base" hangingPunct="1">
        <a:spcBef>
          <a:spcPct val="20000"/>
        </a:spcBef>
        <a:spcAft>
          <a:spcPct val="0"/>
        </a:spcAft>
        <a:buClr>
          <a:schemeClr val="bg1"/>
        </a:buClr>
        <a:defRPr sz="1200">
          <a:solidFill>
            <a:schemeClr val="bg1"/>
          </a:solidFill>
          <a:latin typeface="+mn-lt"/>
        </a:defRPr>
      </a:lvl7pPr>
      <a:lvl8pPr marL="3090863" indent="-7938" algn="l" rtl="0" eaLnBrk="1" fontAlgn="base" hangingPunct="1">
        <a:spcBef>
          <a:spcPct val="20000"/>
        </a:spcBef>
        <a:spcAft>
          <a:spcPct val="0"/>
        </a:spcAft>
        <a:buClr>
          <a:schemeClr val="bg1"/>
        </a:buClr>
        <a:defRPr sz="1200">
          <a:solidFill>
            <a:schemeClr val="bg1"/>
          </a:solidFill>
          <a:latin typeface="+mn-lt"/>
        </a:defRPr>
      </a:lvl8pPr>
      <a:lvl9pPr marL="3548063" indent="-7938" algn="l" rtl="0" eaLnBrk="1" fontAlgn="base" hangingPunct="1">
        <a:spcBef>
          <a:spcPct val="20000"/>
        </a:spcBef>
        <a:spcAft>
          <a:spcPct val="0"/>
        </a:spcAft>
        <a:buClr>
          <a:schemeClr val="bg1"/>
        </a:buClr>
        <a:defRPr sz="1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6.wmf"/><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bwMode="auto">
          <a:xfrm>
            <a:off x="133350" y="1076325"/>
            <a:ext cx="8332788"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bIns="45720" numCol="1" anchor="t" anchorCtr="0" compatLnSpc="1">
            <a:prstTxWarp prst="textNoShape">
              <a:avLst/>
            </a:prstTxWarp>
          </a:bodyPr>
          <a:lstStyle/>
          <a:p>
            <a:pPr eaLnBrk="1" hangingPunct="1"/>
            <a:r>
              <a:rPr lang="en-US" b="1" dirty="0" smtClean="0"/>
              <a:t>Modeling Data Formats Using DFDL</a:t>
            </a:r>
            <a:endParaRPr lang="en-US" dirty="0" smtClean="0"/>
          </a:p>
        </p:txBody>
      </p:sp>
      <p:sp>
        <p:nvSpPr>
          <p:cNvPr id="4099" name="Rectangle 2"/>
          <p:cNvSpPr>
            <a:spLocks noChangeArrowheads="1"/>
          </p:cNvSpPr>
          <p:nvPr/>
        </p:nvSpPr>
        <p:spPr bwMode="auto">
          <a:xfrm>
            <a:off x="133350" y="2287588"/>
            <a:ext cx="45720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914400" eaLnBrk="1" hangingPunct="1">
              <a:lnSpc>
                <a:spcPct val="100000"/>
              </a:lnSpc>
              <a:spcBef>
                <a:spcPct val="0"/>
              </a:spcBef>
              <a:spcAft>
                <a:spcPct val="0"/>
              </a:spcAft>
              <a:buClrTx/>
              <a:buSzTx/>
              <a:buFontTx/>
              <a:buNone/>
              <a:defRPr/>
            </a:pPr>
            <a:r>
              <a:rPr lang="en-US" sz="1800" b="1" dirty="0">
                <a:solidFill>
                  <a:srgbClr val="000000"/>
                </a:solidFill>
                <a:ea typeface="+mn-ea"/>
              </a:rPr>
              <a:t>Steve Hanson	</a:t>
            </a:r>
          </a:p>
          <a:p>
            <a:pPr algn="l" defTabSz="914400" eaLnBrk="1" hangingPunct="1">
              <a:lnSpc>
                <a:spcPct val="100000"/>
              </a:lnSpc>
              <a:spcBef>
                <a:spcPct val="0"/>
              </a:spcBef>
              <a:spcAft>
                <a:spcPct val="0"/>
              </a:spcAft>
              <a:buClrTx/>
              <a:buSzTx/>
              <a:buFontTx/>
              <a:buNone/>
              <a:defRPr/>
            </a:pPr>
            <a:r>
              <a:rPr lang="en-US" sz="1800" b="1" dirty="0">
                <a:solidFill>
                  <a:srgbClr val="000000"/>
                </a:solidFill>
                <a:ea typeface="+mn-ea"/>
              </a:rPr>
              <a:t>Architect, IBM DFDL</a:t>
            </a:r>
          </a:p>
          <a:p>
            <a:pPr algn="l" defTabSz="914400" eaLnBrk="1" hangingPunct="1">
              <a:lnSpc>
                <a:spcPct val="100000"/>
              </a:lnSpc>
              <a:spcBef>
                <a:spcPct val="0"/>
              </a:spcBef>
              <a:spcAft>
                <a:spcPct val="0"/>
              </a:spcAft>
              <a:buClrTx/>
              <a:buSzTx/>
              <a:buFontTx/>
              <a:buNone/>
              <a:defRPr/>
            </a:pPr>
            <a:r>
              <a:rPr lang="en-US" sz="1800" b="1" dirty="0" smtClean="0">
                <a:solidFill>
                  <a:srgbClr val="000000"/>
                </a:solidFill>
              </a:rPr>
              <a:t>Co-chair, </a:t>
            </a:r>
            <a:r>
              <a:rPr lang="en-US" sz="1800" b="1" dirty="0">
                <a:solidFill>
                  <a:srgbClr val="000000"/>
                </a:solidFill>
              </a:rPr>
              <a:t>OGF DFDL WG</a:t>
            </a:r>
          </a:p>
        </p:txBody>
      </p:sp>
      <p:sp>
        <p:nvSpPr>
          <p:cNvPr id="5" name="TextBox 4"/>
          <p:cNvSpPr txBox="1"/>
          <p:nvPr/>
        </p:nvSpPr>
        <p:spPr>
          <a:xfrm>
            <a:off x="206305" y="505838"/>
            <a:ext cx="3248005" cy="425758"/>
          </a:xfrm>
          <a:prstGeom prst="rect">
            <a:avLst/>
          </a:prstGeom>
          <a:noFill/>
        </p:spPr>
        <p:txBody>
          <a:bodyPr wrap="none" rtlCol="0">
            <a:spAutoFit/>
          </a:bodyPr>
          <a:lstStyle/>
          <a:p>
            <a:pPr>
              <a:buNone/>
            </a:pPr>
            <a:r>
              <a:rPr lang="en-GB" b="1" dirty="0" smtClean="0"/>
              <a:t>IBM Integration Bus v9</a:t>
            </a:r>
            <a:endParaRPr lang="en-GB"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758" name="Group 62"/>
          <p:cNvGraphicFramePr>
            <a:graphicFrameLocks noGrp="1"/>
          </p:cNvGraphicFramePr>
          <p:nvPr>
            <p:ph sz="half" idx="2"/>
            <p:extLst>
              <p:ext uri="{D42A27DB-BD31-4B8C-83A1-F6EECF244321}">
                <p14:modId xmlns:p14="http://schemas.microsoft.com/office/powerpoint/2010/main" val="1991038034"/>
              </p:ext>
            </p:extLst>
          </p:nvPr>
        </p:nvGraphicFramePr>
        <p:xfrm>
          <a:off x="447675" y="1050925"/>
          <a:ext cx="8331200" cy="5292724"/>
        </p:xfrm>
        <a:graphic>
          <a:graphicData uri="http://schemas.openxmlformats.org/drawingml/2006/table">
            <a:tbl>
              <a:tblPr/>
              <a:tblGrid>
                <a:gridCol w="2020888"/>
                <a:gridCol w="2011362"/>
                <a:gridCol w="4298950"/>
              </a:tblGrid>
              <a:tr h="452465">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1" i="1" u="none" strike="noStrike" cap="none" normalizeH="0" baseline="0" dirty="0" smtClean="0">
                          <a:ln>
                            <a:noFill/>
                          </a:ln>
                          <a:solidFill>
                            <a:schemeClr val="tx1"/>
                          </a:solidFill>
                          <a:effectLst/>
                          <a:latin typeface="Arial" pitchFamily="34" charset="0"/>
                          <a:cs typeface="Arial" pitchFamily="34" charset="0"/>
                        </a:rPr>
                        <a:t>Annotation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1" i="1" u="none" strike="noStrike" cap="none" normalizeH="0" baseline="0" smtClean="0">
                          <a:ln>
                            <a:noFill/>
                          </a:ln>
                          <a:solidFill>
                            <a:schemeClr val="tx1"/>
                          </a:solidFill>
                          <a:effectLst/>
                          <a:latin typeface="Arial" pitchFamily="34" charset="0"/>
                          <a:cs typeface="Arial" pitchFamily="34" charset="0"/>
                        </a:rPr>
                        <a:t>Used on Component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1" i="1" u="none" strike="noStrike" cap="none" normalizeH="0" baseline="0" smtClean="0">
                          <a:ln>
                            <a:noFill/>
                          </a:ln>
                          <a:solidFill>
                            <a:schemeClr val="tx1"/>
                          </a:solidFill>
                          <a:effectLst/>
                          <a:latin typeface="Arial" pitchFamily="34" charset="0"/>
                        </a:rPr>
                        <a:t>Purpose</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457227">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smtClean="0">
                          <a:ln>
                            <a:noFill/>
                          </a:ln>
                          <a:solidFill>
                            <a:srgbClr val="000000"/>
                          </a:solidFill>
                          <a:effectLst/>
                          <a:latin typeface="Arial" pitchFamily="34" charset="0"/>
                          <a:cs typeface="Times New Roman" pitchFamily="18" charset="0"/>
                        </a:rPr>
                        <a:t>dfdl:assert</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rgbClr val="000000"/>
                          </a:solidFill>
                          <a:effectLst/>
                          <a:latin typeface="Arial" pitchFamily="34" charset="0"/>
                          <a:cs typeface="Times New Roman" pitchFamily="18" charset="0"/>
                        </a:rPr>
                        <a:t>xs:element, xs:choice</a:t>
                      </a: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rgbClr val="000000"/>
                          </a:solidFill>
                          <a:effectLst/>
                          <a:latin typeface="Arial" pitchFamily="34" charset="0"/>
                          <a:cs typeface="Times New Roman" pitchFamily="18" charset="0"/>
                        </a:rPr>
                        <a:t>xs:sequence, xs:group</a:t>
                      </a:r>
                      <a:endParaRPr kumimoji="0" lang="en-GB" sz="1200" b="0" i="0" u="none" strike="noStrike" cap="none" normalizeH="0" baseline="0" smtClean="0">
                        <a:ln>
                          <a:noFill/>
                        </a:ln>
                        <a:solidFill>
                          <a:srgbClr val="000000"/>
                        </a:solidFill>
                        <a:effectLst/>
                        <a:latin typeface="Arial" pitchFamily="34" charset="0"/>
                        <a:cs typeface="Times New Roman"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rgbClr val="000000"/>
                          </a:solidFill>
                          <a:effectLst/>
                          <a:latin typeface="Arial" pitchFamily="34" charset="0"/>
                          <a:cs typeface="Times New Roman" pitchFamily="18" charset="0"/>
                        </a:rPr>
                        <a:t>Defines a test to be used to ensure the data are well formed. </a:t>
                      </a:r>
                      <a:r>
                        <a:rPr kumimoji="0" lang="en-US" sz="1200" b="0" i="1" u="none" strike="noStrike" cap="none" normalizeH="0" baseline="0" dirty="0" smtClean="0">
                          <a:ln>
                            <a:noFill/>
                          </a:ln>
                          <a:solidFill>
                            <a:srgbClr val="000000"/>
                          </a:solidFill>
                          <a:effectLst/>
                          <a:latin typeface="Arial" pitchFamily="34" charset="0"/>
                          <a:cs typeface="Times New Roman" pitchFamily="18" charset="0"/>
                        </a:rPr>
                        <a:t>Used only when parsing</a:t>
                      </a:r>
                      <a:r>
                        <a:rPr kumimoji="0" lang="en-US" sz="1200" b="0" i="0" u="none" strike="noStrike" cap="none" normalizeH="0" baseline="0" dirty="0" smtClean="0">
                          <a:ln>
                            <a:noFill/>
                          </a:ln>
                          <a:solidFill>
                            <a:srgbClr val="000000"/>
                          </a:solidFill>
                          <a:effectLst/>
                          <a:latin typeface="Arial" pitchFamily="34" charset="0"/>
                          <a:cs typeface="Times New Roman" pitchFamily="18" charset="0"/>
                        </a:rPr>
                        <a:t>.</a:t>
                      </a:r>
                      <a:endParaRPr kumimoji="0" lang="en-GB" sz="1200" b="0" i="0" u="none" strike="noStrike" cap="none" normalizeH="0" baseline="0" dirty="0" smtClean="0">
                        <a:ln>
                          <a:noFill/>
                        </a:ln>
                        <a:solidFill>
                          <a:srgbClr val="000000"/>
                        </a:solidFill>
                        <a:effectLst/>
                        <a:latin typeface="Arial" pitchFamily="34" charset="0"/>
                        <a:cs typeface="Times New Roman" pitchFamily="18"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1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cs typeface="Times New Roman" pitchFamily="18" charset="0"/>
                        </a:rPr>
                        <a:t>dfdl:discriminator</a:t>
                      </a:r>
                    </a:p>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smtClean="0">
                        <a:ln>
                          <a:noFill/>
                        </a:ln>
                        <a:solidFill>
                          <a:schemeClr val="tx1"/>
                        </a:solidFill>
                        <a:effectLst/>
                        <a:latin typeface="Arial" pitchFamily="34" charset="0"/>
                        <a:cs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rgbClr val="000000"/>
                          </a:solidFill>
                          <a:effectLst/>
                          <a:latin typeface="Arial" pitchFamily="34" charset="0"/>
                          <a:cs typeface="Times New Roman" pitchFamily="18" charset="0"/>
                        </a:rPr>
                        <a:t>xs:element, xs:choice</a:t>
                      </a: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rgbClr val="000000"/>
                          </a:solidFill>
                          <a:effectLst/>
                          <a:latin typeface="Arial" pitchFamily="34" charset="0"/>
                          <a:cs typeface="Times New Roman" pitchFamily="18" charset="0"/>
                        </a:rPr>
                        <a:t>xs:sequence, xs:group</a:t>
                      </a:r>
                      <a:endParaRPr kumimoji="0" lang="en-GB" sz="1200" b="0" i="0" u="none" strike="noStrike" cap="none" normalizeH="0" baseline="0" smtClean="0">
                        <a:ln>
                          <a:noFill/>
                        </a:ln>
                        <a:solidFill>
                          <a:srgbClr val="000000"/>
                        </a:solidFill>
                        <a:effectLst/>
                        <a:latin typeface="Arial" pitchFamily="34" charset="0"/>
                        <a:cs typeface="Times New Roman"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Defines a test to be used when resolving a point of uncertainty such as choice branches or optional elements. </a:t>
                      </a:r>
                      <a:r>
                        <a:rPr kumimoji="0" lang="en-US" sz="1200" b="0" i="1" u="none" strike="noStrike" cap="none" normalizeH="0" baseline="0" dirty="0" smtClean="0">
                          <a:ln>
                            <a:noFill/>
                          </a:ln>
                          <a:solidFill>
                            <a:schemeClr val="tx1"/>
                          </a:solidFill>
                          <a:effectLst/>
                          <a:latin typeface="Arial" pitchFamily="34" charset="0"/>
                        </a:rPr>
                        <a:t>Used only when parsing</a:t>
                      </a:r>
                      <a:r>
                        <a:rPr kumimoji="0" lang="en-US" sz="1200" b="0" i="0" u="none" strike="noStrike" cap="none" normalizeH="0" baseline="0" dirty="0" smtClean="0">
                          <a:ln>
                            <a:noFill/>
                          </a:ln>
                          <a:solidFill>
                            <a:schemeClr val="tx1"/>
                          </a:solidFill>
                          <a:effectLst/>
                          <a:latin typeface="Arial" pitchFamily="34" charset="0"/>
                        </a:rPr>
                        <a:t>.</a:t>
                      </a:r>
                      <a:endParaRPr kumimoji="0" lang="en-GB" sz="12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62">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85000"/>
                      </a:schemeClr>
                    </a:solidFill>
                  </a:tcPr>
                </a:tc>
              </a:tr>
              <a:tr h="64011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dirty="0" err="1" smtClean="0">
                          <a:ln>
                            <a:noFill/>
                          </a:ln>
                          <a:solidFill>
                            <a:schemeClr val="tx1"/>
                          </a:solidFill>
                          <a:effectLst/>
                          <a:latin typeface="Arial" pitchFamily="34" charset="0"/>
                          <a:cs typeface="Arial" pitchFamily="34" charset="0"/>
                        </a:rPr>
                        <a:t>dfdl:escapeScheme</a:t>
                      </a: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dfdl:defineEscapeScheme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Defines a scheme by which escape characters can be specified. This is for use with delimited text formats.</a:t>
                      </a:r>
                      <a:endParaRPr kumimoji="0" lang="en-GB" sz="12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1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cs typeface="Times New Roman" pitchFamily="18" charset="0"/>
                        </a:rPr>
                        <a:t>dfdl:defineEscapeScheme</a:t>
                      </a:r>
                    </a:p>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smtClean="0">
                        <a:ln>
                          <a:noFill/>
                        </a:ln>
                        <a:solidFill>
                          <a:schemeClr val="tx1"/>
                        </a:solidFill>
                        <a:effectLst/>
                        <a:latin typeface="Arial" pitchFamily="34" charset="0"/>
                        <a:cs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xs:schema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Defines a named, reusable escape scheme. The name can be referenced from DFDL annotations on multiple DFDL schema components.</a:t>
                      </a: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49">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endParaRPr kumimoji="0" lang="en-GB" sz="1200" b="0" i="0" u="none" strike="noStrike" cap="none" normalizeH="0" baseline="0" smtClean="0">
                        <a:ln>
                          <a:noFill/>
                        </a:ln>
                        <a:solidFill>
                          <a:schemeClr val="tx1"/>
                        </a:solidFill>
                        <a:effectLst/>
                        <a:latin typeface="Arial" pitchFamily="34" charset="0"/>
                        <a:cs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640118">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dfdl:defineVariable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xs:schema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Defines a variable and creates an instance of it. A variable can be used to communicate a parameter from one part of processing to another part.</a:t>
                      </a:r>
                      <a:endParaRPr kumimoji="0" lang="en-GB" sz="12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56">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dfdl:newVariableInstance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rgbClr val="000000"/>
                          </a:solidFill>
                          <a:effectLst/>
                          <a:latin typeface="Arial" pitchFamily="34" charset="0"/>
                          <a:cs typeface="Times New Roman" pitchFamily="18" charset="0"/>
                        </a:rPr>
                        <a:t>xs:element, xs:choice</a:t>
                      </a: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rgbClr val="000000"/>
                          </a:solidFill>
                          <a:effectLst/>
                          <a:latin typeface="Arial" pitchFamily="34" charset="0"/>
                          <a:cs typeface="Times New Roman" pitchFamily="18" charset="0"/>
                        </a:rPr>
                        <a:t>xs:sequence, xs:group</a:t>
                      </a:r>
                      <a:endParaRPr kumimoji="0" lang="en-GB" sz="1200" b="0" i="0" u="none" strike="noStrike" cap="none" normalizeH="0" baseline="0" smtClean="0">
                        <a:ln>
                          <a:noFill/>
                        </a:ln>
                        <a:solidFill>
                          <a:srgbClr val="000000"/>
                        </a:solidFill>
                        <a:effectLst/>
                        <a:latin typeface="Arial" pitchFamily="34" charset="0"/>
                        <a:cs typeface="Times New Roman"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Creates a new instance of a previously defined variable.</a:t>
                      </a:r>
                      <a:r>
                        <a:rPr kumimoji="0" lang="en-GB" sz="1200" b="0" i="0" u="none" strike="noStrike" cap="none" normalizeH="0" baseline="0" dirty="0" smtClean="0">
                          <a:ln>
                            <a:noFill/>
                          </a:ln>
                          <a:solidFill>
                            <a:schemeClr val="tx1"/>
                          </a:solidFill>
                          <a:effectLst/>
                          <a:latin typeface="Arial" pitchFamily="34" charset="0"/>
                        </a:rPr>
                        <a:t>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0093">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dfdl:setVariable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rgbClr val="000000"/>
                          </a:solidFill>
                          <a:effectLst/>
                          <a:latin typeface="Arial" pitchFamily="34" charset="0"/>
                          <a:cs typeface="Times New Roman" pitchFamily="18" charset="0"/>
                        </a:rPr>
                        <a:t>xs:element, xs:choice</a:t>
                      </a: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US" sz="1200" b="0" i="0" u="none" strike="noStrike" cap="none" normalizeH="0" baseline="0" smtClean="0">
                          <a:ln>
                            <a:noFill/>
                          </a:ln>
                          <a:solidFill>
                            <a:srgbClr val="000000"/>
                          </a:solidFill>
                          <a:effectLst/>
                          <a:latin typeface="Arial" pitchFamily="34" charset="0"/>
                          <a:cs typeface="Times New Roman" pitchFamily="18" charset="0"/>
                        </a:rPr>
                        <a:t>xs:sequence, xs:group</a:t>
                      </a:r>
                      <a:endParaRPr kumimoji="0" lang="en-GB" sz="1200" b="0" i="0" u="none" strike="noStrike" cap="none" normalizeH="0" baseline="0" smtClean="0">
                        <a:ln>
                          <a:noFill/>
                        </a:ln>
                        <a:solidFill>
                          <a:srgbClr val="000000"/>
                        </a:solidFill>
                        <a:effectLst/>
                        <a:latin typeface="Arial" pitchFamily="34" charset="0"/>
                        <a:cs typeface="Times New Roman" pitchFamily="18" charset="0"/>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Sets the value of a variable instance.  </a:t>
                      </a:r>
                      <a:endParaRPr kumimoji="0" lang="en-GB" sz="12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76" name="Rectangle 2"/>
          <p:cNvSpPr txBox="1">
            <a:spLocks noChangeArrowheads="1"/>
          </p:cNvSpPr>
          <p:nvPr/>
        </p:nvSpPr>
        <p:spPr bwMode="auto">
          <a:xfrm>
            <a:off x="157163" y="160338"/>
            <a:ext cx="861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lgn="l" eaLnBrk="1" hangingPunct="1">
              <a:spcBef>
                <a:spcPct val="0"/>
              </a:spcBef>
              <a:spcAft>
                <a:spcPct val="0"/>
              </a:spcAft>
              <a:buFont typeface="Wingdings" pitchFamily="2" charset="2"/>
              <a:buNone/>
            </a:pPr>
            <a:r>
              <a:rPr lang="en-GB" sz="2400" b="1" dirty="0">
                <a:solidFill>
                  <a:schemeClr val="tx1"/>
                </a:solidFill>
              </a:rPr>
              <a:t>DFDL </a:t>
            </a:r>
            <a:r>
              <a:rPr lang="en-GB" sz="2400" b="1" dirty="0" smtClean="0">
                <a:solidFill>
                  <a:schemeClr val="tx1"/>
                </a:solidFill>
              </a:rPr>
              <a:t>Annotations - Advanced</a:t>
            </a:r>
            <a:endParaRPr lang="en-GB" sz="2400"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57163" y="136525"/>
            <a:ext cx="874395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dirty="0" smtClean="0"/>
              <a:t>DFDL Properties</a:t>
            </a:r>
          </a:p>
        </p:txBody>
      </p:sp>
      <p:sp>
        <p:nvSpPr>
          <p:cNvPr id="159747" name="Rectangle 3"/>
          <p:cNvSpPr>
            <a:spLocks noGrp="1" noChangeArrowheads="1"/>
          </p:cNvSpPr>
          <p:nvPr>
            <p:ph type="body" idx="1"/>
          </p:nvPr>
        </p:nvSpPr>
        <p:spPr>
          <a:xfrm>
            <a:off x="182563" y="785813"/>
            <a:ext cx="8602662" cy="5211762"/>
          </a:xfrm>
        </p:spPr>
        <p:txBody>
          <a:bodyPr/>
          <a:lstStyle/>
          <a:p>
            <a:pPr marL="190500" indent="-190500" eaLnBrk="1" hangingPunct="1">
              <a:defRPr/>
            </a:pPr>
            <a:r>
              <a:rPr lang="en-GB" sz="1800" dirty="0"/>
              <a:t>DFDL properties describe the physical representation of the objects in a DFDL schema</a:t>
            </a:r>
          </a:p>
          <a:p>
            <a:pPr marL="190500" indent="-190500" eaLnBrk="1" hangingPunct="1">
              <a:defRPr/>
            </a:pPr>
            <a:r>
              <a:rPr lang="en-GB" sz="1800" dirty="0"/>
              <a:t>There are many DFDL properties, </a:t>
            </a:r>
            <a:r>
              <a:rPr lang="en-GB" sz="1800" dirty="0" smtClean="0"/>
              <a:t>the most important being:</a:t>
            </a:r>
            <a:endParaRPr lang="en-GB" sz="1800" dirty="0"/>
          </a:p>
          <a:p>
            <a:pPr marL="419100" lvl="1" indent="-190500" eaLnBrk="1" hangingPunct="1">
              <a:defRPr/>
            </a:pPr>
            <a:r>
              <a:rPr lang="en-GB" sz="1600" dirty="0"/>
              <a:t>Element &amp; </a:t>
            </a:r>
            <a:r>
              <a:rPr lang="en-GB" sz="1600" dirty="0" err="1"/>
              <a:t>SimpleType</a:t>
            </a:r>
            <a:r>
              <a:rPr lang="en-GB" sz="1600" dirty="0" smtClean="0"/>
              <a:t>: </a:t>
            </a:r>
            <a:r>
              <a:rPr lang="en-GB" sz="1600" dirty="0" err="1" smtClean="0">
                <a:solidFill>
                  <a:srgbClr val="AB1987"/>
                </a:solidFill>
              </a:rPr>
              <a:t>dfdl:representation</a:t>
            </a:r>
            <a:r>
              <a:rPr lang="en-GB" sz="1600" dirty="0" smtClean="0">
                <a:solidFill>
                  <a:srgbClr val="AB1987"/>
                </a:solidFill>
              </a:rPr>
              <a:t>, </a:t>
            </a:r>
            <a:r>
              <a:rPr lang="en-GB" sz="1600" dirty="0" err="1" smtClean="0">
                <a:solidFill>
                  <a:srgbClr val="AB1987"/>
                </a:solidFill>
              </a:rPr>
              <a:t>dfdl:lengthKind</a:t>
            </a:r>
            <a:endParaRPr lang="en-GB" sz="1600" dirty="0">
              <a:solidFill>
                <a:srgbClr val="AB1987"/>
              </a:solidFill>
            </a:endParaRPr>
          </a:p>
          <a:p>
            <a:pPr marL="419100" lvl="1" indent="-190500" eaLnBrk="1" hangingPunct="1">
              <a:defRPr/>
            </a:pPr>
            <a:r>
              <a:rPr lang="en-GB" sz="1600" dirty="0"/>
              <a:t>Element only</a:t>
            </a:r>
            <a:r>
              <a:rPr lang="en-GB" sz="1600" dirty="0" smtClean="0"/>
              <a:t>: </a:t>
            </a:r>
            <a:r>
              <a:rPr lang="en-GB" sz="1600" dirty="0" err="1" smtClean="0">
                <a:solidFill>
                  <a:srgbClr val="AB1987"/>
                </a:solidFill>
              </a:rPr>
              <a:t>dfdl:occursCountKind</a:t>
            </a:r>
            <a:endParaRPr lang="en-GB" sz="1600" dirty="0">
              <a:solidFill>
                <a:srgbClr val="AB1987"/>
              </a:solidFill>
            </a:endParaRPr>
          </a:p>
          <a:p>
            <a:pPr marL="419100" lvl="1" indent="-190500" eaLnBrk="1" hangingPunct="1">
              <a:defRPr/>
            </a:pPr>
            <a:r>
              <a:rPr lang="en-GB" sz="1600" dirty="0"/>
              <a:t>Sequence</a:t>
            </a:r>
            <a:r>
              <a:rPr lang="en-GB" sz="1600" dirty="0" smtClean="0"/>
              <a:t>: </a:t>
            </a:r>
            <a:r>
              <a:rPr lang="en-GB" sz="1600" dirty="0" err="1" smtClean="0">
                <a:solidFill>
                  <a:srgbClr val="AB1987"/>
                </a:solidFill>
              </a:rPr>
              <a:t>dfdl:sequenceKind</a:t>
            </a:r>
            <a:r>
              <a:rPr lang="en-GB" sz="1600" dirty="0" smtClean="0">
                <a:solidFill>
                  <a:srgbClr val="AB1987"/>
                </a:solidFill>
              </a:rPr>
              <a:t>, </a:t>
            </a:r>
            <a:r>
              <a:rPr lang="en-GB" sz="1600" dirty="0" err="1" smtClean="0">
                <a:solidFill>
                  <a:srgbClr val="AB1987"/>
                </a:solidFill>
              </a:rPr>
              <a:t>dfdl:separator</a:t>
            </a:r>
            <a:endParaRPr lang="en-GB" sz="1600" dirty="0">
              <a:solidFill>
                <a:srgbClr val="AB1987"/>
              </a:solidFill>
            </a:endParaRPr>
          </a:p>
          <a:p>
            <a:pPr marL="419100" lvl="1" indent="-190500" eaLnBrk="1" hangingPunct="1">
              <a:defRPr/>
            </a:pPr>
            <a:r>
              <a:rPr lang="en-GB" sz="1600" dirty="0"/>
              <a:t>Choice</a:t>
            </a:r>
            <a:r>
              <a:rPr lang="en-GB" sz="1600" dirty="0" smtClean="0"/>
              <a:t>: </a:t>
            </a:r>
            <a:r>
              <a:rPr lang="en-GB" sz="1600" dirty="0" err="1" smtClean="0">
                <a:solidFill>
                  <a:srgbClr val="AB1987"/>
                </a:solidFill>
              </a:rPr>
              <a:t>dfdl:choiceKind</a:t>
            </a:r>
            <a:endParaRPr lang="en-GB" sz="1600" dirty="0">
              <a:solidFill>
                <a:srgbClr val="AB1987"/>
              </a:solidFill>
            </a:endParaRPr>
          </a:p>
          <a:p>
            <a:pPr marL="419100" lvl="1" indent="-190500" eaLnBrk="1" hangingPunct="1">
              <a:defRPr/>
            </a:pPr>
            <a:r>
              <a:rPr lang="en-GB" sz="1600" dirty="0"/>
              <a:t>All</a:t>
            </a:r>
            <a:r>
              <a:rPr lang="en-GB" sz="1600" dirty="0" smtClean="0"/>
              <a:t>: </a:t>
            </a:r>
            <a:r>
              <a:rPr lang="en-GB" sz="1600" dirty="0" err="1" smtClean="0">
                <a:solidFill>
                  <a:srgbClr val="AB1987"/>
                </a:solidFill>
              </a:rPr>
              <a:t>dfdl:initiator</a:t>
            </a:r>
            <a:r>
              <a:rPr lang="en-GB" sz="1600" dirty="0" smtClean="0">
                <a:solidFill>
                  <a:srgbClr val="AB1987"/>
                </a:solidFill>
              </a:rPr>
              <a:t>, </a:t>
            </a:r>
            <a:r>
              <a:rPr lang="en-GB" sz="1600" dirty="0" err="1" smtClean="0">
                <a:solidFill>
                  <a:srgbClr val="AB1987"/>
                </a:solidFill>
              </a:rPr>
              <a:t>dfdl:terminator</a:t>
            </a:r>
            <a:r>
              <a:rPr lang="en-GB" sz="1600" dirty="0" smtClean="0">
                <a:solidFill>
                  <a:srgbClr val="AB1987"/>
                </a:solidFill>
              </a:rPr>
              <a:t>, </a:t>
            </a:r>
            <a:r>
              <a:rPr lang="en-GB" sz="1600" dirty="0" err="1" smtClean="0">
                <a:solidFill>
                  <a:srgbClr val="AB1987"/>
                </a:solidFill>
              </a:rPr>
              <a:t>dfdl:encoding</a:t>
            </a:r>
            <a:r>
              <a:rPr lang="en-GB" sz="1600" dirty="0" smtClean="0">
                <a:solidFill>
                  <a:srgbClr val="AB1987"/>
                </a:solidFill>
              </a:rPr>
              <a:t>, </a:t>
            </a:r>
            <a:r>
              <a:rPr lang="en-GB" sz="1600" dirty="0" err="1" smtClean="0">
                <a:solidFill>
                  <a:srgbClr val="AB1987"/>
                </a:solidFill>
              </a:rPr>
              <a:t>dfdl:alignment</a:t>
            </a:r>
            <a:endParaRPr lang="en-GB" sz="1600" dirty="0">
              <a:solidFill>
                <a:srgbClr val="AB1987"/>
              </a:solidFill>
            </a:endParaRPr>
          </a:p>
          <a:p>
            <a:pPr marL="190500" indent="-190500" eaLnBrk="1" hangingPunct="1">
              <a:defRPr/>
            </a:pPr>
            <a:r>
              <a:rPr lang="en-GB" sz="1800" dirty="0" smtClean="0"/>
              <a:t>DFDL </a:t>
            </a:r>
            <a:r>
              <a:rPr lang="en-GB" sz="1800" dirty="0"/>
              <a:t>properties do </a:t>
            </a:r>
            <a:r>
              <a:rPr lang="en-GB" sz="1800" i="1" dirty="0"/>
              <a:t>not</a:t>
            </a:r>
            <a:r>
              <a:rPr lang="en-GB" sz="1800" dirty="0"/>
              <a:t> have built-in </a:t>
            </a:r>
            <a:r>
              <a:rPr lang="en-GB" sz="1800" dirty="0" smtClean="0"/>
              <a:t>defaults!</a:t>
            </a:r>
          </a:p>
          <a:p>
            <a:pPr marL="419100" lvl="1" indent="-190500" eaLnBrk="1" hangingPunct="1">
              <a:defRPr/>
            </a:pPr>
            <a:r>
              <a:rPr lang="en-GB" sz="1600" dirty="0" smtClean="0"/>
              <a:t>If </a:t>
            </a:r>
            <a:r>
              <a:rPr lang="en-GB" sz="1600" dirty="0"/>
              <a:t>an object needs a property, a value must be </a:t>
            </a:r>
            <a:r>
              <a:rPr lang="en-GB" sz="1600" dirty="0" smtClean="0"/>
              <a:t>supplied</a:t>
            </a:r>
          </a:p>
          <a:p>
            <a:pPr marL="190500" indent="-190500" eaLnBrk="1" hangingPunct="1">
              <a:defRPr/>
            </a:pPr>
            <a:r>
              <a:rPr lang="en-GB" sz="1800" dirty="0" smtClean="0"/>
              <a:t>A property may be set:</a:t>
            </a:r>
            <a:endParaRPr lang="en-GB" sz="1800" dirty="0"/>
          </a:p>
          <a:p>
            <a:pPr marL="419100" lvl="1" indent="-190500" eaLnBrk="1" hangingPunct="1">
              <a:buFont typeface="Wingdings" pitchFamily="2" charset="2"/>
              <a:buAutoNum type="arabicPeriod"/>
              <a:defRPr/>
            </a:pPr>
            <a:r>
              <a:rPr lang="en-GB" sz="1600" dirty="0"/>
              <a:t>O</a:t>
            </a:r>
            <a:r>
              <a:rPr lang="en-GB" sz="1600" dirty="0" smtClean="0"/>
              <a:t>n an object directly</a:t>
            </a:r>
            <a:endParaRPr lang="en-GB" sz="1600" dirty="0"/>
          </a:p>
          <a:p>
            <a:pPr marL="419100" lvl="1" indent="-190500" eaLnBrk="1" hangingPunct="1">
              <a:buFont typeface="Wingdings" pitchFamily="2" charset="2"/>
              <a:buAutoNum type="arabicPeriod"/>
              <a:defRPr/>
            </a:pPr>
            <a:r>
              <a:rPr lang="en-GB" sz="1600" dirty="0" smtClean="0"/>
              <a:t>On </a:t>
            </a:r>
            <a:r>
              <a:rPr lang="en-GB" sz="1600" dirty="0"/>
              <a:t>the </a:t>
            </a:r>
            <a:r>
              <a:rPr lang="en-GB" sz="1600" dirty="0" smtClean="0"/>
              <a:t>schema’s </a:t>
            </a:r>
            <a:r>
              <a:rPr lang="en-GB" sz="1600" dirty="0" err="1" smtClean="0"/>
              <a:t>dfdl:format</a:t>
            </a:r>
            <a:r>
              <a:rPr lang="en-GB" sz="1600" dirty="0" smtClean="0"/>
              <a:t> annotation, it </a:t>
            </a:r>
            <a:r>
              <a:rPr lang="en-GB" sz="1600" dirty="0"/>
              <a:t>acts as a default for all objects in the </a:t>
            </a:r>
            <a:r>
              <a:rPr lang="en-GB" sz="1600" dirty="0" smtClean="0"/>
              <a:t>schema</a:t>
            </a:r>
          </a:p>
          <a:p>
            <a:pPr marL="419100" lvl="1" indent="-190500" eaLnBrk="1" hangingPunct="1">
              <a:buFont typeface="Wingdings" pitchFamily="2" charset="2"/>
              <a:buAutoNum type="arabicPeriod"/>
              <a:defRPr/>
            </a:pPr>
            <a:r>
              <a:rPr lang="en-GB" sz="1600" dirty="0" smtClean="0"/>
              <a:t>On a named </a:t>
            </a:r>
            <a:r>
              <a:rPr lang="en-GB" sz="1600" dirty="0" err="1" smtClean="0"/>
              <a:t>dfdl:defineFormat</a:t>
            </a:r>
            <a:r>
              <a:rPr lang="en-GB" sz="1600" dirty="0" smtClean="0"/>
              <a:t> </a:t>
            </a:r>
            <a:r>
              <a:rPr lang="en-GB" sz="1600" dirty="0"/>
              <a:t>annotation, and </a:t>
            </a:r>
            <a:r>
              <a:rPr lang="en-GB" sz="1600" dirty="0" smtClean="0"/>
              <a:t>referenced from an object using </a:t>
            </a:r>
            <a:r>
              <a:rPr lang="en-GB" sz="1600" dirty="0"/>
              <a:t>the </a:t>
            </a:r>
            <a:r>
              <a:rPr lang="en-GB" sz="1600" dirty="0" smtClean="0"/>
              <a:t>special </a:t>
            </a:r>
            <a:r>
              <a:rPr lang="en-GB" sz="1600" dirty="0" err="1" smtClean="0"/>
              <a:t>dfdl:ref</a:t>
            </a:r>
            <a:r>
              <a:rPr lang="en-GB" sz="1600" dirty="0" smtClean="0"/>
              <a:t> property</a:t>
            </a:r>
          </a:p>
          <a:p>
            <a:pPr eaLnBrk="1" hangingPunct="1">
              <a:defRPr/>
            </a:pPr>
            <a:r>
              <a:rPr lang="en-GB" sz="1800" dirty="0" smtClean="0"/>
              <a:t>An Element may inherit properties from its Simple Type</a:t>
            </a:r>
          </a:p>
          <a:p>
            <a:pPr eaLnBrk="1" hangingPunct="1">
              <a:defRPr/>
            </a:pPr>
            <a:r>
              <a:rPr lang="en-GB" sz="1800" dirty="0" smtClean="0"/>
              <a:t>An Element/Group ref may inherit properties from its global Element/Group</a:t>
            </a:r>
            <a:endParaRPr lang="en-GB" sz="1800" dirty="0"/>
          </a:p>
          <a:p>
            <a:pPr marL="228600" lvl="1" indent="0" eaLnBrk="1" hangingPunct="1">
              <a:buFont typeface="Calibri" pitchFamily="34" charset="0"/>
              <a:buNone/>
              <a:defRPr/>
            </a:pPr>
            <a:endParaRPr lang="en-GB"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bwMode="auto">
          <a:xfrm>
            <a:off x="457200" y="1135063"/>
            <a:ext cx="9151938" cy="492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buFont typeface="Wingdings" pitchFamily="2" charset="2"/>
              <a:buNone/>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xs:schema</a:t>
            </a:r>
            <a:r>
              <a:rPr lang="en-US" sz="1400" b="1" dirty="0" smtClean="0">
                <a:solidFill>
                  <a:srgbClr val="00B050"/>
                </a:solidFill>
                <a:latin typeface="Courier New" pitchFamily="49" charset="0"/>
                <a:cs typeface="Courier New" pitchFamily="49" charset="0"/>
              </a:rPr>
              <a:t>&gt;</a:t>
            </a:r>
          </a:p>
          <a:p>
            <a:pPr eaLnBrk="1" hangingPunct="1">
              <a:spcBef>
                <a:spcPct val="0"/>
              </a:spcBef>
              <a:buFont typeface="Wingdings" pitchFamily="2" charset="2"/>
              <a:buNone/>
            </a:pPr>
            <a:endParaRPr lang="en-US" sz="1400" b="1" dirty="0" smtClean="0">
              <a:solidFill>
                <a:srgbClr val="00CC66"/>
              </a:solidFill>
              <a:latin typeface="Courier New" pitchFamily="49" charset="0"/>
              <a:cs typeface="Courier New" pitchFamily="49" charset="0"/>
            </a:endParaRPr>
          </a:p>
          <a:p>
            <a:pPr eaLnBrk="1" hangingPunct="1">
              <a:spcBef>
                <a:spcPct val="0"/>
              </a:spcBef>
              <a:buFont typeface="Wingdings" pitchFamily="2" charset="2"/>
              <a:buNone/>
            </a:pPr>
            <a:r>
              <a:rPr lang="en-US" sz="1400" b="1" dirty="0" smtClean="0">
                <a:solidFill>
                  <a:srgbClr val="00CC66"/>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&lt;</a:t>
            </a:r>
            <a:r>
              <a:rPr lang="en-US" sz="1400" b="1" dirty="0" err="1" smtClean="0">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a:t>
            </a:r>
            <a:br>
              <a:rPr lang="en-US" sz="1400" b="1" dirty="0" smtClean="0">
                <a:solidFill>
                  <a:srgbClr val="0000FF"/>
                </a:solidFill>
                <a:latin typeface="Courier New" pitchFamily="49" charset="0"/>
                <a:cs typeface="Courier New" pitchFamily="49" charset="0"/>
              </a:rPr>
            </a:br>
            <a:r>
              <a:rPr lang="en-US" sz="1400" b="1" dirty="0" smtClean="0">
                <a:solidFill>
                  <a:srgbClr val="0000FF"/>
                </a:solidFill>
                <a:latin typeface="Courier New" pitchFamily="49" charset="0"/>
                <a:cs typeface="Courier New" pitchFamily="49" charset="0"/>
              </a:rPr>
              <a:t> &lt;</a:t>
            </a:r>
            <a:r>
              <a:rPr lang="en-US" sz="1400" b="1" dirty="0" err="1" smtClean="0">
                <a:solidFill>
                  <a:srgbClr val="0000FF"/>
                </a:solidFill>
                <a:latin typeface="Courier New" pitchFamily="49" charset="0"/>
                <a:cs typeface="Courier New" pitchFamily="49" charset="0"/>
              </a:rPr>
              <a:t>xs:appinfo</a:t>
            </a:r>
            <a:r>
              <a:rPr lang="en-US" sz="1400" b="1" dirty="0" smtClean="0">
                <a:solidFill>
                  <a:srgbClr val="0000FF"/>
                </a:solidFill>
                <a:latin typeface="Courier New" pitchFamily="49" charset="0"/>
                <a:cs typeface="Courier New" pitchFamily="49" charset="0"/>
              </a:rPr>
              <a:t> source=“http://www.ogf.org/</a:t>
            </a:r>
            <a:r>
              <a:rPr lang="en-US" sz="1400" b="1" dirty="0" err="1" smtClean="0">
                <a:solidFill>
                  <a:srgbClr val="0000FF"/>
                </a:solidFill>
                <a:latin typeface="Courier New" pitchFamily="49" charset="0"/>
                <a:cs typeface="Courier New" pitchFamily="49" charset="0"/>
              </a:rPr>
              <a:t>dfdl</a:t>
            </a:r>
            <a:r>
              <a:rPr lang="en-US" sz="1400" b="1" dirty="0" smtClean="0">
                <a:solidFill>
                  <a:srgbClr val="0000FF"/>
                </a:solidFill>
                <a:latin typeface="Courier New" pitchFamily="49" charset="0"/>
                <a:cs typeface="Courier New" pitchFamily="49" charset="0"/>
              </a:rPr>
              <a:t>/” &gt;</a:t>
            </a:r>
            <a:br>
              <a:rPr lang="en-US" sz="1400" b="1" dirty="0" smtClean="0">
                <a:solidFill>
                  <a:srgbClr val="0000FF"/>
                </a:solidFill>
                <a:latin typeface="Courier New" pitchFamily="49" charset="0"/>
                <a:cs typeface="Courier New" pitchFamily="49" charset="0"/>
              </a:rPr>
            </a:br>
            <a:r>
              <a:rPr lang="en-US" sz="1400" b="1" dirty="0" smtClean="0">
                <a:solidFill>
                  <a:srgbClr val="00CC66"/>
                </a:solidFill>
                <a:latin typeface="Courier New" pitchFamily="49" charset="0"/>
                <a:cs typeface="Courier New" pitchFamily="49" charset="0"/>
              </a:rPr>
              <a:t>    </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dfdl:format</a:t>
            </a:r>
            <a:r>
              <a:rPr lang="en-US" sz="1400" b="1" dirty="0" smtClean="0">
                <a:latin typeface="Courier New" pitchFamily="49" charset="0"/>
                <a:cs typeface="Courier New" pitchFamily="49" charset="0"/>
              </a:rPr>
              <a:t> terminator=“;” encoding=“ASCII” … /&gt;</a:t>
            </a:r>
            <a:br>
              <a:rPr lang="en-US" sz="1400" b="1" dirty="0" smtClean="0">
                <a:latin typeface="Courier New" pitchFamily="49" charset="0"/>
                <a:cs typeface="Courier New" pitchFamily="49" charset="0"/>
              </a:rPr>
            </a:br>
            <a:r>
              <a:rPr lang="en-US" sz="1400" b="1" dirty="0" smtClean="0">
                <a:solidFill>
                  <a:srgbClr val="00CC66"/>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&lt;/</a:t>
            </a:r>
            <a:r>
              <a:rPr lang="en-US" sz="1400" b="1" dirty="0" err="1" smtClean="0">
                <a:solidFill>
                  <a:srgbClr val="0000FF"/>
                </a:solidFill>
                <a:latin typeface="Courier New" pitchFamily="49" charset="0"/>
                <a:cs typeface="Courier New" pitchFamily="49" charset="0"/>
              </a:rPr>
              <a:t>xs:appinfo</a:t>
            </a:r>
            <a:r>
              <a:rPr lang="en-US" sz="1400" b="1" dirty="0" smtClean="0">
                <a:solidFill>
                  <a:srgbClr val="0000FF"/>
                </a:solidFill>
                <a:latin typeface="Courier New" pitchFamily="49" charset="0"/>
                <a:cs typeface="Courier New" pitchFamily="49" charset="0"/>
              </a:rPr>
              <a:t>&gt;</a:t>
            </a:r>
          </a:p>
          <a:p>
            <a:pPr eaLnBrk="1" hangingPunct="1">
              <a:spcBef>
                <a:spcPct val="0"/>
              </a:spcBef>
              <a:buFont typeface="Wingdings" pitchFamily="2" charset="2"/>
              <a:buNone/>
            </a:pPr>
            <a:r>
              <a:rPr lang="en-US" sz="1400" b="1" dirty="0" smtClean="0">
                <a:solidFill>
                  <a:srgbClr val="0000FF"/>
                </a:solidFill>
                <a:latin typeface="Courier New" pitchFamily="49" charset="0"/>
                <a:cs typeface="Courier New" pitchFamily="49" charset="0"/>
              </a:rPr>
              <a:t>  &lt;/</a:t>
            </a:r>
            <a:r>
              <a:rPr lang="en-US" sz="1400" b="1" dirty="0" err="1" smtClean="0">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a:t>
            </a:r>
          </a:p>
          <a:p>
            <a:pPr eaLnBrk="1" hangingPunct="1">
              <a:spcBef>
                <a:spcPct val="0"/>
              </a:spcBef>
              <a:buFont typeface="Wingdings" pitchFamily="2" charset="2"/>
              <a:buNone/>
            </a:pPr>
            <a:endParaRPr lang="en-US" sz="1400" b="1" dirty="0" smtClean="0">
              <a:solidFill>
                <a:srgbClr val="00CC66"/>
              </a:solidFill>
              <a:latin typeface="Courier New" pitchFamily="49" charset="0"/>
              <a:cs typeface="Courier New" pitchFamily="49" charset="0"/>
            </a:endParaRPr>
          </a:p>
          <a:p>
            <a:pPr eaLnBrk="1" hangingPunct="1">
              <a:spcBef>
                <a:spcPct val="0"/>
              </a:spcBef>
              <a:buFont typeface="Wingdings" pitchFamily="2" charset="2"/>
              <a:buNone/>
            </a:pPr>
            <a:endParaRPr lang="en-US" sz="1400" b="1" dirty="0" smtClean="0">
              <a:solidFill>
                <a:srgbClr val="00CC66"/>
              </a:solidFill>
              <a:latin typeface="Courier New" pitchFamily="49" charset="0"/>
              <a:cs typeface="Courier New" pitchFamily="49" charset="0"/>
            </a:endParaRPr>
          </a:p>
          <a:p>
            <a:pPr eaLnBrk="1" hangingPunct="1">
              <a:spcBef>
                <a:spcPct val="0"/>
              </a:spcBef>
              <a:buFont typeface="Wingdings" pitchFamily="2" charset="2"/>
              <a:buNone/>
            </a:pPr>
            <a:endParaRPr lang="en-US" sz="1400" b="1" dirty="0">
              <a:solidFill>
                <a:srgbClr val="00CC66"/>
              </a:solidFill>
              <a:latin typeface="Courier New" pitchFamily="49" charset="0"/>
              <a:cs typeface="Courier New" pitchFamily="49" charset="0"/>
            </a:endParaRPr>
          </a:p>
          <a:p>
            <a:pPr eaLnBrk="1" hangingPunct="1">
              <a:spcBef>
                <a:spcPct val="0"/>
              </a:spcBef>
              <a:buFont typeface="Wingdings" pitchFamily="2" charset="2"/>
              <a:buNone/>
            </a:pPr>
            <a:endParaRPr lang="en-US" sz="1400" b="1" dirty="0" smtClean="0">
              <a:solidFill>
                <a:srgbClr val="00CC66"/>
              </a:solidFill>
              <a:latin typeface="Courier New" pitchFamily="49" charset="0"/>
              <a:cs typeface="Courier New" pitchFamily="49" charset="0"/>
            </a:endParaRPr>
          </a:p>
          <a:p>
            <a:pPr eaLnBrk="1" hangingPunct="1">
              <a:spcBef>
                <a:spcPct val="0"/>
              </a:spcBef>
              <a:buFont typeface="Wingdings" pitchFamily="2" charset="2"/>
              <a:buNone/>
            </a:pP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xs:complexType</a:t>
            </a:r>
            <a:r>
              <a:rPr lang="en-US" sz="1400" b="1" dirty="0" smtClean="0">
                <a:solidFill>
                  <a:srgbClr val="00B050"/>
                </a:solidFill>
                <a:latin typeface="Courier New" pitchFamily="49" charset="0"/>
                <a:cs typeface="Courier New" pitchFamily="49" charset="0"/>
              </a:rPr>
              <a:t> name=“fmt1”&gt;</a:t>
            </a:r>
          </a:p>
          <a:p>
            <a:pPr eaLnBrk="1" hangingPunct="1">
              <a:spcBef>
                <a:spcPct val="0"/>
              </a:spcBef>
              <a:buFont typeface="Wingdings" pitchFamily="2" charset="2"/>
              <a:buNone/>
            </a:pP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xs:sequence</a:t>
            </a:r>
            <a:r>
              <a:rPr lang="en-US" sz="1400" b="1" dirty="0" smtClean="0">
                <a:solidFill>
                  <a:srgbClr val="00B050"/>
                </a:solidFill>
                <a:latin typeface="Courier New" pitchFamily="49" charset="0"/>
                <a:cs typeface="Courier New" pitchFamily="49" charset="0"/>
              </a:rPr>
              <a:t>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name=”A”</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type=”</a:t>
            </a:r>
            <a:r>
              <a:rPr lang="en-US" sz="1400" b="1" dirty="0" err="1" smtClean="0">
                <a:solidFill>
                  <a:srgbClr val="00B050"/>
                </a:solidFill>
                <a:latin typeface="Courier New" pitchFamily="49" charset="0"/>
                <a:cs typeface="Courier New" pitchFamily="49" charset="0"/>
              </a:rPr>
              <a:t>xs:string</a:t>
            </a:r>
            <a:r>
              <a:rPr lang="en-US" sz="1400" b="1" dirty="0" smtClean="0">
                <a:solidFill>
                  <a:srgbClr val="00B050"/>
                </a:solidFill>
                <a:latin typeface="Courier New" pitchFamily="49" charset="0"/>
                <a:cs typeface="Courier New" pitchFamily="49" charset="0"/>
              </a:rPr>
              <a:t>”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CC66"/>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name=”B”</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type=”</a:t>
            </a:r>
            <a:r>
              <a:rPr lang="en-US" sz="1400" b="1" dirty="0" err="1" smtClean="0">
                <a:solidFill>
                  <a:srgbClr val="00B050"/>
                </a:solidFill>
                <a:latin typeface="Courier New" pitchFamily="49" charset="0"/>
                <a:cs typeface="Courier New" pitchFamily="49" charset="0"/>
              </a:rPr>
              <a:t>xs:string</a:t>
            </a:r>
            <a:r>
              <a:rPr lang="en-US" sz="1400" b="1" dirty="0" smtClean="0">
                <a:solidFill>
                  <a:srgbClr val="00B050"/>
                </a:solidFill>
                <a:latin typeface="Courier New" pitchFamily="49" charset="0"/>
                <a:cs typeface="Courier New" pitchFamily="49" charset="0"/>
              </a:rPr>
              <a:t>”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CC66"/>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name=”C”</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type=”</a:t>
            </a:r>
            <a:r>
              <a:rPr lang="en-US" sz="1400" b="1" dirty="0" err="1" smtClean="0">
                <a:solidFill>
                  <a:srgbClr val="00B050"/>
                </a:solidFill>
                <a:latin typeface="Courier New" pitchFamily="49" charset="0"/>
                <a:cs typeface="Courier New" pitchFamily="49" charset="0"/>
              </a:rPr>
              <a:t>xs:string</a:t>
            </a:r>
            <a:r>
              <a:rPr lang="en-US" sz="1400" b="1" dirty="0" smtClean="0">
                <a:solidFill>
                  <a:srgbClr val="00B050"/>
                </a:solidFill>
                <a:latin typeface="Courier New" pitchFamily="49" charset="0"/>
                <a:cs typeface="Courier New" pitchFamily="49" charset="0"/>
              </a:rPr>
              <a:t>”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name=”D”</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type=”</a:t>
            </a:r>
            <a:r>
              <a:rPr lang="en-US" sz="1400" b="1" dirty="0" err="1" smtClean="0">
                <a:solidFill>
                  <a:srgbClr val="00B050"/>
                </a:solidFill>
                <a:latin typeface="Courier New" pitchFamily="49" charset="0"/>
                <a:cs typeface="Courier New" pitchFamily="49" charset="0"/>
              </a:rPr>
              <a:t>xs:string</a:t>
            </a:r>
            <a:r>
              <a:rPr lang="en-US" sz="1400" b="1" dirty="0" smtClean="0">
                <a:solidFill>
                  <a:srgbClr val="00B050"/>
                </a:solidFill>
                <a:latin typeface="Courier New" pitchFamily="49" charset="0"/>
                <a:cs typeface="Courier New" pitchFamily="49" charset="0"/>
              </a:rPr>
              <a:t>”                     /&gt;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xs:sequence</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xs:complexType</a:t>
            </a:r>
            <a:r>
              <a:rPr lang="en-US" sz="1400" b="1" dirty="0" smtClean="0">
                <a:solidFill>
                  <a:srgbClr val="00B050"/>
                </a:solidFill>
                <a:latin typeface="Courier New" pitchFamily="49" charset="0"/>
                <a:cs typeface="Courier New" pitchFamily="49" charset="0"/>
              </a:rPr>
              <a:t>&gt;</a:t>
            </a:r>
          </a:p>
          <a:p>
            <a:pPr eaLnBrk="1" hangingPunct="1">
              <a:spcBef>
                <a:spcPct val="0"/>
              </a:spcBef>
              <a:buFont typeface="Wingdings" pitchFamily="2" charset="2"/>
              <a:buNone/>
            </a:pPr>
            <a:endParaRPr lang="en-US" sz="1400" b="1" dirty="0" smtClean="0">
              <a:solidFill>
                <a:srgbClr val="00B050"/>
              </a:solidFill>
              <a:latin typeface="Courier New" pitchFamily="49" charset="0"/>
              <a:cs typeface="Courier New" pitchFamily="49" charset="0"/>
            </a:endParaRPr>
          </a:p>
          <a:p>
            <a:pPr eaLnBrk="1" hangingPunct="1">
              <a:spcBef>
                <a:spcPct val="0"/>
              </a:spcBef>
              <a:buFont typeface="Wingdings" pitchFamily="2" charset="2"/>
              <a:buNone/>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xs:schema</a:t>
            </a:r>
            <a:r>
              <a:rPr lang="en-US" sz="1400" b="1" dirty="0" smtClean="0">
                <a:solidFill>
                  <a:srgbClr val="00B050"/>
                </a:solidFill>
                <a:latin typeface="Courier New" pitchFamily="49" charset="0"/>
                <a:cs typeface="Courier New" pitchFamily="49" charset="0"/>
              </a:rPr>
              <a:t>&gt;</a:t>
            </a:r>
          </a:p>
        </p:txBody>
      </p:sp>
      <p:sp>
        <p:nvSpPr>
          <p:cNvPr id="24579" name="Rectangle 3"/>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Example - DFDL Properties</a:t>
            </a:r>
          </a:p>
        </p:txBody>
      </p:sp>
      <p:sp>
        <p:nvSpPr>
          <p:cNvPr id="245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1799" name="Rectangle 7"/>
          <p:cNvSpPr>
            <a:spLocks noChangeArrowheads="1"/>
          </p:cNvSpPr>
          <p:nvPr/>
        </p:nvSpPr>
        <p:spPr bwMode="auto">
          <a:xfrm>
            <a:off x="2762250" y="712788"/>
            <a:ext cx="39290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3038" indent="-173038">
              <a:lnSpc>
                <a:spcPct val="100000"/>
              </a:lnSpc>
              <a:spcBef>
                <a:spcPct val="50000"/>
              </a:spcBef>
              <a:buClr>
                <a:schemeClr val="tx1"/>
              </a:buClr>
              <a:buFont typeface="Wingdings" pitchFamily="2" charset="2"/>
              <a:buNone/>
            </a:pPr>
            <a:r>
              <a:rPr lang="en-GB" sz="2000" b="1" dirty="0" smtClean="0">
                <a:solidFill>
                  <a:srgbClr val="FF6600"/>
                </a:solidFill>
                <a:latin typeface="Courier New" pitchFamily="49" charset="0"/>
              </a:rPr>
              <a:t>a26</a:t>
            </a:r>
            <a:r>
              <a:rPr lang="en-GB" sz="2000" b="1" dirty="0" smtClean="0">
                <a:solidFill>
                  <a:srgbClr val="7030A0"/>
                </a:solidFill>
                <a:latin typeface="Courier New" pitchFamily="49" charset="0"/>
              </a:rPr>
              <a:t>;</a:t>
            </a:r>
            <a:r>
              <a:rPr lang="en-GB" sz="2000" b="1" dirty="0" smtClean="0">
                <a:solidFill>
                  <a:srgbClr val="FF6600"/>
                </a:solidFill>
                <a:latin typeface="Courier New" pitchFamily="49" charset="0"/>
              </a:rPr>
              <a:t>b34</a:t>
            </a:r>
            <a:r>
              <a:rPr lang="en-GB" sz="2000" b="1" dirty="0" smtClean="0">
                <a:solidFill>
                  <a:srgbClr val="7030A0"/>
                </a:solidFill>
                <a:latin typeface="Courier New" pitchFamily="49" charset="0"/>
              </a:rPr>
              <a:t>@;</a:t>
            </a:r>
            <a:r>
              <a:rPr lang="en-GB" sz="2000" b="1" dirty="0" smtClean="0">
                <a:solidFill>
                  <a:srgbClr val="FF6600"/>
                </a:solidFill>
                <a:latin typeface="Courier New" pitchFamily="49" charset="0"/>
              </a:rPr>
              <a:t>c67</a:t>
            </a:r>
            <a:r>
              <a:rPr lang="en-GB" sz="2000" b="1" dirty="0" smtClean="0">
                <a:solidFill>
                  <a:srgbClr val="7030A0"/>
                </a:solidFill>
                <a:latin typeface="Courier New" pitchFamily="49" charset="0"/>
              </a:rPr>
              <a:t>;</a:t>
            </a:r>
            <a:r>
              <a:rPr lang="en-GB" sz="2000" b="1" dirty="0" smtClean="0">
                <a:solidFill>
                  <a:srgbClr val="FF6600"/>
                </a:solidFill>
                <a:latin typeface="Courier New" pitchFamily="49" charset="0"/>
              </a:rPr>
              <a:t>d90</a:t>
            </a:r>
            <a:r>
              <a:rPr lang="en-GB" sz="2000" b="1" dirty="0" smtClean="0">
                <a:solidFill>
                  <a:srgbClr val="7030A0"/>
                </a:solidFill>
                <a:latin typeface="Courier New" pitchFamily="49" charset="0"/>
              </a:rPr>
              <a:t>%;</a:t>
            </a:r>
            <a:endParaRPr lang="en-GB" sz="2000" dirty="0">
              <a:solidFill>
                <a:srgbClr val="7030A0"/>
              </a:solidFill>
            </a:endParaRPr>
          </a:p>
          <a:p>
            <a:pPr marL="173038" indent="-173038">
              <a:lnSpc>
                <a:spcPct val="100000"/>
              </a:lnSpc>
              <a:spcBef>
                <a:spcPct val="50000"/>
              </a:spcBef>
              <a:buClr>
                <a:schemeClr val="tx1"/>
              </a:buClr>
              <a:buFont typeface="Wingdings" pitchFamily="2" charset="2"/>
              <a:buNone/>
            </a:pPr>
            <a:endParaRPr lang="en-GB" sz="2000" dirty="0">
              <a:solidFill>
                <a:schemeClr val="tx1"/>
              </a:solidFill>
            </a:endParaRPr>
          </a:p>
        </p:txBody>
      </p:sp>
      <p:sp>
        <p:nvSpPr>
          <p:cNvPr id="719876" name="AutoShape 4"/>
          <p:cNvSpPr>
            <a:spLocks noChangeArrowheads="1"/>
          </p:cNvSpPr>
          <p:nvPr/>
        </p:nvSpPr>
        <p:spPr bwMode="auto">
          <a:xfrm>
            <a:off x="5516563" y="5100638"/>
            <a:ext cx="1985962" cy="742950"/>
          </a:xfrm>
          <a:prstGeom prst="wedgeEllipseCallout">
            <a:avLst>
              <a:gd name="adj1" fmla="val -25067"/>
              <a:gd name="adj2" fmla="val -78186"/>
            </a:avLst>
          </a:prstGeom>
          <a:solidFill>
            <a:srgbClr val="BBC3FD"/>
          </a:solidFill>
          <a:ln w="9525">
            <a:solidFill>
              <a:srgbClr val="FF0000"/>
            </a:solidFill>
            <a:miter lim="800000"/>
            <a:headEnd/>
            <a:tailEnd/>
          </a:ln>
        </p:spPr>
        <p:txBody>
          <a:bodyPr/>
          <a:lstStyle/>
          <a:p>
            <a:pPr>
              <a:lnSpc>
                <a:spcPct val="80000"/>
              </a:lnSpc>
              <a:buFont typeface="Wingdings" pitchFamily="2" charset="2"/>
              <a:buNone/>
              <a:defRPr/>
            </a:pPr>
            <a:r>
              <a:rPr lang="en-US" sz="1600" dirty="0">
                <a:solidFill>
                  <a:schemeClr val="tx1"/>
                </a:solidFill>
                <a:effectLst>
                  <a:outerShdw blurRad="38100" dist="38100" dir="2700000" algn="tl">
                    <a:srgbClr val="FFFFFF"/>
                  </a:outerShdw>
                </a:effectLst>
                <a:cs typeface="Arial" pitchFamily="34" charset="0"/>
              </a:rPr>
              <a:t>Terminator set on object</a:t>
            </a:r>
          </a:p>
        </p:txBody>
      </p:sp>
      <p:sp>
        <p:nvSpPr>
          <p:cNvPr id="3" name="AutoShape 4"/>
          <p:cNvSpPr>
            <a:spLocks noChangeArrowheads="1"/>
          </p:cNvSpPr>
          <p:nvPr/>
        </p:nvSpPr>
        <p:spPr bwMode="auto">
          <a:xfrm>
            <a:off x="5117306" y="2611895"/>
            <a:ext cx="2166938" cy="914400"/>
          </a:xfrm>
          <a:prstGeom prst="wedgeEllipseCallout">
            <a:avLst>
              <a:gd name="adj1" fmla="val -57430"/>
              <a:gd name="adj2" fmla="val 88189"/>
            </a:avLst>
          </a:prstGeom>
          <a:solidFill>
            <a:srgbClr val="BBC3FD"/>
          </a:solidFill>
          <a:ln w="9525">
            <a:solidFill>
              <a:srgbClr val="FF0000"/>
            </a:solidFill>
            <a:miter lim="800000"/>
            <a:headEnd/>
            <a:tailEnd/>
          </a:ln>
        </p:spPr>
        <p:txBody>
          <a:bodyPr/>
          <a:lstStyle/>
          <a:p>
            <a:pPr>
              <a:lnSpc>
                <a:spcPct val="80000"/>
              </a:lnSpc>
              <a:buFont typeface="Wingdings" pitchFamily="2" charset="2"/>
              <a:buNone/>
              <a:defRPr/>
            </a:pPr>
            <a:r>
              <a:rPr lang="en-US" sz="1600" dirty="0">
                <a:solidFill>
                  <a:schemeClr val="tx1"/>
                </a:solidFill>
                <a:effectLst>
                  <a:outerShdw blurRad="38100" dist="38100" dir="2700000" algn="tl">
                    <a:srgbClr val="FFFFFF"/>
                  </a:outerShdw>
                </a:effectLst>
                <a:cs typeface="Arial" pitchFamily="34" charset="0"/>
              </a:rPr>
              <a:t>Terminator </a:t>
            </a:r>
            <a:r>
              <a:rPr lang="en-US" sz="1600">
                <a:solidFill>
                  <a:schemeClr val="tx1"/>
                </a:solidFill>
                <a:effectLst>
                  <a:outerShdw blurRad="38100" dist="38100" dir="2700000" algn="tl">
                    <a:srgbClr val="FFFFFF"/>
                  </a:outerShdw>
                </a:effectLst>
                <a:cs typeface="Arial" pitchFamily="34" charset="0"/>
              </a:rPr>
              <a:t>from schema’s dfdl:format</a:t>
            </a:r>
            <a:endParaRPr lang="en-US" sz="1600" dirty="0">
              <a:solidFill>
                <a:schemeClr val="tx1"/>
              </a:solidFill>
              <a:effectLst>
                <a:outerShdw blurRad="38100" dist="38100" dir="2700000" algn="tl">
                  <a:srgbClr val="FFFFFF"/>
                </a:outerShdw>
              </a:effectLst>
              <a:cs typeface="Arial" pitchFamily="34" charset="0"/>
            </a:endParaRPr>
          </a:p>
        </p:txBody>
      </p:sp>
      <p:sp>
        <p:nvSpPr>
          <p:cNvPr id="10" name="AutoShape 4"/>
          <p:cNvSpPr>
            <a:spLocks noChangeArrowheads="1"/>
          </p:cNvSpPr>
          <p:nvPr/>
        </p:nvSpPr>
        <p:spPr bwMode="auto">
          <a:xfrm>
            <a:off x="6325493" y="869257"/>
            <a:ext cx="2499212" cy="914400"/>
          </a:xfrm>
          <a:prstGeom prst="wedgeEllipseCallout">
            <a:avLst>
              <a:gd name="adj1" fmla="val -41461"/>
              <a:gd name="adj2" fmla="val -17693"/>
            </a:avLst>
          </a:prstGeom>
          <a:solidFill>
            <a:srgbClr val="BBC3FD"/>
          </a:solidFill>
          <a:ln w="9525">
            <a:solidFill>
              <a:srgbClr val="FF0000"/>
            </a:solidFill>
            <a:miter lim="800000"/>
            <a:headEnd/>
            <a:tailEnd/>
          </a:ln>
        </p:spPr>
        <p:txBody>
          <a:bodyPr/>
          <a:lstStyle/>
          <a:p>
            <a:pPr>
              <a:lnSpc>
                <a:spcPct val="80000"/>
              </a:lnSpc>
              <a:buFont typeface="Wingdings" pitchFamily="2" charset="2"/>
              <a:buNone/>
              <a:defRPr/>
            </a:pPr>
            <a:r>
              <a:rPr lang="en-US" sz="1600" dirty="0" smtClean="0">
                <a:solidFill>
                  <a:schemeClr val="tx1"/>
                </a:solidFill>
                <a:effectLst>
                  <a:outerShdw blurRad="38100" dist="38100" dir="2700000" algn="tl">
                    <a:srgbClr val="FFFFFF"/>
                  </a:outerShdw>
                </a:effectLst>
                <a:cs typeface="Arial" pitchFamily="34" charset="0"/>
              </a:rPr>
              <a:t>Default field terminator is “;” but can vary</a:t>
            </a:r>
            <a:endParaRPr lang="en-US" sz="1600" dirty="0">
              <a:solidFill>
                <a:schemeClr val="tx1"/>
              </a:solidFill>
              <a:effectLst>
                <a:outerShdw blurRad="38100" dist="38100" dir="2700000" algn="tl">
                  <a:srgbClr val="FFFFFF"/>
                </a:outerShdw>
              </a:effectLst>
              <a:cs typeface="Arial" pitchFamily="34" charset="0"/>
            </a:endParaRPr>
          </a:p>
        </p:txBody>
      </p:sp>
      <p:sp>
        <p:nvSpPr>
          <p:cNvPr id="4" name="Rectangle 3"/>
          <p:cNvSpPr/>
          <p:nvPr/>
        </p:nvSpPr>
        <p:spPr>
          <a:xfrm>
            <a:off x="5109886" y="4466618"/>
            <a:ext cx="2388198" cy="395493"/>
          </a:xfrm>
          <a:prstGeom prst="rect">
            <a:avLst/>
          </a:prstGeom>
        </p:spPr>
        <p:txBody>
          <a:bodyPr wrap="square">
            <a:spAutoFit/>
          </a:bodyPr>
          <a:lstStyle/>
          <a:p>
            <a:pPr>
              <a:buNone/>
            </a:pPr>
            <a:r>
              <a:rPr lang="en-US" sz="1400" b="1" dirty="0" err="1" smtClean="0">
                <a:solidFill>
                  <a:schemeClr val="tx1"/>
                </a:solidFill>
                <a:latin typeface="Courier New" pitchFamily="49" charset="0"/>
                <a:cs typeface="Courier New" pitchFamily="49" charset="0"/>
              </a:rPr>
              <a:t>dfdl:terminator</a:t>
            </a:r>
            <a:r>
              <a:rPr lang="en-US" sz="1400" b="1" dirty="0" smtClean="0">
                <a:solidFill>
                  <a:schemeClr val="tx1"/>
                </a:solidFill>
                <a:latin typeface="Courier New" pitchFamily="49" charset="0"/>
                <a:cs typeface="Courier New" pitchFamily="49" charset="0"/>
              </a:rPr>
              <a:t>=“%;”</a:t>
            </a:r>
            <a:endParaRPr lang="en-GB" sz="1400" dirty="0">
              <a:solidFill>
                <a:schemeClr val="tx1"/>
              </a:solidFill>
            </a:endParaRPr>
          </a:p>
        </p:txBody>
      </p:sp>
      <p:sp>
        <p:nvSpPr>
          <p:cNvPr id="12" name="Rectangle 11"/>
          <p:cNvSpPr/>
          <p:nvPr/>
        </p:nvSpPr>
        <p:spPr>
          <a:xfrm>
            <a:off x="5122432" y="4048844"/>
            <a:ext cx="2388198" cy="395493"/>
          </a:xfrm>
          <a:prstGeom prst="rect">
            <a:avLst/>
          </a:prstGeom>
        </p:spPr>
        <p:txBody>
          <a:bodyPr wrap="square">
            <a:spAutoFit/>
          </a:bodyPr>
          <a:lstStyle/>
          <a:p>
            <a:pPr>
              <a:buNone/>
            </a:pPr>
            <a:r>
              <a:rPr lang="en-US" sz="1400" b="1" dirty="0" err="1" smtClean="0">
                <a:solidFill>
                  <a:schemeClr val="tx1"/>
                </a:solidFill>
                <a:latin typeface="Courier New" pitchFamily="49" charset="0"/>
                <a:cs typeface="Courier New" pitchFamily="49" charset="0"/>
              </a:rPr>
              <a:t>dfdl:terminator</a:t>
            </a:r>
            <a:r>
              <a:rPr lang="en-US" sz="1400" b="1" dirty="0" smtClean="0">
                <a:solidFill>
                  <a:schemeClr val="tx1"/>
                </a:solidFill>
                <a:latin typeface="Courier New" pitchFamily="49" charset="0"/>
                <a:cs typeface="Courier New" pitchFamily="49" charset="0"/>
              </a:rPr>
              <a:t>=“@;”</a:t>
            </a:r>
            <a:endParaRPr lang="en-GB" sz="1400" dirty="0">
              <a:solidFill>
                <a:schemeClr val="tx1"/>
              </a:solidFill>
            </a:endParaRPr>
          </a:p>
        </p:txBody>
      </p:sp>
      <p:sp>
        <p:nvSpPr>
          <p:cNvPr id="13" name="Rectangle 12"/>
          <p:cNvSpPr/>
          <p:nvPr/>
        </p:nvSpPr>
        <p:spPr>
          <a:xfrm>
            <a:off x="2166455" y="3616240"/>
            <a:ext cx="2388198" cy="395493"/>
          </a:xfrm>
          <a:prstGeom prst="rect">
            <a:avLst/>
          </a:prstGeom>
        </p:spPr>
        <p:txBody>
          <a:bodyPr wrap="square">
            <a:spAutoFit/>
          </a:bodyPr>
          <a:lstStyle/>
          <a:p>
            <a:pPr>
              <a:buNone/>
            </a:pPr>
            <a:r>
              <a:rPr lang="en-US" sz="1400" b="1" dirty="0" err="1" smtClean="0">
                <a:solidFill>
                  <a:schemeClr val="tx1"/>
                </a:solidFill>
                <a:latin typeface="Courier New" pitchFamily="49" charset="0"/>
                <a:cs typeface="Courier New" pitchFamily="49" charset="0"/>
              </a:rPr>
              <a:t>dfdl:terminator</a:t>
            </a:r>
            <a:r>
              <a:rPr lang="en-US" sz="1400" b="1" dirty="0" smtClean="0">
                <a:solidFill>
                  <a:schemeClr val="tx1"/>
                </a:solidFill>
                <a:latin typeface="Courier New" pitchFamily="49" charset="0"/>
                <a:cs typeface="Courier New" pitchFamily="49" charset="0"/>
              </a:rPr>
              <a:t>=“”</a:t>
            </a:r>
            <a:endParaRPr lang="en-GB"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1794">
                                            <p:txEl>
                                              <p:pRg st="0" end="0"/>
                                            </p:txEl>
                                          </p:spTgt>
                                        </p:tgtEl>
                                        <p:attrNameLst>
                                          <p:attrName>style.visibility</p:attrName>
                                        </p:attrNameLst>
                                      </p:cBhvr>
                                      <p:to>
                                        <p:strVal val="visible"/>
                                      </p:to>
                                    </p:set>
                                    <p:animEffect transition="in" filter="dissolve">
                                      <p:cBhvr>
                                        <p:cTn id="7" dur="500"/>
                                        <p:tgtEl>
                                          <p:spTgt spid="16179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1794">
                                            <p:txEl>
                                              <p:pRg st="2" end="2"/>
                                            </p:txEl>
                                          </p:spTgt>
                                        </p:tgtEl>
                                        <p:attrNameLst>
                                          <p:attrName>style.visibility</p:attrName>
                                        </p:attrNameLst>
                                      </p:cBhvr>
                                      <p:to>
                                        <p:strVal val="visible"/>
                                      </p:to>
                                    </p:set>
                                    <p:animEffect transition="in" filter="dissolve">
                                      <p:cBhvr>
                                        <p:cTn id="10" dur="500"/>
                                        <p:tgtEl>
                                          <p:spTgt spid="161794">
                                            <p:txEl>
                                              <p:pRg st="2" end="2"/>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1794">
                                            <p:txEl>
                                              <p:pRg st="3" end="3"/>
                                            </p:txEl>
                                          </p:spTgt>
                                        </p:tgtEl>
                                        <p:attrNameLst>
                                          <p:attrName>style.visibility</p:attrName>
                                        </p:attrNameLst>
                                      </p:cBhvr>
                                      <p:to>
                                        <p:strVal val="visible"/>
                                      </p:to>
                                    </p:set>
                                    <p:animEffect transition="in" filter="dissolve">
                                      <p:cBhvr>
                                        <p:cTn id="13" dur="500"/>
                                        <p:tgtEl>
                                          <p:spTgt spid="161794">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1794">
                                            <p:txEl>
                                              <p:pRg st="8" end="8"/>
                                            </p:txEl>
                                          </p:spTgt>
                                        </p:tgtEl>
                                        <p:attrNameLst>
                                          <p:attrName>style.visibility</p:attrName>
                                        </p:attrNameLst>
                                      </p:cBhvr>
                                      <p:to>
                                        <p:strVal val="visible"/>
                                      </p:to>
                                    </p:set>
                                    <p:animEffect transition="in" filter="dissolve">
                                      <p:cBhvr>
                                        <p:cTn id="16" dur="500"/>
                                        <p:tgtEl>
                                          <p:spTgt spid="161794">
                                            <p:txEl>
                                              <p:pRg st="8" end="8"/>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1794">
                                            <p:txEl>
                                              <p:pRg st="9" end="9"/>
                                            </p:txEl>
                                          </p:spTgt>
                                        </p:tgtEl>
                                        <p:attrNameLst>
                                          <p:attrName>style.visibility</p:attrName>
                                        </p:attrNameLst>
                                      </p:cBhvr>
                                      <p:to>
                                        <p:strVal val="visible"/>
                                      </p:to>
                                    </p:set>
                                    <p:animEffect transition="in" filter="dissolve">
                                      <p:cBhvr>
                                        <p:cTn id="19" dur="500"/>
                                        <p:tgtEl>
                                          <p:spTgt spid="161794">
                                            <p:txEl>
                                              <p:pRg st="9" end="9"/>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61794">
                                            <p:txEl>
                                              <p:pRg st="11" end="11"/>
                                            </p:txEl>
                                          </p:spTgt>
                                        </p:tgtEl>
                                        <p:attrNameLst>
                                          <p:attrName>style.visibility</p:attrName>
                                        </p:attrNameLst>
                                      </p:cBhvr>
                                      <p:to>
                                        <p:strVal val="visible"/>
                                      </p:to>
                                    </p:set>
                                    <p:animEffect transition="in" filter="dissolve">
                                      <p:cBhvr>
                                        <p:cTn id="22" dur="500"/>
                                        <p:tgtEl>
                                          <p:spTgt spid="161794">
                                            <p:txEl>
                                              <p:pRg st="11" end="11"/>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19876"/>
                                        </p:tgtEl>
                                        <p:attrNameLst>
                                          <p:attrName>style.visibility</p:attrName>
                                        </p:attrNameLst>
                                      </p:cBhvr>
                                      <p:to>
                                        <p:strVal val="visible"/>
                                      </p:to>
                                    </p:set>
                                    <p:animEffect transition="in" filter="dissolve">
                                      <p:cBhvr>
                                        <p:cTn id="33" dur="500"/>
                                        <p:tgtEl>
                                          <p:spTgt spid="71987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uiExpand="1" build="p"/>
      <p:bldP spid="719876" grpId="0" uiExpand="1" animBg="1"/>
      <p:bldP spid="3" grpId="0" uiExpand="1" animBg="1"/>
      <p:bldP spid="4" grpId="0" uiExpand="1"/>
      <p:bldP spid="12" grpId="0"/>
      <p:bldP spid="13" grpId="0" uiExpand="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bwMode="auto">
          <a:xfrm>
            <a:off x="1714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r>
              <a:rPr lang="en-GB" dirty="0" smtClean="0"/>
              <a:t>Notes – Example – DFDL Properties</a:t>
            </a:r>
          </a:p>
        </p:txBody>
      </p:sp>
      <p:sp>
        <p:nvSpPr>
          <p:cNvPr id="30723" name="Rectangle 5"/>
          <p:cNvSpPr>
            <a:spLocks noGrp="1" noChangeArrowheads="1"/>
          </p:cNvSpPr>
          <p:nvPr>
            <p:ph type="body" idx="1"/>
          </p:nvPr>
        </p:nvSpPr>
        <p:spPr bwMode="auto">
          <a:xfrm>
            <a:off x="193675" y="742950"/>
            <a:ext cx="8025765" cy="49060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lnSpc>
                <a:spcPct val="90000"/>
              </a:lnSpc>
            </a:pPr>
            <a:r>
              <a:rPr lang="en-US" sz="1400" dirty="0" smtClean="0">
                <a:solidFill>
                  <a:srgbClr val="000000"/>
                </a:solidFill>
              </a:rPr>
              <a:t>Consider a </a:t>
            </a:r>
            <a:r>
              <a:rPr lang="en-US" sz="1400" dirty="0">
                <a:solidFill>
                  <a:srgbClr val="000000"/>
                </a:solidFill>
              </a:rPr>
              <a:t>simple delimited text structure consisting of 4 fields. Each field is delimited by a </a:t>
            </a:r>
            <a:r>
              <a:rPr lang="en-US" sz="1400" dirty="0" smtClean="0">
                <a:solidFill>
                  <a:srgbClr val="000000"/>
                </a:solidFill>
              </a:rPr>
              <a:t>terminator, but the terminator is not the same for each field. The character “;”  is the most common terminator but there are variations.</a:t>
            </a:r>
          </a:p>
          <a:p>
            <a:pPr eaLnBrk="1" hangingPunct="1">
              <a:lnSpc>
                <a:spcPct val="90000"/>
              </a:lnSpc>
            </a:pPr>
            <a:r>
              <a:rPr lang="en-US" sz="1400" dirty="0" smtClean="0">
                <a:solidFill>
                  <a:srgbClr val="000000"/>
                </a:solidFill>
              </a:rPr>
              <a:t>A DFDL schema can be set up so that DFDL properties that are common to multiple schema components need only be declared once, by using a </a:t>
            </a:r>
            <a:r>
              <a:rPr lang="en-US" sz="1400" dirty="0" err="1" smtClean="0">
                <a:solidFill>
                  <a:srgbClr val="000000"/>
                </a:solidFill>
              </a:rPr>
              <a:t>dfdl:format</a:t>
            </a:r>
            <a:r>
              <a:rPr lang="en-US" sz="1400" dirty="0" smtClean="0">
                <a:solidFill>
                  <a:srgbClr val="000000"/>
                </a:solidFill>
              </a:rPr>
              <a:t> annotation at the top level of the schema itself. These properties effectively act as defaults for all components in the schema. (Remember, there are no built-in DFDL property defaults in DFDL). </a:t>
            </a:r>
          </a:p>
          <a:p>
            <a:pPr eaLnBrk="1" hangingPunct="1">
              <a:lnSpc>
                <a:spcPct val="90000"/>
              </a:lnSpc>
            </a:pPr>
            <a:r>
              <a:rPr lang="en-US" sz="1400" dirty="0" smtClean="0">
                <a:solidFill>
                  <a:srgbClr val="000000"/>
                </a:solidFill>
              </a:rPr>
              <a:t>In the example, we set the </a:t>
            </a:r>
            <a:r>
              <a:rPr lang="en-US" sz="1400" dirty="0" err="1" smtClean="0">
                <a:solidFill>
                  <a:srgbClr val="000000"/>
                </a:solidFill>
              </a:rPr>
              <a:t>dfdl:terminator</a:t>
            </a:r>
            <a:r>
              <a:rPr lang="en-US" sz="1400" dirty="0" smtClean="0">
                <a:solidFill>
                  <a:srgbClr val="000000"/>
                </a:solidFill>
              </a:rPr>
              <a:t> and </a:t>
            </a:r>
            <a:r>
              <a:rPr lang="en-US" sz="1400" dirty="0" err="1" smtClean="0">
                <a:solidFill>
                  <a:srgbClr val="000000"/>
                </a:solidFill>
              </a:rPr>
              <a:t>dfdl:encoding</a:t>
            </a:r>
            <a:r>
              <a:rPr lang="en-US" sz="1400" dirty="0" smtClean="0">
                <a:solidFill>
                  <a:srgbClr val="000000"/>
                </a:solidFill>
              </a:rPr>
              <a:t> properties in this manner. They then apply to all the Elements and to the Sequence.</a:t>
            </a:r>
          </a:p>
          <a:p>
            <a:pPr eaLnBrk="1" hangingPunct="1">
              <a:lnSpc>
                <a:spcPct val="90000"/>
              </a:lnSpc>
            </a:pPr>
            <a:r>
              <a:rPr lang="en-US" sz="1400" dirty="0" smtClean="0">
                <a:solidFill>
                  <a:srgbClr val="000000"/>
                </a:solidFill>
              </a:rPr>
              <a:t>To complete the model, we set the </a:t>
            </a:r>
            <a:r>
              <a:rPr lang="en-US" sz="1400" dirty="0" err="1" smtClean="0">
                <a:solidFill>
                  <a:srgbClr val="000000"/>
                </a:solidFill>
              </a:rPr>
              <a:t>dfdl:terminators</a:t>
            </a:r>
            <a:r>
              <a:rPr lang="en-US" sz="1400" dirty="0" smtClean="0">
                <a:solidFill>
                  <a:srgbClr val="000000"/>
                </a:solidFill>
              </a:rPr>
              <a:t> of the Elements where the terminator is not the default one. </a:t>
            </a:r>
          </a:p>
          <a:p>
            <a:pPr eaLnBrk="1" hangingPunct="1">
              <a:lnSpc>
                <a:spcPct val="90000"/>
              </a:lnSpc>
            </a:pPr>
            <a:r>
              <a:rPr lang="en-US" sz="1400" dirty="0">
                <a:solidFill>
                  <a:srgbClr val="000000"/>
                </a:solidFill>
              </a:rPr>
              <a:t>N</a:t>
            </a:r>
            <a:r>
              <a:rPr lang="en-US" sz="1400" dirty="0" smtClean="0">
                <a:solidFill>
                  <a:srgbClr val="000000"/>
                </a:solidFill>
              </a:rPr>
              <a:t>ote that in DFDL a Sequence also can have a terminator, so unless we do something the DFDL parser will expect to see an extra “;” at the end of the data. The solution is to set the </a:t>
            </a:r>
            <a:r>
              <a:rPr lang="en-US" sz="1400" dirty="0" err="1" smtClean="0">
                <a:solidFill>
                  <a:srgbClr val="000000"/>
                </a:solidFill>
              </a:rPr>
              <a:t>dfdl:terminator</a:t>
            </a:r>
            <a:r>
              <a:rPr lang="en-US" sz="1400" dirty="0" smtClean="0">
                <a:solidFill>
                  <a:srgbClr val="000000"/>
                </a:solidFill>
              </a:rPr>
              <a:t> of the Sequence to indicate that it has no terminator – this is indicated by using empty string as the value.</a:t>
            </a:r>
          </a:p>
          <a:p>
            <a:pPr eaLnBrk="1" hangingPunct="1">
              <a:lnSpc>
                <a:spcPct val="90000"/>
              </a:lnSpc>
            </a:pPr>
            <a:r>
              <a:rPr lang="en-US" sz="1400" dirty="0" smtClean="0">
                <a:solidFill>
                  <a:srgbClr val="000000"/>
                </a:solidFill>
              </a:rPr>
              <a:t>Be aware that setting a DFDL property on a Sequence or Choice does </a:t>
            </a:r>
            <a:r>
              <a:rPr lang="en-US" sz="1400" b="1" dirty="0" smtClean="0">
                <a:solidFill>
                  <a:srgbClr val="000000"/>
                </a:solidFill>
              </a:rPr>
              <a:t>not</a:t>
            </a:r>
            <a:r>
              <a:rPr lang="en-US" sz="1400" dirty="0" smtClean="0">
                <a:solidFill>
                  <a:srgbClr val="000000"/>
                </a:solidFill>
              </a:rPr>
              <a:t> affect its child Elements. The property only applies to the object on which it appears. For example, setting the </a:t>
            </a:r>
            <a:r>
              <a:rPr lang="en-US" sz="1400" dirty="0" err="1" smtClean="0">
                <a:solidFill>
                  <a:srgbClr val="000000"/>
                </a:solidFill>
              </a:rPr>
              <a:t>dfdl:encoding</a:t>
            </a:r>
            <a:r>
              <a:rPr lang="en-US" sz="1400" dirty="0" smtClean="0">
                <a:solidFill>
                  <a:srgbClr val="000000"/>
                </a:solidFill>
              </a:rPr>
              <a:t> on a Sequence says that any initiator, terminator or separator for that Sequence is in that encoding, but it implies nothing about the encoding of its children.</a:t>
            </a:r>
          </a:p>
          <a:p>
            <a:pPr eaLnBrk="1" hangingPunct="1">
              <a:lnSpc>
                <a:spcPct val="80000"/>
              </a:lnSpc>
              <a:buFont typeface="Wingdings" pitchFamily="2" charset="2"/>
              <a:buNone/>
            </a:pPr>
            <a:endParaRPr lang="en-GB" sz="1400" dirty="0" smtClean="0"/>
          </a:p>
        </p:txBody>
      </p:sp>
    </p:spTree>
    <p:extLst>
      <p:ext uri="{BB962C8B-B14F-4D97-AF65-F5344CB8AC3E}">
        <p14:creationId xmlns:p14="http://schemas.microsoft.com/office/powerpoint/2010/main" val="67773843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dirty="0" smtClean="0"/>
              <a:t>DFDL Points of Uncertainty</a:t>
            </a:r>
          </a:p>
        </p:txBody>
      </p:sp>
      <p:sp>
        <p:nvSpPr>
          <p:cNvPr id="25603" name="Rectangle 3"/>
          <p:cNvSpPr>
            <a:spLocks noGrp="1" noChangeArrowheads="1"/>
          </p:cNvSpPr>
          <p:nvPr>
            <p:ph type="body" idx="1"/>
          </p:nvPr>
        </p:nvSpPr>
        <p:spPr bwMode="auto">
          <a:xfrm>
            <a:off x="274638" y="922338"/>
            <a:ext cx="7862887" cy="582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33400" indent="-533400" eaLnBrk="1" hangingPunct="1"/>
            <a:r>
              <a:rPr lang="en-US" smtClean="0"/>
              <a:t>A DFDL parser is a recursive-descent parser with look-ahead used to resolve ‘</a:t>
            </a:r>
            <a:r>
              <a:rPr lang="en-US" i="1" smtClean="0"/>
              <a:t>points of uncertainty’</a:t>
            </a:r>
            <a:r>
              <a:rPr lang="en-US" smtClean="0"/>
              <a:t>:</a:t>
            </a:r>
          </a:p>
          <a:p>
            <a:pPr marL="914400" lvl="1" indent="-457200" eaLnBrk="1" hangingPunct="1"/>
            <a:r>
              <a:rPr lang="en-US" smtClean="0"/>
              <a:t>A choice</a:t>
            </a:r>
          </a:p>
          <a:p>
            <a:pPr marL="914400" lvl="1" indent="-457200" eaLnBrk="1" hangingPunct="1"/>
            <a:r>
              <a:rPr lang="en-US" smtClean="0"/>
              <a:t>An optional element</a:t>
            </a:r>
          </a:p>
          <a:p>
            <a:pPr marL="914400" lvl="1" indent="-457200" eaLnBrk="1" hangingPunct="1"/>
            <a:r>
              <a:rPr lang="en-US" smtClean="0"/>
              <a:t>A variable array of elements</a:t>
            </a:r>
          </a:p>
          <a:p>
            <a:pPr marL="533400" indent="-533400" eaLnBrk="1" hangingPunct="1"/>
            <a:r>
              <a:rPr lang="en-US" smtClean="0"/>
              <a:t>A DFDL parser must speculatively attempt to parse data until an object is either </a:t>
            </a:r>
            <a:r>
              <a:rPr lang="en-US" i="1" smtClean="0"/>
              <a:t>‘known to exist’</a:t>
            </a:r>
            <a:r>
              <a:rPr lang="en-US" smtClean="0"/>
              <a:t> or </a:t>
            </a:r>
            <a:r>
              <a:rPr lang="en-US" i="1" smtClean="0"/>
              <a:t>‘known not to exist’</a:t>
            </a:r>
            <a:r>
              <a:rPr lang="en-US" smtClean="0"/>
              <a:t> </a:t>
            </a:r>
          </a:p>
          <a:p>
            <a:pPr marL="533400" indent="-533400" eaLnBrk="1" hangingPunct="1"/>
            <a:r>
              <a:rPr lang="en-US" smtClean="0"/>
              <a:t>Until that applies, the occurrence of a processing error causes the parser to suppress the error, back track and make another attempt</a:t>
            </a:r>
          </a:p>
          <a:p>
            <a:pPr marL="533400" indent="-533400" eaLnBrk="1" hangingPunct="1"/>
            <a:r>
              <a:rPr lang="en-US" smtClean="0"/>
              <a:t>The </a:t>
            </a:r>
            <a:r>
              <a:rPr lang="en-US" altLang="ja-JP" smtClean="0">
                <a:ea typeface="MS PGothic" pitchFamily="34" charset="-128"/>
              </a:rPr>
              <a:t>dfdl:discriminator annotation can be used to assert that an object is </a:t>
            </a:r>
            <a:r>
              <a:rPr lang="en-US" altLang="ja-JP" i="1" smtClean="0">
                <a:ea typeface="MS PGothic" pitchFamily="34" charset="-128"/>
              </a:rPr>
              <a:t>‘known to exist’</a:t>
            </a:r>
            <a:r>
              <a:rPr lang="en-US" altLang="ja-JP" smtClean="0">
                <a:ea typeface="MS PGothic" pitchFamily="34" charset="-128"/>
              </a:rPr>
              <a:t>, which prevents incorrect back tracking</a:t>
            </a:r>
          </a:p>
          <a:p>
            <a:pPr marL="533400" indent="-533400" eaLnBrk="1" hangingPunct="1"/>
            <a:r>
              <a:rPr lang="en-US" altLang="ja-JP" smtClean="0">
                <a:ea typeface="MS PGothic" pitchFamily="34" charset="-128"/>
              </a:rPr>
              <a:t>Initiators are also able to assert </a:t>
            </a:r>
            <a:r>
              <a:rPr lang="en-US" altLang="ja-JP" i="1" smtClean="0">
                <a:ea typeface="MS PGothic" pitchFamily="34" charset="-128"/>
              </a:rPr>
              <a:t>‘known to exist’</a:t>
            </a:r>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bwMode="auto">
          <a:xfrm>
            <a:off x="109728" y="809191"/>
            <a:ext cx="8979408" cy="566476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buNone/>
            </a:pPr>
            <a:r>
              <a:rPr lang="en-US" sz="1400" b="1" dirty="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xs:choice</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name=”Update”</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&gt;</a:t>
            </a:r>
          </a:p>
          <a:p>
            <a:pPr eaLnBrk="1" hangingPunct="1">
              <a:spcBef>
                <a:spcPct val="0"/>
              </a:spcBef>
              <a:buNone/>
            </a:pP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&lt;</a:t>
            </a:r>
            <a:r>
              <a:rPr lang="en-US" sz="1400" b="1" dirty="0" err="1">
                <a:solidFill>
                  <a:srgbClr val="00B050"/>
                </a:solidFill>
                <a:latin typeface="Courier New" pitchFamily="49" charset="0"/>
                <a:cs typeface="Courier New" pitchFamily="49" charset="0"/>
              </a:rPr>
              <a:t>xs:complexType</a:t>
            </a:r>
            <a:r>
              <a:rPr lang="en-US" sz="1400" b="1" dirty="0" smtClean="0">
                <a:solidFill>
                  <a:srgbClr val="00B050"/>
                </a:solidFill>
                <a:latin typeface="Courier New" pitchFamily="49" charset="0"/>
                <a:cs typeface="Courier New" pitchFamily="49" charset="0"/>
              </a:rPr>
              <a:t>&gt;</a:t>
            </a:r>
          </a:p>
          <a:p>
            <a:pPr eaLnBrk="1" hangingPunct="1">
              <a:spcBef>
                <a:spcPct val="0"/>
              </a:spcBef>
              <a:buNone/>
            </a:pP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&lt;</a:t>
            </a:r>
            <a:r>
              <a:rPr lang="en-US" sz="1400" b="1" dirty="0" err="1">
                <a:solidFill>
                  <a:srgbClr val="00B050"/>
                </a:solidFill>
                <a:latin typeface="Courier New" pitchFamily="49" charset="0"/>
                <a:cs typeface="Courier New" pitchFamily="49" charset="0"/>
              </a:rPr>
              <a:t>xs:sequence</a:t>
            </a:r>
            <a:r>
              <a:rPr lang="en-US" sz="1400" b="1" dirty="0" smtClean="0">
                <a:solidFill>
                  <a:srgbClr val="00B050"/>
                </a:solidFill>
                <a:latin typeface="Courier New" pitchFamily="49" charset="0"/>
                <a:cs typeface="Courier New" pitchFamily="49" charset="0"/>
              </a:rPr>
              <a:t>&gt;</a:t>
            </a:r>
          </a:p>
          <a:p>
            <a:pPr eaLnBrk="1" hangingPunct="1">
              <a:spcBef>
                <a:spcPct val="0"/>
              </a:spcBef>
              <a:buNone/>
            </a:pP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&lt;</a:t>
            </a:r>
            <a:r>
              <a:rPr lang="en-US" sz="1400" b="1" dirty="0" err="1">
                <a:solidFill>
                  <a:srgbClr val="00B050"/>
                </a:solidFill>
                <a:latin typeface="Courier New" pitchFamily="49" charset="0"/>
                <a:cs typeface="Courier New" pitchFamily="49" charset="0"/>
              </a:rPr>
              <a:t>xs:element</a:t>
            </a:r>
            <a:r>
              <a:rPr lang="en-US" sz="1400" b="1" dirty="0">
                <a:solidFill>
                  <a:srgbClr val="00B05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name=”Type” </a:t>
            </a:r>
            <a:r>
              <a:rPr lang="en-US" sz="1400" b="1" dirty="0">
                <a:solidFill>
                  <a:srgbClr val="00B050"/>
                </a:solidFill>
                <a:latin typeface="Courier New" pitchFamily="49" charset="0"/>
                <a:cs typeface="Courier New" pitchFamily="49" charset="0"/>
              </a:rPr>
              <a:t>type=“</a:t>
            </a:r>
            <a:r>
              <a:rPr lang="en-US" sz="1400" b="1" dirty="0" err="1">
                <a:solidFill>
                  <a:srgbClr val="00B050"/>
                </a:solidFill>
                <a:latin typeface="Courier New" pitchFamily="49" charset="0"/>
                <a:cs typeface="Courier New" pitchFamily="49" charset="0"/>
              </a:rPr>
              <a:t>xs:int</a:t>
            </a:r>
            <a:r>
              <a:rPr lang="en-US" sz="1400" b="1" dirty="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d</a:t>
            </a:r>
            <a:r>
              <a:rPr lang="en-US" sz="1400" b="1" dirty="0" err="1" smtClean="0">
                <a:solidFill>
                  <a:schemeClr val="bg2"/>
                </a:solidFill>
                <a:latin typeface="Courier New" pitchFamily="49" charset="0"/>
                <a:cs typeface="Courier New" pitchFamily="49" charset="0"/>
              </a:rPr>
              <a:t>fdl:representation</a:t>
            </a:r>
            <a:r>
              <a:rPr lang="en-US" sz="1400" b="1" dirty="0" smtClean="0">
                <a:solidFill>
                  <a:schemeClr val="bg2"/>
                </a:solidFill>
                <a:latin typeface="Courier New" pitchFamily="49" charset="0"/>
                <a:cs typeface="Courier New" pitchFamily="49" charset="0"/>
              </a:rPr>
              <a:t>=“binary” ...</a:t>
            </a:r>
            <a:r>
              <a:rPr lang="en-US" sz="1400" b="1" dirty="0" smtClean="0">
                <a:solidFill>
                  <a:srgbClr val="00B050"/>
                </a:solidFill>
                <a:latin typeface="Courier New" pitchFamily="49" charset="0"/>
                <a:cs typeface="Courier New" pitchFamily="49" charset="0"/>
              </a:rPr>
              <a:t>&gt;</a:t>
            </a:r>
            <a:r>
              <a:rPr lang="en-US" sz="1400" b="1" dirty="0">
                <a:solidFill>
                  <a:srgbClr val="00B050"/>
                </a:solidFill>
                <a:latin typeface="Courier New" pitchFamily="49" charset="0"/>
                <a:cs typeface="Courier New" pitchFamily="49" charset="0"/>
              </a:rPr>
              <a:t/>
            </a:r>
            <a:br>
              <a:rPr lang="en-US" sz="1400" b="1" dirty="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a:t>
            </a:r>
            <a:r>
              <a:rPr lang="en-US" sz="1400" b="1" dirty="0" smtClean="0">
                <a:solidFill>
                  <a:srgbClr val="00CC66"/>
                </a:solidFill>
                <a:latin typeface="Courier New" pitchFamily="49" charset="0"/>
                <a:cs typeface="Courier New" pitchFamily="49" charset="0"/>
              </a:rPr>
              <a:t> </a:t>
            </a:r>
            <a:r>
              <a:rPr lang="en-US" sz="1400" b="1" dirty="0">
                <a:solidFill>
                  <a:srgbClr val="00CC66"/>
                </a:solidFill>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&lt;</a:t>
            </a:r>
            <a:r>
              <a:rPr lang="en-US" sz="1400" b="1" dirty="0" err="1">
                <a:solidFill>
                  <a:srgbClr val="0000FF"/>
                </a:solidFill>
                <a:latin typeface="Courier New" pitchFamily="49" charset="0"/>
                <a:cs typeface="Courier New" pitchFamily="49" charset="0"/>
              </a:rPr>
              <a:t>xs:annotation</a:t>
            </a:r>
            <a:r>
              <a:rPr lang="en-US" sz="1400" b="1" dirty="0">
                <a:solidFill>
                  <a:srgbClr val="0000FF"/>
                </a:solidFill>
                <a:latin typeface="Courier New" pitchFamily="49" charset="0"/>
                <a:cs typeface="Courier New" pitchFamily="49" charset="0"/>
              </a:rPr>
              <a:t>&gt;&lt;</a:t>
            </a:r>
            <a:r>
              <a:rPr lang="en-US" sz="1400" b="1" dirty="0" err="1">
                <a:solidFill>
                  <a:srgbClr val="0000FF"/>
                </a:solidFill>
                <a:latin typeface="Courier New" pitchFamily="49" charset="0"/>
                <a:cs typeface="Courier New" pitchFamily="49" charset="0"/>
              </a:rPr>
              <a:t>xs:appinfo</a:t>
            </a:r>
            <a:r>
              <a:rPr lang="en-US" sz="1400" b="1" dirty="0">
                <a:solidFill>
                  <a:srgbClr val="0000FF"/>
                </a:solidFill>
                <a:latin typeface="Courier New" pitchFamily="49" charset="0"/>
                <a:cs typeface="Courier New" pitchFamily="49" charset="0"/>
              </a:rPr>
              <a:t> source=“http://www.ogf.org/</a:t>
            </a:r>
            <a:r>
              <a:rPr lang="en-US" sz="1400" b="1" dirty="0" err="1">
                <a:solidFill>
                  <a:srgbClr val="0000FF"/>
                </a:solidFill>
                <a:latin typeface="Courier New" pitchFamily="49" charset="0"/>
                <a:cs typeface="Courier New" pitchFamily="49" charset="0"/>
              </a:rPr>
              <a:t>dfdl</a:t>
            </a:r>
            <a:r>
              <a:rPr lang="en-US" sz="1400" b="1" dirty="0">
                <a:solidFill>
                  <a:srgbClr val="0000FF"/>
                </a:solidFill>
                <a:latin typeface="Courier New" pitchFamily="49" charset="0"/>
                <a:cs typeface="Courier New" pitchFamily="49" charset="0"/>
              </a:rPr>
              <a:t>/” &gt;</a:t>
            </a:r>
            <a:br>
              <a:rPr lang="en-US" sz="1400" b="1" dirty="0">
                <a:solidFill>
                  <a:srgbClr val="0000FF"/>
                </a:solidFill>
                <a:latin typeface="Courier New" pitchFamily="49" charset="0"/>
                <a:cs typeface="Courier New" pitchFamily="49" charset="0"/>
              </a:rPr>
            </a:br>
            <a:r>
              <a:rPr lang="en-US" sz="1400" b="1" dirty="0">
                <a:solidFill>
                  <a:srgbClr val="0000FF"/>
                </a:solidFill>
                <a:latin typeface="Courier New" pitchFamily="49" charset="0"/>
                <a:cs typeface="Courier New" pitchFamily="49" charset="0"/>
              </a:rPr>
              <a:t>        </a:t>
            </a:r>
            <a:r>
              <a:rPr lang="en-US" sz="1400" b="1" dirty="0">
                <a:solidFill>
                  <a:srgbClr val="00CC66"/>
                </a:solidFill>
                <a:latin typeface="Courier New" pitchFamily="49" charset="0"/>
                <a:cs typeface="Courier New" pitchFamily="49" charset="0"/>
              </a:rPr>
              <a:t>    </a:t>
            </a:r>
            <a:r>
              <a:rPr lang="en-US" sz="1400" b="1" dirty="0">
                <a:latin typeface="Courier New" pitchFamily="49" charset="0"/>
                <a:cs typeface="Courier New" pitchFamily="49" charset="0"/>
              </a:rPr>
              <a:t>&lt;</a:t>
            </a:r>
            <a:r>
              <a:rPr lang="en-US" sz="1400" b="1" dirty="0" err="1" smtClean="0">
                <a:latin typeface="Courier New" pitchFamily="49" charset="0"/>
                <a:cs typeface="Courier New" pitchFamily="49" charset="0"/>
              </a:rPr>
              <a:t>dfdl:discriminator</a:t>
            </a:r>
            <a:r>
              <a:rPr lang="en-US" sz="1400" b="1" dirty="0" smtClean="0">
                <a:latin typeface="Courier New" pitchFamily="49" charset="0"/>
                <a:cs typeface="Courier New" pitchFamily="49" charset="0"/>
              </a:rPr>
              <a:t> test=“{. </a:t>
            </a:r>
            <a:r>
              <a:rPr lang="en-US" sz="1400" b="1" dirty="0" err="1">
                <a:latin typeface="Courier New" pitchFamily="49" charset="0"/>
                <a:cs typeface="Courier New" pitchFamily="49" charset="0"/>
              </a:rPr>
              <a:t>e</a:t>
            </a:r>
            <a:r>
              <a:rPr lang="en-US" sz="1400" b="1" dirty="0" err="1" smtClean="0">
                <a:latin typeface="Courier New" pitchFamily="49" charset="0"/>
                <a:cs typeface="Courier New" pitchFamily="49" charset="0"/>
              </a:rPr>
              <a:t>q</a:t>
            </a:r>
            <a:r>
              <a:rPr lang="en-US" sz="1400" b="1" dirty="0" smtClean="0">
                <a:latin typeface="Courier New" pitchFamily="49" charset="0"/>
                <a:cs typeface="Courier New" pitchFamily="49" charset="0"/>
              </a:rPr>
              <a:t> 1}” </a:t>
            </a:r>
            <a:r>
              <a:rPr lang="en-US" sz="1400" b="1" dirty="0">
                <a:latin typeface="Courier New" pitchFamily="49" charset="0"/>
                <a:cs typeface="Courier New" pitchFamily="49" charset="0"/>
              </a:rPr>
              <a:t>/&gt;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&lt;/</a:t>
            </a:r>
            <a:r>
              <a:rPr lang="en-US" sz="1400" b="1" dirty="0" err="1">
                <a:solidFill>
                  <a:srgbClr val="0000FF"/>
                </a:solidFill>
                <a:latin typeface="Courier New" pitchFamily="49" charset="0"/>
                <a:cs typeface="Courier New" pitchFamily="49" charset="0"/>
              </a:rPr>
              <a:t>xs:appinfo</a:t>
            </a:r>
            <a:r>
              <a:rPr lang="en-US" sz="1400" b="1" dirty="0">
                <a:solidFill>
                  <a:srgbClr val="0000FF"/>
                </a:solidFill>
                <a:latin typeface="Courier New" pitchFamily="49" charset="0"/>
                <a:cs typeface="Courier New" pitchFamily="49" charset="0"/>
              </a:rPr>
              <a:t>&gt;&lt;/</a:t>
            </a:r>
            <a:r>
              <a:rPr lang="en-US" sz="1400" b="1" dirty="0" err="1">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a:t>
            </a:r>
          </a:p>
          <a:p>
            <a:pPr eaLnBrk="1" hangingPunct="1">
              <a:spcBef>
                <a:spcPct val="0"/>
              </a:spcBef>
              <a:buNone/>
            </a:pPr>
            <a:r>
              <a:rPr lang="en-US" sz="1400" b="1" dirty="0" smtClean="0">
                <a:solidFill>
                  <a:srgbClr val="0000FF"/>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&gt;</a:t>
            </a:r>
          </a:p>
          <a:p>
            <a:pPr eaLnBrk="1" hangingPunct="1">
              <a:spcBef>
                <a:spcPct val="0"/>
              </a:spcBef>
              <a:buNone/>
            </a:pPr>
            <a:r>
              <a:rPr lang="en-US" sz="1400" b="1" dirty="0">
                <a:solidFill>
                  <a:srgbClr val="00B05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xs:sequence</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xs:complexType</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CC66"/>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name=”Create” </a:t>
            </a:r>
            <a:r>
              <a:rPr lang="en-US" sz="1400" b="1" dirty="0" smtClean="0">
                <a:solidFill>
                  <a:srgbClr val="00B050"/>
                </a:solidFill>
                <a:latin typeface="Courier New" pitchFamily="49" charset="0"/>
                <a:cs typeface="Courier New" pitchFamily="49" charset="0"/>
              </a:rPr>
              <a:t>&gt;</a:t>
            </a:r>
            <a:r>
              <a:rPr lang="en-US" sz="1400" b="1" dirty="0">
                <a:solidFill>
                  <a:srgbClr val="00B050"/>
                </a:solidFill>
                <a:latin typeface="Courier New" pitchFamily="49" charset="0"/>
                <a:cs typeface="Courier New" pitchFamily="49" charset="0"/>
              </a:rPr>
              <a:t/>
            </a:r>
            <a:br>
              <a:rPr lang="en-US" sz="1400" b="1" dirty="0">
                <a:solidFill>
                  <a:srgbClr val="00B050"/>
                </a:solidFill>
                <a:latin typeface="Courier New" pitchFamily="49" charset="0"/>
                <a:cs typeface="Courier New" pitchFamily="49" charset="0"/>
              </a:rPr>
            </a:br>
            <a:r>
              <a:rPr lang="en-US" sz="1400" b="1" dirty="0">
                <a:solidFill>
                  <a:srgbClr val="00B050"/>
                </a:solidFill>
                <a:latin typeface="Courier New" pitchFamily="49" charset="0"/>
                <a:cs typeface="Courier New" pitchFamily="49" charset="0"/>
              </a:rPr>
              <a:t> &lt;</a:t>
            </a:r>
            <a:r>
              <a:rPr lang="en-US" sz="1400" b="1" dirty="0" err="1">
                <a:solidFill>
                  <a:srgbClr val="00B050"/>
                </a:solidFill>
                <a:latin typeface="Courier New" pitchFamily="49" charset="0"/>
                <a:cs typeface="Courier New" pitchFamily="49" charset="0"/>
              </a:rPr>
              <a:t>xs:complexType</a:t>
            </a:r>
            <a:r>
              <a:rPr lang="en-US" sz="1400" b="1" dirty="0">
                <a:solidFill>
                  <a:srgbClr val="00B050"/>
                </a:solidFill>
                <a:latin typeface="Courier New" pitchFamily="49" charset="0"/>
                <a:cs typeface="Courier New" pitchFamily="49" charset="0"/>
              </a:rPr>
              <a:t>&gt;</a:t>
            </a:r>
          </a:p>
          <a:p>
            <a:pPr eaLnBrk="1" hangingPunct="1">
              <a:spcBef>
                <a:spcPct val="0"/>
              </a:spcBef>
              <a:buNone/>
            </a:pPr>
            <a:r>
              <a:rPr lang="en-US" sz="1400" b="1" dirty="0">
                <a:solidFill>
                  <a:srgbClr val="00B050"/>
                </a:solidFill>
                <a:latin typeface="Courier New" pitchFamily="49" charset="0"/>
                <a:cs typeface="Courier New" pitchFamily="49" charset="0"/>
              </a:rPr>
              <a:t>        &lt;</a:t>
            </a:r>
            <a:r>
              <a:rPr lang="en-US" sz="1400" b="1" dirty="0" err="1">
                <a:solidFill>
                  <a:srgbClr val="00B050"/>
                </a:solidFill>
                <a:latin typeface="Courier New" pitchFamily="49" charset="0"/>
                <a:cs typeface="Courier New" pitchFamily="49" charset="0"/>
              </a:rPr>
              <a:t>xs:sequence</a:t>
            </a:r>
            <a:r>
              <a:rPr lang="en-US" sz="1400" b="1" dirty="0">
                <a:solidFill>
                  <a:srgbClr val="00B050"/>
                </a:solidFill>
                <a:latin typeface="Courier New" pitchFamily="49" charset="0"/>
                <a:cs typeface="Courier New" pitchFamily="49" charset="0"/>
              </a:rPr>
              <a:t>&gt;</a:t>
            </a:r>
          </a:p>
          <a:p>
            <a:pPr eaLnBrk="1" hangingPunct="1">
              <a:spcBef>
                <a:spcPct val="0"/>
              </a:spcBef>
              <a:buNone/>
            </a:pPr>
            <a:r>
              <a:rPr lang="en-US" sz="1400" b="1" dirty="0">
                <a:solidFill>
                  <a:srgbClr val="00B050"/>
                </a:solidFill>
                <a:latin typeface="Courier New" pitchFamily="49" charset="0"/>
                <a:cs typeface="Courier New" pitchFamily="49" charset="0"/>
              </a:rPr>
              <a:t>          &lt;</a:t>
            </a:r>
            <a:r>
              <a:rPr lang="en-US" sz="1400" b="1" dirty="0" err="1">
                <a:solidFill>
                  <a:srgbClr val="00B050"/>
                </a:solidFill>
                <a:latin typeface="Courier New" pitchFamily="49" charset="0"/>
                <a:cs typeface="Courier New" pitchFamily="49" charset="0"/>
              </a:rPr>
              <a:t>xs:element</a:t>
            </a:r>
            <a:r>
              <a:rPr lang="en-US" sz="1400" b="1" dirty="0">
                <a:solidFill>
                  <a:srgbClr val="00B050"/>
                </a:solidFill>
                <a:latin typeface="Courier New" pitchFamily="49" charset="0"/>
                <a:cs typeface="Courier New" pitchFamily="49" charset="0"/>
              </a:rPr>
              <a:t> </a:t>
            </a:r>
            <a:r>
              <a:rPr lang="en-US" sz="1400" b="1" dirty="0">
                <a:solidFill>
                  <a:srgbClr val="FF0000"/>
                </a:solidFill>
                <a:latin typeface="Courier New" pitchFamily="49" charset="0"/>
                <a:cs typeface="Courier New" pitchFamily="49" charset="0"/>
              </a:rPr>
              <a:t>name=”Type” </a:t>
            </a:r>
            <a:r>
              <a:rPr lang="en-US" sz="1400" b="1" dirty="0">
                <a:solidFill>
                  <a:srgbClr val="00B050"/>
                </a:solidFill>
                <a:latin typeface="Courier New" pitchFamily="49" charset="0"/>
                <a:cs typeface="Courier New" pitchFamily="49" charset="0"/>
              </a:rPr>
              <a:t>type=“</a:t>
            </a:r>
            <a:r>
              <a:rPr lang="en-US" sz="1400" b="1" dirty="0" err="1">
                <a:solidFill>
                  <a:srgbClr val="00B050"/>
                </a:solidFill>
                <a:latin typeface="Courier New" pitchFamily="49" charset="0"/>
                <a:cs typeface="Courier New" pitchFamily="49" charset="0"/>
              </a:rPr>
              <a:t>xs:int</a:t>
            </a:r>
            <a:r>
              <a:rPr lang="en-US" sz="1400" b="1" dirty="0">
                <a:solidFill>
                  <a:srgbClr val="00B050"/>
                </a:solidFill>
                <a:latin typeface="Courier New" pitchFamily="49" charset="0"/>
                <a:cs typeface="Courier New" pitchFamily="49" charset="0"/>
              </a:rPr>
              <a:t>” </a:t>
            </a:r>
            <a:r>
              <a:rPr lang="en-US" sz="1400" b="1" dirty="0" err="1">
                <a:solidFill>
                  <a:srgbClr val="00B050"/>
                </a:solidFill>
                <a:latin typeface="Courier New" pitchFamily="49" charset="0"/>
                <a:cs typeface="Courier New" pitchFamily="49" charset="0"/>
              </a:rPr>
              <a:t>d</a:t>
            </a:r>
            <a:r>
              <a:rPr lang="en-US" sz="1400" b="1" dirty="0" err="1">
                <a:solidFill>
                  <a:schemeClr val="bg2"/>
                </a:solidFill>
                <a:latin typeface="Courier New" pitchFamily="49" charset="0"/>
                <a:cs typeface="Courier New" pitchFamily="49" charset="0"/>
              </a:rPr>
              <a:t>fdl:representation</a:t>
            </a:r>
            <a:r>
              <a:rPr lang="en-US" sz="1400" b="1" dirty="0">
                <a:solidFill>
                  <a:schemeClr val="bg2"/>
                </a:solidFill>
                <a:latin typeface="Courier New" pitchFamily="49" charset="0"/>
                <a:cs typeface="Courier New" pitchFamily="49" charset="0"/>
              </a:rPr>
              <a:t>=“binary” ...</a:t>
            </a:r>
            <a:r>
              <a:rPr lang="en-US" sz="1400" b="1" dirty="0">
                <a:solidFill>
                  <a:srgbClr val="00B050"/>
                </a:solidFill>
                <a:latin typeface="Courier New" pitchFamily="49" charset="0"/>
                <a:cs typeface="Courier New" pitchFamily="49" charset="0"/>
              </a:rPr>
              <a:t>&gt;</a:t>
            </a:r>
            <a:br>
              <a:rPr lang="en-US" sz="1400" b="1" dirty="0">
                <a:solidFill>
                  <a:srgbClr val="00B050"/>
                </a:solidFill>
                <a:latin typeface="Courier New" pitchFamily="49" charset="0"/>
                <a:cs typeface="Courier New" pitchFamily="49" charset="0"/>
              </a:rPr>
            </a:br>
            <a:r>
              <a:rPr lang="en-US" sz="1400" b="1" dirty="0">
                <a:solidFill>
                  <a:srgbClr val="00B050"/>
                </a:solidFill>
                <a:latin typeface="Courier New" pitchFamily="49" charset="0"/>
                <a:cs typeface="Courier New" pitchFamily="49" charset="0"/>
              </a:rPr>
              <a:t>       </a:t>
            </a:r>
            <a:r>
              <a:rPr lang="en-US" sz="1400" b="1" dirty="0">
                <a:solidFill>
                  <a:srgbClr val="00CC66"/>
                </a:solidFill>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&lt;</a:t>
            </a:r>
            <a:r>
              <a:rPr lang="en-US" sz="1400" b="1" dirty="0" err="1">
                <a:solidFill>
                  <a:srgbClr val="0000FF"/>
                </a:solidFill>
                <a:latin typeface="Courier New" pitchFamily="49" charset="0"/>
                <a:cs typeface="Courier New" pitchFamily="49" charset="0"/>
              </a:rPr>
              <a:t>xs:annotation</a:t>
            </a:r>
            <a:r>
              <a:rPr lang="en-US" sz="1400" b="1" dirty="0">
                <a:solidFill>
                  <a:srgbClr val="0000FF"/>
                </a:solidFill>
                <a:latin typeface="Courier New" pitchFamily="49" charset="0"/>
                <a:cs typeface="Courier New" pitchFamily="49" charset="0"/>
              </a:rPr>
              <a:t>&gt;&lt;</a:t>
            </a:r>
            <a:r>
              <a:rPr lang="en-US" sz="1400" b="1" dirty="0" err="1">
                <a:solidFill>
                  <a:srgbClr val="0000FF"/>
                </a:solidFill>
                <a:latin typeface="Courier New" pitchFamily="49" charset="0"/>
                <a:cs typeface="Courier New" pitchFamily="49" charset="0"/>
              </a:rPr>
              <a:t>xs:appinfo</a:t>
            </a:r>
            <a:r>
              <a:rPr lang="en-US" sz="1400" b="1" dirty="0">
                <a:solidFill>
                  <a:srgbClr val="0000FF"/>
                </a:solidFill>
                <a:latin typeface="Courier New" pitchFamily="49" charset="0"/>
                <a:cs typeface="Courier New" pitchFamily="49" charset="0"/>
              </a:rPr>
              <a:t> source=“http://www.ogf.org/</a:t>
            </a:r>
            <a:r>
              <a:rPr lang="en-US" sz="1400" b="1" dirty="0" err="1">
                <a:solidFill>
                  <a:srgbClr val="0000FF"/>
                </a:solidFill>
                <a:latin typeface="Courier New" pitchFamily="49" charset="0"/>
                <a:cs typeface="Courier New" pitchFamily="49" charset="0"/>
              </a:rPr>
              <a:t>dfdl</a:t>
            </a:r>
            <a:r>
              <a:rPr lang="en-US" sz="1400" b="1" dirty="0">
                <a:solidFill>
                  <a:srgbClr val="0000FF"/>
                </a:solidFill>
                <a:latin typeface="Courier New" pitchFamily="49" charset="0"/>
                <a:cs typeface="Courier New" pitchFamily="49" charset="0"/>
              </a:rPr>
              <a:t>/” &gt;</a:t>
            </a:r>
            <a:br>
              <a:rPr lang="en-US" sz="1400" b="1" dirty="0">
                <a:solidFill>
                  <a:srgbClr val="0000FF"/>
                </a:solidFill>
                <a:latin typeface="Courier New" pitchFamily="49" charset="0"/>
                <a:cs typeface="Courier New" pitchFamily="49" charset="0"/>
              </a:rPr>
            </a:br>
            <a:r>
              <a:rPr lang="en-US" sz="1400" b="1" dirty="0">
                <a:solidFill>
                  <a:srgbClr val="0000FF"/>
                </a:solidFill>
                <a:latin typeface="Courier New" pitchFamily="49" charset="0"/>
                <a:cs typeface="Courier New" pitchFamily="49" charset="0"/>
              </a:rPr>
              <a:t>        </a:t>
            </a:r>
            <a:r>
              <a:rPr lang="en-US" sz="1400" b="1" dirty="0">
                <a:solidFill>
                  <a:srgbClr val="00CC66"/>
                </a:solidFill>
                <a:latin typeface="Courier New" pitchFamily="49" charset="0"/>
                <a:cs typeface="Courier New" pitchFamily="49" charset="0"/>
              </a:rPr>
              <a:t>    </a:t>
            </a:r>
            <a:r>
              <a:rPr lang="en-US" sz="1400" b="1" dirty="0">
                <a:latin typeface="Courier New" pitchFamily="49" charset="0"/>
                <a:cs typeface="Courier New" pitchFamily="49" charset="0"/>
              </a:rPr>
              <a:t>&lt;</a:t>
            </a:r>
            <a:r>
              <a:rPr lang="en-US" sz="1400" b="1" dirty="0" err="1">
                <a:latin typeface="Courier New" pitchFamily="49" charset="0"/>
                <a:cs typeface="Courier New" pitchFamily="49" charset="0"/>
              </a:rPr>
              <a:t>dfdl:discriminator</a:t>
            </a:r>
            <a:r>
              <a:rPr lang="en-US" sz="1400" b="1" dirty="0">
                <a:latin typeface="Courier New" pitchFamily="49" charset="0"/>
                <a:cs typeface="Courier New" pitchFamily="49" charset="0"/>
              </a:rPr>
              <a:t> test=“{. </a:t>
            </a:r>
            <a:r>
              <a:rPr lang="en-US" sz="1400" b="1" dirty="0" err="1">
                <a:latin typeface="Courier New" pitchFamily="49" charset="0"/>
                <a:cs typeface="Courier New" pitchFamily="49" charset="0"/>
              </a:rPr>
              <a:t>eq</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2}” </a:t>
            </a:r>
            <a:r>
              <a:rPr lang="en-US" sz="1400" b="1" dirty="0">
                <a:latin typeface="Courier New" pitchFamily="49" charset="0"/>
                <a:cs typeface="Courier New" pitchFamily="49" charset="0"/>
              </a:rPr>
              <a:t>/&gt;</a:t>
            </a:r>
            <a:br>
              <a:rPr lang="en-US" sz="1400" b="1" dirty="0">
                <a:latin typeface="Courier New" pitchFamily="49" charset="0"/>
                <a:cs typeface="Courier New" pitchFamily="49" charset="0"/>
              </a:rPr>
            </a:br>
            <a:r>
              <a:rPr lang="en-US" sz="1400" b="1" dirty="0">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&lt;/</a:t>
            </a:r>
            <a:r>
              <a:rPr lang="en-US" sz="1400" b="1" dirty="0" err="1">
                <a:solidFill>
                  <a:srgbClr val="0000FF"/>
                </a:solidFill>
                <a:latin typeface="Courier New" pitchFamily="49" charset="0"/>
                <a:cs typeface="Courier New" pitchFamily="49" charset="0"/>
              </a:rPr>
              <a:t>xs:appinfo</a:t>
            </a:r>
            <a:r>
              <a:rPr lang="en-US" sz="1400" b="1" dirty="0">
                <a:solidFill>
                  <a:srgbClr val="0000FF"/>
                </a:solidFill>
                <a:latin typeface="Courier New" pitchFamily="49" charset="0"/>
                <a:cs typeface="Courier New" pitchFamily="49" charset="0"/>
              </a:rPr>
              <a:t>&gt;&lt;/</a:t>
            </a:r>
            <a:r>
              <a:rPr lang="en-US" sz="1400" b="1" dirty="0" err="1">
                <a:solidFill>
                  <a:srgbClr val="0000FF"/>
                </a:solidFill>
                <a:latin typeface="Courier New" pitchFamily="49" charset="0"/>
                <a:cs typeface="Courier New" pitchFamily="49" charset="0"/>
              </a:rPr>
              <a:t>xs:annotation</a:t>
            </a:r>
            <a:r>
              <a:rPr lang="en-US" sz="1400" b="1" dirty="0">
                <a:solidFill>
                  <a:srgbClr val="0000FF"/>
                </a:solidFill>
                <a:latin typeface="Courier New" pitchFamily="49" charset="0"/>
                <a:cs typeface="Courier New" pitchFamily="49" charset="0"/>
              </a:rPr>
              <a:t>&gt;</a:t>
            </a:r>
          </a:p>
          <a:p>
            <a:pPr eaLnBrk="1" hangingPunct="1">
              <a:spcBef>
                <a:spcPct val="0"/>
              </a:spcBef>
              <a:buNone/>
            </a:pPr>
            <a:r>
              <a:rPr lang="en-US" sz="1400" b="1" dirty="0">
                <a:solidFill>
                  <a:srgbClr val="0000FF"/>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&lt;/</a:t>
            </a:r>
            <a:r>
              <a:rPr lang="en-US" sz="1400" b="1" dirty="0" err="1">
                <a:solidFill>
                  <a:srgbClr val="00B050"/>
                </a:solidFill>
                <a:latin typeface="Courier New" pitchFamily="49" charset="0"/>
                <a:cs typeface="Courier New" pitchFamily="49" charset="0"/>
              </a:rPr>
              <a:t>xs:element</a:t>
            </a:r>
            <a:r>
              <a:rPr lang="en-US" sz="1400" b="1" dirty="0">
                <a:solidFill>
                  <a:srgbClr val="00B050"/>
                </a:solidFill>
                <a:latin typeface="Courier New" pitchFamily="49" charset="0"/>
                <a:cs typeface="Courier New" pitchFamily="49" charset="0"/>
              </a:rPr>
              <a:t>&gt;</a:t>
            </a:r>
          </a:p>
          <a:p>
            <a:pPr eaLnBrk="1" hangingPunct="1">
              <a:spcBef>
                <a:spcPct val="0"/>
              </a:spcBef>
              <a:buNone/>
            </a:pPr>
            <a:r>
              <a:rPr lang="en-US" sz="1400" b="1" dirty="0">
                <a:solidFill>
                  <a:srgbClr val="00B050"/>
                </a:solidFill>
                <a:latin typeface="Courier New" pitchFamily="49" charset="0"/>
                <a:cs typeface="Courier New" pitchFamily="49" charset="0"/>
              </a:rPr>
              <a:t>          ...</a:t>
            </a:r>
            <a:br>
              <a:rPr lang="en-US" sz="1400" b="1" dirty="0">
                <a:solidFill>
                  <a:srgbClr val="00B050"/>
                </a:solidFill>
                <a:latin typeface="Courier New" pitchFamily="49" charset="0"/>
                <a:cs typeface="Courier New" pitchFamily="49" charset="0"/>
              </a:rPr>
            </a:br>
            <a:r>
              <a:rPr lang="en-US" sz="1400" b="1" dirty="0">
                <a:solidFill>
                  <a:srgbClr val="00B050"/>
                </a:solidFill>
                <a:latin typeface="Courier New" pitchFamily="49" charset="0"/>
                <a:cs typeface="Courier New" pitchFamily="49" charset="0"/>
              </a:rPr>
              <a:t>      &lt;/</a:t>
            </a:r>
            <a:r>
              <a:rPr lang="en-US" sz="1400" b="1" dirty="0" err="1">
                <a:solidFill>
                  <a:srgbClr val="00B050"/>
                </a:solidFill>
                <a:latin typeface="Courier New" pitchFamily="49" charset="0"/>
                <a:cs typeface="Courier New" pitchFamily="49" charset="0"/>
              </a:rPr>
              <a:t>xs:sequence</a:t>
            </a:r>
            <a:r>
              <a:rPr lang="en-US" sz="1400" b="1" dirty="0">
                <a:solidFill>
                  <a:srgbClr val="00B050"/>
                </a:solidFill>
                <a:latin typeface="Courier New" pitchFamily="49" charset="0"/>
                <a:cs typeface="Courier New" pitchFamily="49" charset="0"/>
              </a:rPr>
              <a:t>&gt;</a:t>
            </a:r>
            <a:br>
              <a:rPr lang="en-US" sz="1400" b="1" dirty="0">
                <a:solidFill>
                  <a:srgbClr val="00B050"/>
                </a:solidFill>
                <a:latin typeface="Courier New" pitchFamily="49" charset="0"/>
                <a:cs typeface="Courier New" pitchFamily="49" charset="0"/>
              </a:rPr>
            </a:br>
            <a:r>
              <a:rPr lang="en-US" sz="1400" b="1" dirty="0">
                <a:solidFill>
                  <a:srgbClr val="00B050"/>
                </a:solidFill>
                <a:latin typeface="Courier New" pitchFamily="49" charset="0"/>
                <a:cs typeface="Courier New" pitchFamily="49" charset="0"/>
              </a:rPr>
              <a:t>    &lt;/</a:t>
            </a:r>
            <a:r>
              <a:rPr lang="en-US" sz="1400" b="1" dirty="0" err="1">
                <a:solidFill>
                  <a:srgbClr val="00B050"/>
                </a:solidFill>
                <a:latin typeface="Courier New" pitchFamily="49" charset="0"/>
                <a:cs typeface="Courier New" pitchFamily="49" charset="0"/>
              </a:rPr>
              <a:t>xs:complexType</a:t>
            </a:r>
            <a:r>
              <a:rPr lang="en-US" sz="1400" b="1" dirty="0">
                <a:solidFill>
                  <a:srgbClr val="00B050"/>
                </a:solidFill>
                <a:latin typeface="Courier New" pitchFamily="49" charset="0"/>
                <a:cs typeface="Courier New" pitchFamily="49" charset="0"/>
              </a:rPr>
              <a:t>&gt;</a:t>
            </a:r>
            <a:br>
              <a:rPr lang="en-US" sz="1400" b="1" dirty="0">
                <a:solidFill>
                  <a:srgbClr val="00B050"/>
                </a:solidFill>
                <a:latin typeface="Courier New" pitchFamily="49" charset="0"/>
                <a:cs typeface="Courier New" pitchFamily="49" charset="0"/>
              </a:rPr>
            </a:br>
            <a:r>
              <a:rPr lang="en-US" sz="1400" b="1" dirty="0">
                <a:solidFill>
                  <a:srgbClr val="00B050"/>
                </a:solidFill>
                <a:latin typeface="Courier New" pitchFamily="49" charset="0"/>
                <a:cs typeface="Courier New" pitchFamily="49" charset="0"/>
              </a:rPr>
              <a:t>  &lt;/</a:t>
            </a:r>
            <a:r>
              <a:rPr lang="en-US" sz="1400" b="1" dirty="0" err="1">
                <a:solidFill>
                  <a:srgbClr val="00B050"/>
                </a:solidFill>
                <a:latin typeface="Courier New" pitchFamily="49" charset="0"/>
                <a:cs typeface="Courier New" pitchFamily="49" charset="0"/>
              </a:rPr>
              <a:t>xs:element</a:t>
            </a:r>
            <a:r>
              <a:rPr lang="en-US" sz="1400" b="1" dirty="0">
                <a:solidFill>
                  <a:srgbClr val="00B050"/>
                </a:solidFill>
                <a:latin typeface="Courier New" pitchFamily="49" charset="0"/>
                <a:cs typeface="Courier New" pitchFamily="49" charset="0"/>
              </a:rPr>
              <a:t>&gt;</a:t>
            </a:r>
            <a:br>
              <a:rPr lang="en-US" sz="1400" b="1" dirty="0">
                <a:solidFill>
                  <a:srgbClr val="00B050"/>
                </a:solidFill>
                <a:latin typeface="Courier New" pitchFamily="49" charset="0"/>
                <a:cs typeface="Courier New" pitchFamily="49" charset="0"/>
              </a:rPr>
            </a:br>
            <a:r>
              <a:rPr lang="en-US" sz="1400" b="1" dirty="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xs:choice</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endParaRPr lang="en-US" sz="1400" b="1" dirty="0" smtClean="0">
              <a:solidFill>
                <a:srgbClr val="00B050"/>
              </a:solidFill>
              <a:latin typeface="Courier New" pitchFamily="49" charset="0"/>
              <a:cs typeface="Courier New" pitchFamily="49" charset="0"/>
            </a:endParaRPr>
          </a:p>
        </p:txBody>
      </p:sp>
      <p:sp>
        <p:nvSpPr>
          <p:cNvPr id="24579" name="Rectangle 3"/>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Example - DFDL Points of Uncertainty</a:t>
            </a:r>
          </a:p>
        </p:txBody>
      </p:sp>
      <p:sp>
        <p:nvSpPr>
          <p:cNvPr id="245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 name="AutoShape 4"/>
          <p:cNvSpPr>
            <a:spLocks noChangeArrowheads="1"/>
          </p:cNvSpPr>
          <p:nvPr/>
        </p:nvSpPr>
        <p:spPr bwMode="auto">
          <a:xfrm>
            <a:off x="5131438" y="2953547"/>
            <a:ext cx="2166938" cy="837887"/>
          </a:xfrm>
          <a:prstGeom prst="wedgeEllipseCallout">
            <a:avLst>
              <a:gd name="adj1" fmla="val -64450"/>
              <a:gd name="adj2" fmla="val -114935"/>
            </a:avLst>
          </a:prstGeom>
          <a:solidFill>
            <a:srgbClr val="BBC3FD"/>
          </a:solidFill>
          <a:ln w="9525">
            <a:solidFill>
              <a:srgbClr val="FF0000"/>
            </a:solidFill>
            <a:miter lim="800000"/>
            <a:headEnd/>
            <a:tailEnd/>
          </a:ln>
        </p:spPr>
        <p:txBody>
          <a:bodyPr/>
          <a:lstStyle/>
          <a:p>
            <a:pPr>
              <a:lnSpc>
                <a:spcPct val="80000"/>
              </a:lnSpc>
              <a:buFont typeface="Wingdings" pitchFamily="2" charset="2"/>
              <a:buNone/>
              <a:defRPr/>
            </a:pPr>
            <a:r>
              <a:rPr lang="en-US" sz="1600" dirty="0" smtClean="0">
                <a:solidFill>
                  <a:schemeClr val="tx1"/>
                </a:solidFill>
                <a:effectLst>
                  <a:outerShdw blurRad="38100" dist="38100" dir="2700000" algn="tl">
                    <a:srgbClr val="FFFFFF"/>
                  </a:outerShdw>
                </a:effectLst>
                <a:cs typeface="Arial" pitchFamily="34" charset="0"/>
              </a:rPr>
              <a:t>Initiators discriminate the choice</a:t>
            </a:r>
            <a:endParaRPr lang="en-US" sz="1600" dirty="0">
              <a:solidFill>
                <a:schemeClr val="tx1"/>
              </a:solidFill>
              <a:effectLst>
                <a:outerShdw blurRad="38100" dist="38100" dir="2700000" algn="tl">
                  <a:srgbClr val="FFFFFF"/>
                </a:outerShdw>
              </a:effectLst>
              <a:cs typeface="Arial" pitchFamily="34" charset="0"/>
            </a:endParaRPr>
          </a:p>
        </p:txBody>
      </p:sp>
      <p:sp>
        <p:nvSpPr>
          <p:cNvPr id="2" name="Rectangle 1"/>
          <p:cNvSpPr/>
          <p:nvPr/>
        </p:nvSpPr>
        <p:spPr>
          <a:xfrm>
            <a:off x="438912" y="1097280"/>
            <a:ext cx="8485632" cy="2532888"/>
          </a:xfrm>
          <a:prstGeom prst="rect">
            <a:avLst/>
          </a:prstGeom>
          <a:no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35864" y="3636264"/>
            <a:ext cx="8485632" cy="2532888"/>
          </a:xfrm>
          <a:prstGeom prst="rect">
            <a:avLst/>
          </a:prstGeom>
          <a:noFill/>
          <a:ln w="63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utoShape 4"/>
          <p:cNvSpPr>
            <a:spLocks noChangeArrowheads="1"/>
          </p:cNvSpPr>
          <p:nvPr/>
        </p:nvSpPr>
        <p:spPr bwMode="auto">
          <a:xfrm>
            <a:off x="5128390" y="2950499"/>
            <a:ext cx="2166938" cy="837887"/>
          </a:xfrm>
          <a:prstGeom prst="wedgeEllipseCallout">
            <a:avLst>
              <a:gd name="adj1" fmla="val -56432"/>
              <a:gd name="adj2" fmla="val 157894"/>
            </a:avLst>
          </a:prstGeom>
          <a:solidFill>
            <a:srgbClr val="BBC3FD"/>
          </a:solidFill>
          <a:ln w="9525">
            <a:solidFill>
              <a:srgbClr val="FF0000"/>
            </a:solidFill>
            <a:miter lim="800000"/>
            <a:headEnd/>
            <a:tailEnd/>
          </a:ln>
        </p:spPr>
        <p:txBody>
          <a:bodyPr/>
          <a:lstStyle/>
          <a:p>
            <a:pPr>
              <a:lnSpc>
                <a:spcPct val="80000"/>
              </a:lnSpc>
              <a:buFont typeface="Wingdings" pitchFamily="2" charset="2"/>
              <a:buNone/>
              <a:defRPr/>
            </a:pPr>
            <a:r>
              <a:rPr lang="en-US" sz="1600" dirty="0" smtClean="0">
                <a:solidFill>
                  <a:schemeClr val="tx1"/>
                </a:solidFill>
                <a:effectLst>
                  <a:outerShdw blurRad="38100" dist="38100" dir="2700000" algn="tl">
                    <a:srgbClr val="FFFFFF"/>
                  </a:outerShdw>
                </a:effectLst>
                <a:cs typeface="Arial" pitchFamily="34" charset="0"/>
              </a:rPr>
              <a:t>Discriminator resolves the choice</a:t>
            </a:r>
            <a:endParaRPr lang="en-US" sz="1600" dirty="0">
              <a:solidFill>
                <a:schemeClr val="tx1"/>
              </a:solidFill>
              <a:effectLst>
                <a:outerShdw blurRad="38100" dist="38100" dir="2700000" algn="tl">
                  <a:srgbClr val="FFFFFF"/>
                </a:outerShdw>
              </a:effectLst>
              <a:cs typeface="Arial" pitchFamily="34" charset="0"/>
            </a:endParaRPr>
          </a:p>
        </p:txBody>
      </p:sp>
    </p:spTree>
    <p:extLst>
      <p:ext uri="{BB962C8B-B14F-4D97-AF65-F5344CB8AC3E}">
        <p14:creationId xmlns:p14="http://schemas.microsoft.com/office/powerpoint/2010/main" val="7290077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200" eaLnBrk="1" hangingPunct="1"/>
            <a:r>
              <a:rPr lang="en-GB" dirty="0" smtClean="0"/>
              <a:t>DFDL Expressions</a:t>
            </a:r>
          </a:p>
        </p:txBody>
      </p:sp>
      <p:sp>
        <p:nvSpPr>
          <p:cNvPr id="26627" name="Rectangle 3"/>
          <p:cNvSpPr>
            <a:spLocks noGrp="1" noChangeArrowheads="1"/>
          </p:cNvSpPr>
          <p:nvPr>
            <p:ph type="body" idx="1"/>
          </p:nvPr>
        </p:nvSpPr>
        <p:spPr bwMode="auto">
          <a:xfrm>
            <a:off x="-117475" y="728663"/>
            <a:ext cx="8766175" cy="3182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836613" indent="-533400" defTabSz="457200" eaLnBrk="1" hangingPunct="1">
              <a:spcAft>
                <a:spcPts val="300"/>
              </a:spcAft>
            </a:pPr>
            <a:r>
              <a:rPr lang="en-GB" dirty="0" smtClean="0"/>
              <a:t>DFDL provides an expression language that can be used at various places in a DFDL schema:</a:t>
            </a:r>
            <a:endParaRPr lang="en-US" dirty="0" smtClean="0"/>
          </a:p>
          <a:p>
            <a:pPr marL="1065213" lvl="1" indent="-533400" defTabSz="457200" eaLnBrk="1" hangingPunct="1">
              <a:spcAft>
                <a:spcPts val="300"/>
              </a:spcAft>
            </a:pPr>
            <a:r>
              <a:rPr lang="en-US" dirty="0" smtClean="0"/>
              <a:t>When a property value needs to be set dynamically from the contents of the data</a:t>
            </a:r>
          </a:p>
          <a:p>
            <a:pPr marL="1065213" lvl="1" indent="-533400" defTabSz="457200" eaLnBrk="1" hangingPunct="1">
              <a:spcAft>
                <a:spcPts val="300"/>
              </a:spcAft>
            </a:pPr>
            <a:r>
              <a:rPr lang="en-US" dirty="0" smtClean="0"/>
              <a:t>In an assert or discriminator annotation</a:t>
            </a:r>
          </a:p>
          <a:p>
            <a:pPr marL="1065213" lvl="1" indent="-533400" defTabSz="457200" eaLnBrk="1" hangingPunct="1">
              <a:spcAft>
                <a:spcPts val="300"/>
              </a:spcAft>
            </a:pPr>
            <a:r>
              <a:rPr lang="en-US" dirty="0" smtClean="0"/>
              <a:t>When setting the value or default value of a variable</a:t>
            </a:r>
          </a:p>
          <a:p>
            <a:pPr marL="836613" indent="-533400" defTabSz="457200" eaLnBrk="1" hangingPunct="1">
              <a:lnSpc>
                <a:spcPct val="90000"/>
              </a:lnSpc>
            </a:pPr>
            <a:r>
              <a:rPr lang="en-US" dirty="0" smtClean="0"/>
              <a:t>The expression language is a subset of XPath 2.0, including variables, and with some extra DFDL-specific functions</a:t>
            </a:r>
          </a:p>
          <a:p>
            <a:pPr marL="836613" indent="-533400" defTabSz="457200" eaLnBrk="1" hangingPunct="1">
              <a:lnSpc>
                <a:spcPct val="90000"/>
              </a:lnSpc>
            </a:pPr>
            <a:r>
              <a:rPr lang="en-US" dirty="0" smtClean="0"/>
              <a:t>Expressions are always enclosed by curly braces { }</a:t>
            </a:r>
            <a:endParaRPr lang="en-GB" dirty="0" smtClean="0"/>
          </a:p>
          <a:p>
            <a:pPr marL="1065213" lvl="1" indent="-533400" defTabSz="457200" eaLnBrk="1" hangingPunct="1">
              <a:lnSpc>
                <a:spcPct val="90000"/>
              </a:lnSpc>
            </a:pPr>
            <a:endParaRPr lang="en-GB" sz="2000" dirty="0" smtClean="0"/>
          </a:p>
        </p:txBody>
      </p:sp>
      <p:sp>
        <p:nvSpPr>
          <p:cNvPr id="5" name="Rectangle 2"/>
          <p:cNvSpPr txBox="1">
            <a:spLocks noChangeArrowheads="1"/>
          </p:cNvSpPr>
          <p:nvPr/>
        </p:nvSpPr>
        <p:spPr>
          <a:xfrm>
            <a:off x="106363" y="4006850"/>
            <a:ext cx="8482012" cy="2206625"/>
          </a:xfrm>
          <a:prstGeom prst="rect">
            <a:avLst/>
          </a:prstGeom>
        </p:spPr>
        <p:txBody>
          <a:bodyPr/>
          <a:lstStyle>
            <a:lvl1pPr marL="234950" indent="-234950" algn="l" rtl="0" eaLnBrk="1" fontAlgn="base" hangingPunct="1">
              <a:spcBef>
                <a:spcPct val="55000"/>
              </a:spcBef>
              <a:spcAft>
                <a:spcPct val="0"/>
              </a:spcAft>
              <a:buClr>
                <a:schemeClr val="tx1"/>
              </a:buClr>
              <a:buChar char="•"/>
              <a:defRPr sz="2000">
                <a:solidFill>
                  <a:schemeClr val="tx1"/>
                </a:solidFill>
                <a:latin typeface="+mn-lt"/>
                <a:ea typeface="+mn-ea"/>
                <a:cs typeface="+mn-cs"/>
              </a:defRPr>
            </a:lvl1pPr>
            <a:lvl2pPr marL="463550" indent="-238125" algn="l" rtl="0" eaLnBrk="1" fontAlgn="base" hangingPunct="1">
              <a:spcBef>
                <a:spcPct val="5000"/>
              </a:spcBef>
              <a:spcAft>
                <a:spcPct val="0"/>
              </a:spcAft>
              <a:buClr>
                <a:schemeClr val="tx1"/>
              </a:buClr>
              <a:buFont typeface="Calibri" pitchFamily="34" charset="0"/>
              <a:buChar char="‒"/>
              <a:defRPr sz="1800">
                <a:solidFill>
                  <a:schemeClr val="tx1"/>
                </a:solidFill>
                <a:latin typeface="+mn-lt"/>
              </a:defRPr>
            </a:lvl2pPr>
            <a:lvl3pPr marL="688975" indent="-222250" algn="l" rtl="0" eaLnBrk="1" fontAlgn="base" hangingPunct="1">
              <a:spcBef>
                <a:spcPct val="20000"/>
              </a:spcBef>
              <a:spcAft>
                <a:spcPct val="0"/>
              </a:spcAft>
              <a:buClrTx/>
              <a:buFont typeface="Wingdings" pitchFamily="2" charset="2"/>
              <a:buChar char="Ø"/>
              <a:defRPr sz="1600">
                <a:solidFill>
                  <a:schemeClr val="tx1"/>
                </a:solidFill>
                <a:latin typeface="+mn-lt"/>
              </a:defRPr>
            </a:lvl3pPr>
            <a:lvl4pPr marL="1139825" indent="-23495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defRPr>
            </a:lvl4pPr>
            <a:lvl5pPr marL="1381125" indent="-228600" algn="l" rtl="0" eaLnBrk="1" fontAlgn="base" hangingPunct="1">
              <a:spcBef>
                <a:spcPct val="20000"/>
              </a:spcBef>
              <a:spcAft>
                <a:spcPct val="0"/>
              </a:spcAft>
              <a:buClr>
                <a:schemeClr val="tx1"/>
              </a:buClr>
              <a:buFont typeface="Courier New" pitchFamily="49" charset="0"/>
              <a:buChar char="o"/>
              <a:defRPr sz="1200">
                <a:solidFill>
                  <a:schemeClr val="tx1"/>
                </a:solidFill>
                <a:latin typeface="+mn-lt"/>
              </a:defRPr>
            </a:lvl5pPr>
            <a:lvl6pPr marL="2176463" indent="-7938" algn="l" rtl="0" eaLnBrk="1" fontAlgn="base" hangingPunct="1">
              <a:spcBef>
                <a:spcPct val="20000"/>
              </a:spcBef>
              <a:spcAft>
                <a:spcPct val="0"/>
              </a:spcAft>
              <a:buClr>
                <a:schemeClr val="bg1"/>
              </a:buClr>
              <a:defRPr sz="1200">
                <a:solidFill>
                  <a:schemeClr val="bg1"/>
                </a:solidFill>
                <a:latin typeface="+mn-lt"/>
              </a:defRPr>
            </a:lvl6pPr>
            <a:lvl7pPr marL="2633663" indent="-7938" algn="l" rtl="0" eaLnBrk="1" fontAlgn="base" hangingPunct="1">
              <a:spcBef>
                <a:spcPct val="20000"/>
              </a:spcBef>
              <a:spcAft>
                <a:spcPct val="0"/>
              </a:spcAft>
              <a:buClr>
                <a:schemeClr val="bg1"/>
              </a:buClr>
              <a:defRPr sz="1200">
                <a:solidFill>
                  <a:schemeClr val="bg1"/>
                </a:solidFill>
                <a:latin typeface="+mn-lt"/>
              </a:defRPr>
            </a:lvl7pPr>
            <a:lvl8pPr marL="3090863" indent="-7938" algn="l" rtl="0" eaLnBrk="1" fontAlgn="base" hangingPunct="1">
              <a:spcBef>
                <a:spcPct val="20000"/>
              </a:spcBef>
              <a:spcAft>
                <a:spcPct val="0"/>
              </a:spcAft>
              <a:buClr>
                <a:schemeClr val="bg1"/>
              </a:buClr>
              <a:defRPr sz="1200">
                <a:solidFill>
                  <a:schemeClr val="bg1"/>
                </a:solidFill>
                <a:latin typeface="+mn-lt"/>
              </a:defRPr>
            </a:lvl8pPr>
            <a:lvl9pPr marL="3548063" indent="-7938" algn="l" rtl="0" eaLnBrk="1" fontAlgn="base" hangingPunct="1">
              <a:spcBef>
                <a:spcPct val="20000"/>
              </a:spcBef>
              <a:spcAft>
                <a:spcPct val="0"/>
              </a:spcAft>
              <a:buClr>
                <a:schemeClr val="bg1"/>
              </a:buClr>
              <a:defRPr sz="1200">
                <a:solidFill>
                  <a:schemeClr val="bg1"/>
                </a:solidFill>
                <a:latin typeface="+mn-lt"/>
              </a:defRPr>
            </a:lvl9pPr>
          </a:lstStyle>
          <a:p>
            <a:pPr>
              <a:lnSpc>
                <a:spcPct val="100000"/>
              </a:lnSpc>
              <a:spcBef>
                <a:spcPct val="0"/>
              </a:spcBef>
              <a:buFont typeface="Wingdings" pitchFamily="2" charset="2"/>
              <a:buNone/>
              <a:defRPr/>
            </a:pP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xs:complexType</a:t>
            </a:r>
            <a:r>
              <a:rPr lang="en-US" sz="1400" b="1" dirty="0" smtClean="0">
                <a:solidFill>
                  <a:srgbClr val="00B050"/>
                </a:solidFill>
                <a:latin typeface="Courier New" pitchFamily="49" charset="0"/>
                <a:cs typeface="Courier New" pitchFamily="49" charset="0"/>
              </a:rPr>
              <a:t>&gt;</a:t>
            </a: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xs:sequence</a:t>
            </a:r>
            <a:r>
              <a:rPr lang="en-US" sz="1400" b="1" dirty="0" smtClean="0">
                <a:solidFill>
                  <a:srgbClr val="00B050"/>
                </a:solidFill>
                <a:latin typeface="Courier New" pitchFamily="49" charset="0"/>
                <a:cs typeface="Courier New" pitchFamily="49" charset="0"/>
              </a:rPr>
              <a:t> </a:t>
            </a:r>
            <a:r>
              <a:rPr lang="en-US" sz="1400" b="1" dirty="0" err="1" smtClean="0">
                <a:solidFill>
                  <a:schemeClr val="accent4">
                    <a:lumMod val="50000"/>
                    <a:lumOff val="50000"/>
                  </a:schemeClr>
                </a:solidFill>
                <a:latin typeface="Courier New" pitchFamily="49" charset="0"/>
                <a:cs typeface="Courier New" pitchFamily="49" charset="0"/>
              </a:rPr>
              <a:t>dfdl:separator</a:t>
            </a:r>
            <a:r>
              <a:rPr lang="en-US" sz="1400" b="1" dirty="0" smtClean="0">
                <a:solidFill>
                  <a:schemeClr val="accent4">
                    <a:lumMod val="50000"/>
                    <a:lumOff val="50000"/>
                  </a:schemeClr>
                </a:solidFill>
                <a:latin typeface="Courier New" pitchFamily="49" charset="0"/>
                <a:cs typeface="Courier New" pitchFamily="49" charset="0"/>
              </a:rPr>
              <a:t>=“,” ... </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name=”count”</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type=”</a:t>
            </a:r>
            <a:r>
              <a:rPr lang="en-US" sz="1400" b="1" dirty="0" err="1" smtClean="0">
                <a:solidFill>
                  <a:srgbClr val="00B050"/>
                </a:solidFill>
                <a:latin typeface="Courier New" pitchFamily="49" charset="0"/>
                <a:cs typeface="Courier New" pitchFamily="49" charset="0"/>
              </a:rPr>
              <a:t>xs:nonNegativeInteger</a:t>
            </a:r>
            <a:r>
              <a:rPr lang="en-US" sz="1400" b="1" dirty="0" smtClean="0">
                <a:solidFill>
                  <a:srgbClr val="00B050"/>
                </a:solidFill>
                <a:latin typeface="Courier New" pitchFamily="49" charset="0"/>
                <a:cs typeface="Courier New" pitchFamily="49" charset="0"/>
              </a:rPr>
              <a:t>” </a:t>
            </a:r>
          </a:p>
          <a:p>
            <a:pPr>
              <a:lnSpc>
                <a:spcPct val="100000"/>
              </a:lnSpc>
              <a:spcBef>
                <a:spcPct val="0"/>
              </a:spcBef>
              <a:buFont typeface="Wingdings" pitchFamily="2" charset="2"/>
              <a:buNone/>
              <a:defRPr/>
            </a:pPr>
            <a:r>
              <a:rPr lang="en-US" sz="1400" b="1" dirty="0">
                <a:solidFill>
                  <a:srgbClr val="00B05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chemeClr val="accent4">
                    <a:lumMod val="50000"/>
                    <a:lumOff val="50000"/>
                  </a:schemeClr>
                </a:solidFill>
                <a:latin typeface="Courier New" pitchFamily="49" charset="0"/>
                <a:cs typeface="Courier New" pitchFamily="49" charset="0"/>
              </a:rPr>
              <a:t>dfdl:representation</a:t>
            </a:r>
            <a:r>
              <a:rPr lang="en-US" sz="1400" b="1" dirty="0" smtClean="0">
                <a:solidFill>
                  <a:schemeClr val="accent4">
                    <a:lumMod val="50000"/>
                    <a:lumOff val="50000"/>
                  </a:schemeClr>
                </a:solidFill>
                <a:latin typeface="Courier New" pitchFamily="49" charset="0"/>
                <a:cs typeface="Courier New" pitchFamily="49" charset="0"/>
              </a:rPr>
              <a:t>=“text” </a:t>
            </a:r>
            <a:r>
              <a:rPr lang="en-US" sz="1400" b="1" dirty="0" err="1" smtClean="0">
                <a:solidFill>
                  <a:schemeClr val="accent4">
                    <a:lumMod val="50000"/>
                    <a:lumOff val="50000"/>
                  </a:schemeClr>
                </a:solidFill>
                <a:latin typeface="Courier New" pitchFamily="49" charset="0"/>
                <a:cs typeface="Courier New" pitchFamily="49" charset="0"/>
              </a:rPr>
              <a:t>dfdl:lengthKind</a:t>
            </a:r>
            <a:r>
              <a:rPr lang="en-US" sz="1400" b="1" dirty="0" smtClean="0">
                <a:solidFill>
                  <a:schemeClr val="accent4">
                    <a:lumMod val="50000"/>
                    <a:lumOff val="50000"/>
                  </a:schemeClr>
                </a:solidFill>
                <a:latin typeface="Courier New" pitchFamily="49" charset="0"/>
                <a:cs typeface="Courier New" pitchFamily="49" charset="0"/>
              </a:rPr>
              <a:t>=“delimited”</a:t>
            </a:r>
          </a:p>
          <a:p>
            <a:pPr>
              <a:lnSpc>
                <a:spcPct val="100000"/>
              </a:lnSpc>
              <a:spcBef>
                <a:spcPct val="0"/>
              </a:spcBef>
              <a:buFont typeface="Wingdings" pitchFamily="2" charset="2"/>
              <a:buNone/>
              <a:defRPr/>
            </a:pPr>
            <a:r>
              <a:rPr lang="en-US" sz="1400" b="1" dirty="0">
                <a:solidFill>
                  <a:schemeClr val="accent4">
                    <a:lumMod val="50000"/>
                    <a:lumOff val="50000"/>
                  </a:schemeClr>
                </a:solidFill>
                <a:latin typeface="Courier New" pitchFamily="49" charset="0"/>
                <a:cs typeface="Courier New" pitchFamily="49" charset="0"/>
              </a:rPr>
              <a:t> </a:t>
            </a:r>
            <a:r>
              <a:rPr lang="en-US" sz="1400" b="1" dirty="0" smtClean="0">
                <a:solidFill>
                  <a:schemeClr val="accent4">
                    <a:lumMod val="50000"/>
                    <a:lumOff val="50000"/>
                  </a:schemeClr>
                </a:solidFill>
                <a:latin typeface="Courier New" pitchFamily="49" charset="0"/>
                <a:cs typeface="Courier New" pitchFamily="49" charset="0"/>
              </a:rPr>
              <a:t>                 </a:t>
            </a:r>
            <a:r>
              <a:rPr lang="en-US" sz="1400" b="1" dirty="0" err="1" smtClean="0">
                <a:solidFill>
                  <a:schemeClr val="accent4">
                    <a:lumMod val="50000"/>
                    <a:lumOff val="50000"/>
                  </a:schemeClr>
                </a:solidFill>
                <a:latin typeface="Courier New" pitchFamily="49" charset="0"/>
                <a:cs typeface="Courier New" pitchFamily="49" charset="0"/>
              </a:rPr>
              <a:t>dfdl:textNumberPattern</a:t>
            </a:r>
            <a:r>
              <a:rPr lang="en-US" sz="1400" b="1" dirty="0" smtClean="0">
                <a:solidFill>
                  <a:schemeClr val="accent4">
                    <a:lumMod val="50000"/>
                    <a:lumOff val="50000"/>
                  </a:schemeClr>
                </a:solidFill>
                <a:latin typeface="Courier New" pitchFamily="49" charset="0"/>
                <a:cs typeface="Courier New" pitchFamily="49" charset="0"/>
              </a:rPr>
              <a:t>=“#0” ... </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CC66"/>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name=”value”</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type=”</a:t>
            </a:r>
            <a:r>
              <a:rPr lang="en-US" sz="1400" b="1" dirty="0" err="1" smtClean="0">
                <a:solidFill>
                  <a:srgbClr val="00B050"/>
                </a:solidFill>
                <a:latin typeface="Courier New" pitchFamily="49" charset="0"/>
                <a:cs typeface="Courier New" pitchFamily="49" charset="0"/>
              </a:rPr>
              <a:t>xs:string</a:t>
            </a:r>
            <a:r>
              <a:rPr lang="en-US" sz="1400" b="1" dirty="0" smtClean="0">
                <a:solidFill>
                  <a:srgbClr val="00B050"/>
                </a:solidFill>
                <a:latin typeface="Courier New" pitchFamily="49" charset="0"/>
                <a:cs typeface="Courier New" pitchFamily="49" charset="0"/>
              </a:rPr>
              <a:t>” </a:t>
            </a:r>
            <a:r>
              <a:rPr lang="en-US" sz="1400" b="1" dirty="0" err="1" smtClean="0">
                <a:latin typeface="Courier New" pitchFamily="49" charset="0"/>
                <a:cs typeface="Courier New" pitchFamily="49" charset="0"/>
              </a:rPr>
              <a:t>maxOccurs</a:t>
            </a:r>
            <a:r>
              <a:rPr lang="en-US" sz="1400" b="1" dirty="0" smtClean="0">
                <a:latin typeface="Courier New" pitchFamily="49" charset="0"/>
                <a:cs typeface="Courier New" pitchFamily="49" charset="0"/>
              </a:rPr>
              <a:t>=“unbounded”</a:t>
            </a:r>
          </a:p>
          <a:p>
            <a:pPr>
              <a:lnSpc>
                <a:spcPct val="100000"/>
              </a:lnSpc>
              <a:spcBef>
                <a:spcPct val="0"/>
              </a:spcBef>
              <a:buFont typeface="Wingdings" pitchFamily="2" charset="2"/>
              <a:buNone/>
              <a:defRPr/>
            </a:pPr>
            <a:r>
              <a:rPr lang="en-US" sz="1400" b="1" dirty="0">
                <a:solidFill>
                  <a:srgbClr val="00B05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chemeClr val="accent4">
                    <a:lumMod val="50000"/>
                    <a:lumOff val="50000"/>
                  </a:schemeClr>
                </a:solidFill>
                <a:latin typeface="Courier New" pitchFamily="49" charset="0"/>
                <a:cs typeface="Courier New" pitchFamily="49" charset="0"/>
              </a:rPr>
              <a:t>dfdl:lengthKind</a:t>
            </a:r>
            <a:r>
              <a:rPr lang="en-US" sz="1400" b="1" dirty="0" smtClean="0">
                <a:solidFill>
                  <a:schemeClr val="accent4">
                    <a:lumMod val="50000"/>
                    <a:lumOff val="50000"/>
                  </a:schemeClr>
                </a:solidFill>
                <a:latin typeface="Courier New" pitchFamily="49" charset="0"/>
                <a:cs typeface="Courier New" pitchFamily="49" charset="0"/>
              </a:rPr>
              <a:t>=“delimited” </a:t>
            </a:r>
          </a:p>
          <a:p>
            <a:pPr>
              <a:lnSpc>
                <a:spcPct val="100000"/>
              </a:lnSpc>
              <a:spcBef>
                <a:spcPct val="0"/>
              </a:spcBef>
              <a:buFont typeface="Wingdings" pitchFamily="2" charset="2"/>
              <a:buNone/>
              <a:defRPr/>
            </a:pPr>
            <a:r>
              <a:rPr lang="en-US" sz="1400" b="1" dirty="0">
                <a:solidFill>
                  <a:srgbClr val="00B05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latin typeface="Courier New" pitchFamily="49" charset="0"/>
                <a:cs typeface="Courier New" pitchFamily="49" charset="0"/>
              </a:rPr>
              <a:t>dfdl:occursCountKind</a:t>
            </a:r>
            <a:r>
              <a:rPr lang="en-US" sz="1400" b="1" dirty="0" smtClean="0">
                <a:latin typeface="Courier New" pitchFamily="49" charset="0"/>
                <a:cs typeface="Courier New" pitchFamily="49" charset="0"/>
              </a:rPr>
              <a:t>=“expression” </a:t>
            </a:r>
          </a:p>
          <a:p>
            <a:pPr>
              <a:lnSpc>
                <a:spcPct val="100000"/>
              </a:lnSpc>
              <a:spcBef>
                <a:spcPct val="0"/>
              </a:spcBef>
              <a:buFont typeface="Wingdings" pitchFamily="2" charset="2"/>
              <a:buNone/>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dfdl:occursCount</a:t>
            </a:r>
            <a:r>
              <a:rPr lang="en-US" sz="1400" b="1" dirty="0" smtClean="0">
                <a:latin typeface="Courier New" pitchFamily="49" charset="0"/>
                <a:cs typeface="Courier New" pitchFamily="49" charset="0"/>
              </a:rPr>
              <a:t>=“{../count}” ... /&gt;</a:t>
            </a:r>
            <a:br>
              <a:rPr lang="en-US" sz="1400" b="1" dirty="0" smtClean="0">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xs:sequence</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xs:complexType</a:t>
            </a:r>
            <a:r>
              <a:rPr lang="en-US" sz="1400" b="1" dirty="0" smtClean="0">
                <a:solidFill>
                  <a:srgbClr val="00B050"/>
                </a:solidFill>
                <a:latin typeface="Courier New" pitchFamily="49" charset="0"/>
                <a:cs typeface="Courier New" pitchFamily="49" charset="0"/>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457200" eaLnBrk="1" hangingPunct="1"/>
            <a:r>
              <a:rPr lang="en-GB" dirty="0" smtClean="0"/>
              <a:t>Notes- DFDL Expressions</a:t>
            </a:r>
          </a:p>
        </p:txBody>
      </p:sp>
      <p:sp>
        <p:nvSpPr>
          <p:cNvPr id="5" name="Rectangle 2"/>
          <p:cNvSpPr txBox="1">
            <a:spLocks noChangeArrowheads="1"/>
          </p:cNvSpPr>
          <p:nvPr/>
        </p:nvSpPr>
        <p:spPr>
          <a:xfrm>
            <a:off x="106363" y="1765300"/>
            <a:ext cx="8482012" cy="5192713"/>
          </a:xfrm>
          <a:prstGeom prst="rect">
            <a:avLst/>
          </a:prstGeom>
        </p:spPr>
        <p:txBody>
          <a:bodyPr/>
          <a:lstStyle>
            <a:lvl1pPr marL="234950" indent="-234950" algn="l" rtl="0" eaLnBrk="1" fontAlgn="base" hangingPunct="1">
              <a:spcBef>
                <a:spcPct val="55000"/>
              </a:spcBef>
              <a:spcAft>
                <a:spcPct val="0"/>
              </a:spcAft>
              <a:buClr>
                <a:schemeClr val="tx1"/>
              </a:buClr>
              <a:buChar char="•"/>
              <a:defRPr sz="2000">
                <a:solidFill>
                  <a:schemeClr val="tx1"/>
                </a:solidFill>
                <a:latin typeface="+mn-lt"/>
                <a:ea typeface="+mn-ea"/>
                <a:cs typeface="+mn-cs"/>
              </a:defRPr>
            </a:lvl1pPr>
            <a:lvl2pPr marL="463550" indent="-238125" algn="l" rtl="0" eaLnBrk="1" fontAlgn="base" hangingPunct="1">
              <a:spcBef>
                <a:spcPct val="5000"/>
              </a:spcBef>
              <a:spcAft>
                <a:spcPct val="0"/>
              </a:spcAft>
              <a:buClr>
                <a:schemeClr val="tx1"/>
              </a:buClr>
              <a:buFont typeface="Calibri" pitchFamily="34" charset="0"/>
              <a:buChar char="‒"/>
              <a:defRPr sz="1800">
                <a:solidFill>
                  <a:schemeClr val="tx1"/>
                </a:solidFill>
                <a:latin typeface="+mn-lt"/>
              </a:defRPr>
            </a:lvl2pPr>
            <a:lvl3pPr marL="688975" indent="-222250" algn="l" rtl="0" eaLnBrk="1" fontAlgn="base" hangingPunct="1">
              <a:spcBef>
                <a:spcPct val="20000"/>
              </a:spcBef>
              <a:spcAft>
                <a:spcPct val="0"/>
              </a:spcAft>
              <a:buClrTx/>
              <a:buFont typeface="Wingdings" pitchFamily="2" charset="2"/>
              <a:buChar char="Ø"/>
              <a:defRPr sz="1600">
                <a:solidFill>
                  <a:schemeClr val="tx1"/>
                </a:solidFill>
                <a:latin typeface="+mn-lt"/>
              </a:defRPr>
            </a:lvl3pPr>
            <a:lvl4pPr marL="1139825" indent="-23495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defRPr>
            </a:lvl4pPr>
            <a:lvl5pPr marL="1381125" indent="-228600" algn="l" rtl="0" eaLnBrk="1" fontAlgn="base" hangingPunct="1">
              <a:spcBef>
                <a:spcPct val="20000"/>
              </a:spcBef>
              <a:spcAft>
                <a:spcPct val="0"/>
              </a:spcAft>
              <a:buClr>
                <a:schemeClr val="tx1"/>
              </a:buClr>
              <a:buFont typeface="Courier New" pitchFamily="49" charset="0"/>
              <a:buChar char="o"/>
              <a:defRPr sz="1200">
                <a:solidFill>
                  <a:schemeClr val="tx1"/>
                </a:solidFill>
                <a:latin typeface="+mn-lt"/>
              </a:defRPr>
            </a:lvl5pPr>
            <a:lvl6pPr marL="2176463" indent="-7938" algn="l" rtl="0" eaLnBrk="1" fontAlgn="base" hangingPunct="1">
              <a:spcBef>
                <a:spcPct val="20000"/>
              </a:spcBef>
              <a:spcAft>
                <a:spcPct val="0"/>
              </a:spcAft>
              <a:buClr>
                <a:schemeClr val="bg1"/>
              </a:buClr>
              <a:defRPr sz="1200">
                <a:solidFill>
                  <a:schemeClr val="bg1"/>
                </a:solidFill>
                <a:latin typeface="+mn-lt"/>
              </a:defRPr>
            </a:lvl6pPr>
            <a:lvl7pPr marL="2633663" indent="-7938" algn="l" rtl="0" eaLnBrk="1" fontAlgn="base" hangingPunct="1">
              <a:spcBef>
                <a:spcPct val="20000"/>
              </a:spcBef>
              <a:spcAft>
                <a:spcPct val="0"/>
              </a:spcAft>
              <a:buClr>
                <a:schemeClr val="bg1"/>
              </a:buClr>
              <a:defRPr sz="1200">
                <a:solidFill>
                  <a:schemeClr val="bg1"/>
                </a:solidFill>
                <a:latin typeface="+mn-lt"/>
              </a:defRPr>
            </a:lvl7pPr>
            <a:lvl8pPr marL="3090863" indent="-7938" algn="l" rtl="0" eaLnBrk="1" fontAlgn="base" hangingPunct="1">
              <a:spcBef>
                <a:spcPct val="20000"/>
              </a:spcBef>
              <a:spcAft>
                <a:spcPct val="0"/>
              </a:spcAft>
              <a:buClr>
                <a:schemeClr val="bg1"/>
              </a:buClr>
              <a:defRPr sz="1200">
                <a:solidFill>
                  <a:schemeClr val="bg1"/>
                </a:solidFill>
                <a:latin typeface="+mn-lt"/>
              </a:defRPr>
            </a:lvl8pPr>
            <a:lvl9pPr marL="3548063" indent="-7938" algn="l" rtl="0" eaLnBrk="1" fontAlgn="base" hangingPunct="1">
              <a:spcBef>
                <a:spcPct val="20000"/>
              </a:spcBef>
              <a:spcAft>
                <a:spcPct val="0"/>
              </a:spcAft>
              <a:buClr>
                <a:schemeClr val="bg1"/>
              </a:buClr>
              <a:defRPr sz="1200">
                <a:solidFill>
                  <a:schemeClr val="bg1"/>
                </a:solidFill>
                <a:latin typeface="+mn-lt"/>
              </a:defRPr>
            </a:lvl9pPr>
          </a:lstStyle>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xs:schema</a:t>
            </a:r>
            <a:r>
              <a:rPr lang="en-US" sz="1400" b="1" dirty="0" smtClean="0">
                <a:solidFill>
                  <a:srgbClr val="00B050"/>
                </a:solidFill>
                <a:latin typeface="Courier New" pitchFamily="49" charset="0"/>
                <a:cs typeface="Courier New" pitchFamily="49" charset="0"/>
              </a:rPr>
              <a:t>&gt;</a:t>
            </a:r>
            <a:r>
              <a:rPr lang="en-US" sz="1400" b="1" dirty="0" smtClean="0">
                <a:solidFill>
                  <a:srgbClr val="00CC66"/>
                </a:solidFill>
                <a:latin typeface="Courier New" pitchFamily="49" charset="0"/>
                <a:cs typeface="Courier New" pitchFamily="49" charset="0"/>
              </a:rPr>
              <a:t>  </a:t>
            </a:r>
          </a:p>
          <a:p>
            <a:pPr>
              <a:lnSpc>
                <a:spcPct val="100000"/>
              </a:lnSpc>
              <a:spcBef>
                <a:spcPct val="0"/>
              </a:spcBef>
              <a:buFont typeface="Wingdings" pitchFamily="2" charset="2"/>
              <a:buNone/>
              <a:defRPr/>
            </a:pPr>
            <a:endParaRPr lang="en-US" sz="1400" b="1" dirty="0">
              <a:solidFill>
                <a:srgbClr val="00CC66"/>
              </a:solidFill>
              <a:latin typeface="Courier New" pitchFamily="49" charset="0"/>
              <a:cs typeface="Courier New" pitchFamily="49" charset="0"/>
            </a:endParaRPr>
          </a:p>
          <a:p>
            <a:pPr>
              <a:lnSpc>
                <a:spcPct val="100000"/>
              </a:lnSpc>
              <a:spcBef>
                <a:spcPct val="0"/>
              </a:spcBef>
              <a:buFont typeface="Wingdings" pitchFamily="2" charset="2"/>
              <a:buNone/>
              <a:defRPr/>
            </a:pPr>
            <a:r>
              <a:rPr lang="en-US" sz="1400" b="1" dirty="0">
                <a:solidFill>
                  <a:srgbClr val="00CC66"/>
                </a:solidFill>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&lt;</a:t>
            </a:r>
            <a:r>
              <a:rPr lang="en-US" sz="1400" b="1" dirty="0" err="1">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&gt;&lt;</a:t>
            </a:r>
            <a:r>
              <a:rPr lang="en-US" sz="1400" b="1" dirty="0" err="1">
                <a:solidFill>
                  <a:srgbClr val="0000FF"/>
                </a:solidFill>
                <a:latin typeface="Courier New" pitchFamily="49" charset="0"/>
                <a:cs typeface="Courier New" pitchFamily="49" charset="0"/>
              </a:rPr>
              <a:t>xs:appinfo</a:t>
            </a:r>
            <a:r>
              <a:rPr lang="en-US" sz="1400" b="1" dirty="0">
                <a:solidFill>
                  <a:srgbClr val="0000FF"/>
                </a:solidFill>
                <a:latin typeface="Courier New" pitchFamily="49" charset="0"/>
                <a:cs typeface="Courier New" pitchFamily="49" charset="0"/>
              </a:rPr>
              <a:t> source=“http://www.ogf.org/</a:t>
            </a:r>
            <a:r>
              <a:rPr lang="en-US" sz="1400" b="1" dirty="0" err="1">
                <a:solidFill>
                  <a:srgbClr val="0000FF"/>
                </a:solidFill>
                <a:latin typeface="Courier New" pitchFamily="49" charset="0"/>
                <a:cs typeface="Courier New" pitchFamily="49" charset="0"/>
              </a:rPr>
              <a:t>dfdl</a:t>
            </a:r>
            <a:r>
              <a:rPr lang="en-US" sz="1400" b="1" dirty="0">
                <a:solidFill>
                  <a:srgbClr val="0000FF"/>
                </a:solidFill>
                <a:latin typeface="Courier New" pitchFamily="49" charset="0"/>
                <a:cs typeface="Courier New" pitchFamily="49" charset="0"/>
              </a:rPr>
              <a:t>/” &gt;</a:t>
            </a:r>
            <a:br>
              <a:rPr lang="en-US" sz="1400" b="1" dirty="0">
                <a:solidFill>
                  <a:srgbClr val="0000FF"/>
                </a:solidFill>
                <a:latin typeface="Courier New" pitchFamily="49" charset="0"/>
                <a:cs typeface="Courier New" pitchFamily="49" charset="0"/>
              </a:rPr>
            </a:br>
            <a:r>
              <a:rPr lang="en-US" sz="1400" b="1" dirty="0">
                <a:solidFill>
                  <a:srgbClr val="00CC66"/>
                </a:solidFill>
                <a:latin typeface="Courier New" pitchFamily="49" charset="0"/>
                <a:cs typeface="Courier New" pitchFamily="49" charset="0"/>
              </a:rPr>
              <a:t>    </a:t>
            </a:r>
            <a:r>
              <a:rPr lang="en-US" sz="1400" b="1" dirty="0">
                <a:latin typeface="Courier New" pitchFamily="49" charset="0"/>
                <a:cs typeface="Courier New" pitchFamily="49" charset="0"/>
              </a:rPr>
              <a:t>&lt;</a:t>
            </a:r>
            <a:r>
              <a:rPr lang="en-US" sz="1400" b="1" dirty="0" err="1" smtClean="0">
                <a:latin typeface="Courier New" pitchFamily="49" charset="0"/>
                <a:cs typeface="Courier New" pitchFamily="49" charset="0"/>
              </a:rPr>
              <a:t>dfdl:defineVariable</a:t>
            </a:r>
            <a:r>
              <a:rPr lang="en-US" sz="1400" b="1" dirty="0" smtClean="0">
                <a:latin typeface="Courier New" pitchFamily="49" charset="0"/>
                <a:cs typeface="Courier New" pitchFamily="49" charset="0"/>
              </a:rPr>
              <a:t> </a:t>
            </a:r>
            <a:r>
              <a:rPr lang="en-US" sz="1400" b="1" dirty="0">
                <a:solidFill>
                  <a:srgbClr val="FF66CC"/>
                </a:solidFill>
                <a:latin typeface="Courier New" pitchFamily="49" charset="0"/>
                <a:cs typeface="Courier New" pitchFamily="49" charset="0"/>
              </a:rPr>
              <a:t>name</a:t>
            </a:r>
            <a:r>
              <a:rPr lang="en-US" sz="1400" b="1" dirty="0" smtClean="0">
                <a:solidFill>
                  <a:srgbClr val="FF66CC"/>
                </a:solidFill>
                <a:latin typeface="Courier New" pitchFamily="49" charset="0"/>
                <a:cs typeface="Courier New" pitchFamily="49" charset="0"/>
              </a:rPr>
              <a:t>=“</a:t>
            </a:r>
            <a:r>
              <a:rPr lang="en-US" sz="1400" b="1" dirty="0" err="1" smtClean="0">
                <a:solidFill>
                  <a:srgbClr val="FF66CC"/>
                </a:solidFill>
                <a:latin typeface="Courier New" pitchFamily="49" charset="0"/>
                <a:cs typeface="Courier New" pitchFamily="49" charset="0"/>
              </a:rPr>
              <a:t>countVar</a:t>
            </a:r>
            <a:r>
              <a:rPr lang="en-US" sz="1400" b="1" dirty="0" smtClean="0">
                <a:solidFill>
                  <a:srgbClr val="FF66CC"/>
                </a:solidFill>
                <a:latin typeface="Courier New" pitchFamily="49" charset="0"/>
                <a:cs typeface="Courier New" pitchFamily="49" charset="0"/>
              </a:rPr>
              <a:t>” type=“</a:t>
            </a:r>
            <a:r>
              <a:rPr lang="en-US" sz="1400" b="1" dirty="0" err="1" smtClean="0">
                <a:solidFill>
                  <a:srgbClr val="FF66CC"/>
                </a:solidFill>
                <a:latin typeface="Courier New" pitchFamily="49" charset="0"/>
                <a:cs typeface="Courier New" pitchFamily="49" charset="0"/>
              </a:rPr>
              <a:t>xs:int</a:t>
            </a:r>
            <a:r>
              <a:rPr lang="en-US" sz="1400" b="1" dirty="0" smtClean="0">
                <a:solidFill>
                  <a:srgbClr val="FF66CC"/>
                </a:solidFill>
                <a:latin typeface="Courier New" pitchFamily="49" charset="0"/>
                <a:cs typeface="Courier New" pitchFamily="49" charset="0"/>
              </a:rPr>
              <a:t>” </a:t>
            </a:r>
            <a:r>
              <a:rPr lang="en-US" sz="1400" b="1" dirty="0" err="1" smtClean="0">
                <a:solidFill>
                  <a:srgbClr val="FF66CC"/>
                </a:solidFill>
                <a:latin typeface="Courier New" pitchFamily="49" charset="0"/>
                <a:cs typeface="Courier New" pitchFamily="49" charset="0"/>
              </a:rPr>
              <a:t>defaultValue</a:t>
            </a:r>
            <a:r>
              <a:rPr lang="en-US" sz="1400" b="1" dirty="0" smtClean="0">
                <a:solidFill>
                  <a:srgbClr val="FF66CC"/>
                </a:solidFill>
                <a:latin typeface="Courier New" pitchFamily="49" charset="0"/>
                <a:cs typeface="Courier New" pitchFamily="49" charset="0"/>
              </a:rPr>
              <a:t>=“0”</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/&gt;</a:t>
            </a:r>
            <a:br>
              <a:rPr lang="en-US" sz="1400" b="1" dirty="0">
                <a:latin typeface="Courier New" pitchFamily="49" charset="0"/>
                <a:cs typeface="Courier New" pitchFamily="49" charset="0"/>
              </a:rPr>
            </a:br>
            <a:r>
              <a:rPr lang="en-US" sz="1400" b="1" dirty="0" smtClean="0">
                <a:solidFill>
                  <a:srgbClr val="0000FF"/>
                </a:solidFill>
                <a:latin typeface="Courier New" pitchFamily="49" charset="0"/>
                <a:cs typeface="Courier New" pitchFamily="49" charset="0"/>
              </a:rPr>
              <a:t>&lt;/</a:t>
            </a:r>
            <a:r>
              <a:rPr lang="en-US" sz="1400" b="1" dirty="0" err="1">
                <a:solidFill>
                  <a:srgbClr val="0000FF"/>
                </a:solidFill>
                <a:latin typeface="Courier New" pitchFamily="49" charset="0"/>
                <a:cs typeface="Courier New" pitchFamily="49" charset="0"/>
              </a:rPr>
              <a:t>xs:appinfo</a:t>
            </a:r>
            <a:r>
              <a:rPr lang="en-US" sz="1400" b="1" dirty="0" smtClean="0">
                <a:solidFill>
                  <a:srgbClr val="0000FF"/>
                </a:solidFill>
                <a:latin typeface="Courier New" pitchFamily="49" charset="0"/>
                <a:cs typeface="Courier New" pitchFamily="49" charset="0"/>
              </a:rPr>
              <a:t>&gt;&lt;/</a:t>
            </a:r>
            <a:r>
              <a:rPr lang="en-US" sz="1400" b="1" dirty="0" err="1">
                <a:solidFill>
                  <a:srgbClr val="0000FF"/>
                </a:solidFill>
                <a:latin typeface="Courier New" pitchFamily="49" charset="0"/>
                <a:cs typeface="Courier New" pitchFamily="49" charset="0"/>
              </a:rPr>
              <a:t>xs:annotation</a:t>
            </a:r>
            <a:r>
              <a:rPr lang="en-US" sz="1400" b="1" dirty="0">
                <a:solidFill>
                  <a:srgbClr val="0000FF"/>
                </a:solidFill>
                <a:latin typeface="Courier New" pitchFamily="49" charset="0"/>
                <a:cs typeface="Courier New" pitchFamily="49" charset="0"/>
              </a:rPr>
              <a:t>&gt;</a:t>
            </a:r>
            <a:endParaRPr lang="en-US" sz="1400" b="1" dirty="0" smtClean="0">
              <a:solidFill>
                <a:srgbClr val="00CC66"/>
              </a:solidFill>
              <a:latin typeface="Courier New" pitchFamily="49" charset="0"/>
              <a:cs typeface="Courier New" pitchFamily="49" charset="0"/>
            </a:endParaRPr>
          </a:p>
          <a:p>
            <a:pPr>
              <a:lnSpc>
                <a:spcPct val="100000"/>
              </a:lnSpc>
              <a:spcBef>
                <a:spcPct val="0"/>
              </a:spcBef>
              <a:buFont typeface="Wingdings" pitchFamily="2" charset="2"/>
              <a:buNone/>
              <a:defRPr/>
            </a:pPr>
            <a:endParaRPr lang="en-US" sz="1400" b="1" dirty="0">
              <a:solidFill>
                <a:srgbClr val="00CC66"/>
              </a:solidFill>
              <a:latin typeface="Courier New" pitchFamily="49" charset="0"/>
              <a:cs typeface="Courier New" pitchFamily="49" charset="0"/>
            </a:endParaRP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xs:complexType</a:t>
            </a:r>
            <a:r>
              <a:rPr lang="en-US" sz="1400" b="1" dirty="0" smtClean="0">
                <a:solidFill>
                  <a:srgbClr val="00B050"/>
                </a:solidFill>
                <a:latin typeface="Courier New" pitchFamily="49" charset="0"/>
                <a:cs typeface="Courier New" pitchFamily="49" charset="0"/>
              </a:rPr>
              <a:t>&gt;</a:t>
            </a: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xs:sequence</a:t>
            </a:r>
            <a:r>
              <a:rPr lang="en-US" sz="1400" b="1" dirty="0" smtClean="0">
                <a:solidFill>
                  <a:srgbClr val="00B050"/>
                </a:solidFill>
                <a:latin typeface="Courier New" pitchFamily="49" charset="0"/>
                <a:cs typeface="Courier New" pitchFamily="49" charset="0"/>
              </a:rPr>
              <a:t> </a:t>
            </a:r>
            <a:r>
              <a:rPr lang="en-US" sz="1400" b="1" dirty="0" err="1" smtClean="0">
                <a:solidFill>
                  <a:schemeClr val="accent4">
                    <a:lumMod val="50000"/>
                    <a:lumOff val="50000"/>
                  </a:schemeClr>
                </a:solidFill>
                <a:latin typeface="Courier New" pitchFamily="49" charset="0"/>
                <a:cs typeface="Courier New" pitchFamily="49" charset="0"/>
              </a:rPr>
              <a:t>dfdl:separator</a:t>
            </a:r>
            <a:r>
              <a:rPr lang="en-US" sz="1400" b="1" dirty="0" smtClean="0">
                <a:solidFill>
                  <a:schemeClr val="accent4">
                    <a:lumMod val="50000"/>
                    <a:lumOff val="50000"/>
                  </a:schemeClr>
                </a:solidFill>
                <a:latin typeface="Courier New" pitchFamily="49" charset="0"/>
                <a:cs typeface="Courier New" pitchFamily="49" charset="0"/>
              </a:rPr>
              <a:t>=“,” ... </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name=”count”</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type=”</a:t>
            </a:r>
            <a:r>
              <a:rPr lang="en-US" sz="1400" b="1" dirty="0" err="1" smtClean="0">
                <a:solidFill>
                  <a:srgbClr val="00B050"/>
                </a:solidFill>
                <a:latin typeface="Courier New" pitchFamily="49" charset="0"/>
                <a:cs typeface="Courier New" pitchFamily="49" charset="0"/>
              </a:rPr>
              <a:t>xs:nonNegativeInteger</a:t>
            </a:r>
            <a:r>
              <a:rPr lang="en-US" sz="1400" b="1" dirty="0" smtClean="0">
                <a:solidFill>
                  <a:srgbClr val="00B050"/>
                </a:solidFill>
                <a:latin typeface="Courier New" pitchFamily="49" charset="0"/>
                <a:cs typeface="Courier New" pitchFamily="49" charset="0"/>
              </a:rPr>
              <a:t>” </a:t>
            </a:r>
          </a:p>
          <a:p>
            <a:pPr>
              <a:lnSpc>
                <a:spcPct val="100000"/>
              </a:lnSpc>
              <a:spcBef>
                <a:spcPct val="0"/>
              </a:spcBef>
              <a:buFont typeface="Wingdings" pitchFamily="2" charset="2"/>
              <a:buNone/>
              <a:defRPr/>
            </a:pPr>
            <a:r>
              <a:rPr lang="en-US" sz="1400" b="1" dirty="0">
                <a:solidFill>
                  <a:srgbClr val="00B05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chemeClr val="accent4">
                    <a:lumMod val="50000"/>
                    <a:lumOff val="50000"/>
                  </a:schemeClr>
                </a:solidFill>
                <a:latin typeface="Courier New" pitchFamily="49" charset="0"/>
                <a:cs typeface="Courier New" pitchFamily="49" charset="0"/>
              </a:rPr>
              <a:t>dfdl:representation</a:t>
            </a:r>
            <a:r>
              <a:rPr lang="en-US" sz="1400" b="1" dirty="0" smtClean="0">
                <a:solidFill>
                  <a:schemeClr val="accent4">
                    <a:lumMod val="50000"/>
                    <a:lumOff val="50000"/>
                  </a:schemeClr>
                </a:solidFill>
                <a:latin typeface="Courier New" pitchFamily="49" charset="0"/>
                <a:cs typeface="Courier New" pitchFamily="49" charset="0"/>
              </a:rPr>
              <a:t>=“text” </a:t>
            </a:r>
            <a:r>
              <a:rPr lang="en-US" sz="1400" b="1" dirty="0" err="1" smtClean="0">
                <a:solidFill>
                  <a:schemeClr val="accent4">
                    <a:lumMod val="50000"/>
                    <a:lumOff val="50000"/>
                  </a:schemeClr>
                </a:solidFill>
                <a:latin typeface="Courier New" pitchFamily="49" charset="0"/>
                <a:cs typeface="Courier New" pitchFamily="49" charset="0"/>
              </a:rPr>
              <a:t>dfdl:lengthKind</a:t>
            </a:r>
            <a:r>
              <a:rPr lang="en-US" sz="1400" b="1" dirty="0" smtClean="0">
                <a:solidFill>
                  <a:schemeClr val="accent4">
                    <a:lumMod val="50000"/>
                    <a:lumOff val="50000"/>
                  </a:schemeClr>
                </a:solidFill>
                <a:latin typeface="Courier New" pitchFamily="49" charset="0"/>
                <a:cs typeface="Courier New" pitchFamily="49" charset="0"/>
              </a:rPr>
              <a:t>=“delimited”</a:t>
            </a:r>
          </a:p>
          <a:p>
            <a:pPr>
              <a:lnSpc>
                <a:spcPct val="100000"/>
              </a:lnSpc>
              <a:spcBef>
                <a:spcPct val="0"/>
              </a:spcBef>
              <a:buFont typeface="Wingdings" pitchFamily="2" charset="2"/>
              <a:buNone/>
              <a:defRPr/>
            </a:pPr>
            <a:r>
              <a:rPr lang="en-US" sz="1400" b="1" dirty="0">
                <a:solidFill>
                  <a:schemeClr val="accent4">
                    <a:lumMod val="50000"/>
                    <a:lumOff val="50000"/>
                  </a:schemeClr>
                </a:solidFill>
                <a:latin typeface="Courier New" pitchFamily="49" charset="0"/>
                <a:cs typeface="Courier New" pitchFamily="49" charset="0"/>
              </a:rPr>
              <a:t> </a:t>
            </a:r>
            <a:r>
              <a:rPr lang="en-US" sz="1400" b="1" dirty="0" smtClean="0">
                <a:solidFill>
                  <a:schemeClr val="accent4">
                    <a:lumMod val="50000"/>
                    <a:lumOff val="50000"/>
                  </a:schemeClr>
                </a:solidFill>
                <a:latin typeface="Courier New" pitchFamily="49" charset="0"/>
                <a:cs typeface="Courier New" pitchFamily="49" charset="0"/>
              </a:rPr>
              <a:t>                 </a:t>
            </a:r>
            <a:r>
              <a:rPr lang="en-US" sz="1400" b="1" dirty="0" err="1" smtClean="0">
                <a:solidFill>
                  <a:schemeClr val="accent4">
                    <a:lumMod val="50000"/>
                    <a:lumOff val="50000"/>
                  </a:schemeClr>
                </a:solidFill>
                <a:latin typeface="Courier New" pitchFamily="49" charset="0"/>
                <a:cs typeface="Courier New" pitchFamily="49" charset="0"/>
              </a:rPr>
              <a:t>dfdl:textNumberPattern</a:t>
            </a:r>
            <a:r>
              <a:rPr lang="en-US" sz="1400" b="1" dirty="0" smtClean="0">
                <a:solidFill>
                  <a:schemeClr val="accent4">
                    <a:lumMod val="50000"/>
                    <a:lumOff val="50000"/>
                  </a:schemeClr>
                </a:solidFill>
                <a:latin typeface="Courier New" pitchFamily="49" charset="0"/>
                <a:cs typeface="Courier New" pitchFamily="49" charset="0"/>
              </a:rPr>
              <a:t>=“#0” ... </a:t>
            </a:r>
            <a:r>
              <a:rPr lang="en-US" sz="1400" b="1" dirty="0" smtClean="0">
                <a:solidFill>
                  <a:srgbClr val="00B050"/>
                </a:solidFill>
                <a:latin typeface="Courier New" pitchFamily="49" charset="0"/>
                <a:cs typeface="Courier New" pitchFamily="49" charset="0"/>
              </a:rPr>
              <a:t>&gt;</a:t>
            </a:r>
          </a:p>
          <a:p>
            <a:pPr>
              <a:lnSpc>
                <a:spcPct val="100000"/>
              </a:lnSpc>
              <a:spcBef>
                <a:spcPct val="0"/>
              </a:spcBef>
              <a:buFont typeface="Wingdings" pitchFamily="2" charset="2"/>
              <a:buNone/>
              <a:defRPr/>
            </a:pPr>
            <a:r>
              <a:rPr lang="en-US" sz="1400" b="1" dirty="0" smtClean="0">
                <a:solidFill>
                  <a:srgbClr val="00CC66"/>
                </a:solidFill>
                <a:latin typeface="Courier New" pitchFamily="49" charset="0"/>
                <a:cs typeface="Courier New" pitchFamily="49" charset="0"/>
              </a:rPr>
              <a:t>        </a:t>
            </a:r>
            <a:r>
              <a:rPr lang="en-US" sz="1400" b="1" dirty="0">
                <a:solidFill>
                  <a:srgbClr val="00CC66"/>
                </a:solidFill>
                <a:latin typeface="Courier New" pitchFamily="49" charset="0"/>
                <a:cs typeface="Courier New" pitchFamily="49" charset="0"/>
              </a:rPr>
              <a:t>  </a:t>
            </a:r>
            <a:r>
              <a:rPr lang="en-US" sz="1400" b="1" dirty="0">
                <a:solidFill>
                  <a:srgbClr val="0000FF"/>
                </a:solidFill>
                <a:latin typeface="Courier New" pitchFamily="49" charset="0"/>
                <a:cs typeface="Courier New" pitchFamily="49" charset="0"/>
              </a:rPr>
              <a:t>&lt;</a:t>
            </a:r>
            <a:r>
              <a:rPr lang="en-US" sz="1400" b="1" dirty="0" err="1">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&gt;&lt;</a:t>
            </a:r>
            <a:r>
              <a:rPr lang="en-US" sz="1400" b="1" dirty="0" err="1">
                <a:solidFill>
                  <a:srgbClr val="0000FF"/>
                </a:solidFill>
                <a:latin typeface="Courier New" pitchFamily="49" charset="0"/>
                <a:cs typeface="Courier New" pitchFamily="49" charset="0"/>
              </a:rPr>
              <a:t>xs:appinfo</a:t>
            </a:r>
            <a:r>
              <a:rPr lang="en-US" sz="1400" b="1" dirty="0">
                <a:solidFill>
                  <a:srgbClr val="0000FF"/>
                </a:solidFill>
                <a:latin typeface="Courier New" pitchFamily="49" charset="0"/>
                <a:cs typeface="Courier New" pitchFamily="49" charset="0"/>
              </a:rPr>
              <a:t> source=“http://www.ogf.org/</a:t>
            </a:r>
            <a:r>
              <a:rPr lang="en-US" sz="1400" b="1" dirty="0" err="1">
                <a:solidFill>
                  <a:srgbClr val="0000FF"/>
                </a:solidFill>
                <a:latin typeface="Courier New" pitchFamily="49" charset="0"/>
                <a:cs typeface="Courier New" pitchFamily="49" charset="0"/>
              </a:rPr>
              <a:t>dfdl</a:t>
            </a:r>
            <a:r>
              <a:rPr lang="en-US" sz="1400" b="1" dirty="0">
                <a:solidFill>
                  <a:srgbClr val="0000FF"/>
                </a:solidFill>
                <a:latin typeface="Courier New" pitchFamily="49" charset="0"/>
                <a:cs typeface="Courier New" pitchFamily="49" charset="0"/>
              </a:rPr>
              <a:t>/” &gt;</a:t>
            </a:r>
            <a:br>
              <a:rPr lang="en-US" sz="1400" b="1" dirty="0">
                <a:solidFill>
                  <a:srgbClr val="0000FF"/>
                </a:solidFill>
                <a:latin typeface="Courier New" pitchFamily="49" charset="0"/>
                <a:cs typeface="Courier New" pitchFamily="49" charset="0"/>
              </a:rPr>
            </a:br>
            <a:r>
              <a:rPr lang="en-US" sz="1400" b="1" dirty="0" smtClean="0">
                <a:solidFill>
                  <a:srgbClr val="0000FF"/>
                </a:solidFill>
                <a:latin typeface="Courier New" pitchFamily="49" charset="0"/>
                <a:cs typeface="Courier New" pitchFamily="49" charset="0"/>
              </a:rPr>
              <a:t>        </a:t>
            </a:r>
            <a:r>
              <a:rPr lang="en-US" sz="1400" b="1" dirty="0">
                <a:solidFill>
                  <a:srgbClr val="00CC66"/>
                </a:solidFill>
                <a:latin typeface="Courier New" pitchFamily="49" charset="0"/>
                <a:cs typeface="Courier New" pitchFamily="49" charset="0"/>
              </a:rPr>
              <a:t>    </a:t>
            </a:r>
            <a:r>
              <a:rPr lang="en-US" sz="1400" b="1" dirty="0">
                <a:latin typeface="Courier New" pitchFamily="49" charset="0"/>
                <a:cs typeface="Courier New" pitchFamily="49" charset="0"/>
              </a:rPr>
              <a:t>&lt;</a:t>
            </a:r>
            <a:r>
              <a:rPr lang="en-US" sz="1400" b="1" dirty="0" err="1" smtClean="0">
                <a:latin typeface="Courier New" pitchFamily="49" charset="0"/>
                <a:cs typeface="Courier New" pitchFamily="49" charset="0"/>
              </a:rPr>
              <a:t>dfdl:setVariable</a:t>
            </a:r>
            <a:r>
              <a:rPr lang="en-US" sz="1400" b="1" dirty="0" smtClean="0">
                <a:latin typeface="Courier New" pitchFamily="49" charset="0"/>
                <a:cs typeface="Courier New" pitchFamily="49" charset="0"/>
              </a:rPr>
              <a:t> </a:t>
            </a:r>
            <a:r>
              <a:rPr lang="en-US" sz="1400" b="1" dirty="0" smtClean="0">
                <a:solidFill>
                  <a:srgbClr val="FF66CC"/>
                </a:solidFill>
                <a:latin typeface="Courier New" pitchFamily="49" charset="0"/>
                <a:cs typeface="Courier New" pitchFamily="49" charset="0"/>
              </a:rPr>
              <a:t>ref=“</a:t>
            </a:r>
            <a:r>
              <a:rPr lang="en-US" sz="1400" b="1" dirty="0" err="1" smtClean="0">
                <a:solidFill>
                  <a:srgbClr val="FF66CC"/>
                </a:solidFill>
                <a:latin typeface="Courier New" pitchFamily="49" charset="0"/>
                <a:cs typeface="Courier New" pitchFamily="49" charset="0"/>
              </a:rPr>
              <a:t>countVar</a:t>
            </a:r>
            <a:r>
              <a:rPr lang="en-US" sz="1400" b="1" dirty="0" smtClean="0">
                <a:solidFill>
                  <a:srgbClr val="FF66CC"/>
                </a:solidFill>
                <a:latin typeface="Courier New" pitchFamily="49" charset="0"/>
                <a:cs typeface="Courier New" pitchFamily="49" charset="0"/>
              </a:rPr>
              <a:t>” value=“{.}</a:t>
            </a:r>
            <a:r>
              <a:rPr lang="en-US" sz="1400" b="1" dirty="0" smtClean="0">
                <a:latin typeface="Courier New" pitchFamily="49" charset="0"/>
                <a:cs typeface="Courier New" pitchFamily="49" charset="0"/>
              </a:rPr>
              <a:t> </a:t>
            </a:r>
            <a:r>
              <a:rPr lang="en-US" sz="1400" b="1" dirty="0">
                <a:latin typeface="Courier New" pitchFamily="49" charset="0"/>
                <a:cs typeface="Courier New" pitchFamily="49" charset="0"/>
              </a:rPr>
              <a:t>/&gt;</a:t>
            </a:r>
            <a:br>
              <a:rPr lang="en-US" sz="1400" b="1" dirty="0">
                <a:latin typeface="Courier New" pitchFamily="49" charset="0"/>
                <a:cs typeface="Courier New" pitchFamily="49" charset="0"/>
              </a:rPr>
            </a:br>
            <a:r>
              <a:rPr lang="en-US" sz="1400" b="1" dirty="0" smtClean="0">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&lt;/</a:t>
            </a:r>
            <a:r>
              <a:rPr lang="en-US" sz="1400" b="1" dirty="0" err="1">
                <a:solidFill>
                  <a:srgbClr val="0000FF"/>
                </a:solidFill>
                <a:latin typeface="Courier New" pitchFamily="49" charset="0"/>
                <a:cs typeface="Courier New" pitchFamily="49" charset="0"/>
              </a:rPr>
              <a:t>xs:appinfo</a:t>
            </a:r>
            <a:r>
              <a:rPr lang="en-US" sz="1400" b="1" dirty="0" smtClean="0">
                <a:solidFill>
                  <a:srgbClr val="0000FF"/>
                </a:solidFill>
                <a:latin typeface="Courier New" pitchFamily="49" charset="0"/>
                <a:cs typeface="Courier New" pitchFamily="49" charset="0"/>
              </a:rPr>
              <a:t>&gt;&lt;/</a:t>
            </a:r>
            <a:r>
              <a:rPr lang="en-US" sz="1400" b="1" dirty="0" err="1">
                <a:solidFill>
                  <a:srgbClr val="0000FF"/>
                </a:solidFill>
                <a:latin typeface="Courier New" pitchFamily="49" charset="0"/>
                <a:cs typeface="Courier New" pitchFamily="49" charset="0"/>
              </a:rPr>
              <a:t>xs:annotation</a:t>
            </a:r>
            <a:r>
              <a:rPr lang="en-US" sz="1400" b="1" dirty="0">
                <a:solidFill>
                  <a:srgbClr val="0000FF"/>
                </a:solidFill>
                <a:latin typeface="Courier New" pitchFamily="49" charset="0"/>
                <a:cs typeface="Courier New" pitchFamily="49" charset="0"/>
              </a:rPr>
              <a:t>&gt;</a:t>
            </a:r>
            <a:endParaRPr lang="en-US" sz="1400" b="1" dirty="0">
              <a:solidFill>
                <a:srgbClr val="00CC66"/>
              </a:solidFill>
              <a:latin typeface="Courier New" pitchFamily="49" charset="0"/>
              <a:cs typeface="Courier New" pitchFamily="49" charset="0"/>
            </a:endParaRP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CC66"/>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name=”value”</a:t>
            </a:r>
            <a:r>
              <a:rPr lang="en-US" sz="1400" b="1" dirty="0" smtClean="0">
                <a:solidFill>
                  <a:srgbClr val="00CC66"/>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type=”</a:t>
            </a:r>
            <a:r>
              <a:rPr lang="en-US" sz="1400" b="1" dirty="0" err="1" smtClean="0">
                <a:solidFill>
                  <a:srgbClr val="00B050"/>
                </a:solidFill>
                <a:latin typeface="Courier New" pitchFamily="49" charset="0"/>
                <a:cs typeface="Courier New" pitchFamily="49" charset="0"/>
              </a:rPr>
              <a:t>xs:string</a:t>
            </a:r>
            <a:r>
              <a:rPr lang="en-US" sz="1400" b="1" dirty="0" smtClean="0">
                <a:solidFill>
                  <a:srgbClr val="00B050"/>
                </a:solidFill>
                <a:latin typeface="Courier New" pitchFamily="49" charset="0"/>
                <a:cs typeface="Courier New" pitchFamily="49" charset="0"/>
              </a:rPr>
              <a:t>” </a:t>
            </a:r>
            <a:r>
              <a:rPr lang="en-US" sz="1400" b="1" dirty="0" err="1" smtClean="0">
                <a:latin typeface="Courier New" pitchFamily="49" charset="0"/>
                <a:cs typeface="Courier New" pitchFamily="49" charset="0"/>
              </a:rPr>
              <a:t>maxOccurs</a:t>
            </a:r>
            <a:r>
              <a:rPr lang="en-US" sz="1400" b="1" dirty="0" smtClean="0">
                <a:latin typeface="Courier New" pitchFamily="49" charset="0"/>
                <a:cs typeface="Courier New" pitchFamily="49" charset="0"/>
              </a:rPr>
              <a:t>=“unbounded”</a:t>
            </a:r>
          </a:p>
          <a:p>
            <a:pPr>
              <a:lnSpc>
                <a:spcPct val="100000"/>
              </a:lnSpc>
              <a:spcBef>
                <a:spcPct val="0"/>
              </a:spcBef>
              <a:buFont typeface="Wingdings" pitchFamily="2" charset="2"/>
              <a:buNone/>
              <a:defRPr/>
            </a:pPr>
            <a:r>
              <a:rPr lang="en-US" sz="1400" b="1" dirty="0">
                <a:solidFill>
                  <a:srgbClr val="00B05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dfdl:lengthKind</a:t>
            </a:r>
            <a:r>
              <a:rPr lang="en-US" sz="1400" b="1" dirty="0" smtClean="0">
                <a:solidFill>
                  <a:srgbClr val="00B050"/>
                </a:solidFill>
                <a:latin typeface="Courier New" pitchFamily="49" charset="0"/>
                <a:cs typeface="Courier New" pitchFamily="49" charset="0"/>
              </a:rPr>
              <a:t>=“delimited” </a:t>
            </a:r>
          </a:p>
          <a:p>
            <a:pPr>
              <a:lnSpc>
                <a:spcPct val="100000"/>
              </a:lnSpc>
              <a:spcBef>
                <a:spcPct val="0"/>
              </a:spcBef>
              <a:buFont typeface="Wingdings" pitchFamily="2" charset="2"/>
              <a:buNone/>
              <a:defRPr/>
            </a:pPr>
            <a:r>
              <a:rPr lang="en-US" sz="1400" b="1" dirty="0">
                <a:solidFill>
                  <a:srgbClr val="00B05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latin typeface="Courier New" pitchFamily="49" charset="0"/>
                <a:cs typeface="Courier New" pitchFamily="49" charset="0"/>
              </a:rPr>
              <a:t>dfdl:occursCountKind</a:t>
            </a:r>
            <a:r>
              <a:rPr lang="en-US" sz="1400" b="1" dirty="0" smtClean="0">
                <a:latin typeface="Courier New" pitchFamily="49" charset="0"/>
                <a:cs typeface="Courier New" pitchFamily="49" charset="0"/>
              </a:rPr>
              <a:t>=“expression” </a:t>
            </a:r>
          </a:p>
          <a:p>
            <a:pPr>
              <a:lnSpc>
                <a:spcPct val="100000"/>
              </a:lnSpc>
              <a:spcBef>
                <a:spcPct val="0"/>
              </a:spcBef>
              <a:buFont typeface="Wingdings" pitchFamily="2" charset="2"/>
              <a:buNone/>
              <a:defRPr/>
            </a:pP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dfdl:occursCount</a:t>
            </a:r>
            <a:r>
              <a:rPr lang="en-US" sz="1400" b="1" dirty="0" smtClean="0">
                <a:latin typeface="Courier New" pitchFamily="49" charset="0"/>
                <a:cs typeface="Courier New" pitchFamily="49" charset="0"/>
              </a:rPr>
              <a:t>=“{</a:t>
            </a:r>
            <a:r>
              <a:rPr lang="en-US" sz="1400" b="1" dirty="0" smtClean="0">
                <a:solidFill>
                  <a:srgbClr val="FF66FF"/>
                </a:solidFill>
                <a:latin typeface="Courier New" pitchFamily="49" charset="0"/>
                <a:cs typeface="Courier New" pitchFamily="49" charset="0"/>
              </a:rPr>
              <a:t>$</a:t>
            </a:r>
            <a:r>
              <a:rPr lang="en-US" sz="1400" b="1" dirty="0" err="1" smtClean="0">
                <a:solidFill>
                  <a:srgbClr val="FF66FF"/>
                </a:solidFill>
                <a:latin typeface="Courier New" pitchFamily="49" charset="0"/>
                <a:cs typeface="Courier New" pitchFamily="49" charset="0"/>
              </a:rPr>
              <a:t>countVar</a:t>
            </a:r>
            <a:r>
              <a:rPr lang="en-US" sz="1400" b="1" dirty="0" smtClean="0">
                <a:latin typeface="Courier New" pitchFamily="49" charset="0"/>
                <a:cs typeface="Courier New" pitchFamily="49" charset="0"/>
              </a:rPr>
              <a:t>}” ... /&gt;</a:t>
            </a:r>
            <a:br>
              <a:rPr lang="en-US" sz="1400" b="1" dirty="0" smtClean="0">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xs:sequence</a:t>
            </a:r>
            <a:r>
              <a:rPr lang="en-US" sz="1400" b="1" dirty="0" smtClean="0">
                <a:solidFill>
                  <a:srgbClr val="00B050"/>
                </a:solidFill>
                <a:latin typeface="Courier New" pitchFamily="49" charset="0"/>
                <a:cs typeface="Courier New" pitchFamily="49" charset="0"/>
              </a:rPr>
              <a:t>&gt;</a:t>
            </a:r>
            <a:br>
              <a:rPr lang="en-US" sz="1400" b="1" dirty="0" smtClean="0">
                <a:solidFill>
                  <a:srgbClr val="00B050"/>
                </a:solidFill>
                <a:latin typeface="Courier New" pitchFamily="49" charset="0"/>
                <a:cs typeface="Courier New" pitchFamily="49" charset="0"/>
              </a:rPr>
            </a:b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xs:complexType</a:t>
            </a:r>
            <a:r>
              <a:rPr lang="en-US" sz="1400" b="1" dirty="0" smtClean="0">
                <a:solidFill>
                  <a:srgbClr val="00B050"/>
                </a:solidFill>
                <a:latin typeface="Courier New" pitchFamily="49" charset="0"/>
                <a:cs typeface="Courier New" pitchFamily="49" charset="0"/>
              </a:rPr>
              <a:t>&gt;</a:t>
            </a: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xs:schema</a:t>
            </a:r>
            <a:r>
              <a:rPr lang="en-US" sz="1400" b="1" dirty="0" smtClean="0">
                <a:solidFill>
                  <a:srgbClr val="00B050"/>
                </a:solidFill>
                <a:latin typeface="Courier New" pitchFamily="49" charset="0"/>
                <a:cs typeface="Courier New" pitchFamily="49" charset="0"/>
              </a:rPr>
              <a:t>&gt;</a:t>
            </a:r>
          </a:p>
          <a:p>
            <a:pPr>
              <a:lnSpc>
                <a:spcPct val="100000"/>
              </a:lnSpc>
              <a:spcBef>
                <a:spcPct val="0"/>
              </a:spcBef>
              <a:buFont typeface="Wingdings" pitchFamily="2" charset="2"/>
              <a:buNone/>
              <a:defRPr/>
            </a:pPr>
            <a:endParaRPr lang="en-US" sz="1400" b="1" dirty="0" smtClean="0">
              <a:solidFill>
                <a:srgbClr val="00B050"/>
              </a:solidFill>
              <a:latin typeface="Courier New" pitchFamily="49" charset="0"/>
              <a:cs typeface="Courier New" pitchFamily="49" charset="0"/>
            </a:endParaRPr>
          </a:p>
        </p:txBody>
      </p:sp>
      <p:sp>
        <p:nvSpPr>
          <p:cNvPr id="27652" name="Rectangle 3"/>
          <p:cNvSpPr txBox="1">
            <a:spLocks noChangeArrowheads="1"/>
          </p:cNvSpPr>
          <p:nvPr/>
        </p:nvSpPr>
        <p:spPr bwMode="auto">
          <a:xfrm>
            <a:off x="-117475" y="728663"/>
            <a:ext cx="87661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200">
                <a:solidFill>
                  <a:schemeClr val="bg2"/>
                </a:solidFill>
                <a:latin typeface="Arial" charset="0"/>
                <a:ea typeface="MS PGothic" pitchFamily="34" charset="-128"/>
              </a:defRPr>
            </a:lvl1pPr>
            <a:lvl2pPr marL="1065213" indent="-53340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marL="531813" lvl="1" indent="0" algn="l" eaLnBrk="1" hangingPunct="1">
              <a:lnSpc>
                <a:spcPct val="90000"/>
              </a:lnSpc>
              <a:spcBef>
                <a:spcPct val="5000"/>
              </a:spcBef>
              <a:spcAft>
                <a:spcPct val="0"/>
              </a:spcAft>
              <a:buClr>
                <a:schemeClr val="tx1"/>
              </a:buClr>
              <a:buNone/>
            </a:pPr>
            <a:r>
              <a:rPr lang="en-GB" sz="1400" dirty="0" smtClean="0">
                <a:solidFill>
                  <a:schemeClr val="tx1"/>
                </a:solidFill>
              </a:rPr>
              <a:t>The example on the previous slide shows the use of an expression to provide the count of the number of occurrences for an unbounded array element called ‘value’. The example shows the use of a relative path to refer to a ‘count’ element earlier in the data.</a:t>
            </a:r>
          </a:p>
          <a:p>
            <a:pPr marL="531813" lvl="1" indent="0" algn="l" eaLnBrk="1" hangingPunct="1">
              <a:lnSpc>
                <a:spcPct val="90000"/>
              </a:lnSpc>
              <a:spcBef>
                <a:spcPct val="5000"/>
              </a:spcBef>
              <a:spcAft>
                <a:spcPct val="0"/>
              </a:spcAft>
              <a:buClr>
                <a:schemeClr val="tx1"/>
              </a:buClr>
              <a:buNone/>
            </a:pPr>
            <a:endParaRPr lang="en-GB" sz="1400" dirty="0">
              <a:solidFill>
                <a:schemeClr val="tx1"/>
              </a:solidFill>
            </a:endParaRPr>
          </a:p>
          <a:p>
            <a:pPr marL="531813" lvl="1" indent="0" algn="l" eaLnBrk="1" hangingPunct="1">
              <a:lnSpc>
                <a:spcPct val="90000"/>
              </a:lnSpc>
              <a:spcBef>
                <a:spcPct val="5000"/>
              </a:spcBef>
              <a:spcAft>
                <a:spcPct val="0"/>
              </a:spcAft>
              <a:buClr>
                <a:schemeClr val="tx1"/>
              </a:buClr>
              <a:buNone/>
            </a:pPr>
            <a:r>
              <a:rPr lang="en-GB" sz="1400" dirty="0" smtClean="0">
                <a:solidFill>
                  <a:schemeClr val="tx1"/>
                </a:solidFill>
              </a:rPr>
              <a:t>The example below uses a DFDL variable instead of a relative path. The end result is the same.</a:t>
            </a:r>
            <a:endParaRPr lang="en-GB" sz="1400" dirty="0">
              <a:solidFill>
                <a:schemeClr val="tx1"/>
              </a:solidFill>
            </a:endParaRPr>
          </a:p>
        </p:txBody>
      </p:sp>
      <p:sp>
        <p:nvSpPr>
          <p:cNvPr id="7" name="AutoShape 4"/>
          <p:cNvSpPr>
            <a:spLocks noChangeArrowheads="1"/>
          </p:cNvSpPr>
          <p:nvPr/>
        </p:nvSpPr>
        <p:spPr bwMode="auto">
          <a:xfrm>
            <a:off x="7327900" y="2601913"/>
            <a:ext cx="1490663" cy="606425"/>
          </a:xfrm>
          <a:prstGeom prst="wedgeEllipseCallout">
            <a:avLst>
              <a:gd name="adj1" fmla="val -65170"/>
              <a:gd name="adj2" fmla="val -78186"/>
            </a:avLst>
          </a:prstGeom>
          <a:solidFill>
            <a:srgbClr val="BBC3FD"/>
          </a:solidFill>
          <a:ln w="9525">
            <a:solidFill>
              <a:srgbClr val="FF0000"/>
            </a:solidFill>
            <a:miter lim="800000"/>
            <a:headEnd/>
            <a:tailEnd/>
          </a:ln>
        </p:spPr>
        <p:txBody>
          <a:bodyPr/>
          <a:lstStyle/>
          <a:p>
            <a:pPr>
              <a:lnSpc>
                <a:spcPct val="80000"/>
              </a:lnSpc>
              <a:buFont typeface="Wingdings" pitchFamily="2" charset="2"/>
              <a:buNone/>
              <a:defRPr/>
            </a:pPr>
            <a:r>
              <a:rPr lang="en-US" sz="1600" dirty="0">
                <a:solidFill>
                  <a:schemeClr val="tx1"/>
                </a:solidFill>
                <a:effectLst>
                  <a:outerShdw blurRad="38100" dist="38100" dir="2700000" algn="tl">
                    <a:srgbClr val="FFFFFF"/>
                  </a:outerShdw>
                </a:effectLst>
                <a:cs typeface="Arial" pitchFamily="34" charset="0"/>
              </a:rPr>
              <a:t>Create variable</a:t>
            </a:r>
          </a:p>
        </p:txBody>
      </p:sp>
      <p:sp>
        <p:nvSpPr>
          <p:cNvPr id="8" name="AutoShape 4"/>
          <p:cNvSpPr>
            <a:spLocks noChangeArrowheads="1"/>
          </p:cNvSpPr>
          <p:nvPr/>
        </p:nvSpPr>
        <p:spPr bwMode="auto">
          <a:xfrm>
            <a:off x="7548563" y="4351338"/>
            <a:ext cx="1492250" cy="608012"/>
          </a:xfrm>
          <a:prstGeom prst="wedgeEllipseCallout">
            <a:avLst>
              <a:gd name="adj1" fmla="val -100117"/>
              <a:gd name="adj2" fmla="val -34524"/>
            </a:avLst>
          </a:prstGeom>
          <a:solidFill>
            <a:srgbClr val="BBC3FD"/>
          </a:solidFill>
          <a:ln w="9525">
            <a:solidFill>
              <a:srgbClr val="FF0000"/>
            </a:solidFill>
            <a:miter lim="800000"/>
            <a:headEnd/>
            <a:tailEnd/>
          </a:ln>
        </p:spPr>
        <p:txBody>
          <a:bodyPr/>
          <a:lstStyle/>
          <a:p>
            <a:pPr>
              <a:lnSpc>
                <a:spcPct val="80000"/>
              </a:lnSpc>
              <a:buFont typeface="Wingdings" pitchFamily="2" charset="2"/>
              <a:buNone/>
              <a:defRPr/>
            </a:pPr>
            <a:r>
              <a:rPr lang="en-US" sz="1600" dirty="0">
                <a:solidFill>
                  <a:schemeClr val="tx1"/>
                </a:solidFill>
                <a:effectLst>
                  <a:outerShdw blurRad="38100" dist="38100" dir="2700000" algn="tl">
                    <a:srgbClr val="FFFFFF"/>
                  </a:outerShdw>
                </a:effectLst>
                <a:cs typeface="Arial" pitchFamily="34" charset="0"/>
              </a:rPr>
              <a:t>Write variable</a:t>
            </a:r>
          </a:p>
        </p:txBody>
      </p:sp>
      <p:sp>
        <p:nvSpPr>
          <p:cNvPr id="9" name="AutoShape 4"/>
          <p:cNvSpPr>
            <a:spLocks noChangeArrowheads="1"/>
          </p:cNvSpPr>
          <p:nvPr/>
        </p:nvSpPr>
        <p:spPr bwMode="auto">
          <a:xfrm>
            <a:off x="5359400" y="6094413"/>
            <a:ext cx="1492250" cy="606425"/>
          </a:xfrm>
          <a:prstGeom prst="wedgeEllipseCallout">
            <a:avLst>
              <a:gd name="adj1" fmla="val -65170"/>
              <a:gd name="adj2" fmla="val -78186"/>
            </a:avLst>
          </a:prstGeom>
          <a:solidFill>
            <a:srgbClr val="BBC3FD"/>
          </a:solidFill>
          <a:ln w="9525">
            <a:solidFill>
              <a:srgbClr val="FF0000"/>
            </a:solidFill>
            <a:miter lim="800000"/>
            <a:headEnd/>
            <a:tailEnd/>
          </a:ln>
        </p:spPr>
        <p:txBody>
          <a:bodyPr/>
          <a:lstStyle/>
          <a:p>
            <a:pPr>
              <a:lnSpc>
                <a:spcPct val="80000"/>
              </a:lnSpc>
              <a:buFont typeface="Wingdings" pitchFamily="2" charset="2"/>
              <a:buNone/>
              <a:defRPr/>
            </a:pPr>
            <a:r>
              <a:rPr lang="en-US" sz="1600" dirty="0">
                <a:solidFill>
                  <a:schemeClr val="tx1"/>
                </a:solidFill>
                <a:effectLst>
                  <a:outerShdw blurRad="38100" dist="38100" dir="2700000" algn="tl">
                    <a:srgbClr val="FFFFFF"/>
                  </a:outerShdw>
                </a:effectLst>
                <a:cs typeface="Arial" pitchFamily="34" charset="0"/>
              </a:rPr>
              <a:t>Read variable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dissolve">
                                      <p:cBhvr>
                                        <p:cTn id="10" dur="500"/>
                                        <p:tgtEl>
                                          <p:spTgt spid="5">
                                            <p:txEl>
                                              <p:pRg st="4" end="4"/>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dissolve">
                                      <p:cBhvr>
                                        <p:cTn id="13" dur="500"/>
                                        <p:tgtEl>
                                          <p:spTgt spid="5">
                                            <p:txEl>
                                              <p:pRg st="5" end="5"/>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dissolve">
                                      <p:cBhvr>
                                        <p:cTn id="16" dur="500"/>
                                        <p:tgtEl>
                                          <p:spTgt spid="5">
                                            <p:txEl>
                                              <p:pRg st="6" end="6"/>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dissolve">
                                      <p:cBhvr>
                                        <p:cTn id="19" dur="500"/>
                                        <p:tgtEl>
                                          <p:spTgt spid="5">
                                            <p:txEl>
                                              <p:pRg st="7" end="7"/>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dissolve">
                                      <p:cBhvr>
                                        <p:cTn id="22" dur="500"/>
                                        <p:tgtEl>
                                          <p:spTgt spid="5">
                                            <p:txEl>
                                              <p:pRg st="9" end="9"/>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Effect transition="in" filter="dissolve">
                                      <p:cBhvr>
                                        <p:cTn id="25" dur="500"/>
                                        <p:tgtEl>
                                          <p:spTgt spid="5">
                                            <p:txEl>
                                              <p:pRg st="10" end="1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
                                            <p:txEl>
                                              <p:pRg st="11" end="11"/>
                                            </p:txEl>
                                          </p:spTgt>
                                        </p:tgtEl>
                                        <p:attrNameLst>
                                          <p:attrName>style.visibility</p:attrName>
                                        </p:attrNameLst>
                                      </p:cBhvr>
                                      <p:to>
                                        <p:strVal val="visible"/>
                                      </p:to>
                                    </p:set>
                                    <p:animEffect transition="in" filter="dissolve">
                                      <p:cBhvr>
                                        <p:cTn id="28" dur="500"/>
                                        <p:tgtEl>
                                          <p:spTgt spid="5">
                                            <p:txEl>
                                              <p:pRg st="11" end="11"/>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Effect transition="in" filter="dissolve">
                                      <p:cBhvr>
                                        <p:cTn id="31" dur="500"/>
                                        <p:tgtEl>
                                          <p:spTgt spid="5">
                                            <p:txEl>
                                              <p:pRg st="12" end="12"/>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
                                            <p:txEl>
                                              <p:pRg st="13" end="13"/>
                                            </p:txEl>
                                          </p:spTgt>
                                        </p:tgtEl>
                                        <p:attrNameLst>
                                          <p:attrName>style.visibility</p:attrName>
                                        </p:attrNameLst>
                                      </p:cBhvr>
                                      <p:to>
                                        <p:strVal val="visible"/>
                                      </p:to>
                                    </p:set>
                                    <p:animEffect transition="in" filter="dissolve">
                                      <p:cBhvr>
                                        <p:cTn id="34" dur="500"/>
                                        <p:tgtEl>
                                          <p:spTgt spid="5">
                                            <p:txEl>
                                              <p:pRg st="13" end="13"/>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dissolve">
                                      <p:cBhvr>
                                        <p:cTn id="42" dur="500"/>
                                        <p:tgtEl>
                                          <p:spTgt spid="5">
                                            <p:txEl>
                                              <p:pRg st="2" end="2"/>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dissolv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
                                            <p:txEl>
                                              <p:pRg st="8" end="8"/>
                                            </p:txEl>
                                          </p:spTgt>
                                        </p:tgtEl>
                                        <p:attrNameLst>
                                          <p:attrName>style.visibility</p:attrName>
                                        </p:attrNameLst>
                                      </p:cBhvr>
                                      <p:to>
                                        <p:strVal val="visible"/>
                                      </p:to>
                                    </p:set>
                                    <p:animEffect transition="in" filter="dissolve">
                                      <p:cBhvr>
                                        <p:cTn id="50" dur="500"/>
                                        <p:tgtEl>
                                          <p:spTgt spid="5">
                                            <p:txEl>
                                              <p:pRg st="8" end="8"/>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dissolve">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Agenda </a:t>
            </a:r>
          </a:p>
        </p:txBody>
      </p:sp>
      <p:sp>
        <p:nvSpPr>
          <p:cNvPr id="28675" name="Rectangle 3"/>
          <p:cNvSpPr>
            <a:spLocks noGrp="1" noChangeArrowheads="1"/>
          </p:cNvSpPr>
          <p:nvPr>
            <p:ph idx="1"/>
          </p:nvPr>
        </p:nvSpPr>
        <p:spPr bwMode="auto">
          <a:xfrm>
            <a:off x="182563" y="1089025"/>
            <a:ext cx="8686800" cy="4479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dirty="0" smtClean="0"/>
              <a:t>DFDL in More Depth</a:t>
            </a:r>
          </a:p>
          <a:p>
            <a:pPr eaLnBrk="1" hangingPunct="1"/>
            <a:endParaRPr lang="en-GB" dirty="0" smtClean="0"/>
          </a:p>
          <a:p>
            <a:pPr eaLnBrk="1" hangingPunct="1"/>
            <a:r>
              <a:rPr lang="en-GB" dirty="0" smtClean="0"/>
              <a:t>Modeling Data using DFDL</a:t>
            </a:r>
          </a:p>
          <a:p>
            <a:pPr eaLnBrk="1" hangingPunct="1"/>
            <a:endParaRPr lang="en-GB" dirty="0" smtClean="0"/>
          </a:p>
          <a:p>
            <a:pPr eaLnBrk="1" hangingPunct="1"/>
            <a:r>
              <a:rPr lang="en-GB" dirty="0" smtClean="0"/>
              <a:t>Industry Format Examples</a:t>
            </a:r>
          </a:p>
          <a:p>
            <a:pPr eaLnBrk="1" hangingPunct="1"/>
            <a:endParaRPr lang="en-GB" dirty="0" smtClean="0"/>
          </a:p>
          <a:p>
            <a:pPr eaLnBrk="1" hangingPunct="1"/>
            <a:r>
              <a:rPr lang="en-GB" dirty="0" smtClean="0"/>
              <a:t>Questions</a:t>
            </a:r>
          </a:p>
          <a:p>
            <a:pPr eaLnBrk="1" hangingPunct="1"/>
            <a:endParaRPr lang="en-GB" dirty="0" smtClean="0"/>
          </a:p>
        </p:txBody>
      </p:sp>
      <p:sp>
        <p:nvSpPr>
          <p:cNvPr id="28676" name="Rectangle 4"/>
          <p:cNvSpPr>
            <a:spLocks noChangeArrowheads="1"/>
          </p:cNvSpPr>
          <p:nvPr/>
        </p:nvSpPr>
        <p:spPr bwMode="auto">
          <a:xfrm>
            <a:off x="182563" y="1994274"/>
            <a:ext cx="8620125" cy="555625"/>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5110163" y="4752975"/>
            <a:ext cx="2663825" cy="1479550"/>
            <a:chOff x="5110672" y="4753546"/>
            <a:chExt cx="2663425" cy="1479510"/>
          </a:xfrm>
        </p:grpSpPr>
        <p:pic>
          <p:nvPicPr>
            <p:cNvPr id="29705" name="Picture 28" descr="MCFD00984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388" y="4753546"/>
              <a:ext cx="1600709" cy="147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38" descr="MCj0250811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6352" y="5099169"/>
              <a:ext cx="757588" cy="589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7" name="Text Box 40"/>
            <p:cNvSpPr txBox="1">
              <a:spLocks noChangeArrowheads="1"/>
            </p:cNvSpPr>
            <p:nvPr/>
          </p:nvSpPr>
          <p:spPr bwMode="auto">
            <a:xfrm>
              <a:off x="5110672" y="5424414"/>
              <a:ext cx="784124" cy="5467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3" rIns="91408" bIns="45703">
              <a:spAutoFit/>
            </a:bodyPr>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buFont typeface="Wingdings" pitchFamily="2" charset="2"/>
                <a:buNone/>
              </a:pPr>
              <a:r>
                <a:rPr lang="en-GB" sz="7000">
                  <a:solidFill>
                    <a:schemeClr val="tx1"/>
                  </a:solidFill>
                </a:rPr>
                <a:t>X</a:t>
              </a:r>
            </a:p>
          </p:txBody>
        </p:sp>
      </p:grpSp>
      <p:sp>
        <p:nvSpPr>
          <p:cNvPr id="29699" name="Cloud"/>
          <p:cNvSpPr>
            <a:spLocks noChangeAspect="1" noEditPoints="1" noChangeArrowheads="1"/>
          </p:cNvSpPr>
          <p:nvPr/>
        </p:nvSpPr>
        <p:spPr bwMode="auto">
          <a:xfrm>
            <a:off x="5187950" y="2933700"/>
            <a:ext cx="2586038" cy="1676400"/>
          </a:xfrm>
          <a:custGeom>
            <a:avLst/>
            <a:gdLst>
              <a:gd name="T0" fmla="*/ 115000392 w 21600"/>
              <a:gd name="T1" fmla="*/ 2147483647 h 21600"/>
              <a:gd name="T2" fmla="*/ 2147483647 w 21600"/>
              <a:gd name="T3" fmla="*/ 2147483647 h 21600"/>
              <a:gd name="T4" fmla="*/ 2147483647 w 21600"/>
              <a:gd name="T5" fmla="*/ 2147483647 h 21600"/>
              <a:gd name="T6" fmla="*/ 2147483647 w 21600"/>
              <a:gd name="T7" fmla="*/ 57701967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lIns="80293" tIns="40146" rIns="80293" bIns="40146"/>
          <a:lstStyle/>
          <a:p>
            <a:pPr algn="l">
              <a:spcBef>
                <a:spcPct val="0"/>
              </a:spcBef>
              <a:spcAft>
                <a:spcPct val="15000"/>
              </a:spcAft>
              <a:buFont typeface="Wingdings" pitchFamily="2" charset="2"/>
              <a:buNone/>
            </a:pPr>
            <a:r>
              <a:rPr lang="en-GB" sz="1500" dirty="0">
                <a:solidFill>
                  <a:srgbClr val="000000"/>
                </a:solidFill>
              </a:rPr>
              <a:t>      </a:t>
            </a:r>
            <a:r>
              <a:rPr lang="en-GB" sz="2100" b="1" i="1" dirty="0">
                <a:solidFill>
                  <a:srgbClr val="000000"/>
                </a:solidFill>
              </a:rPr>
              <a:t>Wisdom</a:t>
            </a:r>
          </a:p>
          <a:p>
            <a:pPr algn="l">
              <a:lnSpc>
                <a:spcPct val="100000"/>
              </a:lnSpc>
              <a:spcBef>
                <a:spcPct val="0"/>
              </a:spcBef>
              <a:spcAft>
                <a:spcPct val="15000"/>
              </a:spcAft>
              <a:buFont typeface="Wingdings" pitchFamily="2" charset="2"/>
              <a:buNone/>
            </a:pPr>
            <a:r>
              <a:rPr lang="en-GB" sz="1400" i="1" dirty="0">
                <a:solidFill>
                  <a:srgbClr val="000000"/>
                </a:solidFill>
              </a:rPr>
              <a:t>“Don’t put a tomato</a:t>
            </a:r>
          </a:p>
          <a:p>
            <a:pPr algn="l">
              <a:lnSpc>
                <a:spcPct val="100000"/>
              </a:lnSpc>
              <a:spcBef>
                <a:spcPct val="0"/>
              </a:spcBef>
              <a:spcAft>
                <a:spcPct val="15000"/>
              </a:spcAft>
              <a:buFont typeface="Wingdings" pitchFamily="2" charset="2"/>
              <a:buNone/>
            </a:pPr>
            <a:r>
              <a:rPr lang="en-GB" sz="1400" i="1" dirty="0">
                <a:solidFill>
                  <a:srgbClr val="000000"/>
                </a:solidFill>
              </a:rPr>
              <a:t>  in a fruit salad”</a:t>
            </a:r>
          </a:p>
        </p:txBody>
      </p:sp>
      <p:sp>
        <p:nvSpPr>
          <p:cNvPr id="29700" name="Rectangle 9"/>
          <p:cNvSpPr>
            <a:spLocks noGrp="1" noChangeArrowheads="1"/>
          </p:cNvSpPr>
          <p:nvPr>
            <p:ph type="title"/>
          </p:nvPr>
        </p:nvSpPr>
        <p:spPr bwMode="auto">
          <a:xfrm>
            <a:off x="200025" y="150813"/>
            <a:ext cx="8245475" cy="49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b="1" smtClean="0"/>
              <a:t>Approaching Data Modeling</a:t>
            </a:r>
          </a:p>
        </p:txBody>
      </p:sp>
      <p:sp>
        <p:nvSpPr>
          <p:cNvPr id="29701" name="Rectangle 10"/>
          <p:cNvSpPr>
            <a:spLocks noGrp="1" noChangeArrowheads="1"/>
          </p:cNvSpPr>
          <p:nvPr>
            <p:ph type="body" sz="half" idx="1"/>
          </p:nvPr>
        </p:nvSpPr>
        <p:spPr bwMode="auto">
          <a:xfrm>
            <a:off x="203200" y="1176338"/>
            <a:ext cx="7696200" cy="1338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US" dirty="0" smtClean="0"/>
              <a:t>Data modeling is like programming</a:t>
            </a:r>
          </a:p>
          <a:p>
            <a:pPr marL="465138" lvl="1" indent="-234950" eaLnBrk="1" hangingPunct="1"/>
            <a:r>
              <a:rPr lang="en-US" dirty="0" smtClean="0">
                <a:solidFill>
                  <a:srgbClr val="000000"/>
                </a:solidFill>
              </a:rPr>
              <a:t>You can read up on the theory</a:t>
            </a:r>
          </a:p>
          <a:p>
            <a:pPr marL="465138" lvl="1" indent="-234950" eaLnBrk="1" hangingPunct="1"/>
            <a:r>
              <a:rPr lang="en-US" dirty="0" smtClean="0">
                <a:solidFill>
                  <a:srgbClr val="000000"/>
                </a:solidFill>
              </a:rPr>
              <a:t>You can learn how to use the editor</a:t>
            </a:r>
          </a:p>
          <a:p>
            <a:pPr marL="465138" lvl="1" indent="-234950" eaLnBrk="1" hangingPunct="1"/>
            <a:r>
              <a:rPr lang="en-US" dirty="0" smtClean="0">
                <a:solidFill>
                  <a:srgbClr val="000000"/>
                </a:solidFill>
              </a:rPr>
              <a:t>The hard part is knowing how to structure your model</a:t>
            </a:r>
          </a:p>
          <a:p>
            <a:pPr eaLnBrk="1" hangingPunct="1">
              <a:lnSpc>
                <a:spcPct val="80000"/>
              </a:lnSpc>
              <a:buFont typeface="Wingdings" pitchFamily="2" charset="2"/>
              <a:buNone/>
            </a:pPr>
            <a:endParaRPr lang="en-US" sz="1600" dirty="0" smtClean="0">
              <a:solidFill>
                <a:srgbClr val="000000"/>
              </a:solidFill>
            </a:endParaRPr>
          </a:p>
          <a:p>
            <a:pPr eaLnBrk="1" hangingPunct="1">
              <a:lnSpc>
                <a:spcPct val="80000"/>
              </a:lnSpc>
              <a:buFont typeface="Wingdings" pitchFamily="2" charset="2"/>
              <a:buNone/>
            </a:pPr>
            <a:endParaRPr lang="en-GB" sz="1600" dirty="0" smtClean="0"/>
          </a:p>
        </p:txBody>
      </p:sp>
      <p:pic>
        <p:nvPicPr>
          <p:cNvPr id="176153" name="Picture 25" descr="MCj02508110000[1]"/>
          <p:cNvPicPr>
            <a:picLocks noGrp="1" noChangeAspect="1" noChangeArrowheads="1"/>
          </p:cNvPicPr>
          <p:nvPr>
            <p:ph sz="quarter" idx="2"/>
          </p:nvPr>
        </p:nvPicPr>
        <p:blipFill>
          <a:blip r:embed="rId4" cstate="print">
            <a:extLst>
              <a:ext uri="{28A0092B-C50C-407E-A947-70E740481C1C}">
                <a14:useLocalDpi xmlns:a14="http://schemas.microsoft.com/office/drawing/2010/main" val="0"/>
              </a:ext>
            </a:extLst>
          </a:blip>
          <a:srcRect/>
          <a:stretch>
            <a:fillRect/>
          </a:stretch>
        </p:blipFill>
        <p:spPr bwMode="auto">
          <a:xfrm>
            <a:off x="1062038" y="4830763"/>
            <a:ext cx="1633537" cy="121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17" descr="MCj0326732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1763" y="738188"/>
            <a:ext cx="21082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Cloud"/>
          <p:cNvSpPr>
            <a:spLocks noChangeAspect="1" noEditPoints="1" noChangeArrowheads="1"/>
          </p:cNvSpPr>
          <p:nvPr/>
        </p:nvSpPr>
        <p:spPr bwMode="auto">
          <a:xfrm>
            <a:off x="631825" y="2903538"/>
            <a:ext cx="2597150" cy="1563687"/>
          </a:xfrm>
          <a:custGeom>
            <a:avLst/>
            <a:gdLst>
              <a:gd name="T0" fmla="*/ 116496726 w 21600"/>
              <a:gd name="T1" fmla="*/ 2147483647 h 21600"/>
              <a:gd name="T2" fmla="*/ 2147483647 w 21600"/>
              <a:gd name="T3" fmla="*/ 2147483647 h 21600"/>
              <a:gd name="T4" fmla="*/ 2147483647 w 21600"/>
              <a:gd name="T5" fmla="*/ 2147483647 h 21600"/>
              <a:gd name="T6" fmla="*/ 2147483647 w 21600"/>
              <a:gd name="T7" fmla="*/ 468469260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lIns="80293" tIns="40146" rIns="80293" bIns="40146"/>
          <a:lstStyle/>
          <a:p>
            <a:pPr algn="l">
              <a:spcBef>
                <a:spcPct val="0"/>
              </a:spcBef>
              <a:spcAft>
                <a:spcPct val="15000"/>
              </a:spcAft>
              <a:buFont typeface="Wingdings" pitchFamily="2" charset="2"/>
              <a:buNone/>
            </a:pPr>
            <a:r>
              <a:rPr lang="en-GB" sz="2100" b="1" i="1" dirty="0">
                <a:solidFill>
                  <a:srgbClr val="000000"/>
                </a:solidFill>
              </a:rPr>
              <a:t>Knowledge</a:t>
            </a:r>
          </a:p>
          <a:p>
            <a:pPr algn="l">
              <a:lnSpc>
                <a:spcPct val="100000"/>
              </a:lnSpc>
              <a:spcBef>
                <a:spcPct val="0"/>
              </a:spcBef>
              <a:spcAft>
                <a:spcPct val="15000"/>
              </a:spcAft>
              <a:buFont typeface="Wingdings" pitchFamily="2" charset="2"/>
              <a:buNone/>
            </a:pPr>
            <a:r>
              <a:rPr lang="en-GB" sz="1400" i="1" dirty="0">
                <a:solidFill>
                  <a:srgbClr val="000000"/>
                </a:solidFill>
              </a:rPr>
              <a:t>“A tomato is a fruit”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Please Note</a:t>
            </a:r>
          </a:p>
        </p:txBody>
      </p:sp>
      <p:sp>
        <p:nvSpPr>
          <p:cNvPr id="9219" name="Content Placeholder 2"/>
          <p:cNvSpPr>
            <a:spLocks noGrp="1"/>
          </p:cNvSpPr>
          <p:nvPr>
            <p:ph idx="1"/>
          </p:nvPr>
        </p:nvSpPr>
        <p:spPr bwMode="auto">
          <a:xfrm>
            <a:off x="133350" y="755650"/>
            <a:ext cx="8583613" cy="502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Clr>
                <a:srgbClr val="000000"/>
              </a:buClr>
              <a:buFontTx/>
              <a:buNone/>
            </a:pPr>
            <a:r>
              <a:rPr lang="en-US" sz="1800" smtClean="0">
                <a:solidFill>
                  <a:srgbClr val="000000"/>
                </a:solidFill>
              </a:rPr>
              <a:t>IBM’s statements regarding its plans, directions, and intent are subject to change or withdrawal without notice at IBM’s sole discretion.</a:t>
            </a:r>
          </a:p>
          <a:p>
            <a:pPr marL="0" indent="0" eaLnBrk="1" hangingPunct="1">
              <a:buClr>
                <a:srgbClr val="000000"/>
              </a:buClr>
              <a:buFontTx/>
              <a:buNone/>
            </a:pPr>
            <a:r>
              <a:rPr lang="en-US" sz="1800" smtClean="0">
                <a:solidFill>
                  <a:srgbClr val="000000"/>
                </a:solidFill>
              </a:rPr>
              <a:t>Information regarding potential future products is intended to outline our general product direction and it should not be relied on in making a purchasing decision. </a:t>
            </a:r>
          </a:p>
          <a:p>
            <a:pPr marL="0" indent="0" eaLnBrk="1" hangingPunct="1">
              <a:buClr>
                <a:srgbClr val="000000"/>
              </a:buClr>
              <a:buFontTx/>
              <a:buNone/>
            </a:pPr>
            <a:r>
              <a:rPr lang="en-US" sz="1800" smtClean="0">
                <a:solidFill>
                  <a:srgbClr val="000000"/>
                </a:solidFill>
              </a:rPr>
              <a:t>The information mentioned regarding potential future products is not a commitment, promise, or legal obligation to deliver any material, code or functionality. Information about potential future products may not be incorporated into any contract. The development, release, and timing of any future features or functionality described for our products remains at our sole discretion.</a:t>
            </a:r>
          </a:p>
          <a:p>
            <a:pPr marL="0" indent="0" eaLnBrk="1" hangingPunct="1">
              <a:buClr>
                <a:srgbClr val="000000"/>
              </a:buClr>
              <a:buFontTx/>
              <a:buNone/>
            </a:pPr>
            <a:r>
              <a:rPr lang="en-US" sz="1800" smtClean="0">
                <a:solidFill>
                  <a:srgbClr val="000000"/>
                </a:solidFill>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bwMode="auto">
          <a:xfrm>
            <a:off x="1714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r>
              <a:rPr lang="en-GB" smtClean="0"/>
              <a:t>Notes – Approaching Data Modeling</a:t>
            </a:r>
          </a:p>
        </p:txBody>
      </p:sp>
      <p:sp>
        <p:nvSpPr>
          <p:cNvPr id="30723" name="Rectangle 5"/>
          <p:cNvSpPr>
            <a:spLocks noGrp="1" noChangeArrowheads="1"/>
          </p:cNvSpPr>
          <p:nvPr>
            <p:ph type="body" idx="1"/>
          </p:nvPr>
        </p:nvSpPr>
        <p:spPr bwMode="auto">
          <a:xfrm>
            <a:off x="193675" y="742950"/>
            <a:ext cx="7775575" cy="4303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lnSpc>
                <a:spcPct val="90000"/>
              </a:lnSpc>
            </a:pPr>
            <a:r>
              <a:rPr lang="en-US" sz="1400" dirty="0" smtClean="0">
                <a:solidFill>
                  <a:srgbClr val="000000"/>
                </a:solidFill>
              </a:rPr>
              <a:t>Data modeling using DFDL has a strong analogy with programming. Let’s say you want to learn a new programming language and write a program to solve a business problem. Take Java as an example. You buy a Java book and read up on the language theory. You get hold of a good Java editor and learn how to use it. But the hardest part is taking your business problem and working out how to structure the program that will solve it. Very often you will look at examples created by other programmers in order to get a head start.</a:t>
            </a:r>
          </a:p>
          <a:p>
            <a:pPr eaLnBrk="1" hangingPunct="1">
              <a:lnSpc>
                <a:spcPct val="90000"/>
              </a:lnSpc>
            </a:pPr>
            <a:r>
              <a:rPr lang="en-US" sz="1400" dirty="0" smtClean="0">
                <a:solidFill>
                  <a:srgbClr val="000000"/>
                </a:solidFill>
              </a:rPr>
              <a:t>With DFDL data modeling it’s the same. You can learn the theory about the modeling language and you can learn how to use an editor for that language. But the hardest part is looking at the actual data and working out how to go about creating the best model for it. </a:t>
            </a:r>
          </a:p>
          <a:p>
            <a:pPr eaLnBrk="1" hangingPunct="1">
              <a:lnSpc>
                <a:spcPct val="90000"/>
              </a:lnSpc>
            </a:pPr>
            <a:r>
              <a:rPr lang="en-US" sz="1400" dirty="0" smtClean="0">
                <a:solidFill>
                  <a:srgbClr val="000000"/>
                </a:solidFill>
              </a:rPr>
              <a:t>If you are lucky the problem is solved in whole or in part by already having a model of the data in one format or another (</a:t>
            </a:r>
            <a:r>
              <a:rPr lang="en-US" sz="1400" i="1" dirty="0" smtClean="0">
                <a:solidFill>
                  <a:srgbClr val="000000"/>
                </a:solidFill>
              </a:rPr>
              <a:t>metadata</a:t>
            </a:r>
            <a:r>
              <a:rPr lang="en-US" sz="1400" dirty="0" smtClean="0">
                <a:solidFill>
                  <a:srgbClr val="000000"/>
                </a:solidFill>
              </a:rPr>
              <a:t>). For DFDL, IBM provides importers to convert COBOL and C metadata into DFDL schemas.</a:t>
            </a:r>
          </a:p>
          <a:p>
            <a:pPr eaLnBrk="1" hangingPunct="1">
              <a:lnSpc>
                <a:spcPct val="90000"/>
              </a:lnSpc>
            </a:pPr>
            <a:r>
              <a:rPr lang="en-US" sz="1400" dirty="0" smtClean="0">
                <a:solidFill>
                  <a:srgbClr val="000000"/>
                </a:solidFill>
              </a:rPr>
              <a:t>The real fun starts when you have no model to reference. All you have is one or more examples of the data format. This most frequently occurs for formatted text messages, such as Comma Separated Values (CSV) messages. We’ll show how to analyze data formats in order to understand the structure and create the corresponding DFDL model. </a:t>
            </a:r>
          </a:p>
          <a:p>
            <a:pPr eaLnBrk="1" hangingPunct="1">
              <a:lnSpc>
                <a:spcPct val="80000"/>
              </a:lnSpc>
              <a:buFont typeface="Wingdings" pitchFamily="2" charset="2"/>
              <a:buNone/>
            </a:pPr>
            <a:endParaRPr lang="en-US" sz="1200" dirty="0" smtClean="0">
              <a:solidFill>
                <a:srgbClr val="000000"/>
              </a:solidFill>
            </a:endParaRPr>
          </a:p>
          <a:p>
            <a:pPr eaLnBrk="1" hangingPunct="1">
              <a:lnSpc>
                <a:spcPct val="80000"/>
              </a:lnSpc>
              <a:buFont typeface="Wingdings" pitchFamily="2" charset="2"/>
              <a:buNone/>
            </a:pPr>
            <a:endParaRPr lang="en-GB" sz="1400"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529013" y="1333500"/>
            <a:ext cx="5548312" cy="1468438"/>
          </a:xfrm>
          <a:prstGeom prst="rect">
            <a:avLst/>
          </a:prstGeom>
          <a:solidFill>
            <a:srgbClr val="FFFF0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1747" name="Rectangle 2"/>
          <p:cNvSpPr>
            <a:spLocks noGrp="1" noChangeArrowheads="1"/>
          </p:cNvSpPr>
          <p:nvPr>
            <p:ph type="title"/>
          </p:nvPr>
        </p:nvSpPr>
        <p:spPr bwMode="auto">
          <a:xfrm>
            <a:off x="219075" y="141288"/>
            <a:ext cx="8245475" cy="49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b="1" dirty="0" smtClean="0"/>
              <a:t>1) Understanding the Logical Structure</a:t>
            </a:r>
          </a:p>
        </p:txBody>
      </p:sp>
      <p:sp>
        <p:nvSpPr>
          <p:cNvPr id="31748" name="Rectangle 3"/>
          <p:cNvSpPr>
            <a:spLocks noGrp="1" noChangeArrowheads="1"/>
          </p:cNvSpPr>
          <p:nvPr>
            <p:ph type="body" sz="half" idx="1"/>
          </p:nvPr>
        </p:nvSpPr>
        <p:spPr bwMode="auto">
          <a:xfrm>
            <a:off x="238125" y="825500"/>
            <a:ext cx="4518025" cy="5411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00038" indent="-300038" eaLnBrk="1" hangingPunct="1">
              <a:lnSpc>
                <a:spcPct val="80000"/>
              </a:lnSpc>
              <a:spcBef>
                <a:spcPts val="1500"/>
              </a:spcBef>
              <a:spcAft>
                <a:spcPts val="300"/>
              </a:spcAft>
              <a:buFont typeface="Wingdings" pitchFamily="2" charset="2"/>
              <a:buAutoNum type="arabicPeriod"/>
            </a:pPr>
            <a:r>
              <a:rPr lang="en-US" sz="1800" dirty="0" smtClean="0"/>
              <a:t>Identify complex structures</a:t>
            </a:r>
          </a:p>
          <a:p>
            <a:pPr marL="563563" lvl="1" indent="-333375" eaLnBrk="1" hangingPunct="1">
              <a:lnSpc>
                <a:spcPct val="80000"/>
              </a:lnSpc>
            </a:pPr>
            <a:r>
              <a:rPr lang="en-US" sz="1600" dirty="0" smtClean="0"/>
              <a:t>Provides your</a:t>
            </a:r>
          </a:p>
          <a:p>
            <a:pPr marL="742950" lvl="2" indent="-284163" eaLnBrk="1" hangingPunct="1">
              <a:lnSpc>
                <a:spcPct val="80000"/>
              </a:lnSpc>
            </a:pPr>
            <a:r>
              <a:rPr lang="en-US" b="1" i="1" dirty="0" smtClean="0"/>
              <a:t>Complex Types</a:t>
            </a:r>
          </a:p>
          <a:p>
            <a:pPr marL="742950" lvl="2" indent="-284163" eaLnBrk="1" hangingPunct="1">
              <a:lnSpc>
                <a:spcPct val="80000"/>
              </a:lnSpc>
            </a:pPr>
            <a:r>
              <a:rPr lang="en-US" dirty="0" smtClean="0"/>
              <a:t>Complex </a:t>
            </a:r>
            <a:r>
              <a:rPr lang="en-US" b="1" i="1" dirty="0" smtClean="0"/>
              <a:t>Elements</a:t>
            </a:r>
          </a:p>
          <a:p>
            <a:pPr marL="300038" indent="-300038" eaLnBrk="1" hangingPunct="1">
              <a:lnSpc>
                <a:spcPct val="80000"/>
              </a:lnSpc>
              <a:spcBef>
                <a:spcPts val="1500"/>
              </a:spcBef>
              <a:spcAft>
                <a:spcPts val="300"/>
              </a:spcAft>
              <a:buFont typeface="Wingdings" pitchFamily="2" charset="2"/>
              <a:buAutoNum type="arabicPeriod"/>
            </a:pPr>
            <a:r>
              <a:rPr lang="en-US" sz="1800" dirty="0" smtClean="0"/>
              <a:t>Identify simple items </a:t>
            </a:r>
          </a:p>
          <a:p>
            <a:pPr marL="563563" lvl="1" indent="-333375" eaLnBrk="1" hangingPunct="1">
              <a:lnSpc>
                <a:spcPct val="80000"/>
              </a:lnSpc>
            </a:pPr>
            <a:r>
              <a:rPr lang="en-US" sz="1600" dirty="0" smtClean="0"/>
              <a:t>Provides your </a:t>
            </a:r>
          </a:p>
          <a:p>
            <a:pPr marL="742950" lvl="2" indent="-284163" eaLnBrk="1" hangingPunct="1">
              <a:lnSpc>
                <a:spcPct val="80000"/>
              </a:lnSpc>
            </a:pPr>
            <a:r>
              <a:rPr lang="en-US" b="1" i="1" dirty="0" smtClean="0"/>
              <a:t>Simple Types</a:t>
            </a:r>
            <a:r>
              <a:rPr lang="en-US" dirty="0" smtClean="0"/>
              <a:t> </a:t>
            </a:r>
          </a:p>
          <a:p>
            <a:pPr marL="742950" lvl="2" indent="-284163" eaLnBrk="1" hangingPunct="1">
              <a:lnSpc>
                <a:spcPct val="80000"/>
              </a:lnSpc>
            </a:pPr>
            <a:r>
              <a:rPr lang="en-US" dirty="0" smtClean="0"/>
              <a:t>Simple </a:t>
            </a:r>
            <a:r>
              <a:rPr lang="en-US" b="1" i="1" dirty="0" smtClean="0"/>
              <a:t>Elements</a:t>
            </a:r>
          </a:p>
          <a:p>
            <a:pPr marL="300038" indent="-300038" eaLnBrk="1" hangingPunct="1">
              <a:lnSpc>
                <a:spcPct val="80000"/>
              </a:lnSpc>
              <a:spcBef>
                <a:spcPts val="1500"/>
              </a:spcBef>
              <a:spcAft>
                <a:spcPts val="300"/>
              </a:spcAft>
              <a:buFont typeface="Wingdings" pitchFamily="2" charset="2"/>
              <a:buAutoNum type="arabicPeriod"/>
            </a:pPr>
            <a:r>
              <a:rPr lang="en-US" sz="1800" dirty="0" smtClean="0"/>
              <a:t>Identify structure ordering</a:t>
            </a:r>
          </a:p>
          <a:p>
            <a:pPr marL="563563" lvl="1" indent="-333375" eaLnBrk="1" hangingPunct="1">
              <a:lnSpc>
                <a:spcPct val="80000"/>
              </a:lnSpc>
            </a:pPr>
            <a:r>
              <a:rPr lang="en-US" sz="1600" dirty="0" smtClean="0"/>
              <a:t>Provides your</a:t>
            </a:r>
          </a:p>
          <a:p>
            <a:pPr marL="742950" lvl="2" indent="-284163" eaLnBrk="1" hangingPunct="1">
              <a:lnSpc>
                <a:spcPct val="80000"/>
              </a:lnSpc>
            </a:pPr>
            <a:r>
              <a:rPr lang="en-US" b="1" i="1" dirty="0" smtClean="0"/>
              <a:t>Sequence</a:t>
            </a:r>
            <a:r>
              <a:rPr lang="en-US" dirty="0" smtClean="0"/>
              <a:t> Groups</a:t>
            </a:r>
          </a:p>
          <a:p>
            <a:pPr marL="742950" lvl="2" indent="-284163" eaLnBrk="1" hangingPunct="1">
              <a:lnSpc>
                <a:spcPct val="80000"/>
              </a:lnSpc>
            </a:pPr>
            <a:r>
              <a:rPr lang="en-US" b="1" i="1" dirty="0" smtClean="0"/>
              <a:t>Choice</a:t>
            </a:r>
            <a:r>
              <a:rPr lang="en-US" dirty="0" smtClean="0"/>
              <a:t> Groups</a:t>
            </a:r>
          </a:p>
          <a:p>
            <a:pPr marL="300038" indent="-300038" eaLnBrk="1" hangingPunct="1">
              <a:lnSpc>
                <a:spcPct val="80000"/>
              </a:lnSpc>
              <a:spcBef>
                <a:spcPts val="1500"/>
              </a:spcBef>
              <a:spcAft>
                <a:spcPts val="300"/>
              </a:spcAft>
              <a:buFont typeface="Wingdings" pitchFamily="2" charset="2"/>
              <a:buAutoNum type="arabicPeriod"/>
            </a:pPr>
            <a:r>
              <a:rPr lang="en-US" sz="1800" dirty="0" smtClean="0"/>
              <a:t>Identify structure and item cardinality</a:t>
            </a:r>
          </a:p>
          <a:p>
            <a:pPr marL="563563" lvl="1" indent="-333375" eaLnBrk="1" hangingPunct="1">
              <a:lnSpc>
                <a:spcPct val="80000"/>
              </a:lnSpc>
            </a:pPr>
            <a:r>
              <a:rPr lang="en-US" sz="1600" dirty="0" smtClean="0"/>
              <a:t>Provides your </a:t>
            </a:r>
          </a:p>
          <a:p>
            <a:pPr marL="742950" lvl="2" indent="-284163" eaLnBrk="1" hangingPunct="1">
              <a:lnSpc>
                <a:spcPct val="80000"/>
              </a:lnSpc>
            </a:pPr>
            <a:r>
              <a:rPr lang="en-US" dirty="0" smtClean="0"/>
              <a:t>Element </a:t>
            </a:r>
            <a:r>
              <a:rPr lang="en-US" b="1" i="1" dirty="0" err="1" smtClean="0"/>
              <a:t>minOccurs</a:t>
            </a:r>
            <a:r>
              <a:rPr lang="en-US" b="1" i="1" dirty="0" smtClean="0"/>
              <a:t> </a:t>
            </a:r>
            <a:r>
              <a:rPr lang="en-US" dirty="0" smtClean="0"/>
              <a:t>&amp;</a:t>
            </a:r>
            <a:r>
              <a:rPr lang="en-US" b="1" i="1" dirty="0" smtClean="0"/>
              <a:t> </a:t>
            </a:r>
            <a:r>
              <a:rPr lang="en-US" b="1" i="1" dirty="0" err="1" smtClean="0"/>
              <a:t>maxOccurs</a:t>
            </a:r>
            <a:endParaRPr lang="en-US" dirty="0" smtClean="0"/>
          </a:p>
          <a:p>
            <a:pPr marL="300038" indent="-300038" eaLnBrk="1" hangingPunct="1">
              <a:lnSpc>
                <a:spcPct val="80000"/>
              </a:lnSpc>
              <a:spcBef>
                <a:spcPts val="1500"/>
              </a:spcBef>
              <a:spcAft>
                <a:spcPts val="300"/>
              </a:spcAft>
              <a:buFont typeface="Wingdings" pitchFamily="2" charset="2"/>
              <a:buAutoNum type="arabicPeriod"/>
            </a:pPr>
            <a:r>
              <a:rPr lang="en-US" sz="1800" dirty="0" smtClean="0"/>
              <a:t>Identify </a:t>
            </a:r>
            <a:r>
              <a:rPr lang="en-US" sz="1800" dirty="0" err="1" smtClean="0"/>
              <a:t>nillable</a:t>
            </a:r>
            <a:r>
              <a:rPr lang="en-US" sz="1800" dirty="0" smtClean="0"/>
              <a:t> items and default values</a:t>
            </a:r>
          </a:p>
          <a:p>
            <a:pPr marL="563563" lvl="1" indent="-333375" eaLnBrk="1" hangingPunct="1">
              <a:lnSpc>
                <a:spcPct val="80000"/>
              </a:lnSpc>
            </a:pPr>
            <a:r>
              <a:rPr lang="en-US" sz="1600" dirty="0" smtClean="0"/>
              <a:t>Provides your </a:t>
            </a:r>
          </a:p>
          <a:p>
            <a:pPr marL="742950" lvl="2" indent="-284163" eaLnBrk="1" hangingPunct="1">
              <a:lnSpc>
                <a:spcPct val="80000"/>
              </a:lnSpc>
            </a:pPr>
            <a:r>
              <a:rPr lang="en-US" dirty="0" smtClean="0"/>
              <a:t>Element </a:t>
            </a:r>
            <a:r>
              <a:rPr lang="en-US" b="1" i="1" dirty="0" err="1" smtClean="0"/>
              <a:t>nillable</a:t>
            </a:r>
            <a:r>
              <a:rPr lang="en-US" b="1" i="1" dirty="0" smtClean="0"/>
              <a:t> </a:t>
            </a:r>
            <a:r>
              <a:rPr lang="en-US" dirty="0" smtClean="0"/>
              <a:t>&amp;</a:t>
            </a:r>
            <a:r>
              <a:rPr lang="en-US" b="1" i="1" dirty="0" smtClean="0"/>
              <a:t> default</a:t>
            </a:r>
            <a:endParaRPr lang="en-GB" dirty="0" smtClean="0"/>
          </a:p>
        </p:txBody>
      </p:sp>
      <p:sp>
        <p:nvSpPr>
          <p:cNvPr id="2" name="Rectangle 1"/>
          <p:cNvSpPr/>
          <p:nvPr/>
        </p:nvSpPr>
        <p:spPr>
          <a:xfrm>
            <a:off x="3629025" y="1444625"/>
            <a:ext cx="5353050" cy="365125"/>
          </a:xfrm>
          <a:prstGeom prst="rect">
            <a:avLst/>
          </a:prstGeom>
          <a:solidFill>
            <a:srgbClr val="FFFF0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 name="Rectangle 2"/>
          <p:cNvSpPr/>
          <p:nvPr/>
        </p:nvSpPr>
        <p:spPr>
          <a:xfrm>
            <a:off x="3794125" y="1536700"/>
            <a:ext cx="1477963" cy="195263"/>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7" name="Rectangle 16"/>
          <p:cNvSpPr/>
          <p:nvPr/>
        </p:nvSpPr>
        <p:spPr>
          <a:xfrm>
            <a:off x="5399088" y="1536700"/>
            <a:ext cx="460375" cy="19208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8" name="Rectangle 17"/>
          <p:cNvSpPr/>
          <p:nvPr/>
        </p:nvSpPr>
        <p:spPr>
          <a:xfrm>
            <a:off x="6002338" y="1536700"/>
            <a:ext cx="1228725" cy="19208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9" name="Rectangle 18"/>
          <p:cNvSpPr/>
          <p:nvPr/>
        </p:nvSpPr>
        <p:spPr>
          <a:xfrm>
            <a:off x="7350125" y="1543050"/>
            <a:ext cx="366713" cy="19208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0" name="Rectangle 19"/>
          <p:cNvSpPr/>
          <p:nvPr/>
        </p:nvSpPr>
        <p:spPr>
          <a:xfrm>
            <a:off x="7843838" y="1543050"/>
            <a:ext cx="862012" cy="19208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1" name="Rectangle 20"/>
          <p:cNvSpPr/>
          <p:nvPr/>
        </p:nvSpPr>
        <p:spPr>
          <a:xfrm>
            <a:off x="3635375" y="1889125"/>
            <a:ext cx="5353050" cy="365125"/>
          </a:xfrm>
          <a:prstGeom prst="rect">
            <a:avLst/>
          </a:prstGeom>
          <a:solidFill>
            <a:srgbClr val="FFFF0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2" name="Rectangle 21"/>
          <p:cNvSpPr/>
          <p:nvPr/>
        </p:nvSpPr>
        <p:spPr>
          <a:xfrm>
            <a:off x="3800475" y="1981200"/>
            <a:ext cx="1477963" cy="195263"/>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3" name="Rectangle 22"/>
          <p:cNvSpPr/>
          <p:nvPr/>
        </p:nvSpPr>
        <p:spPr>
          <a:xfrm>
            <a:off x="5405438" y="1981200"/>
            <a:ext cx="460375" cy="19208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4" name="Rectangle 23"/>
          <p:cNvSpPr/>
          <p:nvPr/>
        </p:nvSpPr>
        <p:spPr>
          <a:xfrm>
            <a:off x="6008688" y="1981200"/>
            <a:ext cx="1228725" cy="19208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5" name="Rectangle 24"/>
          <p:cNvSpPr/>
          <p:nvPr/>
        </p:nvSpPr>
        <p:spPr>
          <a:xfrm>
            <a:off x="7358063" y="1987550"/>
            <a:ext cx="365125" cy="19208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6" name="Rectangle 25"/>
          <p:cNvSpPr/>
          <p:nvPr/>
        </p:nvSpPr>
        <p:spPr>
          <a:xfrm>
            <a:off x="7850188" y="1987550"/>
            <a:ext cx="862012" cy="19208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7" name="Rectangle 26"/>
          <p:cNvSpPr/>
          <p:nvPr/>
        </p:nvSpPr>
        <p:spPr>
          <a:xfrm>
            <a:off x="3644900" y="2317750"/>
            <a:ext cx="5353050" cy="363538"/>
          </a:xfrm>
          <a:prstGeom prst="rect">
            <a:avLst/>
          </a:prstGeom>
          <a:solidFill>
            <a:srgbClr val="FFFF0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8" name="Rectangle 27"/>
          <p:cNvSpPr/>
          <p:nvPr/>
        </p:nvSpPr>
        <p:spPr>
          <a:xfrm>
            <a:off x="3810000" y="2409825"/>
            <a:ext cx="1477963" cy="193675"/>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9" name="Rectangle 28"/>
          <p:cNvSpPr/>
          <p:nvPr/>
        </p:nvSpPr>
        <p:spPr>
          <a:xfrm>
            <a:off x="5414963" y="2409825"/>
            <a:ext cx="460375" cy="190500"/>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0" name="Rectangle 29"/>
          <p:cNvSpPr/>
          <p:nvPr/>
        </p:nvSpPr>
        <p:spPr>
          <a:xfrm>
            <a:off x="6018213" y="2409825"/>
            <a:ext cx="1228725" cy="190500"/>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1" name="Rectangle 30"/>
          <p:cNvSpPr/>
          <p:nvPr/>
        </p:nvSpPr>
        <p:spPr>
          <a:xfrm>
            <a:off x="7367588" y="2416175"/>
            <a:ext cx="365125" cy="190500"/>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1766" name="Text Box 5"/>
          <p:cNvSpPr txBox="1">
            <a:spLocks noChangeArrowheads="1"/>
          </p:cNvSpPr>
          <p:nvPr/>
        </p:nvSpPr>
        <p:spPr bwMode="auto">
          <a:xfrm>
            <a:off x="3690938" y="1444625"/>
            <a:ext cx="5815012"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lgn="l">
              <a:spcBef>
                <a:spcPct val="0"/>
              </a:spcBef>
              <a:spcAft>
                <a:spcPts val="800"/>
              </a:spcAft>
              <a:buFont typeface="Wingdings" pitchFamily="2" charset="2"/>
              <a:buNone/>
            </a:pP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N:Joe</a:t>
            </a:r>
            <a:r>
              <a:rPr lang="en-US" sz="1600" b="1" dirty="0">
                <a:solidFill>
                  <a:srgbClr val="000000"/>
                </a:solidFill>
                <a:latin typeface="Courier New" pitchFamily="49" charset="0"/>
                <a:cs typeface="Courier New" pitchFamily="49" charset="0"/>
              </a:rPr>
              <a:t> Bloggs,A:50,D:19620503,P:Y,S:40000}</a:t>
            </a:r>
            <a:r>
              <a:rPr lang="en-GB" sz="1600" dirty="0"/>
              <a:t>¶</a:t>
            </a:r>
            <a:endParaRPr lang="en-US" sz="1600" b="1" dirty="0">
              <a:solidFill>
                <a:srgbClr val="000000"/>
              </a:solidFill>
              <a:latin typeface="Courier New" pitchFamily="49" charset="0"/>
              <a:cs typeface="Courier New" pitchFamily="49" charset="0"/>
            </a:endParaRPr>
          </a:p>
          <a:p>
            <a:pPr algn="l">
              <a:spcBef>
                <a:spcPct val="0"/>
              </a:spcBef>
              <a:spcAft>
                <a:spcPts val="800"/>
              </a:spcAft>
              <a:buFont typeface="Wingdings" pitchFamily="2" charset="2"/>
              <a:buNone/>
            </a:pP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N:Fred</a:t>
            </a:r>
            <a:r>
              <a:rPr lang="en-US" sz="1600" b="1" dirty="0">
                <a:solidFill>
                  <a:srgbClr val="000000"/>
                </a:solidFill>
                <a:latin typeface="Courier New" pitchFamily="49" charset="0"/>
                <a:cs typeface="Courier New" pitchFamily="49" charset="0"/>
              </a:rPr>
              <a:t> Smith,A:30,D:19930225,P:Y,S:25000}</a:t>
            </a:r>
            <a:r>
              <a:rPr lang="en-GB" sz="1600" dirty="0"/>
              <a:t>¶</a:t>
            </a:r>
            <a:endParaRPr lang="en-US" sz="1600" b="1" dirty="0">
              <a:solidFill>
                <a:srgbClr val="000000"/>
              </a:solidFill>
              <a:latin typeface="Courier New" pitchFamily="49" charset="0"/>
              <a:cs typeface="Courier New" pitchFamily="49" charset="0"/>
            </a:endParaRPr>
          </a:p>
          <a:p>
            <a:pPr algn="l">
              <a:spcBef>
                <a:spcPct val="0"/>
              </a:spcBef>
              <a:spcAft>
                <a:spcPts val="800"/>
              </a:spcAft>
              <a:buFont typeface="Wingdings" pitchFamily="2" charset="2"/>
              <a:buNone/>
            </a:pP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N:Jane</a:t>
            </a:r>
            <a:r>
              <a:rPr lang="en-US" sz="1600" b="1" dirty="0">
                <a:solidFill>
                  <a:srgbClr val="000000"/>
                </a:solidFill>
                <a:latin typeface="Courier New" pitchFamily="49" charset="0"/>
                <a:cs typeface="Courier New" pitchFamily="49" charset="0"/>
              </a:rPr>
              <a:t> Plain,A:44,D:19780814,P:N}</a:t>
            </a:r>
            <a:r>
              <a:rPr lang="en-GB" sz="1600" dirty="0"/>
              <a:t>¶</a:t>
            </a:r>
          </a:p>
        </p:txBody>
      </p:sp>
      <p:sp>
        <p:nvSpPr>
          <p:cNvPr id="31767" name="AutoShape 51"/>
          <p:cNvSpPr>
            <a:spLocks noChangeArrowheads="1"/>
          </p:cNvSpPr>
          <p:nvPr/>
        </p:nvSpPr>
        <p:spPr bwMode="auto">
          <a:xfrm>
            <a:off x="6380163" y="2965451"/>
            <a:ext cx="1541463" cy="895350"/>
          </a:xfrm>
          <a:prstGeom prst="cloudCallout">
            <a:avLst>
              <a:gd name="adj1" fmla="val 69009"/>
              <a:gd name="adj2" fmla="val 19431"/>
            </a:avLst>
          </a:prstGeom>
          <a:solidFill>
            <a:srgbClr val="FFFF99"/>
          </a:solidFill>
          <a:ln w="9525">
            <a:solidFill>
              <a:srgbClr val="000000"/>
            </a:solidFill>
            <a:round/>
            <a:headEnd/>
            <a:tailEnd/>
          </a:ln>
          <a:effectLst>
            <a:outerShdw dist="107763" dir="2700000" algn="ctr" rotWithShape="0">
              <a:schemeClr val="bg2">
                <a:alpha val="50000"/>
              </a:schemeClr>
            </a:outerShdw>
          </a:effectLst>
        </p:spPr>
        <p:txBody>
          <a:bodyPr lIns="91408" tIns="45703" rIns="91408" bIns="45703"/>
          <a:lstStyle/>
          <a:p>
            <a:pPr>
              <a:lnSpc>
                <a:spcPct val="100000"/>
              </a:lnSpc>
              <a:buFont typeface="Wingdings" pitchFamily="2" charset="2"/>
              <a:buNone/>
            </a:pPr>
            <a:r>
              <a:rPr lang="en-GB" sz="1000" b="1" dirty="0">
                <a:solidFill>
                  <a:srgbClr val="0000FF"/>
                </a:solidFill>
              </a:rPr>
              <a:t>How many different complex types?</a:t>
            </a:r>
          </a:p>
        </p:txBody>
      </p:sp>
      <p:pic>
        <p:nvPicPr>
          <p:cNvPr id="31768" name="Picture 52" descr="MCj041149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9912" y="3567906"/>
            <a:ext cx="5159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4664075" y="4289425"/>
            <a:ext cx="4351338" cy="1784350"/>
            <a:chOff x="4664075" y="4289425"/>
            <a:chExt cx="4351338" cy="1784350"/>
          </a:xfrm>
        </p:grpSpPr>
        <p:pic>
          <p:nvPicPr>
            <p:cNvPr id="3177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075" y="4289425"/>
              <a:ext cx="4351338" cy="1784350"/>
            </a:xfrm>
            <a:prstGeom prst="rect">
              <a:avLst/>
            </a:prstGeom>
            <a:noFill/>
            <a:ln>
              <a:noFill/>
            </a:ln>
            <a:effectLst/>
            <a:extLst>
              <a:ext uri="{909E8E84-426E-40DD-AFC4-6F175D3DCCD1}">
                <a14:hiddenFill xmlns:a14="http://schemas.microsoft.com/office/drawing/2010/main">
                  <a:gradFill rotWithShape="1">
                    <a:gsLst>
                      <a:gs pos="0">
                        <a:schemeClr val="folHlink">
                          <a:alpha val="4999"/>
                        </a:schemeClr>
                      </a:gs>
                      <a:gs pos="100000">
                        <a:srgbClr val="415C1D"/>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a:xfrm>
              <a:off x="4941888" y="4481513"/>
              <a:ext cx="735012" cy="29527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dirty="0"/>
            </a:p>
          </p:txBody>
        </p:sp>
        <p:sp>
          <p:nvSpPr>
            <p:cNvPr id="42" name="Oval 41"/>
            <p:cNvSpPr/>
            <p:nvPr/>
          </p:nvSpPr>
          <p:spPr>
            <a:xfrm>
              <a:off x="5346700" y="4805363"/>
              <a:ext cx="735013" cy="29527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grpSp>
      <p:cxnSp>
        <p:nvCxnSpPr>
          <p:cNvPr id="6" name="Straight Arrow Connector 5"/>
          <p:cNvCxnSpPr/>
          <p:nvPr/>
        </p:nvCxnSpPr>
        <p:spPr>
          <a:xfrm flipH="1" flipV="1">
            <a:off x="4826000" y="2801939"/>
            <a:ext cx="461963" cy="611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6" idx="2"/>
            <a:endCxn id="7" idx="0"/>
          </p:cNvCxnSpPr>
          <p:nvPr/>
        </p:nvCxnSpPr>
        <p:spPr>
          <a:xfrm flipH="1">
            <a:off x="5309394" y="3927475"/>
            <a:ext cx="141294" cy="554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18933" y="3840162"/>
            <a:ext cx="140530" cy="965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AutoShape 53"/>
          <p:cNvSpPr>
            <a:spLocks noChangeArrowheads="1"/>
          </p:cNvSpPr>
          <p:nvPr/>
        </p:nvSpPr>
        <p:spPr bwMode="auto">
          <a:xfrm>
            <a:off x="5139508" y="3208337"/>
            <a:ext cx="792162" cy="719138"/>
          </a:xfrm>
          <a:prstGeom prst="irregularSeal1">
            <a:avLst/>
          </a:prstGeom>
          <a:solidFill>
            <a:srgbClr val="FFFF99"/>
          </a:solidFill>
          <a:ln w="9525" algn="ctr">
            <a:solidFill>
              <a:srgbClr val="000000"/>
            </a:solidFill>
            <a:miter lim="800000"/>
            <a:headEnd/>
            <a:tailEnd/>
          </a:ln>
          <a:effectLst>
            <a:outerShdw dist="107763" dir="2700000" algn="ctr" rotWithShape="0">
              <a:schemeClr val="bg2">
                <a:alpha val="50000"/>
              </a:schemeClr>
            </a:outerShdw>
          </a:effectLst>
        </p:spPr>
        <p:txBody>
          <a:bodyPr wrap="none" lIns="91408" tIns="45703" rIns="91408" bIns="45703" anchor="ctr"/>
          <a:lstStyle/>
          <a:p>
            <a:pPr>
              <a:lnSpc>
                <a:spcPct val="60000"/>
              </a:lnSpc>
              <a:buFont typeface="Wingdings" pitchFamily="2" charset="2"/>
              <a:buNone/>
            </a:pPr>
            <a:r>
              <a:rPr lang="en-GB" sz="1600" b="1">
                <a:solidFill>
                  <a:srgbClr val="0070C0"/>
                </a:solidFill>
              </a:rPr>
              <a:t>2</a:t>
            </a:r>
          </a:p>
        </p:txBody>
      </p:sp>
      <p:cxnSp>
        <p:nvCxnSpPr>
          <p:cNvPr id="11" name="Straight Arrow Connector 10"/>
          <p:cNvCxnSpPr>
            <a:stCxn id="36" idx="0"/>
          </p:cNvCxnSpPr>
          <p:nvPr/>
        </p:nvCxnSpPr>
        <p:spPr>
          <a:xfrm flipV="1">
            <a:off x="5672090" y="2254250"/>
            <a:ext cx="117108" cy="954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66">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6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7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7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7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1767" grpId="0" animBg="1"/>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171450" y="147638"/>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r>
              <a:rPr lang="en-GB" dirty="0" smtClean="0"/>
              <a:t>Notes – Understanding the Logical Structure</a:t>
            </a:r>
          </a:p>
        </p:txBody>
      </p:sp>
      <p:sp>
        <p:nvSpPr>
          <p:cNvPr id="281603" name="Rectangle 3"/>
          <p:cNvSpPr>
            <a:spLocks noGrp="1" noChangeArrowheads="1"/>
          </p:cNvSpPr>
          <p:nvPr>
            <p:ph type="body" idx="1"/>
          </p:nvPr>
        </p:nvSpPr>
        <p:spPr>
          <a:xfrm>
            <a:off x="133350" y="674370"/>
            <a:ext cx="8583613" cy="5960110"/>
          </a:xfrm>
        </p:spPr>
        <p:txBody>
          <a:bodyPr lIns="80321" tIns="40160" rIns="80321" bIns="40160"/>
          <a:lstStyle/>
          <a:p>
            <a:pPr marL="334631" indent="-334631" eaLnBrk="1" hangingPunct="1">
              <a:defRPr/>
            </a:pPr>
            <a:r>
              <a:rPr lang="en-US" sz="1400" dirty="0">
                <a:solidFill>
                  <a:srgbClr val="000000"/>
                </a:solidFill>
              </a:rPr>
              <a:t>There are </a:t>
            </a:r>
            <a:r>
              <a:rPr lang="en-US" sz="1400" dirty="0" smtClean="0">
                <a:solidFill>
                  <a:srgbClr val="000000"/>
                </a:solidFill>
              </a:rPr>
              <a:t>five </a:t>
            </a:r>
            <a:r>
              <a:rPr lang="en-US" sz="1400" dirty="0">
                <a:solidFill>
                  <a:srgbClr val="000000"/>
                </a:solidFill>
              </a:rPr>
              <a:t>stages to understanding the </a:t>
            </a:r>
            <a:r>
              <a:rPr lang="en-US" sz="1400" i="1" dirty="0">
                <a:solidFill>
                  <a:srgbClr val="000000"/>
                </a:solidFill>
              </a:rPr>
              <a:t>logical</a:t>
            </a:r>
            <a:r>
              <a:rPr lang="en-US" sz="1400" dirty="0">
                <a:solidFill>
                  <a:srgbClr val="000000"/>
                </a:solidFill>
              </a:rPr>
              <a:t> structure of your </a:t>
            </a:r>
            <a:r>
              <a:rPr lang="en-US" sz="1400" dirty="0" smtClean="0">
                <a:solidFill>
                  <a:srgbClr val="000000"/>
                </a:solidFill>
              </a:rPr>
              <a:t>data</a:t>
            </a:r>
            <a:endParaRPr lang="en-US" sz="1400" dirty="0">
              <a:solidFill>
                <a:srgbClr val="000000"/>
              </a:solidFill>
            </a:endParaRPr>
          </a:p>
          <a:p>
            <a:pPr marL="334631" indent="-334631" eaLnBrk="1" hangingPunct="1">
              <a:buFont typeface="Wingdings" pitchFamily="2" charset="2"/>
              <a:buAutoNum type="arabicPeriod"/>
              <a:defRPr/>
            </a:pPr>
            <a:r>
              <a:rPr lang="en-US" sz="1400" i="1" dirty="0">
                <a:solidFill>
                  <a:srgbClr val="000000"/>
                </a:solidFill>
              </a:rPr>
              <a:t>Identify the complex structures</a:t>
            </a:r>
            <a:r>
              <a:rPr lang="en-US" sz="1400" dirty="0">
                <a:solidFill>
                  <a:srgbClr val="000000"/>
                </a:solidFill>
              </a:rPr>
              <a:t>. These correspond to the Complex </a:t>
            </a:r>
            <a:r>
              <a:rPr lang="en-US" sz="1400" dirty="0" smtClean="0">
                <a:solidFill>
                  <a:srgbClr val="000000"/>
                </a:solidFill>
              </a:rPr>
              <a:t>Types in the model. </a:t>
            </a:r>
            <a:r>
              <a:rPr lang="en-US" sz="1400" dirty="0">
                <a:solidFill>
                  <a:srgbClr val="000000"/>
                </a:solidFill>
              </a:rPr>
              <a:t>There will be an overall Complex Type for the </a:t>
            </a:r>
            <a:r>
              <a:rPr lang="en-US" sz="1400" dirty="0" smtClean="0">
                <a:solidFill>
                  <a:srgbClr val="000000"/>
                </a:solidFill>
              </a:rPr>
              <a:t>entire data itself</a:t>
            </a:r>
            <a:r>
              <a:rPr lang="en-US" sz="1400" dirty="0">
                <a:solidFill>
                  <a:srgbClr val="000000"/>
                </a:solidFill>
              </a:rPr>
              <a:t>. If the </a:t>
            </a:r>
            <a:r>
              <a:rPr lang="en-US" sz="1400" dirty="0" smtClean="0">
                <a:solidFill>
                  <a:srgbClr val="000000"/>
                </a:solidFill>
              </a:rPr>
              <a:t>data </a:t>
            </a:r>
            <a:r>
              <a:rPr lang="en-US" sz="1400" dirty="0">
                <a:solidFill>
                  <a:srgbClr val="000000"/>
                </a:solidFill>
              </a:rPr>
              <a:t>contains sub-structures, there will be a Complex Type per sub-structure. For example, each </a:t>
            </a:r>
            <a:r>
              <a:rPr lang="en-US" sz="1400" dirty="0" smtClean="0">
                <a:solidFill>
                  <a:srgbClr val="000000"/>
                </a:solidFill>
              </a:rPr>
              <a:t>structure </a:t>
            </a:r>
            <a:r>
              <a:rPr lang="en-US" sz="1400" dirty="0">
                <a:solidFill>
                  <a:srgbClr val="000000"/>
                </a:solidFill>
              </a:rPr>
              <a:t>level in a COBOL copybook, or each different row in a CSV message, corresponds to an Element of Complex Type. </a:t>
            </a:r>
          </a:p>
          <a:p>
            <a:pPr marL="334631" indent="-334631" eaLnBrk="1" hangingPunct="1">
              <a:buFont typeface="Wingdings" pitchFamily="2" charset="2"/>
              <a:buAutoNum type="arabicPeriod"/>
              <a:defRPr/>
            </a:pPr>
            <a:r>
              <a:rPr lang="en-US" sz="1400" i="1" dirty="0">
                <a:solidFill>
                  <a:srgbClr val="000000"/>
                </a:solidFill>
              </a:rPr>
              <a:t>Identify the simple </a:t>
            </a:r>
            <a:r>
              <a:rPr lang="en-US" sz="1400" i="1" dirty="0" smtClean="0">
                <a:solidFill>
                  <a:srgbClr val="000000"/>
                </a:solidFill>
              </a:rPr>
              <a:t>items. </a:t>
            </a:r>
            <a:r>
              <a:rPr lang="en-US" sz="1400" dirty="0" smtClean="0">
                <a:solidFill>
                  <a:srgbClr val="000000"/>
                </a:solidFill>
              </a:rPr>
              <a:t>These occur within </a:t>
            </a:r>
            <a:r>
              <a:rPr lang="en-US" sz="1400" dirty="0">
                <a:solidFill>
                  <a:srgbClr val="000000"/>
                </a:solidFill>
              </a:rPr>
              <a:t>each Complex </a:t>
            </a:r>
            <a:r>
              <a:rPr lang="en-US" sz="1400" dirty="0" smtClean="0">
                <a:solidFill>
                  <a:srgbClr val="000000"/>
                </a:solidFill>
              </a:rPr>
              <a:t>Type, and each has a </a:t>
            </a:r>
            <a:r>
              <a:rPr lang="en-US" sz="1400" dirty="0">
                <a:solidFill>
                  <a:srgbClr val="000000"/>
                </a:solidFill>
              </a:rPr>
              <a:t>logical data type. These correspond to simple </a:t>
            </a:r>
            <a:r>
              <a:rPr lang="en-US" sz="1400" dirty="0" smtClean="0">
                <a:solidFill>
                  <a:srgbClr val="000000"/>
                </a:solidFill>
              </a:rPr>
              <a:t>Elements. </a:t>
            </a:r>
            <a:r>
              <a:rPr lang="en-US" sz="1400" dirty="0">
                <a:solidFill>
                  <a:srgbClr val="000000"/>
                </a:solidFill>
              </a:rPr>
              <a:t>For example each field in a COBOL copybook with a PIC clause, or each comma separated value in a CSV message, corresponds to an Element of Simple Type. </a:t>
            </a:r>
            <a:endParaRPr lang="en-US" sz="1400" dirty="0" smtClean="0">
              <a:solidFill>
                <a:srgbClr val="000000"/>
              </a:solidFill>
            </a:endParaRPr>
          </a:p>
          <a:p>
            <a:pPr marL="334631" indent="-334631" eaLnBrk="1" hangingPunct="1">
              <a:buFont typeface="Wingdings" pitchFamily="2" charset="2"/>
              <a:buAutoNum type="arabicPeriod"/>
              <a:defRPr/>
            </a:pPr>
            <a:r>
              <a:rPr lang="en-US" sz="1400" i="1" dirty="0" smtClean="0">
                <a:solidFill>
                  <a:srgbClr val="000000"/>
                </a:solidFill>
              </a:rPr>
              <a:t>Identify </a:t>
            </a:r>
            <a:r>
              <a:rPr lang="en-US" sz="1400" i="1" dirty="0">
                <a:solidFill>
                  <a:srgbClr val="000000"/>
                </a:solidFill>
              </a:rPr>
              <a:t>the </a:t>
            </a:r>
            <a:r>
              <a:rPr lang="en-US" sz="1400" i="1" dirty="0" smtClean="0">
                <a:solidFill>
                  <a:srgbClr val="000000"/>
                </a:solidFill>
              </a:rPr>
              <a:t>structure ordering rules</a:t>
            </a:r>
            <a:r>
              <a:rPr lang="en-US" sz="1400" dirty="0" smtClean="0">
                <a:solidFill>
                  <a:srgbClr val="000000"/>
                </a:solidFill>
              </a:rPr>
              <a:t>. </a:t>
            </a:r>
            <a:r>
              <a:rPr lang="en-US" sz="1400" dirty="0">
                <a:solidFill>
                  <a:srgbClr val="000000"/>
                </a:solidFill>
              </a:rPr>
              <a:t>This </a:t>
            </a:r>
            <a:r>
              <a:rPr lang="en-US" sz="1400" dirty="0" smtClean="0">
                <a:solidFill>
                  <a:srgbClr val="000000"/>
                </a:solidFill>
              </a:rPr>
              <a:t>determines whether the Group within a Complex </a:t>
            </a:r>
            <a:r>
              <a:rPr lang="en-US" sz="1400" dirty="0">
                <a:solidFill>
                  <a:srgbClr val="000000"/>
                </a:solidFill>
              </a:rPr>
              <a:t>Type </a:t>
            </a:r>
            <a:r>
              <a:rPr lang="en-US" sz="1400" dirty="0" smtClean="0">
                <a:solidFill>
                  <a:srgbClr val="000000"/>
                </a:solidFill>
              </a:rPr>
              <a:t>is a Sequence or a Choice. In a Choice only </a:t>
            </a:r>
            <a:r>
              <a:rPr lang="en-US" sz="1400" dirty="0">
                <a:solidFill>
                  <a:srgbClr val="000000"/>
                </a:solidFill>
              </a:rPr>
              <a:t>one of </a:t>
            </a:r>
            <a:r>
              <a:rPr lang="en-US" sz="1400" dirty="0" smtClean="0">
                <a:solidFill>
                  <a:srgbClr val="000000"/>
                </a:solidFill>
              </a:rPr>
              <a:t>the listed items </a:t>
            </a:r>
            <a:r>
              <a:rPr lang="en-US" sz="1400" dirty="0">
                <a:solidFill>
                  <a:srgbClr val="000000"/>
                </a:solidFill>
              </a:rPr>
              <a:t>can </a:t>
            </a:r>
            <a:r>
              <a:rPr lang="en-US" sz="1400" dirty="0" smtClean="0">
                <a:solidFill>
                  <a:srgbClr val="000000"/>
                </a:solidFill>
              </a:rPr>
              <a:t>occur, </a:t>
            </a:r>
            <a:r>
              <a:rPr lang="en-US" sz="1400" dirty="0">
                <a:solidFill>
                  <a:srgbClr val="000000"/>
                </a:solidFill>
              </a:rPr>
              <a:t>examples being C unions and COBOL REDEFINES. </a:t>
            </a:r>
          </a:p>
          <a:p>
            <a:pPr marL="334631" indent="-334631" eaLnBrk="1" hangingPunct="1">
              <a:buFont typeface="Wingdings" pitchFamily="2" charset="2"/>
              <a:buAutoNum type="arabicPeriod"/>
              <a:defRPr/>
            </a:pPr>
            <a:r>
              <a:rPr lang="en-US" sz="1400" i="1" dirty="0">
                <a:solidFill>
                  <a:srgbClr val="000000"/>
                </a:solidFill>
              </a:rPr>
              <a:t>Identify </a:t>
            </a:r>
            <a:r>
              <a:rPr lang="en-US" sz="1400" i="1" dirty="0" smtClean="0">
                <a:solidFill>
                  <a:srgbClr val="000000"/>
                </a:solidFill>
              </a:rPr>
              <a:t>complex structure </a:t>
            </a:r>
            <a:r>
              <a:rPr lang="en-US" sz="1400" i="1" dirty="0">
                <a:solidFill>
                  <a:srgbClr val="000000"/>
                </a:solidFill>
              </a:rPr>
              <a:t>and </a:t>
            </a:r>
            <a:r>
              <a:rPr lang="en-US" sz="1400" i="1" dirty="0" smtClean="0">
                <a:solidFill>
                  <a:srgbClr val="000000"/>
                </a:solidFill>
              </a:rPr>
              <a:t>simple item cardinality</a:t>
            </a:r>
            <a:r>
              <a:rPr lang="en-US" sz="1400" dirty="0" smtClean="0">
                <a:solidFill>
                  <a:srgbClr val="000000"/>
                </a:solidFill>
              </a:rPr>
              <a:t>. </a:t>
            </a:r>
            <a:r>
              <a:rPr lang="en-US" sz="1400" dirty="0">
                <a:solidFill>
                  <a:srgbClr val="000000"/>
                </a:solidFill>
              </a:rPr>
              <a:t>This provides the </a:t>
            </a:r>
            <a:r>
              <a:rPr lang="en-US" sz="1400" dirty="0" smtClean="0">
                <a:solidFill>
                  <a:srgbClr val="000000"/>
                </a:solidFill>
              </a:rPr>
              <a:t>values </a:t>
            </a:r>
            <a:r>
              <a:rPr lang="en-US" sz="1400" dirty="0">
                <a:solidFill>
                  <a:srgbClr val="000000"/>
                </a:solidFill>
              </a:rPr>
              <a:t>for the </a:t>
            </a:r>
            <a:r>
              <a:rPr lang="en-US" sz="1400" i="1" dirty="0" err="1">
                <a:solidFill>
                  <a:srgbClr val="000000"/>
                </a:solidFill>
              </a:rPr>
              <a:t>minOccurs</a:t>
            </a:r>
            <a:r>
              <a:rPr lang="en-US" sz="1400" dirty="0">
                <a:solidFill>
                  <a:srgbClr val="000000"/>
                </a:solidFill>
              </a:rPr>
              <a:t> and </a:t>
            </a:r>
            <a:r>
              <a:rPr lang="en-US" sz="1400" i="1" dirty="0" err="1">
                <a:solidFill>
                  <a:srgbClr val="000000"/>
                </a:solidFill>
              </a:rPr>
              <a:t>maxOccurs</a:t>
            </a:r>
            <a:r>
              <a:rPr lang="en-US" sz="1400" dirty="0">
                <a:solidFill>
                  <a:srgbClr val="000000"/>
                </a:solidFill>
              </a:rPr>
              <a:t> </a:t>
            </a:r>
            <a:r>
              <a:rPr lang="en-US" sz="1400" dirty="0" smtClean="0">
                <a:solidFill>
                  <a:srgbClr val="000000"/>
                </a:solidFill>
              </a:rPr>
              <a:t> logical properties of your Elements. </a:t>
            </a:r>
            <a:r>
              <a:rPr lang="en-US" sz="1400" dirty="0">
                <a:solidFill>
                  <a:srgbClr val="000000"/>
                </a:solidFill>
              </a:rPr>
              <a:t>Is an Element </a:t>
            </a:r>
            <a:r>
              <a:rPr lang="en-US" sz="1400" dirty="0" smtClean="0">
                <a:solidFill>
                  <a:srgbClr val="000000"/>
                </a:solidFill>
              </a:rPr>
              <a:t>required </a:t>
            </a:r>
            <a:r>
              <a:rPr lang="en-US" sz="1400" dirty="0">
                <a:solidFill>
                  <a:srgbClr val="000000"/>
                </a:solidFill>
              </a:rPr>
              <a:t>(</a:t>
            </a:r>
            <a:r>
              <a:rPr lang="en-US" sz="1400" dirty="0" err="1">
                <a:solidFill>
                  <a:srgbClr val="000000"/>
                </a:solidFill>
              </a:rPr>
              <a:t>minOccurs</a:t>
            </a:r>
            <a:r>
              <a:rPr lang="en-US" sz="1400" dirty="0">
                <a:solidFill>
                  <a:srgbClr val="000000"/>
                </a:solidFill>
              </a:rPr>
              <a:t> != 0) or optional (</a:t>
            </a:r>
            <a:r>
              <a:rPr lang="en-US" sz="1400" dirty="0" err="1">
                <a:solidFill>
                  <a:srgbClr val="000000"/>
                </a:solidFill>
              </a:rPr>
              <a:t>minOccurs</a:t>
            </a:r>
            <a:r>
              <a:rPr lang="en-US" sz="1400" dirty="0">
                <a:solidFill>
                  <a:srgbClr val="000000"/>
                </a:solidFill>
              </a:rPr>
              <a:t> = 0</a:t>
            </a:r>
            <a:r>
              <a:rPr lang="en-US" sz="1400" dirty="0" smtClean="0">
                <a:solidFill>
                  <a:srgbClr val="000000"/>
                </a:solidFill>
              </a:rPr>
              <a:t>)? Is an Element an array (</a:t>
            </a:r>
            <a:r>
              <a:rPr lang="en-US" sz="1400" dirty="0" err="1" smtClean="0">
                <a:solidFill>
                  <a:srgbClr val="000000"/>
                </a:solidFill>
              </a:rPr>
              <a:t>maxOccurs</a:t>
            </a:r>
            <a:r>
              <a:rPr lang="en-US" sz="1400" dirty="0" smtClean="0">
                <a:solidFill>
                  <a:srgbClr val="000000"/>
                </a:solidFill>
              </a:rPr>
              <a:t> &gt; 1)? If so are </a:t>
            </a:r>
            <a:r>
              <a:rPr lang="en-US" sz="1400" dirty="0">
                <a:solidFill>
                  <a:srgbClr val="000000"/>
                </a:solidFill>
              </a:rPr>
              <a:t>there a fixed number of occurrences </a:t>
            </a:r>
            <a:r>
              <a:rPr lang="en-US" sz="1400" dirty="0" smtClean="0">
                <a:solidFill>
                  <a:srgbClr val="000000"/>
                </a:solidFill>
              </a:rPr>
              <a:t>(</a:t>
            </a:r>
            <a:r>
              <a:rPr lang="en-US" sz="1400" dirty="0" err="1">
                <a:solidFill>
                  <a:srgbClr val="000000"/>
                </a:solidFill>
              </a:rPr>
              <a:t>minOccurs</a:t>
            </a:r>
            <a:r>
              <a:rPr lang="en-US" sz="1400" dirty="0">
                <a:solidFill>
                  <a:srgbClr val="000000"/>
                </a:solidFill>
              </a:rPr>
              <a:t> = </a:t>
            </a:r>
            <a:r>
              <a:rPr lang="en-US" sz="1400" dirty="0" err="1">
                <a:solidFill>
                  <a:srgbClr val="000000"/>
                </a:solidFill>
              </a:rPr>
              <a:t>maxOccurs</a:t>
            </a:r>
            <a:r>
              <a:rPr lang="en-US" sz="1400" dirty="0">
                <a:solidFill>
                  <a:srgbClr val="000000"/>
                </a:solidFill>
              </a:rPr>
              <a:t>) or </a:t>
            </a:r>
            <a:r>
              <a:rPr lang="en-US" sz="1400" dirty="0" smtClean="0">
                <a:solidFill>
                  <a:srgbClr val="000000"/>
                </a:solidFill>
              </a:rPr>
              <a:t>a variable number of occurrences (</a:t>
            </a:r>
            <a:r>
              <a:rPr lang="en-US" sz="1400" dirty="0" err="1" smtClean="0">
                <a:solidFill>
                  <a:srgbClr val="000000"/>
                </a:solidFill>
              </a:rPr>
              <a:t>minOccurs</a:t>
            </a:r>
            <a:r>
              <a:rPr lang="en-US" sz="1400" dirty="0" smtClean="0">
                <a:solidFill>
                  <a:srgbClr val="000000"/>
                </a:solidFill>
              </a:rPr>
              <a:t> </a:t>
            </a:r>
            <a:r>
              <a:rPr lang="en-US" sz="1400" dirty="0">
                <a:solidFill>
                  <a:srgbClr val="000000"/>
                </a:solidFill>
              </a:rPr>
              <a:t>!= </a:t>
            </a:r>
            <a:r>
              <a:rPr lang="en-US" sz="1400" dirty="0" err="1">
                <a:solidFill>
                  <a:srgbClr val="000000"/>
                </a:solidFill>
              </a:rPr>
              <a:t>maxOccurs</a:t>
            </a:r>
            <a:r>
              <a:rPr lang="en-US" sz="1400" dirty="0">
                <a:solidFill>
                  <a:srgbClr val="000000"/>
                </a:solidFill>
              </a:rPr>
              <a:t>)? </a:t>
            </a:r>
            <a:r>
              <a:rPr lang="en-US" sz="1400" dirty="0" smtClean="0">
                <a:solidFill>
                  <a:srgbClr val="000000"/>
                </a:solidFill>
              </a:rPr>
              <a:t>Can the number of occurrences be unlimited </a:t>
            </a:r>
            <a:r>
              <a:rPr lang="en-US" sz="1400" dirty="0">
                <a:solidFill>
                  <a:srgbClr val="000000"/>
                </a:solidFill>
              </a:rPr>
              <a:t>(</a:t>
            </a:r>
            <a:r>
              <a:rPr lang="en-US" sz="1400" dirty="0" err="1">
                <a:solidFill>
                  <a:srgbClr val="000000"/>
                </a:solidFill>
              </a:rPr>
              <a:t>maxOccurs</a:t>
            </a:r>
            <a:r>
              <a:rPr lang="en-US" sz="1400" dirty="0">
                <a:solidFill>
                  <a:srgbClr val="000000"/>
                </a:solidFill>
              </a:rPr>
              <a:t> = </a:t>
            </a:r>
            <a:r>
              <a:rPr lang="en-US" sz="1400" dirty="0" smtClean="0">
                <a:solidFill>
                  <a:srgbClr val="000000"/>
                </a:solidFill>
              </a:rPr>
              <a:t>unbounded)?</a:t>
            </a:r>
          </a:p>
          <a:p>
            <a:pPr marL="334631" indent="-334631" eaLnBrk="1" hangingPunct="1">
              <a:buFont typeface="Wingdings" pitchFamily="2" charset="2"/>
              <a:buAutoNum type="arabicPeriod"/>
              <a:defRPr/>
            </a:pPr>
            <a:r>
              <a:rPr lang="en-US" sz="1400" dirty="0" smtClean="0">
                <a:solidFill>
                  <a:srgbClr val="000000"/>
                </a:solidFill>
              </a:rPr>
              <a:t>Identify </a:t>
            </a:r>
            <a:r>
              <a:rPr lang="en-US" sz="1400" dirty="0" err="1" smtClean="0">
                <a:solidFill>
                  <a:srgbClr val="000000"/>
                </a:solidFill>
              </a:rPr>
              <a:t>nillable</a:t>
            </a:r>
            <a:r>
              <a:rPr lang="en-US" sz="1400" dirty="0" smtClean="0">
                <a:solidFill>
                  <a:srgbClr val="000000"/>
                </a:solidFill>
              </a:rPr>
              <a:t> items and default values. Some Elements might need to carry a special out-of-band value, in which case they must be </a:t>
            </a:r>
            <a:r>
              <a:rPr lang="en-US" sz="1400" dirty="0" err="1" smtClean="0">
                <a:solidFill>
                  <a:srgbClr val="000000"/>
                </a:solidFill>
              </a:rPr>
              <a:t>nillable</a:t>
            </a:r>
            <a:r>
              <a:rPr lang="en-US" sz="1400" dirty="0" smtClean="0">
                <a:solidFill>
                  <a:srgbClr val="000000"/>
                </a:solidFill>
              </a:rPr>
              <a:t>. For example, a numeric field in a COBOL copybook might sometimes be set to SPACES which is not legal for a DFDL number. Some required Elements might be empty in the data, in which case a default value may be provided.</a:t>
            </a:r>
          </a:p>
          <a:p>
            <a:pPr eaLnBrk="1" hangingPunct="1">
              <a:defRPr/>
            </a:pPr>
            <a:r>
              <a:rPr lang="en-US" sz="1400" dirty="0" smtClean="0">
                <a:solidFill>
                  <a:srgbClr val="000000"/>
                </a:solidFill>
              </a:rPr>
              <a:t>Can components be re-used? If any </a:t>
            </a:r>
            <a:r>
              <a:rPr lang="en-US" sz="1400" dirty="0">
                <a:solidFill>
                  <a:srgbClr val="000000"/>
                </a:solidFill>
              </a:rPr>
              <a:t>of the types are common, consider creating global </a:t>
            </a:r>
            <a:r>
              <a:rPr lang="en-US" sz="1400" dirty="0" smtClean="0">
                <a:solidFill>
                  <a:srgbClr val="000000"/>
                </a:solidFill>
              </a:rPr>
              <a:t>Complex or Simple </a:t>
            </a:r>
            <a:r>
              <a:rPr lang="en-US" sz="1400" dirty="0">
                <a:solidFill>
                  <a:srgbClr val="000000"/>
                </a:solidFill>
              </a:rPr>
              <a:t>Types. If </a:t>
            </a:r>
            <a:r>
              <a:rPr lang="en-US" sz="1400" dirty="0" smtClean="0">
                <a:solidFill>
                  <a:srgbClr val="000000"/>
                </a:solidFill>
              </a:rPr>
              <a:t>any of </a:t>
            </a:r>
            <a:r>
              <a:rPr lang="en-US" sz="1400" dirty="0">
                <a:solidFill>
                  <a:srgbClr val="000000"/>
                </a:solidFill>
              </a:rPr>
              <a:t>the Elements are common, consider creating global </a:t>
            </a:r>
            <a:r>
              <a:rPr lang="en-US" sz="1400" dirty="0" smtClean="0">
                <a:solidFill>
                  <a:srgbClr val="000000"/>
                </a:solidFill>
              </a:rPr>
              <a:t>Elements. </a:t>
            </a:r>
            <a:endParaRPr lang="en-US" sz="1400" dirty="0">
              <a:solidFill>
                <a:srgbClr val="000000"/>
              </a:solidFill>
            </a:endParaRPr>
          </a:p>
          <a:p>
            <a:pPr eaLnBrk="1" hangingPunct="1">
              <a:defRPr/>
            </a:pPr>
            <a:r>
              <a:rPr lang="en-US" sz="1400" dirty="0" smtClean="0">
                <a:solidFill>
                  <a:srgbClr val="000000"/>
                </a:solidFill>
              </a:rPr>
              <a:t>.</a:t>
            </a:r>
            <a:endParaRPr lang="en-GB" sz="14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200025" y="150813"/>
            <a:ext cx="8245475" cy="49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b="1" dirty="0" smtClean="0"/>
              <a:t>2) Configuring the DFDL Annotations</a:t>
            </a:r>
          </a:p>
        </p:txBody>
      </p:sp>
      <p:sp>
        <p:nvSpPr>
          <p:cNvPr id="232451" name="Rectangle 3"/>
          <p:cNvSpPr>
            <a:spLocks noGrp="1" noChangeArrowheads="1"/>
          </p:cNvSpPr>
          <p:nvPr>
            <p:ph type="body" sz="half" idx="1"/>
          </p:nvPr>
        </p:nvSpPr>
        <p:spPr>
          <a:xfrm>
            <a:off x="234950" y="658379"/>
            <a:ext cx="8594725" cy="5680075"/>
          </a:xfrm>
        </p:spPr>
        <p:txBody>
          <a:bodyPr/>
          <a:lstStyle/>
          <a:p>
            <a:pPr eaLnBrk="1" hangingPunct="1">
              <a:lnSpc>
                <a:spcPct val="90000"/>
              </a:lnSpc>
              <a:defRPr/>
            </a:pPr>
            <a:r>
              <a:rPr lang="en-US" sz="1800" dirty="0" smtClean="0"/>
              <a:t>All Elements</a:t>
            </a:r>
            <a:endParaRPr lang="en-US" sz="1800" dirty="0"/>
          </a:p>
          <a:p>
            <a:pPr lvl="1" eaLnBrk="1" hangingPunct="1">
              <a:lnSpc>
                <a:spcPct val="90000"/>
              </a:lnSpc>
              <a:defRPr/>
            </a:pPr>
            <a:r>
              <a:rPr lang="en-US" sz="1600" dirty="0" smtClean="0"/>
              <a:t>Does it have delimiters ?  </a:t>
            </a:r>
            <a:r>
              <a:rPr lang="en-US" sz="1600" dirty="0" smtClean="0">
                <a:solidFill>
                  <a:schemeClr val="tx1">
                    <a:lumMod val="65000"/>
                    <a:lumOff val="35000"/>
                  </a:schemeClr>
                </a:solidFill>
              </a:rPr>
              <a:t>initiator, terminator, encoding</a:t>
            </a:r>
            <a:endParaRPr lang="en-US" sz="1600" dirty="0">
              <a:solidFill>
                <a:schemeClr val="tx1">
                  <a:lumMod val="65000"/>
                  <a:lumOff val="35000"/>
                </a:schemeClr>
              </a:solidFill>
            </a:endParaRPr>
          </a:p>
          <a:p>
            <a:pPr lvl="1" eaLnBrk="1" hangingPunct="1">
              <a:lnSpc>
                <a:spcPct val="90000"/>
              </a:lnSpc>
              <a:defRPr/>
            </a:pPr>
            <a:r>
              <a:rPr lang="en-US" sz="1600" dirty="0" smtClean="0"/>
              <a:t>How </a:t>
            </a:r>
            <a:r>
              <a:rPr lang="en-US" sz="1600" dirty="0"/>
              <a:t>is length established ? </a:t>
            </a:r>
            <a:r>
              <a:rPr lang="en-US" sz="1600" dirty="0" smtClean="0"/>
              <a:t> </a:t>
            </a:r>
            <a:r>
              <a:rPr lang="en-US" sz="1600" dirty="0" err="1" smtClean="0">
                <a:solidFill>
                  <a:schemeClr val="tx1">
                    <a:lumMod val="65000"/>
                    <a:lumOff val="35000"/>
                  </a:schemeClr>
                </a:solidFill>
              </a:rPr>
              <a:t>lengthKind</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lengthXxx</a:t>
            </a:r>
            <a:endParaRPr lang="en-US" sz="1600" dirty="0">
              <a:solidFill>
                <a:schemeClr val="tx1">
                  <a:lumMod val="65000"/>
                  <a:lumOff val="35000"/>
                </a:schemeClr>
              </a:solidFill>
            </a:endParaRPr>
          </a:p>
          <a:p>
            <a:pPr lvl="1" eaLnBrk="1" hangingPunct="1">
              <a:lnSpc>
                <a:spcPct val="90000"/>
              </a:lnSpc>
              <a:defRPr/>
            </a:pPr>
            <a:r>
              <a:rPr lang="en-US" sz="1600" dirty="0"/>
              <a:t>How </a:t>
            </a:r>
            <a:r>
              <a:rPr lang="en-US" sz="1600" dirty="0" smtClean="0"/>
              <a:t>many </a:t>
            </a:r>
            <a:r>
              <a:rPr lang="en-US" sz="1600" dirty="0"/>
              <a:t>occurrences ? </a:t>
            </a:r>
            <a:r>
              <a:rPr lang="en-US" sz="1600" dirty="0" smtClean="0"/>
              <a:t> </a:t>
            </a:r>
            <a:r>
              <a:rPr lang="en-US" sz="1600" dirty="0" err="1" smtClean="0">
                <a:solidFill>
                  <a:schemeClr val="tx1">
                    <a:lumMod val="65000"/>
                    <a:lumOff val="35000"/>
                  </a:schemeClr>
                </a:solidFill>
              </a:rPr>
              <a:t>occursCountKind</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occursXxx</a:t>
            </a:r>
            <a:endParaRPr lang="en-US" sz="1600" dirty="0" smtClean="0">
              <a:solidFill>
                <a:schemeClr val="tx1">
                  <a:lumMod val="65000"/>
                  <a:lumOff val="35000"/>
                </a:schemeClr>
              </a:solidFill>
            </a:endParaRPr>
          </a:p>
          <a:p>
            <a:pPr lvl="1" eaLnBrk="1" hangingPunct="1">
              <a:lnSpc>
                <a:spcPct val="90000"/>
              </a:lnSpc>
              <a:defRPr/>
            </a:pPr>
            <a:r>
              <a:rPr lang="en-US" sz="1600" dirty="0" smtClean="0"/>
              <a:t>Any alignment rules ?  </a:t>
            </a:r>
            <a:r>
              <a:rPr lang="en-US" sz="1600" dirty="0" err="1" smtClean="0">
                <a:solidFill>
                  <a:schemeClr val="tx1">
                    <a:lumMod val="65000"/>
                    <a:lumOff val="35000"/>
                  </a:schemeClr>
                </a:solidFill>
              </a:rPr>
              <a:t>alignmentXxx</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fillByte</a:t>
            </a:r>
            <a:endParaRPr lang="en-US" sz="1600" dirty="0" smtClean="0">
              <a:solidFill>
                <a:schemeClr val="tx1">
                  <a:lumMod val="65000"/>
                  <a:lumOff val="35000"/>
                </a:schemeClr>
              </a:solidFill>
            </a:endParaRPr>
          </a:p>
          <a:p>
            <a:pPr lvl="1" eaLnBrk="1" hangingPunct="1">
              <a:lnSpc>
                <a:spcPct val="90000"/>
              </a:lnSpc>
              <a:defRPr/>
            </a:pPr>
            <a:r>
              <a:rPr lang="en-US" sz="1600" dirty="0" err="1" smtClean="0"/>
              <a:t>Nillable</a:t>
            </a:r>
            <a:r>
              <a:rPr lang="en-US" sz="1600" dirty="0" smtClean="0"/>
              <a:t>?</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nilXxx</a:t>
            </a:r>
            <a:endParaRPr lang="en-US" sz="1600" dirty="0" smtClean="0">
              <a:solidFill>
                <a:schemeClr val="tx1">
                  <a:lumMod val="65000"/>
                  <a:lumOff val="35000"/>
                </a:schemeClr>
              </a:solidFill>
            </a:endParaRPr>
          </a:p>
          <a:p>
            <a:pPr lvl="1" eaLnBrk="1" hangingPunct="1">
              <a:lnSpc>
                <a:spcPct val="90000"/>
              </a:lnSpc>
              <a:defRPr/>
            </a:pPr>
            <a:r>
              <a:rPr lang="en-US" sz="1600" dirty="0" smtClean="0"/>
              <a:t>Discriminator needed ?</a:t>
            </a:r>
            <a:endParaRPr lang="en-US" sz="1600" dirty="0"/>
          </a:p>
          <a:p>
            <a:pPr eaLnBrk="1" hangingPunct="1">
              <a:lnSpc>
                <a:spcPct val="90000"/>
              </a:lnSpc>
              <a:defRPr/>
            </a:pPr>
            <a:r>
              <a:rPr lang="en-US" sz="1800" dirty="0" smtClean="0"/>
              <a:t>Simple Elements</a:t>
            </a:r>
            <a:endParaRPr lang="en-US" sz="1800" dirty="0"/>
          </a:p>
          <a:p>
            <a:pPr lvl="1" eaLnBrk="1" hangingPunct="1">
              <a:lnSpc>
                <a:spcPct val="90000"/>
              </a:lnSpc>
              <a:defRPr/>
            </a:pPr>
            <a:r>
              <a:rPr lang="en-US" sz="1600" dirty="0" smtClean="0"/>
              <a:t>Text ?  </a:t>
            </a:r>
            <a:r>
              <a:rPr lang="en-US" sz="1600" dirty="0" smtClean="0">
                <a:solidFill>
                  <a:schemeClr val="tx1">
                    <a:lumMod val="65000"/>
                    <a:lumOff val="35000"/>
                  </a:schemeClr>
                </a:solidFill>
              </a:rPr>
              <a:t>representation, encoding, </a:t>
            </a:r>
            <a:r>
              <a:rPr lang="en-US" sz="1600" dirty="0" err="1" smtClean="0">
                <a:solidFill>
                  <a:schemeClr val="tx1">
                    <a:lumMod val="65000"/>
                    <a:lumOff val="35000"/>
                  </a:schemeClr>
                </a:solidFill>
              </a:rPr>
              <a:t>textXxx</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escapeSchemeRef</a:t>
            </a:r>
            <a:endParaRPr lang="en-US" sz="1600" dirty="0" smtClean="0">
              <a:solidFill>
                <a:schemeClr val="tx1">
                  <a:lumMod val="65000"/>
                  <a:lumOff val="35000"/>
                </a:schemeClr>
              </a:solidFill>
            </a:endParaRPr>
          </a:p>
          <a:p>
            <a:pPr lvl="1" eaLnBrk="1" hangingPunct="1">
              <a:lnSpc>
                <a:spcPct val="90000"/>
              </a:lnSpc>
              <a:defRPr/>
            </a:pPr>
            <a:r>
              <a:rPr lang="en-US" sz="1600" dirty="0" smtClean="0"/>
              <a:t>Binary ?</a:t>
            </a:r>
            <a:r>
              <a:rPr lang="en-US" sz="1600" dirty="0" smtClean="0">
                <a:solidFill>
                  <a:srgbClr val="AB1987"/>
                </a:solidFill>
              </a:rPr>
              <a:t>  </a:t>
            </a:r>
            <a:r>
              <a:rPr lang="en-US" sz="1600" dirty="0" smtClean="0">
                <a:solidFill>
                  <a:schemeClr val="tx1">
                    <a:lumMod val="65000"/>
                    <a:lumOff val="35000"/>
                  </a:schemeClr>
                </a:solidFill>
              </a:rPr>
              <a:t>representation</a:t>
            </a:r>
            <a:r>
              <a:rPr lang="en-US" sz="1600" dirty="0">
                <a:solidFill>
                  <a:schemeClr val="tx1">
                    <a:lumMod val="65000"/>
                    <a:lumOff val="35000"/>
                  </a:schemeClr>
                </a:solidFill>
              </a:rPr>
              <a:t>, </a:t>
            </a:r>
            <a:r>
              <a:rPr lang="en-US" sz="1600" dirty="0" err="1" smtClean="0">
                <a:solidFill>
                  <a:schemeClr val="tx1">
                    <a:lumMod val="65000"/>
                    <a:lumOff val="35000"/>
                  </a:schemeClr>
                </a:solidFill>
              </a:rPr>
              <a:t>byteOrder</a:t>
            </a:r>
            <a:r>
              <a:rPr lang="en-US" sz="1600" dirty="0" smtClean="0">
                <a:solidFill>
                  <a:schemeClr val="tx1">
                    <a:lumMod val="65000"/>
                    <a:lumOff val="35000"/>
                  </a:schemeClr>
                </a:solidFill>
              </a:rPr>
              <a:t> </a:t>
            </a:r>
          </a:p>
          <a:p>
            <a:pPr lvl="1" eaLnBrk="1" hangingPunct="1">
              <a:lnSpc>
                <a:spcPct val="90000"/>
              </a:lnSpc>
              <a:defRPr/>
            </a:pPr>
            <a:r>
              <a:rPr lang="en-US" sz="1600" dirty="0" smtClean="0"/>
              <a:t>Type is String </a:t>
            </a:r>
            <a:r>
              <a:rPr lang="en-US" sz="1600" dirty="0"/>
              <a:t>? </a:t>
            </a:r>
            <a:r>
              <a:rPr lang="en-US" sz="1600" dirty="0" smtClean="0"/>
              <a:t> </a:t>
            </a:r>
            <a:r>
              <a:rPr lang="en-US" sz="1600" dirty="0" err="1" smtClean="0">
                <a:solidFill>
                  <a:schemeClr val="tx1">
                    <a:lumMod val="65000"/>
                    <a:lumOff val="35000"/>
                  </a:schemeClr>
                </a:solidFill>
              </a:rPr>
              <a:t>textStringXxx</a:t>
            </a:r>
            <a:endParaRPr lang="en-US" sz="1600" dirty="0">
              <a:solidFill>
                <a:schemeClr val="tx1">
                  <a:lumMod val="65000"/>
                  <a:lumOff val="35000"/>
                </a:schemeClr>
              </a:solidFill>
            </a:endParaRPr>
          </a:p>
          <a:p>
            <a:pPr lvl="1" eaLnBrk="1" hangingPunct="1">
              <a:lnSpc>
                <a:spcPct val="90000"/>
              </a:lnSpc>
              <a:defRPr/>
            </a:pPr>
            <a:r>
              <a:rPr lang="en-US" sz="1600" dirty="0" smtClean="0"/>
              <a:t>Type is Number ?  </a:t>
            </a:r>
            <a:r>
              <a:rPr lang="en-US" sz="1600" dirty="0" err="1" smtClean="0">
                <a:solidFill>
                  <a:schemeClr val="tx1">
                    <a:lumMod val="65000"/>
                    <a:lumOff val="35000"/>
                  </a:schemeClr>
                </a:solidFill>
              </a:rPr>
              <a:t>textNumberXxx</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binaryNumberXxx</a:t>
            </a:r>
            <a:endParaRPr lang="en-US" sz="1600" dirty="0">
              <a:solidFill>
                <a:schemeClr val="tx1">
                  <a:lumMod val="65000"/>
                  <a:lumOff val="35000"/>
                </a:schemeClr>
              </a:solidFill>
            </a:endParaRPr>
          </a:p>
          <a:p>
            <a:pPr lvl="1" eaLnBrk="1" hangingPunct="1">
              <a:lnSpc>
                <a:spcPct val="90000"/>
              </a:lnSpc>
              <a:defRPr/>
            </a:pPr>
            <a:r>
              <a:rPr lang="en-US" sz="1600" dirty="0"/>
              <a:t>Type is Boolean ?  </a:t>
            </a:r>
            <a:r>
              <a:rPr lang="en-US" sz="1600" dirty="0" err="1">
                <a:solidFill>
                  <a:schemeClr val="tx1">
                    <a:lumMod val="65000"/>
                    <a:lumOff val="35000"/>
                  </a:schemeClr>
                </a:solidFill>
              </a:rPr>
              <a:t>textBooleanXxx</a:t>
            </a:r>
            <a:r>
              <a:rPr lang="en-US" sz="1600" dirty="0">
                <a:solidFill>
                  <a:schemeClr val="tx1">
                    <a:lumMod val="65000"/>
                    <a:lumOff val="35000"/>
                  </a:schemeClr>
                </a:solidFill>
              </a:rPr>
              <a:t>, </a:t>
            </a:r>
            <a:r>
              <a:rPr lang="en-US" sz="1600" dirty="0" err="1">
                <a:solidFill>
                  <a:schemeClr val="tx1">
                    <a:lumMod val="65000"/>
                    <a:lumOff val="35000"/>
                  </a:schemeClr>
                </a:solidFill>
              </a:rPr>
              <a:t>binaryBooleanXxx</a:t>
            </a:r>
            <a:endParaRPr lang="en-US" sz="1600" dirty="0">
              <a:solidFill>
                <a:schemeClr val="tx1">
                  <a:lumMod val="65000"/>
                  <a:lumOff val="35000"/>
                </a:schemeClr>
              </a:solidFill>
            </a:endParaRPr>
          </a:p>
          <a:p>
            <a:pPr lvl="1" eaLnBrk="1" hangingPunct="1">
              <a:lnSpc>
                <a:spcPct val="90000"/>
              </a:lnSpc>
              <a:defRPr/>
            </a:pPr>
            <a:r>
              <a:rPr lang="en-US" sz="1600" dirty="0" smtClean="0"/>
              <a:t>Type is Calendar ? </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calendarXxx</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textCalendarXxx</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binaryCalendarXxx</a:t>
            </a:r>
            <a:endParaRPr lang="en-US" sz="1600" dirty="0">
              <a:solidFill>
                <a:schemeClr val="tx1">
                  <a:lumMod val="65000"/>
                  <a:lumOff val="35000"/>
                </a:schemeClr>
              </a:solidFill>
            </a:endParaRPr>
          </a:p>
          <a:p>
            <a:pPr lvl="1" eaLnBrk="1" hangingPunct="1">
              <a:lnSpc>
                <a:spcPct val="90000"/>
              </a:lnSpc>
              <a:defRPr/>
            </a:pPr>
            <a:r>
              <a:rPr lang="en-US" sz="1600" dirty="0" smtClean="0"/>
              <a:t>Split properties between Element and </a:t>
            </a:r>
            <a:r>
              <a:rPr lang="en-US" sz="1600" dirty="0" err="1" smtClean="0"/>
              <a:t>SimpleType</a:t>
            </a:r>
            <a:r>
              <a:rPr lang="en-US" sz="1600" dirty="0" smtClean="0"/>
              <a:t> ?</a:t>
            </a:r>
            <a:endParaRPr lang="en-US" sz="1400" dirty="0" smtClean="0"/>
          </a:p>
          <a:p>
            <a:pPr eaLnBrk="1" hangingPunct="1">
              <a:lnSpc>
                <a:spcPct val="90000"/>
              </a:lnSpc>
              <a:defRPr/>
            </a:pPr>
            <a:r>
              <a:rPr lang="en-US" sz="1800" dirty="0" smtClean="0"/>
              <a:t>Sequence</a:t>
            </a:r>
          </a:p>
          <a:p>
            <a:pPr lvl="1" eaLnBrk="1" hangingPunct="1">
              <a:lnSpc>
                <a:spcPct val="90000"/>
              </a:lnSpc>
              <a:defRPr/>
            </a:pPr>
            <a:r>
              <a:rPr lang="en-US" sz="1600" dirty="0" smtClean="0"/>
              <a:t>Ordered or unordered ? </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sequenceKind</a:t>
            </a:r>
            <a:endParaRPr lang="en-US" sz="1600" dirty="0" smtClean="0">
              <a:solidFill>
                <a:schemeClr val="tx1">
                  <a:lumMod val="65000"/>
                  <a:lumOff val="35000"/>
                </a:schemeClr>
              </a:solidFill>
            </a:endParaRPr>
          </a:p>
          <a:p>
            <a:pPr lvl="1" eaLnBrk="1" hangingPunct="1">
              <a:lnSpc>
                <a:spcPct val="90000"/>
              </a:lnSpc>
              <a:defRPr/>
            </a:pPr>
            <a:r>
              <a:rPr lang="en-US" sz="1600" dirty="0"/>
              <a:t>Separator ? </a:t>
            </a:r>
            <a:r>
              <a:rPr lang="en-US" sz="1600" dirty="0" smtClean="0"/>
              <a:t> </a:t>
            </a:r>
            <a:r>
              <a:rPr lang="en-US" sz="1600" dirty="0" smtClean="0">
                <a:solidFill>
                  <a:schemeClr val="tx1">
                    <a:lumMod val="65000"/>
                    <a:lumOff val="35000"/>
                  </a:schemeClr>
                </a:solidFill>
              </a:rPr>
              <a:t>separator, </a:t>
            </a:r>
            <a:r>
              <a:rPr lang="en-US" sz="1600" dirty="0" err="1" smtClean="0">
                <a:solidFill>
                  <a:schemeClr val="tx1">
                    <a:lumMod val="65000"/>
                    <a:lumOff val="35000"/>
                  </a:schemeClr>
                </a:solidFill>
              </a:rPr>
              <a:t>separatorPosition</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separatorPolicy</a:t>
            </a:r>
            <a:r>
              <a:rPr lang="en-US" sz="1600" dirty="0" smtClean="0">
                <a:solidFill>
                  <a:schemeClr val="tx1">
                    <a:lumMod val="65000"/>
                    <a:lumOff val="35000"/>
                  </a:schemeClr>
                </a:solidFill>
              </a:rPr>
              <a:t>, encoding</a:t>
            </a:r>
            <a:endParaRPr lang="en-US" sz="1600" dirty="0">
              <a:solidFill>
                <a:schemeClr val="tx1">
                  <a:lumMod val="65000"/>
                  <a:lumOff val="35000"/>
                </a:schemeClr>
              </a:solidFill>
            </a:endParaRPr>
          </a:p>
          <a:p>
            <a:pPr lvl="1" eaLnBrk="1" hangingPunct="1">
              <a:lnSpc>
                <a:spcPct val="90000"/>
              </a:lnSpc>
              <a:defRPr/>
            </a:pPr>
            <a:r>
              <a:rPr lang="en-US" sz="1600" dirty="0" smtClean="0"/>
              <a:t>Do all children have unique initiators ? </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initiatedContent</a:t>
            </a:r>
            <a:endParaRPr lang="en-US" sz="1600" dirty="0">
              <a:solidFill>
                <a:schemeClr val="tx1">
                  <a:lumMod val="65000"/>
                  <a:lumOff val="35000"/>
                </a:schemeClr>
              </a:solidFill>
            </a:endParaRPr>
          </a:p>
          <a:p>
            <a:pPr eaLnBrk="1" hangingPunct="1">
              <a:lnSpc>
                <a:spcPct val="90000"/>
              </a:lnSpc>
              <a:defRPr/>
            </a:pPr>
            <a:r>
              <a:rPr lang="en-US" sz="1800" dirty="0" smtClean="0"/>
              <a:t>Choice</a:t>
            </a:r>
            <a:endParaRPr lang="en-US" sz="1800" dirty="0"/>
          </a:p>
          <a:p>
            <a:pPr lvl="1" eaLnBrk="1" hangingPunct="1">
              <a:lnSpc>
                <a:spcPct val="90000"/>
              </a:lnSpc>
              <a:defRPr/>
            </a:pPr>
            <a:r>
              <a:rPr lang="en-US" sz="1600" dirty="0" smtClean="0"/>
              <a:t>Are all branches the same length ? </a:t>
            </a:r>
            <a:r>
              <a:rPr lang="en-US" sz="1600" dirty="0">
                <a:solidFill>
                  <a:schemeClr val="tx1">
                    <a:lumMod val="65000"/>
                    <a:lumOff val="35000"/>
                  </a:schemeClr>
                </a:solidFill>
              </a:rPr>
              <a:t> </a:t>
            </a:r>
            <a:r>
              <a:rPr lang="en-US" sz="1600" dirty="0" err="1" smtClean="0">
                <a:solidFill>
                  <a:schemeClr val="tx1">
                    <a:lumMod val="65000"/>
                    <a:lumOff val="35000"/>
                  </a:schemeClr>
                </a:solidFill>
              </a:rPr>
              <a:t>choiceKind</a:t>
            </a:r>
            <a:endParaRPr lang="en-US" sz="1600" dirty="0">
              <a:solidFill>
                <a:schemeClr val="tx1">
                  <a:lumMod val="65000"/>
                  <a:lumOff val="35000"/>
                </a:schemeClr>
              </a:solidFill>
            </a:endParaRPr>
          </a:p>
          <a:p>
            <a:pPr lvl="1" eaLnBrk="1" hangingPunct="1">
              <a:lnSpc>
                <a:spcPct val="90000"/>
              </a:lnSpc>
              <a:defRPr/>
            </a:pPr>
            <a:r>
              <a:rPr lang="en-US" sz="1600" dirty="0" smtClean="0"/>
              <a:t>Do </a:t>
            </a:r>
            <a:r>
              <a:rPr lang="en-US" sz="1600" dirty="0"/>
              <a:t>all </a:t>
            </a:r>
            <a:r>
              <a:rPr lang="en-US" sz="1600" dirty="0" smtClean="0"/>
              <a:t>branches </a:t>
            </a:r>
            <a:r>
              <a:rPr lang="en-US" sz="1600" dirty="0"/>
              <a:t>have unique initiators ? </a:t>
            </a:r>
            <a:r>
              <a:rPr lang="en-US" sz="1600" dirty="0" smtClean="0"/>
              <a:t> </a:t>
            </a:r>
            <a:r>
              <a:rPr lang="en-US" sz="1600" dirty="0" err="1" smtClean="0">
                <a:solidFill>
                  <a:schemeClr val="tx1">
                    <a:lumMod val="65000"/>
                    <a:lumOff val="35000"/>
                  </a:schemeClr>
                </a:solidFill>
              </a:rPr>
              <a:t>initiatedContent</a:t>
            </a:r>
            <a:endParaRPr lang="en-US" sz="1600" dirty="0" smtClean="0">
              <a:solidFill>
                <a:schemeClr val="tx1">
                  <a:lumMod val="65000"/>
                  <a:lumOff val="35000"/>
                </a:schemeClr>
              </a:solidFill>
            </a:endParaRPr>
          </a:p>
          <a:p>
            <a:pPr lvl="1" eaLnBrk="1" hangingPunct="1">
              <a:lnSpc>
                <a:spcPct val="90000"/>
              </a:lnSpc>
              <a:defRPr/>
            </a:pPr>
            <a:r>
              <a:rPr lang="en-US" sz="1600" dirty="0" smtClean="0"/>
              <a:t>Do branches need discriminators ?</a:t>
            </a:r>
            <a:endParaRPr lang="en-GB" sz="1600" dirty="0"/>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041" y="595313"/>
            <a:ext cx="2539682" cy="3278225"/>
          </a:xfrm>
          <a:prstGeom prst="rect">
            <a:avLst/>
          </a:prstGeom>
          <a:noFill/>
          <a:ln>
            <a:noFill/>
          </a:ln>
          <a:effectLst/>
          <a:extLst>
            <a:ext uri="{909E8E84-426E-40DD-AFC4-6F175D3DCCD1}">
              <a14:hiddenFill xmlns:a14="http://schemas.microsoft.com/office/drawing/2010/main">
                <a:gradFill rotWithShape="1">
                  <a:gsLst>
                    <a:gs pos="0">
                      <a:schemeClr val="folHlink">
                        <a:alpha val="5000"/>
                      </a:schemeClr>
                    </a:gs>
                    <a:gs pos="100000">
                      <a:schemeClr val="folHlink">
                        <a:gamma/>
                        <a:shade val="46275"/>
                        <a:invGamma/>
                      </a:schemeClr>
                    </a:gs>
                  </a:gsLst>
                  <a:lin ang="5400000" scaled="1"/>
                </a:gra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80"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848" y="1886371"/>
            <a:ext cx="2332234" cy="3010451"/>
          </a:xfrm>
          <a:prstGeom prst="rect">
            <a:avLst/>
          </a:prstGeom>
          <a:noFill/>
          <a:ln>
            <a:noFill/>
          </a:ln>
          <a:effectLst/>
          <a:extLst>
            <a:ext uri="{909E8E84-426E-40DD-AFC4-6F175D3DCCD1}">
              <a14:hiddenFill xmlns:a14="http://schemas.microsoft.com/office/drawing/2010/main">
                <a:gradFill rotWithShape="1">
                  <a:gsLst>
                    <a:gs pos="0">
                      <a:schemeClr val="folHlink">
                        <a:alpha val="5000"/>
                      </a:schemeClr>
                    </a:gs>
                    <a:gs pos="100000">
                      <a:schemeClr val="folHlink">
                        <a:gamma/>
                        <a:shade val="46275"/>
                        <a:invGamma/>
                      </a:schemeClr>
                    </a:gs>
                  </a:gsLst>
                  <a:lin ang="5400000" scaled="1"/>
                </a:gra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8" name="Rectangle 2"/>
          <p:cNvSpPr>
            <a:spLocks noGrp="1" noChangeArrowheads="1"/>
          </p:cNvSpPr>
          <p:nvPr>
            <p:ph type="title"/>
          </p:nvPr>
        </p:nvSpPr>
        <p:spPr bwMode="auto">
          <a:xfrm>
            <a:off x="219075" y="141288"/>
            <a:ext cx="8245475" cy="498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en-GB" sz="2400" b="1" dirty="0" smtClean="0"/>
              <a:t>2) Configuring the DFDL Annotations</a:t>
            </a:r>
          </a:p>
        </p:txBody>
      </p:sp>
      <p:sp>
        <p:nvSpPr>
          <p:cNvPr id="13" name="Rectangle 12"/>
          <p:cNvSpPr/>
          <p:nvPr/>
        </p:nvSpPr>
        <p:spPr>
          <a:xfrm>
            <a:off x="291869" y="746842"/>
            <a:ext cx="5548313" cy="1406196"/>
          </a:xfrm>
          <a:prstGeom prst="rect">
            <a:avLst/>
          </a:prstGeom>
          <a:solidFill>
            <a:srgbClr val="FFFF0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 name="Rectangle 1"/>
          <p:cNvSpPr/>
          <p:nvPr/>
        </p:nvSpPr>
        <p:spPr>
          <a:xfrm>
            <a:off x="390294" y="859554"/>
            <a:ext cx="5354638" cy="349271"/>
          </a:xfrm>
          <a:prstGeom prst="rect">
            <a:avLst/>
          </a:prstGeom>
          <a:solidFill>
            <a:srgbClr val="FFFF0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 name="Rectangle 2"/>
          <p:cNvSpPr/>
          <p:nvPr/>
        </p:nvSpPr>
        <p:spPr>
          <a:xfrm>
            <a:off x="556982" y="951629"/>
            <a:ext cx="1477962" cy="186784"/>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7" name="Rectangle 16"/>
          <p:cNvSpPr/>
          <p:nvPr/>
        </p:nvSpPr>
        <p:spPr>
          <a:xfrm>
            <a:off x="2161944" y="951630"/>
            <a:ext cx="460375" cy="183746"/>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8" name="Rectangle 17"/>
          <p:cNvSpPr/>
          <p:nvPr/>
        </p:nvSpPr>
        <p:spPr>
          <a:xfrm>
            <a:off x="2765194" y="951630"/>
            <a:ext cx="1228725" cy="183746"/>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9" name="Rectangle 18"/>
          <p:cNvSpPr/>
          <p:nvPr/>
        </p:nvSpPr>
        <p:spPr>
          <a:xfrm>
            <a:off x="4089169" y="965916"/>
            <a:ext cx="366713" cy="183747"/>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0" name="Rectangle 19"/>
          <p:cNvSpPr/>
          <p:nvPr/>
        </p:nvSpPr>
        <p:spPr>
          <a:xfrm>
            <a:off x="4590819" y="957980"/>
            <a:ext cx="862013" cy="183746"/>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1" name="Rectangle 20"/>
          <p:cNvSpPr/>
          <p:nvPr/>
        </p:nvSpPr>
        <p:spPr>
          <a:xfrm>
            <a:off x="398232" y="1304055"/>
            <a:ext cx="5353050" cy="347752"/>
          </a:xfrm>
          <a:prstGeom prst="rect">
            <a:avLst/>
          </a:prstGeom>
          <a:solidFill>
            <a:srgbClr val="FFFF0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2" name="Rectangle 21"/>
          <p:cNvSpPr/>
          <p:nvPr/>
        </p:nvSpPr>
        <p:spPr>
          <a:xfrm>
            <a:off x="563332" y="1396130"/>
            <a:ext cx="1477962" cy="185266"/>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3" name="Rectangle 22"/>
          <p:cNvSpPr/>
          <p:nvPr/>
        </p:nvSpPr>
        <p:spPr>
          <a:xfrm>
            <a:off x="2168294" y="1396129"/>
            <a:ext cx="460375" cy="18222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4" name="Rectangle 23"/>
          <p:cNvSpPr/>
          <p:nvPr/>
        </p:nvSpPr>
        <p:spPr>
          <a:xfrm>
            <a:off x="2771544" y="1396129"/>
            <a:ext cx="1228725" cy="18222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5" name="Rectangle 24"/>
          <p:cNvSpPr/>
          <p:nvPr/>
        </p:nvSpPr>
        <p:spPr>
          <a:xfrm>
            <a:off x="4095519" y="1410416"/>
            <a:ext cx="366713" cy="183747"/>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6" name="Rectangle 25"/>
          <p:cNvSpPr/>
          <p:nvPr/>
        </p:nvSpPr>
        <p:spPr>
          <a:xfrm>
            <a:off x="4597169" y="1402479"/>
            <a:ext cx="862013" cy="18222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7" name="Rectangle 26"/>
          <p:cNvSpPr/>
          <p:nvPr/>
        </p:nvSpPr>
        <p:spPr>
          <a:xfrm>
            <a:off x="407757" y="1732680"/>
            <a:ext cx="5353050" cy="347752"/>
          </a:xfrm>
          <a:prstGeom prst="rect">
            <a:avLst/>
          </a:prstGeom>
          <a:solidFill>
            <a:srgbClr val="FFFF00">
              <a:alpha val="25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8" name="Rectangle 27"/>
          <p:cNvSpPr/>
          <p:nvPr/>
        </p:nvSpPr>
        <p:spPr>
          <a:xfrm>
            <a:off x="572857" y="1802618"/>
            <a:ext cx="1477962" cy="186785"/>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29" name="Rectangle 28"/>
          <p:cNvSpPr/>
          <p:nvPr/>
        </p:nvSpPr>
        <p:spPr>
          <a:xfrm>
            <a:off x="2177819" y="1812892"/>
            <a:ext cx="460375" cy="183747"/>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0" name="Rectangle 29"/>
          <p:cNvSpPr/>
          <p:nvPr/>
        </p:nvSpPr>
        <p:spPr>
          <a:xfrm>
            <a:off x="2781069" y="1812892"/>
            <a:ext cx="1228725" cy="183747"/>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1" name="Rectangle 30"/>
          <p:cNvSpPr/>
          <p:nvPr/>
        </p:nvSpPr>
        <p:spPr>
          <a:xfrm>
            <a:off x="4106632" y="1810556"/>
            <a:ext cx="365125" cy="182228"/>
          </a:xfrm>
          <a:prstGeom prst="rect">
            <a:avLst/>
          </a:prstGeom>
          <a:solidFill>
            <a:srgbClr val="18F82D"/>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grpSp>
        <p:nvGrpSpPr>
          <p:cNvPr id="5" name="Group 4"/>
          <p:cNvGrpSpPr/>
          <p:nvPr/>
        </p:nvGrpSpPr>
        <p:grpSpPr>
          <a:xfrm>
            <a:off x="563332" y="961902"/>
            <a:ext cx="4275137" cy="1034737"/>
            <a:chOff x="1785938" y="1126286"/>
            <a:chExt cx="4275137" cy="1034737"/>
          </a:xfrm>
        </p:grpSpPr>
        <p:sp>
          <p:nvSpPr>
            <p:cNvPr id="8" name="Rectangle 7"/>
            <p:cNvSpPr/>
            <p:nvPr/>
          </p:nvSpPr>
          <p:spPr bwMode="auto">
            <a:xfrm>
              <a:off x="1785938" y="1126286"/>
              <a:ext cx="252412" cy="19041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42" name="Rectangle 41"/>
            <p:cNvSpPr/>
            <p:nvPr/>
          </p:nvSpPr>
          <p:spPr bwMode="auto">
            <a:xfrm>
              <a:off x="1793875" y="1548448"/>
              <a:ext cx="252413" cy="19041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43" name="Rectangle 42"/>
            <p:cNvSpPr/>
            <p:nvPr/>
          </p:nvSpPr>
          <p:spPr bwMode="auto">
            <a:xfrm>
              <a:off x="1801813" y="1963017"/>
              <a:ext cx="252412" cy="188728"/>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44" name="Rectangle 43"/>
            <p:cNvSpPr/>
            <p:nvPr/>
          </p:nvSpPr>
          <p:spPr bwMode="auto">
            <a:xfrm>
              <a:off x="3381375" y="1126286"/>
              <a:ext cx="252413" cy="19041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45" name="Rectangle 44"/>
            <p:cNvSpPr/>
            <p:nvPr/>
          </p:nvSpPr>
          <p:spPr bwMode="auto">
            <a:xfrm>
              <a:off x="3389313" y="1548448"/>
              <a:ext cx="252412" cy="19041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46" name="Rectangle 45"/>
            <p:cNvSpPr/>
            <p:nvPr/>
          </p:nvSpPr>
          <p:spPr bwMode="auto">
            <a:xfrm>
              <a:off x="3389313" y="1963017"/>
              <a:ext cx="252412" cy="188728"/>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47" name="Rectangle 46"/>
            <p:cNvSpPr/>
            <p:nvPr/>
          </p:nvSpPr>
          <p:spPr bwMode="auto">
            <a:xfrm>
              <a:off x="3994150" y="1969092"/>
              <a:ext cx="250825" cy="190413"/>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48" name="Rectangle 47"/>
            <p:cNvSpPr/>
            <p:nvPr/>
          </p:nvSpPr>
          <p:spPr bwMode="auto">
            <a:xfrm>
              <a:off x="3994150" y="1556041"/>
              <a:ext cx="250825" cy="190413"/>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49" name="Rectangle 48"/>
            <p:cNvSpPr/>
            <p:nvPr/>
          </p:nvSpPr>
          <p:spPr bwMode="auto">
            <a:xfrm>
              <a:off x="3986213" y="1126286"/>
              <a:ext cx="250825" cy="19041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50" name="Rectangle 49"/>
            <p:cNvSpPr/>
            <p:nvPr/>
          </p:nvSpPr>
          <p:spPr bwMode="auto">
            <a:xfrm>
              <a:off x="5311775" y="1135398"/>
              <a:ext cx="252413" cy="19041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51" name="Rectangle 50"/>
            <p:cNvSpPr/>
            <p:nvPr/>
          </p:nvSpPr>
          <p:spPr bwMode="auto">
            <a:xfrm>
              <a:off x="5319713" y="1557560"/>
              <a:ext cx="252412" cy="188728"/>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52" name="Rectangle 51"/>
            <p:cNvSpPr/>
            <p:nvPr/>
          </p:nvSpPr>
          <p:spPr bwMode="auto">
            <a:xfrm>
              <a:off x="5319713" y="1970611"/>
              <a:ext cx="252412" cy="19041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53" name="Rectangle 52"/>
            <p:cNvSpPr/>
            <p:nvPr/>
          </p:nvSpPr>
          <p:spPr bwMode="auto">
            <a:xfrm>
              <a:off x="5810250" y="1557560"/>
              <a:ext cx="250825" cy="188728"/>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54" name="Rectangle 53"/>
            <p:cNvSpPr/>
            <p:nvPr/>
          </p:nvSpPr>
          <p:spPr bwMode="auto">
            <a:xfrm>
              <a:off x="5810250" y="1135398"/>
              <a:ext cx="250825" cy="19041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grpSp>
      <p:grpSp>
        <p:nvGrpSpPr>
          <p:cNvPr id="34838" name="Group 13"/>
          <p:cNvGrpSpPr>
            <a:grpSpLocks/>
          </p:cNvGrpSpPr>
          <p:nvPr/>
        </p:nvGrpSpPr>
        <p:grpSpPr bwMode="auto">
          <a:xfrm>
            <a:off x="453794" y="961904"/>
            <a:ext cx="119063" cy="1017442"/>
            <a:chOff x="1676004" y="2335881"/>
            <a:chExt cx="119227" cy="1063722"/>
          </a:xfrm>
        </p:grpSpPr>
        <p:sp>
          <p:nvSpPr>
            <p:cNvPr id="6" name="Rectangle 5"/>
            <p:cNvSpPr/>
            <p:nvPr/>
          </p:nvSpPr>
          <p:spPr>
            <a:xfrm>
              <a:off x="1676004" y="2335881"/>
              <a:ext cx="103330" cy="188929"/>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7" name="Rectangle 36"/>
            <p:cNvSpPr/>
            <p:nvPr/>
          </p:nvSpPr>
          <p:spPr>
            <a:xfrm>
              <a:off x="1682363" y="2774071"/>
              <a:ext cx="103330" cy="18734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38" name="Rectangle 37"/>
            <p:cNvSpPr/>
            <p:nvPr/>
          </p:nvSpPr>
          <p:spPr>
            <a:xfrm>
              <a:off x="1691901" y="3210673"/>
              <a:ext cx="103330" cy="18893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grpSp>
      <p:grpSp>
        <p:nvGrpSpPr>
          <p:cNvPr id="7" name="Group 6"/>
          <p:cNvGrpSpPr/>
          <p:nvPr/>
        </p:nvGrpSpPr>
        <p:grpSpPr>
          <a:xfrm>
            <a:off x="5468707" y="968253"/>
            <a:ext cx="223837" cy="601773"/>
            <a:chOff x="6691313" y="1132637"/>
            <a:chExt cx="223837" cy="601773"/>
          </a:xfrm>
        </p:grpSpPr>
        <p:sp>
          <p:nvSpPr>
            <p:cNvPr id="11" name="Rectangle 10"/>
            <p:cNvSpPr/>
            <p:nvPr/>
          </p:nvSpPr>
          <p:spPr bwMode="auto">
            <a:xfrm>
              <a:off x="6691313" y="1132637"/>
              <a:ext cx="215899" cy="179610"/>
            </a:xfrm>
            <a:prstGeom prst="rect">
              <a:avLst/>
            </a:prstGeom>
            <a:solidFill>
              <a:srgbClr val="FEB91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57" name="Rectangle 56"/>
            <p:cNvSpPr/>
            <p:nvPr/>
          </p:nvSpPr>
          <p:spPr bwMode="auto">
            <a:xfrm>
              <a:off x="6699250" y="1554800"/>
              <a:ext cx="215900" cy="179610"/>
            </a:xfrm>
            <a:prstGeom prst="rect">
              <a:avLst/>
            </a:prstGeom>
            <a:solidFill>
              <a:srgbClr val="FEB91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grpSp>
      <p:sp>
        <p:nvSpPr>
          <p:cNvPr id="58" name="Rectangle 57"/>
          <p:cNvSpPr/>
          <p:nvPr/>
        </p:nvSpPr>
        <p:spPr bwMode="auto">
          <a:xfrm>
            <a:off x="4478130" y="1803466"/>
            <a:ext cx="223838" cy="176154"/>
          </a:xfrm>
          <a:prstGeom prst="rect">
            <a:avLst/>
          </a:prstGeom>
          <a:solidFill>
            <a:srgbClr val="FEB91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grpSp>
        <p:nvGrpSpPr>
          <p:cNvPr id="9" name="Group 8"/>
          <p:cNvGrpSpPr/>
          <p:nvPr/>
        </p:nvGrpSpPr>
        <p:grpSpPr>
          <a:xfrm>
            <a:off x="2034944" y="961903"/>
            <a:ext cx="2554288" cy="1016609"/>
            <a:chOff x="3257550" y="1126287"/>
            <a:chExt cx="2554288" cy="1016609"/>
          </a:xfrm>
        </p:grpSpPr>
        <p:sp>
          <p:nvSpPr>
            <p:cNvPr id="15" name="Rectangle 14"/>
            <p:cNvSpPr/>
            <p:nvPr/>
          </p:nvSpPr>
          <p:spPr bwMode="auto">
            <a:xfrm>
              <a:off x="3257550" y="1126287"/>
              <a:ext cx="123825" cy="162779"/>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1" name="Rectangle 60"/>
            <p:cNvSpPr/>
            <p:nvPr/>
          </p:nvSpPr>
          <p:spPr bwMode="auto">
            <a:xfrm>
              <a:off x="3281363" y="1560880"/>
              <a:ext cx="123825" cy="162780"/>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2" name="Rectangle 61"/>
            <p:cNvSpPr/>
            <p:nvPr/>
          </p:nvSpPr>
          <p:spPr bwMode="auto">
            <a:xfrm>
              <a:off x="3257550" y="1977045"/>
              <a:ext cx="123825" cy="162779"/>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3" name="Rectangle 62"/>
            <p:cNvSpPr/>
            <p:nvPr/>
          </p:nvSpPr>
          <p:spPr bwMode="auto">
            <a:xfrm>
              <a:off x="3859213" y="1133965"/>
              <a:ext cx="125412" cy="162780"/>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4" name="Rectangle 63"/>
            <p:cNvSpPr/>
            <p:nvPr/>
          </p:nvSpPr>
          <p:spPr bwMode="auto">
            <a:xfrm>
              <a:off x="5205413" y="1133965"/>
              <a:ext cx="123825" cy="162780"/>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5" name="Rectangle 64"/>
            <p:cNvSpPr/>
            <p:nvPr/>
          </p:nvSpPr>
          <p:spPr bwMode="auto">
            <a:xfrm>
              <a:off x="5688013" y="1133965"/>
              <a:ext cx="123825" cy="162780"/>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6" name="Rectangle 65"/>
            <p:cNvSpPr/>
            <p:nvPr/>
          </p:nvSpPr>
          <p:spPr bwMode="auto">
            <a:xfrm>
              <a:off x="3867150" y="1568558"/>
              <a:ext cx="123825" cy="162779"/>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7" name="Rectangle 66"/>
            <p:cNvSpPr/>
            <p:nvPr/>
          </p:nvSpPr>
          <p:spPr bwMode="auto">
            <a:xfrm>
              <a:off x="5195888" y="1560880"/>
              <a:ext cx="125412" cy="162780"/>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8" name="Rectangle 67"/>
            <p:cNvSpPr/>
            <p:nvPr/>
          </p:nvSpPr>
          <p:spPr bwMode="auto">
            <a:xfrm>
              <a:off x="5678488" y="1560880"/>
              <a:ext cx="123825" cy="162780"/>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69" name="Rectangle 68"/>
            <p:cNvSpPr/>
            <p:nvPr/>
          </p:nvSpPr>
          <p:spPr bwMode="auto">
            <a:xfrm>
              <a:off x="3867150" y="1969366"/>
              <a:ext cx="123825" cy="162780"/>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70" name="Rectangle 69"/>
            <p:cNvSpPr/>
            <p:nvPr/>
          </p:nvSpPr>
          <p:spPr bwMode="auto">
            <a:xfrm>
              <a:off x="5216525" y="1980117"/>
              <a:ext cx="123825" cy="162779"/>
            </a:xfrm>
            <a:prstGeom prst="rect">
              <a:avLst/>
            </a:prstGeom>
            <a:solidFill>
              <a:srgbClr val="FF66FF"/>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grpSp>
      <p:sp>
        <p:nvSpPr>
          <p:cNvPr id="84" name="Rectangle 3"/>
          <p:cNvSpPr>
            <a:spLocks noGrp="1" noChangeArrowheads="1"/>
          </p:cNvSpPr>
          <p:nvPr>
            <p:ph type="body" sz="half" idx="1"/>
          </p:nvPr>
        </p:nvSpPr>
        <p:spPr>
          <a:xfrm>
            <a:off x="120650" y="2345722"/>
            <a:ext cx="8674029" cy="4291384"/>
          </a:xfrm>
        </p:spPr>
        <p:txBody>
          <a:bodyPr/>
          <a:lstStyle/>
          <a:p>
            <a:pPr eaLnBrk="1" hangingPunct="1">
              <a:lnSpc>
                <a:spcPct val="90000"/>
              </a:lnSpc>
              <a:defRPr/>
            </a:pPr>
            <a:r>
              <a:rPr lang="en-US" sz="1800" dirty="0" smtClean="0"/>
              <a:t>Element “employees”</a:t>
            </a:r>
            <a:endParaRPr lang="en-US" sz="1800" dirty="0"/>
          </a:p>
          <a:p>
            <a:pPr lvl="1" eaLnBrk="1" hangingPunct="1">
              <a:lnSpc>
                <a:spcPct val="90000"/>
              </a:lnSpc>
              <a:defRPr/>
            </a:pPr>
            <a:r>
              <a:rPr lang="en-US" sz="1600" dirty="0" smtClean="0">
                <a:solidFill>
                  <a:schemeClr val="tx1">
                    <a:lumMod val="65000"/>
                    <a:lumOff val="35000"/>
                  </a:schemeClr>
                </a:solidFill>
              </a:rPr>
              <a:t>initiator=“”, terminator=“”, </a:t>
            </a:r>
            <a:r>
              <a:rPr lang="en-US" sz="1600" dirty="0" err="1" smtClean="0">
                <a:solidFill>
                  <a:schemeClr val="tx1">
                    <a:lumMod val="65000"/>
                    <a:lumOff val="35000"/>
                  </a:schemeClr>
                </a:solidFill>
              </a:rPr>
              <a:t>lengthKind</a:t>
            </a:r>
            <a:r>
              <a:rPr lang="en-US" sz="1600" dirty="0" smtClean="0">
                <a:solidFill>
                  <a:schemeClr val="tx1">
                    <a:lumMod val="65000"/>
                    <a:lumOff val="35000"/>
                  </a:schemeClr>
                </a:solidFill>
              </a:rPr>
              <a:t>=“implicit”, …</a:t>
            </a:r>
          </a:p>
          <a:p>
            <a:pPr eaLnBrk="1" hangingPunct="1">
              <a:lnSpc>
                <a:spcPct val="90000"/>
              </a:lnSpc>
              <a:defRPr/>
            </a:pPr>
            <a:r>
              <a:rPr lang="en-US" sz="1800" dirty="0" smtClean="0"/>
              <a:t>Element “</a:t>
            </a:r>
            <a:r>
              <a:rPr lang="en-US" sz="1800" dirty="0" err="1" smtClean="0"/>
              <a:t>employeeRecord</a:t>
            </a:r>
            <a:r>
              <a:rPr lang="en-US" sz="1800" dirty="0" smtClean="0"/>
              <a:t>”</a:t>
            </a:r>
            <a:endParaRPr lang="en-US" sz="1800" dirty="0"/>
          </a:p>
          <a:p>
            <a:pPr lvl="1" eaLnBrk="1" hangingPunct="1">
              <a:lnSpc>
                <a:spcPct val="90000"/>
              </a:lnSpc>
              <a:defRPr/>
            </a:pPr>
            <a:r>
              <a:rPr lang="en-US" sz="1600" dirty="0" smtClean="0">
                <a:solidFill>
                  <a:schemeClr val="tx1">
                    <a:lumMod val="65000"/>
                    <a:lumOff val="35000"/>
                  </a:schemeClr>
                </a:solidFill>
              </a:rPr>
              <a:t>initiator=“{”, terminator=“}%CR;%LF;”, encoding</a:t>
            </a:r>
            <a:r>
              <a:rPr lang="en-US" sz="1600" dirty="0">
                <a:solidFill>
                  <a:schemeClr val="tx1">
                    <a:lumMod val="65000"/>
                    <a:lumOff val="35000"/>
                  </a:schemeClr>
                </a:solidFill>
              </a:rPr>
              <a:t>=“ASCII</a:t>
            </a:r>
            <a:r>
              <a:rPr lang="en-US" sz="1600" dirty="0" smtClean="0">
                <a:solidFill>
                  <a:schemeClr val="tx1">
                    <a:lumMod val="65000"/>
                    <a:lumOff val="35000"/>
                  </a:schemeClr>
                </a:solidFill>
              </a:rPr>
              <a:t>”,                              </a:t>
            </a:r>
            <a:r>
              <a:rPr lang="en-US" sz="1600" dirty="0" err="1" smtClean="0">
                <a:solidFill>
                  <a:schemeClr val="tx1">
                    <a:lumMod val="65000"/>
                    <a:lumOff val="35000"/>
                  </a:schemeClr>
                </a:solidFill>
              </a:rPr>
              <a:t>lengthKind</a:t>
            </a:r>
            <a:r>
              <a:rPr lang="en-US" sz="1600" dirty="0" smtClean="0">
                <a:solidFill>
                  <a:schemeClr val="tx1">
                    <a:lumMod val="65000"/>
                    <a:lumOff val="35000"/>
                  </a:schemeClr>
                </a:solidFill>
              </a:rPr>
              <a:t>=“implicit”, </a:t>
            </a:r>
            <a:r>
              <a:rPr lang="en-US" sz="1600" dirty="0" err="1" smtClean="0">
                <a:solidFill>
                  <a:schemeClr val="tx1">
                    <a:lumMod val="65000"/>
                    <a:lumOff val="35000"/>
                  </a:schemeClr>
                </a:solidFill>
              </a:rPr>
              <a:t>occursCountKind</a:t>
            </a:r>
            <a:r>
              <a:rPr lang="en-US" sz="1600" dirty="0" smtClean="0">
                <a:solidFill>
                  <a:schemeClr val="tx1">
                    <a:lumMod val="65000"/>
                    <a:lumOff val="35000"/>
                  </a:schemeClr>
                </a:solidFill>
              </a:rPr>
              <a:t>=“implicit”, …</a:t>
            </a:r>
            <a:endParaRPr lang="en-US" sz="1600" dirty="0">
              <a:solidFill>
                <a:schemeClr val="tx1">
                  <a:lumMod val="65000"/>
                  <a:lumOff val="35000"/>
                </a:schemeClr>
              </a:solidFill>
            </a:endParaRPr>
          </a:p>
          <a:p>
            <a:pPr eaLnBrk="1" hangingPunct="1">
              <a:lnSpc>
                <a:spcPct val="90000"/>
              </a:lnSpc>
              <a:defRPr/>
            </a:pPr>
            <a:r>
              <a:rPr lang="en-US" sz="1800" dirty="0" smtClean="0"/>
              <a:t>Sequence for “</a:t>
            </a:r>
            <a:r>
              <a:rPr lang="en-US" sz="1800" dirty="0" err="1" smtClean="0"/>
              <a:t>employeeRecord</a:t>
            </a:r>
            <a:r>
              <a:rPr lang="en-US" sz="1800" dirty="0" smtClean="0"/>
              <a:t>”</a:t>
            </a:r>
          </a:p>
          <a:p>
            <a:pPr lvl="1" eaLnBrk="1" hangingPunct="1">
              <a:lnSpc>
                <a:spcPct val="90000"/>
              </a:lnSpc>
              <a:defRPr/>
            </a:pPr>
            <a:r>
              <a:rPr lang="en-US" sz="1600" dirty="0" err="1" smtClean="0">
                <a:solidFill>
                  <a:schemeClr val="tx1">
                    <a:lumMod val="65000"/>
                    <a:lumOff val="35000"/>
                  </a:schemeClr>
                </a:solidFill>
              </a:rPr>
              <a:t>sequenceKind</a:t>
            </a:r>
            <a:r>
              <a:rPr lang="en-US" sz="1600" dirty="0" smtClean="0">
                <a:solidFill>
                  <a:schemeClr val="tx1">
                    <a:lumMod val="65000"/>
                    <a:lumOff val="35000"/>
                  </a:schemeClr>
                </a:solidFill>
              </a:rPr>
              <a:t>=“ordered”, separator=“,”, </a:t>
            </a:r>
            <a:r>
              <a:rPr lang="en-US" sz="1600" dirty="0" err="1" smtClean="0">
                <a:solidFill>
                  <a:schemeClr val="tx1">
                    <a:lumMod val="65000"/>
                    <a:lumOff val="35000"/>
                  </a:schemeClr>
                </a:solidFill>
              </a:rPr>
              <a:t>separatorPosition</a:t>
            </a:r>
            <a:r>
              <a:rPr lang="en-US" sz="1600" dirty="0" smtClean="0">
                <a:solidFill>
                  <a:schemeClr val="tx1">
                    <a:lumMod val="65000"/>
                    <a:lumOff val="35000"/>
                  </a:schemeClr>
                </a:solidFill>
              </a:rPr>
              <a:t>=“infix”, </a:t>
            </a:r>
            <a:r>
              <a:rPr lang="en-US" sz="1600" dirty="0" err="1" smtClean="0">
                <a:solidFill>
                  <a:schemeClr val="tx1">
                    <a:lumMod val="65000"/>
                    <a:lumOff val="35000"/>
                  </a:schemeClr>
                </a:solidFill>
              </a:rPr>
              <a:t>separatorPolicy</a:t>
            </a:r>
            <a:r>
              <a:rPr lang="en-US" sz="1600" dirty="0" smtClean="0">
                <a:solidFill>
                  <a:schemeClr val="tx1">
                    <a:lumMod val="65000"/>
                    <a:lumOff val="35000"/>
                  </a:schemeClr>
                </a:solidFill>
              </a:rPr>
              <a:t>=“</a:t>
            </a:r>
            <a:r>
              <a:rPr lang="en-US" sz="1600" dirty="0" err="1" smtClean="0">
                <a:solidFill>
                  <a:schemeClr val="tx1">
                    <a:lumMod val="65000"/>
                    <a:lumOff val="35000"/>
                  </a:schemeClr>
                </a:solidFill>
              </a:rPr>
              <a:t>suppressedAtEnd</a:t>
            </a:r>
            <a:r>
              <a:rPr lang="en-US" sz="1600" dirty="0" smtClean="0">
                <a:solidFill>
                  <a:schemeClr val="tx1">
                    <a:lumMod val="65000"/>
                    <a:lumOff val="35000"/>
                  </a:schemeClr>
                </a:solidFill>
              </a:rPr>
              <a:t>”, …</a:t>
            </a:r>
          </a:p>
          <a:p>
            <a:pPr eaLnBrk="1" hangingPunct="1">
              <a:lnSpc>
                <a:spcPct val="90000"/>
              </a:lnSpc>
              <a:defRPr/>
            </a:pPr>
            <a:r>
              <a:rPr lang="en-US" sz="1800" dirty="0"/>
              <a:t>Element “salary”</a:t>
            </a:r>
          </a:p>
          <a:p>
            <a:pPr lvl="1" eaLnBrk="1" hangingPunct="1">
              <a:lnSpc>
                <a:spcPct val="90000"/>
              </a:lnSpc>
              <a:defRPr/>
            </a:pPr>
            <a:r>
              <a:rPr lang="en-US" sz="1600" dirty="0">
                <a:solidFill>
                  <a:schemeClr val="tx1">
                    <a:lumMod val="65000"/>
                    <a:lumOff val="35000"/>
                  </a:schemeClr>
                </a:solidFill>
              </a:rPr>
              <a:t>initiator=“S:”, terminator=“”, </a:t>
            </a:r>
            <a:r>
              <a:rPr lang="en-US" sz="1600" dirty="0" smtClean="0">
                <a:solidFill>
                  <a:schemeClr val="tx1">
                    <a:lumMod val="65000"/>
                    <a:lumOff val="35000"/>
                  </a:schemeClr>
                </a:solidFill>
              </a:rPr>
              <a:t>encoding</a:t>
            </a:r>
            <a:r>
              <a:rPr lang="en-US" sz="1600" dirty="0">
                <a:solidFill>
                  <a:schemeClr val="tx1">
                    <a:lumMod val="65000"/>
                    <a:lumOff val="35000"/>
                  </a:schemeClr>
                </a:solidFill>
              </a:rPr>
              <a:t>=“ASCII”, </a:t>
            </a:r>
            <a:r>
              <a:rPr lang="en-US" sz="1600" dirty="0" err="1">
                <a:solidFill>
                  <a:schemeClr val="tx1">
                    <a:lumMod val="65000"/>
                    <a:lumOff val="35000"/>
                  </a:schemeClr>
                </a:solidFill>
              </a:rPr>
              <a:t>lengthKind</a:t>
            </a:r>
            <a:r>
              <a:rPr lang="en-US" sz="1600" dirty="0">
                <a:solidFill>
                  <a:schemeClr val="tx1">
                    <a:lumMod val="65000"/>
                    <a:lumOff val="35000"/>
                  </a:schemeClr>
                </a:solidFill>
              </a:rPr>
              <a:t>=“delimited”, </a:t>
            </a:r>
            <a:r>
              <a:rPr lang="en-US" sz="1600" dirty="0" smtClean="0">
                <a:solidFill>
                  <a:schemeClr val="tx1">
                    <a:lumMod val="65000"/>
                    <a:lumOff val="35000"/>
                  </a:schemeClr>
                </a:solidFill>
              </a:rPr>
              <a:t>  representation</a:t>
            </a:r>
            <a:r>
              <a:rPr lang="en-US" sz="1600" dirty="0">
                <a:solidFill>
                  <a:schemeClr val="tx1">
                    <a:lumMod val="65000"/>
                    <a:lumOff val="35000"/>
                  </a:schemeClr>
                </a:solidFill>
              </a:rPr>
              <a:t>=“text”, </a:t>
            </a:r>
            <a:r>
              <a:rPr lang="en-US" sz="1600" dirty="0" err="1">
                <a:solidFill>
                  <a:schemeClr val="tx1">
                    <a:lumMod val="65000"/>
                    <a:lumOff val="35000"/>
                  </a:schemeClr>
                </a:solidFill>
              </a:rPr>
              <a:t>textNumberRep</a:t>
            </a:r>
            <a:r>
              <a:rPr lang="en-US" sz="1600" dirty="0">
                <a:solidFill>
                  <a:schemeClr val="tx1">
                    <a:lumMod val="65000"/>
                    <a:lumOff val="35000"/>
                  </a:schemeClr>
                </a:solidFill>
              </a:rPr>
              <a:t>=“standard”, </a:t>
            </a:r>
            <a:r>
              <a:rPr lang="en-US" sz="1600" dirty="0" err="1">
                <a:solidFill>
                  <a:schemeClr val="tx1">
                    <a:lumMod val="65000"/>
                    <a:lumOff val="35000"/>
                  </a:schemeClr>
                </a:solidFill>
              </a:rPr>
              <a:t>textNumberPattern</a:t>
            </a:r>
            <a:r>
              <a:rPr lang="en-US" sz="1600" dirty="0">
                <a:solidFill>
                  <a:schemeClr val="tx1">
                    <a:lumMod val="65000"/>
                    <a:lumOff val="35000"/>
                  </a:schemeClr>
                </a:solidFill>
              </a:rPr>
              <a:t>=“#</a:t>
            </a:r>
            <a:r>
              <a:rPr lang="en-US" sz="1600" dirty="0" smtClean="0">
                <a:solidFill>
                  <a:schemeClr val="tx1">
                    <a:lumMod val="65000"/>
                    <a:lumOff val="35000"/>
                  </a:schemeClr>
                </a:solidFill>
              </a:rPr>
              <a:t>0.##”, </a:t>
            </a:r>
            <a:r>
              <a:rPr lang="en-US" sz="1600" dirty="0" err="1" smtClean="0">
                <a:solidFill>
                  <a:schemeClr val="tx1">
                    <a:lumMod val="65000"/>
                    <a:lumOff val="35000"/>
                  </a:schemeClr>
                </a:solidFill>
              </a:rPr>
              <a:t>occursCountKind</a:t>
            </a:r>
            <a:r>
              <a:rPr lang="en-US" sz="1600" dirty="0">
                <a:solidFill>
                  <a:schemeClr val="tx1">
                    <a:lumMod val="65000"/>
                    <a:lumOff val="35000"/>
                  </a:schemeClr>
                </a:solidFill>
              </a:rPr>
              <a:t>=“implicit</a:t>
            </a:r>
            <a:r>
              <a:rPr lang="en-US" sz="1600" dirty="0" smtClean="0">
                <a:solidFill>
                  <a:schemeClr val="tx1">
                    <a:lumMod val="65000"/>
                    <a:lumOff val="35000"/>
                  </a:schemeClr>
                </a:solidFill>
              </a:rPr>
              <a:t>”, …</a:t>
            </a:r>
            <a:endParaRPr lang="en-US" sz="1600" dirty="0">
              <a:solidFill>
                <a:schemeClr val="tx1">
                  <a:lumMod val="65000"/>
                  <a:lumOff val="35000"/>
                </a:schemeClr>
              </a:solidFill>
            </a:endParaRPr>
          </a:p>
          <a:p>
            <a:pPr eaLnBrk="1" hangingPunct="1">
              <a:lnSpc>
                <a:spcPct val="90000"/>
              </a:lnSpc>
              <a:defRPr/>
            </a:pPr>
            <a:r>
              <a:rPr lang="en-US" sz="1800" dirty="0"/>
              <a:t>Element </a:t>
            </a:r>
            <a:r>
              <a:rPr lang="en-US" sz="1800" dirty="0" smtClean="0"/>
              <a:t>“permanent”</a:t>
            </a:r>
            <a:endParaRPr lang="en-US" sz="1800" dirty="0"/>
          </a:p>
          <a:p>
            <a:pPr lvl="1" eaLnBrk="1" hangingPunct="1">
              <a:lnSpc>
                <a:spcPct val="90000"/>
              </a:lnSpc>
              <a:defRPr/>
            </a:pPr>
            <a:r>
              <a:rPr lang="en-US" sz="1600" dirty="0">
                <a:solidFill>
                  <a:schemeClr val="tx1">
                    <a:lumMod val="65000"/>
                    <a:lumOff val="35000"/>
                  </a:schemeClr>
                </a:solidFill>
              </a:rPr>
              <a:t>initiator</a:t>
            </a:r>
            <a:r>
              <a:rPr lang="en-US" sz="1600" dirty="0" smtClean="0">
                <a:solidFill>
                  <a:schemeClr val="tx1">
                    <a:lumMod val="65000"/>
                    <a:lumOff val="35000"/>
                  </a:schemeClr>
                </a:solidFill>
              </a:rPr>
              <a:t>=“P:”, </a:t>
            </a:r>
            <a:r>
              <a:rPr lang="en-US" sz="1600" dirty="0">
                <a:solidFill>
                  <a:schemeClr val="tx1">
                    <a:lumMod val="65000"/>
                    <a:lumOff val="35000"/>
                  </a:schemeClr>
                </a:solidFill>
              </a:rPr>
              <a:t>terminator=“”, </a:t>
            </a:r>
            <a:r>
              <a:rPr lang="en-US" sz="1600" dirty="0" smtClean="0">
                <a:solidFill>
                  <a:schemeClr val="tx1">
                    <a:lumMod val="65000"/>
                    <a:lumOff val="35000"/>
                  </a:schemeClr>
                </a:solidFill>
              </a:rPr>
              <a:t>encoding</a:t>
            </a:r>
            <a:r>
              <a:rPr lang="en-US" sz="1600" dirty="0">
                <a:solidFill>
                  <a:schemeClr val="tx1">
                    <a:lumMod val="65000"/>
                    <a:lumOff val="35000"/>
                  </a:schemeClr>
                </a:solidFill>
              </a:rPr>
              <a:t>=“ASCII”, </a:t>
            </a:r>
            <a:r>
              <a:rPr lang="en-US" sz="1600" dirty="0" err="1">
                <a:solidFill>
                  <a:schemeClr val="tx1">
                    <a:lumMod val="65000"/>
                    <a:lumOff val="35000"/>
                  </a:schemeClr>
                </a:solidFill>
              </a:rPr>
              <a:t>lengthKind</a:t>
            </a:r>
            <a:r>
              <a:rPr lang="en-US" sz="1600" dirty="0">
                <a:solidFill>
                  <a:schemeClr val="tx1">
                    <a:lumMod val="65000"/>
                    <a:lumOff val="35000"/>
                  </a:schemeClr>
                </a:solidFill>
              </a:rPr>
              <a:t>=“delimited”, </a:t>
            </a:r>
            <a:r>
              <a:rPr lang="en-US" sz="1600" dirty="0" smtClean="0">
                <a:solidFill>
                  <a:schemeClr val="tx1">
                    <a:lumMod val="65000"/>
                    <a:lumOff val="35000"/>
                  </a:schemeClr>
                </a:solidFill>
              </a:rPr>
              <a:t>representation</a:t>
            </a:r>
            <a:r>
              <a:rPr lang="en-US" sz="1600" dirty="0">
                <a:solidFill>
                  <a:schemeClr val="tx1">
                    <a:lumMod val="65000"/>
                    <a:lumOff val="35000"/>
                  </a:schemeClr>
                </a:solidFill>
              </a:rPr>
              <a:t>=“text”, </a:t>
            </a:r>
            <a:r>
              <a:rPr lang="en-US" sz="1600" dirty="0" err="1" smtClean="0">
                <a:solidFill>
                  <a:schemeClr val="tx1">
                    <a:lumMod val="65000"/>
                    <a:lumOff val="35000"/>
                  </a:schemeClr>
                </a:solidFill>
              </a:rPr>
              <a:t>textBooleanTrueRep</a:t>
            </a:r>
            <a:r>
              <a:rPr lang="en-US" sz="1600" dirty="0" smtClean="0">
                <a:solidFill>
                  <a:schemeClr val="tx1">
                    <a:lumMod val="65000"/>
                    <a:lumOff val="35000"/>
                  </a:schemeClr>
                </a:solidFill>
              </a:rPr>
              <a:t>=“Y”, </a:t>
            </a:r>
            <a:r>
              <a:rPr lang="en-US" sz="1600" dirty="0" err="1" smtClean="0">
                <a:solidFill>
                  <a:schemeClr val="tx1">
                    <a:lumMod val="65000"/>
                    <a:lumOff val="35000"/>
                  </a:schemeClr>
                </a:solidFill>
              </a:rPr>
              <a:t>textBooleanFalseRep</a:t>
            </a:r>
            <a:r>
              <a:rPr lang="en-US" sz="1600" dirty="0" smtClean="0">
                <a:solidFill>
                  <a:schemeClr val="tx1">
                    <a:lumMod val="65000"/>
                    <a:lumOff val="35000"/>
                  </a:schemeClr>
                </a:solidFill>
              </a:rPr>
              <a:t>=“N”, …</a:t>
            </a:r>
            <a:endParaRPr lang="en-US" sz="1600" dirty="0">
              <a:solidFill>
                <a:srgbClr val="AB1987"/>
              </a:solidFill>
            </a:endParaRPr>
          </a:p>
          <a:p>
            <a:pPr lvl="1" eaLnBrk="1" hangingPunct="1">
              <a:lnSpc>
                <a:spcPct val="90000"/>
              </a:lnSpc>
              <a:defRPr/>
            </a:pPr>
            <a:endParaRPr lang="en-US" sz="1600" dirty="0">
              <a:solidFill>
                <a:srgbClr val="AB1987"/>
              </a:solidFill>
            </a:endParaRPr>
          </a:p>
        </p:txBody>
      </p:sp>
      <p:sp>
        <p:nvSpPr>
          <p:cNvPr id="34841" name="Text Box 5"/>
          <p:cNvSpPr txBox="1">
            <a:spLocks noChangeArrowheads="1"/>
          </p:cNvSpPr>
          <p:nvPr/>
        </p:nvSpPr>
        <p:spPr bwMode="auto">
          <a:xfrm>
            <a:off x="453794" y="867491"/>
            <a:ext cx="619125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lgn="l">
              <a:spcBef>
                <a:spcPct val="0"/>
              </a:spcBef>
              <a:spcAft>
                <a:spcPts val="800"/>
              </a:spcAft>
              <a:buFont typeface="Wingdings" pitchFamily="2" charset="2"/>
              <a:buNone/>
            </a:pP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N:Joe</a:t>
            </a:r>
            <a:r>
              <a:rPr lang="en-US" sz="1600" b="1" dirty="0">
                <a:solidFill>
                  <a:srgbClr val="000000"/>
                </a:solidFill>
                <a:latin typeface="Courier New" pitchFamily="49" charset="0"/>
                <a:cs typeface="Courier New" pitchFamily="49" charset="0"/>
              </a:rPr>
              <a:t> Bloggs,A:50,D:19620503,P:Y,S:40000}</a:t>
            </a:r>
            <a:r>
              <a:rPr lang="en-GB" sz="1600" dirty="0"/>
              <a:t>¶</a:t>
            </a:r>
            <a:endParaRPr lang="en-US" sz="1600" b="1" dirty="0">
              <a:solidFill>
                <a:srgbClr val="000000"/>
              </a:solidFill>
              <a:latin typeface="Courier New" pitchFamily="49" charset="0"/>
              <a:cs typeface="Courier New" pitchFamily="49" charset="0"/>
            </a:endParaRPr>
          </a:p>
          <a:p>
            <a:pPr algn="l">
              <a:spcBef>
                <a:spcPct val="0"/>
              </a:spcBef>
              <a:spcAft>
                <a:spcPts val="800"/>
              </a:spcAft>
              <a:buFont typeface="Wingdings" pitchFamily="2" charset="2"/>
              <a:buNone/>
            </a:pP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N:Fred</a:t>
            </a:r>
            <a:r>
              <a:rPr lang="en-US" sz="1600" b="1" dirty="0">
                <a:solidFill>
                  <a:srgbClr val="000000"/>
                </a:solidFill>
                <a:latin typeface="Courier New" pitchFamily="49" charset="0"/>
                <a:cs typeface="Courier New" pitchFamily="49" charset="0"/>
              </a:rPr>
              <a:t> Smith,A:30,D:19930225,P:Y,S:25000}</a:t>
            </a:r>
            <a:r>
              <a:rPr lang="en-GB" sz="1600" dirty="0"/>
              <a:t>¶</a:t>
            </a:r>
            <a:endParaRPr lang="en-US" sz="1600" b="1" dirty="0">
              <a:solidFill>
                <a:srgbClr val="000000"/>
              </a:solidFill>
              <a:latin typeface="Courier New" pitchFamily="49" charset="0"/>
              <a:cs typeface="Courier New" pitchFamily="49" charset="0"/>
            </a:endParaRPr>
          </a:p>
          <a:p>
            <a:pPr algn="l">
              <a:spcBef>
                <a:spcPct val="0"/>
              </a:spcBef>
              <a:spcAft>
                <a:spcPts val="800"/>
              </a:spcAft>
              <a:buFont typeface="Wingdings" pitchFamily="2" charset="2"/>
              <a:buNone/>
            </a:pP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N:Jane</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Plain,A:44,D:19780814,P:N}</a:t>
            </a:r>
            <a:r>
              <a:rPr lang="en-GB" sz="1600" dirty="0"/>
              <a:t>¶</a:t>
            </a:r>
          </a:p>
        </p:txBody>
      </p:sp>
      <p:pic>
        <p:nvPicPr>
          <p:cNvPr id="34879"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1063" y="657493"/>
            <a:ext cx="3182937" cy="1660094"/>
          </a:xfrm>
          <a:prstGeom prst="rect">
            <a:avLst/>
          </a:prstGeom>
          <a:noFill/>
          <a:ln>
            <a:noFill/>
          </a:ln>
          <a:effectLst/>
          <a:extLst>
            <a:ext uri="{909E8E84-426E-40DD-AFC4-6F175D3DCCD1}">
              <a14:hiddenFill xmlns:a14="http://schemas.microsoft.com/office/drawing/2010/main">
                <a:gradFill rotWithShape="1">
                  <a:gsLst>
                    <a:gs pos="0">
                      <a:schemeClr val="folHlink">
                        <a:alpha val="5000"/>
                      </a:schemeClr>
                    </a:gs>
                    <a:gs pos="100000">
                      <a:schemeClr val="folHlink">
                        <a:gamma/>
                        <a:shade val="46275"/>
                        <a:invGamma/>
                      </a:schemeClr>
                    </a:gs>
                  </a:gsLst>
                  <a:lin ang="5400000" scaled="1"/>
                </a:gra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171450" y="147638"/>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r>
              <a:rPr lang="en-GB" dirty="0" smtClean="0"/>
              <a:t>Notes – Configuring the DFDL Annotations</a:t>
            </a:r>
          </a:p>
        </p:txBody>
      </p:sp>
      <p:sp>
        <p:nvSpPr>
          <p:cNvPr id="281603" name="Rectangle 3"/>
          <p:cNvSpPr>
            <a:spLocks noGrp="1" noChangeArrowheads="1"/>
          </p:cNvSpPr>
          <p:nvPr>
            <p:ph type="body" idx="1"/>
          </p:nvPr>
        </p:nvSpPr>
        <p:spPr>
          <a:xfrm>
            <a:off x="133350" y="674370"/>
            <a:ext cx="8583613" cy="5960110"/>
          </a:xfrm>
        </p:spPr>
        <p:txBody>
          <a:bodyPr lIns="80321" tIns="40160" rIns="80321" bIns="40160"/>
          <a:lstStyle/>
          <a:p>
            <a:pPr marL="334631" indent="-334631" eaLnBrk="1" hangingPunct="1">
              <a:defRPr/>
            </a:pPr>
            <a:r>
              <a:rPr lang="en-US" sz="1400" dirty="0" smtClean="0">
                <a:solidFill>
                  <a:srgbClr val="000000"/>
                </a:solidFill>
              </a:rPr>
              <a:t>Once the logical </a:t>
            </a:r>
            <a:r>
              <a:rPr lang="en-US" sz="1400" dirty="0">
                <a:solidFill>
                  <a:srgbClr val="000000"/>
                </a:solidFill>
              </a:rPr>
              <a:t>structure of your </a:t>
            </a:r>
            <a:r>
              <a:rPr lang="en-US" sz="1400" dirty="0" smtClean="0">
                <a:solidFill>
                  <a:srgbClr val="000000"/>
                </a:solidFill>
              </a:rPr>
              <a:t>data is established, the DFDL annotations can be added to describe the </a:t>
            </a:r>
            <a:r>
              <a:rPr lang="en-US" sz="1400" i="1" dirty="0" smtClean="0">
                <a:solidFill>
                  <a:srgbClr val="000000"/>
                </a:solidFill>
              </a:rPr>
              <a:t>physical</a:t>
            </a:r>
            <a:r>
              <a:rPr lang="en-US" sz="1400" dirty="0" smtClean="0">
                <a:solidFill>
                  <a:srgbClr val="000000"/>
                </a:solidFill>
              </a:rPr>
              <a:t> format of the components.</a:t>
            </a:r>
            <a:endParaRPr lang="en-US" sz="1400" dirty="0">
              <a:solidFill>
                <a:srgbClr val="000000"/>
              </a:solidFill>
            </a:endParaRPr>
          </a:p>
          <a:p>
            <a:pPr eaLnBrk="1" hangingPunct="1">
              <a:defRPr/>
            </a:pPr>
            <a:r>
              <a:rPr lang="en-US" sz="1400" i="1" dirty="0" smtClean="0">
                <a:solidFill>
                  <a:srgbClr val="000000"/>
                </a:solidFill>
              </a:rPr>
              <a:t>All Elements (simple and complex). </a:t>
            </a:r>
            <a:r>
              <a:rPr lang="en-US" sz="1400" dirty="0" smtClean="0">
                <a:solidFill>
                  <a:srgbClr val="000000"/>
                </a:solidFill>
              </a:rPr>
              <a:t>Does the Element have any delimiters, that is, an initiator or a terminator? If so what is the encoding, and are they present when the Element is empty or nil? How is the content of the Element established? This determines the </a:t>
            </a:r>
            <a:r>
              <a:rPr lang="en-US" sz="1400" dirty="0" err="1" smtClean="0">
                <a:solidFill>
                  <a:srgbClr val="000000"/>
                </a:solidFill>
              </a:rPr>
              <a:t>dfdl:lengthKind</a:t>
            </a:r>
            <a:r>
              <a:rPr lang="en-US" sz="1400" dirty="0" smtClean="0">
                <a:solidFill>
                  <a:srgbClr val="000000"/>
                </a:solidFill>
              </a:rPr>
              <a:t> property; ‘explicit’ for a fixed length, ‘prefixed’ if there is a length prefix, ‘delimited’ if bounded by a delimiter, ‘pattern’ to use a regular expression, ‘implicit’ if the length is determined by its type, or ‘</a:t>
            </a:r>
            <a:r>
              <a:rPr lang="en-US" sz="1400" dirty="0" err="1" smtClean="0">
                <a:solidFill>
                  <a:srgbClr val="000000"/>
                </a:solidFill>
              </a:rPr>
              <a:t>endOfParent</a:t>
            </a:r>
            <a:r>
              <a:rPr lang="en-US" sz="1400" dirty="0" smtClean="0">
                <a:solidFill>
                  <a:srgbClr val="000000"/>
                </a:solidFill>
              </a:rPr>
              <a:t>’. If the Element is optional or is an array, then how is the number of occurrences established? Are there any alignment rules to apply? How is any nil value described? Is an assert or discriminator needed to establish if the Element exists?</a:t>
            </a:r>
            <a:endParaRPr lang="en-US" sz="1400" dirty="0">
              <a:solidFill>
                <a:srgbClr val="000000"/>
              </a:solidFill>
            </a:endParaRPr>
          </a:p>
          <a:p>
            <a:pPr eaLnBrk="1" hangingPunct="1">
              <a:defRPr/>
            </a:pPr>
            <a:r>
              <a:rPr lang="en-US" sz="1400" i="1" dirty="0" smtClean="0">
                <a:solidFill>
                  <a:srgbClr val="000000"/>
                </a:solidFill>
              </a:rPr>
              <a:t>Simple Elements only.</a:t>
            </a:r>
            <a:r>
              <a:rPr lang="en-US" sz="1400" dirty="0" smtClean="0">
                <a:solidFill>
                  <a:srgbClr val="000000"/>
                </a:solidFill>
              </a:rPr>
              <a:t> Is the Element text or binary representation? This and its simple type determines which other properties need to be set. For text formats, is an escape scheme needed? If global Simple Types were identified, decide whether the Simple Type should carry some of the properties rather than the Element, thus creating re-usable physical types.</a:t>
            </a:r>
          </a:p>
          <a:p>
            <a:pPr eaLnBrk="1" hangingPunct="1">
              <a:defRPr/>
            </a:pPr>
            <a:r>
              <a:rPr lang="en-US" sz="1400" i="1" dirty="0" smtClean="0">
                <a:solidFill>
                  <a:srgbClr val="000000"/>
                </a:solidFill>
              </a:rPr>
              <a:t>Sequences.</a:t>
            </a:r>
            <a:r>
              <a:rPr lang="en-US" sz="1400" dirty="0" smtClean="0">
                <a:solidFill>
                  <a:srgbClr val="000000"/>
                </a:solidFill>
              </a:rPr>
              <a:t> Is the Sequence ordered or unordered? Does it have a separator that is used to delimit its children, and if so is the separator’s position ‘infix’, ‘prefix’ or ‘postfix’, and are there any circumstances when separators are suppressed (for example, when optional elements are missing)? Do all the children of the Sequence have unique initiators that can identify that they exist? </a:t>
            </a:r>
            <a:r>
              <a:rPr lang="en-US" sz="1400" dirty="0">
                <a:solidFill>
                  <a:srgbClr val="000000"/>
                </a:solidFill>
              </a:rPr>
              <a:t>Does the </a:t>
            </a:r>
            <a:r>
              <a:rPr lang="en-US" sz="1400" dirty="0" smtClean="0">
                <a:solidFill>
                  <a:srgbClr val="000000"/>
                </a:solidFill>
              </a:rPr>
              <a:t>Sequence itself have an </a:t>
            </a:r>
            <a:r>
              <a:rPr lang="en-US" sz="1400" dirty="0">
                <a:solidFill>
                  <a:srgbClr val="000000"/>
                </a:solidFill>
              </a:rPr>
              <a:t>initiator or a terminator? </a:t>
            </a:r>
            <a:endParaRPr lang="en-US" sz="1400" dirty="0" smtClean="0">
              <a:solidFill>
                <a:srgbClr val="000000"/>
              </a:solidFill>
            </a:endParaRPr>
          </a:p>
          <a:p>
            <a:pPr eaLnBrk="1" hangingPunct="1">
              <a:defRPr/>
            </a:pPr>
            <a:r>
              <a:rPr lang="en-US" sz="1400" i="1" dirty="0" smtClean="0">
                <a:solidFill>
                  <a:srgbClr val="000000"/>
                </a:solidFill>
              </a:rPr>
              <a:t>Choices.</a:t>
            </a:r>
            <a:r>
              <a:rPr lang="en-US" sz="1400" dirty="0" smtClean="0">
                <a:solidFill>
                  <a:srgbClr val="000000"/>
                </a:solidFill>
              </a:rPr>
              <a:t> Is the Choice one where all the branches must occupy the same length or not? </a:t>
            </a:r>
            <a:r>
              <a:rPr lang="en-US" sz="1400" dirty="0">
                <a:solidFill>
                  <a:srgbClr val="000000"/>
                </a:solidFill>
              </a:rPr>
              <a:t>Do all the </a:t>
            </a:r>
            <a:r>
              <a:rPr lang="en-US" sz="1400" dirty="0" smtClean="0">
                <a:solidFill>
                  <a:srgbClr val="000000"/>
                </a:solidFill>
              </a:rPr>
              <a:t>branches of the Choice </a:t>
            </a:r>
            <a:r>
              <a:rPr lang="en-US" sz="1400" dirty="0">
                <a:solidFill>
                  <a:srgbClr val="000000"/>
                </a:solidFill>
              </a:rPr>
              <a:t>have unique initiators that can identify </a:t>
            </a:r>
            <a:r>
              <a:rPr lang="en-US" sz="1400" dirty="0" smtClean="0">
                <a:solidFill>
                  <a:srgbClr val="000000"/>
                </a:solidFill>
              </a:rPr>
              <a:t>which one appears? Are discriminators needed on the branches to establish which one appears? </a:t>
            </a:r>
            <a:r>
              <a:rPr lang="en-US" sz="1400" dirty="0">
                <a:solidFill>
                  <a:srgbClr val="000000"/>
                </a:solidFill>
              </a:rPr>
              <a:t>Does the </a:t>
            </a:r>
            <a:r>
              <a:rPr lang="en-US" sz="1400" dirty="0" smtClean="0">
                <a:solidFill>
                  <a:srgbClr val="000000"/>
                </a:solidFill>
              </a:rPr>
              <a:t>Choice </a:t>
            </a:r>
            <a:r>
              <a:rPr lang="en-US" sz="1400" dirty="0">
                <a:solidFill>
                  <a:srgbClr val="000000"/>
                </a:solidFill>
              </a:rPr>
              <a:t>itself have an initiator or a terminator? </a:t>
            </a:r>
            <a:endParaRPr lang="en-US" sz="1400" dirty="0" smtClean="0">
              <a:solidFill>
                <a:srgbClr val="000000"/>
              </a:solidFill>
            </a:endParaRPr>
          </a:p>
          <a:p>
            <a:pPr eaLnBrk="1" hangingPunct="1">
              <a:defRPr/>
            </a:pPr>
            <a:endParaRPr lang="en-US" sz="1400" dirty="0">
              <a:solidFill>
                <a:srgbClr val="000000"/>
              </a:solidFill>
            </a:endParaRPr>
          </a:p>
        </p:txBody>
      </p:sp>
    </p:spTree>
    <p:extLst>
      <p:ext uri="{BB962C8B-B14F-4D97-AF65-F5344CB8AC3E}">
        <p14:creationId xmlns:p14="http://schemas.microsoft.com/office/powerpoint/2010/main" val="194011673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3) Organizing the DFDL Model</a:t>
            </a:r>
          </a:p>
        </p:txBody>
      </p:sp>
      <p:sp>
        <p:nvSpPr>
          <p:cNvPr id="3584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844" name="Rectangle 6"/>
          <p:cNvSpPr>
            <a:spLocks noGrp="1" noChangeArrowheads="1"/>
          </p:cNvSpPr>
          <p:nvPr>
            <p:ph type="body" idx="1"/>
          </p:nvPr>
        </p:nvSpPr>
        <p:spPr bwMode="auto">
          <a:xfrm>
            <a:off x="274638" y="646113"/>
            <a:ext cx="8686800" cy="576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1800" dirty="0" smtClean="0"/>
              <a:t>Best practice is to use a </a:t>
            </a:r>
            <a:r>
              <a:rPr lang="en-GB" sz="1800" dirty="0" err="1" smtClean="0"/>
              <a:t>dfdl:format</a:t>
            </a:r>
            <a:r>
              <a:rPr lang="en-GB" sz="1800" dirty="0" smtClean="0"/>
              <a:t> annotation at the top level of the schema to set up common DFDL property defaults. </a:t>
            </a:r>
          </a:p>
          <a:p>
            <a:pPr eaLnBrk="1" hangingPunct="1">
              <a:lnSpc>
                <a:spcPct val="90000"/>
              </a:lnSpc>
            </a:pPr>
            <a:r>
              <a:rPr lang="en-GB" sz="1800" dirty="0" smtClean="0"/>
              <a:t>A further refinement is to place those properties in a </a:t>
            </a:r>
            <a:r>
              <a:rPr lang="en-GB" sz="1800" dirty="0" err="1" smtClean="0"/>
              <a:t>dfdl:defineFormat</a:t>
            </a:r>
            <a:r>
              <a:rPr lang="en-GB" sz="1800" dirty="0" smtClean="0"/>
              <a:t> annotation in a second DFDL schema for reuse, and access them using the </a:t>
            </a:r>
            <a:r>
              <a:rPr lang="en-GB" sz="1800" dirty="0" err="1" smtClean="0"/>
              <a:t>dfdl:ref</a:t>
            </a:r>
            <a:r>
              <a:rPr lang="en-GB" sz="1800" dirty="0" smtClean="0"/>
              <a:t> property. </a:t>
            </a:r>
          </a:p>
          <a:p>
            <a:pPr eaLnBrk="1" hangingPunct="1">
              <a:lnSpc>
                <a:spcPct val="90000"/>
              </a:lnSpc>
            </a:pPr>
            <a:r>
              <a:rPr lang="en-GB" sz="1800" dirty="0" smtClean="0"/>
              <a:t>Once in place, it is only necessary to set a handful of properties directly on each object in order to complete configuration. </a:t>
            </a:r>
          </a:p>
          <a:p>
            <a:pPr eaLnBrk="1" hangingPunct="1">
              <a:lnSpc>
                <a:spcPct val="90000"/>
              </a:lnSpc>
            </a:pPr>
            <a:endParaRPr lang="en-GB" dirty="0" smtClean="0"/>
          </a:p>
        </p:txBody>
      </p:sp>
      <p:sp>
        <p:nvSpPr>
          <p:cNvPr id="15" name="Rectangle 2"/>
          <p:cNvSpPr txBox="1">
            <a:spLocks noChangeArrowheads="1"/>
          </p:cNvSpPr>
          <p:nvPr/>
        </p:nvSpPr>
        <p:spPr>
          <a:xfrm>
            <a:off x="609600" y="4859338"/>
            <a:ext cx="8224838" cy="1628775"/>
          </a:xfrm>
          <a:prstGeom prst="rect">
            <a:avLst/>
          </a:prstGeom>
          <a:ln w="6350">
            <a:solidFill>
              <a:srgbClr val="000000"/>
            </a:solidFill>
          </a:ln>
        </p:spPr>
        <p:txBody>
          <a:bodyPr/>
          <a:lstStyle>
            <a:lvl1pPr marL="234950" indent="-234950" algn="l" rtl="0" eaLnBrk="1" fontAlgn="base" hangingPunct="1">
              <a:spcBef>
                <a:spcPct val="55000"/>
              </a:spcBef>
              <a:spcAft>
                <a:spcPct val="0"/>
              </a:spcAft>
              <a:buClr>
                <a:schemeClr val="tx1"/>
              </a:buClr>
              <a:buChar char="•"/>
              <a:defRPr sz="2000">
                <a:solidFill>
                  <a:schemeClr val="tx1"/>
                </a:solidFill>
                <a:latin typeface="+mn-lt"/>
                <a:ea typeface="+mn-ea"/>
                <a:cs typeface="+mn-cs"/>
              </a:defRPr>
            </a:lvl1pPr>
            <a:lvl2pPr marL="463550" indent="-238125" algn="l" rtl="0" eaLnBrk="1" fontAlgn="base" hangingPunct="1">
              <a:spcBef>
                <a:spcPct val="5000"/>
              </a:spcBef>
              <a:spcAft>
                <a:spcPct val="0"/>
              </a:spcAft>
              <a:buClr>
                <a:schemeClr val="tx1"/>
              </a:buClr>
              <a:buFont typeface="Calibri" pitchFamily="34" charset="0"/>
              <a:buChar char="‒"/>
              <a:defRPr sz="1800">
                <a:solidFill>
                  <a:schemeClr val="tx1"/>
                </a:solidFill>
                <a:latin typeface="+mn-lt"/>
              </a:defRPr>
            </a:lvl2pPr>
            <a:lvl3pPr marL="688975" indent="-222250" algn="l" rtl="0" eaLnBrk="1" fontAlgn="base" hangingPunct="1">
              <a:spcBef>
                <a:spcPct val="20000"/>
              </a:spcBef>
              <a:spcAft>
                <a:spcPct val="0"/>
              </a:spcAft>
              <a:buClrTx/>
              <a:buFont typeface="Wingdings" pitchFamily="2" charset="2"/>
              <a:buChar char="Ø"/>
              <a:defRPr sz="1600">
                <a:solidFill>
                  <a:schemeClr val="tx1"/>
                </a:solidFill>
                <a:latin typeface="+mn-lt"/>
              </a:defRPr>
            </a:lvl3pPr>
            <a:lvl4pPr marL="1139825" indent="-23495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defRPr>
            </a:lvl4pPr>
            <a:lvl5pPr marL="1381125" indent="-228600" algn="l" rtl="0" eaLnBrk="1" fontAlgn="base" hangingPunct="1">
              <a:spcBef>
                <a:spcPct val="20000"/>
              </a:spcBef>
              <a:spcAft>
                <a:spcPct val="0"/>
              </a:spcAft>
              <a:buClr>
                <a:schemeClr val="tx1"/>
              </a:buClr>
              <a:buFont typeface="Courier New" pitchFamily="49" charset="0"/>
              <a:buChar char="o"/>
              <a:defRPr sz="1200">
                <a:solidFill>
                  <a:schemeClr val="tx1"/>
                </a:solidFill>
                <a:latin typeface="+mn-lt"/>
              </a:defRPr>
            </a:lvl5pPr>
            <a:lvl6pPr marL="2176463" indent="-7938" algn="l" rtl="0" eaLnBrk="1" fontAlgn="base" hangingPunct="1">
              <a:spcBef>
                <a:spcPct val="20000"/>
              </a:spcBef>
              <a:spcAft>
                <a:spcPct val="0"/>
              </a:spcAft>
              <a:buClr>
                <a:schemeClr val="bg1"/>
              </a:buClr>
              <a:defRPr sz="1200">
                <a:solidFill>
                  <a:schemeClr val="bg1"/>
                </a:solidFill>
                <a:latin typeface="+mn-lt"/>
              </a:defRPr>
            </a:lvl6pPr>
            <a:lvl7pPr marL="2633663" indent="-7938" algn="l" rtl="0" eaLnBrk="1" fontAlgn="base" hangingPunct="1">
              <a:spcBef>
                <a:spcPct val="20000"/>
              </a:spcBef>
              <a:spcAft>
                <a:spcPct val="0"/>
              </a:spcAft>
              <a:buClr>
                <a:schemeClr val="bg1"/>
              </a:buClr>
              <a:defRPr sz="1200">
                <a:solidFill>
                  <a:schemeClr val="bg1"/>
                </a:solidFill>
                <a:latin typeface="+mn-lt"/>
              </a:defRPr>
            </a:lvl7pPr>
            <a:lvl8pPr marL="3090863" indent="-7938" algn="l" rtl="0" eaLnBrk="1" fontAlgn="base" hangingPunct="1">
              <a:spcBef>
                <a:spcPct val="20000"/>
              </a:spcBef>
              <a:spcAft>
                <a:spcPct val="0"/>
              </a:spcAft>
              <a:buClr>
                <a:schemeClr val="bg1"/>
              </a:buClr>
              <a:defRPr sz="1200">
                <a:solidFill>
                  <a:schemeClr val="bg1"/>
                </a:solidFill>
                <a:latin typeface="+mn-lt"/>
              </a:defRPr>
            </a:lvl8pPr>
            <a:lvl9pPr marL="3548063" indent="-7938" algn="l" rtl="0" eaLnBrk="1" fontAlgn="base" hangingPunct="1">
              <a:spcBef>
                <a:spcPct val="20000"/>
              </a:spcBef>
              <a:spcAft>
                <a:spcPct val="0"/>
              </a:spcAft>
              <a:buClr>
                <a:schemeClr val="bg1"/>
              </a:buClr>
              <a:defRPr sz="1200">
                <a:solidFill>
                  <a:schemeClr val="bg1"/>
                </a:solidFill>
                <a:latin typeface="+mn-lt"/>
              </a:defRPr>
            </a:lvl9pPr>
          </a:lstStyle>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xs:schema</a:t>
            </a:r>
            <a:r>
              <a:rPr lang="en-US" sz="1400" b="1" dirty="0" smtClean="0">
                <a:solidFill>
                  <a:srgbClr val="00B050"/>
                </a:solidFill>
                <a:latin typeface="Courier New" pitchFamily="49" charset="0"/>
                <a:cs typeface="Courier New" pitchFamily="49" charset="0"/>
              </a:rPr>
              <a:t>&gt;</a:t>
            </a:r>
          </a:p>
          <a:p>
            <a:pPr>
              <a:lnSpc>
                <a:spcPct val="100000"/>
              </a:lnSpc>
              <a:spcBef>
                <a:spcPct val="0"/>
              </a:spcBef>
              <a:buFont typeface="Wingdings" pitchFamily="2" charset="2"/>
              <a:buNone/>
              <a:defRPr/>
            </a:pPr>
            <a:r>
              <a:rPr lang="en-US" sz="1400" b="1" dirty="0" smtClean="0">
                <a:solidFill>
                  <a:srgbClr val="00CC66"/>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&lt;</a:t>
            </a:r>
            <a:r>
              <a:rPr lang="en-US" sz="1400" b="1" dirty="0" err="1" smtClean="0">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&gt;&lt;</a:t>
            </a:r>
            <a:r>
              <a:rPr lang="en-US" sz="1400" b="1" dirty="0" err="1" smtClean="0">
                <a:solidFill>
                  <a:srgbClr val="0000FF"/>
                </a:solidFill>
                <a:latin typeface="Courier New" pitchFamily="49" charset="0"/>
                <a:cs typeface="Courier New" pitchFamily="49" charset="0"/>
              </a:rPr>
              <a:t>xs:appinfo</a:t>
            </a:r>
            <a:r>
              <a:rPr lang="en-US" sz="1400" b="1" dirty="0" smtClean="0">
                <a:solidFill>
                  <a:srgbClr val="0000FF"/>
                </a:solidFill>
                <a:latin typeface="Courier New" pitchFamily="49" charset="0"/>
                <a:cs typeface="Courier New" pitchFamily="49" charset="0"/>
              </a:rPr>
              <a:t> source=“http://www.ogf.org/</a:t>
            </a:r>
            <a:r>
              <a:rPr lang="en-US" sz="1400" b="1" dirty="0" err="1" smtClean="0">
                <a:solidFill>
                  <a:srgbClr val="0000FF"/>
                </a:solidFill>
                <a:latin typeface="Courier New" pitchFamily="49" charset="0"/>
                <a:cs typeface="Courier New" pitchFamily="49" charset="0"/>
              </a:rPr>
              <a:t>dfdl</a:t>
            </a:r>
            <a:r>
              <a:rPr lang="en-US" sz="1400" b="1" dirty="0" smtClean="0">
                <a:solidFill>
                  <a:srgbClr val="0000FF"/>
                </a:solidFill>
                <a:latin typeface="Courier New" pitchFamily="49" charset="0"/>
                <a:cs typeface="Courier New" pitchFamily="49" charset="0"/>
              </a:rPr>
              <a:t>/” &gt;</a:t>
            </a:r>
            <a:br>
              <a:rPr lang="en-US" sz="1400" b="1" dirty="0" smtClean="0">
                <a:solidFill>
                  <a:srgbClr val="0000FF"/>
                </a:solidFill>
                <a:latin typeface="Courier New" pitchFamily="49" charset="0"/>
                <a:cs typeface="Courier New" pitchFamily="49" charset="0"/>
              </a:rPr>
            </a:br>
            <a:r>
              <a:rPr lang="en-US" sz="1400" b="1" dirty="0" smtClean="0">
                <a:solidFill>
                  <a:srgbClr val="00CC66"/>
                </a:solidFill>
                <a:latin typeface="Courier New" pitchFamily="49" charset="0"/>
                <a:cs typeface="Courier New" pitchFamily="49" charset="0"/>
              </a:rPr>
              <a:t>    </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dfdl:defineFormat</a:t>
            </a:r>
            <a:r>
              <a:rPr lang="en-US" sz="1400" b="1" dirty="0" smtClean="0">
                <a:latin typeface="Courier New" pitchFamily="49" charset="0"/>
                <a:cs typeface="Courier New" pitchFamily="49" charset="0"/>
              </a:rPr>
              <a:t> </a:t>
            </a:r>
            <a:r>
              <a:rPr lang="en-US" sz="1400" b="1" dirty="0" smtClean="0">
                <a:solidFill>
                  <a:srgbClr val="FF66CC"/>
                </a:solidFill>
                <a:latin typeface="Courier New" pitchFamily="49" charset="0"/>
                <a:cs typeface="Courier New" pitchFamily="49" charset="0"/>
              </a:rPr>
              <a:t>name=“</a:t>
            </a:r>
            <a:r>
              <a:rPr lang="en-US" sz="1400" b="1" dirty="0" err="1" smtClean="0">
                <a:solidFill>
                  <a:srgbClr val="FF66CC"/>
                </a:solidFill>
                <a:latin typeface="Courier New" pitchFamily="49" charset="0"/>
                <a:cs typeface="Courier New" pitchFamily="49" charset="0"/>
              </a:rPr>
              <a:t>myDefaults</a:t>
            </a:r>
            <a:r>
              <a:rPr lang="en-US" sz="1400" b="1" dirty="0" smtClean="0">
                <a:solidFill>
                  <a:srgbClr val="FF66CC"/>
                </a:solidFill>
                <a:latin typeface="Courier New" pitchFamily="49" charset="0"/>
                <a:cs typeface="Courier New" pitchFamily="49" charset="0"/>
              </a:rPr>
              <a:t>”</a:t>
            </a:r>
            <a:r>
              <a:rPr lang="en-US" sz="1400" b="1" dirty="0" smtClean="0">
                <a:latin typeface="Courier New" pitchFamily="49" charset="0"/>
                <a:cs typeface="Courier New" pitchFamily="49" charset="0"/>
              </a:rPr>
              <a:t> &gt;</a:t>
            </a:r>
            <a:br>
              <a:rPr lang="en-US" sz="1400" b="1" dirty="0" smtClean="0">
                <a:latin typeface="Courier New" pitchFamily="49" charset="0"/>
                <a:cs typeface="Courier New" pitchFamily="49" charset="0"/>
              </a:rPr>
            </a:br>
            <a:r>
              <a:rPr lang="en-US" sz="1400" b="1" dirty="0" smtClean="0">
                <a:latin typeface="Courier New" pitchFamily="49" charset="0"/>
                <a:cs typeface="Courier New" pitchFamily="49" charset="0"/>
              </a:rPr>
              <a:t>   </a:t>
            </a:r>
            <a:r>
              <a:rPr lang="en-US" sz="1400" b="1" dirty="0" smtClean="0">
                <a:solidFill>
                  <a:srgbClr val="00CC66"/>
                </a:solidFill>
                <a:latin typeface="Courier New" pitchFamily="49" charset="0"/>
                <a:cs typeface="Courier New" pitchFamily="49" charset="0"/>
              </a:rPr>
              <a:t>    </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dfdl:format</a:t>
            </a:r>
            <a:r>
              <a:rPr lang="en-US" sz="1400" b="1" dirty="0" smtClean="0">
                <a:latin typeface="Courier New" pitchFamily="49" charset="0"/>
                <a:cs typeface="Courier New" pitchFamily="49" charset="0"/>
              </a:rPr>
              <a:t> </a:t>
            </a:r>
            <a:r>
              <a:rPr lang="en-US" sz="1400" b="1" dirty="0" smtClean="0">
                <a:solidFill>
                  <a:schemeClr val="tx2">
                    <a:lumMod val="50000"/>
                    <a:lumOff val="50000"/>
                  </a:schemeClr>
                </a:solidFill>
                <a:latin typeface="Courier New" pitchFamily="49" charset="0"/>
                <a:cs typeface="Courier New" pitchFamily="49" charset="0"/>
              </a:rPr>
              <a:t>encoding=“ASCII” representation=“text” ... </a:t>
            </a:r>
            <a:r>
              <a:rPr lang="en-US" sz="1400" b="1" dirty="0" smtClean="0">
                <a:latin typeface="Courier New" pitchFamily="49" charset="0"/>
                <a:cs typeface="Courier New" pitchFamily="49" charset="0"/>
              </a:rPr>
              <a:t>/&gt;</a:t>
            </a:r>
            <a:br>
              <a:rPr lang="en-US" sz="1400" b="1" dirty="0" smtClean="0">
                <a:latin typeface="Courier New" pitchFamily="49" charset="0"/>
                <a:cs typeface="Courier New" pitchFamily="49" charset="0"/>
              </a:rPr>
            </a:br>
            <a:r>
              <a:rPr lang="en-US" sz="1400" b="1" dirty="0" smtClean="0">
                <a:solidFill>
                  <a:srgbClr val="00CC66"/>
                </a:solidFill>
                <a:latin typeface="Courier New" pitchFamily="49" charset="0"/>
                <a:cs typeface="Courier New" pitchFamily="49" charset="0"/>
              </a:rPr>
              <a:t>    </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dfdl:defineFormat</a:t>
            </a:r>
            <a:r>
              <a:rPr lang="en-US" sz="1400" b="1" dirty="0" smtClean="0">
                <a:latin typeface="Courier New" pitchFamily="49" charset="0"/>
                <a:cs typeface="Courier New" pitchFamily="49" charset="0"/>
              </a:rPr>
              <a:t>&gt;</a:t>
            </a:r>
            <a:br>
              <a:rPr lang="en-US" sz="1400" b="1" dirty="0" smtClean="0">
                <a:latin typeface="Courier New" pitchFamily="49" charset="0"/>
                <a:cs typeface="Courier New" pitchFamily="49" charset="0"/>
              </a:rPr>
            </a:br>
            <a:r>
              <a:rPr lang="en-US" sz="1400" b="1" dirty="0" smtClean="0">
                <a:solidFill>
                  <a:srgbClr val="00CC66"/>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&lt;/</a:t>
            </a:r>
            <a:r>
              <a:rPr lang="en-US" sz="1400" b="1" dirty="0" err="1" smtClean="0">
                <a:solidFill>
                  <a:srgbClr val="0000FF"/>
                </a:solidFill>
                <a:latin typeface="Courier New" pitchFamily="49" charset="0"/>
                <a:cs typeface="Courier New" pitchFamily="49" charset="0"/>
              </a:rPr>
              <a:t>xs:appinfo</a:t>
            </a:r>
            <a:r>
              <a:rPr lang="en-US" sz="1400" b="1" dirty="0" smtClean="0">
                <a:solidFill>
                  <a:srgbClr val="0000FF"/>
                </a:solidFill>
                <a:latin typeface="Courier New" pitchFamily="49" charset="0"/>
                <a:cs typeface="Courier New" pitchFamily="49" charset="0"/>
              </a:rPr>
              <a:t>&gt;&lt;/</a:t>
            </a:r>
            <a:r>
              <a:rPr lang="en-US" sz="1400" b="1" dirty="0" err="1" smtClean="0">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a:t>
            </a:r>
            <a:endParaRPr lang="en-US" sz="1400" b="1" dirty="0" smtClean="0">
              <a:solidFill>
                <a:srgbClr val="00CC66"/>
              </a:solidFill>
              <a:latin typeface="Courier New" pitchFamily="49" charset="0"/>
              <a:cs typeface="Courier New" pitchFamily="49" charset="0"/>
            </a:endParaRP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xs:schema</a:t>
            </a:r>
            <a:r>
              <a:rPr lang="en-US" sz="1400" b="1" dirty="0" smtClean="0">
                <a:solidFill>
                  <a:srgbClr val="00B050"/>
                </a:solidFill>
                <a:latin typeface="Courier New" pitchFamily="49" charset="0"/>
                <a:cs typeface="Courier New" pitchFamily="49" charset="0"/>
              </a:rPr>
              <a:t>&gt;                                            </a:t>
            </a:r>
            <a:r>
              <a:rPr lang="en-US" sz="1300" b="1" dirty="0" smtClean="0">
                <a:solidFill>
                  <a:srgbClr val="AB1987"/>
                </a:solidFill>
                <a:latin typeface="Courier New" pitchFamily="49" charset="0"/>
                <a:cs typeface="Courier New" pitchFamily="49" charset="0"/>
              </a:rPr>
              <a:t>defaults.xsd</a:t>
            </a:r>
            <a:r>
              <a:rPr lang="en-US" sz="1400" b="1" dirty="0" smtClean="0">
                <a:solidFill>
                  <a:srgbClr val="00B050"/>
                </a:solidFill>
                <a:latin typeface="Courier New" pitchFamily="49" charset="0"/>
                <a:cs typeface="Courier New" pitchFamily="49" charset="0"/>
              </a:rPr>
              <a:t>  </a:t>
            </a:r>
            <a:endParaRPr lang="en-US" sz="1400" b="1" dirty="0">
              <a:solidFill>
                <a:srgbClr val="00B050"/>
              </a:solidFill>
              <a:latin typeface="Courier New" pitchFamily="49" charset="0"/>
              <a:cs typeface="Courier New" pitchFamily="49" charset="0"/>
            </a:endParaRPr>
          </a:p>
        </p:txBody>
      </p:sp>
      <p:sp>
        <p:nvSpPr>
          <p:cNvPr id="16" name="Rectangle 2"/>
          <p:cNvSpPr txBox="1">
            <a:spLocks noChangeArrowheads="1"/>
          </p:cNvSpPr>
          <p:nvPr/>
        </p:nvSpPr>
        <p:spPr>
          <a:xfrm>
            <a:off x="609600" y="2557463"/>
            <a:ext cx="8224838" cy="2238375"/>
          </a:xfrm>
          <a:prstGeom prst="rect">
            <a:avLst/>
          </a:prstGeom>
          <a:ln w="6350">
            <a:solidFill>
              <a:srgbClr val="000000"/>
            </a:solidFill>
          </a:ln>
        </p:spPr>
        <p:txBody>
          <a:bodyPr/>
          <a:lstStyle>
            <a:lvl1pPr marL="234950" indent="-234950" algn="l" rtl="0" eaLnBrk="1" fontAlgn="base" hangingPunct="1">
              <a:spcBef>
                <a:spcPct val="55000"/>
              </a:spcBef>
              <a:spcAft>
                <a:spcPct val="0"/>
              </a:spcAft>
              <a:buClr>
                <a:schemeClr val="tx1"/>
              </a:buClr>
              <a:buChar char="•"/>
              <a:defRPr sz="2000">
                <a:solidFill>
                  <a:schemeClr val="tx1"/>
                </a:solidFill>
                <a:latin typeface="+mn-lt"/>
                <a:ea typeface="+mn-ea"/>
                <a:cs typeface="+mn-cs"/>
              </a:defRPr>
            </a:lvl1pPr>
            <a:lvl2pPr marL="463550" indent="-238125" algn="l" rtl="0" eaLnBrk="1" fontAlgn="base" hangingPunct="1">
              <a:spcBef>
                <a:spcPct val="5000"/>
              </a:spcBef>
              <a:spcAft>
                <a:spcPct val="0"/>
              </a:spcAft>
              <a:buClr>
                <a:schemeClr val="tx1"/>
              </a:buClr>
              <a:buFont typeface="Calibri" pitchFamily="34" charset="0"/>
              <a:buChar char="‒"/>
              <a:defRPr sz="1800">
                <a:solidFill>
                  <a:schemeClr val="tx1"/>
                </a:solidFill>
                <a:latin typeface="+mn-lt"/>
              </a:defRPr>
            </a:lvl2pPr>
            <a:lvl3pPr marL="688975" indent="-222250" algn="l" rtl="0" eaLnBrk="1" fontAlgn="base" hangingPunct="1">
              <a:spcBef>
                <a:spcPct val="20000"/>
              </a:spcBef>
              <a:spcAft>
                <a:spcPct val="0"/>
              </a:spcAft>
              <a:buClrTx/>
              <a:buFont typeface="Wingdings" pitchFamily="2" charset="2"/>
              <a:buChar char="Ø"/>
              <a:defRPr sz="1600">
                <a:solidFill>
                  <a:schemeClr val="tx1"/>
                </a:solidFill>
                <a:latin typeface="+mn-lt"/>
              </a:defRPr>
            </a:lvl3pPr>
            <a:lvl4pPr marL="1139825" indent="-23495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defRPr>
            </a:lvl4pPr>
            <a:lvl5pPr marL="1381125" indent="-228600" algn="l" rtl="0" eaLnBrk="1" fontAlgn="base" hangingPunct="1">
              <a:spcBef>
                <a:spcPct val="20000"/>
              </a:spcBef>
              <a:spcAft>
                <a:spcPct val="0"/>
              </a:spcAft>
              <a:buClr>
                <a:schemeClr val="tx1"/>
              </a:buClr>
              <a:buFont typeface="Courier New" pitchFamily="49" charset="0"/>
              <a:buChar char="o"/>
              <a:defRPr sz="1200">
                <a:solidFill>
                  <a:schemeClr val="tx1"/>
                </a:solidFill>
                <a:latin typeface="+mn-lt"/>
              </a:defRPr>
            </a:lvl5pPr>
            <a:lvl6pPr marL="2176463" indent="-7938" algn="l" rtl="0" eaLnBrk="1" fontAlgn="base" hangingPunct="1">
              <a:spcBef>
                <a:spcPct val="20000"/>
              </a:spcBef>
              <a:spcAft>
                <a:spcPct val="0"/>
              </a:spcAft>
              <a:buClr>
                <a:schemeClr val="bg1"/>
              </a:buClr>
              <a:defRPr sz="1200">
                <a:solidFill>
                  <a:schemeClr val="bg1"/>
                </a:solidFill>
                <a:latin typeface="+mn-lt"/>
              </a:defRPr>
            </a:lvl6pPr>
            <a:lvl7pPr marL="2633663" indent="-7938" algn="l" rtl="0" eaLnBrk="1" fontAlgn="base" hangingPunct="1">
              <a:spcBef>
                <a:spcPct val="20000"/>
              </a:spcBef>
              <a:spcAft>
                <a:spcPct val="0"/>
              </a:spcAft>
              <a:buClr>
                <a:schemeClr val="bg1"/>
              </a:buClr>
              <a:defRPr sz="1200">
                <a:solidFill>
                  <a:schemeClr val="bg1"/>
                </a:solidFill>
                <a:latin typeface="+mn-lt"/>
              </a:defRPr>
            </a:lvl7pPr>
            <a:lvl8pPr marL="3090863" indent="-7938" algn="l" rtl="0" eaLnBrk="1" fontAlgn="base" hangingPunct="1">
              <a:spcBef>
                <a:spcPct val="20000"/>
              </a:spcBef>
              <a:spcAft>
                <a:spcPct val="0"/>
              </a:spcAft>
              <a:buClr>
                <a:schemeClr val="bg1"/>
              </a:buClr>
              <a:defRPr sz="1200">
                <a:solidFill>
                  <a:schemeClr val="bg1"/>
                </a:solidFill>
                <a:latin typeface="+mn-lt"/>
              </a:defRPr>
            </a:lvl8pPr>
            <a:lvl9pPr marL="3548063" indent="-7938" algn="l" rtl="0" eaLnBrk="1" fontAlgn="base" hangingPunct="1">
              <a:spcBef>
                <a:spcPct val="20000"/>
              </a:spcBef>
              <a:spcAft>
                <a:spcPct val="0"/>
              </a:spcAft>
              <a:buClr>
                <a:schemeClr val="bg1"/>
              </a:buClr>
              <a:defRPr sz="1200">
                <a:solidFill>
                  <a:schemeClr val="bg1"/>
                </a:solidFill>
                <a:latin typeface="+mn-lt"/>
              </a:defRPr>
            </a:lvl9pPr>
          </a:lstStyle>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xs:schema</a:t>
            </a:r>
            <a:r>
              <a:rPr lang="en-US" sz="1400" b="1" dirty="0" smtClean="0">
                <a:solidFill>
                  <a:srgbClr val="00B050"/>
                </a:solidFill>
                <a:latin typeface="Courier New" pitchFamily="49" charset="0"/>
                <a:cs typeface="Courier New" pitchFamily="49" charset="0"/>
              </a:rPr>
              <a:t>&gt;</a:t>
            </a:r>
          </a:p>
          <a:p>
            <a:pPr>
              <a:lnSpc>
                <a:spcPct val="100000"/>
              </a:lnSpc>
              <a:spcBef>
                <a:spcPct val="0"/>
              </a:spcBef>
              <a:buNone/>
              <a:defRPr/>
            </a:pPr>
            <a:endParaRPr lang="en-US" sz="1400" b="1" dirty="0" smtClean="0">
              <a:solidFill>
                <a:srgbClr val="00CC66"/>
              </a:solidFill>
              <a:latin typeface="Courier New" pitchFamily="49" charset="0"/>
              <a:cs typeface="Courier New" pitchFamily="49" charset="0"/>
            </a:endParaRPr>
          </a:p>
          <a:p>
            <a:pPr>
              <a:lnSpc>
                <a:spcPct val="100000"/>
              </a:lnSpc>
              <a:spcBef>
                <a:spcPct val="0"/>
              </a:spcBef>
              <a:buNone/>
              <a:defRPr/>
            </a:pPr>
            <a:r>
              <a:rPr lang="en-US" sz="1400" b="1" dirty="0" smtClean="0">
                <a:solidFill>
                  <a:srgbClr val="00CC66"/>
                </a:solidFill>
                <a:latin typeface="Courier New" pitchFamily="49" charset="0"/>
                <a:cs typeface="Courier New" pitchFamily="49" charset="0"/>
              </a:rPr>
              <a:t>  </a:t>
            </a:r>
            <a:r>
              <a:rPr lang="en-US" sz="1400" b="1" dirty="0" smtClean="0">
                <a:solidFill>
                  <a:srgbClr val="0000FF"/>
                </a:solidFill>
                <a:latin typeface="Courier New" pitchFamily="49" charset="0"/>
                <a:cs typeface="Courier New" pitchFamily="49" charset="0"/>
              </a:rPr>
              <a:t>&lt;</a:t>
            </a:r>
            <a:r>
              <a:rPr lang="en-US" sz="1400" b="1" dirty="0" err="1" smtClean="0">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&gt;&lt;</a:t>
            </a:r>
            <a:r>
              <a:rPr lang="en-US" sz="1400" b="1" dirty="0" err="1" smtClean="0">
                <a:solidFill>
                  <a:srgbClr val="0000FF"/>
                </a:solidFill>
                <a:latin typeface="Courier New" pitchFamily="49" charset="0"/>
                <a:cs typeface="Courier New" pitchFamily="49" charset="0"/>
              </a:rPr>
              <a:t>xs:appinfo</a:t>
            </a:r>
            <a:r>
              <a:rPr lang="en-US" sz="1400" b="1" dirty="0" smtClean="0">
                <a:solidFill>
                  <a:srgbClr val="0000FF"/>
                </a:solidFill>
                <a:latin typeface="Courier New" pitchFamily="49" charset="0"/>
                <a:cs typeface="Courier New" pitchFamily="49" charset="0"/>
              </a:rPr>
              <a:t> source=“http://www.ogf.org/</a:t>
            </a:r>
            <a:r>
              <a:rPr lang="en-US" sz="1400" b="1" dirty="0" err="1" smtClean="0">
                <a:solidFill>
                  <a:srgbClr val="0000FF"/>
                </a:solidFill>
                <a:latin typeface="Courier New" pitchFamily="49" charset="0"/>
                <a:cs typeface="Courier New" pitchFamily="49" charset="0"/>
              </a:rPr>
              <a:t>dfdl</a:t>
            </a:r>
            <a:r>
              <a:rPr lang="en-US" sz="1400" b="1" dirty="0" smtClean="0">
                <a:solidFill>
                  <a:srgbClr val="0000FF"/>
                </a:solidFill>
                <a:latin typeface="Courier New" pitchFamily="49" charset="0"/>
                <a:cs typeface="Courier New" pitchFamily="49" charset="0"/>
              </a:rPr>
              <a:t>/” &gt;</a:t>
            </a:r>
            <a:br>
              <a:rPr lang="en-US" sz="1400" b="1" dirty="0" smtClean="0">
                <a:solidFill>
                  <a:srgbClr val="0000FF"/>
                </a:solidFill>
                <a:latin typeface="Courier New" pitchFamily="49" charset="0"/>
                <a:cs typeface="Courier New" pitchFamily="49" charset="0"/>
              </a:rPr>
            </a:br>
            <a:r>
              <a:rPr lang="en-US" sz="1400" b="1" dirty="0" smtClean="0">
                <a:solidFill>
                  <a:srgbClr val="00CC66"/>
                </a:solidFill>
                <a:latin typeface="Courier New" pitchFamily="49" charset="0"/>
                <a:cs typeface="Courier New" pitchFamily="49" charset="0"/>
              </a:rPr>
              <a:t>    </a:t>
            </a:r>
            <a:r>
              <a:rPr lang="en-US" sz="1400" b="1" dirty="0" smtClean="0">
                <a:latin typeface="Courier New" pitchFamily="49" charset="0"/>
                <a:cs typeface="Courier New" pitchFamily="49" charset="0"/>
              </a:rPr>
              <a:t>&lt;</a:t>
            </a:r>
            <a:r>
              <a:rPr lang="en-US" sz="1400" b="1" dirty="0" err="1" smtClean="0">
                <a:latin typeface="Courier New" pitchFamily="49" charset="0"/>
                <a:cs typeface="Courier New" pitchFamily="49" charset="0"/>
              </a:rPr>
              <a:t>dfdl:format</a:t>
            </a:r>
            <a:r>
              <a:rPr lang="en-US" sz="1400" b="1" dirty="0" smtClean="0">
                <a:latin typeface="Courier New" pitchFamily="49" charset="0"/>
                <a:cs typeface="Courier New" pitchFamily="49" charset="0"/>
              </a:rPr>
              <a:t>                   /&gt;</a:t>
            </a:r>
            <a:br>
              <a:rPr lang="en-US" sz="1400" b="1" dirty="0" smtClean="0">
                <a:latin typeface="Courier New" pitchFamily="49" charset="0"/>
                <a:cs typeface="Courier New" pitchFamily="49" charset="0"/>
              </a:rPr>
            </a:br>
            <a:r>
              <a:rPr lang="en-US" sz="1400" b="1" dirty="0" smtClean="0">
                <a:solidFill>
                  <a:srgbClr val="0000FF"/>
                </a:solidFill>
                <a:latin typeface="Courier New" pitchFamily="49" charset="0"/>
                <a:cs typeface="Courier New" pitchFamily="49" charset="0"/>
              </a:rPr>
              <a:t>&lt;/</a:t>
            </a:r>
            <a:r>
              <a:rPr lang="en-US" sz="1400" b="1" dirty="0" err="1" smtClean="0">
                <a:solidFill>
                  <a:srgbClr val="0000FF"/>
                </a:solidFill>
                <a:latin typeface="Courier New" pitchFamily="49" charset="0"/>
                <a:cs typeface="Courier New" pitchFamily="49" charset="0"/>
              </a:rPr>
              <a:t>xs:appinfo</a:t>
            </a:r>
            <a:r>
              <a:rPr lang="en-US" sz="1400" b="1" dirty="0" smtClean="0">
                <a:solidFill>
                  <a:srgbClr val="0000FF"/>
                </a:solidFill>
                <a:latin typeface="Courier New" pitchFamily="49" charset="0"/>
                <a:cs typeface="Courier New" pitchFamily="49" charset="0"/>
              </a:rPr>
              <a:t>&gt;&lt;/</a:t>
            </a:r>
            <a:r>
              <a:rPr lang="en-US" sz="1400" b="1" dirty="0" err="1" smtClean="0">
                <a:solidFill>
                  <a:srgbClr val="0000FF"/>
                </a:solidFill>
                <a:latin typeface="Courier New" pitchFamily="49" charset="0"/>
                <a:cs typeface="Courier New" pitchFamily="49" charset="0"/>
              </a:rPr>
              <a:t>xs:annotation</a:t>
            </a:r>
            <a:r>
              <a:rPr lang="en-US" sz="1400" b="1" dirty="0" smtClean="0">
                <a:solidFill>
                  <a:srgbClr val="0000FF"/>
                </a:solidFill>
                <a:latin typeface="Courier New" pitchFamily="49" charset="0"/>
                <a:cs typeface="Courier New" pitchFamily="49" charset="0"/>
              </a:rPr>
              <a:t>&gt;</a:t>
            </a:r>
            <a:br>
              <a:rPr lang="en-US" sz="1400" b="1" dirty="0" smtClean="0">
                <a:solidFill>
                  <a:srgbClr val="0000FF"/>
                </a:solidFill>
                <a:latin typeface="Courier New" pitchFamily="49" charset="0"/>
                <a:cs typeface="Courier New" pitchFamily="49" charset="0"/>
              </a:rPr>
            </a:br>
            <a:endParaRPr lang="en-US" sz="1400" b="1" dirty="0" smtClean="0">
              <a:solidFill>
                <a:srgbClr val="00CC66"/>
              </a:solidFill>
              <a:latin typeface="Courier New" pitchFamily="49" charset="0"/>
              <a:cs typeface="Courier New" pitchFamily="49" charset="0"/>
            </a:endParaRP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 name=“</a:t>
            </a:r>
            <a:r>
              <a:rPr lang="en-US" sz="1400" b="1" dirty="0" err="1" smtClean="0">
                <a:solidFill>
                  <a:srgbClr val="00B050"/>
                </a:solidFill>
                <a:latin typeface="Courier New" pitchFamily="49" charset="0"/>
                <a:cs typeface="Courier New" pitchFamily="49" charset="0"/>
              </a:rPr>
              <a:t>employeeRecord</a:t>
            </a:r>
            <a:r>
              <a:rPr lang="en-US" sz="1400" b="1" dirty="0" smtClean="0">
                <a:solidFill>
                  <a:srgbClr val="00B050"/>
                </a:solidFill>
                <a:latin typeface="Courier New" pitchFamily="49" charset="0"/>
                <a:cs typeface="Courier New" pitchFamily="49" charset="0"/>
              </a:rPr>
              <a:t>” </a:t>
            </a:r>
            <a:r>
              <a:rPr lang="en-US" sz="1400" b="1" dirty="0" err="1" smtClean="0">
                <a:solidFill>
                  <a:schemeClr val="tx2">
                    <a:lumMod val="50000"/>
                    <a:lumOff val="50000"/>
                  </a:schemeClr>
                </a:solidFill>
                <a:latin typeface="Courier New" pitchFamily="49" charset="0"/>
                <a:cs typeface="Courier New" pitchFamily="49" charset="0"/>
              </a:rPr>
              <a:t>dfdl:initiator</a:t>
            </a:r>
            <a:r>
              <a:rPr lang="en-US" sz="1400" b="1" dirty="0" smtClean="0">
                <a:solidFill>
                  <a:schemeClr val="tx2">
                    <a:lumMod val="50000"/>
                    <a:lumOff val="50000"/>
                  </a:schemeClr>
                </a:solidFill>
                <a:latin typeface="Courier New" pitchFamily="49" charset="0"/>
                <a:cs typeface="Courier New" pitchFamily="49" charset="0"/>
              </a:rPr>
              <a:t>=“{” ... </a:t>
            </a:r>
            <a:r>
              <a:rPr lang="en-US" sz="1400" b="1" dirty="0" smtClean="0">
                <a:solidFill>
                  <a:srgbClr val="00B050"/>
                </a:solidFill>
                <a:latin typeface="Courier New" pitchFamily="49" charset="0"/>
                <a:cs typeface="Courier New" pitchFamily="49" charset="0"/>
              </a:rPr>
              <a:t>&gt;</a:t>
            </a: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    ...</a:t>
            </a: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xs:element</a:t>
            </a:r>
            <a:r>
              <a:rPr lang="en-US" sz="1400" b="1" dirty="0" smtClean="0">
                <a:solidFill>
                  <a:srgbClr val="00B050"/>
                </a:solidFill>
                <a:latin typeface="Courier New" pitchFamily="49" charset="0"/>
                <a:cs typeface="Courier New" pitchFamily="49" charset="0"/>
              </a:rPr>
              <a:t>&gt;</a:t>
            </a:r>
          </a:p>
          <a:p>
            <a:pPr>
              <a:lnSpc>
                <a:spcPct val="100000"/>
              </a:lnSpc>
              <a:spcBef>
                <a:spcPct val="0"/>
              </a:spcBef>
              <a:buFont typeface="Wingdings" pitchFamily="2" charset="2"/>
              <a:buNone/>
              <a:defRPr/>
            </a:pPr>
            <a:r>
              <a:rPr lang="en-US" sz="1400" b="1" dirty="0" smtClean="0">
                <a:solidFill>
                  <a:srgbClr val="00B050"/>
                </a:solidFill>
                <a:latin typeface="Courier New" pitchFamily="49" charset="0"/>
                <a:cs typeface="Courier New" pitchFamily="49" charset="0"/>
              </a:rPr>
              <a:t>&lt;/</a:t>
            </a:r>
            <a:r>
              <a:rPr lang="en-US" sz="1400" b="1" dirty="0" err="1" smtClean="0">
                <a:solidFill>
                  <a:srgbClr val="00B050"/>
                </a:solidFill>
                <a:latin typeface="Courier New" pitchFamily="49" charset="0"/>
                <a:cs typeface="Courier New" pitchFamily="49" charset="0"/>
              </a:rPr>
              <a:t>xs:schema</a:t>
            </a:r>
            <a:r>
              <a:rPr lang="en-US" sz="1400" b="1" dirty="0" smtClean="0">
                <a:solidFill>
                  <a:srgbClr val="00B050"/>
                </a:solidFill>
                <a:latin typeface="Courier New" pitchFamily="49" charset="0"/>
                <a:cs typeface="Courier New" pitchFamily="49" charset="0"/>
              </a:rPr>
              <a:t>&gt;</a:t>
            </a:r>
            <a:r>
              <a:rPr lang="en-US" sz="1400" b="1" dirty="0">
                <a:solidFill>
                  <a:srgbClr val="00B050"/>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300" b="1" dirty="0" smtClean="0">
                <a:solidFill>
                  <a:srgbClr val="AB1987"/>
                </a:solidFill>
                <a:latin typeface="Courier New" pitchFamily="49" charset="0"/>
                <a:cs typeface="Courier New" pitchFamily="49" charset="0"/>
              </a:rPr>
              <a:t>employees.xsd</a:t>
            </a:r>
            <a:r>
              <a:rPr lang="en-US" sz="1400" b="1" dirty="0" smtClean="0">
                <a:solidFill>
                  <a:srgbClr val="00B050"/>
                </a:solidFill>
                <a:latin typeface="Courier New" pitchFamily="49" charset="0"/>
                <a:cs typeface="Courier New" pitchFamily="49" charset="0"/>
              </a:rPr>
              <a:t> </a:t>
            </a:r>
            <a:endParaRPr lang="en-US" sz="1400" b="1" dirty="0">
              <a:solidFill>
                <a:srgbClr val="00B050"/>
              </a:solidFill>
              <a:latin typeface="Courier New" pitchFamily="49" charset="0"/>
              <a:cs typeface="Courier New" pitchFamily="49" charset="0"/>
            </a:endParaRPr>
          </a:p>
        </p:txBody>
      </p:sp>
      <p:sp>
        <p:nvSpPr>
          <p:cNvPr id="2" name="TextBox 1"/>
          <p:cNvSpPr txBox="1"/>
          <p:nvPr/>
        </p:nvSpPr>
        <p:spPr>
          <a:xfrm>
            <a:off x="2692400" y="3098800"/>
            <a:ext cx="1892300" cy="425758"/>
          </a:xfrm>
          <a:prstGeom prst="rect">
            <a:avLst/>
          </a:prstGeom>
          <a:noFill/>
        </p:spPr>
        <p:txBody>
          <a:bodyPr wrap="square" rtlCol="0">
            <a:spAutoFit/>
          </a:bodyPr>
          <a:lstStyle/>
          <a:p>
            <a:pPr>
              <a:buNone/>
            </a:pPr>
            <a:r>
              <a:rPr lang="en-US" sz="1400" b="1" dirty="0" smtClean="0">
                <a:solidFill>
                  <a:srgbClr val="FF66CC"/>
                </a:solidFill>
                <a:latin typeface="Courier New" pitchFamily="49" charset="0"/>
                <a:cs typeface="Courier New" pitchFamily="49" charset="0"/>
              </a:rPr>
              <a:t>ref=“</a:t>
            </a:r>
            <a:r>
              <a:rPr lang="en-US" sz="1400" b="1" dirty="0" err="1" smtClean="0">
                <a:solidFill>
                  <a:srgbClr val="FF66CC"/>
                </a:solidFill>
                <a:latin typeface="Courier New" pitchFamily="49" charset="0"/>
                <a:cs typeface="Courier New" pitchFamily="49" charset="0"/>
              </a:rPr>
              <a:t>myDefaults</a:t>
            </a:r>
            <a:r>
              <a:rPr lang="en-US" sz="1400" b="1" dirty="0" smtClean="0">
                <a:solidFill>
                  <a:srgbClr val="FF66CC"/>
                </a:solidFill>
                <a:latin typeface="Courier New" pitchFamily="49" charset="0"/>
                <a:cs typeface="Courier New" pitchFamily="49" charset="0"/>
              </a:rPr>
              <a:t>”</a:t>
            </a:r>
            <a:endParaRPr lang="en-GB" sz="1400" dirty="0"/>
          </a:p>
        </p:txBody>
      </p:sp>
      <p:sp>
        <p:nvSpPr>
          <p:cNvPr id="3" name="TextBox 2"/>
          <p:cNvSpPr txBox="1"/>
          <p:nvPr/>
        </p:nvSpPr>
        <p:spPr>
          <a:xfrm>
            <a:off x="693313" y="2677907"/>
            <a:ext cx="5017719" cy="395493"/>
          </a:xfrm>
          <a:prstGeom prst="rect">
            <a:avLst/>
          </a:prstGeom>
          <a:noFill/>
        </p:spPr>
        <p:txBody>
          <a:bodyPr wrap="none" rtlCol="0">
            <a:spAutoFit/>
          </a:bodyPr>
          <a:lstStyle/>
          <a:p>
            <a:pPr>
              <a:buNone/>
            </a:pPr>
            <a:r>
              <a:rPr lang="en-US" sz="1400" b="1" dirty="0" smtClean="0">
                <a:solidFill>
                  <a:srgbClr val="00B050"/>
                </a:solidFill>
                <a:latin typeface="Courier New" pitchFamily="49" charset="0"/>
                <a:cs typeface="Courier New" pitchFamily="49" charset="0"/>
              </a:rPr>
              <a:t> &lt;</a:t>
            </a:r>
            <a:r>
              <a:rPr lang="en-US" sz="1400" b="1" dirty="0" err="1" smtClean="0">
                <a:solidFill>
                  <a:srgbClr val="00B050"/>
                </a:solidFill>
                <a:latin typeface="Courier New" pitchFamily="49" charset="0"/>
                <a:cs typeface="Courier New" pitchFamily="49" charset="0"/>
              </a:rPr>
              <a:t>xs:include</a:t>
            </a:r>
            <a:r>
              <a:rPr lang="en-US" sz="1400" b="1" dirty="0" smtClean="0">
                <a:solidFill>
                  <a:srgbClr val="00B050"/>
                </a:solidFill>
                <a:latin typeface="Courier New" pitchFamily="49" charset="0"/>
                <a:cs typeface="Courier New" pitchFamily="49" charset="0"/>
              </a:rPr>
              <a:t> </a:t>
            </a:r>
            <a:r>
              <a:rPr lang="en-US" sz="1400" b="1" dirty="0" err="1" smtClean="0">
                <a:solidFill>
                  <a:srgbClr val="AB1987"/>
                </a:solidFill>
                <a:latin typeface="Courier New" pitchFamily="49" charset="0"/>
                <a:cs typeface="Courier New" pitchFamily="49" charset="0"/>
              </a:rPr>
              <a:t>schemaLocation</a:t>
            </a:r>
            <a:r>
              <a:rPr lang="en-US" sz="1400" b="1" dirty="0" smtClean="0">
                <a:solidFill>
                  <a:srgbClr val="AB1987"/>
                </a:solidFill>
                <a:latin typeface="Courier New" pitchFamily="49" charset="0"/>
                <a:cs typeface="Courier New" pitchFamily="49" charset="0"/>
              </a:rPr>
              <a:t>=“defaults.xsd” </a:t>
            </a:r>
            <a:r>
              <a:rPr lang="en-US" sz="1400" b="1" dirty="0" smtClean="0">
                <a:solidFill>
                  <a:srgbClr val="00B050"/>
                </a:solidFill>
                <a:latin typeface="Courier New" pitchFamily="49" charset="0"/>
                <a:cs typeface="Courier New" pitchFamily="49" charset="0"/>
              </a:rPr>
              <a:t>/&gt;</a:t>
            </a:r>
            <a:endParaRPr lang="en-GB"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animEffect transition="in" filter="dissolve">
                                      <p:cBhvr>
                                        <p:cTn id="7" dur="500"/>
                                        <p:tgtEl>
                                          <p:spTgt spid="16">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dissolve">
                                      <p:cBhvr>
                                        <p:cTn id="10" dur="500"/>
                                        <p:tgtEl>
                                          <p:spTgt spid="1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dissolve">
                                      <p:cBhvr>
                                        <p:cTn id="13" dur="500"/>
                                        <p:tgtEl>
                                          <p:spTgt spid="1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xEl>
                                              <p:pRg st="3" end="3"/>
                                            </p:txEl>
                                          </p:spTgt>
                                        </p:tgtEl>
                                        <p:attrNameLst>
                                          <p:attrName>style.visibility</p:attrName>
                                        </p:attrNameLst>
                                      </p:cBhvr>
                                      <p:to>
                                        <p:strVal val="visible"/>
                                      </p:to>
                                    </p:set>
                                    <p:animEffect transition="in" filter="dissolve">
                                      <p:cBhvr>
                                        <p:cTn id="16" dur="500"/>
                                        <p:tgtEl>
                                          <p:spTgt spid="16">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dissolve">
                                      <p:cBhvr>
                                        <p:cTn id="19" dur="500"/>
                                        <p:tgtEl>
                                          <p:spTgt spid="16">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6">
                                            <p:txEl>
                                              <p:pRg st="5" end="5"/>
                                            </p:txEl>
                                          </p:spTgt>
                                        </p:tgtEl>
                                        <p:attrNameLst>
                                          <p:attrName>style.visibility</p:attrName>
                                        </p:attrNameLst>
                                      </p:cBhvr>
                                      <p:to>
                                        <p:strVal val="visible"/>
                                      </p:to>
                                    </p:set>
                                    <p:animEffect transition="in" filter="dissolve">
                                      <p:cBhvr>
                                        <p:cTn id="22" dur="500"/>
                                        <p:tgtEl>
                                          <p:spTgt spid="16">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animEffect transition="in" filter="dissolve">
                                      <p:cBhvr>
                                        <p:cTn id="25" dur="500"/>
                                        <p:tgtEl>
                                          <p:spTgt spid="1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bg/>
                                          </p:spTgt>
                                        </p:tgtEl>
                                        <p:attrNameLst>
                                          <p:attrName>style.visibility</p:attrName>
                                        </p:attrNameLst>
                                      </p:cBhvr>
                                      <p:to>
                                        <p:strVal val="visible"/>
                                      </p:to>
                                    </p:set>
                                    <p:animEffect transition="in" filter="dissolve">
                                      <p:cBhvr>
                                        <p:cTn id="30" dur="500"/>
                                        <p:tgtEl>
                                          <p:spTgt spid="15">
                                            <p:bg/>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dissolve">
                                      <p:cBhvr>
                                        <p:cTn id="33" dur="500"/>
                                        <p:tgtEl>
                                          <p:spTgt spid="15">
                                            <p:txEl>
                                              <p:pRg st="0" end="0"/>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xEl>
                                              <p:pRg st="1" end="1"/>
                                            </p:txEl>
                                          </p:spTgt>
                                        </p:tgtEl>
                                        <p:attrNameLst>
                                          <p:attrName>style.visibility</p:attrName>
                                        </p:attrNameLst>
                                      </p:cBhvr>
                                      <p:to>
                                        <p:strVal val="visible"/>
                                      </p:to>
                                    </p:set>
                                    <p:animEffect transition="in" filter="dissolve">
                                      <p:cBhvr>
                                        <p:cTn id="36" dur="500"/>
                                        <p:tgtEl>
                                          <p:spTgt spid="15">
                                            <p:txEl>
                                              <p:pRg st="1" end="1"/>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animEffect transition="in" filter="dissolve">
                                      <p:cBhvr>
                                        <p:cTn id="39" dur="500"/>
                                        <p:tgtEl>
                                          <p:spTgt spid="15">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nimBg="1"/>
      <p:bldP spid="16" grpId="0" uiExpand="1" build="p" animBg="1"/>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171450" y="147638"/>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r>
              <a:rPr lang="en-GB" dirty="0" smtClean="0"/>
              <a:t>Notes – Organizing the DFDL Model</a:t>
            </a:r>
          </a:p>
        </p:txBody>
      </p:sp>
      <p:sp>
        <p:nvSpPr>
          <p:cNvPr id="281603" name="Rectangle 3"/>
          <p:cNvSpPr>
            <a:spLocks noGrp="1" noChangeArrowheads="1"/>
          </p:cNvSpPr>
          <p:nvPr>
            <p:ph type="body" idx="1"/>
          </p:nvPr>
        </p:nvSpPr>
        <p:spPr>
          <a:xfrm>
            <a:off x="133350" y="674370"/>
            <a:ext cx="8583613" cy="5960110"/>
          </a:xfrm>
        </p:spPr>
        <p:txBody>
          <a:bodyPr lIns="80321" tIns="40160" rIns="80321" bIns="40160"/>
          <a:lstStyle/>
          <a:p>
            <a:pPr eaLnBrk="1" hangingPunct="1">
              <a:lnSpc>
                <a:spcPct val="90000"/>
              </a:lnSpc>
            </a:pPr>
            <a:r>
              <a:rPr lang="en-US" sz="1400" dirty="0" smtClean="0">
                <a:solidFill>
                  <a:srgbClr val="000000"/>
                </a:solidFill>
              </a:rPr>
              <a:t>You will recall that a </a:t>
            </a:r>
            <a:r>
              <a:rPr lang="en-US" sz="1400" dirty="0">
                <a:solidFill>
                  <a:srgbClr val="000000"/>
                </a:solidFill>
              </a:rPr>
              <a:t>DFDL schema can be set up so that DFDL properties that are common to multiple schema components need only be declared once, by using a </a:t>
            </a:r>
            <a:r>
              <a:rPr lang="en-US" sz="1400" dirty="0" err="1">
                <a:solidFill>
                  <a:srgbClr val="000000"/>
                </a:solidFill>
              </a:rPr>
              <a:t>dfdl:format</a:t>
            </a:r>
            <a:r>
              <a:rPr lang="en-US" sz="1400" dirty="0">
                <a:solidFill>
                  <a:srgbClr val="000000"/>
                </a:solidFill>
              </a:rPr>
              <a:t> annotation at the top level of the schema </a:t>
            </a:r>
            <a:r>
              <a:rPr lang="en-US" sz="1400" dirty="0" smtClean="0">
                <a:solidFill>
                  <a:srgbClr val="000000"/>
                </a:solidFill>
              </a:rPr>
              <a:t>itself to declare properties. </a:t>
            </a:r>
            <a:r>
              <a:rPr lang="en-US" sz="1400" dirty="0">
                <a:solidFill>
                  <a:srgbClr val="000000"/>
                </a:solidFill>
              </a:rPr>
              <a:t>These properties effectively act as defaults for all components in the schema. (Remember, there are no built-in </a:t>
            </a:r>
            <a:r>
              <a:rPr lang="en-US" sz="1400" dirty="0" smtClean="0">
                <a:solidFill>
                  <a:srgbClr val="000000"/>
                </a:solidFill>
              </a:rPr>
              <a:t>property </a:t>
            </a:r>
            <a:r>
              <a:rPr lang="en-US" sz="1400" dirty="0">
                <a:solidFill>
                  <a:srgbClr val="000000"/>
                </a:solidFill>
              </a:rPr>
              <a:t>defaults in DFDL). </a:t>
            </a:r>
            <a:r>
              <a:rPr lang="en-US" sz="1400" dirty="0" smtClean="0">
                <a:solidFill>
                  <a:srgbClr val="000000"/>
                </a:solidFill>
              </a:rPr>
              <a:t> This is considered to be best practice when creating DFDL schemas.</a:t>
            </a:r>
            <a:endParaRPr lang="en-US" sz="1400" dirty="0">
              <a:solidFill>
                <a:srgbClr val="000000"/>
              </a:solidFill>
            </a:endParaRPr>
          </a:p>
          <a:p>
            <a:pPr eaLnBrk="1" hangingPunct="1">
              <a:defRPr/>
            </a:pPr>
            <a:r>
              <a:rPr lang="en-US" sz="1400" dirty="0" smtClean="0">
                <a:solidFill>
                  <a:srgbClr val="000000"/>
                </a:solidFill>
              </a:rPr>
              <a:t>A further refinement is to create a separate DFDL schema to contain these common DFDL properties, and place them inside a </a:t>
            </a:r>
            <a:r>
              <a:rPr lang="en-US" sz="1400" dirty="0" err="1" smtClean="0">
                <a:solidFill>
                  <a:srgbClr val="000000"/>
                </a:solidFill>
              </a:rPr>
              <a:t>dfdl:defineFormat</a:t>
            </a:r>
            <a:r>
              <a:rPr lang="en-US" sz="1400" dirty="0" smtClean="0">
                <a:solidFill>
                  <a:srgbClr val="000000"/>
                </a:solidFill>
              </a:rPr>
              <a:t> annotation. This schema is then included into the main DFDL schema using XSD include/import. The </a:t>
            </a:r>
            <a:r>
              <a:rPr lang="en-US" sz="1400" dirty="0" err="1" smtClean="0">
                <a:solidFill>
                  <a:srgbClr val="000000"/>
                </a:solidFill>
              </a:rPr>
              <a:t>dfdl:format</a:t>
            </a:r>
            <a:r>
              <a:rPr lang="en-US" sz="1400" dirty="0" smtClean="0">
                <a:solidFill>
                  <a:srgbClr val="000000"/>
                </a:solidFill>
              </a:rPr>
              <a:t> annotation at the top level of the main schema instead uses </a:t>
            </a:r>
            <a:r>
              <a:rPr lang="en-US" sz="1400" dirty="0" err="1" smtClean="0">
                <a:solidFill>
                  <a:srgbClr val="000000"/>
                </a:solidFill>
              </a:rPr>
              <a:t>dfdl:ref</a:t>
            </a:r>
            <a:r>
              <a:rPr lang="en-US" sz="1400" dirty="0" smtClean="0">
                <a:solidFill>
                  <a:srgbClr val="000000"/>
                </a:solidFill>
              </a:rPr>
              <a:t> to refer to the </a:t>
            </a:r>
            <a:r>
              <a:rPr lang="en-US" sz="1400" dirty="0" err="1" smtClean="0">
                <a:solidFill>
                  <a:srgbClr val="000000"/>
                </a:solidFill>
              </a:rPr>
              <a:t>dfdl:defineFormat</a:t>
            </a:r>
            <a:r>
              <a:rPr lang="en-US" sz="1400" dirty="0" smtClean="0">
                <a:solidFill>
                  <a:srgbClr val="000000"/>
                </a:solidFill>
              </a:rPr>
              <a:t>. This acts </a:t>
            </a:r>
            <a:r>
              <a:rPr lang="en-US" sz="1400" dirty="0">
                <a:solidFill>
                  <a:srgbClr val="000000"/>
                </a:solidFill>
              </a:rPr>
              <a:t>like a macro expansion, pulling </a:t>
            </a:r>
            <a:r>
              <a:rPr lang="en-US" sz="1400" dirty="0" smtClean="0">
                <a:solidFill>
                  <a:srgbClr val="000000"/>
                </a:solidFill>
              </a:rPr>
              <a:t>the </a:t>
            </a:r>
            <a:r>
              <a:rPr lang="en-US" sz="1400" dirty="0">
                <a:solidFill>
                  <a:srgbClr val="000000"/>
                </a:solidFill>
              </a:rPr>
              <a:t>properties from the </a:t>
            </a:r>
            <a:r>
              <a:rPr lang="en-US" sz="1400" dirty="0" err="1">
                <a:solidFill>
                  <a:srgbClr val="000000"/>
                </a:solidFill>
              </a:rPr>
              <a:t>dfdl:defineFormat</a:t>
            </a:r>
            <a:r>
              <a:rPr lang="en-US" sz="1400" dirty="0">
                <a:solidFill>
                  <a:srgbClr val="000000"/>
                </a:solidFill>
              </a:rPr>
              <a:t> </a:t>
            </a:r>
            <a:r>
              <a:rPr lang="en-US" sz="1400" dirty="0" smtClean="0">
                <a:solidFill>
                  <a:srgbClr val="000000"/>
                </a:solidFill>
              </a:rPr>
              <a:t> onto the </a:t>
            </a:r>
            <a:r>
              <a:rPr lang="en-US" sz="1400" dirty="0" err="1" smtClean="0">
                <a:solidFill>
                  <a:srgbClr val="000000"/>
                </a:solidFill>
              </a:rPr>
              <a:t>dfdl:format</a:t>
            </a:r>
            <a:r>
              <a:rPr lang="en-US" sz="1400" dirty="0" smtClean="0">
                <a:solidFill>
                  <a:srgbClr val="000000"/>
                </a:solidFill>
              </a:rPr>
              <a:t>, where they then act as defaults for all components in the schema in the way described above. This enables common DFDL properties to be shared across multiple related DFDL schemas.</a:t>
            </a:r>
          </a:p>
          <a:p>
            <a:pPr eaLnBrk="1" hangingPunct="1">
              <a:defRPr/>
            </a:pPr>
            <a:r>
              <a:rPr lang="en-US" sz="1400" dirty="0" smtClean="0">
                <a:solidFill>
                  <a:srgbClr val="000000"/>
                </a:solidFill>
              </a:rPr>
              <a:t>With that in place, only DFDL property settings that differ from the default need be explicitly set on the components themselves.</a:t>
            </a:r>
            <a:endParaRPr lang="en-GB" sz="1400" dirty="0"/>
          </a:p>
        </p:txBody>
      </p:sp>
    </p:spTree>
    <p:extLst>
      <p:ext uri="{BB962C8B-B14F-4D97-AF65-F5344CB8AC3E}">
        <p14:creationId xmlns:p14="http://schemas.microsoft.com/office/powerpoint/2010/main" val="92847849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Agenda </a:t>
            </a:r>
          </a:p>
        </p:txBody>
      </p:sp>
      <p:sp>
        <p:nvSpPr>
          <p:cNvPr id="36867" name="Rectangle 3"/>
          <p:cNvSpPr>
            <a:spLocks noGrp="1" noChangeArrowheads="1"/>
          </p:cNvSpPr>
          <p:nvPr>
            <p:ph idx="1"/>
          </p:nvPr>
        </p:nvSpPr>
        <p:spPr bwMode="auto">
          <a:xfrm>
            <a:off x="182563" y="1089025"/>
            <a:ext cx="8686800" cy="4479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dirty="0" smtClean="0"/>
              <a:t>DFDL in More Depth</a:t>
            </a:r>
          </a:p>
          <a:p>
            <a:pPr eaLnBrk="1" hangingPunct="1"/>
            <a:endParaRPr lang="en-GB" dirty="0" smtClean="0"/>
          </a:p>
          <a:p>
            <a:pPr eaLnBrk="1" hangingPunct="1"/>
            <a:r>
              <a:rPr lang="en-GB" dirty="0" smtClean="0"/>
              <a:t>Modeling Data using DFDL</a:t>
            </a:r>
          </a:p>
          <a:p>
            <a:pPr eaLnBrk="1" hangingPunct="1"/>
            <a:endParaRPr lang="en-GB" dirty="0" smtClean="0"/>
          </a:p>
          <a:p>
            <a:pPr eaLnBrk="1" hangingPunct="1"/>
            <a:r>
              <a:rPr lang="en-GB" dirty="0" smtClean="0"/>
              <a:t>Industry Format </a:t>
            </a:r>
            <a:r>
              <a:rPr lang="en-GB" dirty="0"/>
              <a:t>E</a:t>
            </a:r>
            <a:r>
              <a:rPr lang="en-GB" dirty="0" smtClean="0"/>
              <a:t>xamples</a:t>
            </a:r>
          </a:p>
          <a:p>
            <a:pPr eaLnBrk="1" hangingPunct="1"/>
            <a:endParaRPr lang="en-GB" dirty="0" smtClean="0"/>
          </a:p>
          <a:p>
            <a:pPr eaLnBrk="1" hangingPunct="1"/>
            <a:r>
              <a:rPr lang="en-GB" dirty="0" smtClean="0"/>
              <a:t>Questions</a:t>
            </a:r>
          </a:p>
          <a:p>
            <a:pPr eaLnBrk="1" hangingPunct="1"/>
            <a:endParaRPr lang="en-GB" dirty="0" smtClean="0"/>
          </a:p>
        </p:txBody>
      </p:sp>
      <p:sp>
        <p:nvSpPr>
          <p:cNvPr id="36868" name="Rectangle 4"/>
          <p:cNvSpPr>
            <a:spLocks noChangeArrowheads="1"/>
          </p:cNvSpPr>
          <p:nvPr/>
        </p:nvSpPr>
        <p:spPr bwMode="auto">
          <a:xfrm>
            <a:off x="182563" y="2917591"/>
            <a:ext cx="8620125" cy="58801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0" y="138113"/>
            <a:ext cx="8743950" cy="563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smtClean="0"/>
              <a:t>  </a:t>
            </a:r>
            <a:r>
              <a:rPr lang="en-GB" sz="2400" b="1" dirty="0" smtClean="0"/>
              <a:t>DFDL Schemas for Industry </a:t>
            </a:r>
            <a:r>
              <a:rPr lang="en-GB" sz="2400" b="1" dirty="0"/>
              <a:t>F</a:t>
            </a:r>
            <a:r>
              <a:rPr lang="en-GB" sz="2400" b="1" dirty="0" smtClean="0"/>
              <a:t>ormats</a:t>
            </a:r>
          </a:p>
        </p:txBody>
      </p:sp>
      <p:sp>
        <p:nvSpPr>
          <p:cNvPr id="28677" name="Rectangle 3"/>
          <p:cNvSpPr>
            <a:spLocks noGrp="1" noChangeArrowheads="1"/>
          </p:cNvSpPr>
          <p:nvPr>
            <p:ph type="body" idx="4294967295"/>
          </p:nvPr>
        </p:nvSpPr>
        <p:spPr>
          <a:xfrm>
            <a:off x="196850" y="873125"/>
            <a:ext cx="8229600" cy="3068955"/>
          </a:xfrm>
          <a:prstGeom prst="rect">
            <a:avLst/>
          </a:prstGeom>
        </p:spPr>
        <p:txBody>
          <a:bodyPr/>
          <a:lstStyle/>
          <a:p>
            <a:pPr marL="173038" indent="-173038" eaLnBrk="1" hangingPunct="1">
              <a:defRPr/>
            </a:pPr>
            <a:r>
              <a:rPr lang="en-GB" dirty="0" smtClean="0"/>
              <a:t>HL7 v2.5.1, v2.6 and v2.7</a:t>
            </a:r>
          </a:p>
          <a:p>
            <a:pPr marL="401638" lvl="1" indent="-173038" eaLnBrk="1" hangingPunct="1">
              <a:defRPr/>
            </a:pPr>
            <a:r>
              <a:rPr lang="en-GB" dirty="0" smtClean="0"/>
              <a:t>Connectivity Pack for Healthcare</a:t>
            </a:r>
          </a:p>
          <a:p>
            <a:pPr marL="173038" indent="-173038" eaLnBrk="1" hangingPunct="1">
              <a:defRPr/>
            </a:pPr>
            <a:r>
              <a:rPr lang="en-GB" dirty="0" smtClean="0"/>
              <a:t>IBM/Toshiba 4690 </a:t>
            </a:r>
            <a:r>
              <a:rPr lang="en-GB" dirty="0" err="1" smtClean="0"/>
              <a:t>SurePos</a:t>
            </a:r>
            <a:r>
              <a:rPr lang="en-GB" dirty="0" smtClean="0"/>
              <a:t> ACE v7r3 TLOG</a:t>
            </a:r>
          </a:p>
          <a:p>
            <a:pPr marL="401638" lvl="1" indent="-173038" eaLnBrk="1" hangingPunct="1">
              <a:defRPr/>
            </a:pPr>
            <a:r>
              <a:rPr lang="en-GB" dirty="0" err="1" smtClean="0"/>
              <a:t>DFDLSchemas</a:t>
            </a:r>
            <a:r>
              <a:rPr lang="en-GB" dirty="0" smtClean="0"/>
              <a:t> on </a:t>
            </a:r>
            <a:r>
              <a:rPr lang="en-GB" dirty="0" err="1" smtClean="0"/>
              <a:t>GitHub</a:t>
            </a:r>
            <a:endParaRPr lang="en-GB" dirty="0" smtClean="0"/>
          </a:p>
          <a:p>
            <a:pPr marL="173038" indent="-173038" eaLnBrk="1" hangingPunct="1">
              <a:defRPr/>
            </a:pPr>
            <a:r>
              <a:rPr lang="en-GB" dirty="0"/>
              <a:t>ISO 8583 (1987)</a:t>
            </a:r>
          </a:p>
          <a:p>
            <a:pPr marL="401638" lvl="1" indent="-173038" eaLnBrk="1" hangingPunct="1">
              <a:defRPr/>
            </a:pPr>
            <a:r>
              <a:rPr lang="en-GB" dirty="0" err="1" smtClean="0"/>
              <a:t>DFDLSchemas</a:t>
            </a:r>
            <a:r>
              <a:rPr lang="en-GB" dirty="0" smtClean="0"/>
              <a:t> on </a:t>
            </a:r>
            <a:r>
              <a:rPr lang="en-GB" dirty="0" err="1" smtClean="0"/>
              <a:t>GitHub</a:t>
            </a:r>
            <a:r>
              <a:rPr lang="en-GB" dirty="0" smtClean="0"/>
              <a:t> </a:t>
            </a:r>
            <a:endParaRPr lang="en-GB" dirty="0"/>
          </a:p>
          <a:p>
            <a:pPr marL="401638" lvl="1" indent="-173038" eaLnBrk="1" hangingPunct="1">
              <a:defRPr/>
            </a:pPr>
            <a:r>
              <a:rPr lang="en-GB" dirty="0" smtClean="0"/>
              <a:t>IBM Integration Bus </a:t>
            </a:r>
            <a:r>
              <a:rPr lang="en-GB" dirty="0"/>
              <a:t>sample</a:t>
            </a:r>
          </a:p>
          <a:p>
            <a:pPr marL="173038" indent="-173038" eaLnBrk="1" hangingPunct="1">
              <a:defRPr/>
            </a:pPr>
            <a:r>
              <a:rPr lang="en-GB" sz="1800" dirty="0" smtClean="0"/>
              <a:t>More to follow…</a:t>
            </a:r>
          </a:p>
          <a:p>
            <a:pPr marL="509588" lvl="1" indent="-163513" eaLnBrk="1" hangingPunct="1">
              <a:defRPr/>
            </a:pPr>
            <a:endParaRPr lang="en-GB"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480" y="2316481"/>
            <a:ext cx="4504090" cy="410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893" y="4246880"/>
            <a:ext cx="4253547" cy="21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332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Agenda </a:t>
            </a:r>
          </a:p>
        </p:txBody>
      </p:sp>
      <p:sp>
        <p:nvSpPr>
          <p:cNvPr id="18435" name="Rectangle 3"/>
          <p:cNvSpPr>
            <a:spLocks noGrp="1" noChangeArrowheads="1"/>
          </p:cNvSpPr>
          <p:nvPr>
            <p:ph idx="1"/>
          </p:nvPr>
        </p:nvSpPr>
        <p:spPr bwMode="auto">
          <a:xfrm>
            <a:off x="182563" y="1089025"/>
            <a:ext cx="8686800" cy="4479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dirty="0" smtClean="0"/>
              <a:t>DFDL in More Depth</a:t>
            </a:r>
          </a:p>
          <a:p>
            <a:pPr eaLnBrk="1" hangingPunct="1"/>
            <a:endParaRPr lang="en-GB" dirty="0" smtClean="0"/>
          </a:p>
          <a:p>
            <a:pPr eaLnBrk="1" hangingPunct="1"/>
            <a:r>
              <a:rPr lang="en-GB" dirty="0" smtClean="0"/>
              <a:t>Modeling Data using DFDL</a:t>
            </a:r>
          </a:p>
          <a:p>
            <a:pPr eaLnBrk="1" hangingPunct="1"/>
            <a:endParaRPr lang="en-GB" dirty="0" smtClean="0"/>
          </a:p>
          <a:p>
            <a:pPr eaLnBrk="1" hangingPunct="1"/>
            <a:r>
              <a:rPr lang="en-GB" dirty="0" smtClean="0"/>
              <a:t>Industry Format Examples</a:t>
            </a:r>
          </a:p>
          <a:p>
            <a:pPr eaLnBrk="1" hangingPunct="1"/>
            <a:endParaRPr lang="en-GB" dirty="0" smtClean="0"/>
          </a:p>
          <a:p>
            <a:pPr eaLnBrk="1" hangingPunct="1"/>
            <a:r>
              <a:rPr lang="en-GB" dirty="0" smtClean="0"/>
              <a:t>Questions</a:t>
            </a:r>
          </a:p>
          <a:p>
            <a:pPr eaLnBrk="1" hangingPunct="1"/>
            <a:endParaRPr lang="en-GB" dirty="0" smtClean="0"/>
          </a:p>
        </p:txBody>
      </p:sp>
      <p:sp>
        <p:nvSpPr>
          <p:cNvPr id="18436" name="Rectangle 4"/>
          <p:cNvSpPr>
            <a:spLocks noChangeArrowheads="1"/>
          </p:cNvSpPr>
          <p:nvPr/>
        </p:nvSpPr>
        <p:spPr bwMode="auto">
          <a:xfrm>
            <a:off x="182563" y="1031843"/>
            <a:ext cx="8620125" cy="555625"/>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219450"/>
            <a:ext cx="8588375" cy="3238500"/>
          </a:xfrm>
          <a:prstGeom prst="rect">
            <a:avLst/>
          </a:prstGeom>
          <a:noFill/>
          <a:ln>
            <a:noFill/>
          </a:ln>
          <a:effectLst/>
          <a:extLst>
            <a:ext uri="{909E8E84-426E-40DD-AFC4-6F175D3DCCD1}">
              <a14:hiddenFill xmlns:a14="http://schemas.microsoft.com/office/drawing/2010/main">
                <a:gradFill rotWithShape="1">
                  <a:gsLst>
                    <a:gs pos="0">
                      <a:schemeClr val="folHlink">
                        <a:alpha val="4999"/>
                      </a:schemeClr>
                    </a:gs>
                    <a:gs pos="100000">
                      <a:srgbClr val="415C1D"/>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ISO 8583</a:t>
            </a:r>
          </a:p>
        </p:txBody>
      </p:sp>
      <p:sp>
        <p:nvSpPr>
          <p:cNvPr id="3891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917" name="Rectangle 6"/>
          <p:cNvSpPr>
            <a:spLocks noGrp="1" noChangeArrowheads="1"/>
          </p:cNvSpPr>
          <p:nvPr>
            <p:ph type="body" idx="1"/>
          </p:nvPr>
        </p:nvSpPr>
        <p:spPr bwMode="auto">
          <a:xfrm>
            <a:off x="274638" y="747713"/>
            <a:ext cx="8686800" cy="3014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1800" dirty="0" smtClean="0"/>
              <a:t>ISO 8583 is a text/binary format used for ATM and credit card transactions</a:t>
            </a:r>
          </a:p>
          <a:p>
            <a:pPr eaLnBrk="1" hangingPunct="1">
              <a:lnSpc>
                <a:spcPct val="90000"/>
              </a:lnSpc>
            </a:pPr>
            <a:r>
              <a:rPr lang="en-GB" sz="1800" dirty="0" smtClean="0"/>
              <a:t>A message consists of a flat structure of simple data fields</a:t>
            </a:r>
          </a:p>
          <a:p>
            <a:pPr eaLnBrk="1" hangingPunct="1">
              <a:lnSpc>
                <a:spcPct val="90000"/>
              </a:lnSpc>
            </a:pPr>
            <a:r>
              <a:rPr lang="en-GB" sz="1800" dirty="0" smtClean="0"/>
              <a:t>Data fields are either fixed length or variable length with a prefix</a:t>
            </a:r>
          </a:p>
          <a:p>
            <a:pPr lvl="1" eaLnBrk="1" hangingPunct="1">
              <a:lnSpc>
                <a:spcPct val="90000"/>
              </a:lnSpc>
            </a:pPr>
            <a:r>
              <a:rPr lang="en-GB" sz="1600" dirty="0" err="1" smtClean="0"/>
              <a:t>lengthKind</a:t>
            </a:r>
            <a:r>
              <a:rPr lang="en-GB" sz="1600" dirty="0" smtClean="0"/>
              <a:t> ‘explicit’ or </a:t>
            </a:r>
            <a:r>
              <a:rPr lang="en-GB" sz="1600" dirty="0" err="1" smtClean="0"/>
              <a:t>lengthKind</a:t>
            </a:r>
            <a:r>
              <a:rPr lang="en-GB" sz="1600" dirty="0" smtClean="0"/>
              <a:t> ‘prefixed’</a:t>
            </a:r>
          </a:p>
          <a:p>
            <a:pPr eaLnBrk="1" hangingPunct="1">
              <a:lnSpc>
                <a:spcPct val="90000"/>
              </a:lnSpc>
            </a:pPr>
            <a:r>
              <a:rPr lang="en-GB" sz="1800" dirty="0" smtClean="0"/>
              <a:t>Most data fields are optional (</a:t>
            </a:r>
            <a:r>
              <a:rPr lang="en-GB" sz="1800" dirty="0" err="1" smtClean="0"/>
              <a:t>ie</a:t>
            </a:r>
            <a:r>
              <a:rPr lang="en-GB" sz="1800" dirty="0" smtClean="0"/>
              <a:t>, </a:t>
            </a:r>
            <a:r>
              <a:rPr lang="en-GB" sz="1800" dirty="0" err="1" smtClean="0"/>
              <a:t>minOccurs</a:t>
            </a:r>
            <a:r>
              <a:rPr lang="en-GB" sz="1800" dirty="0" smtClean="0"/>
              <a:t> ‘0’) but there are no delimiters!</a:t>
            </a:r>
          </a:p>
          <a:p>
            <a:pPr eaLnBrk="1" hangingPunct="1">
              <a:lnSpc>
                <a:spcPct val="90000"/>
              </a:lnSpc>
            </a:pPr>
            <a:r>
              <a:rPr lang="en-GB" sz="1800" dirty="0" smtClean="0"/>
              <a:t>The presence of a field in the data is indicated by a flag in a special bitmap</a:t>
            </a:r>
          </a:p>
          <a:p>
            <a:pPr lvl="1" eaLnBrk="1" hangingPunct="1">
              <a:lnSpc>
                <a:spcPct val="90000"/>
              </a:lnSpc>
            </a:pPr>
            <a:r>
              <a:rPr lang="en-GB" sz="1600" dirty="0" err="1" smtClean="0"/>
              <a:t>occursCountKind</a:t>
            </a:r>
            <a:r>
              <a:rPr lang="en-GB" sz="1600" dirty="0" smtClean="0"/>
              <a:t> ‘expression’, </a:t>
            </a:r>
            <a:r>
              <a:rPr lang="en-GB" sz="1600" dirty="0" err="1" smtClean="0"/>
              <a:t>occursCount</a:t>
            </a:r>
            <a:r>
              <a:rPr lang="en-GB" sz="1600" dirty="0" smtClean="0"/>
              <a:t> </a:t>
            </a:r>
            <a:r>
              <a:rPr lang="en-GB" sz="1600" smtClean="0"/>
              <a:t>‘{/ISO8583_1987/</a:t>
            </a:r>
            <a:r>
              <a:rPr lang="en-GB" sz="1600" dirty="0" err="1" smtClean="0"/>
              <a:t>PrimaryBitmap</a:t>
            </a:r>
            <a:r>
              <a:rPr lang="en-GB" sz="1600" dirty="0" smtClean="0"/>
              <a:t>/</a:t>
            </a:r>
            <a:r>
              <a:rPr lang="en-GB" sz="1600" dirty="0" err="1" smtClean="0"/>
              <a:t>Bitxxx</a:t>
            </a:r>
            <a:r>
              <a:rPr lang="en-GB" sz="1600" dirty="0" smtClean="0"/>
              <a:t>}’</a:t>
            </a:r>
          </a:p>
          <a:p>
            <a:pPr eaLnBrk="1" hangingPunct="1">
              <a:lnSpc>
                <a:spcPct val="90000"/>
              </a:lnSpc>
            </a:pPr>
            <a:endParaRPr lang="en-GB" sz="1800" dirty="0" smtClean="0"/>
          </a:p>
        </p:txBody>
      </p:sp>
      <p:sp>
        <p:nvSpPr>
          <p:cNvPr id="9" name="Oval 8"/>
          <p:cNvSpPr/>
          <p:nvPr/>
        </p:nvSpPr>
        <p:spPr>
          <a:xfrm>
            <a:off x="5927725" y="4143375"/>
            <a:ext cx="1911350" cy="4572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dirty="0"/>
          </a:p>
        </p:txBody>
      </p:sp>
      <p:sp>
        <p:nvSpPr>
          <p:cNvPr id="10" name="Oval 9"/>
          <p:cNvSpPr/>
          <p:nvPr/>
        </p:nvSpPr>
        <p:spPr>
          <a:xfrm>
            <a:off x="5822950" y="5686425"/>
            <a:ext cx="3178175" cy="84772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2" name="Oval 11"/>
          <p:cNvSpPr/>
          <p:nvPr/>
        </p:nvSpPr>
        <p:spPr>
          <a:xfrm>
            <a:off x="850900" y="4848225"/>
            <a:ext cx="1911350" cy="4572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3754438"/>
            <a:ext cx="8555038" cy="2933700"/>
          </a:xfrm>
          <a:prstGeom prst="rect">
            <a:avLst/>
          </a:prstGeom>
          <a:noFill/>
          <a:ln>
            <a:noFill/>
          </a:ln>
          <a:effectLst/>
          <a:extLst>
            <a:ext uri="{909E8E84-426E-40DD-AFC4-6F175D3DCCD1}">
              <a14:hiddenFill xmlns:a14="http://schemas.microsoft.com/office/drawing/2010/main">
                <a:gradFill rotWithShape="1">
                  <a:gsLst>
                    <a:gs pos="0">
                      <a:schemeClr val="folHlink">
                        <a:alpha val="4999"/>
                      </a:schemeClr>
                    </a:gs>
                    <a:gs pos="100000">
                      <a:srgbClr val="415C1D"/>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HL7 v2</a:t>
            </a:r>
          </a:p>
        </p:txBody>
      </p:sp>
      <p:sp>
        <p:nvSpPr>
          <p:cNvPr id="3994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941" name="Rectangle 6"/>
          <p:cNvSpPr>
            <a:spLocks noGrp="1" noChangeArrowheads="1"/>
          </p:cNvSpPr>
          <p:nvPr>
            <p:ph type="body" idx="1"/>
          </p:nvPr>
        </p:nvSpPr>
        <p:spPr bwMode="auto">
          <a:xfrm>
            <a:off x="274638" y="747713"/>
            <a:ext cx="8686800" cy="3014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1800" dirty="0" smtClean="0"/>
              <a:t>HL7 v2 is a delimited text format used in the Healthcare industry</a:t>
            </a:r>
          </a:p>
          <a:p>
            <a:pPr eaLnBrk="1" hangingPunct="1">
              <a:lnSpc>
                <a:spcPct val="90000"/>
              </a:lnSpc>
            </a:pPr>
            <a:r>
              <a:rPr lang="en-GB" sz="1800" dirty="0" smtClean="0"/>
              <a:t>A message consists an MSH segment followed by a number of other segments</a:t>
            </a:r>
          </a:p>
          <a:p>
            <a:pPr eaLnBrk="1" hangingPunct="1">
              <a:lnSpc>
                <a:spcPct val="90000"/>
              </a:lnSpc>
            </a:pPr>
            <a:r>
              <a:rPr lang="en-GB" sz="1800" dirty="0" smtClean="0"/>
              <a:t>Each segment is identified by a 3 char tag and terminated by CR</a:t>
            </a:r>
          </a:p>
          <a:p>
            <a:pPr lvl="1" eaLnBrk="1" hangingPunct="1">
              <a:lnSpc>
                <a:spcPct val="90000"/>
              </a:lnSpc>
            </a:pPr>
            <a:r>
              <a:rPr lang="en-GB" sz="1600" dirty="0" smtClean="0"/>
              <a:t>Eg, initiator ‘MSH’, terminator ‘%NL;’, with a choice having </a:t>
            </a:r>
            <a:r>
              <a:rPr lang="en-GB" sz="1600" dirty="0" err="1" smtClean="0"/>
              <a:t>initiatedContent</a:t>
            </a:r>
            <a:r>
              <a:rPr lang="en-GB" sz="1600" dirty="0" smtClean="0"/>
              <a:t> ‘yes’</a:t>
            </a:r>
          </a:p>
          <a:p>
            <a:pPr eaLnBrk="1" hangingPunct="1">
              <a:lnSpc>
                <a:spcPct val="90000"/>
              </a:lnSpc>
            </a:pPr>
            <a:r>
              <a:rPr lang="en-GB" sz="1800" dirty="0" smtClean="0"/>
              <a:t>Segments contain variable length fields terminated by a delimiter, fields may be simple or complex, each level of nesting has its own delimiter (</a:t>
            </a:r>
            <a:r>
              <a:rPr lang="en-GB" sz="1600" dirty="0" smtClean="0"/>
              <a:t>‘|’, ‘^’, ‘&amp;’)</a:t>
            </a:r>
          </a:p>
          <a:p>
            <a:pPr eaLnBrk="1" hangingPunct="1">
              <a:lnSpc>
                <a:spcPct val="90000"/>
              </a:lnSpc>
            </a:pPr>
            <a:r>
              <a:rPr lang="en-GB" sz="1800" dirty="0" smtClean="0"/>
              <a:t>Fields may repeat and occurrences have their own delimiter (</a:t>
            </a:r>
            <a:r>
              <a:rPr lang="en-GB" sz="1600" dirty="0" smtClean="0"/>
              <a:t>‘~’)</a:t>
            </a:r>
          </a:p>
          <a:p>
            <a:pPr eaLnBrk="1" hangingPunct="1">
              <a:lnSpc>
                <a:spcPct val="90000"/>
              </a:lnSpc>
            </a:pPr>
            <a:r>
              <a:rPr lang="en-GB" sz="1800" dirty="0" smtClean="0"/>
              <a:t>Delimiters are dynamically defined in the first (MSH) segment</a:t>
            </a:r>
          </a:p>
          <a:p>
            <a:pPr lvl="1" eaLnBrk="1" hangingPunct="1">
              <a:lnSpc>
                <a:spcPct val="90000"/>
              </a:lnSpc>
            </a:pPr>
            <a:r>
              <a:rPr lang="en-GB" sz="1600" dirty="0" smtClean="0"/>
              <a:t>separator ‘{/HL7/MSH/MSH.1.FieldSeparator}’</a:t>
            </a:r>
          </a:p>
          <a:p>
            <a:pPr eaLnBrk="1" hangingPunct="1">
              <a:lnSpc>
                <a:spcPct val="90000"/>
              </a:lnSpc>
            </a:pPr>
            <a:endParaRPr lang="en-GB" sz="1600" dirty="0" smtClean="0"/>
          </a:p>
          <a:p>
            <a:pPr eaLnBrk="1" hangingPunct="1">
              <a:lnSpc>
                <a:spcPct val="90000"/>
              </a:lnSpc>
            </a:pPr>
            <a:endParaRPr lang="en-GB" sz="1800" dirty="0" smtClean="0"/>
          </a:p>
        </p:txBody>
      </p:sp>
      <p:sp>
        <p:nvSpPr>
          <p:cNvPr id="9" name="Oval 8"/>
          <p:cNvSpPr/>
          <p:nvPr/>
        </p:nvSpPr>
        <p:spPr>
          <a:xfrm>
            <a:off x="6496050" y="4830763"/>
            <a:ext cx="2647950" cy="360362"/>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dirty="0"/>
          </a:p>
        </p:txBody>
      </p:sp>
      <p:sp>
        <p:nvSpPr>
          <p:cNvPr id="10" name="Oval 9"/>
          <p:cNvSpPr/>
          <p:nvPr/>
        </p:nvSpPr>
        <p:spPr>
          <a:xfrm>
            <a:off x="6496050" y="5745163"/>
            <a:ext cx="2647950" cy="531812"/>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2" name="Oval 11"/>
          <p:cNvSpPr/>
          <p:nvPr/>
        </p:nvSpPr>
        <p:spPr>
          <a:xfrm>
            <a:off x="1116013" y="4849813"/>
            <a:ext cx="1700212" cy="531812"/>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dirty="0"/>
          </a:p>
        </p:txBody>
      </p:sp>
      <p:pic>
        <p:nvPicPr>
          <p:cNvPr id="399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3754438"/>
            <a:ext cx="457200" cy="260350"/>
          </a:xfrm>
          <a:prstGeom prst="rect">
            <a:avLst/>
          </a:prstGeom>
          <a:noFill/>
          <a:ln>
            <a:noFill/>
          </a:ln>
          <a:effectLst/>
          <a:extLst>
            <a:ext uri="{909E8E84-426E-40DD-AFC4-6F175D3DCCD1}">
              <a14:hiddenFill xmlns:a14="http://schemas.microsoft.com/office/drawing/2010/main">
                <a:gradFill rotWithShape="1">
                  <a:gsLst>
                    <a:gs pos="0">
                      <a:schemeClr val="folHlink">
                        <a:alpha val="4999"/>
                      </a:schemeClr>
                    </a:gs>
                    <a:gs pos="100000">
                      <a:srgbClr val="415C1D"/>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976313" y="5840412"/>
            <a:ext cx="1700212" cy="84772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78" y="3492499"/>
            <a:ext cx="8662072" cy="3194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4690 TLOG</a:t>
            </a:r>
          </a:p>
        </p:txBody>
      </p:sp>
      <p:sp>
        <p:nvSpPr>
          <p:cNvPr id="3891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917" name="Rectangle 6"/>
          <p:cNvSpPr>
            <a:spLocks noGrp="1" noChangeArrowheads="1"/>
          </p:cNvSpPr>
          <p:nvPr>
            <p:ph type="body" idx="1"/>
          </p:nvPr>
        </p:nvSpPr>
        <p:spPr bwMode="auto">
          <a:xfrm>
            <a:off x="274638" y="747713"/>
            <a:ext cx="8686800" cy="3014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1800" dirty="0" smtClean="0"/>
              <a:t>TLOG is a binary format created by IBM/Toshiba 4690 point-of-sale </a:t>
            </a:r>
          </a:p>
          <a:p>
            <a:pPr eaLnBrk="1" hangingPunct="1">
              <a:lnSpc>
                <a:spcPct val="90000"/>
              </a:lnSpc>
            </a:pPr>
            <a:r>
              <a:rPr lang="en-GB" sz="1800" dirty="0" smtClean="0"/>
              <a:t>A ‘transaction log’ consists of multiple different transaction records</a:t>
            </a:r>
          </a:p>
          <a:p>
            <a:pPr eaLnBrk="1" hangingPunct="1">
              <a:lnSpc>
                <a:spcPct val="90000"/>
              </a:lnSpc>
            </a:pPr>
            <a:r>
              <a:rPr lang="en-GB" sz="1800" dirty="0" smtClean="0"/>
              <a:t>Each transaction record has a type (and some records have a subtype)</a:t>
            </a:r>
          </a:p>
          <a:p>
            <a:pPr lvl="1" eaLnBrk="1" hangingPunct="1">
              <a:lnSpc>
                <a:spcPct val="90000"/>
              </a:lnSpc>
            </a:pPr>
            <a:r>
              <a:rPr lang="en-GB" sz="1600" dirty="0" smtClean="0"/>
              <a:t>Use a choice with a discriminator on each branch</a:t>
            </a:r>
          </a:p>
          <a:p>
            <a:pPr eaLnBrk="1" hangingPunct="1">
              <a:lnSpc>
                <a:spcPct val="90000"/>
              </a:lnSpc>
            </a:pPr>
            <a:r>
              <a:rPr lang="en-GB" sz="1800" dirty="0" smtClean="0"/>
              <a:t>Each transaction record is a sequence of delimited binary fields</a:t>
            </a:r>
          </a:p>
          <a:p>
            <a:pPr lvl="1" eaLnBrk="1" hangingPunct="1">
              <a:lnSpc>
                <a:spcPct val="90000"/>
              </a:lnSpc>
            </a:pPr>
            <a:r>
              <a:rPr lang="en-GB" sz="1600" dirty="0" err="1" smtClean="0"/>
              <a:t>lengthKind</a:t>
            </a:r>
            <a:r>
              <a:rPr lang="en-GB" sz="1600" dirty="0" smtClean="0"/>
              <a:t> ‘delimited’</a:t>
            </a:r>
          </a:p>
          <a:p>
            <a:pPr eaLnBrk="1" hangingPunct="1">
              <a:lnSpc>
                <a:spcPct val="90000"/>
              </a:lnSpc>
            </a:pPr>
            <a:r>
              <a:rPr lang="en-GB" sz="1800" dirty="0" smtClean="0"/>
              <a:t>Most of the fields are a special packed decimal unique to 4690</a:t>
            </a:r>
          </a:p>
          <a:p>
            <a:pPr lvl="1" eaLnBrk="1" hangingPunct="1">
              <a:lnSpc>
                <a:spcPct val="90000"/>
              </a:lnSpc>
            </a:pPr>
            <a:r>
              <a:rPr lang="en-GB" sz="1600" dirty="0" smtClean="0"/>
              <a:t>representation ‘binary’, </a:t>
            </a:r>
            <a:r>
              <a:rPr lang="en-GB" sz="1600" dirty="0" err="1" smtClean="0"/>
              <a:t>binaryNumberRep</a:t>
            </a:r>
            <a:r>
              <a:rPr lang="en-GB" sz="1600" dirty="0" smtClean="0"/>
              <a:t> ‘ibm4690Packed’</a:t>
            </a:r>
          </a:p>
        </p:txBody>
      </p:sp>
      <p:sp>
        <p:nvSpPr>
          <p:cNvPr id="10" name="Oval 9"/>
          <p:cNvSpPr/>
          <p:nvPr/>
        </p:nvSpPr>
        <p:spPr>
          <a:xfrm>
            <a:off x="6559550" y="6184900"/>
            <a:ext cx="2324099" cy="502122"/>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2" name="Oval 11"/>
          <p:cNvSpPr/>
          <p:nvPr/>
        </p:nvSpPr>
        <p:spPr>
          <a:xfrm>
            <a:off x="393700" y="4660900"/>
            <a:ext cx="2641600" cy="99695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dirty="0"/>
          </a:p>
        </p:txBody>
      </p:sp>
      <p:sp>
        <p:nvSpPr>
          <p:cNvPr id="13" name="Oval 12"/>
          <p:cNvSpPr/>
          <p:nvPr/>
        </p:nvSpPr>
        <p:spPr>
          <a:xfrm>
            <a:off x="6394450" y="4267200"/>
            <a:ext cx="2324099" cy="502122"/>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Tree>
    <p:extLst>
      <p:ext uri="{BB962C8B-B14F-4D97-AF65-F5344CB8AC3E}">
        <p14:creationId xmlns:p14="http://schemas.microsoft.com/office/powerpoint/2010/main" val="42148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45" y="3178175"/>
            <a:ext cx="839051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NACHA</a:t>
            </a:r>
          </a:p>
        </p:txBody>
      </p:sp>
      <p:sp>
        <p:nvSpPr>
          <p:cNvPr id="3891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917" name="Rectangle 6"/>
          <p:cNvSpPr>
            <a:spLocks noGrp="1" noChangeArrowheads="1"/>
          </p:cNvSpPr>
          <p:nvPr>
            <p:ph type="body" idx="1"/>
          </p:nvPr>
        </p:nvSpPr>
        <p:spPr bwMode="auto">
          <a:xfrm>
            <a:off x="274638" y="747713"/>
            <a:ext cx="8686800" cy="30146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GB" sz="1800" dirty="0" smtClean="0"/>
              <a:t>NACHA is a text format used for electronic payments </a:t>
            </a:r>
          </a:p>
          <a:p>
            <a:pPr eaLnBrk="1" hangingPunct="1">
              <a:lnSpc>
                <a:spcPct val="90000"/>
              </a:lnSpc>
            </a:pPr>
            <a:r>
              <a:rPr lang="en-GB" sz="1800" dirty="0" smtClean="0"/>
              <a:t>A message consists of an envelope and repeating batches of records</a:t>
            </a:r>
          </a:p>
          <a:p>
            <a:pPr eaLnBrk="1" hangingPunct="1">
              <a:lnSpc>
                <a:spcPct val="90000"/>
              </a:lnSpc>
            </a:pPr>
            <a:r>
              <a:rPr lang="en-GB" sz="1800" dirty="0" smtClean="0"/>
              <a:t>There are different kinds of record but only one kind appears in a given batch</a:t>
            </a:r>
          </a:p>
          <a:p>
            <a:pPr lvl="1" eaLnBrk="1" hangingPunct="1">
              <a:lnSpc>
                <a:spcPct val="90000"/>
              </a:lnSpc>
            </a:pPr>
            <a:r>
              <a:rPr lang="en-GB" sz="1600" dirty="0" smtClean="0"/>
              <a:t>Use a choice with a discriminator on each branch</a:t>
            </a:r>
          </a:p>
          <a:p>
            <a:pPr eaLnBrk="1" hangingPunct="1">
              <a:lnSpc>
                <a:spcPct val="90000"/>
              </a:lnSpc>
            </a:pPr>
            <a:r>
              <a:rPr lang="en-GB" sz="1800" dirty="0" smtClean="0"/>
              <a:t>All records are 94 characters long and usually terminated with a new line </a:t>
            </a:r>
          </a:p>
          <a:p>
            <a:pPr lvl="1" eaLnBrk="1" hangingPunct="1">
              <a:lnSpc>
                <a:spcPct val="90000"/>
              </a:lnSpc>
            </a:pPr>
            <a:r>
              <a:rPr lang="en-GB" sz="1600" dirty="0" err="1" smtClean="0"/>
              <a:t>lengthKind</a:t>
            </a:r>
            <a:r>
              <a:rPr lang="en-GB" sz="1600" dirty="0" smtClean="0"/>
              <a:t> ‘explicit’, length ‘94’, terminator ‘%NL;’</a:t>
            </a:r>
          </a:p>
          <a:p>
            <a:pPr eaLnBrk="1" hangingPunct="1">
              <a:lnSpc>
                <a:spcPct val="90000"/>
              </a:lnSpc>
            </a:pPr>
            <a:r>
              <a:rPr lang="en-GB" sz="1800" dirty="0" smtClean="0"/>
              <a:t>Each record is a sequence of fixed length fields</a:t>
            </a:r>
          </a:p>
        </p:txBody>
      </p:sp>
      <p:sp>
        <p:nvSpPr>
          <p:cNvPr id="10" name="Oval 9"/>
          <p:cNvSpPr/>
          <p:nvPr/>
        </p:nvSpPr>
        <p:spPr>
          <a:xfrm>
            <a:off x="5911850" y="5330825"/>
            <a:ext cx="3178175" cy="84772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a:p>
        </p:txBody>
      </p:sp>
      <p:sp>
        <p:nvSpPr>
          <p:cNvPr id="12" name="Oval 11"/>
          <p:cNvSpPr/>
          <p:nvPr/>
        </p:nvSpPr>
        <p:spPr>
          <a:xfrm>
            <a:off x="889000" y="5010150"/>
            <a:ext cx="2641600" cy="129540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GB" dirty="0"/>
          </a:p>
        </p:txBody>
      </p:sp>
    </p:spTree>
    <p:extLst>
      <p:ext uri="{BB962C8B-B14F-4D97-AF65-F5344CB8AC3E}">
        <p14:creationId xmlns:p14="http://schemas.microsoft.com/office/powerpoint/2010/main" val="177999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Agenda </a:t>
            </a:r>
          </a:p>
        </p:txBody>
      </p:sp>
      <p:sp>
        <p:nvSpPr>
          <p:cNvPr id="40963" name="Rectangle 3"/>
          <p:cNvSpPr>
            <a:spLocks noGrp="1" noChangeArrowheads="1"/>
          </p:cNvSpPr>
          <p:nvPr>
            <p:ph idx="1"/>
          </p:nvPr>
        </p:nvSpPr>
        <p:spPr bwMode="auto">
          <a:xfrm>
            <a:off x="182563" y="1089025"/>
            <a:ext cx="8686800" cy="4479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dirty="0" smtClean="0"/>
              <a:t>DFDL in More Depth</a:t>
            </a:r>
          </a:p>
          <a:p>
            <a:pPr eaLnBrk="1" hangingPunct="1"/>
            <a:endParaRPr lang="en-GB" dirty="0" smtClean="0"/>
          </a:p>
          <a:p>
            <a:pPr eaLnBrk="1" hangingPunct="1"/>
            <a:r>
              <a:rPr lang="en-GB" dirty="0" smtClean="0"/>
              <a:t>Modeling Data using DFDL</a:t>
            </a:r>
          </a:p>
          <a:p>
            <a:pPr eaLnBrk="1" hangingPunct="1"/>
            <a:endParaRPr lang="en-GB" dirty="0" smtClean="0"/>
          </a:p>
          <a:p>
            <a:pPr eaLnBrk="1" hangingPunct="1"/>
            <a:r>
              <a:rPr lang="en-GB" dirty="0" smtClean="0"/>
              <a:t>Industry Format </a:t>
            </a:r>
            <a:r>
              <a:rPr lang="en-GB" dirty="0"/>
              <a:t>E</a:t>
            </a:r>
            <a:r>
              <a:rPr lang="en-GB" dirty="0" smtClean="0"/>
              <a:t>xamples</a:t>
            </a:r>
          </a:p>
          <a:p>
            <a:pPr eaLnBrk="1" hangingPunct="1"/>
            <a:endParaRPr lang="en-GB" dirty="0" smtClean="0"/>
          </a:p>
          <a:p>
            <a:pPr eaLnBrk="1" hangingPunct="1"/>
            <a:r>
              <a:rPr lang="en-GB" dirty="0" smtClean="0"/>
              <a:t>Questions</a:t>
            </a:r>
          </a:p>
          <a:p>
            <a:pPr eaLnBrk="1" hangingPunct="1"/>
            <a:endParaRPr lang="en-GB" dirty="0" smtClean="0"/>
          </a:p>
        </p:txBody>
      </p:sp>
      <p:sp>
        <p:nvSpPr>
          <p:cNvPr id="40964" name="Rectangle 4"/>
          <p:cNvSpPr>
            <a:spLocks noChangeArrowheads="1"/>
          </p:cNvSpPr>
          <p:nvPr/>
        </p:nvSpPr>
        <p:spPr bwMode="auto">
          <a:xfrm>
            <a:off x="182563" y="3873926"/>
            <a:ext cx="8620125" cy="555625"/>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8"/>
          <p:cNvSpPr txBox="1">
            <a:spLocks noChangeArrowheads="1"/>
          </p:cNvSpPr>
          <p:nvPr/>
        </p:nvSpPr>
        <p:spPr bwMode="auto">
          <a:xfrm>
            <a:off x="153988" y="869950"/>
            <a:ext cx="8723312"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233363" indent="-1190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defTabSz="914400" eaLnBrk="1" hangingPunct="1">
              <a:lnSpc>
                <a:spcPct val="100000"/>
              </a:lnSpc>
              <a:spcBef>
                <a:spcPct val="0"/>
              </a:spcBef>
              <a:spcAft>
                <a:spcPct val="0"/>
              </a:spcAft>
              <a:buClrTx/>
              <a:buSzTx/>
              <a:buFontTx/>
              <a:buNone/>
              <a:defRPr/>
            </a:pPr>
            <a:r>
              <a:rPr lang="en-US" sz="800" b="1">
                <a:solidFill>
                  <a:srgbClr val="000000"/>
                </a:solidFill>
                <a:ea typeface="+mn-ea"/>
              </a:rPr>
              <a:t>Legal Disclaimer</a:t>
            </a:r>
          </a:p>
          <a:p>
            <a:pPr algn="l" defTabSz="914400" eaLnBrk="1" hangingPunct="1">
              <a:lnSpc>
                <a:spcPct val="100000"/>
              </a:lnSpc>
              <a:spcBef>
                <a:spcPct val="0"/>
              </a:spcBef>
              <a:spcAft>
                <a:spcPct val="0"/>
              </a:spcAft>
              <a:buClrTx/>
              <a:buSzTx/>
              <a:buFontTx/>
              <a:buNone/>
              <a:defRPr/>
            </a:pPr>
            <a:endParaRPr lang="en-US" sz="800" b="1">
              <a:solidFill>
                <a:srgbClr val="000000"/>
              </a:solidFill>
              <a:ea typeface="+mn-ea"/>
            </a:endParaRP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 IBM Corporation 2013. All Rights Reserved.</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IBM’s current product plans and strategy, which are subject to change by IBM without notice. IBM shall 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References in this presentation to IBM products, programs, or services do not imply that they will be available in all countries in which IBM operates. Product release dates and/or capabilities referenced in this presentation may change at any time at IBM’s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the text contains performance statistics or references to benchmarks, insert the following language; otherwise delete:</a:t>
            </a:r>
            <a:br>
              <a:rPr lang="en-US" sz="800">
                <a:solidFill>
                  <a:srgbClr val="000000"/>
                </a:solidFill>
                <a:ea typeface="+mn-ea"/>
              </a:rPr>
            </a:br>
            <a:r>
              <a:rPr lang="en-US" sz="800">
                <a:solidFill>
                  <a:srgbClr val="000000"/>
                </a:solidFill>
                <a:ea typeface="+mn-ea"/>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the text includes any customer examples, please confirm we have prior written approval from such customer and insert the following language; otherwise delete:</a:t>
            </a:r>
            <a:br>
              <a:rPr lang="en-US" sz="800">
                <a:solidFill>
                  <a:srgbClr val="000000"/>
                </a:solidFill>
                <a:ea typeface="+mn-ea"/>
              </a:rPr>
            </a:br>
            <a:r>
              <a:rPr lang="en-US" sz="800">
                <a:solidFill>
                  <a:srgbClr val="000000"/>
                </a:solidFill>
                <a:ea typeface="+mn-ea"/>
              </a:rPr>
              <a:t>All customer examples described are presented as illustrations of how those customers have used IBM products and the results they may have achieved.  Actual environmental costs and performance characteristics may vary by customer.</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Please review text for proper trademark attribution of IBM products.  At first use, each product name must be the full name and include appropriate trademark symbols (e.g., IBM Lotus® Sametime® Unyte™).  Subsequent references can drop “IBM” but should include the proper branding (e.g., Lotus Sametime Gateway, or WebSphere Application Server).  Please refer to </a:t>
            </a:r>
            <a:r>
              <a:rPr lang="en-US" sz="800">
                <a:solidFill>
                  <a:srgbClr val="000000"/>
                </a:solidFill>
                <a:ea typeface="+mn-ea"/>
                <a:hlinkClick r:id="rId2"/>
              </a:rPr>
              <a:t>http://www.ibm.com/legal/copytrade.shtml</a:t>
            </a:r>
            <a:r>
              <a:rPr lang="en-US" sz="800">
                <a:solidFill>
                  <a:srgbClr val="000000"/>
                </a:solidFill>
                <a:ea typeface="+mn-ea"/>
              </a:rPr>
              <a:t> for guidance on which trademarks require the ® or ™ symbol.  Do not use abbreviations for IBM product names in your presentation. All product names must be used as adjectives rather than nouns.  Please list all of the trademarks that you use in your presentation as follows; delete any not included in your presentation. IBM, the IBM logo, Lotus, Lotus Notes, Notes, Domino, Quickr, Sametime, WebSphere, UC2,  PartnerWorld and Lotusphere are trademarks of International Business Machines Corporation in the United States, other countries, or both.   Unyte is a trademark of WebDialogs, Inc., in the United States, other countries, or both.</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you reference Adobe® in the text, please mark the first use and include the following; otherwise delete:</a:t>
            </a:r>
            <a:br>
              <a:rPr lang="en-US" sz="800">
                <a:solidFill>
                  <a:srgbClr val="000000"/>
                </a:solidFill>
                <a:ea typeface="+mn-ea"/>
              </a:rPr>
            </a:br>
            <a:r>
              <a:rPr lang="en-US" sz="800">
                <a:solidFill>
                  <a:srgbClr val="000000"/>
                </a:solidFill>
                <a:ea typeface="+mn-ea"/>
              </a:rPr>
              <a:t>Adobe, the Adobe logo, PostScript, and the PostScript logo are either registered trademarks or trademarks of Adobe Systems Incorporated in the United States, and/or other countries.</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you reference Java™ in the text, please mark the first use and include the following; otherwise delete:</a:t>
            </a:r>
            <a:br>
              <a:rPr lang="en-US" sz="800">
                <a:solidFill>
                  <a:srgbClr val="000000"/>
                </a:solidFill>
                <a:ea typeface="+mn-ea"/>
              </a:rPr>
            </a:br>
            <a:r>
              <a:rPr lang="en-US" sz="800">
                <a:solidFill>
                  <a:srgbClr val="000000"/>
                </a:solidFill>
                <a:ea typeface="+mn-ea"/>
              </a:rPr>
              <a:t>Java and all Java-based trademarks are trademarks of Sun Microsystems, Inc. in the United States, other countries, or both.</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you reference Microsoft® and/or Windows® in the text, please mark the first use and include the following, as applicable; otherwise delete:</a:t>
            </a:r>
            <a:br>
              <a:rPr lang="en-US" sz="800">
                <a:solidFill>
                  <a:srgbClr val="000000"/>
                </a:solidFill>
                <a:ea typeface="+mn-ea"/>
              </a:rPr>
            </a:br>
            <a:r>
              <a:rPr lang="en-US" sz="800">
                <a:solidFill>
                  <a:srgbClr val="000000"/>
                </a:solidFill>
                <a:ea typeface="+mn-ea"/>
              </a:rPr>
              <a:t>Microsoft and Windows are trademarks of Microsoft Corporation in the United States, other countries, or both.</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you reference Intel® and/or any of the following Intel products in the text, please mark the first use and include those that you use as follows; otherwise delete:</a:t>
            </a:r>
            <a:br>
              <a:rPr lang="en-US" sz="800">
                <a:solidFill>
                  <a:srgbClr val="000000"/>
                </a:solidFill>
                <a:ea typeface="+mn-ea"/>
              </a:rPr>
            </a:br>
            <a:r>
              <a:rPr lang="en-US" sz="800">
                <a:solidFill>
                  <a:srgbClr val="000000"/>
                </a:solidFill>
                <a:ea typeface="+mn-ea"/>
              </a:rPr>
              <a:t>Intel, Intel Centrino, Celeron, Intel Xeon, Intel SpeedStep, Itanium, and Pentium are trademarks or registered trademarks of Intel Corporation or its subsidiaries in the United States and other countries.</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you reference UNIX® in the text, please mark the first use and include the following; otherwise delete:</a:t>
            </a:r>
            <a:br>
              <a:rPr lang="en-US" sz="800">
                <a:solidFill>
                  <a:srgbClr val="000000"/>
                </a:solidFill>
                <a:ea typeface="+mn-ea"/>
              </a:rPr>
            </a:br>
            <a:r>
              <a:rPr lang="en-US" sz="800">
                <a:solidFill>
                  <a:srgbClr val="000000"/>
                </a:solidFill>
                <a:ea typeface="+mn-ea"/>
              </a:rPr>
              <a:t>UNIX is a registered trademark of The Open Group in the United States and other countries.</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you reference Linux® in your presentation, please mark the first use and include the following; otherwise delete:</a:t>
            </a:r>
            <a:br>
              <a:rPr lang="en-US" sz="800">
                <a:solidFill>
                  <a:srgbClr val="000000"/>
                </a:solidFill>
                <a:ea typeface="+mn-ea"/>
              </a:rPr>
            </a:br>
            <a:r>
              <a:rPr lang="en-US" sz="800">
                <a:solidFill>
                  <a:srgbClr val="000000"/>
                </a:solidFill>
                <a:ea typeface="+mn-ea"/>
              </a:rPr>
              <a:t>Linux is a registered trademark of Linus Torvalds in the United States, other countries, or both. Other company, product, or service names may be trademarks or service marks of others.</a:t>
            </a:r>
          </a:p>
          <a:p>
            <a:pPr lvl="1" algn="l" defTabSz="914400" eaLnBrk="1" hangingPunct="1">
              <a:lnSpc>
                <a:spcPct val="100000"/>
              </a:lnSpc>
              <a:spcBef>
                <a:spcPct val="0"/>
              </a:spcBef>
              <a:spcAft>
                <a:spcPct val="0"/>
              </a:spcAft>
              <a:buClrTx/>
              <a:buSzTx/>
              <a:buFontTx/>
              <a:buChar char="•"/>
              <a:defRPr/>
            </a:pPr>
            <a:r>
              <a:rPr lang="en-US" sz="800">
                <a:solidFill>
                  <a:srgbClr val="000000"/>
                </a:solidFill>
                <a:ea typeface="+mn-ea"/>
              </a:rPr>
              <a:t>If the text/graphics include screenshots, no actual IBM employee names may be used (even your own), if your screenshots include fictitious company names (e.g., Renovations, Zeta Bank, Acme) please update and insert the following; otherwise delete: All references to [insert fictitious company name] refer to a fictitious company and are used for illustration purposes only.</a:t>
            </a:r>
          </a:p>
          <a:p>
            <a:pPr lvl="1" algn="l" defTabSz="914400" eaLnBrk="1" hangingPunct="1">
              <a:lnSpc>
                <a:spcPct val="100000"/>
              </a:lnSpc>
              <a:spcBef>
                <a:spcPct val="20000"/>
              </a:spcBef>
              <a:spcAft>
                <a:spcPct val="0"/>
              </a:spcAft>
              <a:buClrTx/>
              <a:buSzTx/>
              <a:buFontTx/>
              <a:buChar char="•"/>
              <a:defRPr/>
            </a:pPr>
            <a:endParaRPr lang="en-US" sz="800">
              <a:solidFill>
                <a:srgbClr val="000000"/>
              </a:solidFill>
              <a:ea typeface="+mn-ea"/>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138113" y="144463"/>
            <a:ext cx="8032750" cy="452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t>Data Format Description Language (DFDL)</a:t>
            </a:r>
          </a:p>
        </p:txBody>
      </p:sp>
      <p:sp>
        <p:nvSpPr>
          <p:cNvPr id="13315" name="Rectangle 3"/>
          <p:cNvSpPr>
            <a:spLocks noChangeArrowheads="1"/>
          </p:cNvSpPr>
          <p:nvPr/>
        </p:nvSpPr>
        <p:spPr bwMode="auto">
          <a:xfrm rot="-5400000">
            <a:off x="3886200" y="1350963"/>
            <a:ext cx="5638800" cy="4572000"/>
          </a:xfrm>
          <a:prstGeom prst="rect">
            <a:avLst/>
          </a:prstGeom>
          <a:gradFill rotWithShape="1">
            <a:gsLst>
              <a:gs pos="0">
                <a:srgbClr val="086DDC">
                  <a:alpha val="28998"/>
                </a:srgbClr>
              </a:gs>
              <a:gs pos="100000">
                <a:srgbClr val="043266">
                  <a:alpha val="0"/>
                </a:srgbClr>
              </a:gs>
            </a:gsLst>
            <a:lin ang="81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6" name="Rectangle 4"/>
          <p:cNvSpPr>
            <a:spLocks noChangeArrowheads="1"/>
          </p:cNvSpPr>
          <p:nvPr/>
        </p:nvSpPr>
        <p:spPr bwMode="auto">
          <a:xfrm rot="-5400000">
            <a:off x="-642938" y="1546226"/>
            <a:ext cx="5629275" cy="4191000"/>
          </a:xfrm>
          <a:prstGeom prst="rect">
            <a:avLst/>
          </a:prstGeom>
          <a:gradFill rotWithShape="1">
            <a:gsLst>
              <a:gs pos="0">
                <a:srgbClr val="086DDC">
                  <a:alpha val="28998"/>
                </a:srgbClr>
              </a:gs>
              <a:gs pos="100000">
                <a:srgbClr val="043266">
                  <a:alpha val="0"/>
                </a:srgbClr>
              </a:gs>
            </a:gsLst>
            <a:lin ang="81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317" name="Rectangle 5"/>
          <p:cNvSpPr>
            <a:spLocks noChangeArrowheads="1"/>
          </p:cNvSpPr>
          <p:nvPr/>
        </p:nvSpPr>
        <p:spPr bwMode="auto">
          <a:xfrm>
            <a:off x="166688" y="817563"/>
            <a:ext cx="4191000" cy="548957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lstStyle/>
          <a:p>
            <a:pPr marL="182563" indent="-182563" algn="l" defTabSz="914400">
              <a:lnSpc>
                <a:spcPct val="80000"/>
              </a:lnSpc>
              <a:spcBef>
                <a:spcPct val="35000"/>
              </a:spcBef>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A new </a:t>
            </a:r>
            <a:r>
              <a:rPr lang="en-GB" sz="1800" b="1" i="1">
                <a:solidFill>
                  <a:schemeClr val="tx1"/>
                </a:solidFill>
              </a:rPr>
              <a:t>open</a:t>
            </a:r>
            <a:r>
              <a:rPr lang="en-GB" sz="1800">
                <a:solidFill>
                  <a:schemeClr val="tx1"/>
                </a:solidFill>
              </a:rPr>
              <a:t> standard</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From the Open Grid Forum (OGF)</a:t>
            </a:r>
          </a:p>
          <a:p>
            <a:pPr marL="1000125" lvl="2"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600">
                <a:solidFill>
                  <a:schemeClr val="tx1"/>
                </a:solidFill>
              </a:rPr>
              <a:t>http://www.ogf.org/</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Version 1.0 </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‘Proposed Recommendation’ status</a:t>
            </a:r>
          </a:p>
          <a:p>
            <a:pPr marL="182563" indent="-182563" algn="l" defTabSz="914400">
              <a:lnSpc>
                <a:spcPct val="80000"/>
              </a:lnSpc>
              <a:spcBef>
                <a:spcPct val="35000"/>
              </a:spcBef>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A way of </a:t>
            </a:r>
            <a:r>
              <a:rPr lang="en-GB" sz="1800" b="1" i="1">
                <a:solidFill>
                  <a:schemeClr val="tx1"/>
                </a:solidFill>
              </a:rPr>
              <a:t>describing</a:t>
            </a:r>
            <a:r>
              <a:rPr lang="en-GB" sz="1800">
                <a:solidFill>
                  <a:schemeClr val="tx1"/>
                </a:solidFill>
              </a:rPr>
              <a:t> data…</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It is NOT a data format itself! </a:t>
            </a:r>
          </a:p>
          <a:p>
            <a:pPr marL="182563" indent="-182563" algn="l" defTabSz="914400">
              <a:lnSpc>
                <a:spcPct val="80000"/>
              </a:lnSpc>
              <a:spcBef>
                <a:spcPct val="35000"/>
              </a:spcBef>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A </a:t>
            </a:r>
            <a:r>
              <a:rPr lang="en-GB" sz="1800" b="1" i="1">
                <a:solidFill>
                  <a:schemeClr val="tx1"/>
                </a:solidFill>
              </a:rPr>
              <a:t>powerful</a:t>
            </a:r>
            <a:r>
              <a:rPr lang="en-GB" sz="1800">
                <a:solidFill>
                  <a:schemeClr val="tx1"/>
                </a:solidFill>
              </a:rPr>
              <a:t> modeling language …</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Text, binary and bit</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Commercial record-oriented </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Scientific and numeric</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Modern and legacy</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Industry standards</a:t>
            </a:r>
          </a:p>
          <a:p>
            <a:pPr marL="182563" indent="-182563" algn="l" defTabSz="914400">
              <a:lnSpc>
                <a:spcPct val="80000"/>
              </a:lnSpc>
              <a:spcBef>
                <a:spcPct val="35000"/>
              </a:spcBef>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While allowing </a:t>
            </a:r>
            <a:r>
              <a:rPr lang="en-GB" sz="1800" b="1" i="1">
                <a:solidFill>
                  <a:schemeClr val="tx1"/>
                </a:solidFill>
              </a:rPr>
              <a:t>high performance</a:t>
            </a:r>
            <a:r>
              <a:rPr lang="en-GB" sz="1800">
                <a:solidFill>
                  <a:schemeClr val="tx1"/>
                </a:solidFill>
              </a:rPr>
              <a:t> …</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pPr>
            <a:r>
              <a:rPr lang="en-GB" sz="1800">
                <a:solidFill>
                  <a:schemeClr val="tx1"/>
                </a:solidFill>
              </a:rPr>
              <a:t>You choose the right data format for the job</a:t>
            </a:r>
          </a:p>
        </p:txBody>
      </p:sp>
      <p:sp>
        <p:nvSpPr>
          <p:cNvPr id="13318" name="Rectangle 6"/>
          <p:cNvSpPr>
            <a:spLocks noChangeArrowheads="1"/>
          </p:cNvSpPr>
          <p:nvPr/>
        </p:nvSpPr>
        <p:spPr bwMode="auto">
          <a:xfrm>
            <a:off x="4495800" y="854075"/>
            <a:ext cx="4379913" cy="5453063"/>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lgn="ctr">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lstStyle/>
          <a:p>
            <a:pPr marL="182563" indent="-182563" algn="l" defTabSz="914400">
              <a:lnSpc>
                <a:spcPct val="80000"/>
              </a:lnSpc>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US" sz="1800" dirty="0">
                <a:solidFill>
                  <a:schemeClr val="tx1"/>
                </a:solidFill>
                <a:cs typeface="+mn-cs"/>
              </a:rPr>
              <a:t>Leverage </a:t>
            </a:r>
            <a:r>
              <a:rPr lang="en-US" sz="1800" b="1" i="1" dirty="0">
                <a:solidFill>
                  <a:schemeClr val="tx1"/>
                </a:solidFill>
                <a:cs typeface="+mn-cs"/>
              </a:rPr>
              <a:t>XML Schema</a:t>
            </a:r>
            <a:r>
              <a:rPr lang="en-US" sz="1800" dirty="0">
                <a:solidFill>
                  <a:schemeClr val="tx1"/>
                </a:solidFill>
                <a:cs typeface="+mn-cs"/>
              </a:rPr>
              <a:t> technology</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GB" sz="1800" dirty="0">
                <a:solidFill>
                  <a:schemeClr val="tx1"/>
                </a:solidFill>
                <a:cs typeface="+mn-cs"/>
              </a:rPr>
              <a:t>Uses W3C XML Schema 1.0 subset &amp; type system to describe the </a:t>
            </a:r>
            <a:r>
              <a:rPr lang="en-GB" sz="1800" b="1" i="1" dirty="0">
                <a:solidFill>
                  <a:schemeClr val="tx1"/>
                </a:solidFill>
                <a:cs typeface="+mn-cs"/>
              </a:rPr>
              <a:t>logical</a:t>
            </a:r>
            <a:r>
              <a:rPr lang="en-GB" sz="1800" dirty="0">
                <a:solidFill>
                  <a:schemeClr val="tx1"/>
                </a:solidFill>
                <a:cs typeface="+mn-cs"/>
              </a:rPr>
              <a:t> structure of the data</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GB" sz="1800" dirty="0">
                <a:solidFill>
                  <a:schemeClr val="tx1"/>
                </a:solidFill>
                <a:cs typeface="+mn-cs"/>
              </a:rPr>
              <a:t>Uses XSDL annotations to describe the </a:t>
            </a:r>
            <a:r>
              <a:rPr lang="en-GB" sz="1800" b="1" i="1" dirty="0">
                <a:solidFill>
                  <a:schemeClr val="tx1"/>
                </a:solidFill>
                <a:cs typeface="+mn-cs"/>
              </a:rPr>
              <a:t>physical</a:t>
            </a:r>
            <a:r>
              <a:rPr lang="en-GB" sz="1800" dirty="0">
                <a:solidFill>
                  <a:schemeClr val="tx1"/>
                </a:solidFill>
                <a:cs typeface="+mn-cs"/>
              </a:rPr>
              <a:t> representation of the data</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GB" sz="1800" dirty="0">
                <a:solidFill>
                  <a:schemeClr val="tx1"/>
                </a:solidFill>
                <a:cs typeface="+mn-cs"/>
              </a:rPr>
              <a:t>The result is a </a:t>
            </a:r>
            <a:r>
              <a:rPr lang="en-GB" sz="1800" b="1" i="1" dirty="0">
                <a:solidFill>
                  <a:schemeClr val="tx1"/>
                </a:solidFill>
                <a:cs typeface="+mn-cs"/>
              </a:rPr>
              <a:t>DFDL schema</a:t>
            </a:r>
            <a:endParaRPr lang="en-US" sz="1800" dirty="0">
              <a:solidFill>
                <a:schemeClr val="tx1"/>
              </a:solidFill>
              <a:cs typeface="+mn-cs"/>
            </a:endParaRPr>
          </a:p>
          <a:p>
            <a:pPr marL="182563" indent="-182563" algn="l" defTabSz="914400">
              <a:lnSpc>
                <a:spcPct val="80000"/>
              </a:lnSpc>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US" sz="1800" dirty="0">
                <a:solidFill>
                  <a:schemeClr val="tx1"/>
                </a:solidFill>
                <a:cs typeface="+mn-cs"/>
              </a:rPr>
              <a:t>Both </a:t>
            </a:r>
            <a:r>
              <a:rPr lang="en-US" sz="1800" b="1" i="1" dirty="0">
                <a:solidFill>
                  <a:schemeClr val="tx1"/>
                </a:solidFill>
                <a:cs typeface="+mn-cs"/>
              </a:rPr>
              <a:t>read and write</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US" sz="1800" dirty="0">
                <a:solidFill>
                  <a:schemeClr val="tx1"/>
                </a:solidFill>
                <a:cs typeface="+mn-cs"/>
              </a:rPr>
              <a:t>Parse and serialize data in described format from same DFDL schema</a:t>
            </a:r>
          </a:p>
          <a:p>
            <a:pPr marL="182563" indent="-182563" algn="l" defTabSz="914400">
              <a:lnSpc>
                <a:spcPct val="80000"/>
              </a:lnSpc>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US" sz="1800" dirty="0">
                <a:solidFill>
                  <a:schemeClr val="tx1"/>
                </a:solidFill>
                <a:cs typeface="+mn-cs"/>
              </a:rPr>
              <a:t>Keep simple cases </a:t>
            </a:r>
            <a:r>
              <a:rPr lang="en-US" sz="1800" b="1" i="1" dirty="0">
                <a:solidFill>
                  <a:schemeClr val="tx1"/>
                </a:solidFill>
                <a:cs typeface="+mn-cs"/>
              </a:rPr>
              <a:t>simple</a:t>
            </a:r>
          </a:p>
          <a:p>
            <a:pPr marL="182563" indent="-182563" algn="l" defTabSz="914400">
              <a:lnSpc>
                <a:spcPct val="80000"/>
              </a:lnSpc>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US" sz="1800" dirty="0">
                <a:solidFill>
                  <a:schemeClr val="tx1"/>
                </a:solidFill>
                <a:cs typeface="+mn-cs"/>
              </a:rPr>
              <a:t>Annotations are </a:t>
            </a:r>
            <a:r>
              <a:rPr lang="en-US" sz="1800" b="1" i="1" dirty="0">
                <a:solidFill>
                  <a:schemeClr val="tx1"/>
                </a:solidFill>
                <a:cs typeface="+mn-cs"/>
              </a:rPr>
              <a:t>human readable</a:t>
            </a:r>
          </a:p>
          <a:p>
            <a:pPr marL="182563" indent="-182563" algn="l" defTabSz="914400">
              <a:lnSpc>
                <a:spcPct val="80000"/>
              </a:lnSpc>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US" sz="1800" b="1" i="1" dirty="0">
                <a:solidFill>
                  <a:schemeClr val="tx1"/>
                </a:solidFill>
                <a:cs typeface="+mn-cs"/>
              </a:rPr>
              <a:t>Intelligent</a:t>
            </a:r>
            <a:r>
              <a:rPr lang="en-US" sz="1800" dirty="0">
                <a:solidFill>
                  <a:schemeClr val="tx1"/>
                </a:solidFill>
                <a:cs typeface="+mn-cs"/>
              </a:rPr>
              <a:t> parsing</a:t>
            </a:r>
          </a:p>
          <a:p>
            <a:pPr marL="542925" lvl="1" indent="-180975" algn="l" defTabSz="914400">
              <a:lnSpc>
                <a:spcPct val="80000"/>
              </a:lnSpc>
              <a:spcBef>
                <a:spcPts val="500"/>
              </a:spcBef>
              <a:spcAft>
                <a:spcPts val="250"/>
              </a:spcAft>
              <a:buSzPct val="100000"/>
              <a:buFont typeface="Arial" charset="0"/>
              <a:buChar char="–"/>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US" sz="1800" dirty="0">
                <a:solidFill>
                  <a:schemeClr val="tx1"/>
                </a:solidFill>
                <a:cs typeface="+mn-cs"/>
              </a:rPr>
              <a:t>Automatically resolve choice and optionality</a:t>
            </a:r>
          </a:p>
          <a:p>
            <a:pPr marL="190500" indent="-180000" algn="l" defTabSz="914400">
              <a:lnSpc>
                <a:spcPct val="80000"/>
              </a:lnSpc>
              <a:spcBef>
                <a:spcPts val="500"/>
              </a:spcBef>
              <a:spcAft>
                <a:spcPts val="250"/>
              </a:spcAft>
              <a:buSzPct val="100000"/>
              <a:buFont typeface="Wingdings" pitchFamily="2" charset="2"/>
              <a:buChar char="§"/>
              <a:tabLst>
                <a:tab pos="180975" algn="l"/>
                <a:tab pos="542925" algn="l"/>
                <a:tab pos="893763" algn="l"/>
                <a:tab pos="3654425" algn="l"/>
                <a:tab pos="4568825" algn="l"/>
                <a:tab pos="5483225" algn="l"/>
                <a:tab pos="6397625" algn="l"/>
                <a:tab pos="7312025" algn="l"/>
                <a:tab pos="8226425" algn="l"/>
                <a:tab pos="9140825" algn="l"/>
                <a:tab pos="10055225" algn="l"/>
              </a:tabLst>
              <a:defRPr/>
            </a:pPr>
            <a:r>
              <a:rPr lang="en-US" sz="1800" b="1" i="1" dirty="0">
                <a:solidFill>
                  <a:schemeClr val="tx1"/>
                </a:solidFill>
                <a:cs typeface="+mn-cs"/>
              </a:rPr>
              <a:t>Validation</a:t>
            </a:r>
            <a:r>
              <a:rPr lang="en-US" sz="1800" dirty="0">
                <a:solidFill>
                  <a:schemeClr val="tx1"/>
                </a:solidFill>
                <a:cs typeface="+mn-cs"/>
              </a:rPr>
              <a:t> of data when parsing and  serializing</a:t>
            </a:r>
          </a:p>
        </p:txBody>
      </p:sp>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0" y="152400"/>
            <a:ext cx="66516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0143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182563" y="122238"/>
            <a:ext cx="8743950"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dirty="0" smtClean="0"/>
              <a:t>IBM DFDL </a:t>
            </a:r>
          </a:p>
        </p:txBody>
      </p:sp>
      <p:sp>
        <p:nvSpPr>
          <p:cNvPr id="24579" name="Rectangle 3"/>
          <p:cNvSpPr>
            <a:spLocks noGrp="1" noChangeArrowheads="1"/>
          </p:cNvSpPr>
          <p:nvPr>
            <p:ph idx="1"/>
          </p:nvPr>
        </p:nvSpPr>
        <p:spPr bwMode="auto">
          <a:xfrm>
            <a:off x="182563" y="844550"/>
            <a:ext cx="8778875" cy="56535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5000"/>
              </a:lnSpc>
            </a:pPr>
            <a:r>
              <a:rPr lang="en-GB" dirty="0" smtClean="0"/>
              <a:t>Designed as an embeddable component</a:t>
            </a:r>
          </a:p>
          <a:p>
            <a:pPr lvl="1" eaLnBrk="1" hangingPunct="1">
              <a:lnSpc>
                <a:spcPct val="95000"/>
              </a:lnSpc>
            </a:pPr>
            <a:r>
              <a:rPr lang="en-GB" dirty="0" smtClean="0"/>
              <a:t>First shipped in 2011 (IBM WMB V8) </a:t>
            </a:r>
          </a:p>
          <a:p>
            <a:pPr lvl="1" eaLnBrk="1" hangingPunct="1">
              <a:lnSpc>
                <a:spcPct val="95000"/>
              </a:lnSpc>
            </a:pPr>
            <a:r>
              <a:rPr lang="en-GB" dirty="0" smtClean="0"/>
              <a:t>Now at level v1.1</a:t>
            </a:r>
          </a:p>
          <a:p>
            <a:pPr eaLnBrk="1" hangingPunct="1">
              <a:lnSpc>
                <a:spcPct val="95000"/>
              </a:lnSpc>
            </a:pPr>
            <a:r>
              <a:rPr lang="en-GB" dirty="0" smtClean="0"/>
              <a:t>DFDL processor</a:t>
            </a:r>
          </a:p>
          <a:p>
            <a:pPr lvl="1" eaLnBrk="1" hangingPunct="1">
              <a:lnSpc>
                <a:spcPct val="95000"/>
              </a:lnSpc>
            </a:pPr>
            <a:r>
              <a:rPr lang="en-GB" dirty="0" smtClean="0"/>
              <a:t>High performance Parser and Serializer</a:t>
            </a:r>
          </a:p>
          <a:p>
            <a:pPr lvl="1" eaLnBrk="1" hangingPunct="1">
              <a:lnSpc>
                <a:spcPct val="95000"/>
              </a:lnSpc>
            </a:pPr>
            <a:r>
              <a:rPr lang="en-GB" dirty="0" smtClean="0"/>
              <a:t>Java and C</a:t>
            </a:r>
          </a:p>
          <a:p>
            <a:pPr lvl="1" eaLnBrk="1" hangingPunct="1">
              <a:lnSpc>
                <a:spcPct val="95000"/>
              </a:lnSpc>
            </a:pPr>
            <a:r>
              <a:rPr lang="en-GB" dirty="0" smtClean="0"/>
              <a:t>Streaming, on-demand, speculative</a:t>
            </a:r>
          </a:p>
          <a:p>
            <a:pPr lvl="1" eaLnBrk="1" hangingPunct="1">
              <a:lnSpc>
                <a:spcPct val="95000"/>
              </a:lnSpc>
            </a:pPr>
            <a:r>
              <a:rPr lang="en-GB" dirty="0" smtClean="0"/>
              <a:t>Pre-compiles DFDL schema</a:t>
            </a:r>
          </a:p>
          <a:p>
            <a:pPr lvl="1" eaLnBrk="1" hangingPunct="1">
              <a:lnSpc>
                <a:spcPct val="95000"/>
              </a:lnSpc>
            </a:pPr>
            <a:r>
              <a:rPr lang="en-GB" dirty="0" smtClean="0"/>
              <a:t>Parser emits SAX-like events</a:t>
            </a:r>
          </a:p>
          <a:p>
            <a:pPr eaLnBrk="1" hangingPunct="1">
              <a:lnSpc>
                <a:spcPct val="95000"/>
              </a:lnSpc>
            </a:pPr>
            <a:r>
              <a:rPr lang="en-GB" dirty="0" smtClean="0"/>
              <a:t>Tooling for creating DFDL models</a:t>
            </a:r>
          </a:p>
          <a:p>
            <a:pPr lvl="1" eaLnBrk="1" hangingPunct="1">
              <a:lnSpc>
                <a:spcPct val="95000"/>
              </a:lnSpc>
            </a:pPr>
            <a:r>
              <a:rPr lang="en-GB" dirty="0" smtClean="0"/>
              <a:t>DFDL Schema editor eclipse plugins</a:t>
            </a:r>
          </a:p>
          <a:p>
            <a:pPr lvl="1" eaLnBrk="1" hangingPunct="1">
              <a:lnSpc>
                <a:spcPct val="95000"/>
              </a:lnSpc>
            </a:pPr>
            <a:r>
              <a:rPr lang="en-GB" dirty="0" smtClean="0"/>
              <a:t>Guided authoring wizards</a:t>
            </a:r>
          </a:p>
          <a:p>
            <a:pPr lvl="1" eaLnBrk="1" hangingPunct="1">
              <a:lnSpc>
                <a:spcPct val="95000"/>
              </a:lnSpc>
            </a:pPr>
            <a:r>
              <a:rPr lang="en-GB" dirty="0" smtClean="0"/>
              <a:t>COBOL &amp; C importer wizards</a:t>
            </a:r>
          </a:p>
          <a:p>
            <a:pPr lvl="1" eaLnBrk="1" hangingPunct="1">
              <a:lnSpc>
                <a:spcPct val="95000"/>
              </a:lnSpc>
            </a:pPr>
            <a:r>
              <a:rPr lang="en-GB" dirty="0" smtClean="0"/>
              <a:t>Debug model using real data from within tooling </a:t>
            </a:r>
          </a:p>
          <a:p>
            <a:pPr eaLnBrk="1" hangingPunct="1">
              <a:lnSpc>
                <a:spcPct val="95000"/>
              </a:lnSpc>
            </a:pPr>
            <a:r>
              <a:rPr lang="en-US" dirty="0" smtClean="0"/>
              <a:t>IBM DFDL v1.1 implements majority of the OGF DFDL 1.0 specification</a:t>
            </a:r>
          </a:p>
          <a:p>
            <a:pPr lvl="1" eaLnBrk="1" hangingPunct="1">
              <a:lnSpc>
                <a:spcPct val="95000"/>
              </a:lnSpc>
            </a:pPr>
            <a:r>
              <a:rPr lang="en-US" dirty="0" smtClean="0"/>
              <a:t>Some more advanced features of DFDL are not yet available</a:t>
            </a:r>
          </a:p>
          <a:p>
            <a:pPr lvl="1" eaLnBrk="1" hangingPunct="1">
              <a:lnSpc>
                <a:spcPct val="95000"/>
              </a:lnSpc>
            </a:pPr>
            <a:r>
              <a:rPr lang="en-US" dirty="0" smtClean="0"/>
              <a:t>Will be added in future DFDL deliverables until 100% achieved</a:t>
            </a:r>
          </a:p>
          <a:p>
            <a:pPr lvl="1" eaLnBrk="1" hangingPunct="1">
              <a:lnSpc>
                <a:spcPct val="95000"/>
              </a:lnSpc>
            </a:pPr>
            <a:r>
              <a:rPr lang="en-US" dirty="0" smtClean="0"/>
              <a:t>v1.1 adds </a:t>
            </a:r>
            <a:r>
              <a:rPr lang="en-US" dirty="0" err="1" smtClean="0"/>
              <a:t>lengthKind</a:t>
            </a:r>
            <a:r>
              <a:rPr lang="en-US" dirty="0" smtClean="0"/>
              <a:t> ‘pattern’ (regex), </a:t>
            </a:r>
            <a:r>
              <a:rPr lang="en-US" dirty="0" err="1" smtClean="0"/>
              <a:t>fn:exists</a:t>
            </a:r>
            <a:r>
              <a:rPr lang="en-US" dirty="0" smtClean="0"/>
              <a:t>() and </a:t>
            </a:r>
            <a:r>
              <a:rPr lang="en-US" dirty="0" err="1" smtClean="0"/>
              <a:t>fn:empty</a:t>
            </a:r>
            <a:r>
              <a:rPr lang="en-US" dirty="0" smtClean="0"/>
              <a:t>()</a:t>
            </a:r>
          </a:p>
        </p:txBody>
      </p:sp>
      <p:sp>
        <p:nvSpPr>
          <p:cNvPr id="24580" name="Text Box 4"/>
          <p:cNvSpPr txBox="1">
            <a:spLocks noChangeArrowheads="1"/>
          </p:cNvSpPr>
          <p:nvPr/>
        </p:nvSpPr>
        <p:spPr bwMode="auto">
          <a:xfrm>
            <a:off x="6867525" y="3405188"/>
            <a:ext cx="2000250" cy="617537"/>
          </a:xfrm>
          <a:prstGeom prst="rect">
            <a:avLst/>
          </a:prstGeom>
          <a:solidFill>
            <a:srgbClr val="CCFF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6350" algn="ctr">
                <a:solidFill>
                  <a:schemeClr val="tx1"/>
                </a:solidFill>
                <a:prstDash val="dash"/>
                <a:miter lim="800000"/>
                <a:headEnd/>
                <a:tailEnd/>
              </a14:hiddenLine>
            </a:ext>
          </a:extLst>
        </p:spPr>
        <p:txBody>
          <a:bodyPr lIns="91416" tIns="45707" rIns="91416" bIns="45707">
            <a:spAutoFit/>
          </a:bodyPr>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lgn="l" defTabSz="914400" eaLnBrk="1" hangingPunct="1">
              <a:lnSpc>
                <a:spcPct val="70000"/>
              </a:lnSpc>
              <a:spcBef>
                <a:spcPct val="0"/>
              </a:spcBef>
              <a:spcAft>
                <a:spcPct val="0"/>
              </a:spcAft>
              <a:buClrTx/>
              <a:buSzTx/>
              <a:buFontTx/>
              <a:buNone/>
            </a:pPr>
            <a:r>
              <a:rPr lang="en-GB" sz="800" b="1">
                <a:latin typeface="Courier New" pitchFamily="49" charset="0"/>
              </a:rPr>
              <a:t>&lt;Document&gt;</a:t>
            </a:r>
          </a:p>
          <a:p>
            <a:pPr algn="l" defTabSz="914400" eaLnBrk="1" hangingPunct="1">
              <a:lnSpc>
                <a:spcPct val="70000"/>
              </a:lnSpc>
              <a:spcBef>
                <a:spcPct val="0"/>
              </a:spcBef>
              <a:spcAft>
                <a:spcPct val="0"/>
              </a:spcAft>
              <a:buClrTx/>
              <a:buSzTx/>
              <a:buFontTx/>
              <a:buNone/>
            </a:pPr>
            <a:r>
              <a:rPr lang="en-GB" sz="800" b="1">
                <a:latin typeface="Courier New" pitchFamily="49" charset="0"/>
              </a:rPr>
              <a:t> &lt;Element name=“myNumbers”/&gt;</a:t>
            </a:r>
          </a:p>
          <a:p>
            <a:pPr algn="l" defTabSz="914400" eaLnBrk="1" hangingPunct="1">
              <a:lnSpc>
                <a:spcPct val="70000"/>
              </a:lnSpc>
              <a:spcBef>
                <a:spcPct val="0"/>
              </a:spcBef>
              <a:spcAft>
                <a:spcPct val="0"/>
              </a:spcAft>
              <a:buClrTx/>
              <a:buSzTx/>
              <a:buFontTx/>
              <a:buNone/>
            </a:pPr>
            <a:r>
              <a:rPr lang="en-GB" sz="800" b="1">
                <a:latin typeface="Courier New" pitchFamily="49" charset="0"/>
              </a:rPr>
              <a:t>  &lt;Element name=“myInt” …/&gt;</a:t>
            </a:r>
          </a:p>
          <a:p>
            <a:pPr algn="l" defTabSz="914400" eaLnBrk="1" hangingPunct="1">
              <a:lnSpc>
                <a:spcPct val="70000"/>
              </a:lnSpc>
              <a:spcBef>
                <a:spcPct val="0"/>
              </a:spcBef>
              <a:spcAft>
                <a:spcPct val="0"/>
              </a:spcAft>
              <a:buClrTx/>
              <a:buSzTx/>
              <a:buFontTx/>
              <a:buNone/>
            </a:pPr>
            <a:r>
              <a:rPr lang="en-GB" sz="800" b="1">
                <a:latin typeface="Courier New" pitchFamily="49" charset="0"/>
              </a:rPr>
              <a:t>  &lt;Element name=“myFloat” …/&gt;</a:t>
            </a:r>
          </a:p>
          <a:p>
            <a:pPr algn="l" defTabSz="914400" eaLnBrk="1" hangingPunct="1">
              <a:lnSpc>
                <a:spcPct val="70000"/>
              </a:lnSpc>
              <a:spcBef>
                <a:spcPct val="0"/>
              </a:spcBef>
              <a:spcAft>
                <a:spcPct val="0"/>
              </a:spcAft>
              <a:buClrTx/>
              <a:buSzTx/>
              <a:buFontTx/>
              <a:buNone/>
            </a:pPr>
            <a:r>
              <a:rPr lang="en-GB" sz="800" b="1">
                <a:latin typeface="Courier New" pitchFamily="49" charset="0"/>
              </a:rPr>
              <a:t> &lt;/Element&gt;</a:t>
            </a:r>
          </a:p>
          <a:p>
            <a:pPr algn="l" defTabSz="914400" eaLnBrk="1" hangingPunct="1">
              <a:lnSpc>
                <a:spcPct val="70000"/>
              </a:lnSpc>
              <a:spcBef>
                <a:spcPct val="0"/>
              </a:spcBef>
              <a:spcAft>
                <a:spcPct val="0"/>
              </a:spcAft>
              <a:buClrTx/>
              <a:buSzTx/>
              <a:buFontTx/>
              <a:buNone/>
            </a:pPr>
            <a:r>
              <a:rPr lang="en-GB" sz="800" b="1">
                <a:latin typeface="Courier New" pitchFamily="49" charset="0"/>
              </a:rPr>
              <a:t>&lt;/Document&gt;</a:t>
            </a:r>
          </a:p>
        </p:txBody>
      </p:sp>
      <p:grpSp>
        <p:nvGrpSpPr>
          <p:cNvPr id="24581" name="Group 5"/>
          <p:cNvGrpSpPr>
            <a:grpSpLocks/>
          </p:cNvGrpSpPr>
          <p:nvPr/>
        </p:nvGrpSpPr>
        <p:grpSpPr bwMode="auto">
          <a:xfrm>
            <a:off x="6846888" y="1030288"/>
            <a:ext cx="2011362" cy="393700"/>
            <a:chOff x="102" y="1079"/>
            <a:chExt cx="1315" cy="312"/>
          </a:xfrm>
        </p:grpSpPr>
        <p:sp>
          <p:nvSpPr>
            <p:cNvPr id="24589" name="Rectangle 6"/>
            <p:cNvSpPr>
              <a:spLocks noChangeArrowheads="1"/>
            </p:cNvSpPr>
            <p:nvPr/>
          </p:nvSpPr>
          <p:spPr bwMode="auto">
            <a:xfrm>
              <a:off x="102" y="1079"/>
              <a:ext cx="1315" cy="312"/>
            </a:xfrm>
            <a:prstGeom prst="rect">
              <a:avLst/>
            </a:prstGeom>
            <a:solidFill>
              <a:srgbClr val="FFCC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6350" algn="ctr">
                  <a:solidFill>
                    <a:schemeClr val="tx1"/>
                  </a:solidFill>
                  <a:miter lim="800000"/>
                  <a:headEnd/>
                  <a:tailEnd/>
                </a14:hiddenLine>
              </a:ext>
            </a:extLst>
          </p:spPr>
          <p:txBody>
            <a:bodyPr anchor="ctr">
              <a:spAutoFit/>
            </a:bodyPr>
            <a:lstStyle/>
            <a:p>
              <a:pPr algn="l" defTabSz="914400" eaLnBrk="1" hangingPunct="1">
                <a:lnSpc>
                  <a:spcPct val="90000"/>
                </a:lnSpc>
                <a:spcBef>
                  <a:spcPct val="0"/>
                </a:spcBef>
                <a:spcAft>
                  <a:spcPct val="0"/>
                </a:spcAft>
                <a:buClrTx/>
                <a:buSzTx/>
                <a:buFontTx/>
                <a:buNone/>
              </a:pPr>
              <a:endParaRPr lang="en-US">
                <a:solidFill>
                  <a:schemeClr val="hlink"/>
                </a:solidFill>
              </a:endParaRPr>
            </a:p>
          </p:txBody>
        </p:sp>
        <p:sp>
          <p:nvSpPr>
            <p:cNvPr id="24590" name="Text Box 7"/>
            <p:cNvSpPr txBox="1">
              <a:spLocks noChangeArrowheads="1"/>
            </p:cNvSpPr>
            <p:nvPr/>
          </p:nvSpPr>
          <p:spPr bwMode="auto">
            <a:xfrm>
              <a:off x="130" y="1123"/>
              <a:ext cx="1287" cy="194"/>
            </a:xfrm>
            <a:prstGeom prst="rect">
              <a:avLst/>
            </a:prstGeom>
            <a:solidFill>
              <a:srgbClr val="FFCCCC"/>
            </a:solidFill>
            <a:ln>
              <a:noFill/>
            </a:ln>
            <a:effectLst/>
            <a:extLst>
              <a:ext uri="{91240B29-F687-4F45-9708-019B960494DF}">
                <a14:hiddenLine xmlns:a14="http://schemas.microsoft.com/office/drawing/2010/main" w="6350"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6" tIns="45707" rIns="91416" bIns="45707">
              <a:spAutoFit/>
            </a:bodyPr>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lgn="l" defTabSz="914400" eaLnBrk="1" hangingPunct="1">
                <a:lnSpc>
                  <a:spcPct val="100000"/>
                </a:lnSpc>
                <a:spcBef>
                  <a:spcPct val="50000"/>
                </a:spcBef>
                <a:spcAft>
                  <a:spcPct val="0"/>
                </a:spcAft>
                <a:buClrTx/>
                <a:buSzTx/>
                <a:buFontTx/>
                <a:buNone/>
              </a:pPr>
              <a:r>
                <a:rPr lang="en-GB" sz="1000" b="1">
                  <a:solidFill>
                    <a:srgbClr val="FF0000"/>
                  </a:solidFill>
                  <a:latin typeface="Courier New" pitchFamily="49" charset="0"/>
                </a:rPr>
                <a:t>intval=</a:t>
              </a:r>
              <a:r>
                <a:rPr lang="en-GB" sz="1000" b="1">
                  <a:latin typeface="Courier New" pitchFamily="49" charset="0"/>
                </a:rPr>
                <a:t>5</a:t>
              </a:r>
              <a:r>
                <a:rPr lang="en-GB" sz="1000" b="1">
                  <a:solidFill>
                    <a:srgbClr val="FF0000"/>
                  </a:solidFill>
                  <a:latin typeface="Courier New" pitchFamily="49" charset="0"/>
                </a:rPr>
                <a:t>;fltval=</a:t>
              </a:r>
              <a:r>
                <a:rPr lang="en-GB" sz="1000" b="1">
                  <a:latin typeface="Courier New" pitchFamily="49" charset="0"/>
                </a:rPr>
                <a:t>-7.1E8</a:t>
              </a:r>
            </a:p>
          </p:txBody>
        </p:sp>
      </p:grpSp>
      <p:sp>
        <p:nvSpPr>
          <p:cNvPr id="24582" name="Rectangle 8"/>
          <p:cNvSpPr>
            <a:spLocks noChangeArrowheads="1"/>
          </p:cNvSpPr>
          <p:nvPr/>
        </p:nvSpPr>
        <p:spPr bwMode="auto">
          <a:xfrm>
            <a:off x="5070475" y="2041525"/>
            <a:ext cx="1403350" cy="909638"/>
          </a:xfrm>
          <a:prstGeom prst="rect">
            <a:avLst/>
          </a:prstGeom>
          <a:solidFill>
            <a:srgbClr val="CCFF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pPr marL="173038" indent="-173038" algn="l" defTabSz="914400" eaLnBrk="1" hangingPunct="1">
              <a:lnSpc>
                <a:spcPct val="100000"/>
              </a:lnSpc>
              <a:spcBef>
                <a:spcPct val="0"/>
              </a:spcBef>
              <a:spcAft>
                <a:spcPct val="0"/>
              </a:spcAft>
              <a:buClr>
                <a:schemeClr val="tx1"/>
              </a:buClr>
              <a:buSzTx/>
              <a:buFont typeface="Wingdings" pitchFamily="2" charset="2"/>
              <a:buNone/>
            </a:pPr>
            <a:r>
              <a:rPr lang="en-US" sz="800" b="1" dirty="0">
                <a:solidFill>
                  <a:srgbClr val="669900"/>
                </a:solidFill>
                <a:latin typeface="Courier New" pitchFamily="49" charset="0"/>
              </a:rPr>
              <a:t>&lt;</a:t>
            </a:r>
            <a:r>
              <a:rPr lang="en-US" sz="800" b="1" dirty="0" err="1">
                <a:solidFill>
                  <a:srgbClr val="669900"/>
                </a:solidFill>
                <a:latin typeface="Courier New" pitchFamily="49" charset="0"/>
              </a:rPr>
              <a:t>xs:schema</a:t>
            </a:r>
            <a:r>
              <a:rPr lang="en-US" sz="800" b="1" dirty="0">
                <a:solidFill>
                  <a:srgbClr val="669900"/>
                </a:solidFill>
                <a:latin typeface="Courier New" pitchFamily="49" charset="0"/>
              </a:rPr>
              <a:t> …&gt;</a:t>
            </a:r>
          </a:p>
          <a:p>
            <a:pPr marL="173038" indent="-173038" algn="l" defTabSz="914400" eaLnBrk="1" hangingPunct="1">
              <a:lnSpc>
                <a:spcPct val="100000"/>
              </a:lnSpc>
              <a:spcBef>
                <a:spcPct val="0"/>
              </a:spcBef>
              <a:spcAft>
                <a:spcPct val="0"/>
              </a:spcAft>
              <a:buClr>
                <a:schemeClr val="tx1"/>
              </a:buClr>
              <a:buSzTx/>
              <a:buFont typeface="Wingdings" pitchFamily="2" charset="2"/>
              <a:buNone/>
            </a:pPr>
            <a:r>
              <a:rPr lang="en-US" sz="800" b="1" dirty="0">
                <a:solidFill>
                  <a:srgbClr val="669900"/>
                </a:solidFill>
                <a:latin typeface="Courier New" pitchFamily="49" charset="0"/>
              </a:rPr>
              <a:t> &lt;</a:t>
            </a:r>
            <a:r>
              <a:rPr lang="en-US" sz="800" b="1" dirty="0" err="1">
                <a:solidFill>
                  <a:srgbClr val="669900"/>
                </a:solidFill>
                <a:latin typeface="Courier New" pitchFamily="49" charset="0"/>
              </a:rPr>
              <a:t>xs:annotation</a:t>
            </a:r>
            <a:r>
              <a:rPr lang="en-US" sz="800" b="1" dirty="0">
                <a:solidFill>
                  <a:srgbClr val="669900"/>
                </a:solidFill>
                <a:latin typeface="Courier New" pitchFamily="49" charset="0"/>
              </a:rPr>
              <a:t>&gt;</a:t>
            </a:r>
          </a:p>
          <a:p>
            <a:pPr marL="173038" indent="-173038" algn="l" defTabSz="914400" eaLnBrk="1" hangingPunct="1">
              <a:lnSpc>
                <a:spcPct val="100000"/>
              </a:lnSpc>
              <a:spcBef>
                <a:spcPct val="0"/>
              </a:spcBef>
              <a:spcAft>
                <a:spcPct val="0"/>
              </a:spcAft>
              <a:buClr>
                <a:schemeClr val="tx1"/>
              </a:buClr>
              <a:buSzTx/>
              <a:buFont typeface="Wingdings" pitchFamily="2" charset="2"/>
              <a:buNone/>
            </a:pPr>
            <a:r>
              <a:rPr lang="en-US" sz="800" b="1" dirty="0">
                <a:solidFill>
                  <a:srgbClr val="669900"/>
                </a:solidFill>
                <a:latin typeface="Courier New" pitchFamily="49" charset="0"/>
              </a:rPr>
              <a:t>  &lt;</a:t>
            </a:r>
            <a:r>
              <a:rPr lang="en-US" sz="800" b="1" dirty="0" err="1">
                <a:solidFill>
                  <a:srgbClr val="669900"/>
                </a:solidFill>
                <a:latin typeface="Courier New" pitchFamily="49" charset="0"/>
              </a:rPr>
              <a:t>xs:appinfo</a:t>
            </a:r>
            <a:r>
              <a:rPr lang="en-US" sz="800" b="1" dirty="0">
                <a:solidFill>
                  <a:srgbClr val="669900"/>
                </a:solidFill>
                <a:latin typeface="Courier New" pitchFamily="49" charset="0"/>
              </a:rPr>
              <a:t> …&gt;</a:t>
            </a:r>
          </a:p>
          <a:p>
            <a:pPr marL="173038" indent="-173038" algn="l" defTabSz="914400" eaLnBrk="1" hangingPunct="1">
              <a:lnSpc>
                <a:spcPct val="100000"/>
              </a:lnSpc>
              <a:spcBef>
                <a:spcPct val="0"/>
              </a:spcBef>
              <a:spcAft>
                <a:spcPct val="0"/>
              </a:spcAft>
              <a:buClr>
                <a:schemeClr val="tx1"/>
              </a:buClr>
              <a:buSzTx/>
              <a:buFont typeface="Wingdings" pitchFamily="2" charset="2"/>
              <a:buNone/>
            </a:pPr>
            <a:r>
              <a:rPr lang="en-US" sz="800" b="1" dirty="0">
                <a:solidFill>
                  <a:srgbClr val="669900"/>
                </a:solidFill>
                <a:latin typeface="Courier New" pitchFamily="49" charset="0"/>
              </a:rPr>
              <a:t>  &lt;/</a:t>
            </a:r>
            <a:r>
              <a:rPr lang="en-US" sz="800" b="1" dirty="0" err="1">
                <a:solidFill>
                  <a:srgbClr val="669900"/>
                </a:solidFill>
                <a:latin typeface="Courier New" pitchFamily="49" charset="0"/>
              </a:rPr>
              <a:t>xs:appinfo</a:t>
            </a:r>
            <a:r>
              <a:rPr lang="en-US" sz="800" b="1" dirty="0">
                <a:solidFill>
                  <a:srgbClr val="669900"/>
                </a:solidFill>
                <a:latin typeface="Courier New" pitchFamily="49" charset="0"/>
              </a:rPr>
              <a:t>&gt;</a:t>
            </a:r>
          </a:p>
          <a:p>
            <a:pPr marL="173038" indent="-173038" algn="l" defTabSz="914400" eaLnBrk="1" hangingPunct="1">
              <a:lnSpc>
                <a:spcPct val="100000"/>
              </a:lnSpc>
              <a:spcBef>
                <a:spcPct val="0"/>
              </a:spcBef>
              <a:spcAft>
                <a:spcPct val="0"/>
              </a:spcAft>
              <a:buClr>
                <a:schemeClr val="tx1"/>
              </a:buClr>
              <a:buSzTx/>
              <a:buFont typeface="Wingdings" pitchFamily="2" charset="2"/>
              <a:buNone/>
            </a:pPr>
            <a:r>
              <a:rPr lang="en-US" sz="800" b="1" dirty="0">
                <a:solidFill>
                  <a:srgbClr val="669900"/>
                </a:solidFill>
                <a:latin typeface="Courier New" pitchFamily="49" charset="0"/>
              </a:rPr>
              <a:t> &lt;/</a:t>
            </a:r>
            <a:r>
              <a:rPr lang="en-US" sz="800" b="1" dirty="0" err="1">
                <a:solidFill>
                  <a:srgbClr val="669900"/>
                </a:solidFill>
                <a:latin typeface="Courier New" pitchFamily="49" charset="0"/>
              </a:rPr>
              <a:t>xs:annotation</a:t>
            </a:r>
            <a:r>
              <a:rPr lang="en-US" sz="800" b="1" dirty="0" smtClean="0">
                <a:solidFill>
                  <a:srgbClr val="669900"/>
                </a:solidFill>
                <a:latin typeface="Courier New" pitchFamily="49" charset="0"/>
              </a:rPr>
              <a:t>&gt;</a:t>
            </a:r>
          </a:p>
          <a:p>
            <a:pPr marL="173038" indent="-173038" algn="l" defTabSz="914400" eaLnBrk="1" hangingPunct="1">
              <a:lnSpc>
                <a:spcPct val="100000"/>
              </a:lnSpc>
              <a:spcBef>
                <a:spcPct val="0"/>
              </a:spcBef>
              <a:spcAft>
                <a:spcPct val="0"/>
              </a:spcAft>
              <a:buClr>
                <a:schemeClr val="tx1"/>
              </a:buClr>
              <a:buSzTx/>
              <a:buFont typeface="Wingdings" pitchFamily="2" charset="2"/>
              <a:buNone/>
            </a:pPr>
            <a:r>
              <a:rPr lang="en-US" sz="800" b="1" dirty="0">
                <a:solidFill>
                  <a:srgbClr val="669900"/>
                </a:solidFill>
                <a:latin typeface="Courier New" pitchFamily="49" charset="0"/>
              </a:rPr>
              <a:t> </a:t>
            </a:r>
            <a:r>
              <a:rPr lang="en-US" sz="800" b="1" dirty="0" smtClean="0">
                <a:solidFill>
                  <a:srgbClr val="669900"/>
                </a:solidFill>
                <a:latin typeface="Courier New" pitchFamily="49" charset="0"/>
              </a:rPr>
              <a:t>...</a:t>
            </a:r>
            <a:endParaRPr lang="en-US" sz="800" b="1" dirty="0">
              <a:solidFill>
                <a:srgbClr val="669900"/>
              </a:solidFill>
              <a:latin typeface="Courier New" pitchFamily="49" charset="0"/>
            </a:endParaRPr>
          </a:p>
          <a:p>
            <a:pPr marL="173038" indent="-173038" algn="l" defTabSz="914400" eaLnBrk="1" hangingPunct="1">
              <a:lnSpc>
                <a:spcPct val="100000"/>
              </a:lnSpc>
              <a:spcBef>
                <a:spcPct val="0"/>
              </a:spcBef>
              <a:spcAft>
                <a:spcPct val="0"/>
              </a:spcAft>
              <a:buClr>
                <a:schemeClr val="tx1"/>
              </a:buClr>
              <a:buSzTx/>
              <a:buFont typeface="Wingdings" pitchFamily="2" charset="2"/>
              <a:buNone/>
            </a:pPr>
            <a:r>
              <a:rPr lang="en-US" sz="800" b="1" dirty="0">
                <a:solidFill>
                  <a:srgbClr val="669900"/>
                </a:solidFill>
                <a:latin typeface="Courier New" pitchFamily="49" charset="0"/>
              </a:rPr>
              <a:t>&lt;/</a:t>
            </a:r>
            <a:r>
              <a:rPr lang="en-US" sz="800" b="1" dirty="0" err="1">
                <a:solidFill>
                  <a:srgbClr val="669900"/>
                </a:solidFill>
                <a:latin typeface="Courier New" pitchFamily="49" charset="0"/>
              </a:rPr>
              <a:t>xs:schema</a:t>
            </a:r>
            <a:r>
              <a:rPr lang="en-US" sz="800" b="1" dirty="0">
                <a:solidFill>
                  <a:srgbClr val="669900"/>
                </a:solidFill>
                <a:latin typeface="Courier New" pitchFamily="49" charset="0"/>
              </a:rPr>
              <a:t>&gt;</a:t>
            </a:r>
          </a:p>
        </p:txBody>
      </p:sp>
      <p:sp>
        <p:nvSpPr>
          <p:cNvPr id="24583" name="Rectangle 9"/>
          <p:cNvSpPr>
            <a:spLocks noChangeArrowheads="1"/>
          </p:cNvSpPr>
          <p:nvPr/>
        </p:nvSpPr>
        <p:spPr bwMode="auto">
          <a:xfrm>
            <a:off x="6926263" y="1946275"/>
            <a:ext cx="1920875" cy="1004888"/>
          </a:xfrm>
          <a:prstGeom prst="rect">
            <a:avLst/>
          </a:prstGeom>
          <a:solidFill>
            <a:srgbClr val="CCEC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defTabSz="914400" eaLnBrk="1" hangingPunct="1">
              <a:lnSpc>
                <a:spcPct val="90000"/>
              </a:lnSpc>
              <a:spcBef>
                <a:spcPct val="0"/>
              </a:spcBef>
              <a:spcAft>
                <a:spcPct val="0"/>
              </a:spcAft>
              <a:buClrTx/>
              <a:buSzTx/>
              <a:buFontTx/>
              <a:buNone/>
            </a:pPr>
            <a:r>
              <a:rPr lang="en-GB"/>
              <a:t>IBM DFDL</a:t>
            </a:r>
          </a:p>
          <a:p>
            <a:pPr defTabSz="914400" eaLnBrk="1" hangingPunct="1">
              <a:lnSpc>
                <a:spcPct val="90000"/>
              </a:lnSpc>
              <a:spcBef>
                <a:spcPct val="0"/>
              </a:spcBef>
              <a:spcAft>
                <a:spcPct val="0"/>
              </a:spcAft>
              <a:buClrTx/>
              <a:buSzTx/>
              <a:buFontTx/>
              <a:buNone/>
            </a:pPr>
            <a:r>
              <a:rPr lang="en-GB"/>
              <a:t>Processor</a:t>
            </a:r>
          </a:p>
        </p:txBody>
      </p:sp>
      <p:sp>
        <p:nvSpPr>
          <p:cNvPr id="24584" name="Line 10"/>
          <p:cNvSpPr>
            <a:spLocks noChangeShapeType="1"/>
          </p:cNvSpPr>
          <p:nvPr/>
        </p:nvSpPr>
        <p:spPr bwMode="auto">
          <a:xfrm flipV="1">
            <a:off x="6592888" y="2447925"/>
            <a:ext cx="296862"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5" name="Line 11"/>
          <p:cNvSpPr>
            <a:spLocks noChangeShapeType="1"/>
          </p:cNvSpPr>
          <p:nvPr/>
        </p:nvSpPr>
        <p:spPr bwMode="auto">
          <a:xfrm>
            <a:off x="8021638" y="1539875"/>
            <a:ext cx="0" cy="4064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6" name="Line 12"/>
          <p:cNvSpPr>
            <a:spLocks noChangeShapeType="1"/>
          </p:cNvSpPr>
          <p:nvPr/>
        </p:nvSpPr>
        <p:spPr bwMode="auto">
          <a:xfrm>
            <a:off x="8021638" y="3078163"/>
            <a:ext cx="0" cy="284162"/>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7" name="Line 13"/>
          <p:cNvSpPr>
            <a:spLocks noChangeShapeType="1"/>
          </p:cNvSpPr>
          <p:nvPr/>
        </p:nvSpPr>
        <p:spPr bwMode="auto">
          <a:xfrm>
            <a:off x="7850188" y="1539875"/>
            <a:ext cx="0" cy="406400"/>
          </a:xfrm>
          <a:prstGeom prst="line">
            <a:avLst/>
          </a:prstGeom>
          <a:noFill/>
          <a:ln w="9525">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4588" name="Line 14"/>
          <p:cNvSpPr>
            <a:spLocks noChangeShapeType="1"/>
          </p:cNvSpPr>
          <p:nvPr/>
        </p:nvSpPr>
        <p:spPr bwMode="auto">
          <a:xfrm>
            <a:off x="7850188" y="3074988"/>
            <a:ext cx="0" cy="287337"/>
          </a:xfrm>
          <a:prstGeom prst="line">
            <a:avLst/>
          </a:prstGeom>
          <a:noFill/>
          <a:ln w="9525">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279075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smtClean="0"/>
              <a:t>DFDL Subset of XML Schema</a:t>
            </a:r>
          </a:p>
        </p:txBody>
      </p:sp>
      <p:sp>
        <p:nvSpPr>
          <p:cNvPr id="19459"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53606" name="Group 6"/>
          <p:cNvGrpSpPr>
            <a:grpSpLocks/>
          </p:cNvGrpSpPr>
          <p:nvPr/>
        </p:nvGrpSpPr>
        <p:grpSpPr bwMode="auto">
          <a:xfrm>
            <a:off x="5105400" y="1017588"/>
            <a:ext cx="1908175" cy="1825625"/>
            <a:chOff x="3198" y="1538"/>
            <a:chExt cx="1202" cy="1150"/>
          </a:xfrm>
        </p:grpSpPr>
        <p:sp>
          <p:nvSpPr>
            <p:cNvPr id="19551" name="Line 7"/>
            <p:cNvSpPr>
              <a:spLocks noChangeShapeType="1"/>
            </p:cNvSpPr>
            <p:nvPr/>
          </p:nvSpPr>
          <p:spPr bwMode="auto">
            <a:xfrm flipH="1" flipV="1">
              <a:off x="3916" y="2071"/>
              <a:ext cx="484" cy="617"/>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19552" name="Group 8"/>
            <p:cNvGrpSpPr>
              <a:grpSpLocks/>
            </p:cNvGrpSpPr>
            <p:nvPr/>
          </p:nvGrpSpPr>
          <p:grpSpPr bwMode="auto">
            <a:xfrm>
              <a:off x="3198" y="1538"/>
              <a:ext cx="838" cy="419"/>
              <a:chOff x="3198" y="1538"/>
              <a:chExt cx="838" cy="419"/>
            </a:xfrm>
          </p:grpSpPr>
          <p:sp>
            <p:nvSpPr>
              <p:cNvPr id="19554" name="Freeform 9"/>
              <p:cNvSpPr>
                <a:spLocks/>
              </p:cNvSpPr>
              <p:nvPr/>
            </p:nvSpPr>
            <p:spPr bwMode="auto">
              <a:xfrm>
                <a:off x="4035"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55" name="Freeform 10"/>
              <p:cNvSpPr>
                <a:spLocks/>
              </p:cNvSpPr>
              <p:nvPr/>
            </p:nvSpPr>
            <p:spPr bwMode="auto">
              <a:xfrm>
                <a:off x="3198" y="1956"/>
                <a:ext cx="837" cy="1"/>
              </a:xfrm>
              <a:custGeom>
                <a:avLst/>
                <a:gdLst>
                  <a:gd name="T0" fmla="*/ 837 w 837"/>
                  <a:gd name="T1" fmla="*/ 0 h 1"/>
                  <a:gd name="T2" fmla="*/ 0 w 837"/>
                  <a:gd name="T3" fmla="*/ 0 h 1"/>
                  <a:gd name="T4" fmla="*/ 837 w 837"/>
                  <a:gd name="T5" fmla="*/ 0 h 1"/>
                  <a:gd name="T6" fmla="*/ 0 60000 65536"/>
                  <a:gd name="T7" fmla="*/ 0 60000 65536"/>
                  <a:gd name="T8" fmla="*/ 0 60000 65536"/>
                </a:gdLst>
                <a:ahLst/>
                <a:cxnLst>
                  <a:cxn ang="T6">
                    <a:pos x="T0" y="T1"/>
                  </a:cxn>
                  <a:cxn ang="T7">
                    <a:pos x="T2" y="T3"/>
                  </a:cxn>
                  <a:cxn ang="T8">
                    <a:pos x="T4" y="T5"/>
                  </a:cxn>
                </a:cxnLst>
                <a:rect l="0" t="0" r="r" b="b"/>
                <a:pathLst>
                  <a:path w="837" h="1">
                    <a:moveTo>
                      <a:pt x="837" y="0"/>
                    </a:moveTo>
                    <a:lnTo>
                      <a:pt x="0" y="0"/>
                    </a:lnTo>
                    <a:lnTo>
                      <a:pt x="837"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56" name="Freeform 11"/>
              <p:cNvSpPr>
                <a:spLocks/>
              </p:cNvSpPr>
              <p:nvPr/>
            </p:nvSpPr>
            <p:spPr bwMode="auto">
              <a:xfrm>
                <a:off x="3198" y="1956"/>
                <a:ext cx="837" cy="1"/>
              </a:xfrm>
              <a:custGeom>
                <a:avLst/>
                <a:gdLst>
                  <a:gd name="T0" fmla="*/ 837 w 837"/>
                  <a:gd name="T1" fmla="*/ 0 h 1"/>
                  <a:gd name="T2" fmla="*/ 0 w 837"/>
                  <a:gd name="T3" fmla="*/ 0 h 1"/>
                  <a:gd name="T4" fmla="*/ 837 w 837"/>
                  <a:gd name="T5" fmla="*/ 0 h 1"/>
                  <a:gd name="T6" fmla="*/ 0 60000 65536"/>
                  <a:gd name="T7" fmla="*/ 0 60000 65536"/>
                  <a:gd name="T8" fmla="*/ 0 60000 65536"/>
                </a:gdLst>
                <a:ahLst/>
                <a:cxnLst>
                  <a:cxn ang="T6">
                    <a:pos x="T0" y="T1"/>
                  </a:cxn>
                  <a:cxn ang="T7">
                    <a:pos x="T2" y="T3"/>
                  </a:cxn>
                  <a:cxn ang="T8">
                    <a:pos x="T4" y="T5"/>
                  </a:cxn>
                </a:cxnLst>
                <a:rect l="0" t="0" r="r" b="b"/>
                <a:pathLst>
                  <a:path w="837" h="1">
                    <a:moveTo>
                      <a:pt x="837" y="0"/>
                    </a:moveTo>
                    <a:lnTo>
                      <a:pt x="0" y="0"/>
                    </a:lnTo>
                    <a:lnTo>
                      <a:pt x="837"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57" name="Freeform 12"/>
              <p:cNvSpPr>
                <a:spLocks/>
              </p:cNvSpPr>
              <p:nvPr/>
            </p:nvSpPr>
            <p:spPr bwMode="auto">
              <a:xfrm>
                <a:off x="3198" y="1956"/>
                <a:ext cx="837" cy="1"/>
              </a:xfrm>
              <a:custGeom>
                <a:avLst/>
                <a:gdLst>
                  <a:gd name="T0" fmla="*/ 837 w 837"/>
                  <a:gd name="T1" fmla="*/ 0 h 1"/>
                  <a:gd name="T2" fmla="*/ 0 w 837"/>
                  <a:gd name="T3" fmla="*/ 0 h 1"/>
                  <a:gd name="T4" fmla="*/ 837 w 837"/>
                  <a:gd name="T5" fmla="*/ 0 h 1"/>
                  <a:gd name="T6" fmla="*/ 0 60000 65536"/>
                  <a:gd name="T7" fmla="*/ 0 60000 65536"/>
                  <a:gd name="T8" fmla="*/ 0 60000 65536"/>
                </a:gdLst>
                <a:ahLst/>
                <a:cxnLst>
                  <a:cxn ang="T6">
                    <a:pos x="T0" y="T1"/>
                  </a:cxn>
                  <a:cxn ang="T7">
                    <a:pos x="T2" y="T3"/>
                  </a:cxn>
                  <a:cxn ang="T8">
                    <a:pos x="T4" y="T5"/>
                  </a:cxn>
                </a:cxnLst>
                <a:rect l="0" t="0" r="r" b="b"/>
                <a:pathLst>
                  <a:path w="837" h="1">
                    <a:moveTo>
                      <a:pt x="837" y="0"/>
                    </a:moveTo>
                    <a:lnTo>
                      <a:pt x="0" y="0"/>
                    </a:lnTo>
                    <a:lnTo>
                      <a:pt x="837"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58" name="Freeform 13"/>
              <p:cNvSpPr>
                <a:spLocks noEditPoints="1"/>
              </p:cNvSpPr>
              <p:nvPr/>
            </p:nvSpPr>
            <p:spPr bwMode="auto">
              <a:xfrm>
                <a:off x="3198" y="1538"/>
                <a:ext cx="837" cy="418"/>
              </a:xfrm>
              <a:custGeom>
                <a:avLst/>
                <a:gdLst>
                  <a:gd name="T0" fmla="*/ 837 w 837"/>
                  <a:gd name="T1" fmla="*/ 418 h 418"/>
                  <a:gd name="T2" fmla="*/ 837 w 837"/>
                  <a:gd name="T3" fmla="*/ 0 h 418"/>
                  <a:gd name="T4" fmla="*/ 0 w 837"/>
                  <a:gd name="T5" fmla="*/ 0 h 418"/>
                  <a:gd name="T6" fmla="*/ 0 w 837"/>
                  <a:gd name="T7" fmla="*/ 418 h 418"/>
                  <a:gd name="T8" fmla="*/ 837 w 837"/>
                  <a:gd name="T9" fmla="*/ 418 h 418"/>
                  <a:gd name="T10" fmla="*/ 0 w 837"/>
                  <a:gd name="T11" fmla="*/ 418 h 418"/>
                  <a:gd name="T12" fmla="*/ 0 w 837"/>
                  <a:gd name="T13" fmla="*/ 0 h 418"/>
                  <a:gd name="T14" fmla="*/ 0 w 837"/>
                  <a:gd name="T15" fmla="*/ 418 h 418"/>
                  <a:gd name="T16" fmla="*/ 837 w 837"/>
                  <a:gd name="T17" fmla="*/ 418 h 418"/>
                  <a:gd name="T18" fmla="*/ 837 w 837"/>
                  <a:gd name="T19" fmla="*/ 0 h 418"/>
                  <a:gd name="T20" fmla="*/ 837 w 837"/>
                  <a:gd name="T21" fmla="*/ 418 h 4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7" h="418">
                    <a:moveTo>
                      <a:pt x="837" y="418"/>
                    </a:moveTo>
                    <a:lnTo>
                      <a:pt x="837" y="0"/>
                    </a:lnTo>
                    <a:lnTo>
                      <a:pt x="0" y="0"/>
                    </a:lnTo>
                    <a:lnTo>
                      <a:pt x="0" y="418"/>
                    </a:lnTo>
                    <a:lnTo>
                      <a:pt x="837" y="418"/>
                    </a:lnTo>
                    <a:close/>
                    <a:moveTo>
                      <a:pt x="0" y="418"/>
                    </a:moveTo>
                    <a:lnTo>
                      <a:pt x="0" y="0"/>
                    </a:lnTo>
                    <a:lnTo>
                      <a:pt x="0" y="418"/>
                    </a:lnTo>
                    <a:close/>
                    <a:moveTo>
                      <a:pt x="837" y="418"/>
                    </a:moveTo>
                    <a:lnTo>
                      <a:pt x="837" y="0"/>
                    </a:lnTo>
                    <a:lnTo>
                      <a:pt x="837" y="418"/>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559" name="Rectangle 14"/>
              <p:cNvSpPr>
                <a:spLocks noChangeArrowheads="1"/>
              </p:cNvSpPr>
              <p:nvPr/>
            </p:nvSpPr>
            <p:spPr bwMode="auto">
              <a:xfrm>
                <a:off x="3198" y="1538"/>
                <a:ext cx="837" cy="41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Wingdings" pitchFamily="2" charset="2"/>
                  <a:buNone/>
                </a:pPr>
                <a:endParaRPr lang="en-US"/>
              </a:p>
            </p:txBody>
          </p:sp>
          <p:sp>
            <p:nvSpPr>
              <p:cNvPr id="19560" name="Freeform 15"/>
              <p:cNvSpPr>
                <a:spLocks/>
              </p:cNvSpPr>
              <p:nvPr/>
            </p:nvSpPr>
            <p:spPr bwMode="auto">
              <a:xfrm>
                <a:off x="3198"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61" name="Freeform 16"/>
              <p:cNvSpPr>
                <a:spLocks/>
              </p:cNvSpPr>
              <p:nvPr/>
            </p:nvSpPr>
            <p:spPr bwMode="auto">
              <a:xfrm>
                <a:off x="4035"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62" name="Rectangle 17"/>
              <p:cNvSpPr>
                <a:spLocks noChangeArrowheads="1"/>
              </p:cNvSpPr>
              <p:nvPr/>
            </p:nvSpPr>
            <p:spPr bwMode="auto">
              <a:xfrm>
                <a:off x="3453" y="1653"/>
                <a:ext cx="28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1700" b="1" i="1" dirty="0">
                    <a:solidFill>
                      <a:srgbClr val="000000"/>
                    </a:solidFill>
                  </a:rPr>
                  <a:t>type</a:t>
                </a:r>
                <a:endParaRPr lang="en-GB" sz="1800" i="1" dirty="0">
                  <a:solidFill>
                    <a:schemeClr val="bg1"/>
                  </a:solidFill>
                  <a:latin typeface="Times New Roman" pitchFamily="18" charset="0"/>
                </a:endParaRPr>
              </a:p>
            </p:txBody>
          </p:sp>
        </p:grpSp>
        <p:sp>
          <p:nvSpPr>
            <p:cNvPr id="19553" name="Freeform 18"/>
            <p:cNvSpPr>
              <a:spLocks/>
            </p:cNvSpPr>
            <p:nvPr/>
          </p:nvSpPr>
          <p:spPr bwMode="auto">
            <a:xfrm>
              <a:off x="3825" y="1956"/>
              <a:ext cx="129" cy="145"/>
            </a:xfrm>
            <a:custGeom>
              <a:avLst/>
              <a:gdLst>
                <a:gd name="T0" fmla="*/ 129 w 129"/>
                <a:gd name="T1" fmla="*/ 85 h 145"/>
                <a:gd name="T2" fmla="*/ 0 w 129"/>
                <a:gd name="T3" fmla="*/ 0 h 145"/>
                <a:gd name="T4" fmla="*/ 53 w 129"/>
                <a:gd name="T5" fmla="*/ 145 h 145"/>
                <a:gd name="T6" fmla="*/ 129 w 129"/>
                <a:gd name="T7" fmla="*/ 85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45">
                  <a:moveTo>
                    <a:pt x="129" y="85"/>
                  </a:moveTo>
                  <a:lnTo>
                    <a:pt x="0" y="0"/>
                  </a:lnTo>
                  <a:lnTo>
                    <a:pt x="53" y="145"/>
                  </a:lnTo>
                  <a:lnTo>
                    <a:pt x="129" y="85"/>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53619" name="Group 19"/>
          <p:cNvGrpSpPr>
            <a:grpSpLocks/>
          </p:cNvGrpSpPr>
          <p:nvPr/>
        </p:nvGrpSpPr>
        <p:grpSpPr bwMode="auto">
          <a:xfrm>
            <a:off x="2506663" y="1036638"/>
            <a:ext cx="2598737" cy="665162"/>
            <a:chOff x="1561" y="1550"/>
            <a:chExt cx="1637" cy="419"/>
          </a:xfrm>
        </p:grpSpPr>
        <p:grpSp>
          <p:nvGrpSpPr>
            <p:cNvPr id="19538" name="Group 20"/>
            <p:cNvGrpSpPr>
              <a:grpSpLocks/>
            </p:cNvGrpSpPr>
            <p:nvPr/>
          </p:nvGrpSpPr>
          <p:grpSpPr bwMode="auto">
            <a:xfrm>
              <a:off x="1839" y="1715"/>
              <a:ext cx="1359" cy="64"/>
              <a:chOff x="1839" y="1715"/>
              <a:chExt cx="1359" cy="64"/>
            </a:xfrm>
          </p:grpSpPr>
          <p:sp>
            <p:nvSpPr>
              <p:cNvPr id="19549" name="Line 21"/>
              <p:cNvSpPr>
                <a:spLocks noChangeShapeType="1"/>
              </p:cNvSpPr>
              <p:nvPr/>
            </p:nvSpPr>
            <p:spPr bwMode="auto">
              <a:xfrm>
                <a:off x="1839" y="1747"/>
                <a:ext cx="1359"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550" name="Freeform 22"/>
              <p:cNvSpPr>
                <a:spLocks/>
              </p:cNvSpPr>
              <p:nvPr/>
            </p:nvSpPr>
            <p:spPr bwMode="auto">
              <a:xfrm>
                <a:off x="3102" y="1715"/>
                <a:ext cx="96" cy="64"/>
              </a:xfrm>
              <a:custGeom>
                <a:avLst/>
                <a:gdLst>
                  <a:gd name="T0" fmla="*/ 0 w 96"/>
                  <a:gd name="T1" fmla="*/ 64 h 64"/>
                  <a:gd name="T2" fmla="*/ 96 w 96"/>
                  <a:gd name="T3" fmla="*/ 32 h 64"/>
                  <a:gd name="T4" fmla="*/ 0 w 96"/>
                  <a:gd name="T5" fmla="*/ 0 h 64"/>
                  <a:gd name="T6" fmla="*/ 0 60000 65536"/>
                  <a:gd name="T7" fmla="*/ 0 60000 65536"/>
                  <a:gd name="T8" fmla="*/ 0 60000 65536"/>
                </a:gdLst>
                <a:ahLst/>
                <a:cxnLst>
                  <a:cxn ang="T6">
                    <a:pos x="T0" y="T1"/>
                  </a:cxn>
                  <a:cxn ang="T7">
                    <a:pos x="T2" y="T3"/>
                  </a:cxn>
                  <a:cxn ang="T8">
                    <a:pos x="T4" y="T5"/>
                  </a:cxn>
                </a:cxnLst>
                <a:rect l="0" t="0" r="r" b="b"/>
                <a:pathLst>
                  <a:path w="96" h="64">
                    <a:moveTo>
                      <a:pt x="0" y="64"/>
                    </a:moveTo>
                    <a:lnTo>
                      <a:pt x="96" y="32"/>
                    </a:lnTo>
                    <a:lnTo>
                      <a:pt x="0" y="0"/>
                    </a:lnTo>
                  </a:path>
                </a:pathLst>
              </a:custGeom>
              <a:solidFill>
                <a:schemeClr val="bg1"/>
              </a:solidFill>
              <a:ln w="4826" cap="rnd">
                <a:solidFill>
                  <a:srgbClr val="000000"/>
                </a:solidFill>
                <a:prstDash val="solid"/>
                <a:round/>
                <a:headEnd/>
                <a:tailEnd/>
              </a:ln>
            </p:spPr>
            <p:txBody>
              <a:bodyPr/>
              <a:lstStyle/>
              <a:p>
                <a:endParaRPr lang="en-GB"/>
              </a:p>
            </p:txBody>
          </p:sp>
        </p:grpSp>
        <p:grpSp>
          <p:nvGrpSpPr>
            <p:cNvPr id="19539" name="Group 23"/>
            <p:cNvGrpSpPr>
              <a:grpSpLocks/>
            </p:cNvGrpSpPr>
            <p:nvPr/>
          </p:nvGrpSpPr>
          <p:grpSpPr bwMode="auto">
            <a:xfrm>
              <a:off x="1561" y="1550"/>
              <a:ext cx="837" cy="419"/>
              <a:chOff x="1003" y="1538"/>
              <a:chExt cx="837" cy="419"/>
            </a:xfrm>
          </p:grpSpPr>
          <p:sp>
            <p:nvSpPr>
              <p:cNvPr id="19540" name="Freeform 24"/>
              <p:cNvSpPr>
                <a:spLocks/>
              </p:cNvSpPr>
              <p:nvPr/>
            </p:nvSpPr>
            <p:spPr bwMode="auto">
              <a:xfrm>
                <a:off x="1839"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close/>
                  </a:path>
                </a:pathLst>
              </a:custGeom>
              <a:solidFill>
                <a:srgbClr val="FFFF99"/>
              </a:solidFill>
              <a:ln w="4763" cap="rnd">
                <a:solidFill>
                  <a:srgbClr val="000000"/>
                </a:solidFill>
                <a:prstDash val="solid"/>
                <a:round/>
                <a:headEnd/>
                <a:tailEnd/>
              </a:ln>
            </p:spPr>
            <p:txBody>
              <a:bodyPr/>
              <a:lstStyle/>
              <a:p>
                <a:endParaRPr lang="en-GB"/>
              </a:p>
            </p:txBody>
          </p:sp>
          <p:sp>
            <p:nvSpPr>
              <p:cNvPr id="19541" name="Freeform 25"/>
              <p:cNvSpPr>
                <a:spLocks/>
              </p:cNvSpPr>
              <p:nvPr/>
            </p:nvSpPr>
            <p:spPr bwMode="auto">
              <a:xfrm>
                <a:off x="1003" y="1956"/>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solidFill>
                <a:srgbClr val="FFFF99"/>
              </a:solidFill>
              <a:ln w="4763" cap="rnd">
                <a:solidFill>
                  <a:srgbClr val="000000"/>
                </a:solidFill>
                <a:prstDash val="solid"/>
                <a:round/>
                <a:headEnd/>
                <a:tailEnd/>
              </a:ln>
            </p:spPr>
            <p:txBody>
              <a:bodyPr/>
              <a:lstStyle/>
              <a:p>
                <a:endParaRPr lang="en-GB"/>
              </a:p>
            </p:txBody>
          </p:sp>
          <p:sp>
            <p:nvSpPr>
              <p:cNvPr id="19542" name="Freeform 26"/>
              <p:cNvSpPr>
                <a:spLocks/>
              </p:cNvSpPr>
              <p:nvPr/>
            </p:nvSpPr>
            <p:spPr bwMode="auto">
              <a:xfrm>
                <a:off x="1003" y="1956"/>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solidFill>
                <a:srgbClr val="FFFF99"/>
              </a:solidFill>
              <a:ln w="4763" cap="rnd">
                <a:solidFill>
                  <a:srgbClr val="000000"/>
                </a:solidFill>
                <a:prstDash val="solid"/>
                <a:round/>
                <a:headEnd/>
                <a:tailEnd/>
              </a:ln>
            </p:spPr>
            <p:txBody>
              <a:bodyPr/>
              <a:lstStyle/>
              <a:p>
                <a:endParaRPr lang="en-GB"/>
              </a:p>
            </p:txBody>
          </p:sp>
          <p:sp>
            <p:nvSpPr>
              <p:cNvPr id="19543" name="Freeform 27"/>
              <p:cNvSpPr>
                <a:spLocks/>
              </p:cNvSpPr>
              <p:nvPr/>
            </p:nvSpPr>
            <p:spPr bwMode="auto">
              <a:xfrm>
                <a:off x="1003" y="1956"/>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solidFill>
                <a:srgbClr val="FFFF99"/>
              </a:solidFill>
              <a:ln w="4763" cap="rnd">
                <a:solidFill>
                  <a:srgbClr val="000000"/>
                </a:solidFill>
                <a:prstDash val="solid"/>
                <a:round/>
                <a:headEnd/>
                <a:tailEnd/>
              </a:ln>
            </p:spPr>
            <p:txBody>
              <a:bodyPr/>
              <a:lstStyle/>
              <a:p>
                <a:endParaRPr lang="en-GB"/>
              </a:p>
            </p:txBody>
          </p:sp>
          <p:sp>
            <p:nvSpPr>
              <p:cNvPr id="19544" name="Freeform 28"/>
              <p:cNvSpPr>
                <a:spLocks noEditPoints="1"/>
              </p:cNvSpPr>
              <p:nvPr/>
            </p:nvSpPr>
            <p:spPr bwMode="auto">
              <a:xfrm>
                <a:off x="1003" y="1538"/>
                <a:ext cx="836" cy="418"/>
              </a:xfrm>
              <a:custGeom>
                <a:avLst/>
                <a:gdLst>
                  <a:gd name="T0" fmla="*/ 836 w 836"/>
                  <a:gd name="T1" fmla="*/ 418 h 418"/>
                  <a:gd name="T2" fmla="*/ 836 w 836"/>
                  <a:gd name="T3" fmla="*/ 0 h 418"/>
                  <a:gd name="T4" fmla="*/ 0 w 836"/>
                  <a:gd name="T5" fmla="*/ 0 h 418"/>
                  <a:gd name="T6" fmla="*/ 0 w 836"/>
                  <a:gd name="T7" fmla="*/ 418 h 418"/>
                  <a:gd name="T8" fmla="*/ 836 w 836"/>
                  <a:gd name="T9" fmla="*/ 418 h 418"/>
                  <a:gd name="T10" fmla="*/ 0 w 836"/>
                  <a:gd name="T11" fmla="*/ 418 h 418"/>
                  <a:gd name="T12" fmla="*/ 0 w 836"/>
                  <a:gd name="T13" fmla="*/ 0 h 418"/>
                  <a:gd name="T14" fmla="*/ 0 w 836"/>
                  <a:gd name="T15" fmla="*/ 418 h 418"/>
                  <a:gd name="T16" fmla="*/ 836 w 836"/>
                  <a:gd name="T17" fmla="*/ 418 h 418"/>
                  <a:gd name="T18" fmla="*/ 836 w 836"/>
                  <a:gd name="T19" fmla="*/ 0 h 418"/>
                  <a:gd name="T20" fmla="*/ 836 w 836"/>
                  <a:gd name="T21" fmla="*/ 418 h 4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6" h="418">
                    <a:moveTo>
                      <a:pt x="836" y="418"/>
                    </a:moveTo>
                    <a:lnTo>
                      <a:pt x="836" y="0"/>
                    </a:lnTo>
                    <a:lnTo>
                      <a:pt x="0" y="0"/>
                    </a:lnTo>
                    <a:lnTo>
                      <a:pt x="0" y="418"/>
                    </a:lnTo>
                    <a:lnTo>
                      <a:pt x="836" y="418"/>
                    </a:lnTo>
                    <a:close/>
                    <a:moveTo>
                      <a:pt x="0" y="418"/>
                    </a:moveTo>
                    <a:lnTo>
                      <a:pt x="0" y="0"/>
                    </a:lnTo>
                    <a:lnTo>
                      <a:pt x="0" y="418"/>
                    </a:lnTo>
                    <a:close/>
                    <a:moveTo>
                      <a:pt x="836" y="418"/>
                    </a:moveTo>
                    <a:lnTo>
                      <a:pt x="836" y="0"/>
                    </a:lnTo>
                    <a:lnTo>
                      <a:pt x="836" y="418"/>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545" name="Rectangle 29"/>
              <p:cNvSpPr>
                <a:spLocks noChangeArrowheads="1"/>
              </p:cNvSpPr>
              <p:nvPr/>
            </p:nvSpPr>
            <p:spPr bwMode="auto">
              <a:xfrm>
                <a:off x="1003" y="1538"/>
                <a:ext cx="836" cy="418"/>
              </a:xfrm>
              <a:prstGeom prst="rect">
                <a:avLst/>
              </a:prstGeom>
              <a:solidFill>
                <a:srgbClr val="FFFF99"/>
              </a:solidFill>
              <a:ln w="4763" cap="rnd">
                <a:solidFill>
                  <a:srgbClr val="000000"/>
                </a:solidFill>
                <a:round/>
                <a:headEnd/>
                <a:tailEnd/>
              </a:ln>
            </p:spPr>
            <p:txBody>
              <a:bodyPr/>
              <a:lstStyle/>
              <a:p>
                <a:pPr>
                  <a:buFont typeface="Wingdings" pitchFamily="2" charset="2"/>
                  <a:buNone/>
                </a:pPr>
                <a:endParaRPr lang="en-US"/>
              </a:p>
            </p:txBody>
          </p:sp>
          <p:sp>
            <p:nvSpPr>
              <p:cNvPr id="19546" name="Freeform 30"/>
              <p:cNvSpPr>
                <a:spLocks/>
              </p:cNvSpPr>
              <p:nvPr/>
            </p:nvSpPr>
            <p:spPr bwMode="auto">
              <a:xfrm>
                <a:off x="1003"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solidFill>
                <a:srgbClr val="FFFF99"/>
              </a:solidFill>
              <a:ln w="4763" cap="rnd">
                <a:solidFill>
                  <a:srgbClr val="000000"/>
                </a:solidFill>
                <a:prstDash val="solid"/>
                <a:round/>
                <a:headEnd/>
                <a:tailEnd/>
              </a:ln>
            </p:spPr>
            <p:txBody>
              <a:bodyPr/>
              <a:lstStyle/>
              <a:p>
                <a:endParaRPr lang="en-GB"/>
              </a:p>
            </p:txBody>
          </p:sp>
          <p:sp>
            <p:nvSpPr>
              <p:cNvPr id="19547" name="Freeform 31"/>
              <p:cNvSpPr>
                <a:spLocks/>
              </p:cNvSpPr>
              <p:nvPr/>
            </p:nvSpPr>
            <p:spPr bwMode="auto">
              <a:xfrm>
                <a:off x="1839"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solidFill>
                <a:srgbClr val="FFFF99"/>
              </a:solidFill>
              <a:ln w="4763" cap="rnd">
                <a:solidFill>
                  <a:srgbClr val="000000"/>
                </a:solidFill>
                <a:prstDash val="solid"/>
                <a:round/>
                <a:headEnd/>
                <a:tailEnd/>
              </a:ln>
            </p:spPr>
            <p:txBody>
              <a:bodyPr/>
              <a:lstStyle/>
              <a:p>
                <a:endParaRPr lang="en-GB"/>
              </a:p>
            </p:txBody>
          </p:sp>
          <p:sp>
            <p:nvSpPr>
              <p:cNvPr id="19548" name="Rectangle 32"/>
              <p:cNvSpPr>
                <a:spLocks noChangeArrowheads="1"/>
              </p:cNvSpPr>
              <p:nvPr/>
            </p:nvSpPr>
            <p:spPr bwMode="auto">
              <a:xfrm>
                <a:off x="1143" y="1653"/>
                <a:ext cx="535" cy="16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1700" b="1" dirty="0" smtClean="0">
                    <a:solidFill>
                      <a:srgbClr val="000000"/>
                    </a:solidFill>
                  </a:rPr>
                  <a:t>Element</a:t>
                </a:r>
                <a:endParaRPr lang="en-GB" sz="1800" dirty="0">
                  <a:solidFill>
                    <a:schemeClr val="bg1"/>
                  </a:solidFill>
                  <a:latin typeface="Times New Roman" pitchFamily="18" charset="0"/>
                </a:endParaRPr>
              </a:p>
            </p:txBody>
          </p:sp>
        </p:grpSp>
      </p:grpSp>
      <p:grpSp>
        <p:nvGrpSpPr>
          <p:cNvPr id="153721" name="Group 121"/>
          <p:cNvGrpSpPr>
            <a:grpSpLocks/>
          </p:cNvGrpSpPr>
          <p:nvPr/>
        </p:nvGrpSpPr>
        <p:grpSpPr bwMode="auto">
          <a:xfrm>
            <a:off x="6267450" y="2843213"/>
            <a:ext cx="1495425" cy="663575"/>
            <a:chOff x="3948" y="1985"/>
            <a:chExt cx="942" cy="418"/>
          </a:xfrm>
        </p:grpSpPr>
        <p:sp>
          <p:nvSpPr>
            <p:cNvPr id="19532" name="Freeform 36"/>
            <p:cNvSpPr>
              <a:spLocks/>
            </p:cNvSpPr>
            <p:nvPr/>
          </p:nvSpPr>
          <p:spPr bwMode="auto">
            <a:xfrm>
              <a:off x="4889" y="1985"/>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33" name="Freeform 40"/>
            <p:cNvSpPr>
              <a:spLocks noEditPoints="1"/>
            </p:cNvSpPr>
            <p:nvPr/>
          </p:nvSpPr>
          <p:spPr bwMode="auto">
            <a:xfrm>
              <a:off x="3948" y="1985"/>
              <a:ext cx="941" cy="418"/>
            </a:xfrm>
            <a:custGeom>
              <a:avLst/>
              <a:gdLst>
                <a:gd name="T0" fmla="*/ 941 w 941"/>
                <a:gd name="T1" fmla="*/ 418 h 418"/>
                <a:gd name="T2" fmla="*/ 941 w 941"/>
                <a:gd name="T3" fmla="*/ 0 h 418"/>
                <a:gd name="T4" fmla="*/ 0 w 941"/>
                <a:gd name="T5" fmla="*/ 0 h 418"/>
                <a:gd name="T6" fmla="*/ 0 w 941"/>
                <a:gd name="T7" fmla="*/ 418 h 418"/>
                <a:gd name="T8" fmla="*/ 941 w 941"/>
                <a:gd name="T9" fmla="*/ 418 h 418"/>
                <a:gd name="T10" fmla="*/ 0 w 941"/>
                <a:gd name="T11" fmla="*/ 418 h 418"/>
                <a:gd name="T12" fmla="*/ 0 w 941"/>
                <a:gd name="T13" fmla="*/ 0 h 418"/>
                <a:gd name="T14" fmla="*/ 0 w 941"/>
                <a:gd name="T15" fmla="*/ 418 h 418"/>
                <a:gd name="T16" fmla="*/ 941 w 941"/>
                <a:gd name="T17" fmla="*/ 418 h 418"/>
                <a:gd name="T18" fmla="*/ 941 w 941"/>
                <a:gd name="T19" fmla="*/ 0 h 418"/>
                <a:gd name="T20" fmla="*/ 941 w 941"/>
                <a:gd name="T21" fmla="*/ 418 h 4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41" h="418">
                  <a:moveTo>
                    <a:pt x="941" y="418"/>
                  </a:moveTo>
                  <a:lnTo>
                    <a:pt x="941" y="0"/>
                  </a:lnTo>
                  <a:lnTo>
                    <a:pt x="0" y="0"/>
                  </a:lnTo>
                  <a:lnTo>
                    <a:pt x="0" y="418"/>
                  </a:lnTo>
                  <a:lnTo>
                    <a:pt x="941" y="418"/>
                  </a:lnTo>
                  <a:close/>
                  <a:moveTo>
                    <a:pt x="0" y="418"/>
                  </a:moveTo>
                  <a:lnTo>
                    <a:pt x="0" y="0"/>
                  </a:lnTo>
                  <a:lnTo>
                    <a:pt x="0" y="418"/>
                  </a:lnTo>
                  <a:close/>
                  <a:moveTo>
                    <a:pt x="941" y="418"/>
                  </a:moveTo>
                  <a:lnTo>
                    <a:pt x="941" y="0"/>
                  </a:lnTo>
                  <a:lnTo>
                    <a:pt x="941" y="418"/>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534" name="Rectangle 41"/>
            <p:cNvSpPr>
              <a:spLocks noChangeArrowheads="1"/>
            </p:cNvSpPr>
            <p:nvPr/>
          </p:nvSpPr>
          <p:spPr bwMode="auto">
            <a:xfrm>
              <a:off x="3948" y="1985"/>
              <a:ext cx="941" cy="41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Wingdings" pitchFamily="2" charset="2"/>
                <a:buNone/>
              </a:pPr>
              <a:endParaRPr lang="en-US"/>
            </a:p>
          </p:txBody>
        </p:sp>
        <p:sp>
          <p:nvSpPr>
            <p:cNvPr id="19535" name="Freeform 42"/>
            <p:cNvSpPr>
              <a:spLocks/>
            </p:cNvSpPr>
            <p:nvPr/>
          </p:nvSpPr>
          <p:spPr bwMode="auto">
            <a:xfrm>
              <a:off x="3948" y="1985"/>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36" name="Freeform 43"/>
            <p:cNvSpPr>
              <a:spLocks/>
            </p:cNvSpPr>
            <p:nvPr/>
          </p:nvSpPr>
          <p:spPr bwMode="auto">
            <a:xfrm>
              <a:off x="4889" y="1985"/>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37" name="Rectangle 44"/>
            <p:cNvSpPr>
              <a:spLocks noChangeArrowheads="1"/>
            </p:cNvSpPr>
            <p:nvPr/>
          </p:nvSpPr>
          <p:spPr bwMode="auto">
            <a:xfrm>
              <a:off x="4012" y="2100"/>
              <a:ext cx="80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1700" b="1" dirty="0" smtClean="0">
                  <a:solidFill>
                    <a:srgbClr val="000000"/>
                  </a:solidFill>
                </a:rPr>
                <a:t>Simple Type</a:t>
              </a:r>
              <a:endParaRPr lang="en-GB" sz="1800" dirty="0">
                <a:solidFill>
                  <a:schemeClr val="bg1"/>
                </a:solidFill>
                <a:latin typeface="Times New Roman" pitchFamily="18" charset="0"/>
              </a:endParaRPr>
            </a:p>
          </p:txBody>
        </p:sp>
      </p:grpSp>
      <p:grpSp>
        <p:nvGrpSpPr>
          <p:cNvPr id="153653" name="Group 53"/>
          <p:cNvGrpSpPr>
            <a:grpSpLocks/>
          </p:cNvGrpSpPr>
          <p:nvPr/>
        </p:nvGrpSpPr>
        <p:grpSpPr bwMode="auto">
          <a:xfrm>
            <a:off x="244475" y="2835275"/>
            <a:ext cx="4803775" cy="2320925"/>
            <a:chOff x="136" y="2690"/>
            <a:chExt cx="3026" cy="1462"/>
          </a:xfrm>
        </p:grpSpPr>
        <p:grpSp>
          <p:nvGrpSpPr>
            <p:cNvPr id="19492" name="Group 54"/>
            <p:cNvGrpSpPr>
              <a:grpSpLocks/>
            </p:cNvGrpSpPr>
            <p:nvPr/>
          </p:nvGrpSpPr>
          <p:grpSpPr bwMode="auto">
            <a:xfrm rot="10800000">
              <a:off x="1803" y="2867"/>
              <a:ext cx="1359" cy="64"/>
              <a:chOff x="1839" y="1715"/>
              <a:chExt cx="1359" cy="64"/>
            </a:xfrm>
          </p:grpSpPr>
          <p:sp>
            <p:nvSpPr>
              <p:cNvPr id="19530" name="Line 55"/>
              <p:cNvSpPr>
                <a:spLocks noChangeShapeType="1"/>
              </p:cNvSpPr>
              <p:nvPr/>
            </p:nvSpPr>
            <p:spPr bwMode="auto">
              <a:xfrm>
                <a:off x="1839" y="1747"/>
                <a:ext cx="1359" cy="1"/>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531" name="Freeform 56"/>
              <p:cNvSpPr>
                <a:spLocks/>
              </p:cNvSpPr>
              <p:nvPr/>
            </p:nvSpPr>
            <p:spPr bwMode="auto">
              <a:xfrm>
                <a:off x="3102" y="1715"/>
                <a:ext cx="96" cy="64"/>
              </a:xfrm>
              <a:custGeom>
                <a:avLst/>
                <a:gdLst>
                  <a:gd name="T0" fmla="*/ 0 w 96"/>
                  <a:gd name="T1" fmla="*/ 64 h 64"/>
                  <a:gd name="T2" fmla="*/ 96 w 96"/>
                  <a:gd name="T3" fmla="*/ 32 h 64"/>
                  <a:gd name="T4" fmla="*/ 0 w 96"/>
                  <a:gd name="T5" fmla="*/ 0 h 64"/>
                  <a:gd name="T6" fmla="*/ 0 60000 65536"/>
                  <a:gd name="T7" fmla="*/ 0 60000 65536"/>
                  <a:gd name="T8" fmla="*/ 0 60000 65536"/>
                </a:gdLst>
                <a:ahLst/>
                <a:cxnLst>
                  <a:cxn ang="T6">
                    <a:pos x="T0" y="T1"/>
                  </a:cxn>
                  <a:cxn ang="T7">
                    <a:pos x="T2" y="T3"/>
                  </a:cxn>
                  <a:cxn ang="T8">
                    <a:pos x="T4" y="T5"/>
                  </a:cxn>
                </a:cxnLst>
                <a:rect l="0" t="0" r="r" b="b"/>
                <a:pathLst>
                  <a:path w="96" h="64">
                    <a:moveTo>
                      <a:pt x="0" y="64"/>
                    </a:moveTo>
                    <a:lnTo>
                      <a:pt x="96" y="32"/>
                    </a:lnTo>
                    <a:lnTo>
                      <a:pt x="0" y="0"/>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9493" name="Group 57"/>
            <p:cNvGrpSpPr>
              <a:grpSpLocks/>
            </p:cNvGrpSpPr>
            <p:nvPr/>
          </p:nvGrpSpPr>
          <p:grpSpPr bwMode="auto">
            <a:xfrm>
              <a:off x="136" y="2690"/>
              <a:ext cx="2092" cy="1462"/>
              <a:chOff x="136" y="2690"/>
              <a:chExt cx="2092" cy="1462"/>
            </a:xfrm>
          </p:grpSpPr>
          <p:grpSp>
            <p:nvGrpSpPr>
              <p:cNvPr id="19494" name="Group 58"/>
              <p:cNvGrpSpPr>
                <a:grpSpLocks/>
              </p:cNvGrpSpPr>
              <p:nvPr/>
            </p:nvGrpSpPr>
            <p:grpSpPr bwMode="auto">
              <a:xfrm>
                <a:off x="136" y="3106"/>
                <a:ext cx="2092" cy="1046"/>
                <a:chOff x="1630" y="3106"/>
                <a:chExt cx="2092" cy="1046"/>
              </a:xfrm>
            </p:grpSpPr>
            <p:grpSp>
              <p:nvGrpSpPr>
                <p:cNvPr id="19506" name="Group 59"/>
                <p:cNvGrpSpPr>
                  <a:grpSpLocks/>
                </p:cNvGrpSpPr>
                <p:nvPr/>
              </p:nvGrpSpPr>
              <p:grpSpPr bwMode="auto">
                <a:xfrm>
                  <a:off x="1630" y="3733"/>
                  <a:ext cx="837" cy="419"/>
                  <a:chOff x="1630" y="3733"/>
                  <a:chExt cx="837" cy="419"/>
                </a:xfrm>
              </p:grpSpPr>
              <p:sp>
                <p:nvSpPr>
                  <p:cNvPr id="19521" name="Freeform 60"/>
                  <p:cNvSpPr>
                    <a:spLocks/>
                  </p:cNvSpPr>
                  <p:nvPr/>
                </p:nvSpPr>
                <p:spPr bwMode="auto">
                  <a:xfrm>
                    <a:off x="2466" y="3733"/>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22" name="Freeform 61"/>
                  <p:cNvSpPr>
                    <a:spLocks/>
                  </p:cNvSpPr>
                  <p:nvPr/>
                </p:nvSpPr>
                <p:spPr bwMode="auto">
                  <a:xfrm>
                    <a:off x="1630" y="4151"/>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23" name="Freeform 62"/>
                  <p:cNvSpPr>
                    <a:spLocks/>
                  </p:cNvSpPr>
                  <p:nvPr/>
                </p:nvSpPr>
                <p:spPr bwMode="auto">
                  <a:xfrm>
                    <a:off x="1630" y="4151"/>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24" name="Freeform 63"/>
                  <p:cNvSpPr>
                    <a:spLocks/>
                  </p:cNvSpPr>
                  <p:nvPr/>
                </p:nvSpPr>
                <p:spPr bwMode="auto">
                  <a:xfrm>
                    <a:off x="1630" y="4151"/>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25" name="Freeform 64"/>
                  <p:cNvSpPr>
                    <a:spLocks noEditPoints="1"/>
                  </p:cNvSpPr>
                  <p:nvPr/>
                </p:nvSpPr>
                <p:spPr bwMode="auto">
                  <a:xfrm>
                    <a:off x="1630" y="3733"/>
                    <a:ext cx="836" cy="418"/>
                  </a:xfrm>
                  <a:custGeom>
                    <a:avLst/>
                    <a:gdLst>
                      <a:gd name="T0" fmla="*/ 836 w 836"/>
                      <a:gd name="T1" fmla="*/ 418 h 418"/>
                      <a:gd name="T2" fmla="*/ 836 w 836"/>
                      <a:gd name="T3" fmla="*/ 0 h 418"/>
                      <a:gd name="T4" fmla="*/ 0 w 836"/>
                      <a:gd name="T5" fmla="*/ 0 h 418"/>
                      <a:gd name="T6" fmla="*/ 0 w 836"/>
                      <a:gd name="T7" fmla="*/ 418 h 418"/>
                      <a:gd name="T8" fmla="*/ 836 w 836"/>
                      <a:gd name="T9" fmla="*/ 418 h 418"/>
                      <a:gd name="T10" fmla="*/ 0 w 836"/>
                      <a:gd name="T11" fmla="*/ 418 h 418"/>
                      <a:gd name="T12" fmla="*/ 0 w 836"/>
                      <a:gd name="T13" fmla="*/ 0 h 418"/>
                      <a:gd name="T14" fmla="*/ 0 w 836"/>
                      <a:gd name="T15" fmla="*/ 418 h 418"/>
                      <a:gd name="T16" fmla="*/ 836 w 836"/>
                      <a:gd name="T17" fmla="*/ 418 h 418"/>
                      <a:gd name="T18" fmla="*/ 836 w 836"/>
                      <a:gd name="T19" fmla="*/ 0 h 418"/>
                      <a:gd name="T20" fmla="*/ 836 w 836"/>
                      <a:gd name="T21" fmla="*/ 418 h 4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6" h="418">
                        <a:moveTo>
                          <a:pt x="836" y="418"/>
                        </a:moveTo>
                        <a:lnTo>
                          <a:pt x="836" y="0"/>
                        </a:lnTo>
                        <a:lnTo>
                          <a:pt x="0" y="0"/>
                        </a:lnTo>
                        <a:lnTo>
                          <a:pt x="0" y="418"/>
                        </a:lnTo>
                        <a:lnTo>
                          <a:pt x="836" y="418"/>
                        </a:lnTo>
                        <a:close/>
                        <a:moveTo>
                          <a:pt x="0" y="418"/>
                        </a:moveTo>
                        <a:lnTo>
                          <a:pt x="0" y="0"/>
                        </a:lnTo>
                        <a:lnTo>
                          <a:pt x="0" y="418"/>
                        </a:lnTo>
                        <a:close/>
                        <a:moveTo>
                          <a:pt x="836" y="418"/>
                        </a:moveTo>
                        <a:lnTo>
                          <a:pt x="836" y="0"/>
                        </a:lnTo>
                        <a:lnTo>
                          <a:pt x="836" y="418"/>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526" name="Rectangle 65"/>
                  <p:cNvSpPr>
                    <a:spLocks noChangeArrowheads="1"/>
                  </p:cNvSpPr>
                  <p:nvPr/>
                </p:nvSpPr>
                <p:spPr bwMode="auto">
                  <a:xfrm>
                    <a:off x="1630" y="3733"/>
                    <a:ext cx="836" cy="41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Wingdings" pitchFamily="2" charset="2"/>
                      <a:buNone/>
                    </a:pPr>
                    <a:endParaRPr lang="en-US"/>
                  </a:p>
                </p:txBody>
              </p:sp>
              <p:sp>
                <p:nvSpPr>
                  <p:cNvPr id="19527" name="Freeform 66"/>
                  <p:cNvSpPr>
                    <a:spLocks/>
                  </p:cNvSpPr>
                  <p:nvPr/>
                </p:nvSpPr>
                <p:spPr bwMode="auto">
                  <a:xfrm>
                    <a:off x="1630" y="3733"/>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28" name="Freeform 67"/>
                  <p:cNvSpPr>
                    <a:spLocks/>
                  </p:cNvSpPr>
                  <p:nvPr/>
                </p:nvSpPr>
                <p:spPr bwMode="auto">
                  <a:xfrm>
                    <a:off x="2466" y="3733"/>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29" name="Rectangle 68"/>
                  <p:cNvSpPr>
                    <a:spLocks noChangeArrowheads="1"/>
                  </p:cNvSpPr>
                  <p:nvPr/>
                </p:nvSpPr>
                <p:spPr bwMode="auto">
                  <a:xfrm>
                    <a:off x="1718" y="3848"/>
                    <a:ext cx="6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1700" b="1" dirty="0" smtClean="0">
                        <a:solidFill>
                          <a:srgbClr val="000000"/>
                        </a:solidFill>
                      </a:rPr>
                      <a:t>Sequence</a:t>
                    </a:r>
                    <a:endParaRPr lang="en-GB" sz="1800" dirty="0">
                      <a:solidFill>
                        <a:schemeClr val="bg1"/>
                      </a:solidFill>
                      <a:latin typeface="Times New Roman" pitchFamily="18" charset="0"/>
                    </a:endParaRPr>
                  </a:p>
                </p:txBody>
              </p:sp>
            </p:grpSp>
            <p:grpSp>
              <p:nvGrpSpPr>
                <p:cNvPr id="19507" name="Group 69"/>
                <p:cNvGrpSpPr>
                  <a:grpSpLocks/>
                </p:cNvGrpSpPr>
                <p:nvPr/>
              </p:nvGrpSpPr>
              <p:grpSpPr bwMode="auto">
                <a:xfrm>
                  <a:off x="2885" y="3733"/>
                  <a:ext cx="837" cy="419"/>
                  <a:chOff x="2885" y="3733"/>
                  <a:chExt cx="837" cy="419"/>
                </a:xfrm>
              </p:grpSpPr>
              <p:sp>
                <p:nvSpPr>
                  <p:cNvPr id="19512" name="Freeform 70"/>
                  <p:cNvSpPr>
                    <a:spLocks/>
                  </p:cNvSpPr>
                  <p:nvPr/>
                </p:nvSpPr>
                <p:spPr bwMode="auto">
                  <a:xfrm>
                    <a:off x="3721" y="3733"/>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13" name="Freeform 71"/>
                  <p:cNvSpPr>
                    <a:spLocks/>
                  </p:cNvSpPr>
                  <p:nvPr/>
                </p:nvSpPr>
                <p:spPr bwMode="auto">
                  <a:xfrm>
                    <a:off x="2885" y="4151"/>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14" name="Freeform 72"/>
                  <p:cNvSpPr>
                    <a:spLocks/>
                  </p:cNvSpPr>
                  <p:nvPr/>
                </p:nvSpPr>
                <p:spPr bwMode="auto">
                  <a:xfrm>
                    <a:off x="2885" y="4151"/>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15" name="Freeform 73"/>
                  <p:cNvSpPr>
                    <a:spLocks/>
                  </p:cNvSpPr>
                  <p:nvPr/>
                </p:nvSpPr>
                <p:spPr bwMode="auto">
                  <a:xfrm>
                    <a:off x="2885" y="4151"/>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16" name="Freeform 74"/>
                  <p:cNvSpPr>
                    <a:spLocks noEditPoints="1"/>
                  </p:cNvSpPr>
                  <p:nvPr/>
                </p:nvSpPr>
                <p:spPr bwMode="auto">
                  <a:xfrm>
                    <a:off x="2885" y="3733"/>
                    <a:ext cx="836" cy="418"/>
                  </a:xfrm>
                  <a:custGeom>
                    <a:avLst/>
                    <a:gdLst>
                      <a:gd name="T0" fmla="*/ 836 w 836"/>
                      <a:gd name="T1" fmla="*/ 418 h 418"/>
                      <a:gd name="T2" fmla="*/ 836 w 836"/>
                      <a:gd name="T3" fmla="*/ 0 h 418"/>
                      <a:gd name="T4" fmla="*/ 0 w 836"/>
                      <a:gd name="T5" fmla="*/ 0 h 418"/>
                      <a:gd name="T6" fmla="*/ 0 w 836"/>
                      <a:gd name="T7" fmla="*/ 418 h 418"/>
                      <a:gd name="T8" fmla="*/ 836 w 836"/>
                      <a:gd name="T9" fmla="*/ 418 h 418"/>
                      <a:gd name="T10" fmla="*/ 0 w 836"/>
                      <a:gd name="T11" fmla="*/ 418 h 418"/>
                      <a:gd name="T12" fmla="*/ 0 w 836"/>
                      <a:gd name="T13" fmla="*/ 0 h 418"/>
                      <a:gd name="T14" fmla="*/ 0 w 836"/>
                      <a:gd name="T15" fmla="*/ 418 h 418"/>
                      <a:gd name="T16" fmla="*/ 836 w 836"/>
                      <a:gd name="T17" fmla="*/ 418 h 418"/>
                      <a:gd name="T18" fmla="*/ 836 w 836"/>
                      <a:gd name="T19" fmla="*/ 0 h 418"/>
                      <a:gd name="T20" fmla="*/ 836 w 836"/>
                      <a:gd name="T21" fmla="*/ 418 h 4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6" h="418">
                        <a:moveTo>
                          <a:pt x="836" y="418"/>
                        </a:moveTo>
                        <a:lnTo>
                          <a:pt x="836" y="0"/>
                        </a:lnTo>
                        <a:lnTo>
                          <a:pt x="0" y="0"/>
                        </a:lnTo>
                        <a:lnTo>
                          <a:pt x="0" y="418"/>
                        </a:lnTo>
                        <a:lnTo>
                          <a:pt x="836" y="418"/>
                        </a:lnTo>
                        <a:close/>
                        <a:moveTo>
                          <a:pt x="0" y="418"/>
                        </a:moveTo>
                        <a:lnTo>
                          <a:pt x="0" y="0"/>
                        </a:lnTo>
                        <a:lnTo>
                          <a:pt x="0" y="418"/>
                        </a:lnTo>
                        <a:close/>
                        <a:moveTo>
                          <a:pt x="836" y="418"/>
                        </a:moveTo>
                        <a:lnTo>
                          <a:pt x="836" y="0"/>
                        </a:lnTo>
                        <a:lnTo>
                          <a:pt x="836" y="418"/>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517" name="Rectangle 75"/>
                  <p:cNvSpPr>
                    <a:spLocks noChangeArrowheads="1"/>
                  </p:cNvSpPr>
                  <p:nvPr/>
                </p:nvSpPr>
                <p:spPr bwMode="auto">
                  <a:xfrm>
                    <a:off x="2885" y="3733"/>
                    <a:ext cx="836" cy="418"/>
                  </a:xfrm>
                  <a:prstGeom prst="rect">
                    <a:avLst/>
                  </a:prstGeom>
                  <a:solidFill>
                    <a:srgbClr val="FFFF99"/>
                  </a:solidFill>
                  <a:ln w="4826" cap="rnd">
                    <a:solidFill>
                      <a:srgbClr val="000000"/>
                    </a:solidFill>
                    <a:round/>
                    <a:headEnd/>
                    <a:tailEnd/>
                  </a:ln>
                </p:spPr>
                <p:txBody>
                  <a:bodyPr/>
                  <a:lstStyle/>
                  <a:p>
                    <a:pPr>
                      <a:buFont typeface="Wingdings" pitchFamily="2" charset="2"/>
                      <a:buNone/>
                    </a:pPr>
                    <a:endParaRPr lang="en-US"/>
                  </a:p>
                </p:txBody>
              </p:sp>
              <p:sp>
                <p:nvSpPr>
                  <p:cNvPr id="19518" name="Freeform 76"/>
                  <p:cNvSpPr>
                    <a:spLocks/>
                  </p:cNvSpPr>
                  <p:nvPr/>
                </p:nvSpPr>
                <p:spPr bwMode="auto">
                  <a:xfrm>
                    <a:off x="2885" y="3733"/>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19" name="Freeform 77"/>
                  <p:cNvSpPr>
                    <a:spLocks/>
                  </p:cNvSpPr>
                  <p:nvPr/>
                </p:nvSpPr>
                <p:spPr bwMode="auto">
                  <a:xfrm>
                    <a:off x="3721" y="3733"/>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20" name="Rectangle 78"/>
                  <p:cNvSpPr>
                    <a:spLocks noChangeArrowheads="1"/>
                  </p:cNvSpPr>
                  <p:nvPr/>
                </p:nvSpPr>
                <p:spPr bwMode="auto">
                  <a:xfrm>
                    <a:off x="3065" y="3848"/>
                    <a:ext cx="4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1700" b="1" dirty="0" smtClean="0">
                        <a:solidFill>
                          <a:srgbClr val="000000"/>
                        </a:solidFill>
                      </a:rPr>
                      <a:t>Choice</a:t>
                    </a:r>
                    <a:endParaRPr lang="en-GB" sz="1800" dirty="0">
                      <a:solidFill>
                        <a:schemeClr val="bg1"/>
                      </a:solidFill>
                      <a:latin typeface="Times New Roman" pitchFamily="18" charset="0"/>
                    </a:endParaRPr>
                  </a:p>
                </p:txBody>
              </p:sp>
            </p:grpSp>
            <p:sp>
              <p:nvSpPr>
                <p:cNvPr id="19508" name="Line 79"/>
                <p:cNvSpPr>
                  <a:spLocks noChangeShapeType="1"/>
                </p:cNvSpPr>
                <p:nvPr/>
              </p:nvSpPr>
              <p:spPr bwMode="auto">
                <a:xfrm flipV="1">
                  <a:off x="2048" y="3214"/>
                  <a:ext cx="476" cy="519"/>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509" name="Freeform 80"/>
                <p:cNvSpPr>
                  <a:spLocks/>
                </p:cNvSpPr>
                <p:nvPr/>
              </p:nvSpPr>
              <p:spPr bwMode="auto">
                <a:xfrm>
                  <a:off x="2488" y="3106"/>
                  <a:ext cx="135" cy="141"/>
                </a:xfrm>
                <a:custGeom>
                  <a:avLst/>
                  <a:gdLst>
                    <a:gd name="T0" fmla="*/ 72 w 135"/>
                    <a:gd name="T1" fmla="*/ 141 h 141"/>
                    <a:gd name="T2" fmla="*/ 135 w 135"/>
                    <a:gd name="T3" fmla="*/ 0 h 141"/>
                    <a:gd name="T4" fmla="*/ 0 w 135"/>
                    <a:gd name="T5" fmla="*/ 75 h 141"/>
                    <a:gd name="T6" fmla="*/ 72 w 135"/>
                    <a:gd name="T7" fmla="*/ 141 h 1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5" h="141">
                      <a:moveTo>
                        <a:pt x="72" y="141"/>
                      </a:moveTo>
                      <a:lnTo>
                        <a:pt x="135" y="0"/>
                      </a:lnTo>
                      <a:lnTo>
                        <a:pt x="0" y="75"/>
                      </a:lnTo>
                      <a:lnTo>
                        <a:pt x="72" y="14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10" name="Line 81"/>
                <p:cNvSpPr>
                  <a:spLocks noChangeShapeType="1"/>
                </p:cNvSpPr>
                <p:nvPr/>
              </p:nvSpPr>
              <p:spPr bwMode="auto">
                <a:xfrm flipH="1" flipV="1">
                  <a:off x="3181" y="3248"/>
                  <a:ext cx="122" cy="485"/>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511" name="Freeform 82"/>
                <p:cNvSpPr>
                  <a:spLocks/>
                </p:cNvSpPr>
                <p:nvPr/>
              </p:nvSpPr>
              <p:spPr bwMode="auto">
                <a:xfrm>
                  <a:off x="3134" y="3106"/>
                  <a:ext cx="95" cy="154"/>
                </a:xfrm>
                <a:custGeom>
                  <a:avLst/>
                  <a:gdLst>
                    <a:gd name="T0" fmla="*/ 95 w 95"/>
                    <a:gd name="T1" fmla="*/ 130 h 154"/>
                    <a:gd name="T2" fmla="*/ 12 w 95"/>
                    <a:gd name="T3" fmla="*/ 0 h 154"/>
                    <a:gd name="T4" fmla="*/ 0 w 95"/>
                    <a:gd name="T5" fmla="*/ 154 h 154"/>
                    <a:gd name="T6" fmla="*/ 95 w 95"/>
                    <a:gd name="T7" fmla="*/ 130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 h="154">
                      <a:moveTo>
                        <a:pt x="95" y="130"/>
                      </a:moveTo>
                      <a:lnTo>
                        <a:pt x="12" y="0"/>
                      </a:lnTo>
                      <a:lnTo>
                        <a:pt x="0" y="154"/>
                      </a:lnTo>
                      <a:lnTo>
                        <a:pt x="95" y="13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19495" name="Group 83"/>
              <p:cNvGrpSpPr>
                <a:grpSpLocks/>
              </p:cNvGrpSpPr>
              <p:nvPr/>
            </p:nvGrpSpPr>
            <p:grpSpPr bwMode="auto">
              <a:xfrm>
                <a:off x="894" y="2690"/>
                <a:ext cx="910" cy="419"/>
                <a:chOff x="930" y="1538"/>
                <a:chExt cx="910" cy="419"/>
              </a:xfrm>
            </p:grpSpPr>
            <p:sp>
              <p:nvSpPr>
                <p:cNvPr id="19497" name="Freeform 84"/>
                <p:cNvSpPr>
                  <a:spLocks/>
                </p:cNvSpPr>
                <p:nvPr/>
              </p:nvSpPr>
              <p:spPr bwMode="auto">
                <a:xfrm>
                  <a:off x="1839"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98" name="Freeform 85"/>
                <p:cNvSpPr>
                  <a:spLocks/>
                </p:cNvSpPr>
                <p:nvPr/>
              </p:nvSpPr>
              <p:spPr bwMode="auto">
                <a:xfrm>
                  <a:off x="1003" y="1956"/>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99" name="Freeform 86"/>
                <p:cNvSpPr>
                  <a:spLocks/>
                </p:cNvSpPr>
                <p:nvPr/>
              </p:nvSpPr>
              <p:spPr bwMode="auto">
                <a:xfrm>
                  <a:off x="1003" y="1956"/>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00" name="Freeform 87"/>
                <p:cNvSpPr>
                  <a:spLocks/>
                </p:cNvSpPr>
                <p:nvPr/>
              </p:nvSpPr>
              <p:spPr bwMode="auto">
                <a:xfrm>
                  <a:off x="1003" y="1956"/>
                  <a:ext cx="836" cy="1"/>
                </a:xfrm>
                <a:custGeom>
                  <a:avLst/>
                  <a:gdLst>
                    <a:gd name="T0" fmla="*/ 836 w 836"/>
                    <a:gd name="T1" fmla="*/ 0 h 1"/>
                    <a:gd name="T2" fmla="*/ 0 w 836"/>
                    <a:gd name="T3" fmla="*/ 0 h 1"/>
                    <a:gd name="T4" fmla="*/ 836 w 836"/>
                    <a:gd name="T5" fmla="*/ 0 h 1"/>
                    <a:gd name="T6" fmla="*/ 0 60000 65536"/>
                    <a:gd name="T7" fmla="*/ 0 60000 65536"/>
                    <a:gd name="T8" fmla="*/ 0 60000 65536"/>
                  </a:gdLst>
                  <a:ahLst/>
                  <a:cxnLst>
                    <a:cxn ang="T6">
                      <a:pos x="T0" y="T1"/>
                    </a:cxn>
                    <a:cxn ang="T7">
                      <a:pos x="T2" y="T3"/>
                    </a:cxn>
                    <a:cxn ang="T8">
                      <a:pos x="T4" y="T5"/>
                    </a:cxn>
                  </a:cxnLst>
                  <a:rect l="0" t="0" r="r" b="b"/>
                  <a:pathLst>
                    <a:path w="836" h="1">
                      <a:moveTo>
                        <a:pt x="836" y="0"/>
                      </a:moveTo>
                      <a:lnTo>
                        <a:pt x="0" y="0"/>
                      </a:lnTo>
                      <a:lnTo>
                        <a:pt x="836"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01" name="Freeform 88"/>
                <p:cNvSpPr>
                  <a:spLocks noEditPoints="1"/>
                </p:cNvSpPr>
                <p:nvPr/>
              </p:nvSpPr>
              <p:spPr bwMode="auto">
                <a:xfrm>
                  <a:off x="1003" y="1538"/>
                  <a:ext cx="836" cy="418"/>
                </a:xfrm>
                <a:custGeom>
                  <a:avLst/>
                  <a:gdLst>
                    <a:gd name="T0" fmla="*/ 836 w 836"/>
                    <a:gd name="T1" fmla="*/ 418 h 418"/>
                    <a:gd name="T2" fmla="*/ 836 w 836"/>
                    <a:gd name="T3" fmla="*/ 0 h 418"/>
                    <a:gd name="T4" fmla="*/ 0 w 836"/>
                    <a:gd name="T5" fmla="*/ 0 h 418"/>
                    <a:gd name="T6" fmla="*/ 0 w 836"/>
                    <a:gd name="T7" fmla="*/ 418 h 418"/>
                    <a:gd name="T8" fmla="*/ 836 w 836"/>
                    <a:gd name="T9" fmla="*/ 418 h 418"/>
                    <a:gd name="T10" fmla="*/ 0 w 836"/>
                    <a:gd name="T11" fmla="*/ 418 h 418"/>
                    <a:gd name="T12" fmla="*/ 0 w 836"/>
                    <a:gd name="T13" fmla="*/ 0 h 418"/>
                    <a:gd name="T14" fmla="*/ 0 w 836"/>
                    <a:gd name="T15" fmla="*/ 418 h 418"/>
                    <a:gd name="T16" fmla="*/ 836 w 836"/>
                    <a:gd name="T17" fmla="*/ 418 h 418"/>
                    <a:gd name="T18" fmla="*/ 836 w 836"/>
                    <a:gd name="T19" fmla="*/ 0 h 418"/>
                    <a:gd name="T20" fmla="*/ 836 w 836"/>
                    <a:gd name="T21" fmla="*/ 418 h 4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36" h="418">
                      <a:moveTo>
                        <a:pt x="836" y="418"/>
                      </a:moveTo>
                      <a:lnTo>
                        <a:pt x="836" y="0"/>
                      </a:lnTo>
                      <a:lnTo>
                        <a:pt x="0" y="0"/>
                      </a:lnTo>
                      <a:lnTo>
                        <a:pt x="0" y="418"/>
                      </a:lnTo>
                      <a:lnTo>
                        <a:pt x="836" y="418"/>
                      </a:lnTo>
                      <a:close/>
                      <a:moveTo>
                        <a:pt x="0" y="418"/>
                      </a:moveTo>
                      <a:lnTo>
                        <a:pt x="0" y="0"/>
                      </a:lnTo>
                      <a:lnTo>
                        <a:pt x="0" y="418"/>
                      </a:lnTo>
                      <a:close/>
                      <a:moveTo>
                        <a:pt x="836" y="418"/>
                      </a:moveTo>
                      <a:lnTo>
                        <a:pt x="836" y="0"/>
                      </a:lnTo>
                      <a:lnTo>
                        <a:pt x="836" y="418"/>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502" name="Rectangle 89"/>
                <p:cNvSpPr>
                  <a:spLocks noChangeArrowheads="1"/>
                </p:cNvSpPr>
                <p:nvPr/>
              </p:nvSpPr>
              <p:spPr bwMode="auto">
                <a:xfrm>
                  <a:off x="1003" y="1538"/>
                  <a:ext cx="836" cy="41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Wingdings" pitchFamily="2" charset="2"/>
                    <a:buNone/>
                  </a:pPr>
                  <a:endParaRPr lang="en-US"/>
                </a:p>
              </p:txBody>
            </p:sp>
            <p:sp>
              <p:nvSpPr>
                <p:cNvPr id="19503" name="Freeform 90"/>
                <p:cNvSpPr>
                  <a:spLocks/>
                </p:cNvSpPr>
                <p:nvPr/>
              </p:nvSpPr>
              <p:spPr bwMode="auto">
                <a:xfrm>
                  <a:off x="1003"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04" name="Freeform 91"/>
                <p:cNvSpPr>
                  <a:spLocks/>
                </p:cNvSpPr>
                <p:nvPr/>
              </p:nvSpPr>
              <p:spPr bwMode="auto">
                <a:xfrm>
                  <a:off x="1839" y="153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505" name="Rectangle 92"/>
                <p:cNvSpPr>
                  <a:spLocks noChangeArrowheads="1"/>
                </p:cNvSpPr>
                <p:nvPr/>
              </p:nvSpPr>
              <p:spPr bwMode="auto">
                <a:xfrm>
                  <a:off x="930" y="1653"/>
                  <a:ext cx="90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1700" b="1" i="1" dirty="0">
                      <a:solidFill>
                        <a:srgbClr val="000000"/>
                      </a:solidFill>
                    </a:rPr>
                    <a:t>  </a:t>
                  </a:r>
                  <a:r>
                    <a:rPr lang="en-GB" sz="1700" b="1" i="1" dirty="0" smtClean="0">
                      <a:solidFill>
                        <a:srgbClr val="000000"/>
                      </a:solidFill>
                    </a:rPr>
                    <a:t>model group</a:t>
                  </a:r>
                  <a:endParaRPr lang="en-GB" sz="1800" i="1" dirty="0">
                    <a:solidFill>
                      <a:schemeClr val="bg1"/>
                    </a:solidFill>
                    <a:latin typeface="Times New Roman" pitchFamily="18" charset="0"/>
                  </a:endParaRPr>
                </a:p>
              </p:txBody>
            </p:sp>
          </p:grpSp>
          <p:sp>
            <p:nvSpPr>
              <p:cNvPr id="19496" name="Line 93"/>
              <p:cNvSpPr>
                <a:spLocks noChangeShapeType="1"/>
              </p:cNvSpPr>
              <p:nvPr/>
            </p:nvSpPr>
            <p:spPr bwMode="auto">
              <a:xfrm>
                <a:off x="964" y="2774"/>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153694" name="Group 94"/>
          <p:cNvGrpSpPr>
            <a:grpSpLocks/>
          </p:cNvGrpSpPr>
          <p:nvPr/>
        </p:nvGrpSpPr>
        <p:grpSpPr bwMode="auto">
          <a:xfrm>
            <a:off x="2249488" y="1716088"/>
            <a:ext cx="871537" cy="1122362"/>
            <a:chOff x="1399" y="1978"/>
            <a:chExt cx="549" cy="707"/>
          </a:xfrm>
        </p:grpSpPr>
        <p:sp>
          <p:nvSpPr>
            <p:cNvPr id="19487" name="Rectangle 95"/>
            <p:cNvSpPr>
              <a:spLocks noChangeArrowheads="1"/>
            </p:cNvSpPr>
            <p:nvPr/>
          </p:nvSpPr>
          <p:spPr bwMode="auto">
            <a:xfrm>
              <a:off x="1480" y="2144"/>
              <a:ext cx="82" cy="2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itchFamily="2" charset="2"/>
                <a:buNone/>
              </a:pPr>
              <a:endParaRPr lang="en-US"/>
            </a:p>
          </p:txBody>
        </p:sp>
        <p:grpSp>
          <p:nvGrpSpPr>
            <p:cNvPr id="19488" name="Group 96"/>
            <p:cNvGrpSpPr>
              <a:grpSpLocks/>
            </p:cNvGrpSpPr>
            <p:nvPr/>
          </p:nvGrpSpPr>
          <p:grpSpPr bwMode="auto">
            <a:xfrm>
              <a:off x="1399" y="1978"/>
              <a:ext cx="549" cy="707"/>
              <a:chOff x="2532" y="911"/>
              <a:chExt cx="666" cy="355"/>
            </a:xfrm>
          </p:grpSpPr>
          <p:sp>
            <p:nvSpPr>
              <p:cNvPr id="19490" name="Line 97"/>
              <p:cNvSpPr>
                <a:spLocks noChangeShapeType="1"/>
              </p:cNvSpPr>
              <p:nvPr/>
            </p:nvSpPr>
            <p:spPr bwMode="auto">
              <a:xfrm flipV="1">
                <a:off x="2532" y="911"/>
                <a:ext cx="666" cy="355"/>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91" name="Freeform 98"/>
              <p:cNvSpPr>
                <a:spLocks/>
              </p:cNvSpPr>
              <p:nvPr/>
            </p:nvSpPr>
            <p:spPr bwMode="auto">
              <a:xfrm>
                <a:off x="3098" y="911"/>
                <a:ext cx="100" cy="74"/>
              </a:xfrm>
              <a:custGeom>
                <a:avLst/>
                <a:gdLst>
                  <a:gd name="T0" fmla="*/ 30 w 100"/>
                  <a:gd name="T1" fmla="*/ 74 h 74"/>
                  <a:gd name="T2" fmla="*/ 100 w 100"/>
                  <a:gd name="T3" fmla="*/ 0 h 74"/>
                  <a:gd name="T4" fmla="*/ 0 w 100"/>
                  <a:gd name="T5" fmla="*/ 17 h 74"/>
                  <a:gd name="T6" fmla="*/ 0 60000 65536"/>
                  <a:gd name="T7" fmla="*/ 0 60000 65536"/>
                  <a:gd name="T8" fmla="*/ 0 60000 65536"/>
                </a:gdLst>
                <a:ahLst/>
                <a:cxnLst>
                  <a:cxn ang="T6">
                    <a:pos x="T0" y="T1"/>
                  </a:cxn>
                  <a:cxn ang="T7">
                    <a:pos x="T2" y="T3"/>
                  </a:cxn>
                  <a:cxn ang="T8">
                    <a:pos x="T4" y="T5"/>
                  </a:cxn>
                </a:cxnLst>
                <a:rect l="0" t="0" r="r" b="b"/>
                <a:pathLst>
                  <a:path w="100" h="74">
                    <a:moveTo>
                      <a:pt x="30" y="74"/>
                    </a:moveTo>
                    <a:lnTo>
                      <a:pt x="100" y="0"/>
                    </a:lnTo>
                    <a:lnTo>
                      <a:pt x="0" y="1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9489" name="Rectangle 99"/>
            <p:cNvSpPr>
              <a:spLocks noChangeArrowheads="1"/>
            </p:cNvSpPr>
            <p:nvPr/>
          </p:nvSpPr>
          <p:spPr bwMode="auto">
            <a:xfrm>
              <a:off x="1757" y="2243"/>
              <a:ext cx="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2600">
                  <a:solidFill>
                    <a:srgbClr val="000000"/>
                  </a:solidFill>
                </a:rPr>
                <a:t>*</a:t>
              </a:r>
              <a:endParaRPr lang="en-GB" sz="1800">
                <a:solidFill>
                  <a:schemeClr val="bg1"/>
                </a:solidFill>
                <a:latin typeface="Times New Roman" pitchFamily="18" charset="0"/>
              </a:endParaRPr>
            </a:p>
          </p:txBody>
        </p:sp>
      </p:grpSp>
      <p:grpSp>
        <p:nvGrpSpPr>
          <p:cNvPr id="153700" name="Group 100"/>
          <p:cNvGrpSpPr>
            <a:grpSpLocks/>
          </p:cNvGrpSpPr>
          <p:nvPr/>
        </p:nvGrpSpPr>
        <p:grpSpPr bwMode="auto">
          <a:xfrm>
            <a:off x="644525" y="2686050"/>
            <a:ext cx="914400" cy="881063"/>
            <a:chOff x="388" y="2589"/>
            <a:chExt cx="576" cy="555"/>
          </a:xfrm>
        </p:grpSpPr>
        <p:grpSp>
          <p:nvGrpSpPr>
            <p:cNvPr id="19481" name="Group 101"/>
            <p:cNvGrpSpPr>
              <a:grpSpLocks/>
            </p:cNvGrpSpPr>
            <p:nvPr/>
          </p:nvGrpSpPr>
          <p:grpSpPr bwMode="auto">
            <a:xfrm rot="1654790">
              <a:off x="429" y="2877"/>
              <a:ext cx="512" cy="267"/>
              <a:chOff x="2532" y="911"/>
              <a:chExt cx="666" cy="355"/>
            </a:xfrm>
          </p:grpSpPr>
          <p:sp>
            <p:nvSpPr>
              <p:cNvPr id="19485" name="Line 102"/>
              <p:cNvSpPr>
                <a:spLocks noChangeShapeType="1"/>
              </p:cNvSpPr>
              <p:nvPr/>
            </p:nvSpPr>
            <p:spPr bwMode="auto">
              <a:xfrm flipV="1">
                <a:off x="2532" y="911"/>
                <a:ext cx="666" cy="355"/>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86" name="Freeform 103"/>
              <p:cNvSpPr>
                <a:spLocks/>
              </p:cNvSpPr>
              <p:nvPr/>
            </p:nvSpPr>
            <p:spPr bwMode="auto">
              <a:xfrm>
                <a:off x="3098" y="911"/>
                <a:ext cx="100" cy="74"/>
              </a:xfrm>
              <a:custGeom>
                <a:avLst/>
                <a:gdLst>
                  <a:gd name="T0" fmla="*/ 30 w 100"/>
                  <a:gd name="T1" fmla="*/ 74 h 74"/>
                  <a:gd name="T2" fmla="*/ 100 w 100"/>
                  <a:gd name="T3" fmla="*/ 0 h 74"/>
                  <a:gd name="T4" fmla="*/ 0 w 100"/>
                  <a:gd name="T5" fmla="*/ 17 h 74"/>
                  <a:gd name="T6" fmla="*/ 0 60000 65536"/>
                  <a:gd name="T7" fmla="*/ 0 60000 65536"/>
                  <a:gd name="T8" fmla="*/ 0 60000 65536"/>
                </a:gdLst>
                <a:ahLst/>
                <a:cxnLst>
                  <a:cxn ang="T6">
                    <a:pos x="T0" y="T1"/>
                  </a:cxn>
                  <a:cxn ang="T7">
                    <a:pos x="T2" y="T3"/>
                  </a:cxn>
                  <a:cxn ang="T8">
                    <a:pos x="T4" y="T5"/>
                  </a:cxn>
                </a:cxnLst>
                <a:rect l="0" t="0" r="r" b="b"/>
                <a:pathLst>
                  <a:path w="100" h="74">
                    <a:moveTo>
                      <a:pt x="30" y="74"/>
                    </a:moveTo>
                    <a:lnTo>
                      <a:pt x="100" y="0"/>
                    </a:lnTo>
                    <a:lnTo>
                      <a:pt x="0" y="17"/>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9482" name="Line 104"/>
            <p:cNvSpPr>
              <a:spLocks noChangeShapeType="1"/>
            </p:cNvSpPr>
            <p:nvPr/>
          </p:nvSpPr>
          <p:spPr bwMode="auto">
            <a:xfrm flipH="1">
              <a:off x="394" y="2768"/>
              <a:ext cx="5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3" name="Line 105"/>
            <p:cNvSpPr>
              <a:spLocks noChangeShapeType="1"/>
            </p:cNvSpPr>
            <p:nvPr/>
          </p:nvSpPr>
          <p:spPr bwMode="auto">
            <a:xfrm>
              <a:off x="388" y="2762"/>
              <a:ext cx="0" cy="2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9484" name="Rectangle 106"/>
            <p:cNvSpPr>
              <a:spLocks noChangeArrowheads="1"/>
            </p:cNvSpPr>
            <p:nvPr/>
          </p:nvSpPr>
          <p:spPr bwMode="auto">
            <a:xfrm>
              <a:off x="540" y="2589"/>
              <a:ext cx="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2600">
                  <a:solidFill>
                    <a:srgbClr val="000000"/>
                  </a:solidFill>
                </a:rPr>
                <a:t>*</a:t>
              </a:r>
              <a:endParaRPr lang="en-GB" sz="1800">
                <a:solidFill>
                  <a:schemeClr val="bg1"/>
                </a:solidFill>
                <a:latin typeface="Times New Roman" pitchFamily="18" charset="0"/>
              </a:endParaRPr>
            </a:p>
          </p:txBody>
        </p:sp>
      </p:grpSp>
      <p:grpSp>
        <p:nvGrpSpPr>
          <p:cNvPr id="153707" name="Group 107"/>
          <p:cNvGrpSpPr>
            <a:grpSpLocks/>
          </p:cNvGrpSpPr>
          <p:nvPr/>
        </p:nvGrpSpPr>
        <p:grpSpPr bwMode="auto">
          <a:xfrm>
            <a:off x="3787775" y="1681163"/>
            <a:ext cx="1660525" cy="1827212"/>
            <a:chOff x="2368" y="1956"/>
            <a:chExt cx="1046" cy="1151"/>
          </a:xfrm>
        </p:grpSpPr>
        <p:grpSp>
          <p:nvGrpSpPr>
            <p:cNvPr id="19469" name="Group 108"/>
            <p:cNvGrpSpPr>
              <a:grpSpLocks/>
            </p:cNvGrpSpPr>
            <p:nvPr/>
          </p:nvGrpSpPr>
          <p:grpSpPr bwMode="auto">
            <a:xfrm>
              <a:off x="2368" y="2688"/>
              <a:ext cx="1046" cy="419"/>
              <a:chOff x="2362" y="2688"/>
              <a:chExt cx="1046" cy="419"/>
            </a:xfrm>
          </p:grpSpPr>
          <p:sp>
            <p:nvSpPr>
              <p:cNvPr id="19472" name="Freeform 109"/>
              <p:cNvSpPr>
                <a:spLocks/>
              </p:cNvSpPr>
              <p:nvPr/>
            </p:nvSpPr>
            <p:spPr bwMode="auto">
              <a:xfrm>
                <a:off x="3407" y="268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73" name="Freeform 110"/>
              <p:cNvSpPr>
                <a:spLocks/>
              </p:cNvSpPr>
              <p:nvPr/>
            </p:nvSpPr>
            <p:spPr bwMode="auto">
              <a:xfrm>
                <a:off x="2362" y="3106"/>
                <a:ext cx="1045" cy="1"/>
              </a:xfrm>
              <a:custGeom>
                <a:avLst/>
                <a:gdLst>
                  <a:gd name="T0" fmla="*/ 1045 w 1045"/>
                  <a:gd name="T1" fmla="*/ 0 h 1"/>
                  <a:gd name="T2" fmla="*/ 0 w 1045"/>
                  <a:gd name="T3" fmla="*/ 0 h 1"/>
                  <a:gd name="T4" fmla="*/ 1045 w 1045"/>
                  <a:gd name="T5" fmla="*/ 0 h 1"/>
                  <a:gd name="T6" fmla="*/ 0 60000 65536"/>
                  <a:gd name="T7" fmla="*/ 0 60000 65536"/>
                  <a:gd name="T8" fmla="*/ 0 60000 65536"/>
                </a:gdLst>
                <a:ahLst/>
                <a:cxnLst>
                  <a:cxn ang="T6">
                    <a:pos x="T0" y="T1"/>
                  </a:cxn>
                  <a:cxn ang="T7">
                    <a:pos x="T2" y="T3"/>
                  </a:cxn>
                  <a:cxn ang="T8">
                    <a:pos x="T4" y="T5"/>
                  </a:cxn>
                </a:cxnLst>
                <a:rect l="0" t="0" r="r" b="b"/>
                <a:pathLst>
                  <a:path w="1045" h="1">
                    <a:moveTo>
                      <a:pt x="1045" y="0"/>
                    </a:moveTo>
                    <a:lnTo>
                      <a:pt x="0" y="0"/>
                    </a:lnTo>
                    <a:lnTo>
                      <a:pt x="10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74" name="Freeform 111"/>
              <p:cNvSpPr>
                <a:spLocks/>
              </p:cNvSpPr>
              <p:nvPr/>
            </p:nvSpPr>
            <p:spPr bwMode="auto">
              <a:xfrm>
                <a:off x="2362" y="3106"/>
                <a:ext cx="1045" cy="1"/>
              </a:xfrm>
              <a:custGeom>
                <a:avLst/>
                <a:gdLst>
                  <a:gd name="T0" fmla="*/ 1045 w 1045"/>
                  <a:gd name="T1" fmla="*/ 0 h 1"/>
                  <a:gd name="T2" fmla="*/ 0 w 1045"/>
                  <a:gd name="T3" fmla="*/ 0 h 1"/>
                  <a:gd name="T4" fmla="*/ 1045 w 1045"/>
                  <a:gd name="T5" fmla="*/ 0 h 1"/>
                  <a:gd name="T6" fmla="*/ 0 60000 65536"/>
                  <a:gd name="T7" fmla="*/ 0 60000 65536"/>
                  <a:gd name="T8" fmla="*/ 0 60000 65536"/>
                </a:gdLst>
                <a:ahLst/>
                <a:cxnLst>
                  <a:cxn ang="T6">
                    <a:pos x="T0" y="T1"/>
                  </a:cxn>
                  <a:cxn ang="T7">
                    <a:pos x="T2" y="T3"/>
                  </a:cxn>
                  <a:cxn ang="T8">
                    <a:pos x="T4" y="T5"/>
                  </a:cxn>
                </a:cxnLst>
                <a:rect l="0" t="0" r="r" b="b"/>
                <a:pathLst>
                  <a:path w="1045" h="1">
                    <a:moveTo>
                      <a:pt x="1045" y="0"/>
                    </a:moveTo>
                    <a:lnTo>
                      <a:pt x="0" y="0"/>
                    </a:lnTo>
                    <a:lnTo>
                      <a:pt x="10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75" name="Freeform 112"/>
              <p:cNvSpPr>
                <a:spLocks/>
              </p:cNvSpPr>
              <p:nvPr/>
            </p:nvSpPr>
            <p:spPr bwMode="auto">
              <a:xfrm>
                <a:off x="2362" y="3106"/>
                <a:ext cx="1045" cy="1"/>
              </a:xfrm>
              <a:custGeom>
                <a:avLst/>
                <a:gdLst>
                  <a:gd name="T0" fmla="*/ 1045 w 1045"/>
                  <a:gd name="T1" fmla="*/ 0 h 1"/>
                  <a:gd name="T2" fmla="*/ 0 w 1045"/>
                  <a:gd name="T3" fmla="*/ 0 h 1"/>
                  <a:gd name="T4" fmla="*/ 1045 w 1045"/>
                  <a:gd name="T5" fmla="*/ 0 h 1"/>
                  <a:gd name="T6" fmla="*/ 0 60000 65536"/>
                  <a:gd name="T7" fmla="*/ 0 60000 65536"/>
                  <a:gd name="T8" fmla="*/ 0 60000 65536"/>
                </a:gdLst>
                <a:ahLst/>
                <a:cxnLst>
                  <a:cxn ang="T6">
                    <a:pos x="T0" y="T1"/>
                  </a:cxn>
                  <a:cxn ang="T7">
                    <a:pos x="T2" y="T3"/>
                  </a:cxn>
                  <a:cxn ang="T8">
                    <a:pos x="T4" y="T5"/>
                  </a:cxn>
                </a:cxnLst>
                <a:rect l="0" t="0" r="r" b="b"/>
                <a:pathLst>
                  <a:path w="1045" h="1">
                    <a:moveTo>
                      <a:pt x="1045" y="0"/>
                    </a:moveTo>
                    <a:lnTo>
                      <a:pt x="0" y="0"/>
                    </a:lnTo>
                    <a:lnTo>
                      <a:pt x="1045" y="0"/>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76" name="Freeform 113"/>
              <p:cNvSpPr>
                <a:spLocks noEditPoints="1"/>
              </p:cNvSpPr>
              <p:nvPr/>
            </p:nvSpPr>
            <p:spPr bwMode="auto">
              <a:xfrm>
                <a:off x="2362" y="2688"/>
                <a:ext cx="1045" cy="418"/>
              </a:xfrm>
              <a:custGeom>
                <a:avLst/>
                <a:gdLst>
                  <a:gd name="T0" fmla="*/ 1045 w 1045"/>
                  <a:gd name="T1" fmla="*/ 418 h 418"/>
                  <a:gd name="T2" fmla="*/ 1045 w 1045"/>
                  <a:gd name="T3" fmla="*/ 0 h 418"/>
                  <a:gd name="T4" fmla="*/ 0 w 1045"/>
                  <a:gd name="T5" fmla="*/ 0 h 418"/>
                  <a:gd name="T6" fmla="*/ 0 w 1045"/>
                  <a:gd name="T7" fmla="*/ 418 h 418"/>
                  <a:gd name="T8" fmla="*/ 1045 w 1045"/>
                  <a:gd name="T9" fmla="*/ 418 h 418"/>
                  <a:gd name="T10" fmla="*/ 0 w 1045"/>
                  <a:gd name="T11" fmla="*/ 418 h 418"/>
                  <a:gd name="T12" fmla="*/ 0 w 1045"/>
                  <a:gd name="T13" fmla="*/ 0 h 418"/>
                  <a:gd name="T14" fmla="*/ 0 w 1045"/>
                  <a:gd name="T15" fmla="*/ 418 h 418"/>
                  <a:gd name="T16" fmla="*/ 1045 w 1045"/>
                  <a:gd name="T17" fmla="*/ 418 h 418"/>
                  <a:gd name="T18" fmla="*/ 1045 w 1045"/>
                  <a:gd name="T19" fmla="*/ 0 h 418"/>
                  <a:gd name="T20" fmla="*/ 1045 w 1045"/>
                  <a:gd name="T21" fmla="*/ 418 h 4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45" h="418">
                    <a:moveTo>
                      <a:pt x="1045" y="418"/>
                    </a:moveTo>
                    <a:lnTo>
                      <a:pt x="1045" y="0"/>
                    </a:lnTo>
                    <a:lnTo>
                      <a:pt x="0" y="0"/>
                    </a:lnTo>
                    <a:lnTo>
                      <a:pt x="0" y="418"/>
                    </a:lnTo>
                    <a:lnTo>
                      <a:pt x="1045" y="418"/>
                    </a:lnTo>
                    <a:close/>
                    <a:moveTo>
                      <a:pt x="0" y="418"/>
                    </a:moveTo>
                    <a:lnTo>
                      <a:pt x="0" y="0"/>
                    </a:lnTo>
                    <a:lnTo>
                      <a:pt x="0" y="418"/>
                    </a:lnTo>
                    <a:close/>
                    <a:moveTo>
                      <a:pt x="1045" y="418"/>
                    </a:moveTo>
                    <a:lnTo>
                      <a:pt x="1045" y="0"/>
                    </a:lnTo>
                    <a:lnTo>
                      <a:pt x="1045" y="418"/>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477" name="Rectangle 114"/>
              <p:cNvSpPr>
                <a:spLocks noChangeArrowheads="1"/>
              </p:cNvSpPr>
              <p:nvPr/>
            </p:nvSpPr>
            <p:spPr bwMode="auto">
              <a:xfrm>
                <a:off x="2362" y="2688"/>
                <a:ext cx="1045" cy="418"/>
              </a:xfrm>
              <a:prstGeom prst="rect">
                <a:avLst/>
              </a:pr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Wingdings" pitchFamily="2" charset="2"/>
                  <a:buNone/>
                </a:pPr>
                <a:endParaRPr lang="en-US"/>
              </a:p>
            </p:txBody>
          </p:sp>
          <p:sp>
            <p:nvSpPr>
              <p:cNvPr id="19478" name="Freeform 115"/>
              <p:cNvSpPr>
                <a:spLocks/>
              </p:cNvSpPr>
              <p:nvPr/>
            </p:nvSpPr>
            <p:spPr bwMode="auto">
              <a:xfrm>
                <a:off x="2362" y="268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79" name="Freeform 116"/>
              <p:cNvSpPr>
                <a:spLocks/>
              </p:cNvSpPr>
              <p:nvPr/>
            </p:nvSpPr>
            <p:spPr bwMode="auto">
              <a:xfrm>
                <a:off x="3407" y="2688"/>
                <a:ext cx="1" cy="418"/>
              </a:xfrm>
              <a:custGeom>
                <a:avLst/>
                <a:gdLst>
                  <a:gd name="T0" fmla="*/ 0 w 1"/>
                  <a:gd name="T1" fmla="*/ 418 h 418"/>
                  <a:gd name="T2" fmla="*/ 0 w 1"/>
                  <a:gd name="T3" fmla="*/ 0 h 418"/>
                  <a:gd name="T4" fmla="*/ 0 w 1"/>
                  <a:gd name="T5" fmla="*/ 418 h 418"/>
                  <a:gd name="T6" fmla="*/ 0 60000 65536"/>
                  <a:gd name="T7" fmla="*/ 0 60000 65536"/>
                  <a:gd name="T8" fmla="*/ 0 60000 65536"/>
                </a:gdLst>
                <a:ahLst/>
                <a:cxnLst>
                  <a:cxn ang="T6">
                    <a:pos x="T0" y="T1"/>
                  </a:cxn>
                  <a:cxn ang="T7">
                    <a:pos x="T2" y="T3"/>
                  </a:cxn>
                  <a:cxn ang="T8">
                    <a:pos x="T4" y="T5"/>
                  </a:cxn>
                </a:cxnLst>
                <a:rect l="0" t="0" r="r" b="b"/>
                <a:pathLst>
                  <a:path w="1" h="418">
                    <a:moveTo>
                      <a:pt x="0" y="418"/>
                    </a:moveTo>
                    <a:lnTo>
                      <a:pt x="0" y="0"/>
                    </a:lnTo>
                    <a:lnTo>
                      <a:pt x="0" y="418"/>
                    </a:lnTo>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9480" name="Rectangle 117"/>
              <p:cNvSpPr>
                <a:spLocks noChangeArrowheads="1"/>
              </p:cNvSpPr>
              <p:nvPr/>
            </p:nvSpPr>
            <p:spPr bwMode="auto">
              <a:xfrm>
                <a:off x="2414" y="2803"/>
                <a:ext cx="9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100000"/>
                  </a:lnSpc>
                  <a:buFont typeface="Wingdings" pitchFamily="2" charset="2"/>
                  <a:buNone/>
                </a:pPr>
                <a:r>
                  <a:rPr lang="en-GB" sz="1700" b="1" dirty="0" smtClean="0">
                    <a:solidFill>
                      <a:srgbClr val="000000"/>
                    </a:solidFill>
                  </a:rPr>
                  <a:t>Complex Type</a:t>
                </a:r>
                <a:endParaRPr lang="en-GB" sz="1800" dirty="0">
                  <a:solidFill>
                    <a:schemeClr val="bg1"/>
                  </a:solidFill>
                  <a:latin typeface="Times New Roman" pitchFamily="18" charset="0"/>
                </a:endParaRPr>
              </a:p>
            </p:txBody>
          </p:sp>
        </p:grpSp>
        <p:sp>
          <p:nvSpPr>
            <p:cNvPr id="19470" name="Line 118"/>
            <p:cNvSpPr>
              <a:spLocks noChangeShapeType="1"/>
            </p:cNvSpPr>
            <p:nvPr/>
          </p:nvSpPr>
          <p:spPr bwMode="auto">
            <a:xfrm flipV="1">
              <a:off x="2885" y="2075"/>
              <a:ext cx="437" cy="613"/>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71" name="Freeform 119"/>
            <p:cNvSpPr>
              <a:spLocks/>
            </p:cNvSpPr>
            <p:nvPr/>
          </p:nvSpPr>
          <p:spPr bwMode="auto">
            <a:xfrm>
              <a:off x="3283" y="1956"/>
              <a:ext cx="124" cy="148"/>
            </a:xfrm>
            <a:custGeom>
              <a:avLst/>
              <a:gdLst>
                <a:gd name="T0" fmla="*/ 79 w 124"/>
                <a:gd name="T1" fmla="*/ 148 h 148"/>
                <a:gd name="T2" fmla="*/ 124 w 124"/>
                <a:gd name="T3" fmla="*/ 0 h 148"/>
                <a:gd name="T4" fmla="*/ 0 w 124"/>
                <a:gd name="T5" fmla="*/ 91 h 148"/>
                <a:gd name="T6" fmla="*/ 79 w 124"/>
                <a:gd name="T7" fmla="*/ 148 h 1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4" h="148">
                  <a:moveTo>
                    <a:pt x="79" y="148"/>
                  </a:moveTo>
                  <a:lnTo>
                    <a:pt x="124" y="0"/>
                  </a:lnTo>
                  <a:lnTo>
                    <a:pt x="0" y="91"/>
                  </a:lnTo>
                  <a:lnTo>
                    <a:pt x="79" y="148"/>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sp>
        <p:nvSpPr>
          <p:cNvPr id="153720" name="Text Box 120"/>
          <p:cNvSpPr txBox="1">
            <a:spLocks noChangeArrowheads="1"/>
          </p:cNvSpPr>
          <p:nvPr/>
        </p:nvSpPr>
        <p:spPr bwMode="auto">
          <a:xfrm>
            <a:off x="322263" y="5807075"/>
            <a:ext cx="807359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lnSpc>
                <a:spcPct val="100000"/>
              </a:lnSpc>
              <a:spcBef>
                <a:spcPct val="50000"/>
              </a:spcBef>
              <a:buClr>
                <a:schemeClr val="tx1"/>
              </a:buClr>
              <a:buFont typeface="Wingdings" pitchFamily="2" charset="2"/>
              <a:buNone/>
            </a:pPr>
            <a:r>
              <a:rPr lang="en-US" sz="1800" i="1" dirty="0">
                <a:solidFill>
                  <a:schemeClr val="tx1"/>
                </a:solidFill>
              </a:rPr>
              <a:t>DFDL annotations are placed on yellow objects </a:t>
            </a:r>
            <a:r>
              <a:rPr lang="en-US" sz="1800" i="1" dirty="0" smtClean="0">
                <a:solidFill>
                  <a:schemeClr val="tx1"/>
                </a:solidFill>
              </a:rPr>
              <a:t>only, and on the schema itself</a:t>
            </a:r>
            <a:endParaRPr lang="en-GB" sz="1800" i="1" dirty="0">
              <a:solidFill>
                <a:schemeClr val="tx1"/>
              </a:solidFill>
            </a:endParaRPr>
          </a:p>
        </p:txBody>
      </p:sp>
      <p:sp>
        <p:nvSpPr>
          <p:cNvPr id="2" name="TextBox 1"/>
          <p:cNvSpPr txBox="1"/>
          <p:nvPr/>
        </p:nvSpPr>
        <p:spPr>
          <a:xfrm>
            <a:off x="5729288" y="3884613"/>
            <a:ext cx="3206750" cy="2079625"/>
          </a:xfrm>
          <a:prstGeom prst="rect">
            <a:avLst/>
          </a:prstGeom>
          <a:noFill/>
        </p:spPr>
        <p:txBody>
          <a:bodyPr>
            <a:spAutoFit/>
          </a:bodyPr>
          <a:lstStyle/>
          <a:p>
            <a:pPr marL="342900" indent="-342900" algn="l">
              <a:lnSpc>
                <a:spcPct val="100000"/>
              </a:lnSpc>
              <a:spcBef>
                <a:spcPts val="0"/>
              </a:spcBef>
              <a:buFont typeface="Arial" pitchFamily="34" charset="0"/>
              <a:buChar char="•"/>
              <a:defRPr/>
            </a:pPr>
            <a:r>
              <a:rPr lang="en-GB" sz="1800" dirty="0">
                <a:solidFill>
                  <a:schemeClr val="tx1"/>
                </a:solidFill>
                <a:cs typeface="Arial" charset="0"/>
              </a:rPr>
              <a:t>namespaces</a:t>
            </a:r>
          </a:p>
          <a:p>
            <a:pPr marL="342900" indent="-342900" algn="l">
              <a:lnSpc>
                <a:spcPct val="100000"/>
              </a:lnSpc>
              <a:spcBef>
                <a:spcPts val="0"/>
              </a:spcBef>
              <a:buFont typeface="Arial" pitchFamily="34" charset="0"/>
              <a:buChar char="•"/>
              <a:defRPr/>
            </a:pPr>
            <a:r>
              <a:rPr lang="en-GB" sz="1800" dirty="0">
                <a:solidFill>
                  <a:schemeClr val="tx1"/>
                </a:solidFill>
                <a:cs typeface="Arial" charset="0"/>
              </a:rPr>
              <a:t>import &amp; include</a:t>
            </a:r>
          </a:p>
          <a:p>
            <a:pPr marL="342900" indent="-342900" algn="l">
              <a:lnSpc>
                <a:spcPct val="100000"/>
              </a:lnSpc>
              <a:spcBef>
                <a:spcPts val="0"/>
              </a:spcBef>
              <a:buFont typeface="Arial" pitchFamily="34" charset="0"/>
              <a:buChar char="•"/>
              <a:defRPr/>
            </a:pPr>
            <a:r>
              <a:rPr lang="en-GB" sz="1800" dirty="0">
                <a:solidFill>
                  <a:schemeClr val="tx1"/>
                </a:solidFill>
                <a:cs typeface="Arial" charset="0"/>
              </a:rPr>
              <a:t>local &amp; global</a:t>
            </a:r>
          </a:p>
          <a:p>
            <a:pPr marL="342900" indent="-342900" algn="l">
              <a:lnSpc>
                <a:spcPct val="100000"/>
              </a:lnSpc>
              <a:spcBef>
                <a:spcPts val="0"/>
              </a:spcBef>
              <a:buFont typeface="Arial" pitchFamily="34" charset="0"/>
              <a:buChar char="•"/>
              <a:defRPr/>
            </a:pPr>
            <a:r>
              <a:rPr lang="en-GB" sz="1800" dirty="0" err="1">
                <a:solidFill>
                  <a:schemeClr val="tx1"/>
                </a:solidFill>
                <a:cs typeface="Arial" charset="0"/>
              </a:rPr>
              <a:t>minOccurs</a:t>
            </a:r>
            <a:r>
              <a:rPr lang="en-GB" sz="1800" dirty="0">
                <a:solidFill>
                  <a:schemeClr val="tx1"/>
                </a:solidFill>
                <a:cs typeface="Arial" charset="0"/>
              </a:rPr>
              <a:t> &amp; </a:t>
            </a:r>
            <a:r>
              <a:rPr lang="en-GB" sz="1800" dirty="0" err="1">
                <a:solidFill>
                  <a:schemeClr val="tx1"/>
                </a:solidFill>
                <a:cs typeface="Arial" charset="0"/>
              </a:rPr>
              <a:t>maxOccurs</a:t>
            </a:r>
            <a:endParaRPr lang="en-GB" sz="1800" dirty="0">
              <a:solidFill>
                <a:schemeClr val="tx1"/>
              </a:solidFill>
              <a:cs typeface="Arial" charset="0"/>
            </a:endParaRPr>
          </a:p>
          <a:p>
            <a:pPr marL="342900" indent="-342900" algn="l">
              <a:lnSpc>
                <a:spcPct val="100000"/>
              </a:lnSpc>
              <a:spcBef>
                <a:spcPts val="0"/>
              </a:spcBef>
              <a:buFont typeface="Arial" pitchFamily="34" charset="0"/>
              <a:buChar char="•"/>
              <a:defRPr/>
            </a:pPr>
            <a:r>
              <a:rPr lang="en-GB" sz="1800" dirty="0" smtClean="0">
                <a:solidFill>
                  <a:schemeClr val="tx1"/>
                </a:solidFill>
                <a:cs typeface="Arial" charset="0"/>
              </a:rPr>
              <a:t>default, fixed </a:t>
            </a:r>
            <a:r>
              <a:rPr lang="en-GB" sz="1800" dirty="0">
                <a:solidFill>
                  <a:schemeClr val="tx1"/>
                </a:solidFill>
                <a:cs typeface="Arial" charset="0"/>
              </a:rPr>
              <a:t>&amp; </a:t>
            </a:r>
            <a:r>
              <a:rPr lang="en-GB" sz="1800" dirty="0" err="1">
                <a:solidFill>
                  <a:schemeClr val="tx1"/>
                </a:solidFill>
                <a:cs typeface="Arial" charset="0"/>
              </a:rPr>
              <a:t>nillable</a:t>
            </a:r>
            <a:endParaRPr lang="en-GB" sz="1800" dirty="0">
              <a:solidFill>
                <a:schemeClr val="tx1"/>
              </a:solidFill>
              <a:cs typeface="Arial" charset="0"/>
            </a:endParaRPr>
          </a:p>
          <a:p>
            <a:pPr algn="l">
              <a:defRPr/>
            </a:pPr>
            <a:endParaRPr lang="en-GB" dirty="0">
              <a:solidFill>
                <a:schemeClr val="tx1"/>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721"/>
                                        </p:tgtEl>
                                        <p:attrNameLst>
                                          <p:attrName>style.visibility</p:attrName>
                                        </p:attrNameLst>
                                      </p:cBhvr>
                                      <p:to>
                                        <p:strVal val="visible"/>
                                      </p:to>
                                    </p:set>
                                    <p:animEffect transition="in" filter="dissolve">
                                      <p:cBhvr>
                                        <p:cTn id="7" dur="500"/>
                                        <p:tgtEl>
                                          <p:spTgt spid="1537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3606"/>
                                        </p:tgtEl>
                                        <p:attrNameLst>
                                          <p:attrName>style.visibility</p:attrName>
                                        </p:attrNameLst>
                                      </p:cBhvr>
                                      <p:to>
                                        <p:strVal val="visible"/>
                                      </p:to>
                                    </p:set>
                                    <p:animEffect transition="in" filter="dissolve">
                                      <p:cBhvr>
                                        <p:cTn id="12" dur="500"/>
                                        <p:tgtEl>
                                          <p:spTgt spid="153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707"/>
                                        </p:tgtEl>
                                        <p:attrNameLst>
                                          <p:attrName>style.visibility</p:attrName>
                                        </p:attrNameLst>
                                      </p:cBhvr>
                                      <p:to>
                                        <p:strVal val="visible"/>
                                      </p:to>
                                    </p:set>
                                    <p:animEffect transition="in" filter="dissolve">
                                      <p:cBhvr>
                                        <p:cTn id="17" dur="500"/>
                                        <p:tgtEl>
                                          <p:spTgt spid="153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3619"/>
                                        </p:tgtEl>
                                        <p:attrNameLst>
                                          <p:attrName>style.visibility</p:attrName>
                                        </p:attrNameLst>
                                      </p:cBhvr>
                                      <p:to>
                                        <p:strVal val="visible"/>
                                      </p:to>
                                    </p:set>
                                    <p:animEffect transition="in" filter="dissolve">
                                      <p:cBhvr>
                                        <p:cTn id="22" dur="500"/>
                                        <p:tgtEl>
                                          <p:spTgt spid="153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3653"/>
                                        </p:tgtEl>
                                        <p:attrNameLst>
                                          <p:attrName>style.visibility</p:attrName>
                                        </p:attrNameLst>
                                      </p:cBhvr>
                                      <p:to>
                                        <p:strVal val="visible"/>
                                      </p:to>
                                    </p:set>
                                    <p:animEffect transition="in" filter="dissolve">
                                      <p:cBhvr>
                                        <p:cTn id="27" dur="500"/>
                                        <p:tgtEl>
                                          <p:spTgt spid="1536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53694"/>
                                        </p:tgtEl>
                                        <p:attrNameLst>
                                          <p:attrName>style.visibility</p:attrName>
                                        </p:attrNameLst>
                                      </p:cBhvr>
                                      <p:to>
                                        <p:strVal val="visible"/>
                                      </p:to>
                                    </p:set>
                                    <p:animEffect transition="in" filter="dissolve">
                                      <p:cBhvr>
                                        <p:cTn id="32" dur="500"/>
                                        <p:tgtEl>
                                          <p:spTgt spid="1536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53700"/>
                                        </p:tgtEl>
                                        <p:attrNameLst>
                                          <p:attrName>style.visibility</p:attrName>
                                        </p:attrNameLst>
                                      </p:cBhvr>
                                      <p:to>
                                        <p:strVal val="visible"/>
                                      </p:to>
                                    </p:set>
                                    <p:animEffect transition="in" filter="dissolve">
                                      <p:cBhvr>
                                        <p:cTn id="37" dur="500"/>
                                        <p:tgtEl>
                                          <p:spTgt spid="1537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53720"/>
                                        </p:tgtEl>
                                        <p:attrNameLst>
                                          <p:attrName>style.visibility</p:attrName>
                                        </p:attrNameLst>
                                      </p:cBhvr>
                                      <p:to>
                                        <p:strVal val="visible"/>
                                      </p:to>
                                    </p:set>
                                    <p:animEffect transition="in" filter="dissolve">
                                      <p:cBhvr>
                                        <p:cTn id="42" dur="500"/>
                                        <p:tgtEl>
                                          <p:spTgt spid="1537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ssolv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20"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bwMode="auto">
          <a:xfrm>
            <a:off x="1714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r>
              <a:rPr lang="en-GB" dirty="0" smtClean="0"/>
              <a:t>Notes – DFDL Subset of XML Schema</a:t>
            </a:r>
          </a:p>
        </p:txBody>
      </p:sp>
      <p:sp>
        <p:nvSpPr>
          <p:cNvPr id="30723" name="Rectangle 5"/>
          <p:cNvSpPr>
            <a:spLocks noGrp="1" noChangeArrowheads="1"/>
          </p:cNvSpPr>
          <p:nvPr>
            <p:ph type="body" idx="1"/>
          </p:nvPr>
        </p:nvSpPr>
        <p:spPr bwMode="auto">
          <a:xfrm>
            <a:off x="193675" y="742950"/>
            <a:ext cx="7775575" cy="4303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0321" tIns="40160" rIns="80321" bIns="40160" numCol="1" anchor="t" anchorCtr="0" compatLnSpc="1">
            <a:prstTxWarp prst="textNoShape">
              <a:avLst/>
            </a:prstTxWarp>
          </a:bodyPr>
          <a:lstStyle/>
          <a:p>
            <a:pPr eaLnBrk="1" hangingPunct="1">
              <a:lnSpc>
                <a:spcPct val="90000"/>
              </a:lnSpc>
            </a:pPr>
            <a:r>
              <a:rPr lang="en-US" sz="1400" dirty="0" smtClean="0">
                <a:solidFill>
                  <a:srgbClr val="000000"/>
                </a:solidFill>
              </a:rPr>
              <a:t>The W3C XML Schema standard was obviously invented to model XML documents, but it turns out to be a good model for the </a:t>
            </a:r>
            <a:r>
              <a:rPr lang="en-US" sz="1400" i="1" dirty="0" smtClean="0">
                <a:solidFill>
                  <a:srgbClr val="000000"/>
                </a:solidFill>
              </a:rPr>
              <a:t>logical</a:t>
            </a:r>
            <a:r>
              <a:rPr lang="en-US" sz="1400" dirty="0" smtClean="0">
                <a:solidFill>
                  <a:srgbClr val="000000"/>
                </a:solidFill>
              </a:rPr>
              <a:t> structure of all kinds of data. Rather than invent a new logical model, DFDL decided to use XML Schema for its logical model. Not only is this a great example of reuse, it provides great interoperability with XML. As well as describing a custom text or binary format, a DFDL schema also describes the equivalent XML rendering of that data, for free. </a:t>
            </a:r>
          </a:p>
          <a:p>
            <a:pPr eaLnBrk="1" hangingPunct="1">
              <a:lnSpc>
                <a:spcPct val="90000"/>
              </a:lnSpc>
            </a:pPr>
            <a:r>
              <a:rPr lang="en-US" sz="1400" dirty="0" smtClean="0">
                <a:solidFill>
                  <a:srgbClr val="000000"/>
                </a:solidFill>
              </a:rPr>
              <a:t>DFDL doesn’t use all of XML Schema though, it uses a subset – just enough to allow general text and binary data to be modeled.  So a DFDL schema contains Simple Types, Complex Types, Elements, Sequence Groups and Choice Groups, but it does not contain Attributes, Wildcards, All Groups or Substitution Groups, for example. </a:t>
            </a:r>
          </a:p>
          <a:p>
            <a:pPr eaLnBrk="1" hangingPunct="1">
              <a:lnSpc>
                <a:spcPct val="90000"/>
              </a:lnSpc>
            </a:pPr>
            <a:r>
              <a:rPr lang="en-US" sz="1400" dirty="0" smtClean="0">
                <a:solidFill>
                  <a:srgbClr val="000000"/>
                </a:solidFill>
              </a:rPr>
              <a:t>DFDL annotations appear on </a:t>
            </a:r>
            <a:r>
              <a:rPr lang="en-US" sz="1400" dirty="0">
                <a:solidFill>
                  <a:srgbClr val="000000"/>
                </a:solidFill>
              </a:rPr>
              <a:t>Simple Types, </a:t>
            </a:r>
            <a:r>
              <a:rPr lang="en-US" sz="1400" dirty="0" smtClean="0">
                <a:solidFill>
                  <a:srgbClr val="000000"/>
                </a:solidFill>
              </a:rPr>
              <a:t>Elements</a:t>
            </a:r>
            <a:r>
              <a:rPr lang="en-US" sz="1400" dirty="0">
                <a:solidFill>
                  <a:srgbClr val="000000"/>
                </a:solidFill>
              </a:rPr>
              <a:t>, Sequence Groups and Choice </a:t>
            </a:r>
            <a:r>
              <a:rPr lang="en-US" sz="1400" dirty="0" smtClean="0">
                <a:solidFill>
                  <a:srgbClr val="000000"/>
                </a:solidFill>
              </a:rPr>
              <a:t>Groups, and on the Schema itself.</a:t>
            </a:r>
          </a:p>
          <a:p>
            <a:pPr eaLnBrk="1" hangingPunct="1">
              <a:lnSpc>
                <a:spcPct val="90000"/>
              </a:lnSpc>
            </a:pPr>
            <a:r>
              <a:rPr lang="en-US" sz="1400" dirty="0" smtClean="0">
                <a:solidFill>
                  <a:srgbClr val="000000"/>
                </a:solidFill>
              </a:rPr>
              <a:t>Other features of XML Schema that are used by DFDL are namespaces (so schemas do not clash with other schemas), ‘include’ and ‘import’ (for creating modular schemas), local and global objects (allowing reuse of Elements and Groups), ‘</a:t>
            </a:r>
            <a:r>
              <a:rPr lang="en-US" sz="1400" dirty="0" err="1" smtClean="0">
                <a:solidFill>
                  <a:srgbClr val="000000"/>
                </a:solidFill>
              </a:rPr>
              <a:t>minOccurs</a:t>
            </a:r>
            <a:r>
              <a:rPr lang="en-US" sz="1400" dirty="0" smtClean="0">
                <a:solidFill>
                  <a:srgbClr val="000000"/>
                </a:solidFill>
              </a:rPr>
              <a:t>’ and ‘</a:t>
            </a:r>
            <a:r>
              <a:rPr lang="en-US" sz="1400" dirty="0" err="1" smtClean="0">
                <a:solidFill>
                  <a:srgbClr val="000000"/>
                </a:solidFill>
              </a:rPr>
              <a:t>maxOccurs</a:t>
            </a:r>
            <a:r>
              <a:rPr lang="en-US" sz="1400" dirty="0" smtClean="0">
                <a:solidFill>
                  <a:srgbClr val="000000"/>
                </a:solidFill>
              </a:rPr>
              <a:t>’ (to model arrays and optional Elements), ‘default’ and ‘fixed’ (to model Element default values) and ‘</a:t>
            </a:r>
            <a:r>
              <a:rPr lang="en-US" sz="1400" dirty="0" err="1" smtClean="0">
                <a:solidFill>
                  <a:srgbClr val="000000"/>
                </a:solidFill>
              </a:rPr>
              <a:t>nillable</a:t>
            </a:r>
            <a:r>
              <a:rPr lang="en-US" sz="1400" dirty="0" smtClean="0">
                <a:solidFill>
                  <a:srgbClr val="000000"/>
                </a:solidFill>
              </a:rPr>
              <a:t>’ (to model out-of-band Element values).</a:t>
            </a:r>
          </a:p>
          <a:p>
            <a:pPr eaLnBrk="1" hangingPunct="1">
              <a:lnSpc>
                <a:spcPct val="90000"/>
              </a:lnSpc>
            </a:pPr>
            <a:r>
              <a:rPr lang="en-US" sz="1400" dirty="0" smtClean="0">
                <a:solidFill>
                  <a:srgbClr val="000000"/>
                </a:solidFill>
              </a:rPr>
              <a:t>Also </a:t>
            </a:r>
            <a:r>
              <a:rPr lang="en-US" sz="1400" dirty="0">
                <a:solidFill>
                  <a:srgbClr val="000000"/>
                </a:solidFill>
              </a:rPr>
              <a:t>many of XML Schema’s built-in simple types are not needed for general text or binary data, so only a subset of these is </a:t>
            </a:r>
            <a:r>
              <a:rPr lang="en-US" sz="1400" dirty="0" smtClean="0">
                <a:solidFill>
                  <a:srgbClr val="000000"/>
                </a:solidFill>
              </a:rPr>
              <a:t>used as shown on the next page.</a:t>
            </a:r>
            <a:endParaRPr lang="en-US" sz="1400" dirty="0">
              <a:solidFill>
                <a:srgbClr val="000000"/>
              </a:solidFill>
            </a:endParaRPr>
          </a:p>
          <a:p>
            <a:pPr eaLnBrk="1" hangingPunct="1">
              <a:lnSpc>
                <a:spcPct val="90000"/>
              </a:lnSpc>
            </a:pPr>
            <a:endParaRPr lang="en-US" sz="1200" dirty="0" smtClean="0">
              <a:solidFill>
                <a:srgbClr val="000000"/>
              </a:solidFill>
            </a:endParaRPr>
          </a:p>
          <a:p>
            <a:pPr eaLnBrk="1" hangingPunct="1">
              <a:lnSpc>
                <a:spcPct val="80000"/>
              </a:lnSpc>
              <a:buFont typeface="Wingdings" pitchFamily="2" charset="2"/>
              <a:buNone/>
            </a:pPr>
            <a:endParaRPr lang="en-GB" sz="1400" dirty="0" smtClean="0"/>
          </a:p>
        </p:txBody>
      </p:sp>
    </p:spTree>
    <p:extLst>
      <p:ext uri="{BB962C8B-B14F-4D97-AF65-F5344CB8AC3E}">
        <p14:creationId xmlns:p14="http://schemas.microsoft.com/office/powerpoint/2010/main" val="414517288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bwMode="auto">
          <a:xfrm>
            <a:off x="173038" y="160338"/>
            <a:ext cx="7773987" cy="506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eaLnBrk="1" hangingPunct="1">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Notes - DFDL Subset of Simple Types</a:t>
            </a:r>
          </a:p>
        </p:txBody>
      </p:sp>
      <p:sp>
        <p:nvSpPr>
          <p:cNvPr id="20483" name="AutoShape 4"/>
          <p:cNvSpPr>
            <a:spLocks noChangeArrowheads="1"/>
          </p:cNvSpPr>
          <p:nvPr/>
        </p:nvSpPr>
        <p:spPr bwMode="auto">
          <a:xfrm>
            <a:off x="522288" y="904875"/>
            <a:ext cx="7631112" cy="5619750"/>
          </a:xfrm>
          <a:prstGeom prst="roundRect">
            <a:avLst>
              <a:gd name="adj" fmla="val 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440">
                <a:solidFill>
                  <a:srgbClr val="000000"/>
                </a:solidFill>
                <a:round/>
                <a:headEnd/>
                <a:tailEnd/>
              </a14:hiddenLine>
            </a:ext>
          </a:extLst>
        </p:spPr>
        <p:txBody>
          <a:bodyPr wrap="none" anchor="ctr"/>
          <a:lstStyle/>
          <a:p>
            <a:endParaRPr lang="en-US"/>
          </a:p>
        </p:txBody>
      </p:sp>
      <p:sp>
        <p:nvSpPr>
          <p:cNvPr id="20484" name="Freeform 7"/>
          <p:cNvSpPr>
            <a:spLocks noChangeArrowheads="1"/>
          </p:cNvSpPr>
          <p:nvPr/>
        </p:nvSpPr>
        <p:spPr bwMode="auto">
          <a:xfrm>
            <a:off x="3243263" y="1073150"/>
            <a:ext cx="1090612" cy="222250"/>
          </a:xfrm>
          <a:custGeom>
            <a:avLst/>
            <a:gdLst>
              <a:gd name="T0" fmla="*/ 2147483647 w 2845"/>
              <a:gd name="T1" fmla="*/ 0 h 592"/>
              <a:gd name="T2" fmla="*/ 0 w 2845"/>
              <a:gd name="T3" fmla="*/ 2147483647 h 592"/>
              <a:gd name="T4" fmla="*/ 0 w 2845"/>
              <a:gd name="T5" fmla="*/ 2147483647 h 592"/>
              <a:gd name="T6" fmla="*/ 2147483647 w 2845"/>
              <a:gd name="T7" fmla="*/ 2147483647 h 592"/>
              <a:gd name="T8" fmla="*/ 2147483647 w 2845"/>
              <a:gd name="T9" fmla="*/ 2147483647 h 592"/>
              <a:gd name="T10" fmla="*/ 2147483647 w 2845"/>
              <a:gd name="T11" fmla="*/ 2147483647 h 592"/>
              <a:gd name="T12" fmla="*/ 2147483647 w 2845"/>
              <a:gd name="T13" fmla="*/ 2147483647 h 592"/>
              <a:gd name="T14" fmla="*/ 2147483647 w 2845"/>
              <a:gd name="T15" fmla="*/ 0 h 592"/>
              <a:gd name="T16" fmla="*/ 2147483647 w 2845"/>
              <a:gd name="T17" fmla="*/ 0 h 592"/>
              <a:gd name="T18" fmla="*/ 2147483647 w 2845"/>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45" h="592">
                <a:moveTo>
                  <a:pt x="98" y="0"/>
                </a:moveTo>
                <a:cubicBezTo>
                  <a:pt x="44" y="0"/>
                  <a:pt x="0" y="44"/>
                  <a:pt x="0" y="98"/>
                </a:cubicBezTo>
                <a:lnTo>
                  <a:pt x="0" y="493"/>
                </a:lnTo>
                <a:cubicBezTo>
                  <a:pt x="0" y="547"/>
                  <a:pt x="44" y="591"/>
                  <a:pt x="98" y="591"/>
                </a:cubicBezTo>
                <a:lnTo>
                  <a:pt x="2746" y="591"/>
                </a:lnTo>
                <a:cubicBezTo>
                  <a:pt x="2800" y="591"/>
                  <a:pt x="2844" y="547"/>
                  <a:pt x="2844" y="493"/>
                </a:cubicBezTo>
                <a:lnTo>
                  <a:pt x="2844" y="98"/>
                </a:lnTo>
                <a:cubicBezTo>
                  <a:pt x="2844" y="44"/>
                  <a:pt x="2800" y="0"/>
                  <a:pt x="2746" y="0"/>
                </a:cubicBezTo>
                <a:lnTo>
                  <a:pt x="98" y="0"/>
                </a:lnTo>
              </a:path>
            </a:pathLst>
          </a:custGeom>
          <a:noFill/>
          <a:ln w="7874">
            <a:solidFill>
              <a:srgbClr val="000000"/>
            </a:solidFill>
            <a:round/>
            <a:headEnd/>
            <a:tailEnd/>
          </a:ln>
          <a:extLst>
            <a:ext uri="{909E8E84-426E-40DD-AFC4-6F175D3DCCD1}">
              <a14:hiddenFill xmlns:a14="http://schemas.microsoft.com/office/drawing/2010/main">
                <a:solidFill>
                  <a:srgbClr val="336666"/>
                </a:solidFill>
              </a14:hiddenFill>
            </a:ext>
          </a:extLst>
        </p:spPr>
        <p:txBody>
          <a:bodyPr wrap="none" anchor="ctr"/>
          <a:lstStyle/>
          <a:p>
            <a:endParaRPr lang="en-GB"/>
          </a:p>
        </p:txBody>
      </p:sp>
      <p:sp>
        <p:nvSpPr>
          <p:cNvPr id="20485" name="AutoShape 8"/>
          <p:cNvSpPr>
            <a:spLocks noChangeArrowheads="1"/>
          </p:cNvSpPr>
          <p:nvPr/>
        </p:nvSpPr>
        <p:spPr bwMode="auto">
          <a:xfrm>
            <a:off x="3425825" y="1133475"/>
            <a:ext cx="798513"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chemeClr val="tx1"/>
                </a:solidFill>
              </a:rPr>
              <a:t>anySimpleType</a:t>
            </a:r>
          </a:p>
        </p:txBody>
      </p:sp>
      <p:sp>
        <p:nvSpPr>
          <p:cNvPr id="20486" name="Freeform 9"/>
          <p:cNvSpPr>
            <a:spLocks noChangeArrowheads="1"/>
          </p:cNvSpPr>
          <p:nvPr/>
        </p:nvSpPr>
        <p:spPr bwMode="auto">
          <a:xfrm>
            <a:off x="1685925" y="1776413"/>
            <a:ext cx="488950" cy="220662"/>
          </a:xfrm>
          <a:custGeom>
            <a:avLst/>
            <a:gdLst>
              <a:gd name="T0" fmla="*/ 2147483647 w 1276"/>
              <a:gd name="T1" fmla="*/ 0 h 587"/>
              <a:gd name="T2" fmla="*/ 0 w 1276"/>
              <a:gd name="T3" fmla="*/ 2147483647 h 587"/>
              <a:gd name="T4" fmla="*/ 0 w 1276"/>
              <a:gd name="T5" fmla="*/ 2147483647 h 587"/>
              <a:gd name="T6" fmla="*/ 2147483647 w 1276"/>
              <a:gd name="T7" fmla="*/ 2147483647 h 587"/>
              <a:gd name="T8" fmla="*/ 2147483647 w 1276"/>
              <a:gd name="T9" fmla="*/ 2147483647 h 587"/>
              <a:gd name="T10" fmla="*/ 2147483647 w 1276"/>
              <a:gd name="T11" fmla="*/ 2147483647 h 587"/>
              <a:gd name="T12" fmla="*/ 2147483647 w 1276"/>
              <a:gd name="T13" fmla="*/ 2147483647 h 587"/>
              <a:gd name="T14" fmla="*/ 2147483647 w 1276"/>
              <a:gd name="T15" fmla="*/ 0 h 587"/>
              <a:gd name="T16" fmla="*/ 2147483647 w 1276"/>
              <a:gd name="T17" fmla="*/ 0 h 587"/>
              <a:gd name="T18" fmla="*/ 2147483647 w 1276"/>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6" h="587">
                <a:moveTo>
                  <a:pt x="98" y="0"/>
                </a:moveTo>
                <a:cubicBezTo>
                  <a:pt x="44" y="0"/>
                  <a:pt x="0" y="43"/>
                  <a:pt x="0" y="97"/>
                </a:cubicBezTo>
                <a:lnTo>
                  <a:pt x="0" y="488"/>
                </a:lnTo>
                <a:cubicBezTo>
                  <a:pt x="0" y="543"/>
                  <a:pt x="44" y="586"/>
                  <a:pt x="98" y="586"/>
                </a:cubicBezTo>
                <a:lnTo>
                  <a:pt x="1177" y="586"/>
                </a:lnTo>
                <a:cubicBezTo>
                  <a:pt x="1231" y="586"/>
                  <a:pt x="1275" y="543"/>
                  <a:pt x="1275" y="488"/>
                </a:cubicBezTo>
                <a:lnTo>
                  <a:pt x="1275" y="97"/>
                </a:lnTo>
                <a:cubicBezTo>
                  <a:pt x="1275" y="43"/>
                  <a:pt x="1231" y="0"/>
                  <a:pt x="1177" y="0"/>
                </a:cubicBezTo>
                <a:lnTo>
                  <a:pt x="98" y="0"/>
                </a:lnTo>
              </a:path>
            </a:pathLst>
          </a:custGeom>
          <a:solidFill>
            <a:srgbClr val="7030A0"/>
          </a:solidFill>
          <a:ln w="7920">
            <a:solidFill>
              <a:srgbClr val="000000"/>
            </a:solidFill>
            <a:round/>
            <a:headEnd/>
            <a:tailEnd/>
          </a:ln>
        </p:spPr>
        <p:txBody>
          <a:bodyPr wrap="none" anchor="ctr"/>
          <a:lstStyle/>
          <a:p>
            <a:endParaRPr lang="en-GB"/>
          </a:p>
        </p:txBody>
      </p:sp>
      <p:sp>
        <p:nvSpPr>
          <p:cNvPr id="20487" name="AutoShape 10"/>
          <p:cNvSpPr>
            <a:spLocks noChangeArrowheads="1"/>
          </p:cNvSpPr>
          <p:nvPr/>
        </p:nvSpPr>
        <p:spPr bwMode="auto">
          <a:xfrm>
            <a:off x="1798638" y="1833563"/>
            <a:ext cx="255587"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string</a:t>
            </a:r>
          </a:p>
        </p:txBody>
      </p:sp>
      <p:sp>
        <p:nvSpPr>
          <p:cNvPr id="20488" name="Freeform 11"/>
          <p:cNvSpPr>
            <a:spLocks noChangeArrowheads="1"/>
          </p:cNvSpPr>
          <p:nvPr/>
        </p:nvSpPr>
        <p:spPr bwMode="auto">
          <a:xfrm>
            <a:off x="2211388" y="1776413"/>
            <a:ext cx="538162" cy="220662"/>
          </a:xfrm>
          <a:custGeom>
            <a:avLst/>
            <a:gdLst>
              <a:gd name="T0" fmla="*/ 2147483647 w 1404"/>
              <a:gd name="T1" fmla="*/ 0 h 587"/>
              <a:gd name="T2" fmla="*/ 0 w 1404"/>
              <a:gd name="T3" fmla="*/ 2147483647 h 587"/>
              <a:gd name="T4" fmla="*/ 0 w 1404"/>
              <a:gd name="T5" fmla="*/ 2147483647 h 587"/>
              <a:gd name="T6" fmla="*/ 2147483647 w 1404"/>
              <a:gd name="T7" fmla="*/ 2147483647 h 587"/>
              <a:gd name="T8" fmla="*/ 2147483647 w 1404"/>
              <a:gd name="T9" fmla="*/ 2147483647 h 587"/>
              <a:gd name="T10" fmla="*/ 2147483647 w 1404"/>
              <a:gd name="T11" fmla="*/ 2147483647 h 587"/>
              <a:gd name="T12" fmla="*/ 2147483647 w 1404"/>
              <a:gd name="T13" fmla="*/ 2147483647 h 587"/>
              <a:gd name="T14" fmla="*/ 2147483647 w 1404"/>
              <a:gd name="T15" fmla="*/ 0 h 587"/>
              <a:gd name="T16" fmla="*/ 2147483647 w 1404"/>
              <a:gd name="T17" fmla="*/ 0 h 587"/>
              <a:gd name="T18" fmla="*/ 2147483647 w 140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04" h="587">
                <a:moveTo>
                  <a:pt x="97" y="0"/>
                </a:moveTo>
                <a:cubicBezTo>
                  <a:pt x="43" y="0"/>
                  <a:pt x="0" y="43"/>
                  <a:pt x="0" y="97"/>
                </a:cubicBezTo>
                <a:lnTo>
                  <a:pt x="0" y="488"/>
                </a:lnTo>
                <a:cubicBezTo>
                  <a:pt x="0" y="543"/>
                  <a:pt x="43" y="586"/>
                  <a:pt x="97" y="586"/>
                </a:cubicBezTo>
                <a:lnTo>
                  <a:pt x="1305" y="586"/>
                </a:lnTo>
                <a:cubicBezTo>
                  <a:pt x="1359" y="586"/>
                  <a:pt x="1403" y="543"/>
                  <a:pt x="1403" y="488"/>
                </a:cubicBezTo>
                <a:lnTo>
                  <a:pt x="1403" y="97"/>
                </a:lnTo>
                <a:cubicBezTo>
                  <a:pt x="1403" y="43"/>
                  <a:pt x="1359" y="0"/>
                  <a:pt x="1305"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489" name="AutoShape 12"/>
          <p:cNvSpPr>
            <a:spLocks noChangeArrowheads="1"/>
          </p:cNvSpPr>
          <p:nvPr/>
        </p:nvSpPr>
        <p:spPr bwMode="auto">
          <a:xfrm>
            <a:off x="2300288" y="1833563"/>
            <a:ext cx="334962" cy="117475"/>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QName</a:t>
            </a:r>
          </a:p>
        </p:txBody>
      </p:sp>
      <p:sp>
        <p:nvSpPr>
          <p:cNvPr id="20490" name="Freeform 13"/>
          <p:cNvSpPr>
            <a:spLocks noChangeArrowheads="1"/>
          </p:cNvSpPr>
          <p:nvPr/>
        </p:nvSpPr>
        <p:spPr bwMode="auto">
          <a:xfrm>
            <a:off x="2940050" y="1776413"/>
            <a:ext cx="722313" cy="220662"/>
          </a:xfrm>
          <a:custGeom>
            <a:avLst/>
            <a:gdLst>
              <a:gd name="T0" fmla="*/ 2147483647 w 1884"/>
              <a:gd name="T1" fmla="*/ 0 h 587"/>
              <a:gd name="T2" fmla="*/ 0 w 1884"/>
              <a:gd name="T3" fmla="*/ 2147483647 h 587"/>
              <a:gd name="T4" fmla="*/ 0 w 1884"/>
              <a:gd name="T5" fmla="*/ 2147483647 h 587"/>
              <a:gd name="T6" fmla="*/ 2147483647 w 1884"/>
              <a:gd name="T7" fmla="*/ 2147483647 h 587"/>
              <a:gd name="T8" fmla="*/ 2147483647 w 1884"/>
              <a:gd name="T9" fmla="*/ 2147483647 h 587"/>
              <a:gd name="T10" fmla="*/ 2147483647 w 1884"/>
              <a:gd name="T11" fmla="*/ 2147483647 h 587"/>
              <a:gd name="T12" fmla="*/ 2147483647 w 1884"/>
              <a:gd name="T13" fmla="*/ 2147483647 h 587"/>
              <a:gd name="T14" fmla="*/ 2147483647 w 1884"/>
              <a:gd name="T15" fmla="*/ 0 h 587"/>
              <a:gd name="T16" fmla="*/ 2147483647 w 1884"/>
              <a:gd name="T17" fmla="*/ 0 h 587"/>
              <a:gd name="T18" fmla="*/ 2147483647 w 1884"/>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84" h="587">
                <a:moveTo>
                  <a:pt x="97" y="0"/>
                </a:moveTo>
                <a:cubicBezTo>
                  <a:pt x="43" y="0"/>
                  <a:pt x="0" y="43"/>
                  <a:pt x="0" y="97"/>
                </a:cubicBezTo>
                <a:lnTo>
                  <a:pt x="0" y="488"/>
                </a:lnTo>
                <a:cubicBezTo>
                  <a:pt x="0" y="543"/>
                  <a:pt x="43" y="586"/>
                  <a:pt x="97" y="586"/>
                </a:cubicBezTo>
                <a:lnTo>
                  <a:pt x="1786" y="586"/>
                </a:lnTo>
                <a:cubicBezTo>
                  <a:pt x="1840" y="586"/>
                  <a:pt x="1883" y="543"/>
                  <a:pt x="1883" y="488"/>
                </a:cubicBezTo>
                <a:lnTo>
                  <a:pt x="1883" y="97"/>
                </a:lnTo>
                <a:cubicBezTo>
                  <a:pt x="1883" y="43"/>
                  <a:pt x="1840" y="0"/>
                  <a:pt x="1786"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491" name="AutoShape 14"/>
          <p:cNvSpPr>
            <a:spLocks noChangeArrowheads="1"/>
          </p:cNvSpPr>
          <p:nvPr/>
        </p:nvSpPr>
        <p:spPr bwMode="auto">
          <a:xfrm>
            <a:off x="3028950" y="1833563"/>
            <a:ext cx="555625"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NOTATION</a:t>
            </a:r>
          </a:p>
        </p:txBody>
      </p:sp>
      <p:sp>
        <p:nvSpPr>
          <p:cNvPr id="20492" name="Freeform 15"/>
          <p:cNvSpPr>
            <a:spLocks noChangeArrowheads="1"/>
          </p:cNvSpPr>
          <p:nvPr/>
        </p:nvSpPr>
        <p:spPr bwMode="auto">
          <a:xfrm>
            <a:off x="3905250" y="1776413"/>
            <a:ext cx="373063" cy="220662"/>
          </a:xfrm>
          <a:custGeom>
            <a:avLst/>
            <a:gdLst>
              <a:gd name="T0" fmla="*/ 2147483647 w 976"/>
              <a:gd name="T1" fmla="*/ 0 h 587"/>
              <a:gd name="T2" fmla="*/ 0 w 976"/>
              <a:gd name="T3" fmla="*/ 2147483647 h 587"/>
              <a:gd name="T4" fmla="*/ 0 w 976"/>
              <a:gd name="T5" fmla="*/ 2147483647 h 587"/>
              <a:gd name="T6" fmla="*/ 2147483647 w 976"/>
              <a:gd name="T7" fmla="*/ 2147483647 h 587"/>
              <a:gd name="T8" fmla="*/ 2147483647 w 976"/>
              <a:gd name="T9" fmla="*/ 2147483647 h 587"/>
              <a:gd name="T10" fmla="*/ 2147483647 w 976"/>
              <a:gd name="T11" fmla="*/ 2147483647 h 587"/>
              <a:gd name="T12" fmla="*/ 2147483647 w 976"/>
              <a:gd name="T13" fmla="*/ 2147483647 h 587"/>
              <a:gd name="T14" fmla="*/ 2147483647 w 976"/>
              <a:gd name="T15" fmla="*/ 0 h 587"/>
              <a:gd name="T16" fmla="*/ 2147483647 w 976"/>
              <a:gd name="T17" fmla="*/ 0 h 587"/>
              <a:gd name="T18" fmla="*/ 2147483647 w 976"/>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6" h="587">
                <a:moveTo>
                  <a:pt x="98" y="0"/>
                </a:moveTo>
                <a:cubicBezTo>
                  <a:pt x="44" y="0"/>
                  <a:pt x="0" y="43"/>
                  <a:pt x="0" y="97"/>
                </a:cubicBezTo>
                <a:lnTo>
                  <a:pt x="0" y="488"/>
                </a:lnTo>
                <a:cubicBezTo>
                  <a:pt x="0" y="543"/>
                  <a:pt x="44" y="586"/>
                  <a:pt x="98" y="586"/>
                </a:cubicBezTo>
                <a:lnTo>
                  <a:pt x="877" y="586"/>
                </a:lnTo>
                <a:cubicBezTo>
                  <a:pt x="931" y="586"/>
                  <a:pt x="975" y="543"/>
                  <a:pt x="975" y="488"/>
                </a:cubicBezTo>
                <a:lnTo>
                  <a:pt x="975" y="97"/>
                </a:lnTo>
                <a:cubicBezTo>
                  <a:pt x="975" y="43"/>
                  <a:pt x="931" y="0"/>
                  <a:pt x="877" y="0"/>
                </a:cubicBezTo>
                <a:lnTo>
                  <a:pt x="98" y="0"/>
                </a:lnTo>
              </a:path>
            </a:pathLst>
          </a:custGeom>
          <a:solidFill>
            <a:srgbClr val="7030A0"/>
          </a:solidFill>
          <a:ln w="7920">
            <a:solidFill>
              <a:srgbClr val="000000"/>
            </a:solidFill>
            <a:round/>
            <a:headEnd/>
            <a:tailEnd/>
          </a:ln>
        </p:spPr>
        <p:txBody>
          <a:bodyPr wrap="none" anchor="ctr"/>
          <a:lstStyle/>
          <a:p>
            <a:endParaRPr lang="en-GB"/>
          </a:p>
        </p:txBody>
      </p:sp>
      <p:sp>
        <p:nvSpPr>
          <p:cNvPr id="20493" name="AutoShape 16"/>
          <p:cNvSpPr>
            <a:spLocks noChangeArrowheads="1"/>
          </p:cNvSpPr>
          <p:nvPr/>
        </p:nvSpPr>
        <p:spPr bwMode="auto">
          <a:xfrm>
            <a:off x="3990975" y="1833563"/>
            <a:ext cx="198438"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float</a:t>
            </a:r>
          </a:p>
        </p:txBody>
      </p:sp>
      <p:sp>
        <p:nvSpPr>
          <p:cNvPr id="20494" name="Freeform 17"/>
          <p:cNvSpPr>
            <a:spLocks noChangeArrowheads="1"/>
          </p:cNvSpPr>
          <p:nvPr/>
        </p:nvSpPr>
        <p:spPr bwMode="auto">
          <a:xfrm>
            <a:off x="4325938" y="1776413"/>
            <a:ext cx="490537" cy="220662"/>
          </a:xfrm>
          <a:custGeom>
            <a:avLst/>
            <a:gdLst>
              <a:gd name="T0" fmla="*/ 2147483647 w 1280"/>
              <a:gd name="T1" fmla="*/ 0 h 587"/>
              <a:gd name="T2" fmla="*/ 0 w 1280"/>
              <a:gd name="T3" fmla="*/ 2147483647 h 587"/>
              <a:gd name="T4" fmla="*/ 0 w 1280"/>
              <a:gd name="T5" fmla="*/ 2147483647 h 587"/>
              <a:gd name="T6" fmla="*/ 2147483647 w 1280"/>
              <a:gd name="T7" fmla="*/ 2147483647 h 587"/>
              <a:gd name="T8" fmla="*/ 2147483647 w 1280"/>
              <a:gd name="T9" fmla="*/ 2147483647 h 587"/>
              <a:gd name="T10" fmla="*/ 2147483647 w 1280"/>
              <a:gd name="T11" fmla="*/ 2147483647 h 587"/>
              <a:gd name="T12" fmla="*/ 2147483647 w 1280"/>
              <a:gd name="T13" fmla="*/ 2147483647 h 587"/>
              <a:gd name="T14" fmla="*/ 2147483647 w 1280"/>
              <a:gd name="T15" fmla="*/ 0 h 587"/>
              <a:gd name="T16" fmla="*/ 2147483647 w 1280"/>
              <a:gd name="T17" fmla="*/ 0 h 587"/>
              <a:gd name="T18" fmla="*/ 2147483647 w 128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0" h="587">
                <a:moveTo>
                  <a:pt x="97" y="0"/>
                </a:moveTo>
                <a:cubicBezTo>
                  <a:pt x="43" y="0"/>
                  <a:pt x="0" y="43"/>
                  <a:pt x="0" y="97"/>
                </a:cubicBezTo>
                <a:lnTo>
                  <a:pt x="0" y="488"/>
                </a:lnTo>
                <a:cubicBezTo>
                  <a:pt x="0" y="543"/>
                  <a:pt x="43" y="586"/>
                  <a:pt x="97" y="586"/>
                </a:cubicBezTo>
                <a:lnTo>
                  <a:pt x="1181" y="586"/>
                </a:lnTo>
                <a:cubicBezTo>
                  <a:pt x="1235" y="586"/>
                  <a:pt x="1279" y="543"/>
                  <a:pt x="1279" y="488"/>
                </a:cubicBezTo>
                <a:lnTo>
                  <a:pt x="1279" y="97"/>
                </a:lnTo>
                <a:cubicBezTo>
                  <a:pt x="1279" y="43"/>
                  <a:pt x="1235" y="0"/>
                  <a:pt x="1181"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495" name="AutoShape 18"/>
          <p:cNvSpPr>
            <a:spLocks noChangeArrowheads="1"/>
          </p:cNvSpPr>
          <p:nvPr/>
        </p:nvSpPr>
        <p:spPr bwMode="auto">
          <a:xfrm>
            <a:off x="4413250" y="1833563"/>
            <a:ext cx="296863"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double</a:t>
            </a:r>
          </a:p>
        </p:txBody>
      </p:sp>
      <p:sp>
        <p:nvSpPr>
          <p:cNvPr id="20496" name="Freeform 19"/>
          <p:cNvSpPr>
            <a:spLocks noChangeArrowheads="1"/>
          </p:cNvSpPr>
          <p:nvPr/>
        </p:nvSpPr>
        <p:spPr bwMode="auto">
          <a:xfrm>
            <a:off x="4883150" y="1776413"/>
            <a:ext cx="539750" cy="220662"/>
          </a:xfrm>
          <a:custGeom>
            <a:avLst/>
            <a:gdLst>
              <a:gd name="T0" fmla="*/ 2147483647 w 1408"/>
              <a:gd name="T1" fmla="*/ 0 h 588"/>
              <a:gd name="T2" fmla="*/ 0 w 1408"/>
              <a:gd name="T3" fmla="*/ 2147483647 h 588"/>
              <a:gd name="T4" fmla="*/ 0 w 1408"/>
              <a:gd name="T5" fmla="*/ 2147483647 h 588"/>
              <a:gd name="T6" fmla="*/ 2147483647 w 1408"/>
              <a:gd name="T7" fmla="*/ 2147483647 h 588"/>
              <a:gd name="T8" fmla="*/ 2147483647 w 1408"/>
              <a:gd name="T9" fmla="*/ 2147483647 h 588"/>
              <a:gd name="T10" fmla="*/ 2147483647 w 1408"/>
              <a:gd name="T11" fmla="*/ 2147483647 h 588"/>
              <a:gd name="T12" fmla="*/ 2147483647 w 1408"/>
              <a:gd name="T13" fmla="*/ 2147483647 h 588"/>
              <a:gd name="T14" fmla="*/ 2147483647 w 1408"/>
              <a:gd name="T15" fmla="*/ 0 h 588"/>
              <a:gd name="T16" fmla="*/ 2147483647 w 1408"/>
              <a:gd name="T17" fmla="*/ 0 h 588"/>
              <a:gd name="T18" fmla="*/ 2147483647 w 1408"/>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08" h="588">
                <a:moveTo>
                  <a:pt x="97" y="0"/>
                </a:moveTo>
                <a:cubicBezTo>
                  <a:pt x="43" y="0"/>
                  <a:pt x="0" y="43"/>
                  <a:pt x="0" y="97"/>
                </a:cubicBezTo>
                <a:lnTo>
                  <a:pt x="0" y="489"/>
                </a:lnTo>
                <a:cubicBezTo>
                  <a:pt x="0" y="542"/>
                  <a:pt x="43" y="587"/>
                  <a:pt x="97" y="587"/>
                </a:cubicBezTo>
                <a:lnTo>
                  <a:pt x="1309" y="587"/>
                </a:lnTo>
                <a:cubicBezTo>
                  <a:pt x="1364" y="587"/>
                  <a:pt x="1407" y="542"/>
                  <a:pt x="1407" y="489"/>
                </a:cubicBezTo>
                <a:lnTo>
                  <a:pt x="1407" y="97"/>
                </a:lnTo>
                <a:cubicBezTo>
                  <a:pt x="1407" y="43"/>
                  <a:pt x="1364" y="0"/>
                  <a:pt x="1309"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497" name="AutoShape 20"/>
          <p:cNvSpPr>
            <a:spLocks noChangeArrowheads="1"/>
          </p:cNvSpPr>
          <p:nvPr/>
        </p:nvSpPr>
        <p:spPr bwMode="auto">
          <a:xfrm>
            <a:off x="4972050" y="1833563"/>
            <a:ext cx="339725"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decimal</a:t>
            </a:r>
          </a:p>
        </p:txBody>
      </p:sp>
      <p:sp>
        <p:nvSpPr>
          <p:cNvPr id="20498" name="Freeform 21"/>
          <p:cNvSpPr>
            <a:spLocks noChangeArrowheads="1"/>
          </p:cNvSpPr>
          <p:nvPr/>
        </p:nvSpPr>
        <p:spPr bwMode="auto">
          <a:xfrm>
            <a:off x="5549900" y="1776413"/>
            <a:ext cx="549275" cy="220662"/>
          </a:xfrm>
          <a:custGeom>
            <a:avLst/>
            <a:gdLst>
              <a:gd name="T0" fmla="*/ 2147483647 w 1435"/>
              <a:gd name="T1" fmla="*/ 0 h 588"/>
              <a:gd name="T2" fmla="*/ 0 w 1435"/>
              <a:gd name="T3" fmla="*/ 2147483647 h 588"/>
              <a:gd name="T4" fmla="*/ 0 w 1435"/>
              <a:gd name="T5" fmla="*/ 2147483647 h 588"/>
              <a:gd name="T6" fmla="*/ 2147483647 w 1435"/>
              <a:gd name="T7" fmla="*/ 2147483647 h 588"/>
              <a:gd name="T8" fmla="*/ 2147483647 w 1435"/>
              <a:gd name="T9" fmla="*/ 2147483647 h 588"/>
              <a:gd name="T10" fmla="*/ 2147483647 w 1435"/>
              <a:gd name="T11" fmla="*/ 2147483647 h 588"/>
              <a:gd name="T12" fmla="*/ 2147483647 w 1435"/>
              <a:gd name="T13" fmla="*/ 2147483647 h 588"/>
              <a:gd name="T14" fmla="*/ 2147483647 w 1435"/>
              <a:gd name="T15" fmla="*/ 0 h 588"/>
              <a:gd name="T16" fmla="*/ 2147483647 w 1435"/>
              <a:gd name="T17" fmla="*/ 0 h 588"/>
              <a:gd name="T18" fmla="*/ 2147483647 w 1435"/>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35" h="588">
                <a:moveTo>
                  <a:pt x="98" y="0"/>
                </a:moveTo>
                <a:cubicBezTo>
                  <a:pt x="43" y="0"/>
                  <a:pt x="0" y="43"/>
                  <a:pt x="0" y="97"/>
                </a:cubicBezTo>
                <a:lnTo>
                  <a:pt x="0" y="489"/>
                </a:lnTo>
                <a:cubicBezTo>
                  <a:pt x="0" y="542"/>
                  <a:pt x="43" y="587"/>
                  <a:pt x="98" y="587"/>
                </a:cubicBezTo>
                <a:lnTo>
                  <a:pt x="1335" y="587"/>
                </a:lnTo>
                <a:cubicBezTo>
                  <a:pt x="1390" y="587"/>
                  <a:pt x="1434" y="542"/>
                  <a:pt x="1434" y="489"/>
                </a:cubicBezTo>
                <a:lnTo>
                  <a:pt x="1434" y="97"/>
                </a:lnTo>
                <a:cubicBezTo>
                  <a:pt x="1434" y="43"/>
                  <a:pt x="1390" y="0"/>
                  <a:pt x="1335" y="0"/>
                </a:cubicBezTo>
                <a:lnTo>
                  <a:pt x="98" y="0"/>
                </a:lnTo>
              </a:path>
            </a:pathLst>
          </a:custGeom>
          <a:solidFill>
            <a:srgbClr val="7030A0"/>
          </a:solidFill>
          <a:ln w="7920">
            <a:solidFill>
              <a:srgbClr val="000000"/>
            </a:solidFill>
            <a:round/>
            <a:headEnd/>
            <a:tailEnd/>
          </a:ln>
        </p:spPr>
        <p:txBody>
          <a:bodyPr wrap="none" anchor="ctr"/>
          <a:lstStyle/>
          <a:p>
            <a:endParaRPr lang="en-GB"/>
          </a:p>
        </p:txBody>
      </p:sp>
      <p:sp>
        <p:nvSpPr>
          <p:cNvPr id="20499" name="AutoShape 22"/>
          <p:cNvSpPr>
            <a:spLocks noChangeArrowheads="1"/>
          </p:cNvSpPr>
          <p:nvPr/>
        </p:nvSpPr>
        <p:spPr bwMode="auto">
          <a:xfrm>
            <a:off x="5640388" y="1833563"/>
            <a:ext cx="341312"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boolean</a:t>
            </a:r>
          </a:p>
        </p:txBody>
      </p:sp>
      <p:sp>
        <p:nvSpPr>
          <p:cNvPr id="20500" name="Freeform 23"/>
          <p:cNvSpPr>
            <a:spLocks noChangeArrowheads="1"/>
          </p:cNvSpPr>
          <p:nvPr/>
        </p:nvSpPr>
        <p:spPr bwMode="auto">
          <a:xfrm>
            <a:off x="6140450" y="1776413"/>
            <a:ext cx="819150" cy="220662"/>
          </a:xfrm>
          <a:custGeom>
            <a:avLst/>
            <a:gdLst>
              <a:gd name="T0" fmla="*/ 2147483647 w 2136"/>
              <a:gd name="T1" fmla="*/ 0 h 588"/>
              <a:gd name="T2" fmla="*/ 0 w 2136"/>
              <a:gd name="T3" fmla="*/ 2147483647 h 588"/>
              <a:gd name="T4" fmla="*/ 0 w 2136"/>
              <a:gd name="T5" fmla="*/ 2147483647 h 588"/>
              <a:gd name="T6" fmla="*/ 2147483647 w 2136"/>
              <a:gd name="T7" fmla="*/ 2147483647 h 588"/>
              <a:gd name="T8" fmla="*/ 2147483647 w 2136"/>
              <a:gd name="T9" fmla="*/ 2147483647 h 588"/>
              <a:gd name="T10" fmla="*/ 2147483647 w 2136"/>
              <a:gd name="T11" fmla="*/ 2147483647 h 588"/>
              <a:gd name="T12" fmla="*/ 2147483647 w 2136"/>
              <a:gd name="T13" fmla="*/ 2147483647 h 588"/>
              <a:gd name="T14" fmla="*/ 2147483647 w 2136"/>
              <a:gd name="T15" fmla="*/ 0 h 588"/>
              <a:gd name="T16" fmla="*/ 2147483647 w 2136"/>
              <a:gd name="T17" fmla="*/ 0 h 588"/>
              <a:gd name="T18" fmla="*/ 2147483647 w 2136"/>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6" h="588">
                <a:moveTo>
                  <a:pt x="98" y="0"/>
                </a:moveTo>
                <a:cubicBezTo>
                  <a:pt x="43" y="0"/>
                  <a:pt x="0" y="43"/>
                  <a:pt x="0" y="97"/>
                </a:cubicBezTo>
                <a:lnTo>
                  <a:pt x="0" y="489"/>
                </a:lnTo>
                <a:cubicBezTo>
                  <a:pt x="0" y="542"/>
                  <a:pt x="43" y="587"/>
                  <a:pt x="98" y="587"/>
                </a:cubicBezTo>
                <a:lnTo>
                  <a:pt x="2037" y="587"/>
                </a:lnTo>
                <a:cubicBezTo>
                  <a:pt x="2091" y="587"/>
                  <a:pt x="2135" y="542"/>
                  <a:pt x="2135" y="489"/>
                </a:cubicBezTo>
                <a:lnTo>
                  <a:pt x="2135" y="97"/>
                </a:lnTo>
                <a:cubicBezTo>
                  <a:pt x="2135" y="43"/>
                  <a:pt x="2091" y="0"/>
                  <a:pt x="2037" y="0"/>
                </a:cubicBezTo>
                <a:lnTo>
                  <a:pt x="98" y="0"/>
                </a:lnTo>
              </a:path>
            </a:pathLst>
          </a:custGeom>
          <a:noFill/>
          <a:ln w="7874">
            <a:solidFill>
              <a:srgbClr val="000000"/>
            </a:solidFill>
            <a:round/>
            <a:headEnd/>
            <a:tailEnd/>
          </a:ln>
          <a:extLst>
            <a:ext uri="{909E8E84-426E-40DD-AFC4-6F175D3DCCD1}">
              <a14:hiddenFill xmlns:a14="http://schemas.microsoft.com/office/drawing/2010/main">
                <a:solidFill>
                  <a:srgbClr val="336666"/>
                </a:solidFill>
              </a14:hiddenFill>
            </a:ext>
          </a:extLst>
        </p:spPr>
        <p:txBody>
          <a:bodyPr wrap="none" anchor="ctr"/>
          <a:lstStyle/>
          <a:p>
            <a:endParaRPr lang="en-GB"/>
          </a:p>
        </p:txBody>
      </p:sp>
      <p:sp>
        <p:nvSpPr>
          <p:cNvPr id="20501" name="AutoShape 24"/>
          <p:cNvSpPr>
            <a:spLocks noChangeArrowheads="1"/>
          </p:cNvSpPr>
          <p:nvPr/>
        </p:nvSpPr>
        <p:spPr bwMode="auto">
          <a:xfrm>
            <a:off x="6224588" y="1833563"/>
            <a:ext cx="595312"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chemeClr val="tx1"/>
                </a:solidFill>
              </a:rPr>
              <a:t>base64Binary</a:t>
            </a:r>
          </a:p>
        </p:txBody>
      </p:sp>
      <p:sp>
        <p:nvSpPr>
          <p:cNvPr id="20502" name="Freeform 25"/>
          <p:cNvSpPr>
            <a:spLocks noChangeArrowheads="1"/>
          </p:cNvSpPr>
          <p:nvPr/>
        </p:nvSpPr>
        <p:spPr bwMode="auto">
          <a:xfrm>
            <a:off x="6999288" y="1776413"/>
            <a:ext cx="644525" cy="220662"/>
          </a:xfrm>
          <a:custGeom>
            <a:avLst/>
            <a:gdLst>
              <a:gd name="T0" fmla="*/ 2147483647 w 1681"/>
              <a:gd name="T1" fmla="*/ 0 h 588"/>
              <a:gd name="T2" fmla="*/ 0 w 1681"/>
              <a:gd name="T3" fmla="*/ 2147483647 h 588"/>
              <a:gd name="T4" fmla="*/ 0 w 1681"/>
              <a:gd name="T5" fmla="*/ 2147483647 h 588"/>
              <a:gd name="T6" fmla="*/ 2147483647 w 1681"/>
              <a:gd name="T7" fmla="*/ 2147483647 h 588"/>
              <a:gd name="T8" fmla="*/ 2147483647 w 1681"/>
              <a:gd name="T9" fmla="*/ 2147483647 h 588"/>
              <a:gd name="T10" fmla="*/ 2147483647 w 1681"/>
              <a:gd name="T11" fmla="*/ 2147483647 h 588"/>
              <a:gd name="T12" fmla="*/ 2147483647 w 1681"/>
              <a:gd name="T13" fmla="*/ 2147483647 h 588"/>
              <a:gd name="T14" fmla="*/ 2147483647 w 1681"/>
              <a:gd name="T15" fmla="*/ 0 h 588"/>
              <a:gd name="T16" fmla="*/ 2147483647 w 1681"/>
              <a:gd name="T17" fmla="*/ 0 h 588"/>
              <a:gd name="T18" fmla="*/ 2147483647 w 1681"/>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81" h="588">
                <a:moveTo>
                  <a:pt x="98" y="0"/>
                </a:moveTo>
                <a:cubicBezTo>
                  <a:pt x="43" y="0"/>
                  <a:pt x="0" y="43"/>
                  <a:pt x="0" y="97"/>
                </a:cubicBezTo>
                <a:lnTo>
                  <a:pt x="0" y="489"/>
                </a:lnTo>
                <a:cubicBezTo>
                  <a:pt x="0" y="542"/>
                  <a:pt x="43" y="587"/>
                  <a:pt x="98" y="587"/>
                </a:cubicBezTo>
                <a:lnTo>
                  <a:pt x="1582" y="587"/>
                </a:lnTo>
                <a:cubicBezTo>
                  <a:pt x="1637" y="587"/>
                  <a:pt x="1680" y="542"/>
                  <a:pt x="1680" y="489"/>
                </a:cubicBezTo>
                <a:lnTo>
                  <a:pt x="1680" y="97"/>
                </a:lnTo>
                <a:cubicBezTo>
                  <a:pt x="1680" y="43"/>
                  <a:pt x="1637" y="0"/>
                  <a:pt x="1582" y="0"/>
                </a:cubicBezTo>
                <a:lnTo>
                  <a:pt x="98" y="0"/>
                </a:lnTo>
              </a:path>
            </a:pathLst>
          </a:custGeom>
          <a:solidFill>
            <a:srgbClr val="7030A0"/>
          </a:solidFill>
          <a:ln w="7874">
            <a:solidFill>
              <a:srgbClr val="000000"/>
            </a:solidFill>
            <a:round/>
            <a:headEnd/>
            <a:tailEnd/>
          </a:ln>
        </p:spPr>
        <p:txBody>
          <a:bodyPr wrap="none" anchor="ctr"/>
          <a:lstStyle/>
          <a:p>
            <a:endParaRPr lang="en-GB"/>
          </a:p>
        </p:txBody>
      </p:sp>
      <p:sp>
        <p:nvSpPr>
          <p:cNvPr id="20503" name="AutoShape 26"/>
          <p:cNvSpPr>
            <a:spLocks noChangeArrowheads="1"/>
          </p:cNvSpPr>
          <p:nvPr/>
        </p:nvSpPr>
        <p:spPr bwMode="auto">
          <a:xfrm>
            <a:off x="7088188" y="1833563"/>
            <a:ext cx="458787" cy="114300"/>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chemeClr val="bg1"/>
                </a:solidFill>
              </a:rPr>
              <a:t>hexBinary</a:t>
            </a:r>
          </a:p>
        </p:txBody>
      </p:sp>
      <p:sp>
        <p:nvSpPr>
          <p:cNvPr id="20504" name="Freeform 27"/>
          <p:cNvSpPr>
            <a:spLocks noChangeArrowheads="1"/>
          </p:cNvSpPr>
          <p:nvPr/>
        </p:nvSpPr>
        <p:spPr bwMode="auto">
          <a:xfrm>
            <a:off x="7710488" y="1776413"/>
            <a:ext cx="527050" cy="220662"/>
          </a:xfrm>
          <a:custGeom>
            <a:avLst/>
            <a:gdLst>
              <a:gd name="T0" fmla="*/ 2147483647 w 1378"/>
              <a:gd name="T1" fmla="*/ 0 h 588"/>
              <a:gd name="T2" fmla="*/ 0 w 1378"/>
              <a:gd name="T3" fmla="*/ 2147483647 h 588"/>
              <a:gd name="T4" fmla="*/ 0 w 1378"/>
              <a:gd name="T5" fmla="*/ 2147483647 h 588"/>
              <a:gd name="T6" fmla="*/ 2147483647 w 1378"/>
              <a:gd name="T7" fmla="*/ 2147483647 h 588"/>
              <a:gd name="T8" fmla="*/ 2147483647 w 1378"/>
              <a:gd name="T9" fmla="*/ 2147483647 h 588"/>
              <a:gd name="T10" fmla="*/ 2147483647 w 1378"/>
              <a:gd name="T11" fmla="*/ 2147483647 h 588"/>
              <a:gd name="T12" fmla="*/ 2147483647 w 1378"/>
              <a:gd name="T13" fmla="*/ 2147483647 h 588"/>
              <a:gd name="T14" fmla="*/ 2147483647 w 1378"/>
              <a:gd name="T15" fmla="*/ 0 h 588"/>
              <a:gd name="T16" fmla="*/ 2147483647 w 1378"/>
              <a:gd name="T17" fmla="*/ 0 h 588"/>
              <a:gd name="T18" fmla="*/ 2147483647 w 1378"/>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8" h="588">
                <a:moveTo>
                  <a:pt x="98" y="0"/>
                </a:moveTo>
                <a:cubicBezTo>
                  <a:pt x="43" y="0"/>
                  <a:pt x="0" y="43"/>
                  <a:pt x="0" y="97"/>
                </a:cubicBezTo>
                <a:lnTo>
                  <a:pt x="0" y="489"/>
                </a:lnTo>
                <a:cubicBezTo>
                  <a:pt x="0" y="542"/>
                  <a:pt x="43" y="587"/>
                  <a:pt x="98" y="587"/>
                </a:cubicBezTo>
                <a:lnTo>
                  <a:pt x="1278" y="587"/>
                </a:lnTo>
                <a:cubicBezTo>
                  <a:pt x="1333" y="587"/>
                  <a:pt x="1377" y="542"/>
                  <a:pt x="1377" y="489"/>
                </a:cubicBezTo>
                <a:lnTo>
                  <a:pt x="1377" y="97"/>
                </a:lnTo>
                <a:cubicBezTo>
                  <a:pt x="1377" y="43"/>
                  <a:pt x="1333" y="0"/>
                  <a:pt x="1278" y="0"/>
                </a:cubicBezTo>
                <a:lnTo>
                  <a:pt x="98"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05" name="AutoShape 28"/>
          <p:cNvSpPr>
            <a:spLocks noChangeArrowheads="1"/>
          </p:cNvSpPr>
          <p:nvPr/>
        </p:nvSpPr>
        <p:spPr bwMode="auto">
          <a:xfrm>
            <a:off x="7796213" y="1833563"/>
            <a:ext cx="346075"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anyURI</a:t>
            </a:r>
          </a:p>
        </p:txBody>
      </p:sp>
      <p:sp>
        <p:nvSpPr>
          <p:cNvPr id="20506" name="Freeform 29"/>
          <p:cNvSpPr>
            <a:spLocks noChangeArrowheads="1"/>
          </p:cNvSpPr>
          <p:nvPr/>
        </p:nvSpPr>
        <p:spPr bwMode="auto">
          <a:xfrm>
            <a:off x="1447800" y="2413000"/>
            <a:ext cx="966788" cy="222250"/>
          </a:xfrm>
          <a:custGeom>
            <a:avLst/>
            <a:gdLst>
              <a:gd name="T0" fmla="*/ 2147483647 w 2524"/>
              <a:gd name="T1" fmla="*/ 0 h 592"/>
              <a:gd name="T2" fmla="*/ 0 w 2524"/>
              <a:gd name="T3" fmla="*/ 2147483647 h 592"/>
              <a:gd name="T4" fmla="*/ 0 w 2524"/>
              <a:gd name="T5" fmla="*/ 2147483647 h 592"/>
              <a:gd name="T6" fmla="*/ 2147483647 w 2524"/>
              <a:gd name="T7" fmla="*/ 2147483647 h 592"/>
              <a:gd name="T8" fmla="*/ 2147483647 w 2524"/>
              <a:gd name="T9" fmla="*/ 2147483647 h 592"/>
              <a:gd name="T10" fmla="*/ 2147483647 w 2524"/>
              <a:gd name="T11" fmla="*/ 2147483647 h 592"/>
              <a:gd name="T12" fmla="*/ 2147483647 w 2524"/>
              <a:gd name="T13" fmla="*/ 2147483647 h 592"/>
              <a:gd name="T14" fmla="*/ 2147483647 w 2524"/>
              <a:gd name="T15" fmla="*/ 0 h 592"/>
              <a:gd name="T16" fmla="*/ 2147483647 w 2524"/>
              <a:gd name="T17" fmla="*/ 0 h 592"/>
              <a:gd name="T18" fmla="*/ 2147483647 w 2524"/>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24" h="592">
                <a:moveTo>
                  <a:pt x="97" y="0"/>
                </a:moveTo>
                <a:cubicBezTo>
                  <a:pt x="43" y="0"/>
                  <a:pt x="0" y="44"/>
                  <a:pt x="0" y="98"/>
                </a:cubicBezTo>
                <a:lnTo>
                  <a:pt x="0" y="493"/>
                </a:lnTo>
                <a:cubicBezTo>
                  <a:pt x="0" y="547"/>
                  <a:pt x="43" y="591"/>
                  <a:pt x="97" y="591"/>
                </a:cubicBezTo>
                <a:lnTo>
                  <a:pt x="2425" y="591"/>
                </a:lnTo>
                <a:cubicBezTo>
                  <a:pt x="2479" y="591"/>
                  <a:pt x="2523" y="547"/>
                  <a:pt x="2523" y="493"/>
                </a:cubicBezTo>
                <a:lnTo>
                  <a:pt x="2523" y="98"/>
                </a:lnTo>
                <a:cubicBezTo>
                  <a:pt x="2523" y="44"/>
                  <a:pt x="2479" y="0"/>
                  <a:pt x="2425"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07" name="AutoShape 30"/>
          <p:cNvSpPr>
            <a:spLocks noChangeArrowheads="1"/>
          </p:cNvSpPr>
          <p:nvPr/>
        </p:nvSpPr>
        <p:spPr bwMode="auto">
          <a:xfrm>
            <a:off x="1536700" y="2471738"/>
            <a:ext cx="763588"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normalizedString</a:t>
            </a:r>
          </a:p>
        </p:txBody>
      </p:sp>
      <p:sp>
        <p:nvSpPr>
          <p:cNvPr id="20508" name="Freeform 31"/>
          <p:cNvSpPr>
            <a:spLocks noChangeArrowheads="1"/>
          </p:cNvSpPr>
          <p:nvPr/>
        </p:nvSpPr>
        <p:spPr bwMode="auto">
          <a:xfrm>
            <a:off x="1716088" y="2941638"/>
            <a:ext cx="433387" cy="222250"/>
          </a:xfrm>
          <a:custGeom>
            <a:avLst/>
            <a:gdLst>
              <a:gd name="T0" fmla="*/ 2147483647 w 1130"/>
              <a:gd name="T1" fmla="*/ 0 h 592"/>
              <a:gd name="T2" fmla="*/ 0 w 1130"/>
              <a:gd name="T3" fmla="*/ 2147483647 h 592"/>
              <a:gd name="T4" fmla="*/ 0 w 1130"/>
              <a:gd name="T5" fmla="*/ 2147483647 h 592"/>
              <a:gd name="T6" fmla="*/ 2147483647 w 1130"/>
              <a:gd name="T7" fmla="*/ 2147483647 h 592"/>
              <a:gd name="T8" fmla="*/ 2147483647 w 1130"/>
              <a:gd name="T9" fmla="*/ 2147483647 h 592"/>
              <a:gd name="T10" fmla="*/ 2147483647 w 1130"/>
              <a:gd name="T11" fmla="*/ 2147483647 h 592"/>
              <a:gd name="T12" fmla="*/ 2147483647 w 1130"/>
              <a:gd name="T13" fmla="*/ 2147483647 h 592"/>
              <a:gd name="T14" fmla="*/ 2147483647 w 1130"/>
              <a:gd name="T15" fmla="*/ 0 h 592"/>
              <a:gd name="T16" fmla="*/ 2147483647 w 1130"/>
              <a:gd name="T17" fmla="*/ 0 h 592"/>
              <a:gd name="T18" fmla="*/ 2147483647 w 1130"/>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0" h="592">
                <a:moveTo>
                  <a:pt x="99" y="0"/>
                </a:moveTo>
                <a:cubicBezTo>
                  <a:pt x="44" y="0"/>
                  <a:pt x="0" y="44"/>
                  <a:pt x="0" y="98"/>
                </a:cubicBezTo>
                <a:lnTo>
                  <a:pt x="0" y="493"/>
                </a:lnTo>
                <a:cubicBezTo>
                  <a:pt x="0" y="547"/>
                  <a:pt x="44" y="591"/>
                  <a:pt x="99" y="591"/>
                </a:cubicBezTo>
                <a:lnTo>
                  <a:pt x="1031" y="591"/>
                </a:lnTo>
                <a:cubicBezTo>
                  <a:pt x="1085" y="591"/>
                  <a:pt x="1129" y="547"/>
                  <a:pt x="1129" y="493"/>
                </a:cubicBezTo>
                <a:lnTo>
                  <a:pt x="1129" y="98"/>
                </a:lnTo>
                <a:cubicBezTo>
                  <a:pt x="1129" y="44"/>
                  <a:pt x="1085" y="0"/>
                  <a:pt x="1031" y="0"/>
                </a:cubicBezTo>
                <a:lnTo>
                  <a:pt x="99"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09" name="AutoShape 32"/>
          <p:cNvSpPr>
            <a:spLocks noChangeArrowheads="1"/>
          </p:cNvSpPr>
          <p:nvPr/>
        </p:nvSpPr>
        <p:spPr bwMode="auto">
          <a:xfrm>
            <a:off x="1806575" y="2997200"/>
            <a:ext cx="244475"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token</a:t>
            </a:r>
          </a:p>
        </p:txBody>
      </p:sp>
      <p:sp>
        <p:nvSpPr>
          <p:cNvPr id="20510" name="Freeform 33"/>
          <p:cNvSpPr>
            <a:spLocks noChangeArrowheads="1"/>
          </p:cNvSpPr>
          <p:nvPr/>
        </p:nvSpPr>
        <p:spPr bwMode="auto">
          <a:xfrm>
            <a:off x="989013" y="3576638"/>
            <a:ext cx="606425" cy="222250"/>
          </a:xfrm>
          <a:custGeom>
            <a:avLst/>
            <a:gdLst>
              <a:gd name="T0" fmla="*/ 2147483647 w 1584"/>
              <a:gd name="T1" fmla="*/ 0 h 589"/>
              <a:gd name="T2" fmla="*/ 0 w 1584"/>
              <a:gd name="T3" fmla="*/ 2147483647 h 589"/>
              <a:gd name="T4" fmla="*/ 0 w 1584"/>
              <a:gd name="T5" fmla="*/ 2147483647 h 589"/>
              <a:gd name="T6" fmla="*/ 2147483647 w 1584"/>
              <a:gd name="T7" fmla="*/ 2147483647 h 589"/>
              <a:gd name="T8" fmla="*/ 2147483647 w 1584"/>
              <a:gd name="T9" fmla="*/ 2147483647 h 589"/>
              <a:gd name="T10" fmla="*/ 2147483647 w 1584"/>
              <a:gd name="T11" fmla="*/ 2147483647 h 589"/>
              <a:gd name="T12" fmla="*/ 2147483647 w 1584"/>
              <a:gd name="T13" fmla="*/ 2147483647 h 589"/>
              <a:gd name="T14" fmla="*/ 2147483647 w 1584"/>
              <a:gd name="T15" fmla="*/ 0 h 589"/>
              <a:gd name="T16" fmla="*/ 2147483647 w 1584"/>
              <a:gd name="T17" fmla="*/ 0 h 589"/>
              <a:gd name="T18" fmla="*/ 2147483647 w 1584"/>
              <a:gd name="T19" fmla="*/ 0 h 5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4" h="589">
                <a:moveTo>
                  <a:pt x="98" y="0"/>
                </a:moveTo>
                <a:cubicBezTo>
                  <a:pt x="44" y="0"/>
                  <a:pt x="0" y="44"/>
                  <a:pt x="0" y="98"/>
                </a:cubicBezTo>
                <a:lnTo>
                  <a:pt x="0" y="490"/>
                </a:lnTo>
                <a:cubicBezTo>
                  <a:pt x="0" y="544"/>
                  <a:pt x="44" y="588"/>
                  <a:pt x="98" y="588"/>
                </a:cubicBezTo>
                <a:lnTo>
                  <a:pt x="1486" y="588"/>
                </a:lnTo>
                <a:cubicBezTo>
                  <a:pt x="1540" y="588"/>
                  <a:pt x="1583" y="544"/>
                  <a:pt x="1583" y="490"/>
                </a:cubicBezTo>
                <a:lnTo>
                  <a:pt x="1583" y="98"/>
                </a:lnTo>
                <a:cubicBezTo>
                  <a:pt x="1583" y="44"/>
                  <a:pt x="1540" y="0"/>
                  <a:pt x="1486" y="0"/>
                </a:cubicBezTo>
                <a:lnTo>
                  <a:pt x="98"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11" name="AutoShape 34"/>
          <p:cNvSpPr>
            <a:spLocks noChangeArrowheads="1"/>
          </p:cNvSpPr>
          <p:nvPr/>
        </p:nvSpPr>
        <p:spPr bwMode="auto">
          <a:xfrm>
            <a:off x="1077913" y="3635375"/>
            <a:ext cx="392112"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language</a:t>
            </a:r>
          </a:p>
        </p:txBody>
      </p:sp>
      <p:sp>
        <p:nvSpPr>
          <p:cNvPr id="20512" name="Freeform 35"/>
          <p:cNvSpPr>
            <a:spLocks noChangeArrowheads="1"/>
          </p:cNvSpPr>
          <p:nvPr/>
        </p:nvSpPr>
        <p:spPr bwMode="auto">
          <a:xfrm>
            <a:off x="1703388" y="3576638"/>
            <a:ext cx="457200" cy="222250"/>
          </a:xfrm>
          <a:custGeom>
            <a:avLst/>
            <a:gdLst>
              <a:gd name="T0" fmla="*/ 2147483647 w 1193"/>
              <a:gd name="T1" fmla="*/ 0 h 589"/>
              <a:gd name="T2" fmla="*/ 0 w 1193"/>
              <a:gd name="T3" fmla="*/ 2147483647 h 589"/>
              <a:gd name="T4" fmla="*/ 0 w 1193"/>
              <a:gd name="T5" fmla="*/ 2147483647 h 589"/>
              <a:gd name="T6" fmla="*/ 2147483647 w 1193"/>
              <a:gd name="T7" fmla="*/ 2147483647 h 589"/>
              <a:gd name="T8" fmla="*/ 2147483647 w 1193"/>
              <a:gd name="T9" fmla="*/ 2147483647 h 589"/>
              <a:gd name="T10" fmla="*/ 2147483647 w 1193"/>
              <a:gd name="T11" fmla="*/ 2147483647 h 589"/>
              <a:gd name="T12" fmla="*/ 2147483647 w 1193"/>
              <a:gd name="T13" fmla="*/ 2147483647 h 589"/>
              <a:gd name="T14" fmla="*/ 2147483647 w 1193"/>
              <a:gd name="T15" fmla="*/ 0 h 589"/>
              <a:gd name="T16" fmla="*/ 2147483647 w 1193"/>
              <a:gd name="T17" fmla="*/ 0 h 589"/>
              <a:gd name="T18" fmla="*/ 2147483647 w 1193"/>
              <a:gd name="T19" fmla="*/ 0 h 5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93" h="589">
                <a:moveTo>
                  <a:pt x="98" y="0"/>
                </a:moveTo>
                <a:cubicBezTo>
                  <a:pt x="44" y="0"/>
                  <a:pt x="0" y="44"/>
                  <a:pt x="0" y="98"/>
                </a:cubicBezTo>
                <a:lnTo>
                  <a:pt x="0" y="490"/>
                </a:lnTo>
                <a:cubicBezTo>
                  <a:pt x="0" y="544"/>
                  <a:pt x="44" y="588"/>
                  <a:pt x="98" y="588"/>
                </a:cubicBezTo>
                <a:lnTo>
                  <a:pt x="1093" y="588"/>
                </a:lnTo>
                <a:cubicBezTo>
                  <a:pt x="1147" y="588"/>
                  <a:pt x="1192" y="544"/>
                  <a:pt x="1192" y="490"/>
                </a:cubicBezTo>
                <a:lnTo>
                  <a:pt x="1192" y="98"/>
                </a:lnTo>
                <a:cubicBezTo>
                  <a:pt x="1192" y="44"/>
                  <a:pt x="1147" y="0"/>
                  <a:pt x="1093" y="0"/>
                </a:cubicBezTo>
                <a:lnTo>
                  <a:pt x="98"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13" name="AutoShape 36"/>
          <p:cNvSpPr>
            <a:spLocks noChangeArrowheads="1"/>
          </p:cNvSpPr>
          <p:nvPr/>
        </p:nvSpPr>
        <p:spPr bwMode="auto">
          <a:xfrm>
            <a:off x="1790700" y="3635375"/>
            <a:ext cx="254000"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Name</a:t>
            </a:r>
          </a:p>
        </p:txBody>
      </p:sp>
      <p:sp>
        <p:nvSpPr>
          <p:cNvPr id="20514" name="Freeform 37"/>
          <p:cNvSpPr>
            <a:spLocks noChangeArrowheads="1"/>
          </p:cNvSpPr>
          <p:nvPr/>
        </p:nvSpPr>
        <p:spPr bwMode="auto">
          <a:xfrm>
            <a:off x="2382838" y="3576638"/>
            <a:ext cx="703262" cy="222250"/>
          </a:xfrm>
          <a:custGeom>
            <a:avLst/>
            <a:gdLst>
              <a:gd name="T0" fmla="*/ 2147483647 w 1836"/>
              <a:gd name="T1" fmla="*/ 0 h 589"/>
              <a:gd name="T2" fmla="*/ 0 w 1836"/>
              <a:gd name="T3" fmla="*/ 2147483647 h 589"/>
              <a:gd name="T4" fmla="*/ 0 w 1836"/>
              <a:gd name="T5" fmla="*/ 2147483647 h 589"/>
              <a:gd name="T6" fmla="*/ 2147483647 w 1836"/>
              <a:gd name="T7" fmla="*/ 2147483647 h 589"/>
              <a:gd name="T8" fmla="*/ 2147483647 w 1836"/>
              <a:gd name="T9" fmla="*/ 2147483647 h 589"/>
              <a:gd name="T10" fmla="*/ 2147483647 w 1836"/>
              <a:gd name="T11" fmla="*/ 2147483647 h 589"/>
              <a:gd name="T12" fmla="*/ 2147483647 w 1836"/>
              <a:gd name="T13" fmla="*/ 2147483647 h 589"/>
              <a:gd name="T14" fmla="*/ 2147483647 w 1836"/>
              <a:gd name="T15" fmla="*/ 0 h 589"/>
              <a:gd name="T16" fmla="*/ 2147483647 w 1836"/>
              <a:gd name="T17" fmla="*/ 0 h 589"/>
              <a:gd name="T18" fmla="*/ 2147483647 w 1836"/>
              <a:gd name="T19" fmla="*/ 0 h 5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6" h="589">
                <a:moveTo>
                  <a:pt x="97" y="0"/>
                </a:moveTo>
                <a:cubicBezTo>
                  <a:pt x="43" y="0"/>
                  <a:pt x="0" y="44"/>
                  <a:pt x="0" y="98"/>
                </a:cubicBezTo>
                <a:lnTo>
                  <a:pt x="0" y="490"/>
                </a:lnTo>
                <a:cubicBezTo>
                  <a:pt x="0" y="544"/>
                  <a:pt x="43" y="588"/>
                  <a:pt x="97" y="588"/>
                </a:cubicBezTo>
                <a:lnTo>
                  <a:pt x="1738" y="588"/>
                </a:lnTo>
                <a:cubicBezTo>
                  <a:pt x="1792" y="588"/>
                  <a:pt x="1835" y="544"/>
                  <a:pt x="1835" y="490"/>
                </a:cubicBezTo>
                <a:lnTo>
                  <a:pt x="1835" y="98"/>
                </a:lnTo>
                <a:cubicBezTo>
                  <a:pt x="1835" y="44"/>
                  <a:pt x="1792" y="0"/>
                  <a:pt x="1738"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15" name="AutoShape 38"/>
          <p:cNvSpPr>
            <a:spLocks noChangeArrowheads="1"/>
          </p:cNvSpPr>
          <p:nvPr/>
        </p:nvSpPr>
        <p:spPr bwMode="auto">
          <a:xfrm>
            <a:off x="2468563" y="3635375"/>
            <a:ext cx="538162"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NMTOKEN</a:t>
            </a:r>
          </a:p>
        </p:txBody>
      </p:sp>
      <p:sp>
        <p:nvSpPr>
          <p:cNvPr id="20516" name="Freeform 39"/>
          <p:cNvSpPr>
            <a:spLocks noChangeArrowheads="1"/>
          </p:cNvSpPr>
          <p:nvPr/>
        </p:nvSpPr>
        <p:spPr bwMode="auto">
          <a:xfrm>
            <a:off x="2344738" y="4067175"/>
            <a:ext cx="774700" cy="222250"/>
          </a:xfrm>
          <a:custGeom>
            <a:avLst/>
            <a:gdLst>
              <a:gd name="T0" fmla="*/ 2147483647 w 2021"/>
              <a:gd name="T1" fmla="*/ 0 h 592"/>
              <a:gd name="T2" fmla="*/ 0 w 2021"/>
              <a:gd name="T3" fmla="*/ 2147483647 h 592"/>
              <a:gd name="T4" fmla="*/ 0 w 2021"/>
              <a:gd name="T5" fmla="*/ 2147483647 h 592"/>
              <a:gd name="T6" fmla="*/ 2147483647 w 2021"/>
              <a:gd name="T7" fmla="*/ 2147483647 h 592"/>
              <a:gd name="T8" fmla="*/ 2147483647 w 2021"/>
              <a:gd name="T9" fmla="*/ 2147483647 h 592"/>
              <a:gd name="T10" fmla="*/ 2147483647 w 2021"/>
              <a:gd name="T11" fmla="*/ 2147483647 h 592"/>
              <a:gd name="T12" fmla="*/ 2147483647 w 2021"/>
              <a:gd name="T13" fmla="*/ 2147483647 h 592"/>
              <a:gd name="T14" fmla="*/ 2147483647 w 2021"/>
              <a:gd name="T15" fmla="*/ 0 h 592"/>
              <a:gd name="T16" fmla="*/ 2147483647 w 2021"/>
              <a:gd name="T17" fmla="*/ 0 h 592"/>
              <a:gd name="T18" fmla="*/ 2147483647 w 2021"/>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21" h="592">
                <a:moveTo>
                  <a:pt x="97" y="0"/>
                </a:moveTo>
                <a:cubicBezTo>
                  <a:pt x="43" y="0"/>
                  <a:pt x="0" y="44"/>
                  <a:pt x="0" y="98"/>
                </a:cubicBezTo>
                <a:lnTo>
                  <a:pt x="0" y="492"/>
                </a:lnTo>
                <a:cubicBezTo>
                  <a:pt x="0" y="547"/>
                  <a:pt x="43" y="591"/>
                  <a:pt x="97" y="591"/>
                </a:cubicBezTo>
                <a:lnTo>
                  <a:pt x="1922" y="591"/>
                </a:lnTo>
                <a:cubicBezTo>
                  <a:pt x="1976" y="591"/>
                  <a:pt x="2020" y="547"/>
                  <a:pt x="2020" y="492"/>
                </a:cubicBezTo>
                <a:lnTo>
                  <a:pt x="2020" y="98"/>
                </a:lnTo>
                <a:cubicBezTo>
                  <a:pt x="2020" y="44"/>
                  <a:pt x="1976" y="0"/>
                  <a:pt x="1922"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17" name="AutoShape 40"/>
          <p:cNvSpPr>
            <a:spLocks noChangeArrowheads="1"/>
          </p:cNvSpPr>
          <p:nvPr/>
        </p:nvSpPr>
        <p:spPr bwMode="auto">
          <a:xfrm>
            <a:off x="2432050" y="4125913"/>
            <a:ext cx="595313"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NMTOKENS</a:t>
            </a:r>
          </a:p>
        </p:txBody>
      </p:sp>
      <p:sp>
        <p:nvSpPr>
          <p:cNvPr id="20518" name="Freeform 41"/>
          <p:cNvSpPr>
            <a:spLocks noChangeArrowheads="1"/>
          </p:cNvSpPr>
          <p:nvPr/>
        </p:nvSpPr>
        <p:spPr bwMode="auto">
          <a:xfrm>
            <a:off x="1625600" y="4067175"/>
            <a:ext cx="609600" cy="222250"/>
          </a:xfrm>
          <a:custGeom>
            <a:avLst/>
            <a:gdLst>
              <a:gd name="T0" fmla="*/ 2147483647 w 1594"/>
              <a:gd name="T1" fmla="*/ 0 h 592"/>
              <a:gd name="T2" fmla="*/ 0 w 1594"/>
              <a:gd name="T3" fmla="*/ 2147483647 h 592"/>
              <a:gd name="T4" fmla="*/ 0 w 1594"/>
              <a:gd name="T5" fmla="*/ 2147483647 h 592"/>
              <a:gd name="T6" fmla="*/ 2147483647 w 1594"/>
              <a:gd name="T7" fmla="*/ 2147483647 h 592"/>
              <a:gd name="T8" fmla="*/ 2147483647 w 1594"/>
              <a:gd name="T9" fmla="*/ 2147483647 h 592"/>
              <a:gd name="T10" fmla="*/ 2147483647 w 1594"/>
              <a:gd name="T11" fmla="*/ 2147483647 h 592"/>
              <a:gd name="T12" fmla="*/ 2147483647 w 1594"/>
              <a:gd name="T13" fmla="*/ 2147483647 h 592"/>
              <a:gd name="T14" fmla="*/ 2147483647 w 1594"/>
              <a:gd name="T15" fmla="*/ 0 h 592"/>
              <a:gd name="T16" fmla="*/ 2147483647 w 1594"/>
              <a:gd name="T17" fmla="*/ 0 h 592"/>
              <a:gd name="T18" fmla="*/ 2147483647 w 1594"/>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94" h="592">
                <a:moveTo>
                  <a:pt x="98" y="0"/>
                </a:moveTo>
                <a:cubicBezTo>
                  <a:pt x="44" y="0"/>
                  <a:pt x="0" y="44"/>
                  <a:pt x="0" y="98"/>
                </a:cubicBezTo>
                <a:lnTo>
                  <a:pt x="0" y="492"/>
                </a:lnTo>
                <a:cubicBezTo>
                  <a:pt x="0" y="547"/>
                  <a:pt x="44" y="591"/>
                  <a:pt x="98" y="591"/>
                </a:cubicBezTo>
                <a:lnTo>
                  <a:pt x="1495" y="591"/>
                </a:lnTo>
                <a:cubicBezTo>
                  <a:pt x="1549" y="591"/>
                  <a:pt x="1593" y="547"/>
                  <a:pt x="1593" y="492"/>
                </a:cubicBezTo>
                <a:lnTo>
                  <a:pt x="1593" y="98"/>
                </a:lnTo>
                <a:cubicBezTo>
                  <a:pt x="1593" y="44"/>
                  <a:pt x="1549" y="0"/>
                  <a:pt x="1495" y="0"/>
                </a:cubicBezTo>
                <a:lnTo>
                  <a:pt x="98"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19" name="AutoShape 42"/>
          <p:cNvSpPr>
            <a:spLocks noChangeArrowheads="1"/>
          </p:cNvSpPr>
          <p:nvPr/>
        </p:nvSpPr>
        <p:spPr bwMode="auto">
          <a:xfrm>
            <a:off x="1711325" y="4125913"/>
            <a:ext cx="400050"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NCName</a:t>
            </a:r>
          </a:p>
        </p:txBody>
      </p:sp>
      <p:sp>
        <p:nvSpPr>
          <p:cNvPr id="20520" name="Freeform 43"/>
          <p:cNvSpPr>
            <a:spLocks noChangeArrowheads="1"/>
          </p:cNvSpPr>
          <p:nvPr/>
        </p:nvSpPr>
        <p:spPr bwMode="auto">
          <a:xfrm>
            <a:off x="1322388" y="4633913"/>
            <a:ext cx="280987" cy="219075"/>
          </a:xfrm>
          <a:custGeom>
            <a:avLst/>
            <a:gdLst>
              <a:gd name="T0" fmla="*/ 2147483647 w 730"/>
              <a:gd name="T1" fmla="*/ 0 h 584"/>
              <a:gd name="T2" fmla="*/ 0 w 730"/>
              <a:gd name="T3" fmla="*/ 2147483647 h 584"/>
              <a:gd name="T4" fmla="*/ 0 w 730"/>
              <a:gd name="T5" fmla="*/ 2147483647 h 584"/>
              <a:gd name="T6" fmla="*/ 2147483647 w 730"/>
              <a:gd name="T7" fmla="*/ 2147483647 h 584"/>
              <a:gd name="T8" fmla="*/ 2147483647 w 730"/>
              <a:gd name="T9" fmla="*/ 2147483647 h 584"/>
              <a:gd name="T10" fmla="*/ 2147483647 w 730"/>
              <a:gd name="T11" fmla="*/ 2147483647 h 584"/>
              <a:gd name="T12" fmla="*/ 2147483647 w 730"/>
              <a:gd name="T13" fmla="*/ 2147483647 h 584"/>
              <a:gd name="T14" fmla="*/ 2147483647 w 730"/>
              <a:gd name="T15" fmla="*/ 0 h 584"/>
              <a:gd name="T16" fmla="*/ 2147483647 w 730"/>
              <a:gd name="T17" fmla="*/ 0 h 584"/>
              <a:gd name="T18" fmla="*/ 2147483647 w 730"/>
              <a:gd name="T19" fmla="*/ 0 h 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0" h="584">
                <a:moveTo>
                  <a:pt x="97" y="0"/>
                </a:moveTo>
                <a:cubicBezTo>
                  <a:pt x="43" y="0"/>
                  <a:pt x="0" y="43"/>
                  <a:pt x="0" y="97"/>
                </a:cubicBezTo>
                <a:lnTo>
                  <a:pt x="0" y="485"/>
                </a:lnTo>
                <a:cubicBezTo>
                  <a:pt x="0" y="539"/>
                  <a:pt x="43" y="583"/>
                  <a:pt x="97" y="583"/>
                </a:cubicBezTo>
                <a:lnTo>
                  <a:pt x="631" y="583"/>
                </a:lnTo>
                <a:cubicBezTo>
                  <a:pt x="685" y="583"/>
                  <a:pt x="729" y="539"/>
                  <a:pt x="729" y="485"/>
                </a:cubicBezTo>
                <a:lnTo>
                  <a:pt x="729" y="97"/>
                </a:lnTo>
                <a:cubicBezTo>
                  <a:pt x="729" y="43"/>
                  <a:pt x="685" y="0"/>
                  <a:pt x="631"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21" name="AutoShape 44"/>
          <p:cNvSpPr>
            <a:spLocks noChangeArrowheads="1"/>
          </p:cNvSpPr>
          <p:nvPr/>
        </p:nvSpPr>
        <p:spPr bwMode="auto">
          <a:xfrm>
            <a:off x="1409700" y="4691063"/>
            <a:ext cx="114300" cy="115887"/>
          </a:xfrm>
          <a:prstGeom prst="roundRect">
            <a:avLst>
              <a:gd name="adj" fmla="val 15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ID</a:t>
            </a:r>
          </a:p>
        </p:txBody>
      </p:sp>
      <p:sp>
        <p:nvSpPr>
          <p:cNvPr id="20522" name="Freeform 45"/>
          <p:cNvSpPr>
            <a:spLocks noChangeArrowheads="1"/>
          </p:cNvSpPr>
          <p:nvPr/>
        </p:nvSpPr>
        <p:spPr bwMode="auto">
          <a:xfrm>
            <a:off x="1685925" y="4633913"/>
            <a:ext cx="492125" cy="219075"/>
          </a:xfrm>
          <a:custGeom>
            <a:avLst/>
            <a:gdLst>
              <a:gd name="T0" fmla="*/ 2147483647 w 1285"/>
              <a:gd name="T1" fmla="*/ 0 h 584"/>
              <a:gd name="T2" fmla="*/ 0 w 1285"/>
              <a:gd name="T3" fmla="*/ 2147483647 h 584"/>
              <a:gd name="T4" fmla="*/ 0 w 1285"/>
              <a:gd name="T5" fmla="*/ 2147483647 h 584"/>
              <a:gd name="T6" fmla="*/ 2147483647 w 1285"/>
              <a:gd name="T7" fmla="*/ 2147483647 h 584"/>
              <a:gd name="T8" fmla="*/ 2147483647 w 1285"/>
              <a:gd name="T9" fmla="*/ 2147483647 h 584"/>
              <a:gd name="T10" fmla="*/ 2147483647 w 1285"/>
              <a:gd name="T11" fmla="*/ 2147483647 h 584"/>
              <a:gd name="T12" fmla="*/ 2147483647 w 1285"/>
              <a:gd name="T13" fmla="*/ 2147483647 h 584"/>
              <a:gd name="T14" fmla="*/ 2147483647 w 1285"/>
              <a:gd name="T15" fmla="*/ 0 h 584"/>
              <a:gd name="T16" fmla="*/ 2147483647 w 1285"/>
              <a:gd name="T17" fmla="*/ 0 h 584"/>
              <a:gd name="T18" fmla="*/ 2147483647 w 1285"/>
              <a:gd name="T19" fmla="*/ 0 h 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5" h="584">
                <a:moveTo>
                  <a:pt x="97" y="0"/>
                </a:moveTo>
                <a:cubicBezTo>
                  <a:pt x="43" y="0"/>
                  <a:pt x="0" y="43"/>
                  <a:pt x="0" y="97"/>
                </a:cubicBezTo>
                <a:lnTo>
                  <a:pt x="0" y="485"/>
                </a:lnTo>
                <a:cubicBezTo>
                  <a:pt x="0" y="539"/>
                  <a:pt x="43" y="583"/>
                  <a:pt x="97" y="583"/>
                </a:cubicBezTo>
                <a:lnTo>
                  <a:pt x="1187" y="583"/>
                </a:lnTo>
                <a:cubicBezTo>
                  <a:pt x="1241" y="583"/>
                  <a:pt x="1284" y="539"/>
                  <a:pt x="1284" y="485"/>
                </a:cubicBezTo>
                <a:lnTo>
                  <a:pt x="1284" y="97"/>
                </a:lnTo>
                <a:cubicBezTo>
                  <a:pt x="1284" y="43"/>
                  <a:pt x="1241" y="0"/>
                  <a:pt x="1187"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23" name="AutoShape 46"/>
          <p:cNvSpPr>
            <a:spLocks noChangeArrowheads="1"/>
          </p:cNvSpPr>
          <p:nvPr/>
        </p:nvSpPr>
        <p:spPr bwMode="auto">
          <a:xfrm>
            <a:off x="1773238" y="4691063"/>
            <a:ext cx="317500"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IDREF</a:t>
            </a:r>
          </a:p>
        </p:txBody>
      </p:sp>
      <p:sp>
        <p:nvSpPr>
          <p:cNvPr id="20524" name="Freeform 47"/>
          <p:cNvSpPr>
            <a:spLocks noChangeArrowheads="1"/>
          </p:cNvSpPr>
          <p:nvPr/>
        </p:nvSpPr>
        <p:spPr bwMode="auto">
          <a:xfrm>
            <a:off x="2301875" y="4633913"/>
            <a:ext cx="552450" cy="219075"/>
          </a:xfrm>
          <a:custGeom>
            <a:avLst/>
            <a:gdLst>
              <a:gd name="T0" fmla="*/ 2147483647 w 1440"/>
              <a:gd name="T1" fmla="*/ 0 h 584"/>
              <a:gd name="T2" fmla="*/ 0 w 1440"/>
              <a:gd name="T3" fmla="*/ 2147483647 h 584"/>
              <a:gd name="T4" fmla="*/ 0 w 1440"/>
              <a:gd name="T5" fmla="*/ 2147483647 h 584"/>
              <a:gd name="T6" fmla="*/ 2147483647 w 1440"/>
              <a:gd name="T7" fmla="*/ 2147483647 h 584"/>
              <a:gd name="T8" fmla="*/ 2147483647 w 1440"/>
              <a:gd name="T9" fmla="*/ 2147483647 h 584"/>
              <a:gd name="T10" fmla="*/ 2147483647 w 1440"/>
              <a:gd name="T11" fmla="*/ 2147483647 h 584"/>
              <a:gd name="T12" fmla="*/ 2147483647 w 1440"/>
              <a:gd name="T13" fmla="*/ 2147483647 h 584"/>
              <a:gd name="T14" fmla="*/ 2147483647 w 1440"/>
              <a:gd name="T15" fmla="*/ 0 h 584"/>
              <a:gd name="T16" fmla="*/ 2147483647 w 1440"/>
              <a:gd name="T17" fmla="*/ 0 h 584"/>
              <a:gd name="T18" fmla="*/ 2147483647 w 1440"/>
              <a:gd name="T19" fmla="*/ 0 h 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40" h="584">
                <a:moveTo>
                  <a:pt x="97" y="0"/>
                </a:moveTo>
                <a:cubicBezTo>
                  <a:pt x="43" y="0"/>
                  <a:pt x="0" y="43"/>
                  <a:pt x="0" y="97"/>
                </a:cubicBezTo>
                <a:lnTo>
                  <a:pt x="0" y="485"/>
                </a:lnTo>
                <a:cubicBezTo>
                  <a:pt x="0" y="539"/>
                  <a:pt x="43" y="583"/>
                  <a:pt x="97" y="583"/>
                </a:cubicBezTo>
                <a:lnTo>
                  <a:pt x="1341" y="583"/>
                </a:lnTo>
                <a:cubicBezTo>
                  <a:pt x="1395" y="583"/>
                  <a:pt x="1439" y="539"/>
                  <a:pt x="1439" y="485"/>
                </a:cubicBezTo>
                <a:lnTo>
                  <a:pt x="1439" y="97"/>
                </a:lnTo>
                <a:cubicBezTo>
                  <a:pt x="1439" y="43"/>
                  <a:pt x="1395" y="0"/>
                  <a:pt x="1341"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25" name="AutoShape 48"/>
          <p:cNvSpPr>
            <a:spLocks noChangeArrowheads="1"/>
          </p:cNvSpPr>
          <p:nvPr/>
        </p:nvSpPr>
        <p:spPr bwMode="auto">
          <a:xfrm>
            <a:off x="2387600" y="4691063"/>
            <a:ext cx="392113"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ENTITY</a:t>
            </a:r>
          </a:p>
        </p:txBody>
      </p:sp>
      <p:sp>
        <p:nvSpPr>
          <p:cNvPr id="20526" name="Freeform 49"/>
          <p:cNvSpPr>
            <a:spLocks noChangeArrowheads="1"/>
          </p:cNvSpPr>
          <p:nvPr/>
        </p:nvSpPr>
        <p:spPr bwMode="auto">
          <a:xfrm>
            <a:off x="1647825" y="5127625"/>
            <a:ext cx="565150" cy="219075"/>
          </a:xfrm>
          <a:custGeom>
            <a:avLst/>
            <a:gdLst>
              <a:gd name="T0" fmla="*/ 2147483647 w 1474"/>
              <a:gd name="T1" fmla="*/ 0 h 584"/>
              <a:gd name="T2" fmla="*/ 0 w 1474"/>
              <a:gd name="T3" fmla="*/ 2147483647 h 584"/>
              <a:gd name="T4" fmla="*/ 0 w 1474"/>
              <a:gd name="T5" fmla="*/ 2147483647 h 584"/>
              <a:gd name="T6" fmla="*/ 2147483647 w 1474"/>
              <a:gd name="T7" fmla="*/ 2147483647 h 584"/>
              <a:gd name="T8" fmla="*/ 2147483647 w 1474"/>
              <a:gd name="T9" fmla="*/ 2147483647 h 584"/>
              <a:gd name="T10" fmla="*/ 2147483647 w 1474"/>
              <a:gd name="T11" fmla="*/ 2147483647 h 584"/>
              <a:gd name="T12" fmla="*/ 2147483647 w 1474"/>
              <a:gd name="T13" fmla="*/ 2147483647 h 584"/>
              <a:gd name="T14" fmla="*/ 2147483647 w 1474"/>
              <a:gd name="T15" fmla="*/ 0 h 584"/>
              <a:gd name="T16" fmla="*/ 2147483647 w 1474"/>
              <a:gd name="T17" fmla="*/ 0 h 584"/>
              <a:gd name="T18" fmla="*/ 2147483647 w 1474"/>
              <a:gd name="T19" fmla="*/ 0 h 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4" h="584">
                <a:moveTo>
                  <a:pt x="97" y="0"/>
                </a:moveTo>
                <a:cubicBezTo>
                  <a:pt x="43" y="0"/>
                  <a:pt x="0" y="43"/>
                  <a:pt x="0" y="97"/>
                </a:cubicBezTo>
                <a:lnTo>
                  <a:pt x="0" y="485"/>
                </a:lnTo>
                <a:cubicBezTo>
                  <a:pt x="0" y="539"/>
                  <a:pt x="43" y="583"/>
                  <a:pt x="97" y="583"/>
                </a:cubicBezTo>
                <a:lnTo>
                  <a:pt x="1376" y="583"/>
                </a:lnTo>
                <a:cubicBezTo>
                  <a:pt x="1430" y="583"/>
                  <a:pt x="1473" y="539"/>
                  <a:pt x="1473" y="485"/>
                </a:cubicBezTo>
                <a:lnTo>
                  <a:pt x="1473" y="97"/>
                </a:lnTo>
                <a:cubicBezTo>
                  <a:pt x="1473" y="43"/>
                  <a:pt x="1430" y="0"/>
                  <a:pt x="1376"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27" name="AutoShape 50"/>
          <p:cNvSpPr>
            <a:spLocks noChangeArrowheads="1"/>
          </p:cNvSpPr>
          <p:nvPr/>
        </p:nvSpPr>
        <p:spPr bwMode="auto">
          <a:xfrm>
            <a:off x="1736725" y="5183188"/>
            <a:ext cx="374650"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IDREFS</a:t>
            </a:r>
          </a:p>
        </p:txBody>
      </p:sp>
      <p:sp>
        <p:nvSpPr>
          <p:cNvPr id="20528" name="Freeform 51"/>
          <p:cNvSpPr>
            <a:spLocks noChangeArrowheads="1"/>
          </p:cNvSpPr>
          <p:nvPr/>
        </p:nvSpPr>
        <p:spPr bwMode="auto">
          <a:xfrm>
            <a:off x="2249488" y="5127625"/>
            <a:ext cx="649287" cy="219075"/>
          </a:xfrm>
          <a:custGeom>
            <a:avLst/>
            <a:gdLst>
              <a:gd name="T0" fmla="*/ 2147483647 w 1694"/>
              <a:gd name="T1" fmla="*/ 0 h 584"/>
              <a:gd name="T2" fmla="*/ 0 w 1694"/>
              <a:gd name="T3" fmla="*/ 2147483647 h 584"/>
              <a:gd name="T4" fmla="*/ 0 w 1694"/>
              <a:gd name="T5" fmla="*/ 2147483647 h 584"/>
              <a:gd name="T6" fmla="*/ 2147483647 w 1694"/>
              <a:gd name="T7" fmla="*/ 2147483647 h 584"/>
              <a:gd name="T8" fmla="*/ 2147483647 w 1694"/>
              <a:gd name="T9" fmla="*/ 2147483647 h 584"/>
              <a:gd name="T10" fmla="*/ 2147483647 w 1694"/>
              <a:gd name="T11" fmla="*/ 2147483647 h 584"/>
              <a:gd name="T12" fmla="*/ 2147483647 w 1694"/>
              <a:gd name="T13" fmla="*/ 2147483647 h 584"/>
              <a:gd name="T14" fmla="*/ 2147483647 w 1694"/>
              <a:gd name="T15" fmla="*/ 0 h 584"/>
              <a:gd name="T16" fmla="*/ 2147483647 w 1694"/>
              <a:gd name="T17" fmla="*/ 0 h 584"/>
              <a:gd name="T18" fmla="*/ 2147483647 w 1694"/>
              <a:gd name="T19" fmla="*/ 0 h 5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94" h="584">
                <a:moveTo>
                  <a:pt x="97" y="0"/>
                </a:moveTo>
                <a:cubicBezTo>
                  <a:pt x="43" y="0"/>
                  <a:pt x="0" y="43"/>
                  <a:pt x="0" y="97"/>
                </a:cubicBezTo>
                <a:lnTo>
                  <a:pt x="0" y="485"/>
                </a:lnTo>
                <a:cubicBezTo>
                  <a:pt x="0" y="539"/>
                  <a:pt x="43" y="583"/>
                  <a:pt x="97" y="583"/>
                </a:cubicBezTo>
                <a:lnTo>
                  <a:pt x="1596" y="583"/>
                </a:lnTo>
                <a:cubicBezTo>
                  <a:pt x="1650" y="583"/>
                  <a:pt x="1693" y="539"/>
                  <a:pt x="1693" y="485"/>
                </a:cubicBezTo>
                <a:lnTo>
                  <a:pt x="1693" y="97"/>
                </a:lnTo>
                <a:cubicBezTo>
                  <a:pt x="1693" y="43"/>
                  <a:pt x="1650" y="0"/>
                  <a:pt x="1596"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29" name="AutoShape 52"/>
          <p:cNvSpPr>
            <a:spLocks noChangeArrowheads="1"/>
          </p:cNvSpPr>
          <p:nvPr/>
        </p:nvSpPr>
        <p:spPr bwMode="auto">
          <a:xfrm>
            <a:off x="2336800" y="5183188"/>
            <a:ext cx="484188"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ENTITIES</a:t>
            </a:r>
          </a:p>
        </p:txBody>
      </p:sp>
      <p:sp>
        <p:nvSpPr>
          <p:cNvPr id="20530" name="Freeform 53"/>
          <p:cNvSpPr>
            <a:spLocks noChangeArrowheads="1"/>
          </p:cNvSpPr>
          <p:nvPr/>
        </p:nvSpPr>
        <p:spPr bwMode="auto">
          <a:xfrm>
            <a:off x="4906963" y="2401888"/>
            <a:ext cx="496887" cy="222250"/>
          </a:xfrm>
          <a:custGeom>
            <a:avLst/>
            <a:gdLst>
              <a:gd name="T0" fmla="*/ 2147483647 w 1293"/>
              <a:gd name="T1" fmla="*/ 0 h 592"/>
              <a:gd name="T2" fmla="*/ 0 w 1293"/>
              <a:gd name="T3" fmla="*/ 2147483647 h 592"/>
              <a:gd name="T4" fmla="*/ 0 w 1293"/>
              <a:gd name="T5" fmla="*/ 2147483647 h 592"/>
              <a:gd name="T6" fmla="*/ 2147483647 w 1293"/>
              <a:gd name="T7" fmla="*/ 2147483647 h 592"/>
              <a:gd name="T8" fmla="*/ 2147483647 w 1293"/>
              <a:gd name="T9" fmla="*/ 2147483647 h 592"/>
              <a:gd name="T10" fmla="*/ 2147483647 w 1293"/>
              <a:gd name="T11" fmla="*/ 2147483647 h 592"/>
              <a:gd name="T12" fmla="*/ 2147483647 w 1293"/>
              <a:gd name="T13" fmla="*/ 2147483647 h 592"/>
              <a:gd name="T14" fmla="*/ 2147483647 w 1293"/>
              <a:gd name="T15" fmla="*/ 0 h 592"/>
              <a:gd name="T16" fmla="*/ 2147483647 w 1293"/>
              <a:gd name="T17" fmla="*/ 0 h 592"/>
              <a:gd name="T18" fmla="*/ 2147483647 w 1293"/>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93" h="592">
                <a:moveTo>
                  <a:pt x="97" y="0"/>
                </a:moveTo>
                <a:cubicBezTo>
                  <a:pt x="44" y="0"/>
                  <a:pt x="0" y="44"/>
                  <a:pt x="0" y="98"/>
                </a:cubicBezTo>
                <a:lnTo>
                  <a:pt x="0" y="493"/>
                </a:lnTo>
                <a:cubicBezTo>
                  <a:pt x="0" y="547"/>
                  <a:pt x="44" y="591"/>
                  <a:pt x="97" y="591"/>
                </a:cubicBezTo>
                <a:lnTo>
                  <a:pt x="1195" y="591"/>
                </a:lnTo>
                <a:cubicBezTo>
                  <a:pt x="1249" y="591"/>
                  <a:pt x="1292" y="547"/>
                  <a:pt x="1292" y="493"/>
                </a:cubicBezTo>
                <a:lnTo>
                  <a:pt x="1292" y="98"/>
                </a:lnTo>
                <a:cubicBezTo>
                  <a:pt x="1292" y="44"/>
                  <a:pt x="1249" y="0"/>
                  <a:pt x="1195" y="0"/>
                </a:cubicBezTo>
                <a:lnTo>
                  <a:pt x="97" y="0"/>
                </a:lnTo>
              </a:path>
            </a:pathLst>
          </a:custGeom>
          <a:solidFill>
            <a:srgbClr val="7030A0"/>
          </a:solidFill>
          <a:ln w="7874">
            <a:solidFill>
              <a:srgbClr val="000000"/>
            </a:solidFill>
            <a:round/>
            <a:headEnd/>
            <a:tailEnd/>
          </a:ln>
        </p:spPr>
        <p:txBody>
          <a:bodyPr wrap="none" anchor="ctr"/>
          <a:lstStyle/>
          <a:p>
            <a:endParaRPr lang="en-GB"/>
          </a:p>
        </p:txBody>
      </p:sp>
      <p:sp>
        <p:nvSpPr>
          <p:cNvPr id="20531" name="AutoShape 54"/>
          <p:cNvSpPr>
            <a:spLocks noChangeArrowheads="1"/>
          </p:cNvSpPr>
          <p:nvPr/>
        </p:nvSpPr>
        <p:spPr bwMode="auto">
          <a:xfrm>
            <a:off x="4991100" y="2471738"/>
            <a:ext cx="315913" cy="114300"/>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chemeClr val="bg1"/>
                </a:solidFill>
              </a:rPr>
              <a:t>integer</a:t>
            </a:r>
          </a:p>
        </p:txBody>
      </p:sp>
      <p:sp>
        <p:nvSpPr>
          <p:cNvPr id="20532" name="Freeform 55"/>
          <p:cNvSpPr>
            <a:spLocks noChangeArrowheads="1"/>
          </p:cNvSpPr>
          <p:nvPr/>
        </p:nvSpPr>
        <p:spPr bwMode="auto">
          <a:xfrm>
            <a:off x="4138613" y="2962275"/>
            <a:ext cx="373062" cy="220663"/>
          </a:xfrm>
          <a:custGeom>
            <a:avLst/>
            <a:gdLst>
              <a:gd name="T0" fmla="*/ 2147483647 w 976"/>
              <a:gd name="T1" fmla="*/ 0 h 587"/>
              <a:gd name="T2" fmla="*/ 0 w 976"/>
              <a:gd name="T3" fmla="*/ 2147483647 h 587"/>
              <a:gd name="T4" fmla="*/ 0 w 976"/>
              <a:gd name="T5" fmla="*/ 2147483647 h 587"/>
              <a:gd name="T6" fmla="*/ 2147483647 w 976"/>
              <a:gd name="T7" fmla="*/ 2147483647 h 587"/>
              <a:gd name="T8" fmla="*/ 2147483647 w 976"/>
              <a:gd name="T9" fmla="*/ 2147483647 h 587"/>
              <a:gd name="T10" fmla="*/ 2147483647 w 976"/>
              <a:gd name="T11" fmla="*/ 2147483647 h 587"/>
              <a:gd name="T12" fmla="*/ 2147483647 w 976"/>
              <a:gd name="T13" fmla="*/ 2147483647 h 587"/>
              <a:gd name="T14" fmla="*/ 2147483647 w 976"/>
              <a:gd name="T15" fmla="*/ 0 h 587"/>
              <a:gd name="T16" fmla="*/ 2147483647 w 976"/>
              <a:gd name="T17" fmla="*/ 0 h 587"/>
              <a:gd name="T18" fmla="*/ 2147483647 w 976"/>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6" h="587">
                <a:moveTo>
                  <a:pt x="97" y="0"/>
                </a:moveTo>
                <a:cubicBezTo>
                  <a:pt x="43" y="0"/>
                  <a:pt x="0" y="43"/>
                  <a:pt x="0" y="97"/>
                </a:cubicBezTo>
                <a:lnTo>
                  <a:pt x="0" y="489"/>
                </a:lnTo>
                <a:cubicBezTo>
                  <a:pt x="0" y="543"/>
                  <a:pt x="43" y="586"/>
                  <a:pt x="97" y="586"/>
                </a:cubicBezTo>
                <a:lnTo>
                  <a:pt x="878" y="586"/>
                </a:lnTo>
                <a:cubicBezTo>
                  <a:pt x="932" y="586"/>
                  <a:pt x="975" y="543"/>
                  <a:pt x="975" y="489"/>
                </a:cubicBezTo>
                <a:lnTo>
                  <a:pt x="975" y="97"/>
                </a:lnTo>
                <a:cubicBezTo>
                  <a:pt x="975" y="43"/>
                  <a:pt x="932" y="0"/>
                  <a:pt x="878"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533" name="AutoShape 56"/>
          <p:cNvSpPr>
            <a:spLocks noChangeArrowheads="1"/>
          </p:cNvSpPr>
          <p:nvPr/>
        </p:nvSpPr>
        <p:spPr bwMode="auto">
          <a:xfrm>
            <a:off x="4225925" y="3019425"/>
            <a:ext cx="188913"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long</a:t>
            </a:r>
          </a:p>
        </p:txBody>
      </p:sp>
      <p:sp>
        <p:nvSpPr>
          <p:cNvPr id="20534" name="Freeform 57"/>
          <p:cNvSpPr>
            <a:spLocks noChangeArrowheads="1"/>
          </p:cNvSpPr>
          <p:nvPr/>
        </p:nvSpPr>
        <p:spPr bwMode="auto">
          <a:xfrm>
            <a:off x="4629150" y="2976563"/>
            <a:ext cx="1046163" cy="220662"/>
          </a:xfrm>
          <a:custGeom>
            <a:avLst/>
            <a:gdLst>
              <a:gd name="T0" fmla="*/ 2147483647 w 2731"/>
              <a:gd name="T1" fmla="*/ 0 h 587"/>
              <a:gd name="T2" fmla="*/ 0 w 2731"/>
              <a:gd name="T3" fmla="*/ 2147483647 h 587"/>
              <a:gd name="T4" fmla="*/ 0 w 2731"/>
              <a:gd name="T5" fmla="*/ 2147483647 h 587"/>
              <a:gd name="T6" fmla="*/ 2147483647 w 2731"/>
              <a:gd name="T7" fmla="*/ 2147483647 h 587"/>
              <a:gd name="T8" fmla="*/ 2147483647 w 2731"/>
              <a:gd name="T9" fmla="*/ 2147483647 h 587"/>
              <a:gd name="T10" fmla="*/ 2147483647 w 2731"/>
              <a:gd name="T11" fmla="*/ 2147483647 h 587"/>
              <a:gd name="T12" fmla="*/ 2147483647 w 2731"/>
              <a:gd name="T13" fmla="*/ 2147483647 h 587"/>
              <a:gd name="T14" fmla="*/ 2147483647 w 2731"/>
              <a:gd name="T15" fmla="*/ 0 h 587"/>
              <a:gd name="T16" fmla="*/ 2147483647 w 2731"/>
              <a:gd name="T17" fmla="*/ 0 h 587"/>
              <a:gd name="T18" fmla="*/ 2147483647 w 2731"/>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31" h="587">
                <a:moveTo>
                  <a:pt x="98" y="0"/>
                </a:moveTo>
                <a:cubicBezTo>
                  <a:pt x="43" y="0"/>
                  <a:pt x="0" y="43"/>
                  <a:pt x="0" y="98"/>
                </a:cubicBezTo>
                <a:lnTo>
                  <a:pt x="0" y="489"/>
                </a:lnTo>
                <a:cubicBezTo>
                  <a:pt x="0" y="543"/>
                  <a:pt x="43" y="586"/>
                  <a:pt x="98" y="586"/>
                </a:cubicBezTo>
                <a:lnTo>
                  <a:pt x="2632" y="586"/>
                </a:lnTo>
                <a:cubicBezTo>
                  <a:pt x="2686" y="586"/>
                  <a:pt x="2730" y="543"/>
                  <a:pt x="2730" y="489"/>
                </a:cubicBezTo>
                <a:lnTo>
                  <a:pt x="2730" y="98"/>
                </a:lnTo>
                <a:cubicBezTo>
                  <a:pt x="2730" y="43"/>
                  <a:pt x="2686" y="0"/>
                  <a:pt x="2632" y="0"/>
                </a:cubicBezTo>
                <a:lnTo>
                  <a:pt x="98"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35" name="AutoShape 58"/>
          <p:cNvSpPr>
            <a:spLocks noChangeArrowheads="1"/>
          </p:cNvSpPr>
          <p:nvPr/>
        </p:nvSpPr>
        <p:spPr bwMode="auto">
          <a:xfrm>
            <a:off x="4714875" y="3033713"/>
            <a:ext cx="819150"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nonPositiveInteger</a:t>
            </a:r>
          </a:p>
        </p:txBody>
      </p:sp>
      <p:sp>
        <p:nvSpPr>
          <p:cNvPr id="20536" name="Freeform 59"/>
          <p:cNvSpPr>
            <a:spLocks noChangeArrowheads="1"/>
          </p:cNvSpPr>
          <p:nvPr/>
        </p:nvSpPr>
        <p:spPr bwMode="auto">
          <a:xfrm>
            <a:off x="6089650" y="2997200"/>
            <a:ext cx="1092200" cy="200025"/>
          </a:xfrm>
          <a:custGeom>
            <a:avLst/>
            <a:gdLst>
              <a:gd name="T0" fmla="*/ 2147483647 w 2850"/>
              <a:gd name="T1" fmla="*/ 0 h 587"/>
              <a:gd name="T2" fmla="*/ 0 w 2850"/>
              <a:gd name="T3" fmla="*/ 2147483647 h 587"/>
              <a:gd name="T4" fmla="*/ 0 w 2850"/>
              <a:gd name="T5" fmla="*/ 2147483647 h 587"/>
              <a:gd name="T6" fmla="*/ 2147483647 w 2850"/>
              <a:gd name="T7" fmla="*/ 2147483647 h 587"/>
              <a:gd name="T8" fmla="*/ 2147483647 w 2850"/>
              <a:gd name="T9" fmla="*/ 2147483647 h 587"/>
              <a:gd name="T10" fmla="*/ 2147483647 w 2850"/>
              <a:gd name="T11" fmla="*/ 2147483647 h 587"/>
              <a:gd name="T12" fmla="*/ 2147483647 w 2850"/>
              <a:gd name="T13" fmla="*/ 2147483647 h 587"/>
              <a:gd name="T14" fmla="*/ 2147483647 w 2850"/>
              <a:gd name="T15" fmla="*/ 0 h 587"/>
              <a:gd name="T16" fmla="*/ 2147483647 w 2850"/>
              <a:gd name="T17" fmla="*/ 0 h 587"/>
              <a:gd name="T18" fmla="*/ 2147483647 w 285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50" h="587">
                <a:moveTo>
                  <a:pt x="97" y="0"/>
                </a:moveTo>
                <a:cubicBezTo>
                  <a:pt x="43" y="0"/>
                  <a:pt x="0" y="43"/>
                  <a:pt x="0" y="98"/>
                </a:cubicBezTo>
                <a:lnTo>
                  <a:pt x="0" y="489"/>
                </a:lnTo>
                <a:cubicBezTo>
                  <a:pt x="0" y="543"/>
                  <a:pt x="43" y="586"/>
                  <a:pt x="97" y="586"/>
                </a:cubicBezTo>
                <a:lnTo>
                  <a:pt x="2752" y="586"/>
                </a:lnTo>
                <a:cubicBezTo>
                  <a:pt x="2806" y="586"/>
                  <a:pt x="2849" y="543"/>
                  <a:pt x="2849" y="489"/>
                </a:cubicBezTo>
                <a:lnTo>
                  <a:pt x="2849" y="98"/>
                </a:lnTo>
                <a:cubicBezTo>
                  <a:pt x="2849" y="43"/>
                  <a:pt x="2806" y="0"/>
                  <a:pt x="2752"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537" name="AutoShape 60"/>
          <p:cNvSpPr>
            <a:spLocks noChangeArrowheads="1"/>
          </p:cNvSpPr>
          <p:nvPr/>
        </p:nvSpPr>
        <p:spPr bwMode="auto">
          <a:xfrm>
            <a:off x="6153150" y="3033713"/>
            <a:ext cx="903288" cy="114300"/>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chemeClr val="bg1"/>
                </a:solidFill>
              </a:rPr>
              <a:t>nonNegativeInteger</a:t>
            </a:r>
          </a:p>
        </p:txBody>
      </p:sp>
      <p:sp>
        <p:nvSpPr>
          <p:cNvPr id="20538" name="Freeform 61"/>
          <p:cNvSpPr>
            <a:spLocks noChangeArrowheads="1"/>
          </p:cNvSpPr>
          <p:nvPr/>
        </p:nvSpPr>
        <p:spPr bwMode="auto">
          <a:xfrm>
            <a:off x="4700588" y="3576638"/>
            <a:ext cx="900112" cy="220662"/>
          </a:xfrm>
          <a:custGeom>
            <a:avLst/>
            <a:gdLst>
              <a:gd name="T0" fmla="*/ 2147483647 w 2347"/>
              <a:gd name="T1" fmla="*/ 0 h 588"/>
              <a:gd name="T2" fmla="*/ 0 w 2347"/>
              <a:gd name="T3" fmla="*/ 2147483647 h 588"/>
              <a:gd name="T4" fmla="*/ 0 w 2347"/>
              <a:gd name="T5" fmla="*/ 2147483647 h 588"/>
              <a:gd name="T6" fmla="*/ 2147483647 w 2347"/>
              <a:gd name="T7" fmla="*/ 2147483647 h 588"/>
              <a:gd name="T8" fmla="*/ 2147483647 w 2347"/>
              <a:gd name="T9" fmla="*/ 2147483647 h 588"/>
              <a:gd name="T10" fmla="*/ 2147483647 w 2347"/>
              <a:gd name="T11" fmla="*/ 2147483647 h 588"/>
              <a:gd name="T12" fmla="*/ 2147483647 w 2347"/>
              <a:gd name="T13" fmla="*/ 2147483647 h 588"/>
              <a:gd name="T14" fmla="*/ 2147483647 w 2347"/>
              <a:gd name="T15" fmla="*/ 0 h 588"/>
              <a:gd name="T16" fmla="*/ 2147483647 w 2347"/>
              <a:gd name="T17" fmla="*/ 0 h 588"/>
              <a:gd name="T18" fmla="*/ 2147483647 w 2347"/>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47" h="588">
                <a:moveTo>
                  <a:pt x="98" y="0"/>
                </a:moveTo>
                <a:cubicBezTo>
                  <a:pt x="44" y="0"/>
                  <a:pt x="0" y="43"/>
                  <a:pt x="0" y="98"/>
                </a:cubicBezTo>
                <a:lnTo>
                  <a:pt x="0" y="490"/>
                </a:lnTo>
                <a:cubicBezTo>
                  <a:pt x="0" y="544"/>
                  <a:pt x="44" y="587"/>
                  <a:pt x="98" y="587"/>
                </a:cubicBezTo>
                <a:lnTo>
                  <a:pt x="2249" y="587"/>
                </a:lnTo>
                <a:cubicBezTo>
                  <a:pt x="2303" y="587"/>
                  <a:pt x="2346" y="544"/>
                  <a:pt x="2346" y="490"/>
                </a:cubicBezTo>
                <a:lnTo>
                  <a:pt x="2346" y="98"/>
                </a:lnTo>
                <a:cubicBezTo>
                  <a:pt x="2346" y="43"/>
                  <a:pt x="2303" y="0"/>
                  <a:pt x="2249" y="0"/>
                </a:cubicBezTo>
                <a:lnTo>
                  <a:pt x="98"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39" name="AutoShape 62"/>
          <p:cNvSpPr>
            <a:spLocks noChangeArrowheads="1"/>
          </p:cNvSpPr>
          <p:nvPr/>
        </p:nvSpPr>
        <p:spPr bwMode="auto">
          <a:xfrm>
            <a:off x="4789488" y="3635375"/>
            <a:ext cx="676275"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negativeInteger</a:t>
            </a:r>
          </a:p>
        </p:txBody>
      </p:sp>
      <p:sp>
        <p:nvSpPr>
          <p:cNvPr id="20540" name="Freeform 63"/>
          <p:cNvSpPr>
            <a:spLocks noChangeArrowheads="1"/>
          </p:cNvSpPr>
          <p:nvPr/>
        </p:nvSpPr>
        <p:spPr bwMode="auto">
          <a:xfrm>
            <a:off x="5667375" y="3575050"/>
            <a:ext cx="860425" cy="220663"/>
          </a:xfrm>
          <a:custGeom>
            <a:avLst/>
            <a:gdLst>
              <a:gd name="T0" fmla="*/ 2147483647 w 2245"/>
              <a:gd name="T1" fmla="*/ 0 h 587"/>
              <a:gd name="T2" fmla="*/ 0 w 2245"/>
              <a:gd name="T3" fmla="*/ 2147483647 h 587"/>
              <a:gd name="T4" fmla="*/ 0 w 2245"/>
              <a:gd name="T5" fmla="*/ 2147483647 h 587"/>
              <a:gd name="T6" fmla="*/ 2147483647 w 2245"/>
              <a:gd name="T7" fmla="*/ 2147483647 h 587"/>
              <a:gd name="T8" fmla="*/ 2147483647 w 2245"/>
              <a:gd name="T9" fmla="*/ 2147483647 h 587"/>
              <a:gd name="T10" fmla="*/ 2147483647 w 2245"/>
              <a:gd name="T11" fmla="*/ 2147483647 h 587"/>
              <a:gd name="T12" fmla="*/ 2147483647 w 2245"/>
              <a:gd name="T13" fmla="*/ 2147483647 h 587"/>
              <a:gd name="T14" fmla="*/ 2147483647 w 2245"/>
              <a:gd name="T15" fmla="*/ 0 h 587"/>
              <a:gd name="T16" fmla="*/ 2147483647 w 2245"/>
              <a:gd name="T17" fmla="*/ 0 h 587"/>
              <a:gd name="T18" fmla="*/ 2147483647 w 2245"/>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5" h="587">
                <a:moveTo>
                  <a:pt x="97" y="0"/>
                </a:moveTo>
                <a:cubicBezTo>
                  <a:pt x="43" y="0"/>
                  <a:pt x="0" y="43"/>
                  <a:pt x="0" y="97"/>
                </a:cubicBezTo>
                <a:lnTo>
                  <a:pt x="0" y="489"/>
                </a:lnTo>
                <a:cubicBezTo>
                  <a:pt x="0" y="543"/>
                  <a:pt x="43" y="586"/>
                  <a:pt x="97" y="586"/>
                </a:cubicBezTo>
                <a:lnTo>
                  <a:pt x="2147" y="586"/>
                </a:lnTo>
                <a:cubicBezTo>
                  <a:pt x="2201" y="586"/>
                  <a:pt x="2244" y="543"/>
                  <a:pt x="2244" y="489"/>
                </a:cubicBezTo>
                <a:lnTo>
                  <a:pt x="2244" y="97"/>
                </a:lnTo>
                <a:cubicBezTo>
                  <a:pt x="2244" y="43"/>
                  <a:pt x="2201" y="0"/>
                  <a:pt x="2147"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41" name="AutoShape 64"/>
          <p:cNvSpPr>
            <a:spLocks noChangeArrowheads="1"/>
          </p:cNvSpPr>
          <p:nvPr/>
        </p:nvSpPr>
        <p:spPr bwMode="auto">
          <a:xfrm>
            <a:off x="5756275" y="3629025"/>
            <a:ext cx="650875" cy="117475"/>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positiveInteger</a:t>
            </a:r>
          </a:p>
        </p:txBody>
      </p:sp>
      <p:sp>
        <p:nvSpPr>
          <p:cNvPr id="20542" name="Freeform 65"/>
          <p:cNvSpPr>
            <a:spLocks noChangeArrowheads="1"/>
          </p:cNvSpPr>
          <p:nvPr/>
        </p:nvSpPr>
        <p:spPr bwMode="auto">
          <a:xfrm>
            <a:off x="6686550" y="3575050"/>
            <a:ext cx="833438" cy="220663"/>
          </a:xfrm>
          <a:custGeom>
            <a:avLst/>
            <a:gdLst>
              <a:gd name="T0" fmla="*/ 2147483647 w 2175"/>
              <a:gd name="T1" fmla="*/ 0 h 587"/>
              <a:gd name="T2" fmla="*/ 0 w 2175"/>
              <a:gd name="T3" fmla="*/ 2147483647 h 587"/>
              <a:gd name="T4" fmla="*/ 0 w 2175"/>
              <a:gd name="T5" fmla="*/ 2147483647 h 587"/>
              <a:gd name="T6" fmla="*/ 2147483647 w 2175"/>
              <a:gd name="T7" fmla="*/ 2147483647 h 587"/>
              <a:gd name="T8" fmla="*/ 2147483647 w 2175"/>
              <a:gd name="T9" fmla="*/ 2147483647 h 587"/>
              <a:gd name="T10" fmla="*/ 2147483647 w 2175"/>
              <a:gd name="T11" fmla="*/ 2147483647 h 587"/>
              <a:gd name="T12" fmla="*/ 2147483647 w 2175"/>
              <a:gd name="T13" fmla="*/ 2147483647 h 587"/>
              <a:gd name="T14" fmla="*/ 2147483647 w 2175"/>
              <a:gd name="T15" fmla="*/ 0 h 587"/>
              <a:gd name="T16" fmla="*/ 2147483647 w 2175"/>
              <a:gd name="T17" fmla="*/ 0 h 587"/>
              <a:gd name="T18" fmla="*/ 2147483647 w 2175"/>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75" h="587">
                <a:moveTo>
                  <a:pt x="97" y="0"/>
                </a:moveTo>
                <a:cubicBezTo>
                  <a:pt x="43" y="0"/>
                  <a:pt x="0" y="43"/>
                  <a:pt x="0" y="97"/>
                </a:cubicBezTo>
                <a:lnTo>
                  <a:pt x="0" y="489"/>
                </a:lnTo>
                <a:cubicBezTo>
                  <a:pt x="0" y="543"/>
                  <a:pt x="43" y="586"/>
                  <a:pt x="97" y="586"/>
                </a:cubicBezTo>
                <a:lnTo>
                  <a:pt x="2077" y="586"/>
                </a:lnTo>
                <a:cubicBezTo>
                  <a:pt x="2131" y="586"/>
                  <a:pt x="2174" y="543"/>
                  <a:pt x="2174" y="489"/>
                </a:cubicBezTo>
                <a:lnTo>
                  <a:pt x="2174" y="97"/>
                </a:lnTo>
                <a:cubicBezTo>
                  <a:pt x="2174" y="43"/>
                  <a:pt x="2131" y="0"/>
                  <a:pt x="2077"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543" name="AutoShape 66"/>
          <p:cNvSpPr>
            <a:spLocks noChangeArrowheads="1"/>
          </p:cNvSpPr>
          <p:nvPr/>
        </p:nvSpPr>
        <p:spPr bwMode="auto">
          <a:xfrm>
            <a:off x="6772275" y="3629025"/>
            <a:ext cx="622300" cy="117475"/>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unsignedLong</a:t>
            </a:r>
          </a:p>
        </p:txBody>
      </p:sp>
      <p:sp>
        <p:nvSpPr>
          <p:cNvPr id="20544" name="Freeform 67"/>
          <p:cNvSpPr>
            <a:spLocks noChangeArrowheads="1"/>
          </p:cNvSpPr>
          <p:nvPr/>
        </p:nvSpPr>
        <p:spPr bwMode="auto">
          <a:xfrm>
            <a:off x="6746875" y="4102100"/>
            <a:ext cx="717550" cy="222250"/>
          </a:xfrm>
          <a:custGeom>
            <a:avLst/>
            <a:gdLst>
              <a:gd name="T0" fmla="*/ 2147483647 w 1870"/>
              <a:gd name="T1" fmla="*/ 0 h 592"/>
              <a:gd name="T2" fmla="*/ 0 w 1870"/>
              <a:gd name="T3" fmla="*/ 2147483647 h 592"/>
              <a:gd name="T4" fmla="*/ 0 w 1870"/>
              <a:gd name="T5" fmla="*/ 2147483647 h 592"/>
              <a:gd name="T6" fmla="*/ 2147483647 w 1870"/>
              <a:gd name="T7" fmla="*/ 2147483647 h 592"/>
              <a:gd name="T8" fmla="*/ 2147483647 w 1870"/>
              <a:gd name="T9" fmla="*/ 2147483647 h 592"/>
              <a:gd name="T10" fmla="*/ 2147483647 w 1870"/>
              <a:gd name="T11" fmla="*/ 2147483647 h 592"/>
              <a:gd name="T12" fmla="*/ 2147483647 w 1870"/>
              <a:gd name="T13" fmla="*/ 2147483647 h 592"/>
              <a:gd name="T14" fmla="*/ 2147483647 w 1870"/>
              <a:gd name="T15" fmla="*/ 0 h 592"/>
              <a:gd name="T16" fmla="*/ 2147483647 w 1870"/>
              <a:gd name="T17" fmla="*/ 0 h 592"/>
              <a:gd name="T18" fmla="*/ 2147483647 w 1870"/>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70" h="592">
                <a:moveTo>
                  <a:pt x="98" y="0"/>
                </a:moveTo>
                <a:cubicBezTo>
                  <a:pt x="44" y="0"/>
                  <a:pt x="0" y="43"/>
                  <a:pt x="0" y="98"/>
                </a:cubicBezTo>
                <a:lnTo>
                  <a:pt x="0" y="493"/>
                </a:lnTo>
                <a:cubicBezTo>
                  <a:pt x="0" y="548"/>
                  <a:pt x="44" y="591"/>
                  <a:pt x="98" y="591"/>
                </a:cubicBezTo>
                <a:lnTo>
                  <a:pt x="1772" y="591"/>
                </a:lnTo>
                <a:cubicBezTo>
                  <a:pt x="1826" y="591"/>
                  <a:pt x="1869" y="548"/>
                  <a:pt x="1869" y="493"/>
                </a:cubicBezTo>
                <a:lnTo>
                  <a:pt x="1869" y="98"/>
                </a:lnTo>
                <a:cubicBezTo>
                  <a:pt x="1869" y="43"/>
                  <a:pt x="1826" y="0"/>
                  <a:pt x="1772" y="0"/>
                </a:cubicBezTo>
                <a:lnTo>
                  <a:pt x="98" y="0"/>
                </a:lnTo>
              </a:path>
            </a:pathLst>
          </a:custGeom>
          <a:solidFill>
            <a:srgbClr val="7030A0"/>
          </a:solidFill>
          <a:ln w="7920">
            <a:solidFill>
              <a:srgbClr val="000000"/>
            </a:solidFill>
            <a:round/>
            <a:headEnd/>
            <a:tailEnd/>
          </a:ln>
        </p:spPr>
        <p:txBody>
          <a:bodyPr wrap="none" anchor="ctr"/>
          <a:lstStyle/>
          <a:p>
            <a:endParaRPr lang="en-GB"/>
          </a:p>
        </p:txBody>
      </p:sp>
      <p:sp>
        <p:nvSpPr>
          <p:cNvPr id="20545" name="AutoShape 68"/>
          <p:cNvSpPr>
            <a:spLocks noChangeArrowheads="1"/>
          </p:cNvSpPr>
          <p:nvPr/>
        </p:nvSpPr>
        <p:spPr bwMode="auto">
          <a:xfrm>
            <a:off x="6834188" y="4160838"/>
            <a:ext cx="523875" cy="115887"/>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unsignedInt</a:t>
            </a:r>
          </a:p>
        </p:txBody>
      </p:sp>
      <p:sp>
        <p:nvSpPr>
          <p:cNvPr id="20546" name="Freeform 69"/>
          <p:cNvSpPr>
            <a:spLocks noChangeArrowheads="1"/>
          </p:cNvSpPr>
          <p:nvPr/>
        </p:nvSpPr>
        <p:spPr bwMode="auto">
          <a:xfrm>
            <a:off x="6680200" y="4562475"/>
            <a:ext cx="854075" cy="222250"/>
          </a:xfrm>
          <a:custGeom>
            <a:avLst/>
            <a:gdLst>
              <a:gd name="T0" fmla="*/ 2147483647 w 2225"/>
              <a:gd name="T1" fmla="*/ 0 h 592"/>
              <a:gd name="T2" fmla="*/ 0 w 2225"/>
              <a:gd name="T3" fmla="*/ 2147483647 h 592"/>
              <a:gd name="T4" fmla="*/ 0 w 2225"/>
              <a:gd name="T5" fmla="*/ 2147483647 h 592"/>
              <a:gd name="T6" fmla="*/ 2147483647 w 2225"/>
              <a:gd name="T7" fmla="*/ 2147483647 h 592"/>
              <a:gd name="T8" fmla="*/ 2147483647 w 2225"/>
              <a:gd name="T9" fmla="*/ 2147483647 h 592"/>
              <a:gd name="T10" fmla="*/ 2147483647 w 2225"/>
              <a:gd name="T11" fmla="*/ 2147483647 h 592"/>
              <a:gd name="T12" fmla="*/ 2147483647 w 2225"/>
              <a:gd name="T13" fmla="*/ 2147483647 h 592"/>
              <a:gd name="T14" fmla="*/ 2147483647 w 2225"/>
              <a:gd name="T15" fmla="*/ 0 h 592"/>
              <a:gd name="T16" fmla="*/ 2147483647 w 2225"/>
              <a:gd name="T17" fmla="*/ 0 h 592"/>
              <a:gd name="T18" fmla="*/ 2147483647 w 2225"/>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25" h="592">
                <a:moveTo>
                  <a:pt x="98" y="0"/>
                </a:moveTo>
                <a:cubicBezTo>
                  <a:pt x="43" y="0"/>
                  <a:pt x="0" y="44"/>
                  <a:pt x="0" y="98"/>
                </a:cubicBezTo>
                <a:lnTo>
                  <a:pt x="0" y="493"/>
                </a:lnTo>
                <a:cubicBezTo>
                  <a:pt x="0" y="548"/>
                  <a:pt x="43" y="591"/>
                  <a:pt x="98" y="591"/>
                </a:cubicBezTo>
                <a:lnTo>
                  <a:pt x="2126" y="591"/>
                </a:lnTo>
                <a:cubicBezTo>
                  <a:pt x="2180" y="591"/>
                  <a:pt x="2224" y="548"/>
                  <a:pt x="2224" y="493"/>
                </a:cubicBezTo>
                <a:lnTo>
                  <a:pt x="2224" y="98"/>
                </a:lnTo>
                <a:cubicBezTo>
                  <a:pt x="2224" y="44"/>
                  <a:pt x="2180" y="0"/>
                  <a:pt x="2126" y="0"/>
                </a:cubicBezTo>
                <a:lnTo>
                  <a:pt x="98" y="0"/>
                </a:lnTo>
              </a:path>
            </a:pathLst>
          </a:custGeom>
          <a:solidFill>
            <a:srgbClr val="7030A0"/>
          </a:solidFill>
          <a:ln w="7920">
            <a:solidFill>
              <a:srgbClr val="000000"/>
            </a:solidFill>
            <a:round/>
            <a:headEnd/>
            <a:tailEnd/>
          </a:ln>
        </p:spPr>
        <p:txBody>
          <a:bodyPr wrap="none" anchor="ctr"/>
          <a:lstStyle/>
          <a:p>
            <a:endParaRPr lang="en-GB"/>
          </a:p>
        </p:txBody>
      </p:sp>
      <p:sp>
        <p:nvSpPr>
          <p:cNvPr id="20547" name="AutoShape 70"/>
          <p:cNvSpPr>
            <a:spLocks noChangeArrowheads="1"/>
          </p:cNvSpPr>
          <p:nvPr/>
        </p:nvSpPr>
        <p:spPr bwMode="auto">
          <a:xfrm>
            <a:off x="6767513" y="4619625"/>
            <a:ext cx="636587"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unsignedShort</a:t>
            </a:r>
          </a:p>
        </p:txBody>
      </p:sp>
      <p:sp>
        <p:nvSpPr>
          <p:cNvPr id="20548" name="Freeform 71"/>
          <p:cNvSpPr>
            <a:spLocks noChangeArrowheads="1"/>
          </p:cNvSpPr>
          <p:nvPr/>
        </p:nvSpPr>
        <p:spPr bwMode="auto">
          <a:xfrm>
            <a:off x="6699250" y="5089525"/>
            <a:ext cx="811213" cy="220663"/>
          </a:xfrm>
          <a:custGeom>
            <a:avLst/>
            <a:gdLst>
              <a:gd name="T0" fmla="*/ 2147483647 w 2118"/>
              <a:gd name="T1" fmla="*/ 0 h 587"/>
              <a:gd name="T2" fmla="*/ 0 w 2118"/>
              <a:gd name="T3" fmla="*/ 2147483647 h 587"/>
              <a:gd name="T4" fmla="*/ 0 w 2118"/>
              <a:gd name="T5" fmla="*/ 2147483647 h 587"/>
              <a:gd name="T6" fmla="*/ 2147483647 w 2118"/>
              <a:gd name="T7" fmla="*/ 2147483647 h 587"/>
              <a:gd name="T8" fmla="*/ 2147483647 w 2118"/>
              <a:gd name="T9" fmla="*/ 2147483647 h 587"/>
              <a:gd name="T10" fmla="*/ 2147483647 w 2118"/>
              <a:gd name="T11" fmla="*/ 2147483647 h 587"/>
              <a:gd name="T12" fmla="*/ 2147483647 w 2118"/>
              <a:gd name="T13" fmla="*/ 2147483647 h 587"/>
              <a:gd name="T14" fmla="*/ 2147483647 w 2118"/>
              <a:gd name="T15" fmla="*/ 0 h 587"/>
              <a:gd name="T16" fmla="*/ 2147483647 w 2118"/>
              <a:gd name="T17" fmla="*/ 0 h 587"/>
              <a:gd name="T18" fmla="*/ 2147483647 w 2118"/>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18" h="587">
                <a:moveTo>
                  <a:pt x="97" y="0"/>
                </a:moveTo>
                <a:cubicBezTo>
                  <a:pt x="43" y="0"/>
                  <a:pt x="0" y="43"/>
                  <a:pt x="0" y="98"/>
                </a:cubicBezTo>
                <a:lnTo>
                  <a:pt x="0" y="489"/>
                </a:lnTo>
                <a:cubicBezTo>
                  <a:pt x="0" y="543"/>
                  <a:pt x="43" y="586"/>
                  <a:pt x="97" y="586"/>
                </a:cubicBezTo>
                <a:lnTo>
                  <a:pt x="2019" y="586"/>
                </a:lnTo>
                <a:cubicBezTo>
                  <a:pt x="2073" y="586"/>
                  <a:pt x="2117" y="543"/>
                  <a:pt x="2117" y="489"/>
                </a:cubicBezTo>
                <a:lnTo>
                  <a:pt x="2117" y="98"/>
                </a:lnTo>
                <a:cubicBezTo>
                  <a:pt x="2117" y="43"/>
                  <a:pt x="2073" y="0"/>
                  <a:pt x="2019"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549" name="AutoShape 72"/>
          <p:cNvSpPr>
            <a:spLocks noChangeArrowheads="1"/>
          </p:cNvSpPr>
          <p:nvPr/>
        </p:nvSpPr>
        <p:spPr bwMode="auto">
          <a:xfrm>
            <a:off x="6783388" y="5146675"/>
            <a:ext cx="590550"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unsignedByte</a:t>
            </a:r>
          </a:p>
        </p:txBody>
      </p:sp>
      <p:sp>
        <p:nvSpPr>
          <p:cNvPr id="20550" name="Freeform 73"/>
          <p:cNvSpPr>
            <a:spLocks noChangeArrowheads="1"/>
          </p:cNvSpPr>
          <p:nvPr/>
        </p:nvSpPr>
        <p:spPr bwMode="auto">
          <a:xfrm>
            <a:off x="4178300" y="3559175"/>
            <a:ext cx="284163" cy="219075"/>
          </a:xfrm>
          <a:custGeom>
            <a:avLst/>
            <a:gdLst>
              <a:gd name="T0" fmla="*/ 2147483647 w 742"/>
              <a:gd name="T1" fmla="*/ 0 h 583"/>
              <a:gd name="T2" fmla="*/ 0 w 742"/>
              <a:gd name="T3" fmla="*/ 2147483647 h 583"/>
              <a:gd name="T4" fmla="*/ 0 w 742"/>
              <a:gd name="T5" fmla="*/ 2147483647 h 583"/>
              <a:gd name="T6" fmla="*/ 2147483647 w 742"/>
              <a:gd name="T7" fmla="*/ 2147483647 h 583"/>
              <a:gd name="T8" fmla="*/ 2147483647 w 742"/>
              <a:gd name="T9" fmla="*/ 2147483647 h 583"/>
              <a:gd name="T10" fmla="*/ 2147483647 w 742"/>
              <a:gd name="T11" fmla="*/ 2147483647 h 583"/>
              <a:gd name="T12" fmla="*/ 2147483647 w 742"/>
              <a:gd name="T13" fmla="*/ 2147483647 h 583"/>
              <a:gd name="T14" fmla="*/ 2147483647 w 742"/>
              <a:gd name="T15" fmla="*/ 0 h 583"/>
              <a:gd name="T16" fmla="*/ 2147483647 w 742"/>
              <a:gd name="T17" fmla="*/ 0 h 583"/>
              <a:gd name="T18" fmla="*/ 2147483647 w 742"/>
              <a:gd name="T19" fmla="*/ 0 h 5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42" h="583">
                <a:moveTo>
                  <a:pt x="97" y="0"/>
                </a:moveTo>
                <a:cubicBezTo>
                  <a:pt x="43" y="0"/>
                  <a:pt x="0" y="43"/>
                  <a:pt x="0" y="97"/>
                </a:cubicBezTo>
                <a:lnTo>
                  <a:pt x="0" y="485"/>
                </a:lnTo>
                <a:cubicBezTo>
                  <a:pt x="0" y="539"/>
                  <a:pt x="43" y="582"/>
                  <a:pt x="97" y="582"/>
                </a:cubicBezTo>
                <a:lnTo>
                  <a:pt x="644" y="582"/>
                </a:lnTo>
                <a:cubicBezTo>
                  <a:pt x="698" y="582"/>
                  <a:pt x="741" y="539"/>
                  <a:pt x="741" y="485"/>
                </a:cubicBezTo>
                <a:lnTo>
                  <a:pt x="741" y="97"/>
                </a:lnTo>
                <a:cubicBezTo>
                  <a:pt x="741" y="43"/>
                  <a:pt x="698" y="0"/>
                  <a:pt x="644"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551" name="AutoShape 74"/>
          <p:cNvSpPr>
            <a:spLocks noChangeArrowheads="1"/>
          </p:cNvSpPr>
          <p:nvPr/>
        </p:nvSpPr>
        <p:spPr bwMode="auto">
          <a:xfrm>
            <a:off x="4267200" y="3616325"/>
            <a:ext cx="120650"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int</a:t>
            </a:r>
          </a:p>
        </p:txBody>
      </p:sp>
      <p:sp>
        <p:nvSpPr>
          <p:cNvPr id="20552" name="Freeform 75"/>
          <p:cNvSpPr>
            <a:spLocks noChangeArrowheads="1"/>
          </p:cNvSpPr>
          <p:nvPr/>
        </p:nvSpPr>
        <p:spPr bwMode="auto">
          <a:xfrm>
            <a:off x="4119563" y="4021138"/>
            <a:ext cx="409575" cy="222250"/>
          </a:xfrm>
          <a:custGeom>
            <a:avLst/>
            <a:gdLst>
              <a:gd name="T0" fmla="*/ 2147483647 w 1069"/>
              <a:gd name="T1" fmla="*/ 0 h 589"/>
              <a:gd name="T2" fmla="*/ 0 w 1069"/>
              <a:gd name="T3" fmla="*/ 2147483647 h 589"/>
              <a:gd name="T4" fmla="*/ 0 w 1069"/>
              <a:gd name="T5" fmla="*/ 2147483647 h 589"/>
              <a:gd name="T6" fmla="*/ 2147483647 w 1069"/>
              <a:gd name="T7" fmla="*/ 2147483647 h 589"/>
              <a:gd name="T8" fmla="*/ 2147483647 w 1069"/>
              <a:gd name="T9" fmla="*/ 2147483647 h 589"/>
              <a:gd name="T10" fmla="*/ 2147483647 w 1069"/>
              <a:gd name="T11" fmla="*/ 2147483647 h 589"/>
              <a:gd name="T12" fmla="*/ 2147483647 w 1069"/>
              <a:gd name="T13" fmla="*/ 2147483647 h 589"/>
              <a:gd name="T14" fmla="*/ 2147483647 w 1069"/>
              <a:gd name="T15" fmla="*/ 0 h 589"/>
              <a:gd name="T16" fmla="*/ 2147483647 w 1069"/>
              <a:gd name="T17" fmla="*/ 0 h 589"/>
              <a:gd name="T18" fmla="*/ 2147483647 w 1069"/>
              <a:gd name="T19" fmla="*/ 0 h 5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9" h="589">
                <a:moveTo>
                  <a:pt x="97" y="0"/>
                </a:moveTo>
                <a:cubicBezTo>
                  <a:pt x="43" y="0"/>
                  <a:pt x="0" y="43"/>
                  <a:pt x="0" y="97"/>
                </a:cubicBezTo>
                <a:lnTo>
                  <a:pt x="0" y="489"/>
                </a:lnTo>
                <a:cubicBezTo>
                  <a:pt x="0" y="543"/>
                  <a:pt x="43" y="588"/>
                  <a:pt x="97" y="588"/>
                </a:cubicBezTo>
                <a:lnTo>
                  <a:pt x="970" y="588"/>
                </a:lnTo>
                <a:cubicBezTo>
                  <a:pt x="1024" y="588"/>
                  <a:pt x="1068" y="543"/>
                  <a:pt x="1068" y="489"/>
                </a:cubicBezTo>
                <a:lnTo>
                  <a:pt x="1068" y="97"/>
                </a:lnTo>
                <a:cubicBezTo>
                  <a:pt x="1068" y="43"/>
                  <a:pt x="1024" y="0"/>
                  <a:pt x="970"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553" name="AutoShape 76"/>
          <p:cNvSpPr>
            <a:spLocks noChangeArrowheads="1"/>
          </p:cNvSpPr>
          <p:nvPr/>
        </p:nvSpPr>
        <p:spPr bwMode="auto">
          <a:xfrm>
            <a:off x="4206875" y="4079875"/>
            <a:ext cx="227013"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short</a:t>
            </a:r>
          </a:p>
        </p:txBody>
      </p:sp>
      <p:sp>
        <p:nvSpPr>
          <p:cNvPr id="20554" name="Freeform 77"/>
          <p:cNvSpPr>
            <a:spLocks noChangeArrowheads="1"/>
          </p:cNvSpPr>
          <p:nvPr/>
        </p:nvSpPr>
        <p:spPr bwMode="auto">
          <a:xfrm>
            <a:off x="4138613" y="4548188"/>
            <a:ext cx="373062" cy="222250"/>
          </a:xfrm>
          <a:custGeom>
            <a:avLst/>
            <a:gdLst>
              <a:gd name="T0" fmla="*/ 2147483647 w 973"/>
              <a:gd name="T1" fmla="*/ 0 h 592"/>
              <a:gd name="T2" fmla="*/ 0 w 973"/>
              <a:gd name="T3" fmla="*/ 2147483647 h 592"/>
              <a:gd name="T4" fmla="*/ 0 w 973"/>
              <a:gd name="T5" fmla="*/ 2147483647 h 592"/>
              <a:gd name="T6" fmla="*/ 2147483647 w 973"/>
              <a:gd name="T7" fmla="*/ 2147483647 h 592"/>
              <a:gd name="T8" fmla="*/ 2147483647 w 973"/>
              <a:gd name="T9" fmla="*/ 2147483647 h 592"/>
              <a:gd name="T10" fmla="*/ 2147483647 w 973"/>
              <a:gd name="T11" fmla="*/ 2147483647 h 592"/>
              <a:gd name="T12" fmla="*/ 2147483647 w 973"/>
              <a:gd name="T13" fmla="*/ 2147483647 h 592"/>
              <a:gd name="T14" fmla="*/ 2147483647 w 973"/>
              <a:gd name="T15" fmla="*/ 0 h 592"/>
              <a:gd name="T16" fmla="*/ 2147483647 w 973"/>
              <a:gd name="T17" fmla="*/ 0 h 592"/>
              <a:gd name="T18" fmla="*/ 2147483647 w 973"/>
              <a:gd name="T19" fmla="*/ 0 h 5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3" h="592">
                <a:moveTo>
                  <a:pt x="97" y="0"/>
                </a:moveTo>
                <a:cubicBezTo>
                  <a:pt x="43" y="0"/>
                  <a:pt x="0" y="44"/>
                  <a:pt x="0" y="98"/>
                </a:cubicBezTo>
                <a:lnTo>
                  <a:pt x="0" y="493"/>
                </a:lnTo>
                <a:cubicBezTo>
                  <a:pt x="0" y="547"/>
                  <a:pt x="43" y="591"/>
                  <a:pt x="97" y="591"/>
                </a:cubicBezTo>
                <a:lnTo>
                  <a:pt x="874" y="591"/>
                </a:lnTo>
                <a:cubicBezTo>
                  <a:pt x="928" y="591"/>
                  <a:pt x="972" y="547"/>
                  <a:pt x="972" y="493"/>
                </a:cubicBezTo>
                <a:lnTo>
                  <a:pt x="972" y="98"/>
                </a:lnTo>
                <a:cubicBezTo>
                  <a:pt x="972" y="44"/>
                  <a:pt x="928" y="0"/>
                  <a:pt x="874"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555" name="AutoShape 78"/>
          <p:cNvSpPr>
            <a:spLocks noChangeArrowheads="1"/>
          </p:cNvSpPr>
          <p:nvPr/>
        </p:nvSpPr>
        <p:spPr bwMode="auto">
          <a:xfrm>
            <a:off x="4222750" y="4606925"/>
            <a:ext cx="187325"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byte</a:t>
            </a:r>
          </a:p>
        </p:txBody>
      </p:sp>
      <p:sp>
        <p:nvSpPr>
          <p:cNvPr id="20556" name="Freeform 79"/>
          <p:cNvSpPr>
            <a:spLocks noChangeArrowheads="1"/>
          </p:cNvSpPr>
          <p:nvPr/>
        </p:nvSpPr>
        <p:spPr bwMode="auto">
          <a:xfrm>
            <a:off x="1428750" y="5937250"/>
            <a:ext cx="379413" cy="220663"/>
          </a:xfrm>
          <a:custGeom>
            <a:avLst/>
            <a:gdLst>
              <a:gd name="T0" fmla="*/ 2147483647 w 989"/>
              <a:gd name="T1" fmla="*/ 0 h 588"/>
              <a:gd name="T2" fmla="*/ 0 w 989"/>
              <a:gd name="T3" fmla="*/ 2147483647 h 588"/>
              <a:gd name="T4" fmla="*/ 0 w 989"/>
              <a:gd name="T5" fmla="*/ 2147483647 h 588"/>
              <a:gd name="T6" fmla="*/ 2147483647 w 989"/>
              <a:gd name="T7" fmla="*/ 2147483647 h 588"/>
              <a:gd name="T8" fmla="*/ 2147483647 w 989"/>
              <a:gd name="T9" fmla="*/ 2147483647 h 588"/>
              <a:gd name="T10" fmla="*/ 2147483647 w 989"/>
              <a:gd name="T11" fmla="*/ 2147483647 h 588"/>
              <a:gd name="T12" fmla="*/ 2147483647 w 989"/>
              <a:gd name="T13" fmla="*/ 2147483647 h 588"/>
              <a:gd name="T14" fmla="*/ 2147483647 w 989"/>
              <a:gd name="T15" fmla="*/ 0 h 588"/>
              <a:gd name="T16" fmla="*/ 2147483647 w 989"/>
              <a:gd name="T17" fmla="*/ 0 h 588"/>
              <a:gd name="T18" fmla="*/ 2147483647 w 989"/>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9" h="588">
                <a:moveTo>
                  <a:pt x="98" y="0"/>
                </a:moveTo>
                <a:cubicBezTo>
                  <a:pt x="44" y="0"/>
                  <a:pt x="0" y="43"/>
                  <a:pt x="0" y="98"/>
                </a:cubicBezTo>
                <a:lnTo>
                  <a:pt x="0" y="490"/>
                </a:lnTo>
                <a:cubicBezTo>
                  <a:pt x="0" y="544"/>
                  <a:pt x="44" y="587"/>
                  <a:pt x="98" y="587"/>
                </a:cubicBezTo>
                <a:lnTo>
                  <a:pt x="890" y="587"/>
                </a:lnTo>
                <a:cubicBezTo>
                  <a:pt x="944" y="587"/>
                  <a:pt x="988" y="544"/>
                  <a:pt x="988" y="490"/>
                </a:cubicBezTo>
                <a:lnTo>
                  <a:pt x="988" y="98"/>
                </a:lnTo>
                <a:cubicBezTo>
                  <a:pt x="988" y="43"/>
                  <a:pt x="944" y="0"/>
                  <a:pt x="890" y="0"/>
                </a:cubicBezTo>
                <a:lnTo>
                  <a:pt x="98" y="0"/>
                </a:lnTo>
              </a:path>
            </a:pathLst>
          </a:custGeom>
          <a:solidFill>
            <a:srgbClr val="7030A0"/>
          </a:solidFill>
          <a:ln w="7920">
            <a:solidFill>
              <a:srgbClr val="000000"/>
            </a:solidFill>
            <a:round/>
            <a:headEnd/>
            <a:tailEnd/>
          </a:ln>
        </p:spPr>
        <p:txBody>
          <a:bodyPr wrap="none" anchor="ctr"/>
          <a:lstStyle/>
          <a:p>
            <a:endParaRPr lang="en-GB"/>
          </a:p>
        </p:txBody>
      </p:sp>
      <p:sp>
        <p:nvSpPr>
          <p:cNvPr id="20557" name="AutoShape 80"/>
          <p:cNvSpPr>
            <a:spLocks noChangeArrowheads="1"/>
          </p:cNvSpPr>
          <p:nvPr/>
        </p:nvSpPr>
        <p:spPr bwMode="auto">
          <a:xfrm>
            <a:off x="1517650" y="5994400"/>
            <a:ext cx="187325"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date</a:t>
            </a:r>
          </a:p>
        </p:txBody>
      </p:sp>
      <p:sp>
        <p:nvSpPr>
          <p:cNvPr id="20558" name="Freeform 81"/>
          <p:cNvSpPr>
            <a:spLocks noChangeArrowheads="1"/>
          </p:cNvSpPr>
          <p:nvPr/>
        </p:nvSpPr>
        <p:spPr bwMode="auto">
          <a:xfrm>
            <a:off x="1930400" y="5937250"/>
            <a:ext cx="374650" cy="220663"/>
          </a:xfrm>
          <a:custGeom>
            <a:avLst/>
            <a:gdLst>
              <a:gd name="T0" fmla="*/ 2147483647 w 976"/>
              <a:gd name="T1" fmla="*/ 0 h 588"/>
              <a:gd name="T2" fmla="*/ 0 w 976"/>
              <a:gd name="T3" fmla="*/ 2147483647 h 588"/>
              <a:gd name="T4" fmla="*/ 0 w 976"/>
              <a:gd name="T5" fmla="*/ 2147483647 h 588"/>
              <a:gd name="T6" fmla="*/ 2147483647 w 976"/>
              <a:gd name="T7" fmla="*/ 2147483647 h 588"/>
              <a:gd name="T8" fmla="*/ 2147483647 w 976"/>
              <a:gd name="T9" fmla="*/ 2147483647 h 588"/>
              <a:gd name="T10" fmla="*/ 2147483647 w 976"/>
              <a:gd name="T11" fmla="*/ 2147483647 h 588"/>
              <a:gd name="T12" fmla="*/ 2147483647 w 976"/>
              <a:gd name="T13" fmla="*/ 2147483647 h 588"/>
              <a:gd name="T14" fmla="*/ 2147483647 w 976"/>
              <a:gd name="T15" fmla="*/ 0 h 588"/>
              <a:gd name="T16" fmla="*/ 2147483647 w 976"/>
              <a:gd name="T17" fmla="*/ 0 h 588"/>
              <a:gd name="T18" fmla="*/ 2147483647 w 976"/>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6" h="588">
                <a:moveTo>
                  <a:pt x="97" y="0"/>
                </a:moveTo>
                <a:cubicBezTo>
                  <a:pt x="43" y="0"/>
                  <a:pt x="0" y="43"/>
                  <a:pt x="0" y="98"/>
                </a:cubicBezTo>
                <a:lnTo>
                  <a:pt x="0" y="490"/>
                </a:lnTo>
                <a:cubicBezTo>
                  <a:pt x="0" y="544"/>
                  <a:pt x="43" y="587"/>
                  <a:pt x="97" y="587"/>
                </a:cubicBezTo>
                <a:lnTo>
                  <a:pt x="877" y="587"/>
                </a:lnTo>
                <a:cubicBezTo>
                  <a:pt x="931" y="587"/>
                  <a:pt x="975" y="544"/>
                  <a:pt x="975" y="490"/>
                </a:cubicBezTo>
                <a:lnTo>
                  <a:pt x="975" y="98"/>
                </a:lnTo>
                <a:cubicBezTo>
                  <a:pt x="975" y="43"/>
                  <a:pt x="931" y="0"/>
                  <a:pt x="877" y="0"/>
                </a:cubicBezTo>
                <a:lnTo>
                  <a:pt x="97" y="0"/>
                </a:lnTo>
              </a:path>
            </a:pathLst>
          </a:custGeom>
          <a:solidFill>
            <a:srgbClr val="7030A0"/>
          </a:solidFill>
          <a:ln w="7920">
            <a:solidFill>
              <a:srgbClr val="000000"/>
            </a:solidFill>
            <a:round/>
            <a:headEnd/>
            <a:tailEnd/>
          </a:ln>
        </p:spPr>
        <p:txBody>
          <a:bodyPr wrap="none" anchor="ctr"/>
          <a:lstStyle/>
          <a:p>
            <a:endParaRPr lang="en-GB"/>
          </a:p>
        </p:txBody>
      </p:sp>
      <p:sp>
        <p:nvSpPr>
          <p:cNvPr id="20559" name="AutoShape 82"/>
          <p:cNvSpPr>
            <a:spLocks noChangeArrowheads="1"/>
          </p:cNvSpPr>
          <p:nvPr/>
        </p:nvSpPr>
        <p:spPr bwMode="auto">
          <a:xfrm>
            <a:off x="2019300" y="5994400"/>
            <a:ext cx="192088"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time</a:t>
            </a:r>
          </a:p>
        </p:txBody>
      </p:sp>
      <p:sp>
        <p:nvSpPr>
          <p:cNvPr id="20560" name="Freeform 83"/>
          <p:cNvSpPr>
            <a:spLocks noChangeArrowheads="1"/>
          </p:cNvSpPr>
          <p:nvPr/>
        </p:nvSpPr>
        <p:spPr bwMode="auto">
          <a:xfrm>
            <a:off x="2408238" y="5937250"/>
            <a:ext cx="615950" cy="220663"/>
          </a:xfrm>
          <a:custGeom>
            <a:avLst/>
            <a:gdLst>
              <a:gd name="T0" fmla="*/ 2147483647 w 1603"/>
              <a:gd name="T1" fmla="*/ 0 h 588"/>
              <a:gd name="T2" fmla="*/ 0 w 1603"/>
              <a:gd name="T3" fmla="*/ 2147483647 h 588"/>
              <a:gd name="T4" fmla="*/ 0 w 1603"/>
              <a:gd name="T5" fmla="*/ 2147483647 h 588"/>
              <a:gd name="T6" fmla="*/ 2147483647 w 1603"/>
              <a:gd name="T7" fmla="*/ 2147483647 h 588"/>
              <a:gd name="T8" fmla="*/ 2147483647 w 1603"/>
              <a:gd name="T9" fmla="*/ 2147483647 h 588"/>
              <a:gd name="T10" fmla="*/ 2147483647 w 1603"/>
              <a:gd name="T11" fmla="*/ 2147483647 h 588"/>
              <a:gd name="T12" fmla="*/ 2147483647 w 1603"/>
              <a:gd name="T13" fmla="*/ 2147483647 h 588"/>
              <a:gd name="T14" fmla="*/ 2147483647 w 1603"/>
              <a:gd name="T15" fmla="*/ 0 h 588"/>
              <a:gd name="T16" fmla="*/ 2147483647 w 1603"/>
              <a:gd name="T17" fmla="*/ 0 h 588"/>
              <a:gd name="T18" fmla="*/ 2147483647 w 1603"/>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03" h="588">
                <a:moveTo>
                  <a:pt x="98" y="0"/>
                </a:moveTo>
                <a:cubicBezTo>
                  <a:pt x="43" y="0"/>
                  <a:pt x="0" y="43"/>
                  <a:pt x="0" y="98"/>
                </a:cubicBezTo>
                <a:lnTo>
                  <a:pt x="0" y="490"/>
                </a:lnTo>
                <a:cubicBezTo>
                  <a:pt x="0" y="544"/>
                  <a:pt x="43" y="587"/>
                  <a:pt x="98" y="587"/>
                </a:cubicBezTo>
                <a:lnTo>
                  <a:pt x="1504" y="587"/>
                </a:lnTo>
                <a:cubicBezTo>
                  <a:pt x="1558" y="587"/>
                  <a:pt x="1602" y="544"/>
                  <a:pt x="1602" y="490"/>
                </a:cubicBezTo>
                <a:lnTo>
                  <a:pt x="1602" y="98"/>
                </a:lnTo>
                <a:cubicBezTo>
                  <a:pt x="1602" y="43"/>
                  <a:pt x="1558" y="0"/>
                  <a:pt x="1504" y="0"/>
                </a:cubicBezTo>
                <a:lnTo>
                  <a:pt x="98" y="0"/>
                </a:lnTo>
              </a:path>
            </a:pathLst>
          </a:custGeom>
          <a:solidFill>
            <a:srgbClr val="7030A0"/>
          </a:solidFill>
          <a:ln w="7920">
            <a:solidFill>
              <a:srgbClr val="000000"/>
            </a:solidFill>
            <a:round/>
            <a:headEnd/>
            <a:tailEnd/>
          </a:ln>
        </p:spPr>
        <p:txBody>
          <a:bodyPr wrap="none" anchor="ctr"/>
          <a:lstStyle/>
          <a:p>
            <a:endParaRPr lang="en-GB"/>
          </a:p>
        </p:txBody>
      </p:sp>
      <p:sp>
        <p:nvSpPr>
          <p:cNvPr id="20561" name="AutoShape 84"/>
          <p:cNvSpPr>
            <a:spLocks noChangeArrowheads="1"/>
          </p:cNvSpPr>
          <p:nvPr/>
        </p:nvSpPr>
        <p:spPr bwMode="auto">
          <a:xfrm>
            <a:off x="2492375" y="5994400"/>
            <a:ext cx="412750"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FFFFFF"/>
                </a:solidFill>
              </a:rPr>
              <a:t>dateTime</a:t>
            </a:r>
          </a:p>
        </p:txBody>
      </p:sp>
      <p:sp>
        <p:nvSpPr>
          <p:cNvPr id="20562" name="Freeform 85"/>
          <p:cNvSpPr>
            <a:spLocks noChangeArrowheads="1"/>
          </p:cNvSpPr>
          <p:nvPr/>
        </p:nvSpPr>
        <p:spPr bwMode="auto">
          <a:xfrm>
            <a:off x="3155950" y="5937250"/>
            <a:ext cx="455613" cy="220663"/>
          </a:xfrm>
          <a:custGeom>
            <a:avLst/>
            <a:gdLst>
              <a:gd name="T0" fmla="*/ 2147483647 w 1192"/>
              <a:gd name="T1" fmla="*/ 0 h 588"/>
              <a:gd name="T2" fmla="*/ 0 w 1192"/>
              <a:gd name="T3" fmla="*/ 2147483647 h 588"/>
              <a:gd name="T4" fmla="*/ 0 w 1192"/>
              <a:gd name="T5" fmla="*/ 2147483647 h 588"/>
              <a:gd name="T6" fmla="*/ 2147483647 w 1192"/>
              <a:gd name="T7" fmla="*/ 2147483647 h 588"/>
              <a:gd name="T8" fmla="*/ 2147483647 w 1192"/>
              <a:gd name="T9" fmla="*/ 2147483647 h 588"/>
              <a:gd name="T10" fmla="*/ 2147483647 w 1192"/>
              <a:gd name="T11" fmla="*/ 2147483647 h 588"/>
              <a:gd name="T12" fmla="*/ 2147483647 w 1192"/>
              <a:gd name="T13" fmla="*/ 2147483647 h 588"/>
              <a:gd name="T14" fmla="*/ 2147483647 w 1192"/>
              <a:gd name="T15" fmla="*/ 0 h 588"/>
              <a:gd name="T16" fmla="*/ 2147483647 w 1192"/>
              <a:gd name="T17" fmla="*/ 0 h 588"/>
              <a:gd name="T18" fmla="*/ 2147483647 w 1192"/>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92" h="588">
                <a:moveTo>
                  <a:pt x="98" y="0"/>
                </a:moveTo>
                <a:cubicBezTo>
                  <a:pt x="43" y="0"/>
                  <a:pt x="0" y="43"/>
                  <a:pt x="0" y="98"/>
                </a:cubicBezTo>
                <a:lnTo>
                  <a:pt x="0" y="490"/>
                </a:lnTo>
                <a:cubicBezTo>
                  <a:pt x="0" y="544"/>
                  <a:pt x="43" y="587"/>
                  <a:pt x="98" y="587"/>
                </a:cubicBezTo>
                <a:lnTo>
                  <a:pt x="1093" y="587"/>
                </a:lnTo>
                <a:cubicBezTo>
                  <a:pt x="1148" y="587"/>
                  <a:pt x="1191" y="544"/>
                  <a:pt x="1191" y="490"/>
                </a:cubicBezTo>
                <a:lnTo>
                  <a:pt x="1191" y="98"/>
                </a:lnTo>
                <a:cubicBezTo>
                  <a:pt x="1191" y="43"/>
                  <a:pt x="1148" y="0"/>
                  <a:pt x="1093" y="0"/>
                </a:cubicBezTo>
                <a:lnTo>
                  <a:pt x="98"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63" name="AutoShape 86"/>
          <p:cNvSpPr>
            <a:spLocks noChangeArrowheads="1"/>
          </p:cNvSpPr>
          <p:nvPr/>
        </p:nvSpPr>
        <p:spPr bwMode="auto">
          <a:xfrm>
            <a:off x="3243263" y="5994400"/>
            <a:ext cx="265112"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gYear</a:t>
            </a:r>
          </a:p>
        </p:txBody>
      </p:sp>
      <p:sp>
        <p:nvSpPr>
          <p:cNvPr id="20564" name="Freeform 87"/>
          <p:cNvSpPr>
            <a:spLocks noChangeArrowheads="1"/>
          </p:cNvSpPr>
          <p:nvPr/>
        </p:nvSpPr>
        <p:spPr bwMode="auto">
          <a:xfrm>
            <a:off x="3721100" y="5937250"/>
            <a:ext cx="746125" cy="220663"/>
          </a:xfrm>
          <a:custGeom>
            <a:avLst/>
            <a:gdLst>
              <a:gd name="T0" fmla="*/ 2147483647 w 1951"/>
              <a:gd name="T1" fmla="*/ 0 h 588"/>
              <a:gd name="T2" fmla="*/ 0 w 1951"/>
              <a:gd name="T3" fmla="*/ 2147483647 h 588"/>
              <a:gd name="T4" fmla="*/ 0 w 1951"/>
              <a:gd name="T5" fmla="*/ 2147483647 h 588"/>
              <a:gd name="T6" fmla="*/ 2147483647 w 1951"/>
              <a:gd name="T7" fmla="*/ 2147483647 h 588"/>
              <a:gd name="T8" fmla="*/ 2147483647 w 1951"/>
              <a:gd name="T9" fmla="*/ 2147483647 h 588"/>
              <a:gd name="T10" fmla="*/ 2147483647 w 1951"/>
              <a:gd name="T11" fmla="*/ 2147483647 h 588"/>
              <a:gd name="T12" fmla="*/ 2147483647 w 1951"/>
              <a:gd name="T13" fmla="*/ 2147483647 h 588"/>
              <a:gd name="T14" fmla="*/ 2147483647 w 1951"/>
              <a:gd name="T15" fmla="*/ 0 h 588"/>
              <a:gd name="T16" fmla="*/ 2147483647 w 1951"/>
              <a:gd name="T17" fmla="*/ 0 h 588"/>
              <a:gd name="T18" fmla="*/ 2147483647 w 1951"/>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51" h="588">
                <a:moveTo>
                  <a:pt x="97" y="0"/>
                </a:moveTo>
                <a:cubicBezTo>
                  <a:pt x="43" y="0"/>
                  <a:pt x="0" y="43"/>
                  <a:pt x="0" y="98"/>
                </a:cubicBezTo>
                <a:lnTo>
                  <a:pt x="0" y="490"/>
                </a:lnTo>
                <a:cubicBezTo>
                  <a:pt x="0" y="544"/>
                  <a:pt x="43" y="587"/>
                  <a:pt x="97" y="587"/>
                </a:cubicBezTo>
                <a:lnTo>
                  <a:pt x="1852" y="587"/>
                </a:lnTo>
                <a:cubicBezTo>
                  <a:pt x="1906" y="587"/>
                  <a:pt x="1950" y="544"/>
                  <a:pt x="1950" y="490"/>
                </a:cubicBezTo>
                <a:lnTo>
                  <a:pt x="1950" y="98"/>
                </a:lnTo>
                <a:cubicBezTo>
                  <a:pt x="1950" y="43"/>
                  <a:pt x="1906" y="0"/>
                  <a:pt x="1852"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65" name="AutoShape 88"/>
          <p:cNvSpPr>
            <a:spLocks noChangeArrowheads="1"/>
          </p:cNvSpPr>
          <p:nvPr/>
        </p:nvSpPr>
        <p:spPr bwMode="auto">
          <a:xfrm>
            <a:off x="3806825" y="5994400"/>
            <a:ext cx="558800"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gYearMonth</a:t>
            </a:r>
          </a:p>
        </p:txBody>
      </p:sp>
      <p:sp>
        <p:nvSpPr>
          <p:cNvPr id="20566" name="Freeform 89"/>
          <p:cNvSpPr>
            <a:spLocks noChangeArrowheads="1"/>
          </p:cNvSpPr>
          <p:nvPr/>
        </p:nvSpPr>
        <p:spPr bwMode="auto">
          <a:xfrm>
            <a:off x="4608513" y="5937250"/>
            <a:ext cx="527050" cy="220663"/>
          </a:xfrm>
          <a:custGeom>
            <a:avLst/>
            <a:gdLst>
              <a:gd name="T0" fmla="*/ 2147483647 w 1377"/>
              <a:gd name="T1" fmla="*/ 0 h 588"/>
              <a:gd name="T2" fmla="*/ 0 w 1377"/>
              <a:gd name="T3" fmla="*/ 2147483647 h 588"/>
              <a:gd name="T4" fmla="*/ 0 w 1377"/>
              <a:gd name="T5" fmla="*/ 2147483647 h 588"/>
              <a:gd name="T6" fmla="*/ 2147483647 w 1377"/>
              <a:gd name="T7" fmla="*/ 2147483647 h 588"/>
              <a:gd name="T8" fmla="*/ 2147483647 w 1377"/>
              <a:gd name="T9" fmla="*/ 2147483647 h 588"/>
              <a:gd name="T10" fmla="*/ 2147483647 w 1377"/>
              <a:gd name="T11" fmla="*/ 2147483647 h 588"/>
              <a:gd name="T12" fmla="*/ 2147483647 w 1377"/>
              <a:gd name="T13" fmla="*/ 2147483647 h 588"/>
              <a:gd name="T14" fmla="*/ 2147483647 w 1377"/>
              <a:gd name="T15" fmla="*/ 0 h 588"/>
              <a:gd name="T16" fmla="*/ 2147483647 w 1377"/>
              <a:gd name="T17" fmla="*/ 0 h 588"/>
              <a:gd name="T18" fmla="*/ 2147483647 w 1377"/>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588">
                <a:moveTo>
                  <a:pt x="97" y="0"/>
                </a:moveTo>
                <a:cubicBezTo>
                  <a:pt x="43" y="0"/>
                  <a:pt x="0" y="43"/>
                  <a:pt x="0" y="98"/>
                </a:cubicBezTo>
                <a:lnTo>
                  <a:pt x="0" y="490"/>
                </a:lnTo>
                <a:cubicBezTo>
                  <a:pt x="0" y="544"/>
                  <a:pt x="43" y="587"/>
                  <a:pt x="97" y="587"/>
                </a:cubicBezTo>
                <a:lnTo>
                  <a:pt x="1277" y="587"/>
                </a:lnTo>
                <a:cubicBezTo>
                  <a:pt x="1331" y="587"/>
                  <a:pt x="1376" y="544"/>
                  <a:pt x="1376" y="490"/>
                </a:cubicBezTo>
                <a:lnTo>
                  <a:pt x="1376" y="98"/>
                </a:lnTo>
                <a:cubicBezTo>
                  <a:pt x="1376" y="43"/>
                  <a:pt x="1331" y="0"/>
                  <a:pt x="1277"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67" name="AutoShape 90"/>
          <p:cNvSpPr>
            <a:spLocks noChangeArrowheads="1"/>
          </p:cNvSpPr>
          <p:nvPr/>
        </p:nvSpPr>
        <p:spPr bwMode="auto">
          <a:xfrm>
            <a:off x="4697413" y="5994400"/>
            <a:ext cx="346075"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gMonth</a:t>
            </a:r>
          </a:p>
        </p:txBody>
      </p:sp>
      <p:sp>
        <p:nvSpPr>
          <p:cNvPr id="20568" name="Freeform 91"/>
          <p:cNvSpPr>
            <a:spLocks noChangeArrowheads="1"/>
          </p:cNvSpPr>
          <p:nvPr/>
        </p:nvSpPr>
        <p:spPr bwMode="auto">
          <a:xfrm>
            <a:off x="5246688" y="5937250"/>
            <a:ext cx="714375" cy="220663"/>
          </a:xfrm>
          <a:custGeom>
            <a:avLst/>
            <a:gdLst>
              <a:gd name="T0" fmla="*/ 2147483647 w 1862"/>
              <a:gd name="T1" fmla="*/ 0 h 588"/>
              <a:gd name="T2" fmla="*/ 0 w 1862"/>
              <a:gd name="T3" fmla="*/ 2147483647 h 588"/>
              <a:gd name="T4" fmla="*/ 0 w 1862"/>
              <a:gd name="T5" fmla="*/ 2147483647 h 588"/>
              <a:gd name="T6" fmla="*/ 2147483647 w 1862"/>
              <a:gd name="T7" fmla="*/ 2147483647 h 588"/>
              <a:gd name="T8" fmla="*/ 2147483647 w 1862"/>
              <a:gd name="T9" fmla="*/ 2147483647 h 588"/>
              <a:gd name="T10" fmla="*/ 2147483647 w 1862"/>
              <a:gd name="T11" fmla="*/ 2147483647 h 588"/>
              <a:gd name="T12" fmla="*/ 2147483647 w 1862"/>
              <a:gd name="T13" fmla="*/ 2147483647 h 588"/>
              <a:gd name="T14" fmla="*/ 2147483647 w 1862"/>
              <a:gd name="T15" fmla="*/ 0 h 588"/>
              <a:gd name="T16" fmla="*/ 2147483647 w 1862"/>
              <a:gd name="T17" fmla="*/ 0 h 588"/>
              <a:gd name="T18" fmla="*/ 2147483647 w 1862"/>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62" h="588">
                <a:moveTo>
                  <a:pt x="98" y="0"/>
                </a:moveTo>
                <a:cubicBezTo>
                  <a:pt x="43" y="0"/>
                  <a:pt x="0" y="43"/>
                  <a:pt x="0" y="98"/>
                </a:cubicBezTo>
                <a:lnTo>
                  <a:pt x="0" y="490"/>
                </a:lnTo>
                <a:cubicBezTo>
                  <a:pt x="0" y="544"/>
                  <a:pt x="43" y="587"/>
                  <a:pt x="98" y="587"/>
                </a:cubicBezTo>
                <a:lnTo>
                  <a:pt x="1763" y="587"/>
                </a:lnTo>
                <a:cubicBezTo>
                  <a:pt x="1818" y="587"/>
                  <a:pt x="1861" y="544"/>
                  <a:pt x="1861" y="490"/>
                </a:cubicBezTo>
                <a:lnTo>
                  <a:pt x="1861" y="98"/>
                </a:lnTo>
                <a:cubicBezTo>
                  <a:pt x="1861" y="43"/>
                  <a:pt x="1818" y="0"/>
                  <a:pt x="1763" y="0"/>
                </a:cubicBezTo>
                <a:lnTo>
                  <a:pt x="98"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69" name="AutoShape 92"/>
          <p:cNvSpPr>
            <a:spLocks noChangeArrowheads="1"/>
          </p:cNvSpPr>
          <p:nvPr/>
        </p:nvSpPr>
        <p:spPr bwMode="auto">
          <a:xfrm>
            <a:off x="5337175" y="5994400"/>
            <a:ext cx="520700"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gMonthDay</a:t>
            </a:r>
          </a:p>
        </p:txBody>
      </p:sp>
      <p:sp>
        <p:nvSpPr>
          <p:cNvPr id="20570" name="Freeform 93"/>
          <p:cNvSpPr>
            <a:spLocks noChangeArrowheads="1"/>
          </p:cNvSpPr>
          <p:nvPr/>
        </p:nvSpPr>
        <p:spPr bwMode="auto">
          <a:xfrm>
            <a:off x="6089650" y="5937250"/>
            <a:ext cx="420688" cy="220663"/>
          </a:xfrm>
          <a:custGeom>
            <a:avLst/>
            <a:gdLst>
              <a:gd name="T0" fmla="*/ 2147483647 w 1100"/>
              <a:gd name="T1" fmla="*/ 0 h 588"/>
              <a:gd name="T2" fmla="*/ 0 w 1100"/>
              <a:gd name="T3" fmla="*/ 2147483647 h 588"/>
              <a:gd name="T4" fmla="*/ 0 w 1100"/>
              <a:gd name="T5" fmla="*/ 2147483647 h 588"/>
              <a:gd name="T6" fmla="*/ 2147483647 w 1100"/>
              <a:gd name="T7" fmla="*/ 2147483647 h 588"/>
              <a:gd name="T8" fmla="*/ 2147483647 w 1100"/>
              <a:gd name="T9" fmla="*/ 2147483647 h 588"/>
              <a:gd name="T10" fmla="*/ 2147483647 w 1100"/>
              <a:gd name="T11" fmla="*/ 2147483647 h 588"/>
              <a:gd name="T12" fmla="*/ 2147483647 w 1100"/>
              <a:gd name="T13" fmla="*/ 2147483647 h 588"/>
              <a:gd name="T14" fmla="*/ 2147483647 w 1100"/>
              <a:gd name="T15" fmla="*/ 0 h 588"/>
              <a:gd name="T16" fmla="*/ 2147483647 w 1100"/>
              <a:gd name="T17" fmla="*/ 0 h 588"/>
              <a:gd name="T18" fmla="*/ 2147483647 w 1100"/>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0" h="588">
                <a:moveTo>
                  <a:pt x="97" y="0"/>
                </a:moveTo>
                <a:cubicBezTo>
                  <a:pt x="43" y="0"/>
                  <a:pt x="0" y="43"/>
                  <a:pt x="0" y="98"/>
                </a:cubicBezTo>
                <a:lnTo>
                  <a:pt x="0" y="490"/>
                </a:lnTo>
                <a:cubicBezTo>
                  <a:pt x="0" y="544"/>
                  <a:pt x="43" y="587"/>
                  <a:pt x="97" y="587"/>
                </a:cubicBezTo>
                <a:lnTo>
                  <a:pt x="1001" y="587"/>
                </a:lnTo>
                <a:cubicBezTo>
                  <a:pt x="1055" y="587"/>
                  <a:pt x="1099" y="544"/>
                  <a:pt x="1099" y="490"/>
                </a:cubicBezTo>
                <a:lnTo>
                  <a:pt x="1099" y="98"/>
                </a:lnTo>
                <a:cubicBezTo>
                  <a:pt x="1099" y="43"/>
                  <a:pt x="1055" y="0"/>
                  <a:pt x="1001" y="0"/>
                </a:cubicBezTo>
                <a:lnTo>
                  <a:pt x="97" y="0"/>
                </a:lnTo>
              </a:path>
            </a:pathLst>
          </a:custGeom>
          <a:noFill/>
          <a:ln w="792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20571" name="AutoShape 94"/>
          <p:cNvSpPr>
            <a:spLocks noChangeArrowheads="1"/>
          </p:cNvSpPr>
          <p:nvPr/>
        </p:nvSpPr>
        <p:spPr bwMode="auto">
          <a:xfrm>
            <a:off x="6176963" y="5994400"/>
            <a:ext cx="227012"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rgbClr val="000000"/>
                </a:solidFill>
              </a:rPr>
              <a:t>gDay</a:t>
            </a:r>
          </a:p>
        </p:txBody>
      </p:sp>
      <p:sp>
        <p:nvSpPr>
          <p:cNvPr id="20572" name="Freeform 95"/>
          <p:cNvSpPr>
            <a:spLocks noChangeArrowheads="1"/>
          </p:cNvSpPr>
          <p:nvPr/>
        </p:nvSpPr>
        <p:spPr bwMode="auto">
          <a:xfrm>
            <a:off x="6580188" y="5937250"/>
            <a:ext cx="554037" cy="220663"/>
          </a:xfrm>
          <a:custGeom>
            <a:avLst/>
            <a:gdLst>
              <a:gd name="T0" fmla="*/ 2147483647 w 1448"/>
              <a:gd name="T1" fmla="*/ 0 h 588"/>
              <a:gd name="T2" fmla="*/ 0 w 1448"/>
              <a:gd name="T3" fmla="*/ 2147483647 h 588"/>
              <a:gd name="T4" fmla="*/ 0 w 1448"/>
              <a:gd name="T5" fmla="*/ 2147483647 h 588"/>
              <a:gd name="T6" fmla="*/ 2147483647 w 1448"/>
              <a:gd name="T7" fmla="*/ 2147483647 h 588"/>
              <a:gd name="T8" fmla="*/ 2147483647 w 1448"/>
              <a:gd name="T9" fmla="*/ 2147483647 h 588"/>
              <a:gd name="T10" fmla="*/ 2147483647 w 1448"/>
              <a:gd name="T11" fmla="*/ 2147483647 h 588"/>
              <a:gd name="T12" fmla="*/ 2147483647 w 1448"/>
              <a:gd name="T13" fmla="*/ 2147483647 h 588"/>
              <a:gd name="T14" fmla="*/ 2147483647 w 1448"/>
              <a:gd name="T15" fmla="*/ 0 h 588"/>
              <a:gd name="T16" fmla="*/ 2147483647 w 1448"/>
              <a:gd name="T17" fmla="*/ 0 h 588"/>
              <a:gd name="T18" fmla="*/ 2147483647 w 1448"/>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48" h="588">
                <a:moveTo>
                  <a:pt x="98" y="0"/>
                </a:moveTo>
                <a:cubicBezTo>
                  <a:pt x="43" y="0"/>
                  <a:pt x="0" y="43"/>
                  <a:pt x="0" y="98"/>
                </a:cubicBezTo>
                <a:lnTo>
                  <a:pt x="0" y="490"/>
                </a:lnTo>
                <a:cubicBezTo>
                  <a:pt x="0" y="544"/>
                  <a:pt x="43" y="587"/>
                  <a:pt x="98" y="587"/>
                </a:cubicBezTo>
                <a:lnTo>
                  <a:pt x="1349" y="587"/>
                </a:lnTo>
                <a:cubicBezTo>
                  <a:pt x="1403" y="587"/>
                  <a:pt x="1447" y="544"/>
                  <a:pt x="1447" y="490"/>
                </a:cubicBezTo>
                <a:lnTo>
                  <a:pt x="1447" y="98"/>
                </a:lnTo>
                <a:cubicBezTo>
                  <a:pt x="1447" y="43"/>
                  <a:pt x="1403" y="0"/>
                  <a:pt x="1349" y="0"/>
                </a:cubicBezTo>
                <a:lnTo>
                  <a:pt x="98" y="0"/>
                </a:lnTo>
              </a:path>
            </a:pathLst>
          </a:custGeom>
          <a:noFill/>
          <a:ln w="7874">
            <a:solidFill>
              <a:srgbClr val="000000"/>
            </a:solidFill>
            <a:round/>
            <a:headEnd/>
            <a:tailEnd/>
          </a:ln>
          <a:extLst>
            <a:ext uri="{909E8E84-426E-40DD-AFC4-6F175D3DCCD1}">
              <a14:hiddenFill xmlns:a14="http://schemas.microsoft.com/office/drawing/2010/main">
                <a:solidFill>
                  <a:srgbClr val="336666"/>
                </a:solidFill>
              </a14:hiddenFill>
            </a:ext>
          </a:extLst>
        </p:spPr>
        <p:txBody>
          <a:bodyPr wrap="none" anchor="ctr"/>
          <a:lstStyle/>
          <a:p>
            <a:endParaRPr lang="en-GB"/>
          </a:p>
        </p:txBody>
      </p:sp>
      <p:sp>
        <p:nvSpPr>
          <p:cNvPr id="20573" name="AutoShape 96"/>
          <p:cNvSpPr>
            <a:spLocks noChangeArrowheads="1"/>
          </p:cNvSpPr>
          <p:nvPr/>
        </p:nvSpPr>
        <p:spPr bwMode="auto">
          <a:xfrm>
            <a:off x="6669088" y="5994400"/>
            <a:ext cx="381000" cy="115888"/>
          </a:xfrm>
          <a:prstGeom prst="roundRect">
            <a:avLst>
              <a:gd name="adj" fmla="val 13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eaLnBrk="1" hangingPunct="1">
              <a:lnSpc>
                <a:spcPct val="93000"/>
              </a:lnSpc>
              <a:buClr>
                <a:srgbClr val="FFFFF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solidFill>
                  <a:schemeClr val="tx1"/>
                </a:solidFill>
              </a:rPr>
              <a:t>duration</a:t>
            </a:r>
          </a:p>
        </p:txBody>
      </p:sp>
      <p:sp>
        <p:nvSpPr>
          <p:cNvPr id="20574" name="Freeform 97"/>
          <p:cNvSpPr>
            <a:spLocks noChangeArrowheads="1"/>
          </p:cNvSpPr>
          <p:nvPr/>
        </p:nvSpPr>
        <p:spPr bwMode="auto">
          <a:xfrm>
            <a:off x="1898650" y="1323975"/>
            <a:ext cx="1893888" cy="420688"/>
          </a:xfrm>
          <a:custGeom>
            <a:avLst/>
            <a:gdLst>
              <a:gd name="T0" fmla="*/ 2147483647 w 4941"/>
              <a:gd name="T1" fmla="*/ 745903154 h 1118"/>
              <a:gd name="T2" fmla="*/ 2147483647 w 4941"/>
              <a:gd name="T3" fmla="*/ 2147483647 h 1118"/>
              <a:gd name="T4" fmla="*/ 2147483647 w 4941"/>
              <a:gd name="T5" fmla="*/ 2147483647 h 1118"/>
              <a:gd name="T6" fmla="*/ 2147483647 w 4941"/>
              <a:gd name="T7" fmla="*/ 2147483647 h 1118"/>
              <a:gd name="T8" fmla="*/ 2147483647 w 4941"/>
              <a:gd name="T9" fmla="*/ 2147483647 h 1118"/>
              <a:gd name="T10" fmla="*/ 2147483647 w 4941"/>
              <a:gd name="T11" fmla="*/ 2147483647 h 1118"/>
              <a:gd name="T12" fmla="*/ 2147483647 w 4941"/>
              <a:gd name="T13" fmla="*/ 2147483647 h 1118"/>
              <a:gd name="T14" fmla="*/ 2147483647 w 4941"/>
              <a:gd name="T15" fmla="*/ 2147483647 h 1118"/>
              <a:gd name="T16" fmla="*/ 2147483647 w 4941"/>
              <a:gd name="T17" fmla="*/ 2147483647 h 1118"/>
              <a:gd name="T18" fmla="*/ 2147483647 w 4941"/>
              <a:gd name="T19" fmla="*/ 2147483647 h 1118"/>
              <a:gd name="T20" fmla="*/ 2147483647 w 4941"/>
              <a:gd name="T21" fmla="*/ 2147483647 h 1118"/>
              <a:gd name="T22" fmla="*/ 2147483647 w 4941"/>
              <a:gd name="T23" fmla="*/ 2147483647 h 1118"/>
              <a:gd name="T24" fmla="*/ 2147483647 w 4941"/>
              <a:gd name="T25" fmla="*/ 745903154 h 1118"/>
              <a:gd name="T26" fmla="*/ 2147483647 w 4941"/>
              <a:gd name="T27" fmla="*/ 0 h 1118"/>
              <a:gd name="T28" fmla="*/ 2147483647 w 4941"/>
              <a:gd name="T29" fmla="*/ 745903154 h 1118"/>
              <a:gd name="T30" fmla="*/ 2147483647 w 4941"/>
              <a:gd name="T31" fmla="*/ 745903154 h 1118"/>
              <a:gd name="T32" fmla="*/ 2147483647 w 4941"/>
              <a:gd name="T33" fmla="*/ 2147483647 h 1118"/>
              <a:gd name="T34" fmla="*/ 2147483647 w 4941"/>
              <a:gd name="T35" fmla="*/ 2147483647 h 1118"/>
              <a:gd name="T36" fmla="*/ 0 w 4941"/>
              <a:gd name="T37" fmla="*/ 2147483647 h 1118"/>
              <a:gd name="T38" fmla="*/ 2147483647 w 4941"/>
              <a:gd name="T39" fmla="*/ 2147483647 h 1118"/>
              <a:gd name="T40" fmla="*/ 2147483647 w 4941"/>
              <a:gd name="T41" fmla="*/ 2147483647 h 11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1" h="1118">
                <a:moveTo>
                  <a:pt x="4940" y="14"/>
                </a:moveTo>
                <a:lnTo>
                  <a:pt x="4940" y="565"/>
                </a:lnTo>
                <a:cubicBezTo>
                  <a:pt x="4940" y="573"/>
                  <a:pt x="4933" y="579"/>
                  <a:pt x="4926" y="579"/>
                </a:cubicBezTo>
                <a:lnTo>
                  <a:pt x="83" y="579"/>
                </a:lnTo>
                <a:lnTo>
                  <a:pt x="96" y="565"/>
                </a:lnTo>
                <a:lnTo>
                  <a:pt x="96" y="977"/>
                </a:lnTo>
                <a:cubicBezTo>
                  <a:pt x="96" y="985"/>
                  <a:pt x="90" y="991"/>
                  <a:pt x="83" y="991"/>
                </a:cubicBezTo>
                <a:cubicBezTo>
                  <a:pt x="75" y="991"/>
                  <a:pt x="69" y="985"/>
                  <a:pt x="69" y="977"/>
                </a:cubicBezTo>
                <a:lnTo>
                  <a:pt x="69" y="565"/>
                </a:lnTo>
                <a:cubicBezTo>
                  <a:pt x="69" y="557"/>
                  <a:pt x="75" y="551"/>
                  <a:pt x="83" y="551"/>
                </a:cubicBezTo>
                <a:lnTo>
                  <a:pt x="4926" y="551"/>
                </a:lnTo>
                <a:lnTo>
                  <a:pt x="4912" y="565"/>
                </a:lnTo>
                <a:lnTo>
                  <a:pt x="4912" y="14"/>
                </a:lnTo>
                <a:cubicBezTo>
                  <a:pt x="4912" y="6"/>
                  <a:pt x="4918" y="0"/>
                  <a:pt x="4926" y="0"/>
                </a:cubicBezTo>
                <a:cubicBezTo>
                  <a:pt x="4933" y="0"/>
                  <a:pt x="4940" y="6"/>
                  <a:pt x="4940" y="14"/>
                </a:cubicBezTo>
                <a:close/>
                <a:moveTo>
                  <a:pt x="165" y="950"/>
                </a:moveTo>
                <a:lnTo>
                  <a:pt x="83" y="1117"/>
                </a:lnTo>
                <a:lnTo>
                  <a:pt x="0" y="950"/>
                </a:lnTo>
                <a:lnTo>
                  <a:pt x="165" y="950"/>
                </a:lnTo>
                <a:close/>
              </a:path>
            </a:pathLst>
          </a:custGeom>
          <a:solidFill>
            <a:srgbClr val="000000"/>
          </a:solidFill>
          <a:ln w="1440">
            <a:solidFill>
              <a:srgbClr val="000000"/>
            </a:solidFill>
            <a:round/>
            <a:headEnd/>
            <a:tailEnd/>
          </a:ln>
        </p:spPr>
        <p:txBody>
          <a:bodyPr wrap="none" anchor="ctr"/>
          <a:lstStyle/>
          <a:p>
            <a:endParaRPr lang="en-GB"/>
          </a:p>
        </p:txBody>
      </p:sp>
      <p:sp>
        <p:nvSpPr>
          <p:cNvPr id="20575" name="Freeform 98"/>
          <p:cNvSpPr>
            <a:spLocks noChangeArrowheads="1"/>
          </p:cNvSpPr>
          <p:nvPr/>
        </p:nvSpPr>
        <p:spPr bwMode="auto">
          <a:xfrm>
            <a:off x="2447925" y="1323975"/>
            <a:ext cx="1344613" cy="420688"/>
          </a:xfrm>
          <a:custGeom>
            <a:avLst/>
            <a:gdLst>
              <a:gd name="T0" fmla="*/ 2147483647 w 3507"/>
              <a:gd name="T1" fmla="*/ 745903154 h 1118"/>
              <a:gd name="T2" fmla="*/ 2147483647 w 3507"/>
              <a:gd name="T3" fmla="*/ 2147483647 h 1118"/>
              <a:gd name="T4" fmla="*/ 2147483647 w 3507"/>
              <a:gd name="T5" fmla="*/ 2147483647 h 1118"/>
              <a:gd name="T6" fmla="*/ 2147483647 w 3507"/>
              <a:gd name="T7" fmla="*/ 2147483647 h 1118"/>
              <a:gd name="T8" fmla="*/ 2147483647 w 3507"/>
              <a:gd name="T9" fmla="*/ 2147483647 h 1118"/>
              <a:gd name="T10" fmla="*/ 2147483647 w 3507"/>
              <a:gd name="T11" fmla="*/ 2147483647 h 1118"/>
              <a:gd name="T12" fmla="*/ 2147483647 w 3507"/>
              <a:gd name="T13" fmla="*/ 2147483647 h 1118"/>
              <a:gd name="T14" fmla="*/ 2147483647 w 3507"/>
              <a:gd name="T15" fmla="*/ 2147483647 h 1118"/>
              <a:gd name="T16" fmla="*/ 2147483647 w 3507"/>
              <a:gd name="T17" fmla="*/ 2147483647 h 1118"/>
              <a:gd name="T18" fmla="*/ 2147483647 w 3507"/>
              <a:gd name="T19" fmla="*/ 2147483647 h 1118"/>
              <a:gd name="T20" fmla="*/ 2147483647 w 3507"/>
              <a:gd name="T21" fmla="*/ 2147483647 h 1118"/>
              <a:gd name="T22" fmla="*/ 2147483647 w 3507"/>
              <a:gd name="T23" fmla="*/ 2147483647 h 1118"/>
              <a:gd name="T24" fmla="*/ 2147483647 w 3507"/>
              <a:gd name="T25" fmla="*/ 745903154 h 1118"/>
              <a:gd name="T26" fmla="*/ 2147483647 w 3507"/>
              <a:gd name="T27" fmla="*/ 0 h 1118"/>
              <a:gd name="T28" fmla="*/ 2147483647 w 3507"/>
              <a:gd name="T29" fmla="*/ 745903154 h 1118"/>
              <a:gd name="T30" fmla="*/ 2147483647 w 3507"/>
              <a:gd name="T31" fmla="*/ 745903154 h 1118"/>
              <a:gd name="T32" fmla="*/ 2147483647 w 3507"/>
              <a:gd name="T33" fmla="*/ 2147483647 h 1118"/>
              <a:gd name="T34" fmla="*/ 2147483647 w 3507"/>
              <a:gd name="T35" fmla="*/ 2147483647 h 1118"/>
              <a:gd name="T36" fmla="*/ 0 w 3507"/>
              <a:gd name="T37" fmla="*/ 2147483647 h 1118"/>
              <a:gd name="T38" fmla="*/ 2147483647 w 3507"/>
              <a:gd name="T39" fmla="*/ 2147483647 h 1118"/>
              <a:gd name="T40" fmla="*/ 2147483647 w 3507"/>
              <a:gd name="T41" fmla="*/ 2147483647 h 11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07" h="1118">
                <a:moveTo>
                  <a:pt x="3506" y="14"/>
                </a:moveTo>
                <a:lnTo>
                  <a:pt x="3506" y="565"/>
                </a:lnTo>
                <a:cubicBezTo>
                  <a:pt x="3506" y="573"/>
                  <a:pt x="3500" y="579"/>
                  <a:pt x="3493" y="579"/>
                </a:cubicBezTo>
                <a:lnTo>
                  <a:pt x="82" y="579"/>
                </a:lnTo>
                <a:lnTo>
                  <a:pt x="96" y="565"/>
                </a:lnTo>
                <a:lnTo>
                  <a:pt x="96" y="977"/>
                </a:lnTo>
                <a:cubicBezTo>
                  <a:pt x="96" y="985"/>
                  <a:pt x="90" y="991"/>
                  <a:pt x="82" y="991"/>
                </a:cubicBezTo>
                <a:cubicBezTo>
                  <a:pt x="75" y="991"/>
                  <a:pt x="69" y="985"/>
                  <a:pt x="69" y="977"/>
                </a:cubicBezTo>
                <a:lnTo>
                  <a:pt x="69" y="565"/>
                </a:lnTo>
                <a:cubicBezTo>
                  <a:pt x="69" y="557"/>
                  <a:pt x="75" y="551"/>
                  <a:pt x="82" y="551"/>
                </a:cubicBezTo>
                <a:lnTo>
                  <a:pt x="3493" y="551"/>
                </a:lnTo>
                <a:lnTo>
                  <a:pt x="3479" y="565"/>
                </a:lnTo>
                <a:lnTo>
                  <a:pt x="3479" y="14"/>
                </a:lnTo>
                <a:cubicBezTo>
                  <a:pt x="3479" y="6"/>
                  <a:pt x="3485" y="0"/>
                  <a:pt x="3493" y="0"/>
                </a:cubicBezTo>
                <a:cubicBezTo>
                  <a:pt x="3500" y="0"/>
                  <a:pt x="3506" y="6"/>
                  <a:pt x="3506" y="14"/>
                </a:cubicBezTo>
                <a:close/>
                <a:moveTo>
                  <a:pt x="165" y="950"/>
                </a:moveTo>
                <a:lnTo>
                  <a:pt x="82" y="1117"/>
                </a:lnTo>
                <a:lnTo>
                  <a:pt x="0" y="950"/>
                </a:lnTo>
                <a:lnTo>
                  <a:pt x="165" y="950"/>
                </a:lnTo>
                <a:close/>
              </a:path>
            </a:pathLst>
          </a:custGeom>
          <a:solidFill>
            <a:srgbClr val="000000"/>
          </a:solidFill>
          <a:ln w="1440">
            <a:solidFill>
              <a:srgbClr val="000000"/>
            </a:solidFill>
            <a:round/>
            <a:headEnd/>
            <a:tailEnd/>
          </a:ln>
        </p:spPr>
        <p:txBody>
          <a:bodyPr wrap="none" anchor="ctr"/>
          <a:lstStyle/>
          <a:p>
            <a:endParaRPr lang="en-GB"/>
          </a:p>
        </p:txBody>
      </p:sp>
      <p:sp>
        <p:nvSpPr>
          <p:cNvPr id="20576" name="Freeform 99"/>
          <p:cNvSpPr>
            <a:spLocks noChangeArrowheads="1"/>
          </p:cNvSpPr>
          <p:nvPr/>
        </p:nvSpPr>
        <p:spPr bwMode="auto">
          <a:xfrm>
            <a:off x="3268663" y="1323975"/>
            <a:ext cx="523875" cy="420688"/>
          </a:xfrm>
          <a:custGeom>
            <a:avLst/>
            <a:gdLst>
              <a:gd name="T0" fmla="*/ 2147483647 w 1369"/>
              <a:gd name="T1" fmla="*/ 745903154 h 1118"/>
              <a:gd name="T2" fmla="*/ 2147483647 w 1369"/>
              <a:gd name="T3" fmla="*/ 2147483647 h 1118"/>
              <a:gd name="T4" fmla="*/ 2147483647 w 1369"/>
              <a:gd name="T5" fmla="*/ 2147483647 h 1118"/>
              <a:gd name="T6" fmla="*/ 2147483647 w 1369"/>
              <a:gd name="T7" fmla="*/ 2147483647 h 1118"/>
              <a:gd name="T8" fmla="*/ 2147483647 w 1369"/>
              <a:gd name="T9" fmla="*/ 2147483647 h 1118"/>
              <a:gd name="T10" fmla="*/ 2147483647 w 1369"/>
              <a:gd name="T11" fmla="*/ 2147483647 h 1118"/>
              <a:gd name="T12" fmla="*/ 2147483647 w 1369"/>
              <a:gd name="T13" fmla="*/ 2147483647 h 1118"/>
              <a:gd name="T14" fmla="*/ 2147483647 w 1369"/>
              <a:gd name="T15" fmla="*/ 2147483647 h 1118"/>
              <a:gd name="T16" fmla="*/ 2147483647 w 1369"/>
              <a:gd name="T17" fmla="*/ 2147483647 h 1118"/>
              <a:gd name="T18" fmla="*/ 2147483647 w 1369"/>
              <a:gd name="T19" fmla="*/ 2147483647 h 1118"/>
              <a:gd name="T20" fmla="*/ 2147483647 w 1369"/>
              <a:gd name="T21" fmla="*/ 2147483647 h 1118"/>
              <a:gd name="T22" fmla="*/ 2147483647 w 1369"/>
              <a:gd name="T23" fmla="*/ 2147483647 h 1118"/>
              <a:gd name="T24" fmla="*/ 2147483647 w 1369"/>
              <a:gd name="T25" fmla="*/ 745903154 h 1118"/>
              <a:gd name="T26" fmla="*/ 2147483647 w 1369"/>
              <a:gd name="T27" fmla="*/ 0 h 1118"/>
              <a:gd name="T28" fmla="*/ 2147483647 w 1369"/>
              <a:gd name="T29" fmla="*/ 745903154 h 1118"/>
              <a:gd name="T30" fmla="*/ 2147483647 w 1369"/>
              <a:gd name="T31" fmla="*/ 745903154 h 1118"/>
              <a:gd name="T32" fmla="*/ 2147483647 w 1369"/>
              <a:gd name="T33" fmla="*/ 2147483647 h 1118"/>
              <a:gd name="T34" fmla="*/ 2147483647 w 1369"/>
              <a:gd name="T35" fmla="*/ 2147483647 h 1118"/>
              <a:gd name="T36" fmla="*/ 0 w 1369"/>
              <a:gd name="T37" fmla="*/ 2147483647 h 1118"/>
              <a:gd name="T38" fmla="*/ 2147483647 w 1369"/>
              <a:gd name="T39" fmla="*/ 2147483647 h 1118"/>
              <a:gd name="T40" fmla="*/ 2147483647 w 1369"/>
              <a:gd name="T41" fmla="*/ 2147483647 h 11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69" h="1118">
                <a:moveTo>
                  <a:pt x="1368" y="14"/>
                </a:moveTo>
                <a:lnTo>
                  <a:pt x="1368" y="565"/>
                </a:lnTo>
                <a:cubicBezTo>
                  <a:pt x="1368" y="573"/>
                  <a:pt x="1361" y="579"/>
                  <a:pt x="1354" y="579"/>
                </a:cubicBezTo>
                <a:lnTo>
                  <a:pt x="83" y="579"/>
                </a:lnTo>
                <a:lnTo>
                  <a:pt x="96" y="565"/>
                </a:lnTo>
                <a:lnTo>
                  <a:pt x="96" y="977"/>
                </a:lnTo>
                <a:cubicBezTo>
                  <a:pt x="96" y="985"/>
                  <a:pt x="90" y="991"/>
                  <a:pt x="83" y="991"/>
                </a:cubicBezTo>
                <a:cubicBezTo>
                  <a:pt x="75" y="991"/>
                  <a:pt x="69" y="985"/>
                  <a:pt x="69" y="977"/>
                </a:cubicBezTo>
                <a:lnTo>
                  <a:pt x="69" y="565"/>
                </a:lnTo>
                <a:cubicBezTo>
                  <a:pt x="69" y="557"/>
                  <a:pt x="75" y="551"/>
                  <a:pt x="83" y="551"/>
                </a:cubicBezTo>
                <a:lnTo>
                  <a:pt x="1354" y="551"/>
                </a:lnTo>
                <a:lnTo>
                  <a:pt x="1340" y="565"/>
                </a:lnTo>
                <a:lnTo>
                  <a:pt x="1340" y="14"/>
                </a:lnTo>
                <a:cubicBezTo>
                  <a:pt x="1340" y="6"/>
                  <a:pt x="1346" y="0"/>
                  <a:pt x="1354" y="0"/>
                </a:cubicBezTo>
                <a:cubicBezTo>
                  <a:pt x="1361" y="0"/>
                  <a:pt x="1368" y="6"/>
                  <a:pt x="1368" y="14"/>
                </a:cubicBezTo>
                <a:close/>
                <a:moveTo>
                  <a:pt x="165" y="950"/>
                </a:moveTo>
                <a:lnTo>
                  <a:pt x="83" y="1117"/>
                </a:lnTo>
                <a:lnTo>
                  <a:pt x="0" y="950"/>
                </a:lnTo>
                <a:lnTo>
                  <a:pt x="165" y="950"/>
                </a:lnTo>
                <a:close/>
              </a:path>
            </a:pathLst>
          </a:custGeom>
          <a:solidFill>
            <a:srgbClr val="000000"/>
          </a:solidFill>
          <a:ln w="1440">
            <a:solidFill>
              <a:srgbClr val="000000"/>
            </a:solidFill>
            <a:round/>
            <a:headEnd/>
            <a:tailEnd/>
          </a:ln>
        </p:spPr>
        <p:txBody>
          <a:bodyPr wrap="none" anchor="ctr"/>
          <a:lstStyle/>
          <a:p>
            <a:endParaRPr lang="en-GB"/>
          </a:p>
        </p:txBody>
      </p:sp>
      <p:sp>
        <p:nvSpPr>
          <p:cNvPr id="20577" name="Freeform 100"/>
          <p:cNvSpPr>
            <a:spLocks noChangeArrowheads="1"/>
          </p:cNvSpPr>
          <p:nvPr/>
        </p:nvSpPr>
        <p:spPr bwMode="auto">
          <a:xfrm>
            <a:off x="3783013" y="1323975"/>
            <a:ext cx="338137" cy="420688"/>
          </a:xfrm>
          <a:custGeom>
            <a:avLst/>
            <a:gdLst>
              <a:gd name="T0" fmla="*/ 1516151164 w 883"/>
              <a:gd name="T1" fmla="*/ 745903154 h 1118"/>
              <a:gd name="T2" fmla="*/ 1516151164 w 883"/>
              <a:gd name="T3" fmla="*/ 2147483647 h 1118"/>
              <a:gd name="T4" fmla="*/ 729993362 w 883"/>
              <a:gd name="T5" fmla="*/ 2147483647 h 1118"/>
              <a:gd name="T6" fmla="*/ 2147483647 w 883"/>
              <a:gd name="T7" fmla="*/ 2147483647 h 1118"/>
              <a:gd name="T8" fmla="*/ 2147483647 w 883"/>
              <a:gd name="T9" fmla="*/ 2147483647 h 1118"/>
              <a:gd name="T10" fmla="*/ 2147483647 w 883"/>
              <a:gd name="T11" fmla="*/ 2147483647 h 1118"/>
              <a:gd name="T12" fmla="*/ 2147483647 w 883"/>
              <a:gd name="T13" fmla="*/ 2147483647 h 1118"/>
              <a:gd name="T14" fmla="*/ 2147483647 w 883"/>
              <a:gd name="T15" fmla="*/ 2147483647 h 1118"/>
              <a:gd name="T16" fmla="*/ 2147483647 w 883"/>
              <a:gd name="T17" fmla="*/ 2147483647 h 1118"/>
              <a:gd name="T18" fmla="*/ 2147483647 w 883"/>
              <a:gd name="T19" fmla="*/ 2147483647 h 1118"/>
              <a:gd name="T20" fmla="*/ 729993362 w 883"/>
              <a:gd name="T21" fmla="*/ 2147483647 h 1118"/>
              <a:gd name="T22" fmla="*/ 0 w 883"/>
              <a:gd name="T23" fmla="*/ 2147483647 h 1118"/>
              <a:gd name="T24" fmla="*/ 0 w 883"/>
              <a:gd name="T25" fmla="*/ 745903154 h 1118"/>
              <a:gd name="T26" fmla="*/ 729993362 w 883"/>
              <a:gd name="T27" fmla="*/ 0 h 1118"/>
              <a:gd name="T28" fmla="*/ 1516151164 w 883"/>
              <a:gd name="T29" fmla="*/ 745903154 h 1118"/>
              <a:gd name="T30" fmla="*/ 1516151164 w 883"/>
              <a:gd name="T31" fmla="*/ 745903154 h 1118"/>
              <a:gd name="T32" fmla="*/ 2147483647 w 883"/>
              <a:gd name="T33" fmla="*/ 2147483647 h 1118"/>
              <a:gd name="T34" fmla="*/ 2147483647 w 883"/>
              <a:gd name="T35" fmla="*/ 2147483647 h 1118"/>
              <a:gd name="T36" fmla="*/ 2147483647 w 883"/>
              <a:gd name="T37" fmla="*/ 2147483647 h 1118"/>
              <a:gd name="T38" fmla="*/ 2147483647 w 883"/>
              <a:gd name="T39" fmla="*/ 2147483647 h 1118"/>
              <a:gd name="T40" fmla="*/ 2147483647 w 883"/>
              <a:gd name="T41" fmla="*/ 2147483647 h 11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83" h="1118">
                <a:moveTo>
                  <a:pt x="27" y="14"/>
                </a:moveTo>
                <a:lnTo>
                  <a:pt x="27" y="565"/>
                </a:lnTo>
                <a:lnTo>
                  <a:pt x="13" y="551"/>
                </a:lnTo>
                <a:lnTo>
                  <a:pt x="800" y="551"/>
                </a:lnTo>
                <a:cubicBezTo>
                  <a:pt x="807" y="551"/>
                  <a:pt x="814" y="557"/>
                  <a:pt x="814" y="565"/>
                </a:cubicBezTo>
                <a:lnTo>
                  <a:pt x="814" y="977"/>
                </a:lnTo>
                <a:cubicBezTo>
                  <a:pt x="814" y="985"/>
                  <a:pt x="807" y="991"/>
                  <a:pt x="800" y="991"/>
                </a:cubicBezTo>
                <a:cubicBezTo>
                  <a:pt x="792" y="991"/>
                  <a:pt x="786" y="985"/>
                  <a:pt x="786" y="977"/>
                </a:cubicBezTo>
                <a:lnTo>
                  <a:pt x="786" y="565"/>
                </a:lnTo>
                <a:lnTo>
                  <a:pt x="800" y="579"/>
                </a:lnTo>
                <a:lnTo>
                  <a:pt x="13" y="579"/>
                </a:lnTo>
                <a:cubicBezTo>
                  <a:pt x="6" y="579"/>
                  <a:pt x="0" y="573"/>
                  <a:pt x="0" y="565"/>
                </a:cubicBezTo>
                <a:lnTo>
                  <a:pt x="0" y="14"/>
                </a:lnTo>
                <a:cubicBezTo>
                  <a:pt x="0" y="6"/>
                  <a:pt x="6" y="0"/>
                  <a:pt x="13" y="0"/>
                </a:cubicBezTo>
                <a:cubicBezTo>
                  <a:pt x="21" y="0"/>
                  <a:pt x="27" y="6"/>
                  <a:pt x="27" y="14"/>
                </a:cubicBezTo>
                <a:close/>
                <a:moveTo>
                  <a:pt x="882" y="950"/>
                </a:moveTo>
                <a:lnTo>
                  <a:pt x="800" y="1117"/>
                </a:lnTo>
                <a:lnTo>
                  <a:pt x="717" y="950"/>
                </a:lnTo>
                <a:lnTo>
                  <a:pt x="882" y="950"/>
                </a:lnTo>
                <a:close/>
              </a:path>
            </a:pathLst>
          </a:custGeom>
          <a:solidFill>
            <a:srgbClr val="000000"/>
          </a:solidFill>
          <a:ln w="1440">
            <a:solidFill>
              <a:srgbClr val="000000"/>
            </a:solidFill>
            <a:round/>
            <a:headEnd/>
            <a:tailEnd/>
          </a:ln>
        </p:spPr>
        <p:txBody>
          <a:bodyPr wrap="none" anchor="ctr"/>
          <a:lstStyle/>
          <a:p>
            <a:endParaRPr lang="en-GB"/>
          </a:p>
        </p:txBody>
      </p:sp>
      <p:sp>
        <p:nvSpPr>
          <p:cNvPr id="20578" name="Freeform 101"/>
          <p:cNvSpPr>
            <a:spLocks noChangeArrowheads="1"/>
          </p:cNvSpPr>
          <p:nvPr/>
        </p:nvSpPr>
        <p:spPr bwMode="auto">
          <a:xfrm>
            <a:off x="3783013" y="1323975"/>
            <a:ext cx="820737" cy="420688"/>
          </a:xfrm>
          <a:custGeom>
            <a:avLst/>
            <a:gdLst>
              <a:gd name="T0" fmla="*/ 1529599520 w 2137"/>
              <a:gd name="T1" fmla="*/ 745903154 h 1118"/>
              <a:gd name="T2" fmla="*/ 1529599520 w 2137"/>
              <a:gd name="T3" fmla="*/ 2147483647 h 1118"/>
              <a:gd name="T4" fmla="*/ 736479149 w 2137"/>
              <a:gd name="T5" fmla="*/ 2147483647 h 1118"/>
              <a:gd name="T6" fmla="*/ 2147483647 w 2137"/>
              <a:gd name="T7" fmla="*/ 2147483647 h 1118"/>
              <a:gd name="T8" fmla="*/ 2147483647 w 2137"/>
              <a:gd name="T9" fmla="*/ 2147483647 h 1118"/>
              <a:gd name="T10" fmla="*/ 2147483647 w 2137"/>
              <a:gd name="T11" fmla="*/ 2147483647 h 1118"/>
              <a:gd name="T12" fmla="*/ 2147483647 w 2137"/>
              <a:gd name="T13" fmla="*/ 2147483647 h 1118"/>
              <a:gd name="T14" fmla="*/ 2147483647 w 2137"/>
              <a:gd name="T15" fmla="*/ 2147483647 h 1118"/>
              <a:gd name="T16" fmla="*/ 2147483647 w 2137"/>
              <a:gd name="T17" fmla="*/ 2147483647 h 1118"/>
              <a:gd name="T18" fmla="*/ 2147483647 w 2137"/>
              <a:gd name="T19" fmla="*/ 2147483647 h 1118"/>
              <a:gd name="T20" fmla="*/ 736479149 w 2137"/>
              <a:gd name="T21" fmla="*/ 2147483647 h 1118"/>
              <a:gd name="T22" fmla="*/ 0 w 2137"/>
              <a:gd name="T23" fmla="*/ 2147483647 h 1118"/>
              <a:gd name="T24" fmla="*/ 0 w 2137"/>
              <a:gd name="T25" fmla="*/ 745903154 h 1118"/>
              <a:gd name="T26" fmla="*/ 736479149 w 2137"/>
              <a:gd name="T27" fmla="*/ 0 h 1118"/>
              <a:gd name="T28" fmla="*/ 1529599520 w 2137"/>
              <a:gd name="T29" fmla="*/ 745903154 h 1118"/>
              <a:gd name="T30" fmla="*/ 1529599520 w 2137"/>
              <a:gd name="T31" fmla="*/ 745903154 h 1118"/>
              <a:gd name="T32" fmla="*/ 2147483647 w 2137"/>
              <a:gd name="T33" fmla="*/ 2147483647 h 1118"/>
              <a:gd name="T34" fmla="*/ 2147483647 w 2137"/>
              <a:gd name="T35" fmla="*/ 2147483647 h 1118"/>
              <a:gd name="T36" fmla="*/ 2147483647 w 2137"/>
              <a:gd name="T37" fmla="*/ 2147483647 h 1118"/>
              <a:gd name="T38" fmla="*/ 2147483647 w 2137"/>
              <a:gd name="T39" fmla="*/ 2147483647 h 1118"/>
              <a:gd name="T40" fmla="*/ 2147483647 w 2137"/>
              <a:gd name="T41" fmla="*/ 2147483647 h 11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37" h="1118">
                <a:moveTo>
                  <a:pt x="27" y="14"/>
                </a:moveTo>
                <a:lnTo>
                  <a:pt x="27" y="565"/>
                </a:lnTo>
                <a:lnTo>
                  <a:pt x="13" y="551"/>
                </a:lnTo>
                <a:lnTo>
                  <a:pt x="2052" y="551"/>
                </a:lnTo>
                <a:cubicBezTo>
                  <a:pt x="2060" y="551"/>
                  <a:pt x="2066" y="557"/>
                  <a:pt x="2066" y="565"/>
                </a:cubicBezTo>
                <a:lnTo>
                  <a:pt x="2066" y="977"/>
                </a:lnTo>
                <a:cubicBezTo>
                  <a:pt x="2066" y="985"/>
                  <a:pt x="2060" y="991"/>
                  <a:pt x="2052" y="991"/>
                </a:cubicBezTo>
                <a:cubicBezTo>
                  <a:pt x="2045" y="991"/>
                  <a:pt x="2038" y="985"/>
                  <a:pt x="2038" y="977"/>
                </a:cubicBezTo>
                <a:lnTo>
                  <a:pt x="2038" y="565"/>
                </a:lnTo>
                <a:lnTo>
                  <a:pt x="2052" y="579"/>
                </a:lnTo>
                <a:lnTo>
                  <a:pt x="13" y="579"/>
                </a:lnTo>
                <a:cubicBezTo>
                  <a:pt x="6" y="579"/>
                  <a:pt x="0" y="573"/>
                  <a:pt x="0" y="565"/>
                </a:cubicBezTo>
                <a:lnTo>
                  <a:pt x="0" y="14"/>
                </a:lnTo>
                <a:cubicBezTo>
                  <a:pt x="0" y="6"/>
                  <a:pt x="6" y="0"/>
                  <a:pt x="13" y="0"/>
                </a:cubicBezTo>
                <a:cubicBezTo>
                  <a:pt x="21" y="0"/>
                  <a:pt x="27" y="6"/>
                  <a:pt x="27" y="14"/>
                </a:cubicBezTo>
                <a:close/>
                <a:moveTo>
                  <a:pt x="2136" y="950"/>
                </a:moveTo>
                <a:lnTo>
                  <a:pt x="2052" y="1117"/>
                </a:lnTo>
                <a:lnTo>
                  <a:pt x="1969" y="950"/>
                </a:lnTo>
                <a:lnTo>
                  <a:pt x="2136" y="950"/>
                </a:lnTo>
                <a:close/>
              </a:path>
            </a:pathLst>
          </a:custGeom>
          <a:solidFill>
            <a:srgbClr val="000000"/>
          </a:solidFill>
          <a:ln w="1440">
            <a:solidFill>
              <a:srgbClr val="000000"/>
            </a:solidFill>
            <a:round/>
            <a:headEnd/>
            <a:tailEnd/>
          </a:ln>
        </p:spPr>
        <p:txBody>
          <a:bodyPr wrap="none" anchor="ctr"/>
          <a:lstStyle/>
          <a:p>
            <a:endParaRPr lang="en-GB"/>
          </a:p>
        </p:txBody>
      </p:sp>
      <p:sp>
        <p:nvSpPr>
          <p:cNvPr id="20579" name="Freeform 102"/>
          <p:cNvSpPr>
            <a:spLocks noChangeArrowheads="1"/>
          </p:cNvSpPr>
          <p:nvPr/>
        </p:nvSpPr>
        <p:spPr bwMode="auto">
          <a:xfrm>
            <a:off x="3783013" y="1323975"/>
            <a:ext cx="1400175" cy="420688"/>
          </a:xfrm>
          <a:custGeom>
            <a:avLst/>
            <a:gdLst>
              <a:gd name="T0" fmla="*/ 1520420251 w 3653"/>
              <a:gd name="T1" fmla="*/ 745903154 h 1118"/>
              <a:gd name="T2" fmla="*/ 1520420251 w 3653"/>
              <a:gd name="T3" fmla="*/ 2147483647 h 1118"/>
              <a:gd name="T4" fmla="*/ 732076113 w 3653"/>
              <a:gd name="T5" fmla="*/ 2147483647 h 1118"/>
              <a:gd name="T6" fmla="*/ 2147483647 w 3653"/>
              <a:gd name="T7" fmla="*/ 2147483647 h 1118"/>
              <a:gd name="T8" fmla="*/ 2147483647 w 3653"/>
              <a:gd name="T9" fmla="*/ 2147483647 h 1118"/>
              <a:gd name="T10" fmla="*/ 2147483647 w 3653"/>
              <a:gd name="T11" fmla="*/ 2147483647 h 1118"/>
              <a:gd name="T12" fmla="*/ 2147483647 w 3653"/>
              <a:gd name="T13" fmla="*/ 2147483647 h 1118"/>
              <a:gd name="T14" fmla="*/ 2147483647 w 3653"/>
              <a:gd name="T15" fmla="*/ 2147483647 h 1118"/>
              <a:gd name="T16" fmla="*/ 2147483647 w 3653"/>
              <a:gd name="T17" fmla="*/ 2147483647 h 1118"/>
              <a:gd name="T18" fmla="*/ 2147483647 w 3653"/>
              <a:gd name="T19" fmla="*/ 2147483647 h 1118"/>
              <a:gd name="T20" fmla="*/ 732076113 w 3653"/>
              <a:gd name="T21" fmla="*/ 2147483647 h 1118"/>
              <a:gd name="T22" fmla="*/ 0 w 3653"/>
              <a:gd name="T23" fmla="*/ 2147483647 h 1118"/>
              <a:gd name="T24" fmla="*/ 0 w 3653"/>
              <a:gd name="T25" fmla="*/ 745903154 h 1118"/>
              <a:gd name="T26" fmla="*/ 732076113 w 3653"/>
              <a:gd name="T27" fmla="*/ 0 h 1118"/>
              <a:gd name="T28" fmla="*/ 1520420251 w 3653"/>
              <a:gd name="T29" fmla="*/ 745903154 h 1118"/>
              <a:gd name="T30" fmla="*/ 1520420251 w 3653"/>
              <a:gd name="T31" fmla="*/ 745903154 h 1118"/>
              <a:gd name="T32" fmla="*/ 2147483647 w 3653"/>
              <a:gd name="T33" fmla="*/ 2147483647 h 1118"/>
              <a:gd name="T34" fmla="*/ 2147483647 w 3653"/>
              <a:gd name="T35" fmla="*/ 2147483647 h 1118"/>
              <a:gd name="T36" fmla="*/ 2147483647 w 3653"/>
              <a:gd name="T37" fmla="*/ 2147483647 h 1118"/>
              <a:gd name="T38" fmla="*/ 2147483647 w 3653"/>
              <a:gd name="T39" fmla="*/ 2147483647 h 1118"/>
              <a:gd name="T40" fmla="*/ 2147483647 w 3653"/>
              <a:gd name="T41" fmla="*/ 2147483647 h 11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653" h="1118">
                <a:moveTo>
                  <a:pt x="27" y="14"/>
                </a:moveTo>
                <a:lnTo>
                  <a:pt x="27" y="565"/>
                </a:lnTo>
                <a:lnTo>
                  <a:pt x="13" y="551"/>
                </a:lnTo>
                <a:lnTo>
                  <a:pt x="3568" y="551"/>
                </a:lnTo>
                <a:cubicBezTo>
                  <a:pt x="3576" y="551"/>
                  <a:pt x="3582" y="557"/>
                  <a:pt x="3582" y="565"/>
                </a:cubicBezTo>
                <a:lnTo>
                  <a:pt x="3582" y="977"/>
                </a:lnTo>
                <a:cubicBezTo>
                  <a:pt x="3582" y="985"/>
                  <a:pt x="3576" y="991"/>
                  <a:pt x="3568" y="991"/>
                </a:cubicBezTo>
                <a:cubicBezTo>
                  <a:pt x="3561" y="991"/>
                  <a:pt x="3555" y="985"/>
                  <a:pt x="3555" y="977"/>
                </a:cubicBezTo>
                <a:lnTo>
                  <a:pt x="3555" y="565"/>
                </a:lnTo>
                <a:lnTo>
                  <a:pt x="3568" y="579"/>
                </a:lnTo>
                <a:lnTo>
                  <a:pt x="13" y="579"/>
                </a:lnTo>
                <a:cubicBezTo>
                  <a:pt x="6" y="579"/>
                  <a:pt x="0" y="573"/>
                  <a:pt x="0" y="565"/>
                </a:cubicBezTo>
                <a:lnTo>
                  <a:pt x="0" y="14"/>
                </a:lnTo>
                <a:cubicBezTo>
                  <a:pt x="0" y="6"/>
                  <a:pt x="6" y="0"/>
                  <a:pt x="13" y="0"/>
                </a:cubicBezTo>
                <a:cubicBezTo>
                  <a:pt x="21" y="0"/>
                  <a:pt x="27" y="6"/>
                  <a:pt x="27" y="14"/>
                </a:cubicBezTo>
                <a:close/>
                <a:moveTo>
                  <a:pt x="3652" y="950"/>
                </a:moveTo>
                <a:lnTo>
                  <a:pt x="3568" y="1117"/>
                </a:lnTo>
                <a:lnTo>
                  <a:pt x="3486" y="950"/>
                </a:lnTo>
                <a:lnTo>
                  <a:pt x="3652" y="950"/>
                </a:lnTo>
                <a:close/>
              </a:path>
            </a:pathLst>
          </a:custGeom>
          <a:solidFill>
            <a:srgbClr val="000000"/>
          </a:solidFill>
          <a:ln w="1440">
            <a:solidFill>
              <a:srgbClr val="000000"/>
            </a:solidFill>
            <a:round/>
            <a:headEnd/>
            <a:tailEnd/>
          </a:ln>
        </p:spPr>
        <p:txBody>
          <a:bodyPr wrap="none" anchor="ctr"/>
          <a:lstStyle/>
          <a:p>
            <a:endParaRPr lang="en-GB"/>
          </a:p>
        </p:txBody>
      </p:sp>
      <p:sp>
        <p:nvSpPr>
          <p:cNvPr id="20580" name="Freeform 103"/>
          <p:cNvSpPr>
            <a:spLocks noChangeArrowheads="1"/>
          </p:cNvSpPr>
          <p:nvPr/>
        </p:nvSpPr>
        <p:spPr bwMode="auto">
          <a:xfrm>
            <a:off x="3783013" y="1323975"/>
            <a:ext cx="2071687" cy="419100"/>
          </a:xfrm>
          <a:custGeom>
            <a:avLst/>
            <a:gdLst>
              <a:gd name="T0" fmla="*/ 1522962616 w 5402"/>
              <a:gd name="T1" fmla="*/ 739496885 h 1117"/>
              <a:gd name="T2" fmla="*/ 1522962616 w 5402"/>
              <a:gd name="T3" fmla="*/ 2147483647 h 1117"/>
              <a:gd name="T4" fmla="*/ 733316221 w 5402"/>
              <a:gd name="T5" fmla="*/ 2147483647 h 1117"/>
              <a:gd name="T6" fmla="*/ 2147483647 w 5402"/>
              <a:gd name="T7" fmla="*/ 2147483647 h 1117"/>
              <a:gd name="T8" fmla="*/ 2147483647 w 5402"/>
              <a:gd name="T9" fmla="*/ 2147483647 h 1117"/>
              <a:gd name="T10" fmla="*/ 2147483647 w 5402"/>
              <a:gd name="T11" fmla="*/ 2147483647 h 1117"/>
              <a:gd name="T12" fmla="*/ 2147483647 w 5402"/>
              <a:gd name="T13" fmla="*/ 2147483647 h 1117"/>
              <a:gd name="T14" fmla="*/ 2147483647 w 5402"/>
              <a:gd name="T15" fmla="*/ 2147483647 h 1117"/>
              <a:gd name="T16" fmla="*/ 2147483647 w 5402"/>
              <a:gd name="T17" fmla="*/ 2147483647 h 1117"/>
              <a:gd name="T18" fmla="*/ 2147483647 w 5402"/>
              <a:gd name="T19" fmla="*/ 2147483647 h 1117"/>
              <a:gd name="T20" fmla="*/ 733316221 w 5402"/>
              <a:gd name="T21" fmla="*/ 2147483647 h 1117"/>
              <a:gd name="T22" fmla="*/ 0 w 5402"/>
              <a:gd name="T23" fmla="*/ 2147483647 h 1117"/>
              <a:gd name="T24" fmla="*/ 0 w 5402"/>
              <a:gd name="T25" fmla="*/ 739496885 h 1117"/>
              <a:gd name="T26" fmla="*/ 733316221 w 5402"/>
              <a:gd name="T27" fmla="*/ 0 h 1117"/>
              <a:gd name="T28" fmla="*/ 1522962616 w 5402"/>
              <a:gd name="T29" fmla="*/ 739496885 h 1117"/>
              <a:gd name="T30" fmla="*/ 1522962616 w 5402"/>
              <a:gd name="T31" fmla="*/ 739496885 h 1117"/>
              <a:gd name="T32" fmla="*/ 2147483647 w 5402"/>
              <a:gd name="T33" fmla="*/ 2147483647 h 1117"/>
              <a:gd name="T34" fmla="*/ 2147483647 w 5402"/>
              <a:gd name="T35" fmla="*/ 2147483647 h 1117"/>
              <a:gd name="T36" fmla="*/ 2147483647 w 5402"/>
              <a:gd name="T37" fmla="*/ 2147483647 h 1117"/>
              <a:gd name="T38" fmla="*/ 2147483647 w 5402"/>
              <a:gd name="T39" fmla="*/ 2147483647 h 1117"/>
              <a:gd name="T40" fmla="*/ 2147483647 w 5402"/>
              <a:gd name="T41" fmla="*/ 2147483647 h 1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02" h="1117">
                <a:moveTo>
                  <a:pt x="27" y="14"/>
                </a:moveTo>
                <a:lnTo>
                  <a:pt x="27" y="565"/>
                </a:lnTo>
                <a:lnTo>
                  <a:pt x="13" y="551"/>
                </a:lnTo>
                <a:lnTo>
                  <a:pt x="5318" y="551"/>
                </a:lnTo>
                <a:cubicBezTo>
                  <a:pt x="5326" y="551"/>
                  <a:pt x="5333" y="557"/>
                  <a:pt x="5333" y="565"/>
                </a:cubicBezTo>
                <a:lnTo>
                  <a:pt x="5333" y="977"/>
                </a:lnTo>
                <a:cubicBezTo>
                  <a:pt x="5333" y="985"/>
                  <a:pt x="5326" y="992"/>
                  <a:pt x="5318" y="992"/>
                </a:cubicBezTo>
                <a:cubicBezTo>
                  <a:pt x="5311" y="992"/>
                  <a:pt x="5305" y="985"/>
                  <a:pt x="5305" y="977"/>
                </a:cubicBezTo>
                <a:lnTo>
                  <a:pt x="5305" y="565"/>
                </a:lnTo>
                <a:lnTo>
                  <a:pt x="5318" y="578"/>
                </a:lnTo>
                <a:lnTo>
                  <a:pt x="13" y="578"/>
                </a:lnTo>
                <a:cubicBezTo>
                  <a:pt x="5" y="578"/>
                  <a:pt x="0" y="573"/>
                  <a:pt x="0" y="565"/>
                </a:cubicBezTo>
                <a:lnTo>
                  <a:pt x="0" y="14"/>
                </a:lnTo>
                <a:cubicBezTo>
                  <a:pt x="0" y="6"/>
                  <a:pt x="5" y="0"/>
                  <a:pt x="13" y="0"/>
                </a:cubicBezTo>
                <a:cubicBezTo>
                  <a:pt x="21" y="0"/>
                  <a:pt x="27" y="6"/>
                  <a:pt x="27" y="14"/>
                </a:cubicBezTo>
                <a:close/>
                <a:moveTo>
                  <a:pt x="5401" y="950"/>
                </a:moveTo>
                <a:lnTo>
                  <a:pt x="5318" y="1116"/>
                </a:lnTo>
                <a:lnTo>
                  <a:pt x="5236" y="950"/>
                </a:lnTo>
                <a:lnTo>
                  <a:pt x="5401" y="950"/>
                </a:lnTo>
                <a:close/>
              </a:path>
            </a:pathLst>
          </a:custGeom>
          <a:solidFill>
            <a:srgbClr val="000000"/>
          </a:solidFill>
          <a:ln w="1440">
            <a:solidFill>
              <a:srgbClr val="000000"/>
            </a:solidFill>
            <a:round/>
            <a:headEnd/>
            <a:tailEnd/>
          </a:ln>
        </p:spPr>
        <p:txBody>
          <a:bodyPr wrap="none" anchor="ctr"/>
          <a:lstStyle/>
          <a:p>
            <a:endParaRPr lang="en-GB"/>
          </a:p>
        </p:txBody>
      </p:sp>
      <p:sp>
        <p:nvSpPr>
          <p:cNvPr id="20581" name="Freeform 104"/>
          <p:cNvSpPr>
            <a:spLocks noChangeArrowheads="1"/>
          </p:cNvSpPr>
          <p:nvPr/>
        </p:nvSpPr>
        <p:spPr bwMode="auto">
          <a:xfrm>
            <a:off x="3783013" y="1323975"/>
            <a:ext cx="2797175" cy="419100"/>
          </a:xfrm>
          <a:custGeom>
            <a:avLst/>
            <a:gdLst>
              <a:gd name="T0" fmla="*/ 1522140963 w 7295"/>
              <a:gd name="T1" fmla="*/ 739496885 h 1117"/>
              <a:gd name="T2" fmla="*/ 1522140963 w 7295"/>
              <a:gd name="T3" fmla="*/ 2147483647 h 1117"/>
              <a:gd name="T4" fmla="*/ 732915448 w 7295"/>
              <a:gd name="T5" fmla="*/ 2147483647 h 1117"/>
              <a:gd name="T6" fmla="*/ 2147483647 w 7295"/>
              <a:gd name="T7" fmla="*/ 2147483647 h 1117"/>
              <a:gd name="T8" fmla="*/ 2147483647 w 7295"/>
              <a:gd name="T9" fmla="*/ 2147483647 h 1117"/>
              <a:gd name="T10" fmla="*/ 2147483647 w 7295"/>
              <a:gd name="T11" fmla="*/ 2147483647 h 1117"/>
              <a:gd name="T12" fmla="*/ 2147483647 w 7295"/>
              <a:gd name="T13" fmla="*/ 2147483647 h 1117"/>
              <a:gd name="T14" fmla="*/ 2147483647 w 7295"/>
              <a:gd name="T15" fmla="*/ 2147483647 h 1117"/>
              <a:gd name="T16" fmla="*/ 2147483647 w 7295"/>
              <a:gd name="T17" fmla="*/ 2147483647 h 1117"/>
              <a:gd name="T18" fmla="*/ 2147483647 w 7295"/>
              <a:gd name="T19" fmla="*/ 2147483647 h 1117"/>
              <a:gd name="T20" fmla="*/ 732915448 w 7295"/>
              <a:gd name="T21" fmla="*/ 2147483647 h 1117"/>
              <a:gd name="T22" fmla="*/ 0 w 7295"/>
              <a:gd name="T23" fmla="*/ 2147483647 h 1117"/>
              <a:gd name="T24" fmla="*/ 0 w 7295"/>
              <a:gd name="T25" fmla="*/ 739496885 h 1117"/>
              <a:gd name="T26" fmla="*/ 732915448 w 7295"/>
              <a:gd name="T27" fmla="*/ 0 h 1117"/>
              <a:gd name="T28" fmla="*/ 1522140963 w 7295"/>
              <a:gd name="T29" fmla="*/ 739496885 h 1117"/>
              <a:gd name="T30" fmla="*/ 1522140963 w 7295"/>
              <a:gd name="T31" fmla="*/ 739496885 h 1117"/>
              <a:gd name="T32" fmla="*/ 2147483647 w 7295"/>
              <a:gd name="T33" fmla="*/ 2147483647 h 1117"/>
              <a:gd name="T34" fmla="*/ 2147483647 w 7295"/>
              <a:gd name="T35" fmla="*/ 2147483647 h 1117"/>
              <a:gd name="T36" fmla="*/ 2147483647 w 7295"/>
              <a:gd name="T37" fmla="*/ 2147483647 h 1117"/>
              <a:gd name="T38" fmla="*/ 2147483647 w 7295"/>
              <a:gd name="T39" fmla="*/ 2147483647 h 1117"/>
              <a:gd name="T40" fmla="*/ 2147483647 w 7295"/>
              <a:gd name="T41" fmla="*/ 2147483647 h 1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95" h="1117">
                <a:moveTo>
                  <a:pt x="27" y="14"/>
                </a:moveTo>
                <a:lnTo>
                  <a:pt x="27" y="565"/>
                </a:lnTo>
                <a:lnTo>
                  <a:pt x="13" y="551"/>
                </a:lnTo>
                <a:lnTo>
                  <a:pt x="7210" y="551"/>
                </a:lnTo>
                <a:cubicBezTo>
                  <a:pt x="7218" y="551"/>
                  <a:pt x="7225" y="557"/>
                  <a:pt x="7225" y="565"/>
                </a:cubicBezTo>
                <a:lnTo>
                  <a:pt x="7225" y="977"/>
                </a:lnTo>
                <a:cubicBezTo>
                  <a:pt x="7225" y="985"/>
                  <a:pt x="7218" y="992"/>
                  <a:pt x="7210" y="992"/>
                </a:cubicBezTo>
                <a:cubicBezTo>
                  <a:pt x="7203" y="992"/>
                  <a:pt x="7197" y="985"/>
                  <a:pt x="7197" y="977"/>
                </a:cubicBezTo>
                <a:lnTo>
                  <a:pt x="7197" y="565"/>
                </a:lnTo>
                <a:lnTo>
                  <a:pt x="7210" y="578"/>
                </a:lnTo>
                <a:lnTo>
                  <a:pt x="13" y="578"/>
                </a:lnTo>
                <a:cubicBezTo>
                  <a:pt x="5" y="578"/>
                  <a:pt x="0" y="573"/>
                  <a:pt x="0" y="565"/>
                </a:cubicBezTo>
                <a:lnTo>
                  <a:pt x="0" y="14"/>
                </a:lnTo>
                <a:cubicBezTo>
                  <a:pt x="0" y="6"/>
                  <a:pt x="5" y="0"/>
                  <a:pt x="13" y="0"/>
                </a:cubicBezTo>
                <a:cubicBezTo>
                  <a:pt x="21" y="0"/>
                  <a:pt x="27" y="6"/>
                  <a:pt x="27" y="14"/>
                </a:cubicBezTo>
                <a:close/>
                <a:moveTo>
                  <a:pt x="7294" y="950"/>
                </a:moveTo>
                <a:lnTo>
                  <a:pt x="7210" y="1116"/>
                </a:lnTo>
                <a:lnTo>
                  <a:pt x="7127" y="950"/>
                </a:lnTo>
                <a:lnTo>
                  <a:pt x="7294" y="950"/>
                </a:lnTo>
                <a:close/>
              </a:path>
            </a:pathLst>
          </a:custGeom>
          <a:solidFill>
            <a:srgbClr val="000000"/>
          </a:solidFill>
          <a:ln w="1440">
            <a:solidFill>
              <a:srgbClr val="000000"/>
            </a:solidFill>
            <a:round/>
            <a:headEnd/>
            <a:tailEnd/>
          </a:ln>
        </p:spPr>
        <p:txBody>
          <a:bodyPr wrap="none" anchor="ctr"/>
          <a:lstStyle/>
          <a:p>
            <a:endParaRPr lang="en-GB"/>
          </a:p>
        </p:txBody>
      </p:sp>
      <p:sp>
        <p:nvSpPr>
          <p:cNvPr id="20582" name="Freeform 105"/>
          <p:cNvSpPr>
            <a:spLocks noChangeArrowheads="1"/>
          </p:cNvSpPr>
          <p:nvPr/>
        </p:nvSpPr>
        <p:spPr bwMode="auto">
          <a:xfrm>
            <a:off x="3783013" y="1323975"/>
            <a:ext cx="3568700" cy="419100"/>
          </a:xfrm>
          <a:custGeom>
            <a:avLst/>
            <a:gdLst>
              <a:gd name="T0" fmla="*/ 1522657221 w 9306"/>
              <a:gd name="T1" fmla="*/ 739496885 h 1117"/>
              <a:gd name="T2" fmla="*/ 1522657221 w 9306"/>
              <a:gd name="T3" fmla="*/ 2147483647 h 1117"/>
              <a:gd name="T4" fmla="*/ 733093276 w 9306"/>
              <a:gd name="T5" fmla="*/ 2147483647 h 1117"/>
              <a:gd name="T6" fmla="*/ 2147483647 w 9306"/>
              <a:gd name="T7" fmla="*/ 2147483647 h 1117"/>
              <a:gd name="T8" fmla="*/ 2147483647 w 9306"/>
              <a:gd name="T9" fmla="*/ 2147483647 h 1117"/>
              <a:gd name="T10" fmla="*/ 2147483647 w 9306"/>
              <a:gd name="T11" fmla="*/ 2147483647 h 1117"/>
              <a:gd name="T12" fmla="*/ 2147483647 w 9306"/>
              <a:gd name="T13" fmla="*/ 2147483647 h 1117"/>
              <a:gd name="T14" fmla="*/ 2147483647 w 9306"/>
              <a:gd name="T15" fmla="*/ 2147483647 h 1117"/>
              <a:gd name="T16" fmla="*/ 2147483647 w 9306"/>
              <a:gd name="T17" fmla="*/ 2147483647 h 1117"/>
              <a:gd name="T18" fmla="*/ 2147483647 w 9306"/>
              <a:gd name="T19" fmla="*/ 2147483647 h 1117"/>
              <a:gd name="T20" fmla="*/ 733093276 w 9306"/>
              <a:gd name="T21" fmla="*/ 2147483647 h 1117"/>
              <a:gd name="T22" fmla="*/ 0 w 9306"/>
              <a:gd name="T23" fmla="*/ 2147483647 h 1117"/>
              <a:gd name="T24" fmla="*/ 0 w 9306"/>
              <a:gd name="T25" fmla="*/ 739496885 h 1117"/>
              <a:gd name="T26" fmla="*/ 733093276 w 9306"/>
              <a:gd name="T27" fmla="*/ 0 h 1117"/>
              <a:gd name="T28" fmla="*/ 1522657221 w 9306"/>
              <a:gd name="T29" fmla="*/ 739496885 h 1117"/>
              <a:gd name="T30" fmla="*/ 1522657221 w 9306"/>
              <a:gd name="T31" fmla="*/ 739496885 h 1117"/>
              <a:gd name="T32" fmla="*/ 2147483647 w 9306"/>
              <a:gd name="T33" fmla="*/ 2147483647 h 1117"/>
              <a:gd name="T34" fmla="*/ 2147483647 w 9306"/>
              <a:gd name="T35" fmla="*/ 2147483647 h 1117"/>
              <a:gd name="T36" fmla="*/ 2147483647 w 9306"/>
              <a:gd name="T37" fmla="*/ 2147483647 h 1117"/>
              <a:gd name="T38" fmla="*/ 2147483647 w 9306"/>
              <a:gd name="T39" fmla="*/ 2147483647 h 1117"/>
              <a:gd name="T40" fmla="*/ 2147483647 w 9306"/>
              <a:gd name="T41" fmla="*/ 2147483647 h 1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06" h="1117">
                <a:moveTo>
                  <a:pt x="27" y="14"/>
                </a:moveTo>
                <a:lnTo>
                  <a:pt x="27" y="565"/>
                </a:lnTo>
                <a:lnTo>
                  <a:pt x="13" y="551"/>
                </a:lnTo>
                <a:lnTo>
                  <a:pt x="9221" y="551"/>
                </a:lnTo>
                <a:cubicBezTo>
                  <a:pt x="9229" y="551"/>
                  <a:pt x="9236" y="557"/>
                  <a:pt x="9236" y="565"/>
                </a:cubicBezTo>
                <a:lnTo>
                  <a:pt x="9236" y="977"/>
                </a:lnTo>
                <a:cubicBezTo>
                  <a:pt x="9236" y="985"/>
                  <a:pt x="9229" y="992"/>
                  <a:pt x="9221" y="992"/>
                </a:cubicBezTo>
                <a:cubicBezTo>
                  <a:pt x="9214" y="992"/>
                  <a:pt x="9208" y="985"/>
                  <a:pt x="9208" y="977"/>
                </a:cubicBezTo>
                <a:lnTo>
                  <a:pt x="9208" y="565"/>
                </a:lnTo>
                <a:lnTo>
                  <a:pt x="9221" y="578"/>
                </a:lnTo>
                <a:lnTo>
                  <a:pt x="13" y="578"/>
                </a:lnTo>
                <a:cubicBezTo>
                  <a:pt x="5" y="578"/>
                  <a:pt x="0" y="573"/>
                  <a:pt x="0" y="565"/>
                </a:cubicBezTo>
                <a:lnTo>
                  <a:pt x="0" y="14"/>
                </a:lnTo>
                <a:cubicBezTo>
                  <a:pt x="0" y="6"/>
                  <a:pt x="5" y="0"/>
                  <a:pt x="13" y="0"/>
                </a:cubicBezTo>
                <a:cubicBezTo>
                  <a:pt x="21" y="0"/>
                  <a:pt x="27" y="6"/>
                  <a:pt x="27" y="14"/>
                </a:cubicBezTo>
                <a:close/>
                <a:moveTo>
                  <a:pt x="9305" y="950"/>
                </a:moveTo>
                <a:lnTo>
                  <a:pt x="9221" y="1116"/>
                </a:lnTo>
                <a:lnTo>
                  <a:pt x="9138" y="950"/>
                </a:lnTo>
                <a:lnTo>
                  <a:pt x="9305" y="950"/>
                </a:lnTo>
                <a:close/>
              </a:path>
            </a:pathLst>
          </a:custGeom>
          <a:solidFill>
            <a:srgbClr val="000000"/>
          </a:solidFill>
          <a:ln w="1440">
            <a:solidFill>
              <a:srgbClr val="000000"/>
            </a:solidFill>
            <a:round/>
            <a:headEnd/>
            <a:tailEnd/>
          </a:ln>
        </p:spPr>
        <p:txBody>
          <a:bodyPr wrap="none" anchor="ctr"/>
          <a:lstStyle/>
          <a:p>
            <a:endParaRPr lang="en-GB"/>
          </a:p>
        </p:txBody>
      </p:sp>
      <p:sp>
        <p:nvSpPr>
          <p:cNvPr id="20583" name="Freeform 106"/>
          <p:cNvSpPr>
            <a:spLocks noChangeArrowheads="1"/>
          </p:cNvSpPr>
          <p:nvPr/>
        </p:nvSpPr>
        <p:spPr bwMode="auto">
          <a:xfrm>
            <a:off x="3783013" y="1323975"/>
            <a:ext cx="4221162" cy="419100"/>
          </a:xfrm>
          <a:custGeom>
            <a:avLst/>
            <a:gdLst>
              <a:gd name="T0" fmla="*/ 1522769906 w 11007"/>
              <a:gd name="T1" fmla="*/ 739496885 h 1117"/>
              <a:gd name="T2" fmla="*/ 1522769906 w 11007"/>
              <a:gd name="T3" fmla="*/ 2147483647 h 1117"/>
              <a:gd name="T4" fmla="*/ 733147232 w 11007"/>
              <a:gd name="T5" fmla="*/ 2147483647 h 1117"/>
              <a:gd name="T6" fmla="*/ 2147483647 w 11007"/>
              <a:gd name="T7" fmla="*/ 2147483647 h 1117"/>
              <a:gd name="T8" fmla="*/ 2147483647 w 11007"/>
              <a:gd name="T9" fmla="*/ 2147483647 h 1117"/>
              <a:gd name="T10" fmla="*/ 2147483647 w 11007"/>
              <a:gd name="T11" fmla="*/ 2147483647 h 1117"/>
              <a:gd name="T12" fmla="*/ 2147483647 w 11007"/>
              <a:gd name="T13" fmla="*/ 2147483647 h 1117"/>
              <a:gd name="T14" fmla="*/ 2147483647 w 11007"/>
              <a:gd name="T15" fmla="*/ 2147483647 h 1117"/>
              <a:gd name="T16" fmla="*/ 2147483647 w 11007"/>
              <a:gd name="T17" fmla="*/ 2147483647 h 1117"/>
              <a:gd name="T18" fmla="*/ 2147483647 w 11007"/>
              <a:gd name="T19" fmla="*/ 2147483647 h 1117"/>
              <a:gd name="T20" fmla="*/ 733147232 w 11007"/>
              <a:gd name="T21" fmla="*/ 2147483647 h 1117"/>
              <a:gd name="T22" fmla="*/ 0 w 11007"/>
              <a:gd name="T23" fmla="*/ 2147483647 h 1117"/>
              <a:gd name="T24" fmla="*/ 0 w 11007"/>
              <a:gd name="T25" fmla="*/ 739496885 h 1117"/>
              <a:gd name="T26" fmla="*/ 733147232 w 11007"/>
              <a:gd name="T27" fmla="*/ 0 h 1117"/>
              <a:gd name="T28" fmla="*/ 1522769906 w 11007"/>
              <a:gd name="T29" fmla="*/ 739496885 h 1117"/>
              <a:gd name="T30" fmla="*/ 1522769906 w 11007"/>
              <a:gd name="T31" fmla="*/ 739496885 h 1117"/>
              <a:gd name="T32" fmla="*/ 2147483647 w 11007"/>
              <a:gd name="T33" fmla="*/ 2147483647 h 1117"/>
              <a:gd name="T34" fmla="*/ 2147483647 w 11007"/>
              <a:gd name="T35" fmla="*/ 2147483647 h 1117"/>
              <a:gd name="T36" fmla="*/ 2147483647 w 11007"/>
              <a:gd name="T37" fmla="*/ 2147483647 h 1117"/>
              <a:gd name="T38" fmla="*/ 2147483647 w 11007"/>
              <a:gd name="T39" fmla="*/ 2147483647 h 1117"/>
              <a:gd name="T40" fmla="*/ 2147483647 w 11007"/>
              <a:gd name="T41" fmla="*/ 2147483647 h 11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07" h="1117">
                <a:moveTo>
                  <a:pt x="27" y="14"/>
                </a:moveTo>
                <a:lnTo>
                  <a:pt x="27" y="565"/>
                </a:lnTo>
                <a:lnTo>
                  <a:pt x="13" y="551"/>
                </a:lnTo>
                <a:lnTo>
                  <a:pt x="10923" y="551"/>
                </a:lnTo>
                <a:cubicBezTo>
                  <a:pt x="10931" y="551"/>
                  <a:pt x="10937" y="557"/>
                  <a:pt x="10937" y="565"/>
                </a:cubicBezTo>
                <a:lnTo>
                  <a:pt x="10937" y="977"/>
                </a:lnTo>
                <a:cubicBezTo>
                  <a:pt x="10937" y="985"/>
                  <a:pt x="10931" y="992"/>
                  <a:pt x="10923" y="992"/>
                </a:cubicBezTo>
                <a:cubicBezTo>
                  <a:pt x="10916" y="992"/>
                  <a:pt x="10910" y="985"/>
                  <a:pt x="10910" y="977"/>
                </a:cubicBezTo>
                <a:lnTo>
                  <a:pt x="10910" y="565"/>
                </a:lnTo>
                <a:lnTo>
                  <a:pt x="10923" y="578"/>
                </a:lnTo>
                <a:lnTo>
                  <a:pt x="13" y="578"/>
                </a:lnTo>
                <a:cubicBezTo>
                  <a:pt x="5" y="578"/>
                  <a:pt x="0" y="573"/>
                  <a:pt x="0" y="565"/>
                </a:cubicBezTo>
                <a:lnTo>
                  <a:pt x="0" y="14"/>
                </a:lnTo>
                <a:cubicBezTo>
                  <a:pt x="0" y="6"/>
                  <a:pt x="5" y="0"/>
                  <a:pt x="13" y="0"/>
                </a:cubicBezTo>
                <a:cubicBezTo>
                  <a:pt x="21" y="0"/>
                  <a:pt x="27" y="6"/>
                  <a:pt x="27" y="14"/>
                </a:cubicBezTo>
                <a:close/>
                <a:moveTo>
                  <a:pt x="11006" y="950"/>
                </a:moveTo>
                <a:lnTo>
                  <a:pt x="10923" y="1116"/>
                </a:lnTo>
                <a:lnTo>
                  <a:pt x="10840" y="950"/>
                </a:lnTo>
                <a:lnTo>
                  <a:pt x="11006" y="950"/>
                </a:lnTo>
                <a:close/>
              </a:path>
            </a:pathLst>
          </a:custGeom>
          <a:solidFill>
            <a:srgbClr val="000000"/>
          </a:solidFill>
          <a:ln w="1440">
            <a:solidFill>
              <a:srgbClr val="000000"/>
            </a:solidFill>
            <a:round/>
            <a:headEnd/>
            <a:tailEnd/>
          </a:ln>
        </p:spPr>
        <p:txBody>
          <a:bodyPr wrap="none" anchor="ctr"/>
          <a:lstStyle/>
          <a:p>
            <a:endParaRPr lang="en-GB"/>
          </a:p>
        </p:txBody>
      </p:sp>
      <p:sp>
        <p:nvSpPr>
          <p:cNvPr id="20584" name="Line 107"/>
          <p:cNvSpPr>
            <a:spLocks noChangeShapeType="1"/>
          </p:cNvSpPr>
          <p:nvPr/>
        </p:nvSpPr>
        <p:spPr bwMode="auto">
          <a:xfrm>
            <a:off x="3787775" y="1328738"/>
            <a:ext cx="7938" cy="44084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585" name="Freeform 108"/>
          <p:cNvSpPr>
            <a:spLocks noChangeArrowheads="1"/>
          </p:cNvSpPr>
          <p:nvPr/>
        </p:nvSpPr>
        <p:spPr bwMode="auto">
          <a:xfrm>
            <a:off x="1582738" y="5719763"/>
            <a:ext cx="2211387" cy="182562"/>
          </a:xfrm>
          <a:custGeom>
            <a:avLst/>
            <a:gdLst>
              <a:gd name="T0" fmla="*/ 2147483647 w 5766"/>
              <a:gd name="T1" fmla="*/ 1422424513 h 487"/>
              <a:gd name="T2" fmla="*/ 2147483647 w 5766"/>
              <a:gd name="T3" fmla="*/ 1422424513 h 487"/>
              <a:gd name="T4" fmla="*/ 2147483647 w 5766"/>
              <a:gd name="T5" fmla="*/ 684793061 h 487"/>
              <a:gd name="T6" fmla="*/ 2147483647 w 5766"/>
              <a:gd name="T7" fmla="*/ 2147483647 h 487"/>
              <a:gd name="T8" fmla="*/ 2147483647 w 5766"/>
              <a:gd name="T9" fmla="*/ 2147483647 h 487"/>
              <a:gd name="T10" fmla="*/ 2147483647 w 5766"/>
              <a:gd name="T11" fmla="*/ 2147483647 h 487"/>
              <a:gd name="T12" fmla="*/ 2147483647 w 5766"/>
              <a:gd name="T13" fmla="*/ 684793061 h 487"/>
              <a:gd name="T14" fmla="*/ 2147483647 w 5766"/>
              <a:gd name="T15" fmla="*/ 0 h 487"/>
              <a:gd name="T16" fmla="*/ 2147483647 w 5766"/>
              <a:gd name="T17" fmla="*/ 0 h 487"/>
              <a:gd name="T18" fmla="*/ 2147483647 w 5766"/>
              <a:gd name="T19" fmla="*/ 684793061 h 487"/>
              <a:gd name="T20" fmla="*/ 2147483647 w 5766"/>
              <a:gd name="T21" fmla="*/ 1422424513 h 487"/>
              <a:gd name="T22" fmla="*/ 2147483647 w 5766"/>
              <a:gd name="T23" fmla="*/ 1422424513 h 487"/>
              <a:gd name="T24" fmla="*/ 2147483647 w 5766"/>
              <a:gd name="T25" fmla="*/ 2147483647 h 487"/>
              <a:gd name="T26" fmla="*/ 2147483647 w 5766"/>
              <a:gd name="T27" fmla="*/ 2147483647 h 487"/>
              <a:gd name="T28" fmla="*/ 0 w 5766"/>
              <a:gd name="T29" fmla="*/ 2147483647 h 487"/>
              <a:gd name="T30" fmla="*/ 2147483647 w 5766"/>
              <a:gd name="T31" fmla="*/ 2147483647 h 487"/>
              <a:gd name="T32" fmla="*/ 2147483647 w 5766"/>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66" h="487">
                <a:moveTo>
                  <a:pt x="5751" y="27"/>
                </a:moveTo>
                <a:lnTo>
                  <a:pt x="83" y="27"/>
                </a:lnTo>
                <a:lnTo>
                  <a:pt x="96" y="13"/>
                </a:lnTo>
                <a:lnTo>
                  <a:pt x="96" y="346"/>
                </a:lnTo>
                <a:cubicBezTo>
                  <a:pt x="96" y="354"/>
                  <a:pt x="90" y="360"/>
                  <a:pt x="83" y="360"/>
                </a:cubicBezTo>
                <a:cubicBezTo>
                  <a:pt x="75" y="360"/>
                  <a:pt x="69" y="354"/>
                  <a:pt x="69" y="346"/>
                </a:cubicBezTo>
                <a:lnTo>
                  <a:pt x="69" y="13"/>
                </a:lnTo>
                <a:cubicBezTo>
                  <a:pt x="69" y="5"/>
                  <a:pt x="75" y="0"/>
                  <a:pt x="83" y="0"/>
                </a:cubicBezTo>
                <a:lnTo>
                  <a:pt x="5751" y="0"/>
                </a:lnTo>
                <a:cubicBezTo>
                  <a:pt x="5759" y="0"/>
                  <a:pt x="5765" y="5"/>
                  <a:pt x="5765" y="13"/>
                </a:cubicBezTo>
                <a:cubicBezTo>
                  <a:pt x="5765" y="21"/>
                  <a:pt x="5759" y="27"/>
                  <a:pt x="5751" y="27"/>
                </a:cubicBezTo>
                <a:close/>
                <a:moveTo>
                  <a:pt x="166" y="319"/>
                </a:moveTo>
                <a:lnTo>
                  <a:pt x="83" y="486"/>
                </a:lnTo>
                <a:lnTo>
                  <a:pt x="0" y="319"/>
                </a:lnTo>
                <a:lnTo>
                  <a:pt x="166" y="319"/>
                </a:lnTo>
                <a:close/>
              </a:path>
            </a:pathLst>
          </a:custGeom>
          <a:solidFill>
            <a:srgbClr val="000000"/>
          </a:solidFill>
          <a:ln w="1440">
            <a:solidFill>
              <a:srgbClr val="000000"/>
            </a:solidFill>
            <a:round/>
            <a:headEnd/>
            <a:tailEnd/>
          </a:ln>
        </p:spPr>
        <p:txBody>
          <a:bodyPr wrap="none" anchor="ctr"/>
          <a:lstStyle/>
          <a:p>
            <a:endParaRPr lang="en-GB"/>
          </a:p>
        </p:txBody>
      </p:sp>
      <p:sp>
        <p:nvSpPr>
          <p:cNvPr id="20586" name="Freeform 109"/>
          <p:cNvSpPr>
            <a:spLocks noChangeArrowheads="1"/>
          </p:cNvSpPr>
          <p:nvPr/>
        </p:nvSpPr>
        <p:spPr bwMode="auto">
          <a:xfrm>
            <a:off x="2082800" y="5719763"/>
            <a:ext cx="1712913" cy="182562"/>
          </a:xfrm>
          <a:custGeom>
            <a:avLst/>
            <a:gdLst>
              <a:gd name="T0" fmla="*/ 2147483647 w 4469"/>
              <a:gd name="T1" fmla="*/ 1422424513 h 487"/>
              <a:gd name="T2" fmla="*/ 2147483647 w 4469"/>
              <a:gd name="T3" fmla="*/ 1422424513 h 487"/>
              <a:gd name="T4" fmla="*/ 2147483647 w 4469"/>
              <a:gd name="T5" fmla="*/ 684793061 h 487"/>
              <a:gd name="T6" fmla="*/ 2147483647 w 4469"/>
              <a:gd name="T7" fmla="*/ 2147483647 h 487"/>
              <a:gd name="T8" fmla="*/ 2147483647 w 4469"/>
              <a:gd name="T9" fmla="*/ 2147483647 h 487"/>
              <a:gd name="T10" fmla="*/ 2147483647 w 4469"/>
              <a:gd name="T11" fmla="*/ 2147483647 h 487"/>
              <a:gd name="T12" fmla="*/ 2147483647 w 4469"/>
              <a:gd name="T13" fmla="*/ 684793061 h 487"/>
              <a:gd name="T14" fmla="*/ 2147483647 w 4469"/>
              <a:gd name="T15" fmla="*/ 0 h 487"/>
              <a:gd name="T16" fmla="*/ 2147483647 w 4469"/>
              <a:gd name="T17" fmla="*/ 0 h 487"/>
              <a:gd name="T18" fmla="*/ 2147483647 w 4469"/>
              <a:gd name="T19" fmla="*/ 684793061 h 487"/>
              <a:gd name="T20" fmla="*/ 2147483647 w 4469"/>
              <a:gd name="T21" fmla="*/ 1422424513 h 487"/>
              <a:gd name="T22" fmla="*/ 2147483647 w 4469"/>
              <a:gd name="T23" fmla="*/ 1422424513 h 487"/>
              <a:gd name="T24" fmla="*/ 2147483647 w 4469"/>
              <a:gd name="T25" fmla="*/ 2147483647 h 487"/>
              <a:gd name="T26" fmla="*/ 2147483647 w 4469"/>
              <a:gd name="T27" fmla="*/ 2147483647 h 487"/>
              <a:gd name="T28" fmla="*/ 0 w 4469"/>
              <a:gd name="T29" fmla="*/ 2147483647 h 487"/>
              <a:gd name="T30" fmla="*/ 2147483647 w 4469"/>
              <a:gd name="T31" fmla="*/ 2147483647 h 487"/>
              <a:gd name="T32" fmla="*/ 2147483647 w 4469"/>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69" h="487">
                <a:moveTo>
                  <a:pt x="4454" y="27"/>
                </a:moveTo>
                <a:lnTo>
                  <a:pt x="83" y="27"/>
                </a:lnTo>
                <a:lnTo>
                  <a:pt x="97" y="13"/>
                </a:lnTo>
                <a:lnTo>
                  <a:pt x="97" y="346"/>
                </a:lnTo>
                <a:cubicBezTo>
                  <a:pt x="97" y="354"/>
                  <a:pt x="90" y="360"/>
                  <a:pt x="83" y="360"/>
                </a:cubicBezTo>
                <a:cubicBezTo>
                  <a:pt x="75" y="360"/>
                  <a:pt x="69" y="354"/>
                  <a:pt x="69" y="346"/>
                </a:cubicBezTo>
                <a:lnTo>
                  <a:pt x="69" y="13"/>
                </a:lnTo>
                <a:cubicBezTo>
                  <a:pt x="69" y="5"/>
                  <a:pt x="75" y="0"/>
                  <a:pt x="83" y="0"/>
                </a:cubicBezTo>
                <a:lnTo>
                  <a:pt x="4454" y="0"/>
                </a:lnTo>
                <a:cubicBezTo>
                  <a:pt x="4461" y="0"/>
                  <a:pt x="4468" y="5"/>
                  <a:pt x="4468" y="13"/>
                </a:cubicBezTo>
                <a:cubicBezTo>
                  <a:pt x="4468" y="21"/>
                  <a:pt x="4461" y="27"/>
                  <a:pt x="4454" y="27"/>
                </a:cubicBezTo>
                <a:close/>
                <a:moveTo>
                  <a:pt x="166" y="319"/>
                </a:moveTo>
                <a:lnTo>
                  <a:pt x="83" y="486"/>
                </a:lnTo>
                <a:lnTo>
                  <a:pt x="0" y="319"/>
                </a:lnTo>
                <a:lnTo>
                  <a:pt x="166" y="319"/>
                </a:lnTo>
                <a:close/>
              </a:path>
            </a:pathLst>
          </a:custGeom>
          <a:solidFill>
            <a:srgbClr val="000000"/>
          </a:solidFill>
          <a:ln w="1440">
            <a:solidFill>
              <a:srgbClr val="000000"/>
            </a:solidFill>
            <a:round/>
            <a:headEnd/>
            <a:tailEnd/>
          </a:ln>
        </p:spPr>
        <p:txBody>
          <a:bodyPr wrap="none" anchor="ctr"/>
          <a:lstStyle/>
          <a:p>
            <a:endParaRPr lang="en-GB"/>
          </a:p>
        </p:txBody>
      </p:sp>
      <p:sp>
        <p:nvSpPr>
          <p:cNvPr id="20587" name="Freeform 110"/>
          <p:cNvSpPr>
            <a:spLocks noChangeArrowheads="1"/>
          </p:cNvSpPr>
          <p:nvPr/>
        </p:nvSpPr>
        <p:spPr bwMode="auto">
          <a:xfrm>
            <a:off x="2679700" y="5719763"/>
            <a:ext cx="1114425" cy="182562"/>
          </a:xfrm>
          <a:custGeom>
            <a:avLst/>
            <a:gdLst>
              <a:gd name="T0" fmla="*/ 2147483647 w 2904"/>
              <a:gd name="T1" fmla="*/ 1422424513 h 487"/>
              <a:gd name="T2" fmla="*/ 2147483647 w 2904"/>
              <a:gd name="T3" fmla="*/ 1422424513 h 487"/>
              <a:gd name="T4" fmla="*/ 2147483647 w 2904"/>
              <a:gd name="T5" fmla="*/ 684793061 h 487"/>
              <a:gd name="T6" fmla="*/ 2147483647 w 2904"/>
              <a:gd name="T7" fmla="*/ 2147483647 h 487"/>
              <a:gd name="T8" fmla="*/ 2147483647 w 2904"/>
              <a:gd name="T9" fmla="*/ 2147483647 h 487"/>
              <a:gd name="T10" fmla="*/ 2147483647 w 2904"/>
              <a:gd name="T11" fmla="*/ 2147483647 h 487"/>
              <a:gd name="T12" fmla="*/ 2147483647 w 2904"/>
              <a:gd name="T13" fmla="*/ 684793061 h 487"/>
              <a:gd name="T14" fmla="*/ 2147483647 w 2904"/>
              <a:gd name="T15" fmla="*/ 0 h 487"/>
              <a:gd name="T16" fmla="*/ 2147483647 w 2904"/>
              <a:gd name="T17" fmla="*/ 0 h 487"/>
              <a:gd name="T18" fmla="*/ 2147483647 w 2904"/>
              <a:gd name="T19" fmla="*/ 684793061 h 487"/>
              <a:gd name="T20" fmla="*/ 2147483647 w 2904"/>
              <a:gd name="T21" fmla="*/ 1422424513 h 487"/>
              <a:gd name="T22" fmla="*/ 2147483647 w 2904"/>
              <a:gd name="T23" fmla="*/ 1422424513 h 487"/>
              <a:gd name="T24" fmla="*/ 2147483647 w 2904"/>
              <a:gd name="T25" fmla="*/ 2147483647 h 487"/>
              <a:gd name="T26" fmla="*/ 2147483647 w 2904"/>
              <a:gd name="T27" fmla="*/ 2147483647 h 487"/>
              <a:gd name="T28" fmla="*/ 0 w 2904"/>
              <a:gd name="T29" fmla="*/ 2147483647 h 487"/>
              <a:gd name="T30" fmla="*/ 2147483647 w 2904"/>
              <a:gd name="T31" fmla="*/ 2147483647 h 487"/>
              <a:gd name="T32" fmla="*/ 2147483647 w 2904"/>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04" h="487">
                <a:moveTo>
                  <a:pt x="2889" y="27"/>
                </a:moveTo>
                <a:lnTo>
                  <a:pt x="83" y="27"/>
                </a:lnTo>
                <a:lnTo>
                  <a:pt x="96" y="13"/>
                </a:lnTo>
                <a:lnTo>
                  <a:pt x="96" y="346"/>
                </a:lnTo>
                <a:cubicBezTo>
                  <a:pt x="96" y="354"/>
                  <a:pt x="90" y="360"/>
                  <a:pt x="83" y="360"/>
                </a:cubicBezTo>
                <a:cubicBezTo>
                  <a:pt x="75" y="360"/>
                  <a:pt x="69" y="354"/>
                  <a:pt x="69" y="346"/>
                </a:cubicBezTo>
                <a:lnTo>
                  <a:pt x="69" y="13"/>
                </a:lnTo>
                <a:cubicBezTo>
                  <a:pt x="69" y="5"/>
                  <a:pt x="75" y="0"/>
                  <a:pt x="83" y="0"/>
                </a:cubicBezTo>
                <a:lnTo>
                  <a:pt x="2889" y="0"/>
                </a:lnTo>
                <a:cubicBezTo>
                  <a:pt x="2897" y="0"/>
                  <a:pt x="2903" y="5"/>
                  <a:pt x="2903" y="13"/>
                </a:cubicBezTo>
                <a:cubicBezTo>
                  <a:pt x="2903" y="21"/>
                  <a:pt x="2897" y="27"/>
                  <a:pt x="2889" y="27"/>
                </a:cubicBezTo>
                <a:close/>
                <a:moveTo>
                  <a:pt x="166" y="319"/>
                </a:moveTo>
                <a:lnTo>
                  <a:pt x="83" y="486"/>
                </a:lnTo>
                <a:lnTo>
                  <a:pt x="0" y="319"/>
                </a:lnTo>
                <a:lnTo>
                  <a:pt x="166" y="319"/>
                </a:lnTo>
                <a:close/>
              </a:path>
            </a:pathLst>
          </a:custGeom>
          <a:solidFill>
            <a:srgbClr val="000000"/>
          </a:solidFill>
          <a:ln w="1440">
            <a:solidFill>
              <a:srgbClr val="000000"/>
            </a:solidFill>
            <a:round/>
            <a:headEnd/>
            <a:tailEnd/>
          </a:ln>
        </p:spPr>
        <p:txBody>
          <a:bodyPr wrap="none" anchor="ctr"/>
          <a:lstStyle/>
          <a:p>
            <a:endParaRPr lang="en-GB"/>
          </a:p>
        </p:txBody>
      </p:sp>
      <p:sp>
        <p:nvSpPr>
          <p:cNvPr id="20588" name="Freeform 111"/>
          <p:cNvSpPr>
            <a:spLocks noChangeArrowheads="1"/>
          </p:cNvSpPr>
          <p:nvPr/>
        </p:nvSpPr>
        <p:spPr bwMode="auto">
          <a:xfrm>
            <a:off x="3349625" y="5719763"/>
            <a:ext cx="442913" cy="182562"/>
          </a:xfrm>
          <a:custGeom>
            <a:avLst/>
            <a:gdLst>
              <a:gd name="T0" fmla="*/ 2147483647 w 1156"/>
              <a:gd name="T1" fmla="*/ 1422424513 h 487"/>
              <a:gd name="T2" fmla="*/ 2147483647 w 1156"/>
              <a:gd name="T3" fmla="*/ 1422424513 h 487"/>
              <a:gd name="T4" fmla="*/ 2147483647 w 1156"/>
              <a:gd name="T5" fmla="*/ 684793061 h 487"/>
              <a:gd name="T6" fmla="*/ 2147483647 w 1156"/>
              <a:gd name="T7" fmla="*/ 2147483647 h 487"/>
              <a:gd name="T8" fmla="*/ 2147483647 w 1156"/>
              <a:gd name="T9" fmla="*/ 2147483647 h 487"/>
              <a:gd name="T10" fmla="*/ 2147483647 w 1156"/>
              <a:gd name="T11" fmla="*/ 2147483647 h 487"/>
              <a:gd name="T12" fmla="*/ 2147483647 w 1156"/>
              <a:gd name="T13" fmla="*/ 684793061 h 487"/>
              <a:gd name="T14" fmla="*/ 2147483647 w 1156"/>
              <a:gd name="T15" fmla="*/ 0 h 487"/>
              <a:gd name="T16" fmla="*/ 2147483647 w 1156"/>
              <a:gd name="T17" fmla="*/ 0 h 487"/>
              <a:gd name="T18" fmla="*/ 2147483647 w 1156"/>
              <a:gd name="T19" fmla="*/ 684793061 h 487"/>
              <a:gd name="T20" fmla="*/ 2147483647 w 1156"/>
              <a:gd name="T21" fmla="*/ 1422424513 h 487"/>
              <a:gd name="T22" fmla="*/ 2147483647 w 1156"/>
              <a:gd name="T23" fmla="*/ 1422424513 h 487"/>
              <a:gd name="T24" fmla="*/ 2147483647 w 1156"/>
              <a:gd name="T25" fmla="*/ 2147483647 h 487"/>
              <a:gd name="T26" fmla="*/ 2147483647 w 1156"/>
              <a:gd name="T27" fmla="*/ 2147483647 h 487"/>
              <a:gd name="T28" fmla="*/ 0 w 1156"/>
              <a:gd name="T29" fmla="*/ 2147483647 h 487"/>
              <a:gd name="T30" fmla="*/ 2147483647 w 1156"/>
              <a:gd name="T31" fmla="*/ 2147483647 h 487"/>
              <a:gd name="T32" fmla="*/ 2147483647 w 1156"/>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56" h="487">
                <a:moveTo>
                  <a:pt x="1142" y="27"/>
                </a:moveTo>
                <a:lnTo>
                  <a:pt x="83" y="27"/>
                </a:lnTo>
                <a:lnTo>
                  <a:pt x="97" y="13"/>
                </a:lnTo>
                <a:lnTo>
                  <a:pt x="97" y="346"/>
                </a:lnTo>
                <a:cubicBezTo>
                  <a:pt x="97" y="354"/>
                  <a:pt x="91" y="360"/>
                  <a:pt x="83" y="360"/>
                </a:cubicBezTo>
                <a:cubicBezTo>
                  <a:pt x="76" y="360"/>
                  <a:pt x="69" y="354"/>
                  <a:pt x="69" y="346"/>
                </a:cubicBezTo>
                <a:lnTo>
                  <a:pt x="69" y="13"/>
                </a:lnTo>
                <a:cubicBezTo>
                  <a:pt x="69" y="5"/>
                  <a:pt x="76" y="0"/>
                  <a:pt x="83" y="0"/>
                </a:cubicBezTo>
                <a:lnTo>
                  <a:pt x="1142" y="0"/>
                </a:lnTo>
                <a:cubicBezTo>
                  <a:pt x="1150" y="0"/>
                  <a:pt x="1155" y="5"/>
                  <a:pt x="1155" y="13"/>
                </a:cubicBezTo>
                <a:cubicBezTo>
                  <a:pt x="1155" y="21"/>
                  <a:pt x="1150" y="27"/>
                  <a:pt x="1142" y="27"/>
                </a:cubicBezTo>
                <a:close/>
                <a:moveTo>
                  <a:pt x="166" y="319"/>
                </a:moveTo>
                <a:lnTo>
                  <a:pt x="83" y="486"/>
                </a:lnTo>
                <a:lnTo>
                  <a:pt x="0" y="319"/>
                </a:lnTo>
                <a:lnTo>
                  <a:pt x="166" y="319"/>
                </a:lnTo>
                <a:close/>
              </a:path>
            </a:pathLst>
          </a:custGeom>
          <a:solidFill>
            <a:srgbClr val="000000"/>
          </a:solidFill>
          <a:ln w="1440">
            <a:solidFill>
              <a:srgbClr val="000000"/>
            </a:solidFill>
            <a:round/>
            <a:headEnd/>
            <a:tailEnd/>
          </a:ln>
        </p:spPr>
        <p:txBody>
          <a:bodyPr wrap="none" anchor="ctr"/>
          <a:lstStyle/>
          <a:p>
            <a:endParaRPr lang="en-GB"/>
          </a:p>
        </p:txBody>
      </p:sp>
      <p:sp>
        <p:nvSpPr>
          <p:cNvPr id="20589" name="Freeform 112"/>
          <p:cNvSpPr>
            <a:spLocks noChangeArrowheads="1"/>
          </p:cNvSpPr>
          <p:nvPr/>
        </p:nvSpPr>
        <p:spPr bwMode="auto">
          <a:xfrm>
            <a:off x="3786188" y="5719763"/>
            <a:ext cx="341312" cy="182562"/>
          </a:xfrm>
          <a:custGeom>
            <a:avLst/>
            <a:gdLst>
              <a:gd name="T0" fmla="*/ 792278830 w 889"/>
              <a:gd name="T1" fmla="*/ 0 h 487"/>
              <a:gd name="T2" fmla="*/ 2147483647 w 889"/>
              <a:gd name="T3" fmla="*/ 0 h 487"/>
              <a:gd name="T4" fmla="*/ 2147483647 w 889"/>
              <a:gd name="T5" fmla="*/ 684793061 h 487"/>
              <a:gd name="T6" fmla="*/ 2147483647 w 889"/>
              <a:gd name="T7" fmla="*/ 2147483647 h 487"/>
              <a:gd name="T8" fmla="*/ 2147483647 w 889"/>
              <a:gd name="T9" fmla="*/ 2147483647 h 487"/>
              <a:gd name="T10" fmla="*/ 2147483647 w 889"/>
              <a:gd name="T11" fmla="*/ 2147483647 h 487"/>
              <a:gd name="T12" fmla="*/ 2147483647 w 889"/>
              <a:gd name="T13" fmla="*/ 684793061 h 487"/>
              <a:gd name="T14" fmla="*/ 2147483647 w 889"/>
              <a:gd name="T15" fmla="*/ 1422424513 h 487"/>
              <a:gd name="T16" fmla="*/ 792278830 w 889"/>
              <a:gd name="T17" fmla="*/ 1422424513 h 487"/>
              <a:gd name="T18" fmla="*/ 0 w 889"/>
              <a:gd name="T19" fmla="*/ 684793061 h 487"/>
              <a:gd name="T20" fmla="*/ 792278830 w 889"/>
              <a:gd name="T21" fmla="*/ 0 h 487"/>
              <a:gd name="T22" fmla="*/ 792278830 w 889"/>
              <a:gd name="T23" fmla="*/ 0 h 487"/>
              <a:gd name="T24" fmla="*/ 2147483647 w 889"/>
              <a:gd name="T25" fmla="*/ 2147483647 h 487"/>
              <a:gd name="T26" fmla="*/ 2147483647 w 889"/>
              <a:gd name="T27" fmla="*/ 2147483647 h 487"/>
              <a:gd name="T28" fmla="*/ 2147483647 w 889"/>
              <a:gd name="T29" fmla="*/ 2147483647 h 487"/>
              <a:gd name="T30" fmla="*/ 2147483647 w 889"/>
              <a:gd name="T31" fmla="*/ 2147483647 h 487"/>
              <a:gd name="T32" fmla="*/ 2147483647 w 889"/>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89" h="487">
                <a:moveTo>
                  <a:pt x="14" y="0"/>
                </a:moveTo>
                <a:lnTo>
                  <a:pt x="804" y="0"/>
                </a:lnTo>
                <a:cubicBezTo>
                  <a:pt x="812" y="0"/>
                  <a:pt x="818" y="5"/>
                  <a:pt x="818" y="13"/>
                </a:cubicBezTo>
                <a:lnTo>
                  <a:pt x="818" y="346"/>
                </a:lnTo>
                <a:cubicBezTo>
                  <a:pt x="818" y="354"/>
                  <a:pt x="812" y="360"/>
                  <a:pt x="804" y="360"/>
                </a:cubicBezTo>
                <a:cubicBezTo>
                  <a:pt x="796" y="360"/>
                  <a:pt x="791" y="354"/>
                  <a:pt x="791" y="346"/>
                </a:cubicBezTo>
                <a:lnTo>
                  <a:pt x="791" y="13"/>
                </a:lnTo>
                <a:lnTo>
                  <a:pt x="804" y="27"/>
                </a:lnTo>
                <a:lnTo>
                  <a:pt x="14" y="27"/>
                </a:lnTo>
                <a:cubicBezTo>
                  <a:pt x="6" y="27"/>
                  <a:pt x="0" y="21"/>
                  <a:pt x="0" y="13"/>
                </a:cubicBezTo>
                <a:cubicBezTo>
                  <a:pt x="0" y="5"/>
                  <a:pt x="6" y="0"/>
                  <a:pt x="14" y="0"/>
                </a:cubicBezTo>
                <a:close/>
                <a:moveTo>
                  <a:pt x="888" y="319"/>
                </a:moveTo>
                <a:lnTo>
                  <a:pt x="804" y="486"/>
                </a:lnTo>
                <a:lnTo>
                  <a:pt x="721" y="319"/>
                </a:lnTo>
                <a:lnTo>
                  <a:pt x="888" y="319"/>
                </a:lnTo>
                <a:close/>
              </a:path>
            </a:pathLst>
          </a:custGeom>
          <a:solidFill>
            <a:srgbClr val="000000"/>
          </a:solidFill>
          <a:ln w="1440">
            <a:solidFill>
              <a:srgbClr val="000000"/>
            </a:solidFill>
            <a:round/>
            <a:headEnd/>
            <a:tailEnd/>
          </a:ln>
        </p:spPr>
        <p:txBody>
          <a:bodyPr wrap="none" anchor="ctr"/>
          <a:lstStyle/>
          <a:p>
            <a:endParaRPr lang="en-GB"/>
          </a:p>
        </p:txBody>
      </p:sp>
      <p:sp>
        <p:nvSpPr>
          <p:cNvPr id="20590" name="Freeform 113"/>
          <p:cNvSpPr>
            <a:spLocks noChangeArrowheads="1"/>
          </p:cNvSpPr>
          <p:nvPr/>
        </p:nvSpPr>
        <p:spPr bwMode="auto">
          <a:xfrm>
            <a:off x="3790950" y="5719763"/>
            <a:ext cx="1111250" cy="182562"/>
          </a:xfrm>
          <a:custGeom>
            <a:avLst/>
            <a:gdLst>
              <a:gd name="T0" fmla="*/ 732979810 w 2898"/>
              <a:gd name="T1" fmla="*/ 0 h 487"/>
              <a:gd name="T2" fmla="*/ 2147483647 w 2898"/>
              <a:gd name="T3" fmla="*/ 0 h 487"/>
              <a:gd name="T4" fmla="*/ 2147483647 w 2898"/>
              <a:gd name="T5" fmla="*/ 684793061 h 487"/>
              <a:gd name="T6" fmla="*/ 2147483647 w 2898"/>
              <a:gd name="T7" fmla="*/ 2147483647 h 487"/>
              <a:gd name="T8" fmla="*/ 2147483647 w 2898"/>
              <a:gd name="T9" fmla="*/ 2147483647 h 487"/>
              <a:gd name="T10" fmla="*/ 2147483647 w 2898"/>
              <a:gd name="T11" fmla="*/ 2147483647 h 487"/>
              <a:gd name="T12" fmla="*/ 2147483647 w 2898"/>
              <a:gd name="T13" fmla="*/ 684793061 h 487"/>
              <a:gd name="T14" fmla="*/ 2147483647 w 2898"/>
              <a:gd name="T15" fmla="*/ 1422424513 h 487"/>
              <a:gd name="T16" fmla="*/ 732979810 w 2898"/>
              <a:gd name="T17" fmla="*/ 1422424513 h 487"/>
              <a:gd name="T18" fmla="*/ 0 w 2898"/>
              <a:gd name="T19" fmla="*/ 684793061 h 487"/>
              <a:gd name="T20" fmla="*/ 732979810 w 2898"/>
              <a:gd name="T21" fmla="*/ 0 h 487"/>
              <a:gd name="T22" fmla="*/ 732979810 w 2898"/>
              <a:gd name="T23" fmla="*/ 0 h 487"/>
              <a:gd name="T24" fmla="*/ 2147483647 w 2898"/>
              <a:gd name="T25" fmla="*/ 2147483647 h 487"/>
              <a:gd name="T26" fmla="*/ 2147483647 w 2898"/>
              <a:gd name="T27" fmla="*/ 2147483647 h 487"/>
              <a:gd name="T28" fmla="*/ 2147483647 w 2898"/>
              <a:gd name="T29" fmla="*/ 2147483647 h 487"/>
              <a:gd name="T30" fmla="*/ 2147483647 w 2898"/>
              <a:gd name="T31" fmla="*/ 2147483647 h 487"/>
              <a:gd name="T32" fmla="*/ 2147483647 w 2898"/>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98" h="487">
                <a:moveTo>
                  <a:pt x="13" y="0"/>
                </a:moveTo>
                <a:lnTo>
                  <a:pt x="2814" y="0"/>
                </a:lnTo>
                <a:cubicBezTo>
                  <a:pt x="2822" y="0"/>
                  <a:pt x="2829" y="5"/>
                  <a:pt x="2829" y="13"/>
                </a:cubicBezTo>
                <a:lnTo>
                  <a:pt x="2829" y="346"/>
                </a:lnTo>
                <a:cubicBezTo>
                  <a:pt x="2829" y="354"/>
                  <a:pt x="2822" y="360"/>
                  <a:pt x="2814" y="360"/>
                </a:cubicBezTo>
                <a:cubicBezTo>
                  <a:pt x="2807" y="360"/>
                  <a:pt x="2801" y="354"/>
                  <a:pt x="2801" y="346"/>
                </a:cubicBezTo>
                <a:lnTo>
                  <a:pt x="2801" y="13"/>
                </a:lnTo>
                <a:lnTo>
                  <a:pt x="2814" y="27"/>
                </a:lnTo>
                <a:lnTo>
                  <a:pt x="13" y="27"/>
                </a:lnTo>
                <a:cubicBezTo>
                  <a:pt x="5" y="27"/>
                  <a:pt x="0" y="21"/>
                  <a:pt x="0" y="13"/>
                </a:cubicBezTo>
                <a:cubicBezTo>
                  <a:pt x="0" y="5"/>
                  <a:pt x="5" y="0"/>
                  <a:pt x="13" y="0"/>
                </a:cubicBezTo>
                <a:close/>
                <a:moveTo>
                  <a:pt x="2897" y="319"/>
                </a:moveTo>
                <a:lnTo>
                  <a:pt x="2814" y="486"/>
                </a:lnTo>
                <a:lnTo>
                  <a:pt x="2731" y="319"/>
                </a:lnTo>
                <a:lnTo>
                  <a:pt x="2897" y="319"/>
                </a:lnTo>
                <a:close/>
              </a:path>
            </a:pathLst>
          </a:custGeom>
          <a:solidFill>
            <a:srgbClr val="000000"/>
          </a:solidFill>
          <a:ln w="1440">
            <a:solidFill>
              <a:srgbClr val="000000"/>
            </a:solidFill>
            <a:round/>
            <a:headEnd/>
            <a:tailEnd/>
          </a:ln>
        </p:spPr>
        <p:txBody>
          <a:bodyPr wrap="none" anchor="ctr"/>
          <a:lstStyle/>
          <a:p>
            <a:endParaRPr lang="en-GB"/>
          </a:p>
        </p:txBody>
      </p:sp>
      <p:sp>
        <p:nvSpPr>
          <p:cNvPr id="20591" name="Freeform 114"/>
          <p:cNvSpPr>
            <a:spLocks noChangeArrowheads="1"/>
          </p:cNvSpPr>
          <p:nvPr/>
        </p:nvSpPr>
        <p:spPr bwMode="auto">
          <a:xfrm>
            <a:off x="3790950" y="5719763"/>
            <a:ext cx="1846263" cy="182562"/>
          </a:xfrm>
          <a:custGeom>
            <a:avLst/>
            <a:gdLst>
              <a:gd name="T0" fmla="*/ 734280895 w 4812"/>
              <a:gd name="T1" fmla="*/ 0 h 487"/>
              <a:gd name="T2" fmla="*/ 2147483647 w 4812"/>
              <a:gd name="T3" fmla="*/ 0 h 487"/>
              <a:gd name="T4" fmla="*/ 2147483647 w 4812"/>
              <a:gd name="T5" fmla="*/ 684793061 h 487"/>
              <a:gd name="T6" fmla="*/ 2147483647 w 4812"/>
              <a:gd name="T7" fmla="*/ 2147483647 h 487"/>
              <a:gd name="T8" fmla="*/ 2147483647 w 4812"/>
              <a:gd name="T9" fmla="*/ 2147483647 h 487"/>
              <a:gd name="T10" fmla="*/ 2147483647 w 4812"/>
              <a:gd name="T11" fmla="*/ 2147483647 h 487"/>
              <a:gd name="T12" fmla="*/ 2147483647 w 4812"/>
              <a:gd name="T13" fmla="*/ 684793061 h 487"/>
              <a:gd name="T14" fmla="*/ 2147483647 w 4812"/>
              <a:gd name="T15" fmla="*/ 1422424513 h 487"/>
              <a:gd name="T16" fmla="*/ 734280895 w 4812"/>
              <a:gd name="T17" fmla="*/ 1422424513 h 487"/>
              <a:gd name="T18" fmla="*/ 0 w 4812"/>
              <a:gd name="T19" fmla="*/ 684793061 h 487"/>
              <a:gd name="T20" fmla="*/ 734280895 w 4812"/>
              <a:gd name="T21" fmla="*/ 0 h 487"/>
              <a:gd name="T22" fmla="*/ 734280895 w 4812"/>
              <a:gd name="T23" fmla="*/ 0 h 487"/>
              <a:gd name="T24" fmla="*/ 2147483647 w 4812"/>
              <a:gd name="T25" fmla="*/ 2147483647 h 487"/>
              <a:gd name="T26" fmla="*/ 2147483647 w 4812"/>
              <a:gd name="T27" fmla="*/ 2147483647 h 487"/>
              <a:gd name="T28" fmla="*/ 2147483647 w 4812"/>
              <a:gd name="T29" fmla="*/ 2147483647 h 487"/>
              <a:gd name="T30" fmla="*/ 2147483647 w 4812"/>
              <a:gd name="T31" fmla="*/ 2147483647 h 487"/>
              <a:gd name="T32" fmla="*/ 2147483647 w 4812"/>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812" h="487">
                <a:moveTo>
                  <a:pt x="13" y="0"/>
                </a:moveTo>
                <a:lnTo>
                  <a:pt x="4727" y="0"/>
                </a:lnTo>
                <a:cubicBezTo>
                  <a:pt x="4735" y="0"/>
                  <a:pt x="4741" y="5"/>
                  <a:pt x="4741" y="13"/>
                </a:cubicBezTo>
                <a:lnTo>
                  <a:pt x="4741" y="346"/>
                </a:lnTo>
                <a:cubicBezTo>
                  <a:pt x="4741" y="354"/>
                  <a:pt x="4735" y="360"/>
                  <a:pt x="4727" y="360"/>
                </a:cubicBezTo>
                <a:cubicBezTo>
                  <a:pt x="4720" y="360"/>
                  <a:pt x="4714" y="354"/>
                  <a:pt x="4714" y="346"/>
                </a:cubicBezTo>
                <a:lnTo>
                  <a:pt x="4714" y="13"/>
                </a:lnTo>
                <a:lnTo>
                  <a:pt x="4727" y="27"/>
                </a:lnTo>
                <a:lnTo>
                  <a:pt x="13" y="27"/>
                </a:lnTo>
                <a:cubicBezTo>
                  <a:pt x="5" y="27"/>
                  <a:pt x="0" y="21"/>
                  <a:pt x="0" y="13"/>
                </a:cubicBezTo>
                <a:cubicBezTo>
                  <a:pt x="0" y="5"/>
                  <a:pt x="5" y="0"/>
                  <a:pt x="13" y="0"/>
                </a:cubicBezTo>
                <a:close/>
                <a:moveTo>
                  <a:pt x="4811" y="319"/>
                </a:moveTo>
                <a:lnTo>
                  <a:pt x="4727" y="486"/>
                </a:lnTo>
                <a:lnTo>
                  <a:pt x="4644" y="319"/>
                </a:lnTo>
                <a:lnTo>
                  <a:pt x="4811" y="319"/>
                </a:lnTo>
                <a:close/>
              </a:path>
            </a:pathLst>
          </a:custGeom>
          <a:solidFill>
            <a:srgbClr val="000000"/>
          </a:solidFill>
          <a:ln w="1440">
            <a:solidFill>
              <a:srgbClr val="000000"/>
            </a:solidFill>
            <a:round/>
            <a:headEnd/>
            <a:tailEnd/>
          </a:ln>
        </p:spPr>
        <p:txBody>
          <a:bodyPr wrap="none" anchor="ctr"/>
          <a:lstStyle/>
          <a:p>
            <a:endParaRPr lang="en-GB"/>
          </a:p>
        </p:txBody>
      </p:sp>
      <p:sp>
        <p:nvSpPr>
          <p:cNvPr id="20592" name="Freeform 115"/>
          <p:cNvSpPr>
            <a:spLocks noChangeArrowheads="1"/>
          </p:cNvSpPr>
          <p:nvPr/>
        </p:nvSpPr>
        <p:spPr bwMode="auto">
          <a:xfrm>
            <a:off x="3784600" y="5719763"/>
            <a:ext cx="2543175" cy="182562"/>
          </a:xfrm>
          <a:custGeom>
            <a:avLst/>
            <a:gdLst>
              <a:gd name="T0" fmla="*/ 733041433 w 6632"/>
              <a:gd name="T1" fmla="*/ 0 h 487"/>
              <a:gd name="T2" fmla="*/ 2147483647 w 6632"/>
              <a:gd name="T3" fmla="*/ 0 h 487"/>
              <a:gd name="T4" fmla="*/ 2147483647 w 6632"/>
              <a:gd name="T5" fmla="*/ 684793061 h 487"/>
              <a:gd name="T6" fmla="*/ 2147483647 w 6632"/>
              <a:gd name="T7" fmla="*/ 2147483647 h 487"/>
              <a:gd name="T8" fmla="*/ 2147483647 w 6632"/>
              <a:gd name="T9" fmla="*/ 2147483647 h 487"/>
              <a:gd name="T10" fmla="*/ 2147483647 w 6632"/>
              <a:gd name="T11" fmla="*/ 2147483647 h 487"/>
              <a:gd name="T12" fmla="*/ 2147483647 w 6632"/>
              <a:gd name="T13" fmla="*/ 684793061 h 487"/>
              <a:gd name="T14" fmla="*/ 2147483647 w 6632"/>
              <a:gd name="T15" fmla="*/ 1422424513 h 487"/>
              <a:gd name="T16" fmla="*/ 733041433 w 6632"/>
              <a:gd name="T17" fmla="*/ 1422424513 h 487"/>
              <a:gd name="T18" fmla="*/ 0 w 6632"/>
              <a:gd name="T19" fmla="*/ 684793061 h 487"/>
              <a:gd name="T20" fmla="*/ 733041433 w 6632"/>
              <a:gd name="T21" fmla="*/ 0 h 487"/>
              <a:gd name="T22" fmla="*/ 733041433 w 6632"/>
              <a:gd name="T23" fmla="*/ 0 h 487"/>
              <a:gd name="T24" fmla="*/ 2147483647 w 6632"/>
              <a:gd name="T25" fmla="*/ 2147483647 h 487"/>
              <a:gd name="T26" fmla="*/ 2147483647 w 6632"/>
              <a:gd name="T27" fmla="*/ 2147483647 h 487"/>
              <a:gd name="T28" fmla="*/ 2147483647 w 6632"/>
              <a:gd name="T29" fmla="*/ 2147483647 h 487"/>
              <a:gd name="T30" fmla="*/ 2147483647 w 6632"/>
              <a:gd name="T31" fmla="*/ 2147483647 h 487"/>
              <a:gd name="T32" fmla="*/ 2147483647 w 6632"/>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632" h="487">
                <a:moveTo>
                  <a:pt x="13" y="0"/>
                </a:moveTo>
                <a:lnTo>
                  <a:pt x="6549" y="0"/>
                </a:lnTo>
                <a:cubicBezTo>
                  <a:pt x="6556" y="0"/>
                  <a:pt x="6563" y="5"/>
                  <a:pt x="6563" y="13"/>
                </a:cubicBezTo>
                <a:lnTo>
                  <a:pt x="6563" y="346"/>
                </a:lnTo>
                <a:cubicBezTo>
                  <a:pt x="6563" y="354"/>
                  <a:pt x="6556" y="360"/>
                  <a:pt x="6549" y="360"/>
                </a:cubicBezTo>
                <a:cubicBezTo>
                  <a:pt x="6541" y="360"/>
                  <a:pt x="6535" y="354"/>
                  <a:pt x="6535" y="346"/>
                </a:cubicBezTo>
                <a:lnTo>
                  <a:pt x="6535" y="13"/>
                </a:lnTo>
                <a:lnTo>
                  <a:pt x="6549" y="27"/>
                </a:lnTo>
                <a:lnTo>
                  <a:pt x="13" y="27"/>
                </a:lnTo>
                <a:cubicBezTo>
                  <a:pt x="5" y="27"/>
                  <a:pt x="0" y="21"/>
                  <a:pt x="0" y="13"/>
                </a:cubicBezTo>
                <a:cubicBezTo>
                  <a:pt x="0" y="5"/>
                  <a:pt x="5" y="0"/>
                  <a:pt x="13" y="0"/>
                </a:cubicBezTo>
                <a:close/>
                <a:moveTo>
                  <a:pt x="6631" y="319"/>
                </a:moveTo>
                <a:lnTo>
                  <a:pt x="6549" y="486"/>
                </a:lnTo>
                <a:lnTo>
                  <a:pt x="6466" y="319"/>
                </a:lnTo>
                <a:lnTo>
                  <a:pt x="6631" y="319"/>
                </a:lnTo>
                <a:close/>
              </a:path>
            </a:pathLst>
          </a:custGeom>
          <a:solidFill>
            <a:srgbClr val="000000"/>
          </a:solidFill>
          <a:ln w="1440">
            <a:solidFill>
              <a:srgbClr val="000000"/>
            </a:solidFill>
            <a:round/>
            <a:headEnd/>
            <a:tailEnd/>
          </a:ln>
        </p:spPr>
        <p:txBody>
          <a:bodyPr wrap="none" anchor="ctr"/>
          <a:lstStyle/>
          <a:p>
            <a:endParaRPr lang="en-GB"/>
          </a:p>
        </p:txBody>
      </p:sp>
      <p:sp>
        <p:nvSpPr>
          <p:cNvPr id="20593" name="Freeform 116"/>
          <p:cNvSpPr>
            <a:spLocks noChangeArrowheads="1"/>
          </p:cNvSpPr>
          <p:nvPr/>
        </p:nvSpPr>
        <p:spPr bwMode="auto">
          <a:xfrm>
            <a:off x="3790950" y="5719763"/>
            <a:ext cx="3097213" cy="182562"/>
          </a:xfrm>
          <a:custGeom>
            <a:avLst/>
            <a:gdLst>
              <a:gd name="T0" fmla="*/ 733515544 w 8075"/>
              <a:gd name="T1" fmla="*/ 0 h 487"/>
              <a:gd name="T2" fmla="*/ 2147483647 w 8075"/>
              <a:gd name="T3" fmla="*/ 0 h 487"/>
              <a:gd name="T4" fmla="*/ 2147483647 w 8075"/>
              <a:gd name="T5" fmla="*/ 684793061 h 487"/>
              <a:gd name="T6" fmla="*/ 2147483647 w 8075"/>
              <a:gd name="T7" fmla="*/ 2147483647 h 487"/>
              <a:gd name="T8" fmla="*/ 2147483647 w 8075"/>
              <a:gd name="T9" fmla="*/ 2147483647 h 487"/>
              <a:gd name="T10" fmla="*/ 2147483647 w 8075"/>
              <a:gd name="T11" fmla="*/ 2147483647 h 487"/>
              <a:gd name="T12" fmla="*/ 2147483647 w 8075"/>
              <a:gd name="T13" fmla="*/ 684793061 h 487"/>
              <a:gd name="T14" fmla="*/ 2147483647 w 8075"/>
              <a:gd name="T15" fmla="*/ 1422424513 h 487"/>
              <a:gd name="T16" fmla="*/ 733515544 w 8075"/>
              <a:gd name="T17" fmla="*/ 1422424513 h 487"/>
              <a:gd name="T18" fmla="*/ 0 w 8075"/>
              <a:gd name="T19" fmla="*/ 684793061 h 487"/>
              <a:gd name="T20" fmla="*/ 733515544 w 8075"/>
              <a:gd name="T21" fmla="*/ 0 h 487"/>
              <a:gd name="T22" fmla="*/ 733515544 w 8075"/>
              <a:gd name="T23" fmla="*/ 0 h 487"/>
              <a:gd name="T24" fmla="*/ 2147483647 w 8075"/>
              <a:gd name="T25" fmla="*/ 2147483647 h 487"/>
              <a:gd name="T26" fmla="*/ 2147483647 w 8075"/>
              <a:gd name="T27" fmla="*/ 2147483647 h 487"/>
              <a:gd name="T28" fmla="*/ 2147483647 w 8075"/>
              <a:gd name="T29" fmla="*/ 2147483647 h 487"/>
              <a:gd name="T30" fmla="*/ 2147483647 w 8075"/>
              <a:gd name="T31" fmla="*/ 2147483647 h 487"/>
              <a:gd name="T32" fmla="*/ 2147483647 w 8075"/>
              <a:gd name="T33" fmla="*/ 2147483647 h 4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075" h="487">
                <a:moveTo>
                  <a:pt x="13" y="0"/>
                </a:moveTo>
                <a:lnTo>
                  <a:pt x="7991" y="0"/>
                </a:lnTo>
                <a:cubicBezTo>
                  <a:pt x="7999" y="0"/>
                  <a:pt x="8005" y="5"/>
                  <a:pt x="8005" y="13"/>
                </a:cubicBezTo>
                <a:lnTo>
                  <a:pt x="8005" y="346"/>
                </a:lnTo>
                <a:cubicBezTo>
                  <a:pt x="8005" y="354"/>
                  <a:pt x="7999" y="360"/>
                  <a:pt x="7991" y="360"/>
                </a:cubicBezTo>
                <a:cubicBezTo>
                  <a:pt x="7984" y="360"/>
                  <a:pt x="7978" y="354"/>
                  <a:pt x="7978" y="346"/>
                </a:cubicBezTo>
                <a:lnTo>
                  <a:pt x="7978" y="13"/>
                </a:lnTo>
                <a:lnTo>
                  <a:pt x="7991" y="27"/>
                </a:lnTo>
                <a:lnTo>
                  <a:pt x="13" y="27"/>
                </a:lnTo>
                <a:cubicBezTo>
                  <a:pt x="5" y="27"/>
                  <a:pt x="0" y="21"/>
                  <a:pt x="0" y="13"/>
                </a:cubicBezTo>
                <a:cubicBezTo>
                  <a:pt x="0" y="5"/>
                  <a:pt x="5" y="0"/>
                  <a:pt x="13" y="0"/>
                </a:cubicBezTo>
                <a:close/>
                <a:moveTo>
                  <a:pt x="8074" y="319"/>
                </a:moveTo>
                <a:lnTo>
                  <a:pt x="7991" y="486"/>
                </a:lnTo>
                <a:lnTo>
                  <a:pt x="7908" y="319"/>
                </a:lnTo>
                <a:lnTo>
                  <a:pt x="8074" y="319"/>
                </a:lnTo>
                <a:close/>
              </a:path>
            </a:pathLst>
          </a:custGeom>
          <a:solidFill>
            <a:srgbClr val="000000"/>
          </a:solidFill>
          <a:ln w="1440">
            <a:solidFill>
              <a:srgbClr val="000000"/>
            </a:solidFill>
            <a:round/>
            <a:headEnd/>
            <a:tailEnd/>
          </a:ln>
        </p:spPr>
        <p:txBody>
          <a:bodyPr wrap="none" anchor="ctr"/>
          <a:lstStyle/>
          <a:p>
            <a:endParaRPr lang="en-GB"/>
          </a:p>
        </p:txBody>
      </p:sp>
      <p:sp>
        <p:nvSpPr>
          <p:cNvPr id="20594" name="Freeform 117"/>
          <p:cNvSpPr>
            <a:spLocks noChangeArrowheads="1"/>
          </p:cNvSpPr>
          <p:nvPr/>
        </p:nvSpPr>
        <p:spPr bwMode="auto">
          <a:xfrm>
            <a:off x="1898650" y="2027238"/>
            <a:ext cx="63500" cy="352425"/>
          </a:xfrm>
          <a:custGeom>
            <a:avLst/>
            <a:gdLst>
              <a:gd name="T0" fmla="*/ 2147483647 w 164"/>
              <a:gd name="T1" fmla="*/ 685114575 h 940"/>
              <a:gd name="T2" fmla="*/ 2147483647 w 164"/>
              <a:gd name="T3" fmla="*/ 2147483647 h 940"/>
              <a:gd name="T4" fmla="*/ 2147483647 w 164"/>
              <a:gd name="T5" fmla="*/ 2147483647 h 940"/>
              <a:gd name="T6" fmla="*/ 2147483647 w 164"/>
              <a:gd name="T7" fmla="*/ 2147483647 h 940"/>
              <a:gd name="T8" fmla="*/ 2147483647 w 164"/>
              <a:gd name="T9" fmla="*/ 685114575 h 940"/>
              <a:gd name="T10" fmla="*/ 2147483647 w 164"/>
              <a:gd name="T11" fmla="*/ 0 h 940"/>
              <a:gd name="T12" fmla="*/ 2147483647 w 164"/>
              <a:gd name="T13" fmla="*/ 685114575 h 940"/>
              <a:gd name="T14" fmla="*/ 2147483647 w 164"/>
              <a:gd name="T15" fmla="*/ 685114575 h 940"/>
              <a:gd name="T16" fmla="*/ 2147483647 w 164"/>
              <a:gd name="T17" fmla="*/ 2147483647 h 940"/>
              <a:gd name="T18" fmla="*/ 2147483647 w 164"/>
              <a:gd name="T19" fmla="*/ 2147483647 h 940"/>
              <a:gd name="T20" fmla="*/ 0 w 164"/>
              <a:gd name="T21" fmla="*/ 2147483647 h 940"/>
              <a:gd name="T22" fmla="*/ 2147483647 w 164"/>
              <a:gd name="T23" fmla="*/ 2147483647 h 940"/>
              <a:gd name="T24" fmla="*/ 2147483647 w 164"/>
              <a:gd name="T25" fmla="*/ 2147483647 h 9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4" h="940">
                <a:moveTo>
                  <a:pt x="95" y="13"/>
                </a:moveTo>
                <a:lnTo>
                  <a:pt x="95" y="801"/>
                </a:lnTo>
                <a:cubicBezTo>
                  <a:pt x="95" y="809"/>
                  <a:pt x="89" y="815"/>
                  <a:pt x="82" y="815"/>
                </a:cubicBezTo>
                <a:cubicBezTo>
                  <a:pt x="74" y="815"/>
                  <a:pt x="68" y="809"/>
                  <a:pt x="68" y="801"/>
                </a:cubicBezTo>
                <a:lnTo>
                  <a:pt x="68" y="13"/>
                </a:lnTo>
                <a:cubicBezTo>
                  <a:pt x="68" y="6"/>
                  <a:pt x="74" y="0"/>
                  <a:pt x="82" y="0"/>
                </a:cubicBezTo>
                <a:cubicBezTo>
                  <a:pt x="89" y="0"/>
                  <a:pt x="95" y="6"/>
                  <a:pt x="95" y="13"/>
                </a:cubicBezTo>
                <a:close/>
                <a:moveTo>
                  <a:pt x="163" y="774"/>
                </a:moveTo>
                <a:lnTo>
                  <a:pt x="82" y="939"/>
                </a:lnTo>
                <a:lnTo>
                  <a:pt x="0" y="774"/>
                </a:lnTo>
                <a:lnTo>
                  <a:pt x="163" y="774"/>
                </a:lnTo>
                <a:close/>
              </a:path>
            </a:pathLst>
          </a:custGeom>
          <a:solidFill>
            <a:srgbClr val="000000"/>
          </a:solidFill>
          <a:ln w="1440">
            <a:solidFill>
              <a:srgbClr val="000000"/>
            </a:solidFill>
            <a:round/>
            <a:headEnd/>
            <a:tailEnd/>
          </a:ln>
        </p:spPr>
        <p:txBody>
          <a:bodyPr wrap="none" anchor="ctr"/>
          <a:lstStyle/>
          <a:p>
            <a:endParaRPr lang="en-GB"/>
          </a:p>
        </p:txBody>
      </p:sp>
      <p:sp>
        <p:nvSpPr>
          <p:cNvPr id="20595" name="Freeform 118"/>
          <p:cNvSpPr>
            <a:spLocks noChangeArrowheads="1"/>
          </p:cNvSpPr>
          <p:nvPr/>
        </p:nvSpPr>
        <p:spPr bwMode="auto">
          <a:xfrm>
            <a:off x="1900238" y="2663825"/>
            <a:ext cx="63500" cy="244475"/>
          </a:xfrm>
          <a:custGeom>
            <a:avLst/>
            <a:gdLst>
              <a:gd name="T0" fmla="*/ 2147483647 w 165"/>
              <a:gd name="T1" fmla="*/ 691752920 h 650"/>
              <a:gd name="T2" fmla="*/ 2147483647 w 165"/>
              <a:gd name="T3" fmla="*/ 2147483647 h 650"/>
              <a:gd name="T4" fmla="*/ 2147483647 w 165"/>
              <a:gd name="T5" fmla="*/ 2147483647 h 650"/>
              <a:gd name="T6" fmla="*/ 2147483647 w 165"/>
              <a:gd name="T7" fmla="*/ 2147483647 h 650"/>
              <a:gd name="T8" fmla="*/ 2147483647 w 165"/>
              <a:gd name="T9" fmla="*/ 2147483647 h 650"/>
              <a:gd name="T10" fmla="*/ 2147483647 w 165"/>
              <a:gd name="T11" fmla="*/ 2147483647 h 650"/>
              <a:gd name="T12" fmla="*/ 2147483647 w 165"/>
              <a:gd name="T13" fmla="*/ 2147483647 h 650"/>
              <a:gd name="T14" fmla="*/ 2147483647 w 165"/>
              <a:gd name="T15" fmla="*/ 2147483647 h 650"/>
              <a:gd name="T16" fmla="*/ 2147483647 w 165"/>
              <a:gd name="T17" fmla="*/ 2147483647 h 650"/>
              <a:gd name="T18" fmla="*/ 2147483647 w 165"/>
              <a:gd name="T19" fmla="*/ 2147483647 h 650"/>
              <a:gd name="T20" fmla="*/ 2147483647 w 165"/>
              <a:gd name="T21" fmla="*/ 2147483647 h 650"/>
              <a:gd name="T22" fmla="*/ 2147483647 w 165"/>
              <a:gd name="T23" fmla="*/ 2147483647 h 650"/>
              <a:gd name="T24" fmla="*/ 2147483647 w 165"/>
              <a:gd name="T25" fmla="*/ 691752920 h 650"/>
              <a:gd name="T26" fmla="*/ 2147483647 w 165"/>
              <a:gd name="T27" fmla="*/ 0 h 650"/>
              <a:gd name="T28" fmla="*/ 2147483647 w 165"/>
              <a:gd name="T29" fmla="*/ 691752920 h 650"/>
              <a:gd name="T30" fmla="*/ 2147483647 w 165"/>
              <a:gd name="T31" fmla="*/ 691752920 h 650"/>
              <a:gd name="T32" fmla="*/ 2147483647 w 165"/>
              <a:gd name="T33" fmla="*/ 2147483647 h 650"/>
              <a:gd name="T34" fmla="*/ 2147483647 w 165"/>
              <a:gd name="T35" fmla="*/ 2147483647 h 650"/>
              <a:gd name="T36" fmla="*/ 0 w 165"/>
              <a:gd name="T37" fmla="*/ 2147483647 h 650"/>
              <a:gd name="T38" fmla="*/ 2147483647 w 165"/>
              <a:gd name="T39" fmla="*/ 2147483647 h 650"/>
              <a:gd name="T40" fmla="*/ 2147483647 w 165"/>
              <a:gd name="T41" fmla="*/ 2147483647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5" h="650">
                <a:moveTo>
                  <a:pt x="92" y="13"/>
                </a:moveTo>
                <a:lnTo>
                  <a:pt x="92" y="329"/>
                </a:lnTo>
                <a:lnTo>
                  <a:pt x="79" y="315"/>
                </a:lnTo>
                <a:lnTo>
                  <a:pt x="82" y="315"/>
                </a:lnTo>
                <a:cubicBezTo>
                  <a:pt x="90" y="315"/>
                  <a:pt x="96" y="321"/>
                  <a:pt x="96" y="329"/>
                </a:cubicBezTo>
                <a:lnTo>
                  <a:pt x="96" y="510"/>
                </a:lnTo>
                <a:cubicBezTo>
                  <a:pt x="96" y="518"/>
                  <a:pt x="90" y="524"/>
                  <a:pt x="82" y="524"/>
                </a:cubicBezTo>
                <a:cubicBezTo>
                  <a:pt x="74" y="524"/>
                  <a:pt x="68" y="518"/>
                  <a:pt x="68" y="510"/>
                </a:cubicBezTo>
                <a:lnTo>
                  <a:pt x="68" y="329"/>
                </a:lnTo>
                <a:lnTo>
                  <a:pt x="82" y="343"/>
                </a:lnTo>
                <a:lnTo>
                  <a:pt x="79" y="343"/>
                </a:lnTo>
                <a:cubicBezTo>
                  <a:pt x="71" y="343"/>
                  <a:pt x="65" y="336"/>
                  <a:pt x="65" y="329"/>
                </a:cubicBezTo>
                <a:lnTo>
                  <a:pt x="65" y="13"/>
                </a:lnTo>
                <a:cubicBezTo>
                  <a:pt x="65" y="6"/>
                  <a:pt x="71" y="0"/>
                  <a:pt x="79" y="0"/>
                </a:cubicBezTo>
                <a:cubicBezTo>
                  <a:pt x="86" y="0"/>
                  <a:pt x="92" y="6"/>
                  <a:pt x="92" y="13"/>
                </a:cubicBezTo>
                <a:close/>
                <a:moveTo>
                  <a:pt x="164" y="483"/>
                </a:moveTo>
                <a:lnTo>
                  <a:pt x="82" y="649"/>
                </a:lnTo>
                <a:lnTo>
                  <a:pt x="0" y="483"/>
                </a:lnTo>
                <a:lnTo>
                  <a:pt x="164" y="483"/>
                </a:lnTo>
                <a:close/>
              </a:path>
            </a:pathLst>
          </a:custGeom>
          <a:solidFill>
            <a:srgbClr val="000000"/>
          </a:solidFill>
          <a:ln w="1440">
            <a:solidFill>
              <a:srgbClr val="000000"/>
            </a:solidFill>
            <a:round/>
            <a:headEnd/>
            <a:tailEnd/>
          </a:ln>
        </p:spPr>
        <p:txBody>
          <a:bodyPr wrap="none" anchor="ctr"/>
          <a:lstStyle/>
          <a:p>
            <a:endParaRPr lang="en-GB"/>
          </a:p>
        </p:txBody>
      </p:sp>
      <p:sp>
        <p:nvSpPr>
          <p:cNvPr id="20596" name="Freeform 119"/>
          <p:cNvSpPr>
            <a:spLocks noChangeArrowheads="1"/>
          </p:cNvSpPr>
          <p:nvPr/>
        </p:nvSpPr>
        <p:spPr bwMode="auto">
          <a:xfrm>
            <a:off x="1258888" y="3190875"/>
            <a:ext cx="677862" cy="352425"/>
          </a:xfrm>
          <a:custGeom>
            <a:avLst/>
            <a:gdLst>
              <a:gd name="T0" fmla="*/ 2147483647 w 1765"/>
              <a:gd name="T1" fmla="*/ 700712689 h 933"/>
              <a:gd name="T2" fmla="*/ 2147483647 w 1765"/>
              <a:gd name="T3" fmla="*/ 2147483647 h 933"/>
              <a:gd name="T4" fmla="*/ 2147483647 w 1765"/>
              <a:gd name="T5" fmla="*/ 2147483647 h 933"/>
              <a:gd name="T6" fmla="*/ 2147483647 w 1765"/>
              <a:gd name="T7" fmla="*/ 2147483647 h 933"/>
              <a:gd name="T8" fmla="*/ 2147483647 w 1765"/>
              <a:gd name="T9" fmla="*/ 2147483647 h 933"/>
              <a:gd name="T10" fmla="*/ 2147483647 w 1765"/>
              <a:gd name="T11" fmla="*/ 2147483647 h 933"/>
              <a:gd name="T12" fmla="*/ 2147483647 w 1765"/>
              <a:gd name="T13" fmla="*/ 2147483647 h 933"/>
              <a:gd name="T14" fmla="*/ 2147483647 w 1765"/>
              <a:gd name="T15" fmla="*/ 2147483647 h 933"/>
              <a:gd name="T16" fmla="*/ 2147483647 w 1765"/>
              <a:gd name="T17" fmla="*/ 2147483647 h 933"/>
              <a:gd name="T18" fmla="*/ 2147483647 w 1765"/>
              <a:gd name="T19" fmla="*/ 2147483647 h 933"/>
              <a:gd name="T20" fmla="*/ 2147483647 w 1765"/>
              <a:gd name="T21" fmla="*/ 2147483647 h 933"/>
              <a:gd name="T22" fmla="*/ 2147483647 w 1765"/>
              <a:gd name="T23" fmla="*/ 2147483647 h 933"/>
              <a:gd name="T24" fmla="*/ 2147483647 w 1765"/>
              <a:gd name="T25" fmla="*/ 700712689 h 933"/>
              <a:gd name="T26" fmla="*/ 2147483647 w 1765"/>
              <a:gd name="T27" fmla="*/ 0 h 933"/>
              <a:gd name="T28" fmla="*/ 2147483647 w 1765"/>
              <a:gd name="T29" fmla="*/ 700712689 h 933"/>
              <a:gd name="T30" fmla="*/ 2147483647 w 1765"/>
              <a:gd name="T31" fmla="*/ 700712689 h 933"/>
              <a:gd name="T32" fmla="*/ 2147483647 w 1765"/>
              <a:gd name="T33" fmla="*/ 2147483647 h 933"/>
              <a:gd name="T34" fmla="*/ 2147483647 w 1765"/>
              <a:gd name="T35" fmla="*/ 2147483647 h 933"/>
              <a:gd name="T36" fmla="*/ 0 w 1765"/>
              <a:gd name="T37" fmla="*/ 2147483647 h 933"/>
              <a:gd name="T38" fmla="*/ 2147483647 w 1765"/>
              <a:gd name="T39" fmla="*/ 2147483647 h 933"/>
              <a:gd name="T40" fmla="*/ 2147483647 w 1765"/>
              <a:gd name="T41" fmla="*/ 2147483647 h 9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65" h="933">
                <a:moveTo>
                  <a:pt x="1764" y="13"/>
                </a:moveTo>
                <a:lnTo>
                  <a:pt x="1764" y="470"/>
                </a:lnTo>
                <a:cubicBezTo>
                  <a:pt x="1764" y="478"/>
                  <a:pt x="1758" y="484"/>
                  <a:pt x="1751" y="484"/>
                </a:cubicBezTo>
                <a:lnTo>
                  <a:pt x="83" y="484"/>
                </a:lnTo>
                <a:lnTo>
                  <a:pt x="96" y="470"/>
                </a:lnTo>
                <a:lnTo>
                  <a:pt x="96" y="793"/>
                </a:lnTo>
                <a:cubicBezTo>
                  <a:pt x="96" y="801"/>
                  <a:pt x="90" y="807"/>
                  <a:pt x="83" y="807"/>
                </a:cubicBezTo>
                <a:cubicBezTo>
                  <a:pt x="75" y="807"/>
                  <a:pt x="69" y="801"/>
                  <a:pt x="69" y="793"/>
                </a:cubicBezTo>
                <a:lnTo>
                  <a:pt x="69" y="470"/>
                </a:lnTo>
                <a:cubicBezTo>
                  <a:pt x="69" y="463"/>
                  <a:pt x="75" y="457"/>
                  <a:pt x="83" y="457"/>
                </a:cubicBezTo>
                <a:lnTo>
                  <a:pt x="1751" y="457"/>
                </a:lnTo>
                <a:lnTo>
                  <a:pt x="1737" y="470"/>
                </a:lnTo>
                <a:lnTo>
                  <a:pt x="1737" y="13"/>
                </a:lnTo>
                <a:cubicBezTo>
                  <a:pt x="1737" y="6"/>
                  <a:pt x="1743" y="0"/>
                  <a:pt x="1751" y="0"/>
                </a:cubicBezTo>
                <a:cubicBezTo>
                  <a:pt x="1758" y="0"/>
                  <a:pt x="1764" y="6"/>
                  <a:pt x="1764" y="13"/>
                </a:cubicBezTo>
                <a:close/>
                <a:moveTo>
                  <a:pt x="166" y="765"/>
                </a:moveTo>
                <a:lnTo>
                  <a:pt x="83" y="932"/>
                </a:lnTo>
                <a:lnTo>
                  <a:pt x="0" y="765"/>
                </a:lnTo>
                <a:lnTo>
                  <a:pt x="166" y="765"/>
                </a:lnTo>
                <a:close/>
              </a:path>
            </a:pathLst>
          </a:custGeom>
          <a:solidFill>
            <a:srgbClr val="000000"/>
          </a:solidFill>
          <a:ln w="1440">
            <a:solidFill>
              <a:srgbClr val="000000"/>
            </a:solidFill>
            <a:round/>
            <a:headEnd/>
            <a:tailEnd/>
          </a:ln>
        </p:spPr>
        <p:txBody>
          <a:bodyPr wrap="none" anchor="ctr"/>
          <a:lstStyle/>
          <a:p>
            <a:endParaRPr lang="en-GB"/>
          </a:p>
        </p:txBody>
      </p:sp>
      <p:sp>
        <p:nvSpPr>
          <p:cNvPr id="20597" name="Freeform 120"/>
          <p:cNvSpPr>
            <a:spLocks noChangeArrowheads="1"/>
          </p:cNvSpPr>
          <p:nvPr/>
        </p:nvSpPr>
        <p:spPr bwMode="auto">
          <a:xfrm>
            <a:off x="1898650" y="3190875"/>
            <a:ext cx="63500" cy="352425"/>
          </a:xfrm>
          <a:custGeom>
            <a:avLst/>
            <a:gdLst>
              <a:gd name="T0" fmla="*/ 2147483647 w 164"/>
              <a:gd name="T1" fmla="*/ 700712689 h 933"/>
              <a:gd name="T2" fmla="*/ 2147483647 w 164"/>
              <a:gd name="T3" fmla="*/ 2147483647 h 933"/>
              <a:gd name="T4" fmla="*/ 2147483647 w 164"/>
              <a:gd name="T5" fmla="*/ 2147483647 h 933"/>
              <a:gd name="T6" fmla="*/ 2147483647 w 164"/>
              <a:gd name="T7" fmla="*/ 2147483647 h 933"/>
              <a:gd name="T8" fmla="*/ 2147483647 w 164"/>
              <a:gd name="T9" fmla="*/ 2147483647 h 933"/>
              <a:gd name="T10" fmla="*/ 2147483647 w 164"/>
              <a:gd name="T11" fmla="*/ 2147483647 h 933"/>
              <a:gd name="T12" fmla="*/ 2147483647 w 164"/>
              <a:gd name="T13" fmla="*/ 2147483647 h 933"/>
              <a:gd name="T14" fmla="*/ 2147483647 w 164"/>
              <a:gd name="T15" fmla="*/ 2147483647 h 933"/>
              <a:gd name="T16" fmla="*/ 2147483647 w 164"/>
              <a:gd name="T17" fmla="*/ 2147483647 h 933"/>
              <a:gd name="T18" fmla="*/ 2147483647 w 164"/>
              <a:gd name="T19" fmla="*/ 2147483647 h 933"/>
              <a:gd name="T20" fmla="*/ 2147483647 w 164"/>
              <a:gd name="T21" fmla="*/ 2147483647 h 933"/>
              <a:gd name="T22" fmla="*/ 2147483647 w 164"/>
              <a:gd name="T23" fmla="*/ 2147483647 h 933"/>
              <a:gd name="T24" fmla="*/ 2147483647 w 164"/>
              <a:gd name="T25" fmla="*/ 700712689 h 933"/>
              <a:gd name="T26" fmla="*/ 2147483647 w 164"/>
              <a:gd name="T27" fmla="*/ 0 h 933"/>
              <a:gd name="T28" fmla="*/ 2147483647 w 164"/>
              <a:gd name="T29" fmla="*/ 700712689 h 933"/>
              <a:gd name="T30" fmla="*/ 2147483647 w 164"/>
              <a:gd name="T31" fmla="*/ 700712689 h 933"/>
              <a:gd name="T32" fmla="*/ 2147483647 w 164"/>
              <a:gd name="T33" fmla="*/ 2147483647 h 933"/>
              <a:gd name="T34" fmla="*/ 2147483647 w 164"/>
              <a:gd name="T35" fmla="*/ 2147483647 h 933"/>
              <a:gd name="T36" fmla="*/ 0 w 164"/>
              <a:gd name="T37" fmla="*/ 2147483647 h 933"/>
              <a:gd name="T38" fmla="*/ 2147483647 w 164"/>
              <a:gd name="T39" fmla="*/ 2147483647 h 933"/>
              <a:gd name="T40" fmla="*/ 2147483647 w 164"/>
              <a:gd name="T41" fmla="*/ 2147483647 h 9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4" h="933">
                <a:moveTo>
                  <a:pt x="99" y="13"/>
                </a:moveTo>
                <a:lnTo>
                  <a:pt x="99" y="470"/>
                </a:lnTo>
                <a:cubicBezTo>
                  <a:pt x="99" y="478"/>
                  <a:pt x="93" y="484"/>
                  <a:pt x="85" y="484"/>
                </a:cubicBezTo>
                <a:lnTo>
                  <a:pt x="82" y="484"/>
                </a:lnTo>
                <a:lnTo>
                  <a:pt x="95" y="470"/>
                </a:lnTo>
                <a:lnTo>
                  <a:pt x="95" y="793"/>
                </a:lnTo>
                <a:cubicBezTo>
                  <a:pt x="95" y="801"/>
                  <a:pt x="89" y="807"/>
                  <a:pt x="82" y="807"/>
                </a:cubicBezTo>
                <a:cubicBezTo>
                  <a:pt x="74" y="807"/>
                  <a:pt x="68" y="801"/>
                  <a:pt x="68" y="793"/>
                </a:cubicBezTo>
                <a:lnTo>
                  <a:pt x="68" y="470"/>
                </a:lnTo>
                <a:cubicBezTo>
                  <a:pt x="68" y="463"/>
                  <a:pt x="74" y="457"/>
                  <a:pt x="82" y="457"/>
                </a:cubicBezTo>
                <a:lnTo>
                  <a:pt x="85" y="457"/>
                </a:lnTo>
                <a:lnTo>
                  <a:pt x="71" y="470"/>
                </a:lnTo>
                <a:lnTo>
                  <a:pt x="71" y="13"/>
                </a:lnTo>
                <a:cubicBezTo>
                  <a:pt x="71" y="6"/>
                  <a:pt x="77" y="0"/>
                  <a:pt x="85" y="0"/>
                </a:cubicBezTo>
                <a:cubicBezTo>
                  <a:pt x="93" y="0"/>
                  <a:pt x="99" y="6"/>
                  <a:pt x="99" y="13"/>
                </a:cubicBezTo>
                <a:close/>
                <a:moveTo>
                  <a:pt x="163" y="765"/>
                </a:moveTo>
                <a:lnTo>
                  <a:pt x="82" y="932"/>
                </a:lnTo>
                <a:lnTo>
                  <a:pt x="0" y="765"/>
                </a:lnTo>
                <a:lnTo>
                  <a:pt x="163" y="765"/>
                </a:lnTo>
                <a:close/>
              </a:path>
            </a:pathLst>
          </a:custGeom>
          <a:solidFill>
            <a:srgbClr val="000000"/>
          </a:solidFill>
          <a:ln w="1440">
            <a:solidFill>
              <a:srgbClr val="000000"/>
            </a:solidFill>
            <a:round/>
            <a:headEnd/>
            <a:tailEnd/>
          </a:ln>
        </p:spPr>
        <p:txBody>
          <a:bodyPr wrap="none" anchor="ctr"/>
          <a:lstStyle/>
          <a:p>
            <a:endParaRPr lang="en-GB"/>
          </a:p>
        </p:txBody>
      </p:sp>
      <p:sp>
        <p:nvSpPr>
          <p:cNvPr id="20598" name="Freeform 121"/>
          <p:cNvSpPr>
            <a:spLocks noChangeArrowheads="1"/>
          </p:cNvSpPr>
          <p:nvPr/>
        </p:nvSpPr>
        <p:spPr bwMode="auto">
          <a:xfrm>
            <a:off x="1925638" y="3190875"/>
            <a:ext cx="838200" cy="352425"/>
          </a:xfrm>
          <a:custGeom>
            <a:avLst/>
            <a:gdLst>
              <a:gd name="T0" fmla="*/ 1526278150 w 2184"/>
              <a:gd name="T1" fmla="*/ 700712689 h 933"/>
              <a:gd name="T2" fmla="*/ 1526278150 w 2184"/>
              <a:gd name="T3" fmla="*/ 2147483647 h 933"/>
              <a:gd name="T4" fmla="*/ 734858076 w 2184"/>
              <a:gd name="T5" fmla="*/ 2147483647 h 933"/>
              <a:gd name="T6" fmla="*/ 2147483647 w 2184"/>
              <a:gd name="T7" fmla="*/ 2147483647 h 933"/>
              <a:gd name="T8" fmla="*/ 2147483647 w 2184"/>
              <a:gd name="T9" fmla="*/ 2147483647 h 933"/>
              <a:gd name="T10" fmla="*/ 2147483647 w 2184"/>
              <a:gd name="T11" fmla="*/ 2147483647 h 933"/>
              <a:gd name="T12" fmla="*/ 2147483647 w 2184"/>
              <a:gd name="T13" fmla="*/ 2147483647 h 933"/>
              <a:gd name="T14" fmla="*/ 2147483647 w 2184"/>
              <a:gd name="T15" fmla="*/ 2147483647 h 933"/>
              <a:gd name="T16" fmla="*/ 2147483647 w 2184"/>
              <a:gd name="T17" fmla="*/ 2147483647 h 933"/>
              <a:gd name="T18" fmla="*/ 2147483647 w 2184"/>
              <a:gd name="T19" fmla="*/ 2147483647 h 933"/>
              <a:gd name="T20" fmla="*/ 734858076 w 2184"/>
              <a:gd name="T21" fmla="*/ 2147483647 h 933"/>
              <a:gd name="T22" fmla="*/ 0 w 2184"/>
              <a:gd name="T23" fmla="*/ 2147483647 h 933"/>
              <a:gd name="T24" fmla="*/ 0 w 2184"/>
              <a:gd name="T25" fmla="*/ 700712689 h 933"/>
              <a:gd name="T26" fmla="*/ 734858076 w 2184"/>
              <a:gd name="T27" fmla="*/ 0 h 933"/>
              <a:gd name="T28" fmla="*/ 1526278150 w 2184"/>
              <a:gd name="T29" fmla="*/ 700712689 h 933"/>
              <a:gd name="T30" fmla="*/ 1526278150 w 2184"/>
              <a:gd name="T31" fmla="*/ 700712689 h 933"/>
              <a:gd name="T32" fmla="*/ 2147483647 w 2184"/>
              <a:gd name="T33" fmla="*/ 2147483647 h 933"/>
              <a:gd name="T34" fmla="*/ 2147483647 w 2184"/>
              <a:gd name="T35" fmla="*/ 2147483647 h 933"/>
              <a:gd name="T36" fmla="*/ 2147483647 w 2184"/>
              <a:gd name="T37" fmla="*/ 2147483647 h 933"/>
              <a:gd name="T38" fmla="*/ 2147483647 w 2184"/>
              <a:gd name="T39" fmla="*/ 2147483647 h 933"/>
              <a:gd name="T40" fmla="*/ 2147483647 w 2184"/>
              <a:gd name="T41" fmla="*/ 2147483647 h 9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84" h="933">
                <a:moveTo>
                  <a:pt x="27" y="13"/>
                </a:moveTo>
                <a:lnTo>
                  <a:pt x="27" y="470"/>
                </a:lnTo>
                <a:lnTo>
                  <a:pt x="13" y="457"/>
                </a:lnTo>
                <a:lnTo>
                  <a:pt x="2100" y="457"/>
                </a:lnTo>
                <a:cubicBezTo>
                  <a:pt x="2107" y="457"/>
                  <a:pt x="2113" y="463"/>
                  <a:pt x="2113" y="470"/>
                </a:cubicBezTo>
                <a:lnTo>
                  <a:pt x="2113" y="793"/>
                </a:lnTo>
                <a:cubicBezTo>
                  <a:pt x="2113" y="801"/>
                  <a:pt x="2107" y="807"/>
                  <a:pt x="2100" y="807"/>
                </a:cubicBezTo>
                <a:cubicBezTo>
                  <a:pt x="2092" y="807"/>
                  <a:pt x="2086" y="801"/>
                  <a:pt x="2086" y="793"/>
                </a:cubicBezTo>
                <a:lnTo>
                  <a:pt x="2086" y="470"/>
                </a:lnTo>
                <a:lnTo>
                  <a:pt x="2100" y="484"/>
                </a:lnTo>
                <a:lnTo>
                  <a:pt x="13" y="484"/>
                </a:lnTo>
                <a:cubicBezTo>
                  <a:pt x="6" y="484"/>
                  <a:pt x="0" y="478"/>
                  <a:pt x="0" y="470"/>
                </a:cubicBezTo>
                <a:lnTo>
                  <a:pt x="0" y="13"/>
                </a:lnTo>
                <a:cubicBezTo>
                  <a:pt x="0" y="6"/>
                  <a:pt x="6" y="0"/>
                  <a:pt x="13" y="0"/>
                </a:cubicBezTo>
                <a:cubicBezTo>
                  <a:pt x="21" y="0"/>
                  <a:pt x="27" y="6"/>
                  <a:pt x="27" y="13"/>
                </a:cubicBezTo>
                <a:close/>
                <a:moveTo>
                  <a:pt x="2183" y="765"/>
                </a:moveTo>
                <a:lnTo>
                  <a:pt x="2100" y="932"/>
                </a:lnTo>
                <a:lnTo>
                  <a:pt x="2017" y="765"/>
                </a:lnTo>
                <a:lnTo>
                  <a:pt x="2183" y="765"/>
                </a:lnTo>
                <a:close/>
              </a:path>
            </a:pathLst>
          </a:custGeom>
          <a:solidFill>
            <a:srgbClr val="000000"/>
          </a:solidFill>
          <a:ln w="1440">
            <a:solidFill>
              <a:srgbClr val="000000"/>
            </a:solidFill>
            <a:round/>
            <a:headEnd/>
            <a:tailEnd/>
          </a:ln>
        </p:spPr>
        <p:txBody>
          <a:bodyPr wrap="none" anchor="ctr"/>
          <a:lstStyle/>
          <a:p>
            <a:endParaRPr lang="en-GB"/>
          </a:p>
        </p:txBody>
      </p:sp>
      <p:sp>
        <p:nvSpPr>
          <p:cNvPr id="20599" name="Freeform 122"/>
          <p:cNvSpPr>
            <a:spLocks noChangeArrowheads="1"/>
          </p:cNvSpPr>
          <p:nvPr/>
        </p:nvSpPr>
        <p:spPr bwMode="auto">
          <a:xfrm>
            <a:off x="1898650" y="3825875"/>
            <a:ext cx="63500" cy="207963"/>
          </a:xfrm>
          <a:custGeom>
            <a:avLst/>
            <a:gdLst>
              <a:gd name="T0" fmla="*/ 2147483647 w 164"/>
              <a:gd name="T1" fmla="*/ 676645890 h 557"/>
              <a:gd name="T2" fmla="*/ 2147483647 w 164"/>
              <a:gd name="T3" fmla="*/ 2147483647 h 557"/>
              <a:gd name="T4" fmla="*/ 2147483647 w 164"/>
              <a:gd name="T5" fmla="*/ 2147483647 h 557"/>
              <a:gd name="T6" fmla="*/ 2147483647 w 164"/>
              <a:gd name="T7" fmla="*/ 2147483647 h 557"/>
              <a:gd name="T8" fmla="*/ 2147483647 w 164"/>
              <a:gd name="T9" fmla="*/ 676645890 h 557"/>
              <a:gd name="T10" fmla="*/ 2147483647 w 164"/>
              <a:gd name="T11" fmla="*/ 0 h 557"/>
              <a:gd name="T12" fmla="*/ 2147483647 w 164"/>
              <a:gd name="T13" fmla="*/ 676645890 h 557"/>
              <a:gd name="T14" fmla="*/ 2147483647 w 164"/>
              <a:gd name="T15" fmla="*/ 676645890 h 557"/>
              <a:gd name="T16" fmla="*/ 2147483647 w 164"/>
              <a:gd name="T17" fmla="*/ 2147483647 h 557"/>
              <a:gd name="T18" fmla="*/ 2147483647 w 164"/>
              <a:gd name="T19" fmla="*/ 2147483647 h 557"/>
              <a:gd name="T20" fmla="*/ 0 w 164"/>
              <a:gd name="T21" fmla="*/ 2147483647 h 557"/>
              <a:gd name="T22" fmla="*/ 2147483647 w 164"/>
              <a:gd name="T23" fmla="*/ 2147483647 h 557"/>
              <a:gd name="T24" fmla="*/ 2147483647 w 164"/>
              <a:gd name="T25" fmla="*/ 2147483647 h 5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4" h="557">
                <a:moveTo>
                  <a:pt x="95" y="13"/>
                </a:moveTo>
                <a:lnTo>
                  <a:pt x="95" y="417"/>
                </a:lnTo>
                <a:cubicBezTo>
                  <a:pt x="95" y="424"/>
                  <a:pt x="89" y="431"/>
                  <a:pt x="82" y="431"/>
                </a:cubicBezTo>
                <a:cubicBezTo>
                  <a:pt x="74" y="431"/>
                  <a:pt x="68" y="424"/>
                  <a:pt x="68" y="417"/>
                </a:cubicBezTo>
                <a:lnTo>
                  <a:pt x="68" y="13"/>
                </a:lnTo>
                <a:cubicBezTo>
                  <a:pt x="68" y="6"/>
                  <a:pt x="74" y="0"/>
                  <a:pt x="82" y="0"/>
                </a:cubicBezTo>
                <a:cubicBezTo>
                  <a:pt x="89" y="0"/>
                  <a:pt x="95" y="6"/>
                  <a:pt x="95" y="13"/>
                </a:cubicBezTo>
                <a:close/>
                <a:moveTo>
                  <a:pt x="163" y="389"/>
                </a:moveTo>
                <a:lnTo>
                  <a:pt x="82" y="556"/>
                </a:lnTo>
                <a:lnTo>
                  <a:pt x="0" y="389"/>
                </a:lnTo>
                <a:lnTo>
                  <a:pt x="163" y="389"/>
                </a:lnTo>
                <a:close/>
              </a:path>
            </a:pathLst>
          </a:custGeom>
          <a:solidFill>
            <a:srgbClr val="000000"/>
          </a:solidFill>
          <a:ln w="1440">
            <a:solidFill>
              <a:srgbClr val="000000"/>
            </a:solidFill>
            <a:round/>
            <a:headEnd/>
            <a:tailEnd/>
          </a:ln>
        </p:spPr>
        <p:txBody>
          <a:bodyPr wrap="none" anchor="ctr"/>
          <a:lstStyle/>
          <a:p>
            <a:endParaRPr lang="en-GB"/>
          </a:p>
        </p:txBody>
      </p:sp>
      <p:sp>
        <p:nvSpPr>
          <p:cNvPr id="20600" name="Freeform 123"/>
          <p:cNvSpPr>
            <a:spLocks noChangeArrowheads="1"/>
          </p:cNvSpPr>
          <p:nvPr/>
        </p:nvSpPr>
        <p:spPr bwMode="auto">
          <a:xfrm>
            <a:off x="2698750" y="3825875"/>
            <a:ext cx="65088" cy="207963"/>
          </a:xfrm>
          <a:custGeom>
            <a:avLst/>
            <a:gdLst>
              <a:gd name="T0" fmla="*/ 2147483647 w 169"/>
              <a:gd name="T1" fmla="*/ 676645890 h 557"/>
              <a:gd name="T2" fmla="*/ 2147483647 w 169"/>
              <a:gd name="T3" fmla="*/ 2147483647 h 557"/>
              <a:gd name="T4" fmla="*/ 2147483647 w 169"/>
              <a:gd name="T5" fmla="*/ 2147483647 h 557"/>
              <a:gd name="T6" fmla="*/ 2147483647 w 169"/>
              <a:gd name="T7" fmla="*/ 2147483647 h 557"/>
              <a:gd name="T8" fmla="*/ 2147483647 w 169"/>
              <a:gd name="T9" fmla="*/ 2147483647 h 557"/>
              <a:gd name="T10" fmla="*/ 2147483647 w 169"/>
              <a:gd name="T11" fmla="*/ 2147483647 h 557"/>
              <a:gd name="T12" fmla="*/ 2147483647 w 169"/>
              <a:gd name="T13" fmla="*/ 2147483647 h 557"/>
              <a:gd name="T14" fmla="*/ 2147483647 w 169"/>
              <a:gd name="T15" fmla="*/ 2147483647 h 557"/>
              <a:gd name="T16" fmla="*/ 2147483647 w 169"/>
              <a:gd name="T17" fmla="*/ 2147483647 h 557"/>
              <a:gd name="T18" fmla="*/ 2147483647 w 169"/>
              <a:gd name="T19" fmla="*/ 2147483647 h 557"/>
              <a:gd name="T20" fmla="*/ 2147483647 w 169"/>
              <a:gd name="T21" fmla="*/ 2147483647 h 557"/>
              <a:gd name="T22" fmla="*/ 2147483647 w 169"/>
              <a:gd name="T23" fmla="*/ 2147483647 h 557"/>
              <a:gd name="T24" fmla="*/ 2147483647 w 169"/>
              <a:gd name="T25" fmla="*/ 676645890 h 557"/>
              <a:gd name="T26" fmla="*/ 2147483647 w 169"/>
              <a:gd name="T27" fmla="*/ 0 h 557"/>
              <a:gd name="T28" fmla="*/ 2147483647 w 169"/>
              <a:gd name="T29" fmla="*/ 676645890 h 557"/>
              <a:gd name="T30" fmla="*/ 2147483647 w 169"/>
              <a:gd name="T31" fmla="*/ 676645890 h 557"/>
              <a:gd name="T32" fmla="*/ 2147483647 w 169"/>
              <a:gd name="T33" fmla="*/ 2147483647 h 557"/>
              <a:gd name="T34" fmla="*/ 2147483647 w 169"/>
              <a:gd name="T35" fmla="*/ 2147483647 h 557"/>
              <a:gd name="T36" fmla="*/ 0 w 169"/>
              <a:gd name="T37" fmla="*/ 2147483647 h 557"/>
              <a:gd name="T38" fmla="*/ 2147483647 w 169"/>
              <a:gd name="T39" fmla="*/ 2147483647 h 557"/>
              <a:gd name="T40" fmla="*/ 2147483647 w 169"/>
              <a:gd name="T41" fmla="*/ 2147483647 h 5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9" h="557">
                <a:moveTo>
                  <a:pt x="101" y="13"/>
                </a:moveTo>
                <a:lnTo>
                  <a:pt x="101" y="284"/>
                </a:lnTo>
                <a:cubicBezTo>
                  <a:pt x="101" y="292"/>
                  <a:pt x="95" y="298"/>
                  <a:pt x="87" y="298"/>
                </a:cubicBezTo>
                <a:lnTo>
                  <a:pt x="84" y="298"/>
                </a:lnTo>
                <a:lnTo>
                  <a:pt x="97" y="284"/>
                </a:lnTo>
                <a:lnTo>
                  <a:pt x="97" y="417"/>
                </a:lnTo>
                <a:cubicBezTo>
                  <a:pt x="97" y="424"/>
                  <a:pt x="91" y="431"/>
                  <a:pt x="84" y="431"/>
                </a:cubicBezTo>
                <a:cubicBezTo>
                  <a:pt x="76" y="431"/>
                  <a:pt x="69" y="424"/>
                  <a:pt x="69" y="417"/>
                </a:cubicBezTo>
                <a:lnTo>
                  <a:pt x="69" y="284"/>
                </a:lnTo>
                <a:cubicBezTo>
                  <a:pt x="69" y="277"/>
                  <a:pt x="76" y="271"/>
                  <a:pt x="84" y="271"/>
                </a:cubicBezTo>
                <a:lnTo>
                  <a:pt x="87" y="271"/>
                </a:lnTo>
                <a:lnTo>
                  <a:pt x="73" y="284"/>
                </a:lnTo>
                <a:lnTo>
                  <a:pt x="73" y="13"/>
                </a:lnTo>
                <a:cubicBezTo>
                  <a:pt x="73" y="6"/>
                  <a:pt x="79" y="0"/>
                  <a:pt x="87" y="0"/>
                </a:cubicBezTo>
                <a:cubicBezTo>
                  <a:pt x="95" y="0"/>
                  <a:pt x="101" y="6"/>
                  <a:pt x="101" y="13"/>
                </a:cubicBezTo>
                <a:close/>
                <a:moveTo>
                  <a:pt x="168" y="389"/>
                </a:moveTo>
                <a:lnTo>
                  <a:pt x="84" y="556"/>
                </a:lnTo>
                <a:lnTo>
                  <a:pt x="0" y="389"/>
                </a:lnTo>
                <a:lnTo>
                  <a:pt x="168" y="389"/>
                </a:lnTo>
                <a:close/>
              </a:path>
            </a:pathLst>
          </a:custGeom>
          <a:solidFill>
            <a:srgbClr val="000000"/>
          </a:solidFill>
          <a:ln w="1440">
            <a:solidFill>
              <a:srgbClr val="000000"/>
            </a:solidFill>
            <a:round/>
            <a:headEnd/>
            <a:tailEnd/>
          </a:ln>
        </p:spPr>
        <p:txBody>
          <a:bodyPr wrap="none" anchor="ctr"/>
          <a:lstStyle/>
          <a:p>
            <a:endParaRPr lang="en-GB"/>
          </a:p>
        </p:txBody>
      </p:sp>
      <p:sp>
        <p:nvSpPr>
          <p:cNvPr id="20601" name="Freeform 124"/>
          <p:cNvSpPr>
            <a:spLocks noChangeArrowheads="1"/>
          </p:cNvSpPr>
          <p:nvPr/>
        </p:nvSpPr>
        <p:spPr bwMode="auto">
          <a:xfrm>
            <a:off x="1898650" y="4318000"/>
            <a:ext cx="63500" cy="282575"/>
          </a:xfrm>
          <a:custGeom>
            <a:avLst/>
            <a:gdLst>
              <a:gd name="T0" fmla="*/ 2147483647 w 164"/>
              <a:gd name="T1" fmla="*/ 700864577 h 748"/>
              <a:gd name="T2" fmla="*/ 2147483647 w 164"/>
              <a:gd name="T3" fmla="*/ 2147483647 h 748"/>
              <a:gd name="T4" fmla="*/ 2147483647 w 164"/>
              <a:gd name="T5" fmla="*/ 2147483647 h 748"/>
              <a:gd name="T6" fmla="*/ 2147483647 w 164"/>
              <a:gd name="T7" fmla="*/ 2147483647 h 748"/>
              <a:gd name="T8" fmla="*/ 2147483647 w 164"/>
              <a:gd name="T9" fmla="*/ 700864577 h 748"/>
              <a:gd name="T10" fmla="*/ 2147483647 w 164"/>
              <a:gd name="T11" fmla="*/ 0 h 748"/>
              <a:gd name="T12" fmla="*/ 2147483647 w 164"/>
              <a:gd name="T13" fmla="*/ 700864577 h 748"/>
              <a:gd name="T14" fmla="*/ 2147483647 w 164"/>
              <a:gd name="T15" fmla="*/ 700864577 h 748"/>
              <a:gd name="T16" fmla="*/ 2147483647 w 164"/>
              <a:gd name="T17" fmla="*/ 2147483647 h 748"/>
              <a:gd name="T18" fmla="*/ 2147483647 w 164"/>
              <a:gd name="T19" fmla="*/ 2147483647 h 748"/>
              <a:gd name="T20" fmla="*/ 0 w 164"/>
              <a:gd name="T21" fmla="*/ 2147483647 h 748"/>
              <a:gd name="T22" fmla="*/ 2147483647 w 164"/>
              <a:gd name="T23" fmla="*/ 2147483647 h 748"/>
              <a:gd name="T24" fmla="*/ 2147483647 w 164"/>
              <a:gd name="T25" fmla="*/ 2147483647 h 7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4" h="748">
                <a:moveTo>
                  <a:pt x="95" y="13"/>
                </a:moveTo>
                <a:lnTo>
                  <a:pt x="95" y="608"/>
                </a:lnTo>
                <a:cubicBezTo>
                  <a:pt x="95" y="616"/>
                  <a:pt x="89" y="622"/>
                  <a:pt x="82" y="622"/>
                </a:cubicBezTo>
                <a:cubicBezTo>
                  <a:pt x="74" y="622"/>
                  <a:pt x="68" y="616"/>
                  <a:pt x="68" y="608"/>
                </a:cubicBezTo>
                <a:lnTo>
                  <a:pt x="68" y="13"/>
                </a:lnTo>
                <a:cubicBezTo>
                  <a:pt x="68" y="6"/>
                  <a:pt x="74" y="0"/>
                  <a:pt x="82" y="0"/>
                </a:cubicBezTo>
                <a:cubicBezTo>
                  <a:pt x="89" y="0"/>
                  <a:pt x="95" y="6"/>
                  <a:pt x="95" y="13"/>
                </a:cubicBezTo>
                <a:close/>
                <a:moveTo>
                  <a:pt x="163" y="581"/>
                </a:moveTo>
                <a:lnTo>
                  <a:pt x="82" y="747"/>
                </a:lnTo>
                <a:lnTo>
                  <a:pt x="0" y="581"/>
                </a:lnTo>
                <a:lnTo>
                  <a:pt x="163" y="581"/>
                </a:lnTo>
                <a:close/>
              </a:path>
            </a:pathLst>
          </a:custGeom>
          <a:solidFill>
            <a:srgbClr val="000000"/>
          </a:solidFill>
          <a:ln w="1440">
            <a:solidFill>
              <a:srgbClr val="000000"/>
            </a:solidFill>
            <a:round/>
            <a:headEnd/>
            <a:tailEnd/>
          </a:ln>
        </p:spPr>
        <p:txBody>
          <a:bodyPr wrap="none" anchor="ctr"/>
          <a:lstStyle/>
          <a:p>
            <a:endParaRPr lang="en-GB"/>
          </a:p>
        </p:txBody>
      </p:sp>
      <p:sp>
        <p:nvSpPr>
          <p:cNvPr id="20602" name="Freeform 125"/>
          <p:cNvSpPr>
            <a:spLocks noChangeArrowheads="1"/>
          </p:cNvSpPr>
          <p:nvPr/>
        </p:nvSpPr>
        <p:spPr bwMode="auto">
          <a:xfrm>
            <a:off x="1430338" y="4318000"/>
            <a:ext cx="508000" cy="282575"/>
          </a:xfrm>
          <a:custGeom>
            <a:avLst/>
            <a:gdLst>
              <a:gd name="T0" fmla="*/ 2147483647 w 1321"/>
              <a:gd name="T1" fmla="*/ 692444958 h 751"/>
              <a:gd name="T2" fmla="*/ 2147483647 w 1321"/>
              <a:gd name="T3" fmla="*/ 2147483647 h 751"/>
              <a:gd name="T4" fmla="*/ 2147483647 w 1321"/>
              <a:gd name="T5" fmla="*/ 2147483647 h 751"/>
              <a:gd name="T6" fmla="*/ 2147483647 w 1321"/>
              <a:gd name="T7" fmla="*/ 2147483647 h 751"/>
              <a:gd name="T8" fmla="*/ 2147483647 w 1321"/>
              <a:gd name="T9" fmla="*/ 2147483647 h 751"/>
              <a:gd name="T10" fmla="*/ 2147483647 w 1321"/>
              <a:gd name="T11" fmla="*/ 2147483647 h 751"/>
              <a:gd name="T12" fmla="*/ 2147483647 w 1321"/>
              <a:gd name="T13" fmla="*/ 2147483647 h 751"/>
              <a:gd name="T14" fmla="*/ 2147483647 w 1321"/>
              <a:gd name="T15" fmla="*/ 2147483647 h 751"/>
              <a:gd name="T16" fmla="*/ 2147483647 w 1321"/>
              <a:gd name="T17" fmla="*/ 2147483647 h 751"/>
              <a:gd name="T18" fmla="*/ 2147483647 w 1321"/>
              <a:gd name="T19" fmla="*/ 2147483647 h 751"/>
              <a:gd name="T20" fmla="*/ 2147483647 w 1321"/>
              <a:gd name="T21" fmla="*/ 2147483647 h 751"/>
              <a:gd name="T22" fmla="*/ 2147483647 w 1321"/>
              <a:gd name="T23" fmla="*/ 2147483647 h 751"/>
              <a:gd name="T24" fmla="*/ 2147483647 w 1321"/>
              <a:gd name="T25" fmla="*/ 692444958 h 751"/>
              <a:gd name="T26" fmla="*/ 2147483647 w 1321"/>
              <a:gd name="T27" fmla="*/ 0 h 751"/>
              <a:gd name="T28" fmla="*/ 2147483647 w 1321"/>
              <a:gd name="T29" fmla="*/ 692444958 h 751"/>
              <a:gd name="T30" fmla="*/ 2147483647 w 1321"/>
              <a:gd name="T31" fmla="*/ 692444958 h 751"/>
              <a:gd name="T32" fmla="*/ 2147483647 w 1321"/>
              <a:gd name="T33" fmla="*/ 2147483647 h 751"/>
              <a:gd name="T34" fmla="*/ 2147483647 w 1321"/>
              <a:gd name="T35" fmla="*/ 2147483647 h 751"/>
              <a:gd name="T36" fmla="*/ 0 w 1321"/>
              <a:gd name="T37" fmla="*/ 2147483647 h 751"/>
              <a:gd name="T38" fmla="*/ 2147483647 w 1321"/>
              <a:gd name="T39" fmla="*/ 2147483647 h 751"/>
              <a:gd name="T40" fmla="*/ 2147483647 w 1321"/>
              <a:gd name="T41" fmla="*/ 2147483647 h 7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21" h="751">
                <a:moveTo>
                  <a:pt x="1320" y="13"/>
                </a:moveTo>
                <a:lnTo>
                  <a:pt x="1320" y="380"/>
                </a:lnTo>
                <a:cubicBezTo>
                  <a:pt x="1320" y="387"/>
                  <a:pt x="1313" y="393"/>
                  <a:pt x="1306" y="393"/>
                </a:cubicBezTo>
                <a:lnTo>
                  <a:pt x="83" y="393"/>
                </a:lnTo>
                <a:lnTo>
                  <a:pt x="97" y="380"/>
                </a:lnTo>
                <a:lnTo>
                  <a:pt x="97" y="612"/>
                </a:lnTo>
                <a:cubicBezTo>
                  <a:pt x="97" y="620"/>
                  <a:pt x="90" y="626"/>
                  <a:pt x="83" y="626"/>
                </a:cubicBezTo>
                <a:cubicBezTo>
                  <a:pt x="75" y="626"/>
                  <a:pt x="69" y="620"/>
                  <a:pt x="69" y="612"/>
                </a:cubicBezTo>
                <a:lnTo>
                  <a:pt x="69" y="380"/>
                </a:lnTo>
                <a:cubicBezTo>
                  <a:pt x="69" y="372"/>
                  <a:pt x="75" y="366"/>
                  <a:pt x="83" y="366"/>
                </a:cubicBezTo>
                <a:lnTo>
                  <a:pt x="1306" y="366"/>
                </a:lnTo>
                <a:lnTo>
                  <a:pt x="1292" y="380"/>
                </a:lnTo>
                <a:lnTo>
                  <a:pt x="1292" y="13"/>
                </a:lnTo>
                <a:cubicBezTo>
                  <a:pt x="1292" y="6"/>
                  <a:pt x="1298" y="0"/>
                  <a:pt x="1306" y="0"/>
                </a:cubicBezTo>
                <a:cubicBezTo>
                  <a:pt x="1313" y="0"/>
                  <a:pt x="1320" y="6"/>
                  <a:pt x="1320" y="13"/>
                </a:cubicBezTo>
                <a:close/>
                <a:moveTo>
                  <a:pt x="166" y="585"/>
                </a:moveTo>
                <a:lnTo>
                  <a:pt x="83" y="750"/>
                </a:lnTo>
                <a:lnTo>
                  <a:pt x="0" y="585"/>
                </a:lnTo>
                <a:lnTo>
                  <a:pt x="166" y="585"/>
                </a:lnTo>
                <a:close/>
              </a:path>
            </a:pathLst>
          </a:custGeom>
          <a:solidFill>
            <a:srgbClr val="000000"/>
          </a:solidFill>
          <a:ln w="1440">
            <a:solidFill>
              <a:srgbClr val="000000"/>
            </a:solidFill>
            <a:round/>
            <a:headEnd/>
            <a:tailEnd/>
          </a:ln>
        </p:spPr>
        <p:txBody>
          <a:bodyPr wrap="none" anchor="ctr"/>
          <a:lstStyle/>
          <a:p>
            <a:endParaRPr lang="en-GB"/>
          </a:p>
        </p:txBody>
      </p:sp>
      <p:sp>
        <p:nvSpPr>
          <p:cNvPr id="20603" name="Freeform 126"/>
          <p:cNvSpPr>
            <a:spLocks noChangeArrowheads="1"/>
          </p:cNvSpPr>
          <p:nvPr/>
        </p:nvSpPr>
        <p:spPr bwMode="auto">
          <a:xfrm>
            <a:off x="1924050" y="4318000"/>
            <a:ext cx="681038" cy="282575"/>
          </a:xfrm>
          <a:custGeom>
            <a:avLst/>
            <a:gdLst>
              <a:gd name="T0" fmla="*/ 1517342705 w 1778"/>
              <a:gd name="T1" fmla="*/ 700864577 h 748"/>
              <a:gd name="T2" fmla="*/ 1517342705 w 1778"/>
              <a:gd name="T3" fmla="*/ 2147483647 h 748"/>
              <a:gd name="T4" fmla="*/ 730501736 w 1778"/>
              <a:gd name="T5" fmla="*/ 2147483647 h 748"/>
              <a:gd name="T6" fmla="*/ 2147483647 w 1778"/>
              <a:gd name="T7" fmla="*/ 2147483647 h 748"/>
              <a:gd name="T8" fmla="*/ 2147483647 w 1778"/>
              <a:gd name="T9" fmla="*/ 2147483647 h 748"/>
              <a:gd name="T10" fmla="*/ 2147483647 w 1778"/>
              <a:gd name="T11" fmla="*/ 2147483647 h 748"/>
              <a:gd name="T12" fmla="*/ 2147483647 w 1778"/>
              <a:gd name="T13" fmla="*/ 2147483647 h 748"/>
              <a:gd name="T14" fmla="*/ 2147483647 w 1778"/>
              <a:gd name="T15" fmla="*/ 2147483647 h 748"/>
              <a:gd name="T16" fmla="*/ 2147483647 w 1778"/>
              <a:gd name="T17" fmla="*/ 2147483647 h 748"/>
              <a:gd name="T18" fmla="*/ 2147483647 w 1778"/>
              <a:gd name="T19" fmla="*/ 2147483647 h 748"/>
              <a:gd name="T20" fmla="*/ 730501736 w 1778"/>
              <a:gd name="T21" fmla="*/ 2147483647 h 748"/>
              <a:gd name="T22" fmla="*/ 0 w 1778"/>
              <a:gd name="T23" fmla="*/ 2147483647 h 748"/>
              <a:gd name="T24" fmla="*/ 0 w 1778"/>
              <a:gd name="T25" fmla="*/ 700864577 h 748"/>
              <a:gd name="T26" fmla="*/ 730501736 w 1778"/>
              <a:gd name="T27" fmla="*/ 0 h 748"/>
              <a:gd name="T28" fmla="*/ 1517342705 w 1778"/>
              <a:gd name="T29" fmla="*/ 700864577 h 748"/>
              <a:gd name="T30" fmla="*/ 1517342705 w 1778"/>
              <a:gd name="T31" fmla="*/ 700864577 h 748"/>
              <a:gd name="T32" fmla="*/ 2147483647 w 1778"/>
              <a:gd name="T33" fmla="*/ 2147483647 h 748"/>
              <a:gd name="T34" fmla="*/ 2147483647 w 1778"/>
              <a:gd name="T35" fmla="*/ 2147483647 h 748"/>
              <a:gd name="T36" fmla="*/ 2147483647 w 1778"/>
              <a:gd name="T37" fmla="*/ 2147483647 h 748"/>
              <a:gd name="T38" fmla="*/ 2147483647 w 1778"/>
              <a:gd name="T39" fmla="*/ 2147483647 h 748"/>
              <a:gd name="T40" fmla="*/ 2147483647 w 1778"/>
              <a:gd name="T41" fmla="*/ 2147483647 h 7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78" h="748">
                <a:moveTo>
                  <a:pt x="27" y="13"/>
                </a:moveTo>
                <a:lnTo>
                  <a:pt x="27" y="380"/>
                </a:lnTo>
                <a:lnTo>
                  <a:pt x="13" y="366"/>
                </a:lnTo>
                <a:lnTo>
                  <a:pt x="1695" y="366"/>
                </a:lnTo>
                <a:cubicBezTo>
                  <a:pt x="1702" y="366"/>
                  <a:pt x="1708" y="372"/>
                  <a:pt x="1708" y="380"/>
                </a:cubicBezTo>
                <a:lnTo>
                  <a:pt x="1708" y="608"/>
                </a:lnTo>
                <a:cubicBezTo>
                  <a:pt x="1708" y="616"/>
                  <a:pt x="1702" y="622"/>
                  <a:pt x="1695" y="622"/>
                </a:cubicBezTo>
                <a:cubicBezTo>
                  <a:pt x="1687" y="622"/>
                  <a:pt x="1681" y="616"/>
                  <a:pt x="1681" y="608"/>
                </a:cubicBezTo>
                <a:lnTo>
                  <a:pt x="1681" y="380"/>
                </a:lnTo>
                <a:lnTo>
                  <a:pt x="1695" y="394"/>
                </a:lnTo>
                <a:lnTo>
                  <a:pt x="13" y="394"/>
                </a:lnTo>
                <a:cubicBezTo>
                  <a:pt x="6" y="394"/>
                  <a:pt x="0" y="388"/>
                  <a:pt x="0" y="380"/>
                </a:cubicBezTo>
                <a:lnTo>
                  <a:pt x="0" y="13"/>
                </a:lnTo>
                <a:cubicBezTo>
                  <a:pt x="0" y="6"/>
                  <a:pt x="6" y="0"/>
                  <a:pt x="13" y="0"/>
                </a:cubicBezTo>
                <a:cubicBezTo>
                  <a:pt x="21" y="0"/>
                  <a:pt x="27" y="6"/>
                  <a:pt x="27" y="13"/>
                </a:cubicBezTo>
                <a:close/>
                <a:moveTo>
                  <a:pt x="1777" y="581"/>
                </a:moveTo>
                <a:lnTo>
                  <a:pt x="1695" y="747"/>
                </a:lnTo>
                <a:lnTo>
                  <a:pt x="1612" y="581"/>
                </a:lnTo>
                <a:lnTo>
                  <a:pt x="1777" y="581"/>
                </a:lnTo>
                <a:close/>
              </a:path>
            </a:pathLst>
          </a:custGeom>
          <a:solidFill>
            <a:srgbClr val="000000"/>
          </a:solidFill>
          <a:ln w="1440">
            <a:solidFill>
              <a:srgbClr val="000000"/>
            </a:solidFill>
            <a:round/>
            <a:headEnd/>
            <a:tailEnd/>
          </a:ln>
        </p:spPr>
        <p:txBody>
          <a:bodyPr wrap="none" anchor="ctr"/>
          <a:lstStyle/>
          <a:p>
            <a:endParaRPr lang="en-GB"/>
          </a:p>
        </p:txBody>
      </p:sp>
      <p:sp>
        <p:nvSpPr>
          <p:cNvPr id="20604" name="Freeform 127"/>
          <p:cNvSpPr>
            <a:spLocks noChangeArrowheads="1"/>
          </p:cNvSpPr>
          <p:nvPr/>
        </p:nvSpPr>
        <p:spPr bwMode="auto">
          <a:xfrm>
            <a:off x="1898650" y="4881563"/>
            <a:ext cx="63500" cy="211137"/>
          </a:xfrm>
          <a:custGeom>
            <a:avLst/>
            <a:gdLst>
              <a:gd name="T0" fmla="*/ 2147483647 w 164"/>
              <a:gd name="T1" fmla="*/ 693071692 h 561"/>
              <a:gd name="T2" fmla="*/ 2147483647 w 164"/>
              <a:gd name="T3" fmla="*/ 2147483647 h 561"/>
              <a:gd name="T4" fmla="*/ 2147483647 w 164"/>
              <a:gd name="T5" fmla="*/ 2147483647 h 561"/>
              <a:gd name="T6" fmla="*/ 2147483647 w 164"/>
              <a:gd name="T7" fmla="*/ 2147483647 h 561"/>
              <a:gd name="T8" fmla="*/ 2147483647 w 164"/>
              <a:gd name="T9" fmla="*/ 693071692 h 561"/>
              <a:gd name="T10" fmla="*/ 2147483647 w 164"/>
              <a:gd name="T11" fmla="*/ 0 h 561"/>
              <a:gd name="T12" fmla="*/ 2147483647 w 164"/>
              <a:gd name="T13" fmla="*/ 693071692 h 561"/>
              <a:gd name="T14" fmla="*/ 2147483647 w 164"/>
              <a:gd name="T15" fmla="*/ 693071692 h 561"/>
              <a:gd name="T16" fmla="*/ 2147483647 w 164"/>
              <a:gd name="T17" fmla="*/ 2147483647 h 561"/>
              <a:gd name="T18" fmla="*/ 2147483647 w 164"/>
              <a:gd name="T19" fmla="*/ 2147483647 h 561"/>
              <a:gd name="T20" fmla="*/ 0 w 164"/>
              <a:gd name="T21" fmla="*/ 2147483647 h 561"/>
              <a:gd name="T22" fmla="*/ 2147483647 w 164"/>
              <a:gd name="T23" fmla="*/ 2147483647 h 561"/>
              <a:gd name="T24" fmla="*/ 2147483647 w 164"/>
              <a:gd name="T25" fmla="*/ 2147483647 h 5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4" h="561">
                <a:moveTo>
                  <a:pt x="95" y="13"/>
                </a:moveTo>
                <a:lnTo>
                  <a:pt x="95" y="422"/>
                </a:lnTo>
                <a:cubicBezTo>
                  <a:pt x="95" y="430"/>
                  <a:pt x="89" y="436"/>
                  <a:pt x="82" y="436"/>
                </a:cubicBezTo>
                <a:cubicBezTo>
                  <a:pt x="74" y="436"/>
                  <a:pt x="68" y="430"/>
                  <a:pt x="68" y="422"/>
                </a:cubicBezTo>
                <a:lnTo>
                  <a:pt x="68" y="13"/>
                </a:lnTo>
                <a:cubicBezTo>
                  <a:pt x="68" y="6"/>
                  <a:pt x="74" y="0"/>
                  <a:pt x="82" y="0"/>
                </a:cubicBezTo>
                <a:cubicBezTo>
                  <a:pt x="89" y="0"/>
                  <a:pt x="95" y="6"/>
                  <a:pt x="95" y="13"/>
                </a:cubicBezTo>
                <a:close/>
                <a:moveTo>
                  <a:pt x="163" y="394"/>
                </a:moveTo>
                <a:lnTo>
                  <a:pt x="82" y="560"/>
                </a:lnTo>
                <a:lnTo>
                  <a:pt x="0" y="394"/>
                </a:lnTo>
                <a:lnTo>
                  <a:pt x="163" y="394"/>
                </a:lnTo>
                <a:close/>
              </a:path>
            </a:pathLst>
          </a:custGeom>
          <a:solidFill>
            <a:srgbClr val="000000"/>
          </a:solidFill>
          <a:ln w="1440">
            <a:solidFill>
              <a:srgbClr val="000000"/>
            </a:solidFill>
            <a:round/>
            <a:headEnd/>
            <a:tailEnd/>
          </a:ln>
        </p:spPr>
        <p:txBody>
          <a:bodyPr wrap="none" anchor="ctr"/>
          <a:lstStyle/>
          <a:p>
            <a:endParaRPr lang="en-GB"/>
          </a:p>
        </p:txBody>
      </p:sp>
      <p:sp>
        <p:nvSpPr>
          <p:cNvPr id="20605" name="Freeform 128"/>
          <p:cNvSpPr>
            <a:spLocks noChangeArrowheads="1"/>
          </p:cNvSpPr>
          <p:nvPr/>
        </p:nvSpPr>
        <p:spPr bwMode="auto">
          <a:xfrm>
            <a:off x="2541588" y="4881563"/>
            <a:ext cx="61912" cy="211137"/>
          </a:xfrm>
          <a:custGeom>
            <a:avLst/>
            <a:gdLst>
              <a:gd name="T0" fmla="*/ 2147483647 w 164"/>
              <a:gd name="T1" fmla="*/ 693071692 h 561"/>
              <a:gd name="T2" fmla="*/ 2147483647 w 164"/>
              <a:gd name="T3" fmla="*/ 2147483647 h 561"/>
              <a:gd name="T4" fmla="*/ 2147483647 w 164"/>
              <a:gd name="T5" fmla="*/ 2147483647 h 561"/>
              <a:gd name="T6" fmla="*/ 2147483647 w 164"/>
              <a:gd name="T7" fmla="*/ 2147483647 h 561"/>
              <a:gd name="T8" fmla="*/ 2147483647 w 164"/>
              <a:gd name="T9" fmla="*/ 2147483647 h 561"/>
              <a:gd name="T10" fmla="*/ 2147483647 w 164"/>
              <a:gd name="T11" fmla="*/ 2147483647 h 561"/>
              <a:gd name="T12" fmla="*/ 2147483647 w 164"/>
              <a:gd name="T13" fmla="*/ 2147483647 h 561"/>
              <a:gd name="T14" fmla="*/ 2147483647 w 164"/>
              <a:gd name="T15" fmla="*/ 2147483647 h 561"/>
              <a:gd name="T16" fmla="*/ 2147483647 w 164"/>
              <a:gd name="T17" fmla="*/ 2147483647 h 561"/>
              <a:gd name="T18" fmla="*/ 2147483647 w 164"/>
              <a:gd name="T19" fmla="*/ 2147483647 h 561"/>
              <a:gd name="T20" fmla="*/ 2147483647 w 164"/>
              <a:gd name="T21" fmla="*/ 2147483647 h 561"/>
              <a:gd name="T22" fmla="*/ 2147483647 w 164"/>
              <a:gd name="T23" fmla="*/ 2147483647 h 561"/>
              <a:gd name="T24" fmla="*/ 2147483647 w 164"/>
              <a:gd name="T25" fmla="*/ 693071692 h 561"/>
              <a:gd name="T26" fmla="*/ 2147483647 w 164"/>
              <a:gd name="T27" fmla="*/ 0 h 561"/>
              <a:gd name="T28" fmla="*/ 2147483647 w 164"/>
              <a:gd name="T29" fmla="*/ 693071692 h 561"/>
              <a:gd name="T30" fmla="*/ 2147483647 w 164"/>
              <a:gd name="T31" fmla="*/ 693071692 h 561"/>
              <a:gd name="T32" fmla="*/ 2147483647 w 164"/>
              <a:gd name="T33" fmla="*/ 2147483647 h 561"/>
              <a:gd name="T34" fmla="*/ 2147483647 w 164"/>
              <a:gd name="T35" fmla="*/ 2147483647 h 561"/>
              <a:gd name="T36" fmla="*/ 0 w 164"/>
              <a:gd name="T37" fmla="*/ 2147483647 h 561"/>
              <a:gd name="T38" fmla="*/ 2147483647 w 164"/>
              <a:gd name="T39" fmla="*/ 2147483647 h 561"/>
              <a:gd name="T40" fmla="*/ 2147483647 w 164"/>
              <a:gd name="T41" fmla="*/ 2147483647 h 5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4" h="561">
                <a:moveTo>
                  <a:pt x="98" y="13"/>
                </a:moveTo>
                <a:lnTo>
                  <a:pt x="98" y="285"/>
                </a:lnTo>
                <a:cubicBezTo>
                  <a:pt x="98" y="292"/>
                  <a:pt x="92" y="298"/>
                  <a:pt x="85" y="298"/>
                </a:cubicBezTo>
                <a:lnTo>
                  <a:pt x="81" y="298"/>
                </a:lnTo>
                <a:lnTo>
                  <a:pt x="95" y="285"/>
                </a:lnTo>
                <a:lnTo>
                  <a:pt x="95" y="422"/>
                </a:lnTo>
                <a:cubicBezTo>
                  <a:pt x="95" y="430"/>
                  <a:pt x="89" y="436"/>
                  <a:pt x="81" y="436"/>
                </a:cubicBezTo>
                <a:cubicBezTo>
                  <a:pt x="74" y="436"/>
                  <a:pt x="68" y="430"/>
                  <a:pt x="68" y="422"/>
                </a:cubicBezTo>
                <a:lnTo>
                  <a:pt x="68" y="285"/>
                </a:lnTo>
                <a:cubicBezTo>
                  <a:pt x="68" y="277"/>
                  <a:pt x="74" y="271"/>
                  <a:pt x="81" y="271"/>
                </a:cubicBezTo>
                <a:lnTo>
                  <a:pt x="85" y="271"/>
                </a:lnTo>
                <a:lnTo>
                  <a:pt x="71" y="285"/>
                </a:lnTo>
                <a:lnTo>
                  <a:pt x="71" y="13"/>
                </a:lnTo>
                <a:cubicBezTo>
                  <a:pt x="71" y="6"/>
                  <a:pt x="77" y="0"/>
                  <a:pt x="85" y="0"/>
                </a:cubicBezTo>
                <a:cubicBezTo>
                  <a:pt x="92" y="0"/>
                  <a:pt x="98" y="6"/>
                  <a:pt x="98" y="13"/>
                </a:cubicBezTo>
                <a:close/>
                <a:moveTo>
                  <a:pt x="163" y="394"/>
                </a:moveTo>
                <a:lnTo>
                  <a:pt x="81" y="560"/>
                </a:lnTo>
                <a:lnTo>
                  <a:pt x="0" y="394"/>
                </a:lnTo>
                <a:lnTo>
                  <a:pt x="163" y="394"/>
                </a:lnTo>
                <a:close/>
              </a:path>
            </a:pathLst>
          </a:custGeom>
          <a:solidFill>
            <a:srgbClr val="000000"/>
          </a:solidFill>
          <a:ln w="1440">
            <a:solidFill>
              <a:srgbClr val="000000"/>
            </a:solidFill>
            <a:round/>
            <a:headEnd/>
            <a:tailEnd/>
          </a:ln>
        </p:spPr>
        <p:txBody>
          <a:bodyPr wrap="none" anchor="ctr"/>
          <a:lstStyle/>
          <a:p>
            <a:endParaRPr lang="en-GB"/>
          </a:p>
        </p:txBody>
      </p:sp>
      <p:sp>
        <p:nvSpPr>
          <p:cNvPr id="20606" name="Freeform 129"/>
          <p:cNvSpPr>
            <a:spLocks noChangeArrowheads="1"/>
          </p:cNvSpPr>
          <p:nvPr/>
        </p:nvSpPr>
        <p:spPr bwMode="auto">
          <a:xfrm>
            <a:off x="5122863" y="2027238"/>
            <a:ext cx="61912" cy="352425"/>
          </a:xfrm>
          <a:custGeom>
            <a:avLst/>
            <a:gdLst>
              <a:gd name="T0" fmla="*/ 2147483647 w 164"/>
              <a:gd name="T1" fmla="*/ 685114575 h 940"/>
              <a:gd name="T2" fmla="*/ 2147483647 w 164"/>
              <a:gd name="T3" fmla="*/ 2147483647 h 940"/>
              <a:gd name="T4" fmla="*/ 2147483647 w 164"/>
              <a:gd name="T5" fmla="*/ 2147483647 h 940"/>
              <a:gd name="T6" fmla="*/ 2147483647 w 164"/>
              <a:gd name="T7" fmla="*/ 2147483647 h 940"/>
              <a:gd name="T8" fmla="*/ 2147483647 w 164"/>
              <a:gd name="T9" fmla="*/ 2147483647 h 940"/>
              <a:gd name="T10" fmla="*/ 2147483647 w 164"/>
              <a:gd name="T11" fmla="*/ 2147483647 h 940"/>
              <a:gd name="T12" fmla="*/ 2147483647 w 164"/>
              <a:gd name="T13" fmla="*/ 2147483647 h 940"/>
              <a:gd name="T14" fmla="*/ 2147483647 w 164"/>
              <a:gd name="T15" fmla="*/ 2147483647 h 940"/>
              <a:gd name="T16" fmla="*/ 2147483647 w 164"/>
              <a:gd name="T17" fmla="*/ 2147483647 h 940"/>
              <a:gd name="T18" fmla="*/ 2147483647 w 164"/>
              <a:gd name="T19" fmla="*/ 2147483647 h 940"/>
              <a:gd name="T20" fmla="*/ 2147483647 w 164"/>
              <a:gd name="T21" fmla="*/ 2147483647 h 940"/>
              <a:gd name="T22" fmla="*/ 2147483647 w 164"/>
              <a:gd name="T23" fmla="*/ 2147483647 h 940"/>
              <a:gd name="T24" fmla="*/ 2147483647 w 164"/>
              <a:gd name="T25" fmla="*/ 685114575 h 940"/>
              <a:gd name="T26" fmla="*/ 2147483647 w 164"/>
              <a:gd name="T27" fmla="*/ 0 h 940"/>
              <a:gd name="T28" fmla="*/ 2147483647 w 164"/>
              <a:gd name="T29" fmla="*/ 685114575 h 940"/>
              <a:gd name="T30" fmla="*/ 2147483647 w 164"/>
              <a:gd name="T31" fmla="*/ 685114575 h 940"/>
              <a:gd name="T32" fmla="*/ 2147483647 w 164"/>
              <a:gd name="T33" fmla="*/ 2147483647 h 940"/>
              <a:gd name="T34" fmla="*/ 2147483647 w 164"/>
              <a:gd name="T35" fmla="*/ 2147483647 h 940"/>
              <a:gd name="T36" fmla="*/ 0 w 164"/>
              <a:gd name="T37" fmla="*/ 2147483647 h 940"/>
              <a:gd name="T38" fmla="*/ 2147483647 w 164"/>
              <a:gd name="T39" fmla="*/ 2147483647 h 940"/>
              <a:gd name="T40" fmla="*/ 2147483647 w 164"/>
              <a:gd name="T41" fmla="*/ 2147483647 h 9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4" h="940">
                <a:moveTo>
                  <a:pt x="88" y="13"/>
                </a:moveTo>
                <a:lnTo>
                  <a:pt x="88" y="474"/>
                </a:lnTo>
                <a:lnTo>
                  <a:pt x="75" y="460"/>
                </a:lnTo>
                <a:lnTo>
                  <a:pt x="82" y="460"/>
                </a:lnTo>
                <a:cubicBezTo>
                  <a:pt x="89" y="460"/>
                  <a:pt x="95" y="466"/>
                  <a:pt x="95" y="474"/>
                </a:cubicBezTo>
                <a:lnTo>
                  <a:pt x="95" y="801"/>
                </a:lnTo>
                <a:cubicBezTo>
                  <a:pt x="95" y="809"/>
                  <a:pt x="89" y="815"/>
                  <a:pt x="82" y="815"/>
                </a:cubicBezTo>
                <a:cubicBezTo>
                  <a:pt x="74" y="815"/>
                  <a:pt x="68" y="809"/>
                  <a:pt x="68" y="801"/>
                </a:cubicBezTo>
                <a:lnTo>
                  <a:pt x="68" y="474"/>
                </a:lnTo>
                <a:lnTo>
                  <a:pt x="82" y="488"/>
                </a:lnTo>
                <a:lnTo>
                  <a:pt x="75" y="488"/>
                </a:lnTo>
                <a:cubicBezTo>
                  <a:pt x="67" y="488"/>
                  <a:pt x="61" y="482"/>
                  <a:pt x="61" y="474"/>
                </a:cubicBezTo>
                <a:lnTo>
                  <a:pt x="61" y="13"/>
                </a:lnTo>
                <a:cubicBezTo>
                  <a:pt x="61" y="6"/>
                  <a:pt x="67" y="0"/>
                  <a:pt x="75" y="0"/>
                </a:cubicBezTo>
                <a:cubicBezTo>
                  <a:pt x="82" y="0"/>
                  <a:pt x="88" y="6"/>
                  <a:pt x="88" y="13"/>
                </a:cubicBezTo>
                <a:close/>
                <a:moveTo>
                  <a:pt x="163" y="774"/>
                </a:moveTo>
                <a:lnTo>
                  <a:pt x="82" y="939"/>
                </a:lnTo>
                <a:lnTo>
                  <a:pt x="0" y="774"/>
                </a:lnTo>
                <a:lnTo>
                  <a:pt x="163" y="774"/>
                </a:lnTo>
                <a:close/>
              </a:path>
            </a:pathLst>
          </a:custGeom>
          <a:solidFill>
            <a:srgbClr val="000000"/>
          </a:solidFill>
          <a:ln w="1440">
            <a:solidFill>
              <a:srgbClr val="000000"/>
            </a:solidFill>
            <a:round/>
            <a:headEnd/>
            <a:tailEnd/>
          </a:ln>
        </p:spPr>
        <p:txBody>
          <a:bodyPr wrap="none" anchor="ctr"/>
          <a:lstStyle/>
          <a:p>
            <a:endParaRPr lang="en-GB"/>
          </a:p>
        </p:txBody>
      </p:sp>
      <p:sp>
        <p:nvSpPr>
          <p:cNvPr id="20607" name="Freeform 130"/>
          <p:cNvSpPr>
            <a:spLocks noChangeArrowheads="1"/>
          </p:cNvSpPr>
          <p:nvPr/>
        </p:nvSpPr>
        <p:spPr bwMode="auto">
          <a:xfrm>
            <a:off x="5119688" y="2663825"/>
            <a:ext cx="63500" cy="279400"/>
          </a:xfrm>
          <a:custGeom>
            <a:avLst/>
            <a:gdLst>
              <a:gd name="T0" fmla="*/ 2147483647 w 169"/>
              <a:gd name="T1" fmla="*/ 694061230 h 742"/>
              <a:gd name="T2" fmla="*/ 2147483647 w 169"/>
              <a:gd name="T3" fmla="*/ 2147483647 h 742"/>
              <a:gd name="T4" fmla="*/ 2147483647 w 169"/>
              <a:gd name="T5" fmla="*/ 2147483647 h 742"/>
              <a:gd name="T6" fmla="*/ 2147483647 w 169"/>
              <a:gd name="T7" fmla="*/ 2147483647 h 742"/>
              <a:gd name="T8" fmla="*/ 2147483647 w 169"/>
              <a:gd name="T9" fmla="*/ 2147483647 h 742"/>
              <a:gd name="T10" fmla="*/ 2147483647 w 169"/>
              <a:gd name="T11" fmla="*/ 2147483647 h 742"/>
              <a:gd name="T12" fmla="*/ 2147483647 w 169"/>
              <a:gd name="T13" fmla="*/ 2147483647 h 742"/>
              <a:gd name="T14" fmla="*/ 2147483647 w 169"/>
              <a:gd name="T15" fmla="*/ 2147483647 h 742"/>
              <a:gd name="T16" fmla="*/ 2147483647 w 169"/>
              <a:gd name="T17" fmla="*/ 2147483647 h 742"/>
              <a:gd name="T18" fmla="*/ 2147483647 w 169"/>
              <a:gd name="T19" fmla="*/ 2147483647 h 742"/>
              <a:gd name="T20" fmla="*/ 2147483647 w 169"/>
              <a:gd name="T21" fmla="*/ 2147483647 h 742"/>
              <a:gd name="T22" fmla="*/ 2147483647 w 169"/>
              <a:gd name="T23" fmla="*/ 2147483647 h 742"/>
              <a:gd name="T24" fmla="*/ 2147483647 w 169"/>
              <a:gd name="T25" fmla="*/ 694061230 h 742"/>
              <a:gd name="T26" fmla="*/ 2147483647 w 169"/>
              <a:gd name="T27" fmla="*/ 0 h 742"/>
              <a:gd name="T28" fmla="*/ 2147483647 w 169"/>
              <a:gd name="T29" fmla="*/ 694061230 h 742"/>
              <a:gd name="T30" fmla="*/ 2147483647 w 169"/>
              <a:gd name="T31" fmla="*/ 694061230 h 742"/>
              <a:gd name="T32" fmla="*/ 2147483647 w 169"/>
              <a:gd name="T33" fmla="*/ 2147483647 h 742"/>
              <a:gd name="T34" fmla="*/ 2147483647 w 169"/>
              <a:gd name="T35" fmla="*/ 2147483647 h 742"/>
              <a:gd name="T36" fmla="*/ 0 w 169"/>
              <a:gd name="T37" fmla="*/ 2147483647 h 742"/>
              <a:gd name="T38" fmla="*/ 2147483647 w 169"/>
              <a:gd name="T39" fmla="*/ 2147483647 h 742"/>
              <a:gd name="T40" fmla="*/ 2147483647 w 169"/>
              <a:gd name="T41" fmla="*/ 2147483647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9" h="742">
                <a:moveTo>
                  <a:pt x="105" y="13"/>
                </a:moveTo>
                <a:lnTo>
                  <a:pt x="105" y="375"/>
                </a:lnTo>
                <a:cubicBezTo>
                  <a:pt x="105" y="383"/>
                  <a:pt x="99" y="389"/>
                  <a:pt x="91" y="389"/>
                </a:cubicBezTo>
                <a:lnTo>
                  <a:pt x="84" y="389"/>
                </a:lnTo>
                <a:lnTo>
                  <a:pt x="98" y="375"/>
                </a:lnTo>
                <a:lnTo>
                  <a:pt x="98" y="603"/>
                </a:lnTo>
                <a:cubicBezTo>
                  <a:pt x="98" y="611"/>
                  <a:pt x="92" y="617"/>
                  <a:pt x="84" y="617"/>
                </a:cubicBezTo>
                <a:cubicBezTo>
                  <a:pt x="76" y="617"/>
                  <a:pt x="70" y="611"/>
                  <a:pt x="70" y="603"/>
                </a:cubicBezTo>
                <a:lnTo>
                  <a:pt x="70" y="375"/>
                </a:lnTo>
                <a:cubicBezTo>
                  <a:pt x="70" y="367"/>
                  <a:pt x="76" y="361"/>
                  <a:pt x="84" y="361"/>
                </a:cubicBezTo>
                <a:lnTo>
                  <a:pt x="91" y="361"/>
                </a:lnTo>
                <a:lnTo>
                  <a:pt x="77" y="375"/>
                </a:lnTo>
                <a:lnTo>
                  <a:pt x="77" y="13"/>
                </a:lnTo>
                <a:cubicBezTo>
                  <a:pt x="77" y="6"/>
                  <a:pt x="83" y="0"/>
                  <a:pt x="91" y="0"/>
                </a:cubicBezTo>
                <a:cubicBezTo>
                  <a:pt x="99" y="0"/>
                  <a:pt x="105" y="6"/>
                  <a:pt x="105" y="13"/>
                </a:cubicBezTo>
                <a:close/>
                <a:moveTo>
                  <a:pt x="168" y="575"/>
                </a:moveTo>
                <a:lnTo>
                  <a:pt x="84" y="741"/>
                </a:lnTo>
                <a:lnTo>
                  <a:pt x="0" y="575"/>
                </a:lnTo>
                <a:lnTo>
                  <a:pt x="168" y="575"/>
                </a:lnTo>
                <a:close/>
              </a:path>
            </a:pathLst>
          </a:custGeom>
          <a:solidFill>
            <a:srgbClr val="000000"/>
          </a:solidFill>
          <a:ln w="1440">
            <a:solidFill>
              <a:srgbClr val="000000"/>
            </a:solidFill>
            <a:round/>
            <a:headEnd/>
            <a:tailEnd/>
          </a:ln>
        </p:spPr>
        <p:txBody>
          <a:bodyPr wrap="none" anchor="ctr"/>
          <a:lstStyle/>
          <a:p>
            <a:endParaRPr lang="en-GB"/>
          </a:p>
        </p:txBody>
      </p:sp>
      <p:sp>
        <p:nvSpPr>
          <p:cNvPr id="20608" name="Freeform 131"/>
          <p:cNvSpPr>
            <a:spLocks noChangeArrowheads="1"/>
          </p:cNvSpPr>
          <p:nvPr/>
        </p:nvSpPr>
        <p:spPr bwMode="auto">
          <a:xfrm>
            <a:off x="4291013" y="2663825"/>
            <a:ext cx="868362" cy="263525"/>
          </a:xfrm>
          <a:custGeom>
            <a:avLst/>
            <a:gdLst>
              <a:gd name="T0" fmla="*/ 2147483647 w 2267"/>
              <a:gd name="T1" fmla="*/ 684745909 h 703"/>
              <a:gd name="T2" fmla="*/ 2147483647 w 2267"/>
              <a:gd name="T3" fmla="*/ 2147483647 h 703"/>
              <a:gd name="T4" fmla="*/ 2147483647 w 2267"/>
              <a:gd name="T5" fmla="*/ 2147483647 h 703"/>
              <a:gd name="T6" fmla="*/ 2147483647 w 2267"/>
              <a:gd name="T7" fmla="*/ 2147483647 h 703"/>
              <a:gd name="T8" fmla="*/ 2147483647 w 2267"/>
              <a:gd name="T9" fmla="*/ 2147483647 h 703"/>
              <a:gd name="T10" fmla="*/ 2147483647 w 2267"/>
              <a:gd name="T11" fmla="*/ 2147483647 h 703"/>
              <a:gd name="T12" fmla="*/ 2147483647 w 2267"/>
              <a:gd name="T13" fmla="*/ 2147483647 h 703"/>
              <a:gd name="T14" fmla="*/ 2147483647 w 2267"/>
              <a:gd name="T15" fmla="*/ 2147483647 h 703"/>
              <a:gd name="T16" fmla="*/ 2147483647 w 2267"/>
              <a:gd name="T17" fmla="*/ 2147483647 h 703"/>
              <a:gd name="T18" fmla="*/ 2147483647 w 2267"/>
              <a:gd name="T19" fmla="*/ 2147483647 h 703"/>
              <a:gd name="T20" fmla="*/ 2147483647 w 2267"/>
              <a:gd name="T21" fmla="*/ 2147483647 h 703"/>
              <a:gd name="T22" fmla="*/ 2147483647 w 2267"/>
              <a:gd name="T23" fmla="*/ 2147483647 h 703"/>
              <a:gd name="T24" fmla="*/ 2147483647 w 2267"/>
              <a:gd name="T25" fmla="*/ 684745909 h 703"/>
              <a:gd name="T26" fmla="*/ 2147483647 w 2267"/>
              <a:gd name="T27" fmla="*/ 0 h 703"/>
              <a:gd name="T28" fmla="*/ 2147483647 w 2267"/>
              <a:gd name="T29" fmla="*/ 684745909 h 703"/>
              <a:gd name="T30" fmla="*/ 2147483647 w 2267"/>
              <a:gd name="T31" fmla="*/ 684745909 h 703"/>
              <a:gd name="T32" fmla="*/ 2147483647 w 2267"/>
              <a:gd name="T33" fmla="*/ 2147483647 h 703"/>
              <a:gd name="T34" fmla="*/ 2147483647 w 2267"/>
              <a:gd name="T35" fmla="*/ 2147483647 h 703"/>
              <a:gd name="T36" fmla="*/ 0 w 2267"/>
              <a:gd name="T37" fmla="*/ 2147483647 h 703"/>
              <a:gd name="T38" fmla="*/ 2147483647 w 2267"/>
              <a:gd name="T39" fmla="*/ 2147483647 h 703"/>
              <a:gd name="T40" fmla="*/ 2147483647 w 2267"/>
              <a:gd name="T41" fmla="*/ 2147483647 h 7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67" h="703">
                <a:moveTo>
                  <a:pt x="2266" y="13"/>
                </a:moveTo>
                <a:lnTo>
                  <a:pt x="2266" y="355"/>
                </a:lnTo>
                <a:cubicBezTo>
                  <a:pt x="2266" y="363"/>
                  <a:pt x="2260" y="369"/>
                  <a:pt x="2253" y="369"/>
                </a:cubicBezTo>
                <a:lnTo>
                  <a:pt x="82" y="369"/>
                </a:lnTo>
                <a:lnTo>
                  <a:pt x="96" y="355"/>
                </a:lnTo>
                <a:lnTo>
                  <a:pt x="96" y="563"/>
                </a:lnTo>
                <a:cubicBezTo>
                  <a:pt x="96" y="571"/>
                  <a:pt x="90" y="577"/>
                  <a:pt x="82" y="577"/>
                </a:cubicBezTo>
                <a:cubicBezTo>
                  <a:pt x="75" y="577"/>
                  <a:pt x="69" y="571"/>
                  <a:pt x="69" y="563"/>
                </a:cubicBezTo>
                <a:lnTo>
                  <a:pt x="69" y="355"/>
                </a:lnTo>
                <a:cubicBezTo>
                  <a:pt x="69" y="347"/>
                  <a:pt x="75" y="341"/>
                  <a:pt x="82" y="341"/>
                </a:cubicBezTo>
                <a:lnTo>
                  <a:pt x="2253" y="341"/>
                </a:lnTo>
                <a:lnTo>
                  <a:pt x="2239" y="355"/>
                </a:lnTo>
                <a:lnTo>
                  <a:pt x="2239" y="13"/>
                </a:lnTo>
                <a:cubicBezTo>
                  <a:pt x="2239" y="6"/>
                  <a:pt x="2245" y="0"/>
                  <a:pt x="2253" y="0"/>
                </a:cubicBezTo>
                <a:cubicBezTo>
                  <a:pt x="2260" y="0"/>
                  <a:pt x="2266" y="6"/>
                  <a:pt x="2266" y="13"/>
                </a:cubicBezTo>
                <a:close/>
                <a:moveTo>
                  <a:pt x="166" y="536"/>
                </a:moveTo>
                <a:lnTo>
                  <a:pt x="82" y="702"/>
                </a:lnTo>
                <a:lnTo>
                  <a:pt x="0" y="536"/>
                </a:lnTo>
                <a:lnTo>
                  <a:pt x="166" y="536"/>
                </a:lnTo>
                <a:close/>
              </a:path>
            </a:pathLst>
          </a:custGeom>
          <a:solidFill>
            <a:srgbClr val="000000"/>
          </a:solidFill>
          <a:ln w="1440">
            <a:solidFill>
              <a:srgbClr val="000000"/>
            </a:solidFill>
            <a:round/>
            <a:headEnd/>
            <a:tailEnd/>
          </a:ln>
        </p:spPr>
        <p:txBody>
          <a:bodyPr wrap="none" anchor="ctr"/>
          <a:lstStyle/>
          <a:p>
            <a:endParaRPr lang="en-GB"/>
          </a:p>
        </p:txBody>
      </p:sp>
      <p:sp>
        <p:nvSpPr>
          <p:cNvPr id="20609" name="Freeform 132"/>
          <p:cNvSpPr>
            <a:spLocks noChangeArrowheads="1"/>
          </p:cNvSpPr>
          <p:nvPr/>
        </p:nvSpPr>
        <p:spPr bwMode="auto">
          <a:xfrm>
            <a:off x="5148263" y="2663825"/>
            <a:ext cx="1517650" cy="279400"/>
          </a:xfrm>
          <a:custGeom>
            <a:avLst/>
            <a:gdLst>
              <a:gd name="T0" fmla="*/ 1517465752 w 3962"/>
              <a:gd name="T1" fmla="*/ 694061230 h 742"/>
              <a:gd name="T2" fmla="*/ 1517465752 w 3962"/>
              <a:gd name="T3" fmla="*/ 2147483647 h 742"/>
              <a:gd name="T4" fmla="*/ 730707488 w 3962"/>
              <a:gd name="T5" fmla="*/ 2147483647 h 742"/>
              <a:gd name="T6" fmla="*/ 2147483647 w 3962"/>
              <a:gd name="T7" fmla="*/ 2147483647 h 742"/>
              <a:gd name="T8" fmla="*/ 2147483647 w 3962"/>
              <a:gd name="T9" fmla="*/ 2147483647 h 742"/>
              <a:gd name="T10" fmla="*/ 2147483647 w 3962"/>
              <a:gd name="T11" fmla="*/ 2147483647 h 742"/>
              <a:gd name="T12" fmla="*/ 2147483647 w 3962"/>
              <a:gd name="T13" fmla="*/ 2147483647 h 742"/>
              <a:gd name="T14" fmla="*/ 2147483647 w 3962"/>
              <a:gd name="T15" fmla="*/ 2147483647 h 742"/>
              <a:gd name="T16" fmla="*/ 2147483647 w 3962"/>
              <a:gd name="T17" fmla="*/ 2147483647 h 742"/>
              <a:gd name="T18" fmla="*/ 2147483647 w 3962"/>
              <a:gd name="T19" fmla="*/ 2147483647 h 742"/>
              <a:gd name="T20" fmla="*/ 730707488 w 3962"/>
              <a:gd name="T21" fmla="*/ 2147483647 h 742"/>
              <a:gd name="T22" fmla="*/ 0 w 3962"/>
              <a:gd name="T23" fmla="*/ 2147483647 h 742"/>
              <a:gd name="T24" fmla="*/ 0 w 3962"/>
              <a:gd name="T25" fmla="*/ 694061230 h 742"/>
              <a:gd name="T26" fmla="*/ 730707488 w 3962"/>
              <a:gd name="T27" fmla="*/ 0 h 742"/>
              <a:gd name="T28" fmla="*/ 1517465752 w 3962"/>
              <a:gd name="T29" fmla="*/ 694061230 h 742"/>
              <a:gd name="T30" fmla="*/ 1517465752 w 3962"/>
              <a:gd name="T31" fmla="*/ 694061230 h 742"/>
              <a:gd name="T32" fmla="*/ 2147483647 w 3962"/>
              <a:gd name="T33" fmla="*/ 2147483647 h 742"/>
              <a:gd name="T34" fmla="*/ 2147483647 w 3962"/>
              <a:gd name="T35" fmla="*/ 2147483647 h 742"/>
              <a:gd name="T36" fmla="*/ 2147483647 w 3962"/>
              <a:gd name="T37" fmla="*/ 2147483647 h 742"/>
              <a:gd name="T38" fmla="*/ 2147483647 w 3962"/>
              <a:gd name="T39" fmla="*/ 2147483647 h 742"/>
              <a:gd name="T40" fmla="*/ 2147483647 w 3962"/>
              <a:gd name="T41" fmla="*/ 2147483647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962" h="742">
                <a:moveTo>
                  <a:pt x="27" y="13"/>
                </a:moveTo>
                <a:lnTo>
                  <a:pt x="27" y="376"/>
                </a:lnTo>
                <a:lnTo>
                  <a:pt x="13" y="361"/>
                </a:lnTo>
                <a:lnTo>
                  <a:pt x="3877" y="361"/>
                </a:lnTo>
                <a:cubicBezTo>
                  <a:pt x="3885" y="361"/>
                  <a:pt x="3891" y="368"/>
                  <a:pt x="3891" y="376"/>
                </a:cubicBezTo>
                <a:lnTo>
                  <a:pt x="3891" y="603"/>
                </a:lnTo>
                <a:cubicBezTo>
                  <a:pt x="3891" y="611"/>
                  <a:pt x="3885" y="617"/>
                  <a:pt x="3877" y="617"/>
                </a:cubicBezTo>
                <a:cubicBezTo>
                  <a:pt x="3870" y="617"/>
                  <a:pt x="3864" y="611"/>
                  <a:pt x="3864" y="603"/>
                </a:cubicBezTo>
                <a:lnTo>
                  <a:pt x="3864" y="376"/>
                </a:lnTo>
                <a:lnTo>
                  <a:pt x="3877" y="389"/>
                </a:lnTo>
                <a:lnTo>
                  <a:pt x="13" y="389"/>
                </a:lnTo>
                <a:cubicBezTo>
                  <a:pt x="5" y="389"/>
                  <a:pt x="0" y="383"/>
                  <a:pt x="0" y="376"/>
                </a:cubicBezTo>
                <a:lnTo>
                  <a:pt x="0" y="13"/>
                </a:lnTo>
                <a:cubicBezTo>
                  <a:pt x="0" y="5"/>
                  <a:pt x="5" y="0"/>
                  <a:pt x="13" y="0"/>
                </a:cubicBezTo>
                <a:cubicBezTo>
                  <a:pt x="21" y="0"/>
                  <a:pt x="27" y="5"/>
                  <a:pt x="27" y="13"/>
                </a:cubicBezTo>
                <a:close/>
                <a:moveTo>
                  <a:pt x="3961" y="575"/>
                </a:moveTo>
                <a:lnTo>
                  <a:pt x="3877" y="741"/>
                </a:lnTo>
                <a:lnTo>
                  <a:pt x="3794" y="575"/>
                </a:lnTo>
                <a:lnTo>
                  <a:pt x="3961" y="575"/>
                </a:lnTo>
                <a:close/>
              </a:path>
            </a:pathLst>
          </a:custGeom>
          <a:solidFill>
            <a:srgbClr val="000000"/>
          </a:solidFill>
          <a:ln w="1440">
            <a:solidFill>
              <a:srgbClr val="000000"/>
            </a:solidFill>
            <a:round/>
            <a:headEnd/>
            <a:tailEnd/>
          </a:ln>
        </p:spPr>
        <p:txBody>
          <a:bodyPr wrap="none" anchor="ctr"/>
          <a:lstStyle/>
          <a:p>
            <a:endParaRPr lang="en-GB"/>
          </a:p>
        </p:txBody>
      </p:sp>
      <p:sp>
        <p:nvSpPr>
          <p:cNvPr id="20610" name="Freeform 133"/>
          <p:cNvSpPr>
            <a:spLocks noChangeArrowheads="1"/>
          </p:cNvSpPr>
          <p:nvPr/>
        </p:nvSpPr>
        <p:spPr bwMode="auto">
          <a:xfrm>
            <a:off x="5119688" y="3225800"/>
            <a:ext cx="63500" cy="315913"/>
          </a:xfrm>
          <a:custGeom>
            <a:avLst/>
            <a:gdLst>
              <a:gd name="T0" fmla="*/ 2147483647 w 169"/>
              <a:gd name="T1" fmla="*/ 694007016 h 839"/>
              <a:gd name="T2" fmla="*/ 2147483647 w 169"/>
              <a:gd name="T3" fmla="*/ 2147483647 h 839"/>
              <a:gd name="T4" fmla="*/ 2147483647 w 169"/>
              <a:gd name="T5" fmla="*/ 2147483647 h 839"/>
              <a:gd name="T6" fmla="*/ 2147483647 w 169"/>
              <a:gd name="T7" fmla="*/ 2147483647 h 839"/>
              <a:gd name="T8" fmla="*/ 2147483647 w 169"/>
              <a:gd name="T9" fmla="*/ 694007016 h 839"/>
              <a:gd name="T10" fmla="*/ 2147483647 w 169"/>
              <a:gd name="T11" fmla="*/ 0 h 839"/>
              <a:gd name="T12" fmla="*/ 2147483647 w 169"/>
              <a:gd name="T13" fmla="*/ 694007016 h 839"/>
              <a:gd name="T14" fmla="*/ 2147483647 w 169"/>
              <a:gd name="T15" fmla="*/ 694007016 h 839"/>
              <a:gd name="T16" fmla="*/ 2147483647 w 169"/>
              <a:gd name="T17" fmla="*/ 2147483647 h 839"/>
              <a:gd name="T18" fmla="*/ 2147483647 w 169"/>
              <a:gd name="T19" fmla="*/ 2147483647 h 839"/>
              <a:gd name="T20" fmla="*/ 0 w 169"/>
              <a:gd name="T21" fmla="*/ 2147483647 h 839"/>
              <a:gd name="T22" fmla="*/ 2147483647 w 169"/>
              <a:gd name="T23" fmla="*/ 2147483647 h 839"/>
              <a:gd name="T24" fmla="*/ 2147483647 w 169"/>
              <a:gd name="T25" fmla="*/ 2147483647 h 8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839">
                <a:moveTo>
                  <a:pt x="98" y="13"/>
                </a:moveTo>
                <a:lnTo>
                  <a:pt x="98" y="700"/>
                </a:lnTo>
                <a:cubicBezTo>
                  <a:pt x="98" y="708"/>
                  <a:pt x="92" y="714"/>
                  <a:pt x="84" y="714"/>
                </a:cubicBezTo>
                <a:cubicBezTo>
                  <a:pt x="76" y="714"/>
                  <a:pt x="70" y="708"/>
                  <a:pt x="70" y="700"/>
                </a:cubicBezTo>
                <a:lnTo>
                  <a:pt x="70" y="13"/>
                </a:lnTo>
                <a:cubicBezTo>
                  <a:pt x="70" y="6"/>
                  <a:pt x="76" y="0"/>
                  <a:pt x="84" y="0"/>
                </a:cubicBezTo>
                <a:cubicBezTo>
                  <a:pt x="92" y="0"/>
                  <a:pt x="98" y="6"/>
                  <a:pt x="98" y="13"/>
                </a:cubicBezTo>
                <a:close/>
                <a:moveTo>
                  <a:pt x="168" y="673"/>
                </a:moveTo>
                <a:lnTo>
                  <a:pt x="84" y="838"/>
                </a:lnTo>
                <a:lnTo>
                  <a:pt x="0" y="673"/>
                </a:lnTo>
                <a:lnTo>
                  <a:pt x="168" y="673"/>
                </a:lnTo>
                <a:close/>
              </a:path>
            </a:pathLst>
          </a:custGeom>
          <a:solidFill>
            <a:srgbClr val="000000"/>
          </a:solidFill>
          <a:ln w="1440">
            <a:solidFill>
              <a:srgbClr val="000000"/>
            </a:solidFill>
            <a:round/>
            <a:headEnd/>
            <a:tailEnd/>
          </a:ln>
        </p:spPr>
        <p:txBody>
          <a:bodyPr wrap="none" anchor="ctr"/>
          <a:lstStyle/>
          <a:p>
            <a:endParaRPr lang="en-GB"/>
          </a:p>
        </p:txBody>
      </p:sp>
      <p:sp>
        <p:nvSpPr>
          <p:cNvPr id="20611" name="Freeform 134"/>
          <p:cNvSpPr>
            <a:spLocks noChangeArrowheads="1"/>
          </p:cNvSpPr>
          <p:nvPr/>
        </p:nvSpPr>
        <p:spPr bwMode="auto">
          <a:xfrm>
            <a:off x="4291013" y="3211513"/>
            <a:ext cx="61912" cy="315912"/>
          </a:xfrm>
          <a:custGeom>
            <a:avLst/>
            <a:gdLst>
              <a:gd name="T0" fmla="*/ 2147483647 w 164"/>
              <a:gd name="T1" fmla="*/ 691502409 h 840"/>
              <a:gd name="T2" fmla="*/ 2147483647 w 164"/>
              <a:gd name="T3" fmla="*/ 2147483647 h 840"/>
              <a:gd name="T4" fmla="*/ 2147483647 w 164"/>
              <a:gd name="T5" fmla="*/ 2147483647 h 840"/>
              <a:gd name="T6" fmla="*/ 2147483647 w 164"/>
              <a:gd name="T7" fmla="*/ 2147483647 h 840"/>
              <a:gd name="T8" fmla="*/ 2147483647 w 164"/>
              <a:gd name="T9" fmla="*/ 2147483647 h 840"/>
              <a:gd name="T10" fmla="*/ 2147483647 w 164"/>
              <a:gd name="T11" fmla="*/ 2147483647 h 840"/>
              <a:gd name="T12" fmla="*/ 2147483647 w 164"/>
              <a:gd name="T13" fmla="*/ 2147483647 h 840"/>
              <a:gd name="T14" fmla="*/ 2147483647 w 164"/>
              <a:gd name="T15" fmla="*/ 2147483647 h 840"/>
              <a:gd name="T16" fmla="*/ 2147483647 w 164"/>
              <a:gd name="T17" fmla="*/ 2147483647 h 840"/>
              <a:gd name="T18" fmla="*/ 2147483647 w 164"/>
              <a:gd name="T19" fmla="*/ 2147483647 h 840"/>
              <a:gd name="T20" fmla="*/ 2147483647 w 164"/>
              <a:gd name="T21" fmla="*/ 2147483647 h 840"/>
              <a:gd name="T22" fmla="*/ 2147483647 w 164"/>
              <a:gd name="T23" fmla="*/ 2147483647 h 840"/>
              <a:gd name="T24" fmla="*/ 2147483647 w 164"/>
              <a:gd name="T25" fmla="*/ 691502409 h 840"/>
              <a:gd name="T26" fmla="*/ 2147483647 w 164"/>
              <a:gd name="T27" fmla="*/ 0 h 840"/>
              <a:gd name="T28" fmla="*/ 2147483647 w 164"/>
              <a:gd name="T29" fmla="*/ 691502409 h 840"/>
              <a:gd name="T30" fmla="*/ 2147483647 w 164"/>
              <a:gd name="T31" fmla="*/ 691502409 h 840"/>
              <a:gd name="T32" fmla="*/ 2147483647 w 164"/>
              <a:gd name="T33" fmla="*/ 2147483647 h 840"/>
              <a:gd name="T34" fmla="*/ 2147483647 w 164"/>
              <a:gd name="T35" fmla="*/ 2147483647 h 840"/>
              <a:gd name="T36" fmla="*/ 0 w 164"/>
              <a:gd name="T37" fmla="*/ 2147483647 h 840"/>
              <a:gd name="T38" fmla="*/ 2147483647 w 164"/>
              <a:gd name="T39" fmla="*/ 2147483647 h 840"/>
              <a:gd name="T40" fmla="*/ 2147483647 w 164"/>
              <a:gd name="T41" fmla="*/ 2147483647 h 8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4" h="840">
                <a:moveTo>
                  <a:pt x="98" y="13"/>
                </a:moveTo>
                <a:lnTo>
                  <a:pt x="98" y="426"/>
                </a:lnTo>
                <a:cubicBezTo>
                  <a:pt x="98" y="433"/>
                  <a:pt x="92" y="439"/>
                  <a:pt x="85" y="439"/>
                </a:cubicBezTo>
                <a:lnTo>
                  <a:pt x="81" y="439"/>
                </a:lnTo>
                <a:lnTo>
                  <a:pt x="95" y="426"/>
                </a:lnTo>
                <a:lnTo>
                  <a:pt x="95" y="700"/>
                </a:lnTo>
                <a:cubicBezTo>
                  <a:pt x="95" y="707"/>
                  <a:pt x="89" y="714"/>
                  <a:pt x="81" y="714"/>
                </a:cubicBezTo>
                <a:cubicBezTo>
                  <a:pt x="74" y="714"/>
                  <a:pt x="68" y="707"/>
                  <a:pt x="68" y="700"/>
                </a:cubicBezTo>
                <a:lnTo>
                  <a:pt x="68" y="426"/>
                </a:lnTo>
                <a:cubicBezTo>
                  <a:pt x="68" y="418"/>
                  <a:pt x="74" y="412"/>
                  <a:pt x="81" y="412"/>
                </a:cubicBezTo>
                <a:lnTo>
                  <a:pt x="85" y="412"/>
                </a:lnTo>
                <a:lnTo>
                  <a:pt x="71" y="426"/>
                </a:lnTo>
                <a:lnTo>
                  <a:pt x="71" y="13"/>
                </a:lnTo>
                <a:cubicBezTo>
                  <a:pt x="71" y="6"/>
                  <a:pt x="77" y="0"/>
                  <a:pt x="85" y="0"/>
                </a:cubicBezTo>
                <a:cubicBezTo>
                  <a:pt x="92" y="0"/>
                  <a:pt x="98" y="6"/>
                  <a:pt x="98" y="13"/>
                </a:cubicBezTo>
                <a:close/>
                <a:moveTo>
                  <a:pt x="163" y="672"/>
                </a:moveTo>
                <a:lnTo>
                  <a:pt x="81" y="839"/>
                </a:lnTo>
                <a:lnTo>
                  <a:pt x="0" y="672"/>
                </a:lnTo>
                <a:lnTo>
                  <a:pt x="163" y="672"/>
                </a:lnTo>
                <a:close/>
              </a:path>
            </a:pathLst>
          </a:custGeom>
          <a:solidFill>
            <a:srgbClr val="000000"/>
          </a:solidFill>
          <a:ln w="1440">
            <a:solidFill>
              <a:srgbClr val="000000"/>
            </a:solidFill>
            <a:round/>
            <a:headEnd/>
            <a:tailEnd/>
          </a:ln>
        </p:spPr>
        <p:txBody>
          <a:bodyPr wrap="none" anchor="ctr"/>
          <a:lstStyle/>
          <a:p>
            <a:endParaRPr lang="en-GB"/>
          </a:p>
        </p:txBody>
      </p:sp>
      <p:sp>
        <p:nvSpPr>
          <p:cNvPr id="20612" name="Freeform 135"/>
          <p:cNvSpPr>
            <a:spLocks noChangeArrowheads="1"/>
          </p:cNvSpPr>
          <p:nvPr/>
        </p:nvSpPr>
        <p:spPr bwMode="auto">
          <a:xfrm>
            <a:off x="4291013" y="3808413"/>
            <a:ext cx="63500" cy="179387"/>
          </a:xfrm>
          <a:custGeom>
            <a:avLst/>
            <a:gdLst>
              <a:gd name="T0" fmla="*/ 2147483647 w 169"/>
              <a:gd name="T1" fmla="*/ 739973627 h 478"/>
              <a:gd name="T2" fmla="*/ 2147483647 w 169"/>
              <a:gd name="T3" fmla="*/ 2147483647 h 478"/>
              <a:gd name="T4" fmla="*/ 2147483647 w 169"/>
              <a:gd name="T5" fmla="*/ 2147483647 h 478"/>
              <a:gd name="T6" fmla="*/ 2147483647 w 169"/>
              <a:gd name="T7" fmla="*/ 2147483647 h 478"/>
              <a:gd name="T8" fmla="*/ 2147483647 w 169"/>
              <a:gd name="T9" fmla="*/ 2147483647 h 478"/>
              <a:gd name="T10" fmla="*/ 2147483647 w 169"/>
              <a:gd name="T11" fmla="*/ 2147483647 h 478"/>
              <a:gd name="T12" fmla="*/ 2147483647 w 169"/>
              <a:gd name="T13" fmla="*/ 2147483647 h 478"/>
              <a:gd name="T14" fmla="*/ 2147483647 w 169"/>
              <a:gd name="T15" fmla="*/ 2147483647 h 478"/>
              <a:gd name="T16" fmla="*/ 2147483647 w 169"/>
              <a:gd name="T17" fmla="*/ 2147483647 h 478"/>
              <a:gd name="T18" fmla="*/ 2147483647 w 169"/>
              <a:gd name="T19" fmla="*/ 2147483647 h 478"/>
              <a:gd name="T20" fmla="*/ 2147483647 w 169"/>
              <a:gd name="T21" fmla="*/ 2147483647 h 478"/>
              <a:gd name="T22" fmla="*/ 2147483647 w 169"/>
              <a:gd name="T23" fmla="*/ 2147483647 h 478"/>
              <a:gd name="T24" fmla="*/ 2147483647 w 169"/>
              <a:gd name="T25" fmla="*/ 739973627 h 478"/>
              <a:gd name="T26" fmla="*/ 2147483647 w 169"/>
              <a:gd name="T27" fmla="*/ 0 h 478"/>
              <a:gd name="T28" fmla="*/ 2147483647 w 169"/>
              <a:gd name="T29" fmla="*/ 739973627 h 478"/>
              <a:gd name="T30" fmla="*/ 2147483647 w 169"/>
              <a:gd name="T31" fmla="*/ 739973627 h 478"/>
              <a:gd name="T32" fmla="*/ 2147483647 w 169"/>
              <a:gd name="T33" fmla="*/ 2147483647 h 478"/>
              <a:gd name="T34" fmla="*/ 2147483647 w 169"/>
              <a:gd name="T35" fmla="*/ 2147483647 h 478"/>
              <a:gd name="T36" fmla="*/ 0 w 169"/>
              <a:gd name="T37" fmla="*/ 2147483647 h 478"/>
              <a:gd name="T38" fmla="*/ 2147483647 w 169"/>
              <a:gd name="T39" fmla="*/ 2147483647 h 478"/>
              <a:gd name="T40" fmla="*/ 2147483647 w 169"/>
              <a:gd name="T41" fmla="*/ 2147483647 h 4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9" h="478">
                <a:moveTo>
                  <a:pt x="94" y="14"/>
                </a:moveTo>
                <a:lnTo>
                  <a:pt x="94" y="240"/>
                </a:lnTo>
                <a:lnTo>
                  <a:pt x="81" y="227"/>
                </a:lnTo>
                <a:lnTo>
                  <a:pt x="84" y="227"/>
                </a:lnTo>
                <a:cubicBezTo>
                  <a:pt x="92" y="227"/>
                  <a:pt x="98" y="233"/>
                  <a:pt x="98" y="240"/>
                </a:cubicBezTo>
                <a:lnTo>
                  <a:pt x="98" y="337"/>
                </a:lnTo>
                <a:cubicBezTo>
                  <a:pt x="98" y="345"/>
                  <a:pt x="92" y="351"/>
                  <a:pt x="84" y="351"/>
                </a:cubicBezTo>
                <a:cubicBezTo>
                  <a:pt x="76" y="351"/>
                  <a:pt x="70" y="345"/>
                  <a:pt x="70" y="337"/>
                </a:cubicBezTo>
                <a:lnTo>
                  <a:pt x="70" y="240"/>
                </a:lnTo>
                <a:lnTo>
                  <a:pt x="84" y="254"/>
                </a:lnTo>
                <a:lnTo>
                  <a:pt x="81" y="254"/>
                </a:lnTo>
                <a:cubicBezTo>
                  <a:pt x="73" y="254"/>
                  <a:pt x="66" y="248"/>
                  <a:pt x="66" y="240"/>
                </a:cubicBezTo>
                <a:lnTo>
                  <a:pt x="66" y="14"/>
                </a:lnTo>
                <a:cubicBezTo>
                  <a:pt x="66" y="6"/>
                  <a:pt x="73" y="0"/>
                  <a:pt x="81" y="0"/>
                </a:cubicBezTo>
                <a:cubicBezTo>
                  <a:pt x="88" y="0"/>
                  <a:pt x="94" y="6"/>
                  <a:pt x="94" y="14"/>
                </a:cubicBezTo>
                <a:close/>
                <a:moveTo>
                  <a:pt x="168" y="309"/>
                </a:moveTo>
                <a:lnTo>
                  <a:pt x="84" y="477"/>
                </a:lnTo>
                <a:lnTo>
                  <a:pt x="0" y="309"/>
                </a:lnTo>
                <a:lnTo>
                  <a:pt x="168" y="309"/>
                </a:lnTo>
                <a:close/>
              </a:path>
            </a:pathLst>
          </a:custGeom>
          <a:solidFill>
            <a:srgbClr val="000000"/>
          </a:solidFill>
          <a:ln w="1440">
            <a:solidFill>
              <a:srgbClr val="000000"/>
            </a:solidFill>
            <a:round/>
            <a:headEnd/>
            <a:tailEnd/>
          </a:ln>
        </p:spPr>
        <p:txBody>
          <a:bodyPr wrap="none" anchor="ctr"/>
          <a:lstStyle/>
          <a:p>
            <a:endParaRPr lang="en-GB"/>
          </a:p>
        </p:txBody>
      </p:sp>
      <p:sp>
        <p:nvSpPr>
          <p:cNvPr id="20613" name="Freeform 136"/>
          <p:cNvSpPr>
            <a:spLocks noChangeArrowheads="1"/>
          </p:cNvSpPr>
          <p:nvPr/>
        </p:nvSpPr>
        <p:spPr bwMode="auto">
          <a:xfrm>
            <a:off x="4291013" y="4271963"/>
            <a:ext cx="61912" cy="242887"/>
          </a:xfrm>
          <a:custGeom>
            <a:avLst/>
            <a:gdLst>
              <a:gd name="T0" fmla="*/ 2147483647 w 164"/>
              <a:gd name="T1" fmla="*/ 678327340 h 650"/>
              <a:gd name="T2" fmla="*/ 2147483647 w 164"/>
              <a:gd name="T3" fmla="*/ 2147483647 h 650"/>
              <a:gd name="T4" fmla="*/ 2147483647 w 164"/>
              <a:gd name="T5" fmla="*/ 2147483647 h 650"/>
              <a:gd name="T6" fmla="*/ 2147483647 w 164"/>
              <a:gd name="T7" fmla="*/ 2147483647 h 650"/>
              <a:gd name="T8" fmla="*/ 2147483647 w 164"/>
              <a:gd name="T9" fmla="*/ 2147483647 h 650"/>
              <a:gd name="T10" fmla="*/ 2147483647 w 164"/>
              <a:gd name="T11" fmla="*/ 2147483647 h 650"/>
              <a:gd name="T12" fmla="*/ 2147483647 w 164"/>
              <a:gd name="T13" fmla="*/ 2147483647 h 650"/>
              <a:gd name="T14" fmla="*/ 2147483647 w 164"/>
              <a:gd name="T15" fmla="*/ 2147483647 h 650"/>
              <a:gd name="T16" fmla="*/ 2147483647 w 164"/>
              <a:gd name="T17" fmla="*/ 2147483647 h 650"/>
              <a:gd name="T18" fmla="*/ 2147483647 w 164"/>
              <a:gd name="T19" fmla="*/ 2147483647 h 650"/>
              <a:gd name="T20" fmla="*/ 2147483647 w 164"/>
              <a:gd name="T21" fmla="*/ 2147483647 h 650"/>
              <a:gd name="T22" fmla="*/ 2147483647 w 164"/>
              <a:gd name="T23" fmla="*/ 2147483647 h 650"/>
              <a:gd name="T24" fmla="*/ 2147483647 w 164"/>
              <a:gd name="T25" fmla="*/ 678327340 h 650"/>
              <a:gd name="T26" fmla="*/ 2147483647 w 164"/>
              <a:gd name="T27" fmla="*/ 0 h 650"/>
              <a:gd name="T28" fmla="*/ 2147483647 w 164"/>
              <a:gd name="T29" fmla="*/ 678327340 h 650"/>
              <a:gd name="T30" fmla="*/ 2147483647 w 164"/>
              <a:gd name="T31" fmla="*/ 678327340 h 650"/>
              <a:gd name="T32" fmla="*/ 2147483647 w 164"/>
              <a:gd name="T33" fmla="*/ 2147483647 h 650"/>
              <a:gd name="T34" fmla="*/ 2147483647 w 164"/>
              <a:gd name="T35" fmla="*/ 2147483647 h 650"/>
              <a:gd name="T36" fmla="*/ 0 w 164"/>
              <a:gd name="T37" fmla="*/ 2147483647 h 650"/>
              <a:gd name="T38" fmla="*/ 2147483647 w 164"/>
              <a:gd name="T39" fmla="*/ 2147483647 h 650"/>
              <a:gd name="T40" fmla="*/ 2147483647 w 164"/>
              <a:gd name="T41" fmla="*/ 2147483647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4" h="650">
                <a:moveTo>
                  <a:pt x="98" y="13"/>
                </a:moveTo>
                <a:lnTo>
                  <a:pt x="98" y="328"/>
                </a:lnTo>
                <a:cubicBezTo>
                  <a:pt x="98" y="336"/>
                  <a:pt x="92" y="342"/>
                  <a:pt x="85" y="342"/>
                </a:cubicBezTo>
                <a:lnTo>
                  <a:pt x="81" y="342"/>
                </a:lnTo>
                <a:lnTo>
                  <a:pt x="95" y="328"/>
                </a:lnTo>
                <a:lnTo>
                  <a:pt x="95" y="510"/>
                </a:lnTo>
                <a:cubicBezTo>
                  <a:pt x="95" y="518"/>
                  <a:pt x="89" y="524"/>
                  <a:pt x="81" y="524"/>
                </a:cubicBezTo>
                <a:cubicBezTo>
                  <a:pt x="74" y="524"/>
                  <a:pt x="68" y="518"/>
                  <a:pt x="68" y="510"/>
                </a:cubicBezTo>
                <a:lnTo>
                  <a:pt x="68" y="328"/>
                </a:lnTo>
                <a:cubicBezTo>
                  <a:pt x="68" y="321"/>
                  <a:pt x="74" y="315"/>
                  <a:pt x="81" y="315"/>
                </a:cubicBezTo>
                <a:lnTo>
                  <a:pt x="85" y="315"/>
                </a:lnTo>
                <a:lnTo>
                  <a:pt x="71" y="328"/>
                </a:lnTo>
                <a:lnTo>
                  <a:pt x="71" y="13"/>
                </a:lnTo>
                <a:cubicBezTo>
                  <a:pt x="71" y="6"/>
                  <a:pt x="77" y="0"/>
                  <a:pt x="85" y="0"/>
                </a:cubicBezTo>
                <a:cubicBezTo>
                  <a:pt x="92" y="0"/>
                  <a:pt x="98" y="6"/>
                  <a:pt x="98" y="13"/>
                </a:cubicBezTo>
                <a:close/>
                <a:moveTo>
                  <a:pt x="163" y="483"/>
                </a:moveTo>
                <a:lnTo>
                  <a:pt x="81" y="649"/>
                </a:lnTo>
                <a:lnTo>
                  <a:pt x="0" y="483"/>
                </a:lnTo>
                <a:lnTo>
                  <a:pt x="163" y="483"/>
                </a:lnTo>
                <a:close/>
              </a:path>
            </a:pathLst>
          </a:custGeom>
          <a:solidFill>
            <a:srgbClr val="000000"/>
          </a:solidFill>
          <a:ln w="1440">
            <a:solidFill>
              <a:srgbClr val="000000"/>
            </a:solidFill>
            <a:round/>
            <a:headEnd/>
            <a:tailEnd/>
          </a:ln>
        </p:spPr>
        <p:txBody>
          <a:bodyPr wrap="none" anchor="ctr"/>
          <a:lstStyle/>
          <a:p>
            <a:endParaRPr lang="en-GB"/>
          </a:p>
        </p:txBody>
      </p:sp>
      <p:sp>
        <p:nvSpPr>
          <p:cNvPr id="20614" name="Freeform 137"/>
          <p:cNvSpPr>
            <a:spLocks noChangeArrowheads="1"/>
          </p:cNvSpPr>
          <p:nvPr/>
        </p:nvSpPr>
        <p:spPr bwMode="auto">
          <a:xfrm>
            <a:off x="6064250" y="3225800"/>
            <a:ext cx="574675" cy="314325"/>
          </a:xfrm>
          <a:custGeom>
            <a:avLst/>
            <a:gdLst>
              <a:gd name="T0" fmla="*/ 2147483647 w 1501"/>
              <a:gd name="T1" fmla="*/ 696020325 h 834"/>
              <a:gd name="T2" fmla="*/ 2147483647 w 1501"/>
              <a:gd name="T3" fmla="*/ 2147483647 h 834"/>
              <a:gd name="T4" fmla="*/ 2147483647 w 1501"/>
              <a:gd name="T5" fmla="*/ 2147483647 h 834"/>
              <a:gd name="T6" fmla="*/ 2147483647 w 1501"/>
              <a:gd name="T7" fmla="*/ 2147483647 h 834"/>
              <a:gd name="T8" fmla="*/ 2147483647 w 1501"/>
              <a:gd name="T9" fmla="*/ 2147483647 h 834"/>
              <a:gd name="T10" fmla="*/ 2147483647 w 1501"/>
              <a:gd name="T11" fmla="*/ 2147483647 h 834"/>
              <a:gd name="T12" fmla="*/ 2147483647 w 1501"/>
              <a:gd name="T13" fmla="*/ 2147483647 h 834"/>
              <a:gd name="T14" fmla="*/ 2147483647 w 1501"/>
              <a:gd name="T15" fmla="*/ 2147483647 h 834"/>
              <a:gd name="T16" fmla="*/ 2147483647 w 1501"/>
              <a:gd name="T17" fmla="*/ 2147483647 h 834"/>
              <a:gd name="T18" fmla="*/ 2147483647 w 1501"/>
              <a:gd name="T19" fmla="*/ 2147483647 h 834"/>
              <a:gd name="T20" fmla="*/ 2147483647 w 1501"/>
              <a:gd name="T21" fmla="*/ 2147483647 h 834"/>
              <a:gd name="T22" fmla="*/ 2147483647 w 1501"/>
              <a:gd name="T23" fmla="*/ 2147483647 h 834"/>
              <a:gd name="T24" fmla="*/ 2147483647 w 1501"/>
              <a:gd name="T25" fmla="*/ 696020325 h 834"/>
              <a:gd name="T26" fmla="*/ 2147483647 w 1501"/>
              <a:gd name="T27" fmla="*/ 0 h 834"/>
              <a:gd name="T28" fmla="*/ 2147483647 w 1501"/>
              <a:gd name="T29" fmla="*/ 696020325 h 834"/>
              <a:gd name="T30" fmla="*/ 2147483647 w 1501"/>
              <a:gd name="T31" fmla="*/ 696020325 h 834"/>
              <a:gd name="T32" fmla="*/ 2147483647 w 1501"/>
              <a:gd name="T33" fmla="*/ 2147483647 h 834"/>
              <a:gd name="T34" fmla="*/ 2147483647 w 1501"/>
              <a:gd name="T35" fmla="*/ 2147483647 h 834"/>
              <a:gd name="T36" fmla="*/ 0 w 1501"/>
              <a:gd name="T37" fmla="*/ 2147483647 h 834"/>
              <a:gd name="T38" fmla="*/ 2147483647 w 1501"/>
              <a:gd name="T39" fmla="*/ 2147483647 h 834"/>
              <a:gd name="T40" fmla="*/ 2147483647 w 1501"/>
              <a:gd name="T41" fmla="*/ 2147483647 h 8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01" h="834">
                <a:moveTo>
                  <a:pt x="1500" y="13"/>
                </a:moveTo>
                <a:lnTo>
                  <a:pt x="1500" y="423"/>
                </a:lnTo>
                <a:cubicBezTo>
                  <a:pt x="1500" y="431"/>
                  <a:pt x="1494" y="437"/>
                  <a:pt x="1486" y="437"/>
                </a:cubicBezTo>
                <a:lnTo>
                  <a:pt x="83" y="437"/>
                </a:lnTo>
                <a:lnTo>
                  <a:pt x="96" y="423"/>
                </a:lnTo>
                <a:lnTo>
                  <a:pt x="96" y="695"/>
                </a:lnTo>
                <a:cubicBezTo>
                  <a:pt x="96" y="702"/>
                  <a:pt x="90" y="709"/>
                  <a:pt x="83" y="709"/>
                </a:cubicBezTo>
                <a:cubicBezTo>
                  <a:pt x="75" y="709"/>
                  <a:pt x="68" y="702"/>
                  <a:pt x="68" y="695"/>
                </a:cubicBezTo>
                <a:lnTo>
                  <a:pt x="68" y="423"/>
                </a:lnTo>
                <a:cubicBezTo>
                  <a:pt x="68" y="415"/>
                  <a:pt x="75" y="410"/>
                  <a:pt x="83" y="410"/>
                </a:cubicBezTo>
                <a:lnTo>
                  <a:pt x="1486" y="410"/>
                </a:lnTo>
                <a:lnTo>
                  <a:pt x="1472" y="423"/>
                </a:lnTo>
                <a:lnTo>
                  <a:pt x="1472" y="13"/>
                </a:lnTo>
                <a:cubicBezTo>
                  <a:pt x="1472" y="5"/>
                  <a:pt x="1478" y="0"/>
                  <a:pt x="1486" y="0"/>
                </a:cubicBezTo>
                <a:cubicBezTo>
                  <a:pt x="1494" y="0"/>
                  <a:pt x="1500" y="5"/>
                  <a:pt x="1500" y="13"/>
                </a:cubicBezTo>
                <a:close/>
                <a:moveTo>
                  <a:pt x="165" y="667"/>
                </a:moveTo>
                <a:lnTo>
                  <a:pt x="83" y="833"/>
                </a:lnTo>
                <a:lnTo>
                  <a:pt x="0" y="667"/>
                </a:lnTo>
                <a:lnTo>
                  <a:pt x="165" y="667"/>
                </a:lnTo>
                <a:close/>
              </a:path>
            </a:pathLst>
          </a:custGeom>
          <a:solidFill>
            <a:srgbClr val="000000"/>
          </a:solidFill>
          <a:ln w="1440">
            <a:solidFill>
              <a:srgbClr val="000000"/>
            </a:solidFill>
            <a:round/>
            <a:headEnd/>
            <a:tailEnd/>
          </a:ln>
        </p:spPr>
        <p:txBody>
          <a:bodyPr wrap="none" anchor="ctr"/>
          <a:lstStyle/>
          <a:p>
            <a:endParaRPr lang="en-GB"/>
          </a:p>
        </p:txBody>
      </p:sp>
      <p:sp>
        <p:nvSpPr>
          <p:cNvPr id="20615" name="Freeform 138"/>
          <p:cNvSpPr>
            <a:spLocks noChangeArrowheads="1"/>
          </p:cNvSpPr>
          <p:nvPr/>
        </p:nvSpPr>
        <p:spPr bwMode="auto">
          <a:xfrm>
            <a:off x="6629400" y="3225800"/>
            <a:ext cx="504825" cy="314325"/>
          </a:xfrm>
          <a:custGeom>
            <a:avLst/>
            <a:gdLst>
              <a:gd name="T0" fmla="*/ 1510309429 w 1320"/>
              <a:gd name="T1" fmla="*/ 696020325 h 834"/>
              <a:gd name="T2" fmla="*/ 1510309429 w 1320"/>
              <a:gd name="T3" fmla="*/ 2147483647 h 834"/>
              <a:gd name="T4" fmla="*/ 727218770 w 1320"/>
              <a:gd name="T5" fmla="*/ 2147483647 h 834"/>
              <a:gd name="T6" fmla="*/ 2147483647 w 1320"/>
              <a:gd name="T7" fmla="*/ 2147483647 h 834"/>
              <a:gd name="T8" fmla="*/ 2147483647 w 1320"/>
              <a:gd name="T9" fmla="*/ 2147483647 h 834"/>
              <a:gd name="T10" fmla="*/ 2147483647 w 1320"/>
              <a:gd name="T11" fmla="*/ 2147483647 h 834"/>
              <a:gd name="T12" fmla="*/ 2147483647 w 1320"/>
              <a:gd name="T13" fmla="*/ 2147483647 h 834"/>
              <a:gd name="T14" fmla="*/ 2147483647 w 1320"/>
              <a:gd name="T15" fmla="*/ 2147483647 h 834"/>
              <a:gd name="T16" fmla="*/ 2147483647 w 1320"/>
              <a:gd name="T17" fmla="*/ 2147483647 h 834"/>
              <a:gd name="T18" fmla="*/ 2147483647 w 1320"/>
              <a:gd name="T19" fmla="*/ 2147483647 h 834"/>
              <a:gd name="T20" fmla="*/ 727218770 w 1320"/>
              <a:gd name="T21" fmla="*/ 2147483647 h 834"/>
              <a:gd name="T22" fmla="*/ 0 w 1320"/>
              <a:gd name="T23" fmla="*/ 2147483647 h 834"/>
              <a:gd name="T24" fmla="*/ 0 w 1320"/>
              <a:gd name="T25" fmla="*/ 696020325 h 834"/>
              <a:gd name="T26" fmla="*/ 727218770 w 1320"/>
              <a:gd name="T27" fmla="*/ 0 h 834"/>
              <a:gd name="T28" fmla="*/ 1510309429 w 1320"/>
              <a:gd name="T29" fmla="*/ 696020325 h 834"/>
              <a:gd name="T30" fmla="*/ 1510309429 w 1320"/>
              <a:gd name="T31" fmla="*/ 696020325 h 834"/>
              <a:gd name="T32" fmla="*/ 2147483647 w 1320"/>
              <a:gd name="T33" fmla="*/ 2147483647 h 834"/>
              <a:gd name="T34" fmla="*/ 2147483647 w 1320"/>
              <a:gd name="T35" fmla="*/ 2147483647 h 834"/>
              <a:gd name="T36" fmla="*/ 2147483647 w 1320"/>
              <a:gd name="T37" fmla="*/ 2147483647 h 834"/>
              <a:gd name="T38" fmla="*/ 2147483647 w 1320"/>
              <a:gd name="T39" fmla="*/ 2147483647 h 834"/>
              <a:gd name="T40" fmla="*/ 2147483647 w 1320"/>
              <a:gd name="T41" fmla="*/ 2147483647 h 8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320" h="834">
                <a:moveTo>
                  <a:pt x="27" y="13"/>
                </a:moveTo>
                <a:lnTo>
                  <a:pt x="27" y="423"/>
                </a:lnTo>
                <a:lnTo>
                  <a:pt x="13" y="410"/>
                </a:lnTo>
                <a:lnTo>
                  <a:pt x="1235" y="410"/>
                </a:lnTo>
                <a:cubicBezTo>
                  <a:pt x="1242" y="410"/>
                  <a:pt x="1249" y="415"/>
                  <a:pt x="1249" y="423"/>
                </a:cubicBezTo>
                <a:lnTo>
                  <a:pt x="1249" y="695"/>
                </a:lnTo>
                <a:cubicBezTo>
                  <a:pt x="1249" y="702"/>
                  <a:pt x="1242" y="709"/>
                  <a:pt x="1235" y="709"/>
                </a:cubicBezTo>
                <a:cubicBezTo>
                  <a:pt x="1227" y="709"/>
                  <a:pt x="1221" y="702"/>
                  <a:pt x="1221" y="695"/>
                </a:cubicBezTo>
                <a:lnTo>
                  <a:pt x="1221" y="423"/>
                </a:lnTo>
                <a:lnTo>
                  <a:pt x="1235" y="437"/>
                </a:lnTo>
                <a:lnTo>
                  <a:pt x="13" y="437"/>
                </a:lnTo>
                <a:cubicBezTo>
                  <a:pt x="5" y="437"/>
                  <a:pt x="0" y="431"/>
                  <a:pt x="0" y="423"/>
                </a:cubicBezTo>
                <a:lnTo>
                  <a:pt x="0" y="13"/>
                </a:lnTo>
                <a:cubicBezTo>
                  <a:pt x="0" y="5"/>
                  <a:pt x="5" y="0"/>
                  <a:pt x="13" y="0"/>
                </a:cubicBezTo>
                <a:cubicBezTo>
                  <a:pt x="21" y="0"/>
                  <a:pt x="27" y="5"/>
                  <a:pt x="27" y="13"/>
                </a:cubicBezTo>
                <a:close/>
                <a:moveTo>
                  <a:pt x="1319" y="667"/>
                </a:moveTo>
                <a:lnTo>
                  <a:pt x="1235" y="833"/>
                </a:lnTo>
                <a:lnTo>
                  <a:pt x="1152" y="667"/>
                </a:lnTo>
                <a:lnTo>
                  <a:pt x="1319" y="667"/>
                </a:lnTo>
                <a:close/>
              </a:path>
            </a:pathLst>
          </a:custGeom>
          <a:solidFill>
            <a:srgbClr val="000000"/>
          </a:solidFill>
          <a:ln w="1440">
            <a:solidFill>
              <a:srgbClr val="000000"/>
            </a:solidFill>
            <a:round/>
            <a:headEnd/>
            <a:tailEnd/>
          </a:ln>
        </p:spPr>
        <p:txBody>
          <a:bodyPr wrap="none" anchor="ctr"/>
          <a:lstStyle/>
          <a:p>
            <a:endParaRPr lang="en-GB"/>
          </a:p>
        </p:txBody>
      </p:sp>
      <p:sp>
        <p:nvSpPr>
          <p:cNvPr id="20616" name="Freeform 139"/>
          <p:cNvSpPr>
            <a:spLocks noChangeArrowheads="1"/>
          </p:cNvSpPr>
          <p:nvPr/>
        </p:nvSpPr>
        <p:spPr bwMode="auto">
          <a:xfrm>
            <a:off x="7073900" y="3824288"/>
            <a:ext cx="61913" cy="242887"/>
          </a:xfrm>
          <a:custGeom>
            <a:avLst/>
            <a:gdLst>
              <a:gd name="T0" fmla="*/ 2147483647 w 165"/>
              <a:gd name="T1" fmla="*/ 678327340 h 650"/>
              <a:gd name="T2" fmla="*/ 2147483647 w 165"/>
              <a:gd name="T3" fmla="*/ 2147483647 h 650"/>
              <a:gd name="T4" fmla="*/ 2147483647 w 165"/>
              <a:gd name="T5" fmla="*/ 2147483647 h 650"/>
              <a:gd name="T6" fmla="*/ 2147483647 w 165"/>
              <a:gd name="T7" fmla="*/ 2147483647 h 650"/>
              <a:gd name="T8" fmla="*/ 2147483647 w 165"/>
              <a:gd name="T9" fmla="*/ 2147483647 h 650"/>
              <a:gd name="T10" fmla="*/ 2147483647 w 165"/>
              <a:gd name="T11" fmla="*/ 2147483647 h 650"/>
              <a:gd name="T12" fmla="*/ 2147483647 w 165"/>
              <a:gd name="T13" fmla="*/ 2147483647 h 650"/>
              <a:gd name="T14" fmla="*/ 2147483647 w 165"/>
              <a:gd name="T15" fmla="*/ 2147483647 h 650"/>
              <a:gd name="T16" fmla="*/ 2147483647 w 165"/>
              <a:gd name="T17" fmla="*/ 2147483647 h 650"/>
              <a:gd name="T18" fmla="*/ 2147483647 w 165"/>
              <a:gd name="T19" fmla="*/ 2147483647 h 650"/>
              <a:gd name="T20" fmla="*/ 2147483647 w 165"/>
              <a:gd name="T21" fmla="*/ 2147483647 h 650"/>
              <a:gd name="T22" fmla="*/ 2147483647 w 165"/>
              <a:gd name="T23" fmla="*/ 2147483647 h 650"/>
              <a:gd name="T24" fmla="*/ 2147483647 w 165"/>
              <a:gd name="T25" fmla="*/ 678327340 h 650"/>
              <a:gd name="T26" fmla="*/ 2147483647 w 165"/>
              <a:gd name="T27" fmla="*/ 0 h 650"/>
              <a:gd name="T28" fmla="*/ 2147483647 w 165"/>
              <a:gd name="T29" fmla="*/ 678327340 h 650"/>
              <a:gd name="T30" fmla="*/ 2147483647 w 165"/>
              <a:gd name="T31" fmla="*/ 678327340 h 650"/>
              <a:gd name="T32" fmla="*/ 2147483647 w 165"/>
              <a:gd name="T33" fmla="*/ 2147483647 h 650"/>
              <a:gd name="T34" fmla="*/ 2147483647 w 165"/>
              <a:gd name="T35" fmla="*/ 2147483647 h 650"/>
              <a:gd name="T36" fmla="*/ 0 w 165"/>
              <a:gd name="T37" fmla="*/ 2147483647 h 650"/>
              <a:gd name="T38" fmla="*/ 2147483647 w 165"/>
              <a:gd name="T39" fmla="*/ 2147483647 h 650"/>
              <a:gd name="T40" fmla="*/ 2147483647 w 165"/>
              <a:gd name="T41" fmla="*/ 2147483647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5" h="650">
                <a:moveTo>
                  <a:pt x="88" y="13"/>
                </a:moveTo>
                <a:lnTo>
                  <a:pt x="88" y="329"/>
                </a:lnTo>
                <a:lnTo>
                  <a:pt x="75" y="316"/>
                </a:lnTo>
                <a:lnTo>
                  <a:pt x="81" y="316"/>
                </a:lnTo>
                <a:cubicBezTo>
                  <a:pt x="89" y="316"/>
                  <a:pt x="95" y="321"/>
                  <a:pt x="95" y="329"/>
                </a:cubicBezTo>
                <a:lnTo>
                  <a:pt x="95" y="511"/>
                </a:lnTo>
                <a:cubicBezTo>
                  <a:pt x="95" y="519"/>
                  <a:pt x="89" y="526"/>
                  <a:pt x="81" y="526"/>
                </a:cubicBezTo>
                <a:cubicBezTo>
                  <a:pt x="74" y="526"/>
                  <a:pt x="68" y="519"/>
                  <a:pt x="68" y="511"/>
                </a:cubicBezTo>
                <a:lnTo>
                  <a:pt x="68" y="329"/>
                </a:lnTo>
                <a:lnTo>
                  <a:pt x="81" y="343"/>
                </a:lnTo>
                <a:lnTo>
                  <a:pt x="75" y="343"/>
                </a:lnTo>
                <a:cubicBezTo>
                  <a:pt x="67" y="343"/>
                  <a:pt x="61" y="337"/>
                  <a:pt x="61" y="329"/>
                </a:cubicBezTo>
                <a:lnTo>
                  <a:pt x="61" y="13"/>
                </a:lnTo>
                <a:cubicBezTo>
                  <a:pt x="61" y="6"/>
                  <a:pt x="67" y="0"/>
                  <a:pt x="75" y="0"/>
                </a:cubicBezTo>
                <a:cubicBezTo>
                  <a:pt x="82" y="0"/>
                  <a:pt x="88" y="6"/>
                  <a:pt x="88" y="13"/>
                </a:cubicBezTo>
                <a:close/>
                <a:moveTo>
                  <a:pt x="164" y="484"/>
                </a:moveTo>
                <a:lnTo>
                  <a:pt x="81" y="649"/>
                </a:lnTo>
                <a:lnTo>
                  <a:pt x="0" y="484"/>
                </a:lnTo>
                <a:lnTo>
                  <a:pt x="164" y="484"/>
                </a:lnTo>
                <a:close/>
              </a:path>
            </a:pathLst>
          </a:custGeom>
          <a:solidFill>
            <a:srgbClr val="000000"/>
          </a:solidFill>
          <a:ln w="1440">
            <a:solidFill>
              <a:srgbClr val="000000"/>
            </a:solidFill>
            <a:round/>
            <a:headEnd/>
            <a:tailEnd/>
          </a:ln>
        </p:spPr>
        <p:txBody>
          <a:bodyPr wrap="none" anchor="ctr"/>
          <a:lstStyle/>
          <a:p>
            <a:endParaRPr lang="en-GB"/>
          </a:p>
        </p:txBody>
      </p:sp>
      <p:sp>
        <p:nvSpPr>
          <p:cNvPr id="20617" name="Freeform 140"/>
          <p:cNvSpPr>
            <a:spLocks noChangeArrowheads="1"/>
          </p:cNvSpPr>
          <p:nvPr/>
        </p:nvSpPr>
        <p:spPr bwMode="auto">
          <a:xfrm>
            <a:off x="7073900" y="4351338"/>
            <a:ext cx="61913" cy="177800"/>
          </a:xfrm>
          <a:custGeom>
            <a:avLst/>
            <a:gdLst>
              <a:gd name="T0" fmla="*/ 2147483647 w 165"/>
              <a:gd name="T1" fmla="*/ 748375644 h 472"/>
              <a:gd name="T2" fmla="*/ 2147483647 w 165"/>
              <a:gd name="T3" fmla="*/ 2147483647 h 472"/>
              <a:gd name="T4" fmla="*/ 2147483647 w 165"/>
              <a:gd name="T5" fmla="*/ 2147483647 h 472"/>
              <a:gd name="T6" fmla="*/ 2147483647 w 165"/>
              <a:gd name="T7" fmla="*/ 2147483647 h 472"/>
              <a:gd name="T8" fmla="*/ 2147483647 w 165"/>
              <a:gd name="T9" fmla="*/ 748375644 h 472"/>
              <a:gd name="T10" fmla="*/ 2147483647 w 165"/>
              <a:gd name="T11" fmla="*/ 0 h 472"/>
              <a:gd name="T12" fmla="*/ 2147483647 w 165"/>
              <a:gd name="T13" fmla="*/ 748375644 h 472"/>
              <a:gd name="T14" fmla="*/ 2147483647 w 165"/>
              <a:gd name="T15" fmla="*/ 748375644 h 472"/>
              <a:gd name="T16" fmla="*/ 2147483647 w 165"/>
              <a:gd name="T17" fmla="*/ 2147483647 h 472"/>
              <a:gd name="T18" fmla="*/ 2147483647 w 165"/>
              <a:gd name="T19" fmla="*/ 2147483647 h 472"/>
              <a:gd name="T20" fmla="*/ 0 w 165"/>
              <a:gd name="T21" fmla="*/ 2147483647 h 472"/>
              <a:gd name="T22" fmla="*/ 2147483647 w 165"/>
              <a:gd name="T23" fmla="*/ 2147483647 h 472"/>
              <a:gd name="T24" fmla="*/ 2147483647 w 165"/>
              <a:gd name="T25" fmla="*/ 2147483647 h 4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 h="472">
                <a:moveTo>
                  <a:pt x="95" y="14"/>
                </a:moveTo>
                <a:lnTo>
                  <a:pt x="95" y="333"/>
                </a:lnTo>
                <a:cubicBezTo>
                  <a:pt x="95" y="340"/>
                  <a:pt x="89" y="346"/>
                  <a:pt x="81" y="346"/>
                </a:cubicBezTo>
                <a:cubicBezTo>
                  <a:pt x="74" y="346"/>
                  <a:pt x="68" y="340"/>
                  <a:pt x="68" y="333"/>
                </a:cubicBezTo>
                <a:lnTo>
                  <a:pt x="68" y="14"/>
                </a:lnTo>
                <a:cubicBezTo>
                  <a:pt x="68" y="6"/>
                  <a:pt x="74" y="0"/>
                  <a:pt x="81" y="0"/>
                </a:cubicBezTo>
                <a:cubicBezTo>
                  <a:pt x="89" y="0"/>
                  <a:pt x="95" y="6"/>
                  <a:pt x="95" y="14"/>
                </a:cubicBezTo>
                <a:close/>
                <a:moveTo>
                  <a:pt x="164" y="305"/>
                </a:moveTo>
                <a:lnTo>
                  <a:pt x="81" y="471"/>
                </a:lnTo>
                <a:lnTo>
                  <a:pt x="0" y="305"/>
                </a:lnTo>
                <a:lnTo>
                  <a:pt x="164" y="305"/>
                </a:lnTo>
                <a:close/>
              </a:path>
            </a:pathLst>
          </a:custGeom>
          <a:solidFill>
            <a:srgbClr val="000000"/>
          </a:solidFill>
          <a:ln w="1440">
            <a:solidFill>
              <a:srgbClr val="000000"/>
            </a:solidFill>
            <a:round/>
            <a:headEnd/>
            <a:tailEnd/>
          </a:ln>
        </p:spPr>
        <p:txBody>
          <a:bodyPr wrap="none" anchor="ctr"/>
          <a:lstStyle/>
          <a:p>
            <a:endParaRPr lang="en-GB"/>
          </a:p>
        </p:txBody>
      </p:sp>
      <p:sp>
        <p:nvSpPr>
          <p:cNvPr id="20618" name="Freeform 141"/>
          <p:cNvSpPr>
            <a:spLocks noChangeArrowheads="1"/>
          </p:cNvSpPr>
          <p:nvPr/>
        </p:nvSpPr>
        <p:spPr bwMode="auto">
          <a:xfrm>
            <a:off x="7072313" y="4811713"/>
            <a:ext cx="61912" cy="244475"/>
          </a:xfrm>
          <a:custGeom>
            <a:avLst/>
            <a:gdLst>
              <a:gd name="T0" fmla="*/ 2147483647 w 165"/>
              <a:gd name="T1" fmla="*/ 691752920 h 650"/>
              <a:gd name="T2" fmla="*/ 2147483647 w 165"/>
              <a:gd name="T3" fmla="*/ 2147483647 h 650"/>
              <a:gd name="T4" fmla="*/ 2147483647 w 165"/>
              <a:gd name="T5" fmla="*/ 2147483647 h 650"/>
              <a:gd name="T6" fmla="*/ 2147483647 w 165"/>
              <a:gd name="T7" fmla="*/ 2147483647 h 650"/>
              <a:gd name="T8" fmla="*/ 2147483647 w 165"/>
              <a:gd name="T9" fmla="*/ 2147483647 h 650"/>
              <a:gd name="T10" fmla="*/ 2147483647 w 165"/>
              <a:gd name="T11" fmla="*/ 2147483647 h 650"/>
              <a:gd name="T12" fmla="*/ 2147483647 w 165"/>
              <a:gd name="T13" fmla="*/ 2147483647 h 650"/>
              <a:gd name="T14" fmla="*/ 2147483647 w 165"/>
              <a:gd name="T15" fmla="*/ 2147483647 h 650"/>
              <a:gd name="T16" fmla="*/ 2147483647 w 165"/>
              <a:gd name="T17" fmla="*/ 2147483647 h 650"/>
              <a:gd name="T18" fmla="*/ 2147483647 w 165"/>
              <a:gd name="T19" fmla="*/ 2147483647 h 650"/>
              <a:gd name="T20" fmla="*/ 2147483647 w 165"/>
              <a:gd name="T21" fmla="*/ 2147483647 h 650"/>
              <a:gd name="T22" fmla="*/ 2147483647 w 165"/>
              <a:gd name="T23" fmla="*/ 2147483647 h 650"/>
              <a:gd name="T24" fmla="*/ 2147483647 w 165"/>
              <a:gd name="T25" fmla="*/ 691752920 h 650"/>
              <a:gd name="T26" fmla="*/ 2147483647 w 165"/>
              <a:gd name="T27" fmla="*/ 0 h 650"/>
              <a:gd name="T28" fmla="*/ 2147483647 w 165"/>
              <a:gd name="T29" fmla="*/ 691752920 h 650"/>
              <a:gd name="T30" fmla="*/ 2147483647 w 165"/>
              <a:gd name="T31" fmla="*/ 691752920 h 650"/>
              <a:gd name="T32" fmla="*/ 2147483647 w 165"/>
              <a:gd name="T33" fmla="*/ 2147483647 h 650"/>
              <a:gd name="T34" fmla="*/ 2147483647 w 165"/>
              <a:gd name="T35" fmla="*/ 2147483647 h 650"/>
              <a:gd name="T36" fmla="*/ 0 w 165"/>
              <a:gd name="T37" fmla="*/ 2147483647 h 650"/>
              <a:gd name="T38" fmla="*/ 2147483647 w 165"/>
              <a:gd name="T39" fmla="*/ 2147483647 h 650"/>
              <a:gd name="T40" fmla="*/ 2147483647 w 165"/>
              <a:gd name="T41" fmla="*/ 2147483647 h 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5" h="650">
                <a:moveTo>
                  <a:pt x="99" y="13"/>
                </a:moveTo>
                <a:lnTo>
                  <a:pt x="99" y="331"/>
                </a:lnTo>
                <a:cubicBezTo>
                  <a:pt x="99" y="339"/>
                  <a:pt x="93" y="345"/>
                  <a:pt x="85" y="345"/>
                </a:cubicBezTo>
                <a:lnTo>
                  <a:pt x="82" y="345"/>
                </a:lnTo>
                <a:lnTo>
                  <a:pt x="95" y="331"/>
                </a:lnTo>
                <a:lnTo>
                  <a:pt x="95" y="510"/>
                </a:lnTo>
                <a:cubicBezTo>
                  <a:pt x="95" y="518"/>
                  <a:pt x="89" y="524"/>
                  <a:pt x="82" y="524"/>
                </a:cubicBezTo>
                <a:cubicBezTo>
                  <a:pt x="74" y="524"/>
                  <a:pt x="68" y="518"/>
                  <a:pt x="68" y="510"/>
                </a:cubicBezTo>
                <a:lnTo>
                  <a:pt x="68" y="331"/>
                </a:lnTo>
                <a:cubicBezTo>
                  <a:pt x="68" y="323"/>
                  <a:pt x="74" y="318"/>
                  <a:pt x="82" y="318"/>
                </a:cubicBezTo>
                <a:lnTo>
                  <a:pt x="85" y="318"/>
                </a:lnTo>
                <a:lnTo>
                  <a:pt x="71" y="331"/>
                </a:lnTo>
                <a:lnTo>
                  <a:pt x="71" y="13"/>
                </a:lnTo>
                <a:cubicBezTo>
                  <a:pt x="71" y="6"/>
                  <a:pt x="78" y="0"/>
                  <a:pt x="85" y="0"/>
                </a:cubicBezTo>
                <a:cubicBezTo>
                  <a:pt x="93" y="0"/>
                  <a:pt x="99" y="6"/>
                  <a:pt x="99" y="13"/>
                </a:cubicBezTo>
                <a:close/>
                <a:moveTo>
                  <a:pt x="164" y="483"/>
                </a:moveTo>
                <a:lnTo>
                  <a:pt x="82" y="649"/>
                </a:lnTo>
                <a:lnTo>
                  <a:pt x="0" y="483"/>
                </a:lnTo>
                <a:lnTo>
                  <a:pt x="164" y="483"/>
                </a:lnTo>
                <a:close/>
              </a:path>
            </a:pathLst>
          </a:custGeom>
          <a:solidFill>
            <a:srgbClr val="000000"/>
          </a:solidFill>
          <a:ln w="1440">
            <a:solidFill>
              <a:srgbClr val="000000"/>
            </a:solidFill>
            <a:round/>
            <a:headEnd/>
            <a:tailEnd/>
          </a:ln>
        </p:spPr>
        <p:txBody>
          <a:bodyPr wrap="none" anchor="ctr"/>
          <a:lstStyle/>
          <a:p>
            <a:endParaRPr lang="en-GB"/>
          </a:p>
        </p:txBody>
      </p:sp>
      <p:sp>
        <p:nvSpPr>
          <p:cNvPr id="20619" name="Freeform 79"/>
          <p:cNvSpPr>
            <a:spLocks noChangeArrowheads="1"/>
          </p:cNvSpPr>
          <p:nvPr/>
        </p:nvSpPr>
        <p:spPr bwMode="auto">
          <a:xfrm>
            <a:off x="333375" y="971550"/>
            <a:ext cx="379413" cy="220663"/>
          </a:xfrm>
          <a:custGeom>
            <a:avLst/>
            <a:gdLst>
              <a:gd name="T0" fmla="*/ 2147483647 w 989"/>
              <a:gd name="T1" fmla="*/ 0 h 588"/>
              <a:gd name="T2" fmla="*/ 0 w 989"/>
              <a:gd name="T3" fmla="*/ 2147483647 h 588"/>
              <a:gd name="T4" fmla="*/ 0 w 989"/>
              <a:gd name="T5" fmla="*/ 2147483647 h 588"/>
              <a:gd name="T6" fmla="*/ 2147483647 w 989"/>
              <a:gd name="T7" fmla="*/ 2147483647 h 588"/>
              <a:gd name="T8" fmla="*/ 2147483647 w 989"/>
              <a:gd name="T9" fmla="*/ 2147483647 h 588"/>
              <a:gd name="T10" fmla="*/ 2147483647 w 989"/>
              <a:gd name="T11" fmla="*/ 2147483647 h 588"/>
              <a:gd name="T12" fmla="*/ 2147483647 w 989"/>
              <a:gd name="T13" fmla="*/ 2147483647 h 588"/>
              <a:gd name="T14" fmla="*/ 2147483647 w 989"/>
              <a:gd name="T15" fmla="*/ 0 h 588"/>
              <a:gd name="T16" fmla="*/ 2147483647 w 989"/>
              <a:gd name="T17" fmla="*/ 0 h 588"/>
              <a:gd name="T18" fmla="*/ 2147483647 w 989"/>
              <a:gd name="T19" fmla="*/ 0 h 5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89" h="588">
                <a:moveTo>
                  <a:pt x="98" y="0"/>
                </a:moveTo>
                <a:cubicBezTo>
                  <a:pt x="44" y="0"/>
                  <a:pt x="0" y="43"/>
                  <a:pt x="0" y="98"/>
                </a:cubicBezTo>
                <a:lnTo>
                  <a:pt x="0" y="490"/>
                </a:lnTo>
                <a:cubicBezTo>
                  <a:pt x="0" y="544"/>
                  <a:pt x="44" y="587"/>
                  <a:pt x="98" y="587"/>
                </a:cubicBezTo>
                <a:lnTo>
                  <a:pt x="890" y="587"/>
                </a:lnTo>
                <a:cubicBezTo>
                  <a:pt x="944" y="587"/>
                  <a:pt x="988" y="544"/>
                  <a:pt x="988" y="490"/>
                </a:cubicBezTo>
                <a:lnTo>
                  <a:pt x="988" y="98"/>
                </a:lnTo>
                <a:cubicBezTo>
                  <a:pt x="988" y="43"/>
                  <a:pt x="944" y="0"/>
                  <a:pt x="890" y="0"/>
                </a:cubicBezTo>
                <a:lnTo>
                  <a:pt x="98" y="0"/>
                </a:lnTo>
              </a:path>
            </a:pathLst>
          </a:custGeom>
          <a:solidFill>
            <a:srgbClr val="7030A0"/>
          </a:solidFill>
          <a:ln w="7920">
            <a:solidFill>
              <a:srgbClr val="000000"/>
            </a:solidFill>
            <a:round/>
            <a:headEnd/>
            <a:tailEnd/>
          </a:ln>
        </p:spPr>
        <p:txBody>
          <a:bodyPr wrap="none" anchor="ctr"/>
          <a:lstStyle/>
          <a:p>
            <a:endParaRPr lang="en-GB"/>
          </a:p>
        </p:txBody>
      </p:sp>
      <p:sp>
        <p:nvSpPr>
          <p:cNvPr id="20620" name="TextBox 1"/>
          <p:cNvSpPr txBox="1">
            <a:spLocks noChangeArrowheads="1"/>
          </p:cNvSpPr>
          <p:nvPr/>
        </p:nvSpPr>
        <p:spPr bwMode="auto">
          <a:xfrm>
            <a:off x="700088" y="850900"/>
            <a:ext cx="9128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bg2"/>
                </a:solidFill>
                <a:latin typeface="Arial" charset="0"/>
                <a:ea typeface="MS PGothic" pitchFamily="34" charset="-128"/>
              </a:defRPr>
            </a:lvl1pPr>
            <a:lvl2pPr marL="742950" indent="-285750">
              <a:defRPr sz="2200">
                <a:solidFill>
                  <a:schemeClr val="bg2"/>
                </a:solidFill>
                <a:latin typeface="Arial" charset="0"/>
                <a:ea typeface="MS PGothic" pitchFamily="34" charset="-128"/>
              </a:defRPr>
            </a:lvl2pPr>
            <a:lvl3pPr marL="1143000" indent="-228600">
              <a:defRPr sz="2200">
                <a:solidFill>
                  <a:schemeClr val="bg2"/>
                </a:solidFill>
                <a:latin typeface="Arial" charset="0"/>
                <a:ea typeface="MS PGothic" pitchFamily="34" charset="-128"/>
              </a:defRPr>
            </a:lvl3pPr>
            <a:lvl4pPr marL="1600200" indent="-228600">
              <a:defRPr sz="2200">
                <a:solidFill>
                  <a:schemeClr val="bg2"/>
                </a:solidFill>
                <a:latin typeface="Arial" charset="0"/>
                <a:ea typeface="MS PGothic" pitchFamily="34" charset="-128"/>
              </a:defRPr>
            </a:lvl4pPr>
            <a:lvl5pPr marL="2057400" indent="-228600">
              <a:defRPr sz="2200">
                <a:solidFill>
                  <a:schemeClr val="bg2"/>
                </a:solidFill>
                <a:latin typeface="Arial" charset="0"/>
                <a:ea typeface="MS PGothic" pitchFamily="34" charset="-128"/>
              </a:defRPr>
            </a:lvl5pPr>
            <a:lvl6pPr marL="25146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6pPr>
            <a:lvl7pPr marL="29718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7pPr>
            <a:lvl8pPr marL="34290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8pPr>
            <a:lvl9pPr marL="3886200" indent="-228600" algn="ctr" defTabSz="457200" eaLnBrk="0" fontAlgn="base" hangingPunct="0">
              <a:lnSpc>
                <a:spcPts val="2625"/>
              </a:lnSpc>
              <a:spcBef>
                <a:spcPts val="600"/>
              </a:spcBef>
              <a:spcAft>
                <a:spcPts val="300"/>
              </a:spcAft>
              <a:buClr>
                <a:srgbClr val="6699CC"/>
              </a:buClr>
              <a:buSzPct val="115000"/>
              <a:buFont typeface="Wingdings" pitchFamily="2" charset="2"/>
              <a:buChar char=""/>
              <a:defRPr sz="2200">
                <a:solidFill>
                  <a:schemeClr val="bg2"/>
                </a:solidFill>
                <a:latin typeface="Arial" charset="0"/>
                <a:ea typeface="MS PGothic" pitchFamily="34" charset="-128"/>
              </a:defRPr>
            </a:lvl9pPr>
          </a:lstStyle>
          <a:p>
            <a:pPr>
              <a:buFont typeface="Wingdings" pitchFamily="2" charset="2"/>
              <a:buNone/>
            </a:pPr>
            <a:r>
              <a:rPr lang="en-GB" sz="1200">
                <a:solidFill>
                  <a:schemeClr val="tx1"/>
                </a:solidFill>
              </a:rPr>
              <a:t>DFDL type</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133350" y="119063"/>
            <a:ext cx="86169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dirty="0" smtClean="0"/>
              <a:t>DFDL Annotations - Basic </a:t>
            </a:r>
          </a:p>
        </p:txBody>
      </p:sp>
      <p:graphicFrame>
        <p:nvGraphicFramePr>
          <p:cNvPr id="155694" name="Group 46"/>
          <p:cNvGraphicFramePr>
            <a:graphicFrameLocks noGrp="1"/>
          </p:cNvGraphicFramePr>
          <p:nvPr>
            <p:ph sz="half" idx="2"/>
            <p:extLst>
              <p:ext uri="{D42A27DB-BD31-4B8C-83A1-F6EECF244321}">
                <p14:modId xmlns:p14="http://schemas.microsoft.com/office/powerpoint/2010/main" val="4135259682"/>
              </p:ext>
            </p:extLst>
          </p:nvPr>
        </p:nvGraphicFramePr>
        <p:xfrm>
          <a:off x="447675" y="1004888"/>
          <a:ext cx="7980363" cy="5006973"/>
        </p:xfrm>
        <a:graphic>
          <a:graphicData uri="http://schemas.openxmlformats.org/drawingml/2006/table">
            <a:tbl>
              <a:tblPr/>
              <a:tblGrid>
                <a:gridCol w="1673225"/>
                <a:gridCol w="1687513"/>
                <a:gridCol w="4619625"/>
              </a:tblGrid>
              <a:tr h="452495">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1" i="1" u="none" strike="noStrike" cap="none" normalizeH="0" baseline="0" dirty="0" smtClean="0">
                          <a:ln>
                            <a:noFill/>
                          </a:ln>
                          <a:solidFill>
                            <a:schemeClr val="tx1"/>
                          </a:solidFill>
                          <a:effectLst/>
                          <a:latin typeface="Arial" pitchFamily="34" charset="0"/>
                          <a:cs typeface="Arial" pitchFamily="34" charset="0"/>
                        </a:rPr>
                        <a:t>Annotation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1" i="1" u="none" strike="noStrike" cap="none" normalizeH="0" baseline="0" smtClean="0">
                          <a:ln>
                            <a:noFill/>
                          </a:ln>
                          <a:solidFill>
                            <a:schemeClr val="tx1"/>
                          </a:solidFill>
                          <a:effectLst/>
                          <a:latin typeface="Arial" pitchFamily="34" charset="0"/>
                          <a:cs typeface="Arial" pitchFamily="34" charset="0"/>
                        </a:rPr>
                        <a:t>Used on Component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1" i="1" u="none" strike="noStrike" cap="none" normalizeH="0" baseline="0" dirty="0" smtClean="0">
                          <a:ln>
                            <a:noFill/>
                          </a:ln>
                          <a:solidFill>
                            <a:schemeClr val="tx1"/>
                          </a:solidFill>
                          <a:effectLst/>
                          <a:latin typeface="Arial" pitchFamily="34" charset="0"/>
                        </a:rPr>
                        <a:t>Purpose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548709">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dirty="0" err="1" smtClean="0">
                          <a:ln>
                            <a:noFill/>
                          </a:ln>
                          <a:solidFill>
                            <a:schemeClr val="tx1"/>
                          </a:solidFill>
                          <a:effectLst/>
                          <a:latin typeface="Arial" pitchFamily="34" charset="0"/>
                          <a:cs typeface="Arial" pitchFamily="34" charset="0"/>
                        </a:rPr>
                        <a:t>dfdl:element</a:t>
                      </a: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dirty="0" err="1" smtClean="0">
                          <a:ln>
                            <a:noFill/>
                          </a:ln>
                          <a:solidFill>
                            <a:schemeClr val="tx1"/>
                          </a:solidFill>
                          <a:effectLst/>
                          <a:latin typeface="Arial" pitchFamily="34" charset="0"/>
                          <a:cs typeface="Arial" pitchFamily="34" charset="0"/>
                        </a:rPr>
                        <a:t>xs:element</a:t>
                      </a:r>
                      <a:r>
                        <a:rPr kumimoji="0" lang="en-GB" sz="12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dirty="0" err="1" smtClean="0">
                          <a:ln>
                            <a:noFill/>
                          </a:ln>
                          <a:solidFill>
                            <a:schemeClr val="tx1"/>
                          </a:solidFill>
                          <a:effectLst/>
                          <a:latin typeface="Arial" pitchFamily="34" charset="0"/>
                          <a:cs typeface="Arial" pitchFamily="34" charset="0"/>
                        </a:rPr>
                        <a:t>xs:element</a:t>
                      </a:r>
                      <a:r>
                        <a:rPr kumimoji="0" lang="en-GB" sz="1200" b="0" i="0" u="none" strike="noStrike" cap="none" normalizeH="0" baseline="0" dirty="0" smtClean="0">
                          <a:ln>
                            <a:noFill/>
                          </a:ln>
                          <a:solidFill>
                            <a:schemeClr val="tx1"/>
                          </a:solidFill>
                          <a:effectLst/>
                          <a:latin typeface="Arial" pitchFamily="34" charset="0"/>
                          <a:cs typeface="Arial" pitchFamily="34" charset="0"/>
                        </a:rPr>
                        <a:t> reference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Contains the DFDL properties of an </a:t>
                      </a:r>
                      <a:r>
                        <a:rPr kumimoji="0" lang="en-US" sz="1200" b="0" i="0" u="none" strike="noStrike" cap="none" normalizeH="0" baseline="0" dirty="0" err="1" smtClean="0">
                          <a:ln>
                            <a:noFill/>
                          </a:ln>
                          <a:solidFill>
                            <a:schemeClr val="tx1"/>
                          </a:solidFill>
                          <a:effectLst/>
                          <a:latin typeface="Arial" pitchFamily="34" charset="0"/>
                        </a:rPr>
                        <a:t>xs:element</a:t>
                      </a:r>
                      <a:r>
                        <a:rPr kumimoji="0" lang="en-US" sz="1200" b="0" i="0" u="none" strike="noStrike" cap="none" normalizeH="0" baseline="0" dirty="0" smtClean="0">
                          <a:ln>
                            <a:noFill/>
                          </a:ln>
                          <a:solidFill>
                            <a:schemeClr val="tx1"/>
                          </a:solidFill>
                          <a:effectLst/>
                          <a:latin typeface="Arial" pitchFamily="34" charset="0"/>
                        </a:rPr>
                        <a:t> or </a:t>
                      </a:r>
                      <a:r>
                        <a:rPr kumimoji="0" lang="en-US" sz="1200" b="0" i="0" u="none" strike="noStrike" cap="none" normalizeH="0" baseline="0" dirty="0" err="1" smtClean="0">
                          <a:ln>
                            <a:noFill/>
                          </a:ln>
                          <a:solidFill>
                            <a:schemeClr val="tx1"/>
                          </a:solidFill>
                          <a:effectLst/>
                          <a:latin typeface="Arial" pitchFamily="34" charset="0"/>
                        </a:rPr>
                        <a:t>xs:element</a:t>
                      </a:r>
                      <a:r>
                        <a:rPr kumimoji="0" lang="en-US" sz="1200" b="0" i="0" u="none" strike="noStrike" cap="none" normalizeH="0" baseline="0" dirty="0" smtClean="0">
                          <a:ln>
                            <a:noFill/>
                          </a:ln>
                          <a:solidFill>
                            <a:schemeClr val="tx1"/>
                          </a:solidFill>
                          <a:effectLst/>
                          <a:latin typeface="Arial" pitchFamily="34" charset="0"/>
                        </a:rPr>
                        <a:t> reference</a:t>
                      </a:r>
                      <a:endParaRPr kumimoji="0" lang="en-GB" sz="1200" b="0" i="0" u="none" strike="noStrike" cap="none" normalizeH="0" baseline="0" dirty="0" smtClean="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8709">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cs typeface="Times New Roman" pitchFamily="18" charset="0"/>
                        </a:rPr>
                        <a:t>dfdl:choice</a:t>
                      </a:r>
                    </a:p>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smtClean="0">
                        <a:ln>
                          <a:noFill/>
                        </a:ln>
                        <a:solidFill>
                          <a:schemeClr val="tx1"/>
                        </a:solidFill>
                        <a:effectLst/>
                        <a:latin typeface="Arial" pitchFamily="34" charset="0"/>
                        <a:cs typeface="Arial"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dirty="0" err="1" smtClean="0">
                          <a:ln>
                            <a:noFill/>
                          </a:ln>
                          <a:solidFill>
                            <a:schemeClr val="tx1"/>
                          </a:solidFill>
                          <a:effectLst/>
                          <a:latin typeface="Arial" pitchFamily="34" charset="0"/>
                          <a:cs typeface="Arial" pitchFamily="34" charset="0"/>
                        </a:rPr>
                        <a:t>xs:choice</a:t>
                      </a: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Contains the DFDL properties of an </a:t>
                      </a:r>
                      <a:r>
                        <a:rPr kumimoji="0" lang="en-US" sz="1200" b="0" i="0" u="none" strike="noStrike" cap="none" normalizeH="0" baseline="0" dirty="0" err="1" smtClean="0">
                          <a:ln>
                            <a:noFill/>
                          </a:ln>
                          <a:solidFill>
                            <a:schemeClr val="tx1"/>
                          </a:solidFill>
                          <a:effectLst/>
                          <a:latin typeface="Arial" pitchFamily="34" charset="0"/>
                        </a:rPr>
                        <a:t>xs:choice</a:t>
                      </a:r>
                      <a:r>
                        <a:rPr kumimoji="0" lang="en-US" sz="1200" b="0" i="0" u="none" strike="noStrike" cap="none" normalizeH="0" baseline="0" dirty="0" smtClean="0">
                          <a:ln>
                            <a:noFill/>
                          </a:ln>
                          <a:solidFill>
                            <a:schemeClr val="tx1"/>
                          </a:solidFill>
                          <a:effectLst/>
                          <a:latin typeface="Arial" pitchFamily="34" charset="0"/>
                        </a:rPr>
                        <a:t>.</a:t>
                      </a:r>
                      <a:endParaRPr kumimoji="0" lang="en-GB" sz="1200" b="0" i="0" u="none" strike="noStrike" cap="none" normalizeH="0" baseline="0" dirty="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8709">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cs typeface="Times New Roman" pitchFamily="18" charset="0"/>
                        </a:rPr>
                        <a:t>dfdl:sequence</a:t>
                      </a:r>
                    </a:p>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smtClean="0">
                        <a:ln>
                          <a:noFill/>
                        </a:ln>
                        <a:solidFill>
                          <a:schemeClr val="tx1"/>
                        </a:solidFill>
                        <a:effectLst/>
                        <a:latin typeface="Arial" pitchFamily="34" charset="0"/>
                        <a:cs typeface="Arial"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xs:sequence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rPr>
                        <a:t>Contains the DFDL properties of an xs:sequence.</a:t>
                      </a:r>
                      <a:endParaRPr kumimoji="0" lang="en-GB" sz="1200" b="0" i="0" u="none" strike="noStrike" cap="none" normalizeH="0" baseline="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smtClean="0">
                        <a:ln>
                          <a:noFill/>
                        </a:ln>
                        <a:solidFill>
                          <a:schemeClr val="tx1"/>
                        </a:solidFill>
                        <a:effectLst/>
                        <a:latin typeface="Arial" pitchFamily="34"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58">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cs typeface="Times New Roman" pitchFamily="18" charset="0"/>
                        </a:rPr>
                        <a:t>dfdl:group</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Arial" pitchFamily="34" charset="0"/>
                        </a:rPr>
                        <a:t>xs:group reference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Contains the DFDL properties of an </a:t>
                      </a:r>
                      <a:r>
                        <a:rPr kumimoji="0" lang="en-US" sz="1200" b="0" i="0" u="none" strike="noStrike" cap="none" normalizeH="0" baseline="0" dirty="0" err="1" smtClean="0">
                          <a:ln>
                            <a:noFill/>
                          </a:ln>
                          <a:solidFill>
                            <a:schemeClr val="tx1"/>
                          </a:solidFill>
                          <a:effectLst/>
                          <a:latin typeface="Arial" pitchFamily="34" charset="0"/>
                        </a:rPr>
                        <a:t>xs:group</a:t>
                      </a:r>
                      <a:r>
                        <a:rPr kumimoji="0" lang="en-US" sz="1200" b="0" i="0" u="none" strike="noStrike" cap="none" normalizeH="0" baseline="0" dirty="0" smtClean="0">
                          <a:ln>
                            <a:noFill/>
                          </a:ln>
                          <a:solidFill>
                            <a:schemeClr val="tx1"/>
                          </a:solidFill>
                          <a:effectLst/>
                          <a:latin typeface="Arial" pitchFamily="34" charset="0"/>
                        </a:rPr>
                        <a:t> reference to a group definition containing an </a:t>
                      </a:r>
                      <a:r>
                        <a:rPr kumimoji="0" lang="en-US" sz="1200" b="0" i="0" u="none" strike="noStrike" cap="none" normalizeH="0" baseline="0" dirty="0" err="1" smtClean="0">
                          <a:ln>
                            <a:noFill/>
                          </a:ln>
                          <a:solidFill>
                            <a:schemeClr val="tx1"/>
                          </a:solidFill>
                          <a:effectLst/>
                          <a:latin typeface="Arial" pitchFamily="34" charset="0"/>
                        </a:rPr>
                        <a:t>xs:sequence</a:t>
                      </a:r>
                      <a:r>
                        <a:rPr kumimoji="0" lang="en-US" sz="1200" b="0" i="0" u="none" strike="noStrike" cap="none" normalizeH="0" baseline="0" dirty="0" smtClean="0">
                          <a:ln>
                            <a:noFill/>
                          </a:ln>
                          <a:solidFill>
                            <a:schemeClr val="tx1"/>
                          </a:solidFill>
                          <a:effectLst/>
                          <a:latin typeface="Arial" pitchFamily="34" charset="0"/>
                        </a:rPr>
                        <a:t> or </a:t>
                      </a:r>
                      <a:r>
                        <a:rPr kumimoji="0" lang="en-US" sz="1200" b="0" i="0" u="none" strike="noStrike" cap="none" normalizeH="0" baseline="0" dirty="0" err="1" smtClean="0">
                          <a:ln>
                            <a:noFill/>
                          </a:ln>
                          <a:solidFill>
                            <a:schemeClr val="tx1"/>
                          </a:solidFill>
                          <a:effectLst/>
                          <a:latin typeface="Arial" pitchFamily="34" charset="0"/>
                        </a:rPr>
                        <a:t>xs:choice</a:t>
                      </a:r>
                      <a:r>
                        <a:rPr kumimoji="0" lang="en-US" sz="1200" b="0" i="0" u="none" strike="noStrike" cap="none" normalizeH="0" baseline="0" dirty="0" smtClean="0">
                          <a:ln>
                            <a:noFill/>
                          </a:ln>
                          <a:solidFill>
                            <a:schemeClr val="tx1"/>
                          </a:solidFill>
                          <a:effectLst/>
                          <a:latin typeface="Arial" pitchFamily="34" charset="0"/>
                        </a:rPr>
                        <a:t>.</a:t>
                      </a: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89">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dfdl:simpleType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xs:simpleType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Contains the DFDL properties of an </a:t>
                      </a:r>
                      <a:r>
                        <a:rPr kumimoji="0" lang="en-US" sz="1200" b="0" i="0" u="none" strike="noStrike" cap="none" normalizeH="0" baseline="0" dirty="0" err="1" smtClean="0">
                          <a:ln>
                            <a:noFill/>
                          </a:ln>
                          <a:solidFill>
                            <a:schemeClr val="tx1"/>
                          </a:solidFill>
                          <a:effectLst/>
                          <a:latin typeface="Arial" pitchFamily="34" charset="0"/>
                        </a:rPr>
                        <a:t>xs:simpleType</a:t>
                      </a:r>
                      <a:endParaRPr kumimoji="0" lang="en-GB" sz="1200" b="0" i="0" u="none" strike="noStrike" cap="none" normalizeH="0" baseline="0" dirty="0" smtClean="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76">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endParaRPr kumimoji="0" lang="en-GB" sz="1200" b="0" i="0" u="none" strike="noStrike" cap="none" normalizeH="0" baseline="0" smtClean="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823064">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dfdl:format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dirty="0" err="1" smtClean="0">
                          <a:ln>
                            <a:noFill/>
                          </a:ln>
                          <a:solidFill>
                            <a:schemeClr val="tx1"/>
                          </a:solidFill>
                          <a:effectLst/>
                          <a:latin typeface="Arial" pitchFamily="34" charset="0"/>
                          <a:cs typeface="Arial" pitchFamily="34" charset="0"/>
                        </a:rPr>
                        <a:t>xs:schema</a:t>
                      </a: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dirty="0" err="1" smtClean="0">
                          <a:ln>
                            <a:noFill/>
                          </a:ln>
                          <a:solidFill>
                            <a:schemeClr val="tx1"/>
                          </a:solidFill>
                          <a:effectLst/>
                          <a:latin typeface="Arial" pitchFamily="34" charset="0"/>
                          <a:cs typeface="Arial" pitchFamily="34" charset="0"/>
                        </a:rPr>
                        <a:t>dfdl:defineFormat</a:t>
                      </a: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smtClean="0">
                          <a:ln>
                            <a:noFill/>
                          </a:ln>
                          <a:solidFill>
                            <a:schemeClr val="tx1"/>
                          </a:solidFill>
                          <a:effectLst/>
                          <a:latin typeface="Arial" pitchFamily="34" charset="0"/>
                        </a:rPr>
                        <a:t>Contains a set of DFDL properties that can be used by multiple DFDL schema components. When used directly on xs:schema, the property values act as defaults for all components in the DFDL schema.</a:t>
                      </a:r>
                      <a:endParaRPr kumimoji="0" lang="en-GB" sz="1200" b="0" i="0" u="none" strike="noStrike" cap="none" normalizeH="0" baseline="0" smtClean="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64">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GB" sz="1200" b="0" i="0" u="none" strike="noStrike" cap="none" normalizeH="0" baseline="0" smtClean="0">
                          <a:ln>
                            <a:noFill/>
                          </a:ln>
                          <a:solidFill>
                            <a:schemeClr val="tx1"/>
                          </a:solidFill>
                          <a:effectLst/>
                          <a:latin typeface="Arial" pitchFamily="34" charset="0"/>
                          <a:cs typeface="Arial" pitchFamily="34" charset="0"/>
                        </a:rPr>
                        <a:t>dfdl:defineFormat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1"/>
                        </a:buClr>
                        <a:buSzTx/>
                        <a:buFont typeface="Wingdings" pitchFamily="2" charset="2"/>
                        <a:buNone/>
                        <a:tabLst/>
                      </a:pPr>
                      <a:r>
                        <a:rPr kumimoji="0" lang="en-GB" sz="1200" b="0" i="0" u="none" strike="noStrike" cap="none" normalizeH="0" baseline="0" dirty="0" err="1" smtClean="0">
                          <a:ln>
                            <a:noFill/>
                          </a:ln>
                          <a:solidFill>
                            <a:schemeClr val="tx1"/>
                          </a:solidFill>
                          <a:effectLst/>
                          <a:latin typeface="Arial" pitchFamily="34" charset="0"/>
                          <a:cs typeface="Arial" pitchFamily="34" charset="0"/>
                        </a:rPr>
                        <a:t>xs:schema</a:t>
                      </a:r>
                      <a:endParaRPr kumimoji="0" lang="en-GB" sz="1200" b="0" i="0" u="none" strike="noStrike" cap="none" normalizeH="0" baseline="0" dirty="0" smtClean="0">
                        <a:ln>
                          <a:noFill/>
                        </a:ln>
                        <a:solidFill>
                          <a:schemeClr val="tx1"/>
                        </a:solidFill>
                        <a:effectLst/>
                        <a:latin typeface="Arial" pitchFamily="34" charset="0"/>
                        <a:cs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tx1"/>
                        </a:buClr>
                        <a:buSzTx/>
                        <a:buFont typeface="Wingdings" pitchFamily="2" charset="2"/>
                        <a:buNone/>
                        <a:tabLst/>
                      </a:pPr>
                      <a:r>
                        <a:rPr kumimoji="0" lang="en-US" sz="1200" b="0" i="0" u="none" strike="noStrike" cap="none" normalizeH="0" baseline="0" dirty="0" smtClean="0">
                          <a:ln>
                            <a:noFill/>
                          </a:ln>
                          <a:solidFill>
                            <a:schemeClr val="tx1"/>
                          </a:solidFill>
                          <a:effectLst/>
                          <a:latin typeface="Arial" pitchFamily="34" charset="0"/>
                        </a:rPr>
                        <a:t>Defines a reusable data format by associating a name with a set of DFDL properties contained within a child </a:t>
                      </a:r>
                      <a:r>
                        <a:rPr kumimoji="0" lang="en-US" sz="1200" b="0" i="0" u="none" strike="noStrike" cap="none" normalizeH="0" baseline="0" dirty="0" err="1" smtClean="0">
                          <a:ln>
                            <a:noFill/>
                          </a:ln>
                          <a:solidFill>
                            <a:schemeClr val="tx1"/>
                          </a:solidFill>
                          <a:effectLst/>
                          <a:latin typeface="Arial" pitchFamily="34" charset="0"/>
                        </a:rPr>
                        <a:t>dfdl:format</a:t>
                      </a:r>
                      <a:r>
                        <a:rPr kumimoji="0" lang="en-US" sz="1200" b="0" i="0" u="none" strike="noStrike" cap="none" normalizeH="0" baseline="0" dirty="0" smtClean="0">
                          <a:ln>
                            <a:noFill/>
                          </a:ln>
                          <a:solidFill>
                            <a:schemeClr val="tx1"/>
                          </a:solidFill>
                          <a:effectLst/>
                          <a:latin typeface="Arial" pitchFamily="34" charset="0"/>
                        </a:rPr>
                        <a:t> annotation. The name can be referenced from DFDL annotations on multiple DFDL schema components, using </a:t>
                      </a:r>
                      <a:r>
                        <a:rPr kumimoji="0" lang="en-US" sz="1200" b="0" i="0" u="none" strike="noStrike" cap="none" normalizeH="0" baseline="0" dirty="0" err="1" smtClean="0">
                          <a:ln>
                            <a:noFill/>
                          </a:ln>
                          <a:solidFill>
                            <a:schemeClr val="tx1"/>
                          </a:solidFill>
                          <a:effectLst/>
                          <a:latin typeface="Arial" pitchFamily="34" charset="0"/>
                        </a:rPr>
                        <a:t>dfdl:ref</a:t>
                      </a:r>
                      <a:r>
                        <a:rPr kumimoji="0" lang="en-US" sz="1200" b="0" i="0" u="none" strike="noStrike" cap="none" normalizeH="0" baseline="0" dirty="0" smtClean="0">
                          <a:ln>
                            <a:noFill/>
                          </a:ln>
                          <a:solidFill>
                            <a:schemeClr val="tx1"/>
                          </a:solidFill>
                          <a:effectLst/>
                          <a:latin typeface="Arial" pitchFamily="34" charset="0"/>
                        </a:rPr>
                        <a:t>.</a:t>
                      </a:r>
                      <a:endParaRPr kumimoji="0" lang="en-GB" sz="1200" b="0" i="0" u="none" strike="noStrike" cap="none" normalizeH="0" baseline="0" dirty="0" smtClean="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Impact_Presentation_Template_PPTX">
  <a:themeElements>
    <a:clrScheme name="5300-641-01_IBM_Impact_2013_Template_R5_white 2">
      <a:dk1>
        <a:srgbClr val="000000"/>
      </a:dk1>
      <a:lt1>
        <a:srgbClr val="FFFFFF"/>
      </a:lt1>
      <a:dk2>
        <a:srgbClr val="000000"/>
      </a:dk2>
      <a:lt2>
        <a:srgbClr val="808080"/>
      </a:lt2>
      <a:accent1>
        <a:srgbClr val="00649D"/>
      </a:accent1>
      <a:accent2>
        <a:srgbClr val="83D1F5"/>
      </a:accent2>
      <a:accent3>
        <a:srgbClr val="FFFFFF"/>
      </a:accent3>
      <a:accent4>
        <a:srgbClr val="000000"/>
      </a:accent4>
      <a:accent5>
        <a:srgbClr val="AAB8CC"/>
      </a:accent5>
      <a:accent6>
        <a:srgbClr val="76BDDE"/>
      </a:accent6>
      <a:hlink>
        <a:srgbClr val="BA006E"/>
      </a:hlink>
      <a:folHlink>
        <a:srgbClr val="8CC63F"/>
      </a:folHlink>
    </a:clrScheme>
    <a:fontScheme name="5300-641-01_IBM_Impact_2013_Template_R5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00-641-01_IBM_Impact_2013_Template_R5_whit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300-641-01_IBM_Impact_2013_Template_R5_white 2">
        <a:dk1>
          <a:srgbClr val="000000"/>
        </a:dk1>
        <a:lt1>
          <a:srgbClr val="FFFFFF"/>
        </a:lt1>
        <a:dk2>
          <a:srgbClr val="000000"/>
        </a:dk2>
        <a:lt2>
          <a:srgbClr val="808080"/>
        </a:lt2>
        <a:accent1>
          <a:srgbClr val="00649D"/>
        </a:accent1>
        <a:accent2>
          <a:srgbClr val="83D1F5"/>
        </a:accent2>
        <a:accent3>
          <a:srgbClr val="FFFFFF"/>
        </a:accent3>
        <a:accent4>
          <a:srgbClr val="000000"/>
        </a:accent4>
        <a:accent5>
          <a:srgbClr val="AAB8CC"/>
        </a:accent5>
        <a:accent6>
          <a:srgbClr val="76BDD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mpact_Presentation_Template_PPTX">
  <a:themeElements>
    <a:clrScheme name="5300-641-01_IBM_Impact_2013_Template_R5_white 2">
      <a:dk1>
        <a:srgbClr val="000000"/>
      </a:dk1>
      <a:lt1>
        <a:srgbClr val="FFFFFF"/>
      </a:lt1>
      <a:dk2>
        <a:srgbClr val="000000"/>
      </a:dk2>
      <a:lt2>
        <a:srgbClr val="808080"/>
      </a:lt2>
      <a:accent1>
        <a:srgbClr val="00649D"/>
      </a:accent1>
      <a:accent2>
        <a:srgbClr val="83D1F5"/>
      </a:accent2>
      <a:accent3>
        <a:srgbClr val="FFFFFF"/>
      </a:accent3>
      <a:accent4>
        <a:srgbClr val="000000"/>
      </a:accent4>
      <a:accent5>
        <a:srgbClr val="AAB8CC"/>
      </a:accent5>
      <a:accent6>
        <a:srgbClr val="76BDDE"/>
      </a:accent6>
      <a:hlink>
        <a:srgbClr val="BA006E"/>
      </a:hlink>
      <a:folHlink>
        <a:srgbClr val="8CC63F"/>
      </a:folHlink>
    </a:clrScheme>
    <a:fontScheme name="5300-641-01_IBM_Impact_2013_Template_R5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00-641-01_IBM_Impact_2013_Template_R5_whit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300-641-01_IBM_Impact_2013_Template_R5_white 2">
        <a:dk1>
          <a:srgbClr val="000000"/>
        </a:dk1>
        <a:lt1>
          <a:srgbClr val="FFFFFF"/>
        </a:lt1>
        <a:dk2>
          <a:srgbClr val="000000"/>
        </a:dk2>
        <a:lt2>
          <a:srgbClr val="808080"/>
        </a:lt2>
        <a:accent1>
          <a:srgbClr val="00649D"/>
        </a:accent1>
        <a:accent2>
          <a:srgbClr val="83D1F5"/>
        </a:accent2>
        <a:accent3>
          <a:srgbClr val="FFFFFF"/>
        </a:accent3>
        <a:accent4>
          <a:srgbClr val="000000"/>
        </a:accent4>
        <a:accent5>
          <a:srgbClr val="AAB8CC"/>
        </a:accent5>
        <a:accent6>
          <a:srgbClr val="76BDD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mpact_Presentation_Template_PPTX">
  <a:themeElements>
    <a:clrScheme name="5300-641-01_IBM_Impact_2013_Template_R5_white 2">
      <a:dk1>
        <a:srgbClr val="000000"/>
      </a:dk1>
      <a:lt1>
        <a:srgbClr val="FFFFFF"/>
      </a:lt1>
      <a:dk2>
        <a:srgbClr val="000000"/>
      </a:dk2>
      <a:lt2>
        <a:srgbClr val="808080"/>
      </a:lt2>
      <a:accent1>
        <a:srgbClr val="00649D"/>
      </a:accent1>
      <a:accent2>
        <a:srgbClr val="83D1F5"/>
      </a:accent2>
      <a:accent3>
        <a:srgbClr val="FFFFFF"/>
      </a:accent3>
      <a:accent4>
        <a:srgbClr val="000000"/>
      </a:accent4>
      <a:accent5>
        <a:srgbClr val="AAB8CC"/>
      </a:accent5>
      <a:accent6>
        <a:srgbClr val="76BDDE"/>
      </a:accent6>
      <a:hlink>
        <a:srgbClr val="BA006E"/>
      </a:hlink>
      <a:folHlink>
        <a:srgbClr val="8CC63F"/>
      </a:folHlink>
    </a:clrScheme>
    <a:fontScheme name="5300-641-01_IBM_Impact_2013_Template_R5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00-641-01_IBM_Impact_2013_Template_R5_white 1">
        <a:dk1>
          <a:srgbClr val="000000"/>
        </a:dk1>
        <a:lt1>
          <a:srgbClr val="FFFFFF"/>
        </a:lt1>
        <a:dk2>
          <a:srgbClr val="000000"/>
        </a:dk2>
        <a:lt2>
          <a:srgbClr val="808080"/>
        </a:lt2>
        <a:accent1>
          <a:srgbClr val="7889FB"/>
        </a:accent1>
        <a:accent2>
          <a:srgbClr val="71BFC5"/>
        </a:accent2>
        <a:accent3>
          <a:srgbClr val="FFFFFF"/>
        </a:accent3>
        <a:accent4>
          <a:srgbClr val="000000"/>
        </a:accent4>
        <a:accent5>
          <a:srgbClr val="BEC4FD"/>
        </a:accent5>
        <a:accent6>
          <a:srgbClr val="66ADB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300-641-01_IBM_Impact_2013_Template_R5_white 2">
        <a:dk1>
          <a:srgbClr val="000000"/>
        </a:dk1>
        <a:lt1>
          <a:srgbClr val="FFFFFF"/>
        </a:lt1>
        <a:dk2>
          <a:srgbClr val="000000"/>
        </a:dk2>
        <a:lt2>
          <a:srgbClr val="808080"/>
        </a:lt2>
        <a:accent1>
          <a:srgbClr val="00649D"/>
        </a:accent1>
        <a:accent2>
          <a:srgbClr val="83D1F5"/>
        </a:accent2>
        <a:accent3>
          <a:srgbClr val="FFFFFF"/>
        </a:accent3>
        <a:accent4>
          <a:srgbClr val="000000"/>
        </a:accent4>
        <a:accent5>
          <a:srgbClr val="AAB8CC"/>
        </a:accent5>
        <a:accent6>
          <a:srgbClr val="76BDDE"/>
        </a:accent6>
        <a:hlink>
          <a:srgbClr val="BA006E"/>
        </a:hlink>
        <a:folHlink>
          <a:srgbClr val="8CC63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13882</TotalTime>
  <Words>4896</Words>
  <Application>Microsoft Office PowerPoint</Application>
  <PresentationFormat>On-screen Show (4:3)</PresentationFormat>
  <Paragraphs>573</Paragraphs>
  <Slides>35</Slides>
  <Notes>32</Notes>
  <HiddenSlides>9</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Impact_Presentation_Template_PPTX</vt:lpstr>
      <vt:lpstr>1_Impact_Presentation_Template_PPTX</vt:lpstr>
      <vt:lpstr>2_Impact_Presentation_Template_PPTX</vt:lpstr>
      <vt:lpstr>Modeling Data Formats Using DFDL</vt:lpstr>
      <vt:lpstr>Please Note</vt:lpstr>
      <vt:lpstr>Agenda </vt:lpstr>
      <vt:lpstr>Data Format Description Language (DFDL)</vt:lpstr>
      <vt:lpstr>IBM DFDL </vt:lpstr>
      <vt:lpstr>DFDL Subset of XML Schema</vt:lpstr>
      <vt:lpstr>Notes – DFDL Subset of XML Schema</vt:lpstr>
      <vt:lpstr>Notes - DFDL Subset of Simple Types</vt:lpstr>
      <vt:lpstr>DFDL Annotations - Basic </vt:lpstr>
      <vt:lpstr>PowerPoint Presentation</vt:lpstr>
      <vt:lpstr>DFDL Properties</vt:lpstr>
      <vt:lpstr>Example - DFDL Properties</vt:lpstr>
      <vt:lpstr>Notes – Example – DFDL Properties</vt:lpstr>
      <vt:lpstr>DFDL Points of Uncertainty</vt:lpstr>
      <vt:lpstr>Example - DFDL Points of Uncertainty</vt:lpstr>
      <vt:lpstr>DFDL Expressions</vt:lpstr>
      <vt:lpstr>Notes- DFDL Expressions</vt:lpstr>
      <vt:lpstr>Agenda </vt:lpstr>
      <vt:lpstr>Approaching Data Modeling</vt:lpstr>
      <vt:lpstr>Notes – Approaching Data Modeling</vt:lpstr>
      <vt:lpstr>1) Understanding the Logical Structure</vt:lpstr>
      <vt:lpstr>Notes – Understanding the Logical Structure</vt:lpstr>
      <vt:lpstr>2) Configuring the DFDL Annotations</vt:lpstr>
      <vt:lpstr>2) Configuring the DFDL Annotations</vt:lpstr>
      <vt:lpstr>Notes – Configuring the DFDL Annotations</vt:lpstr>
      <vt:lpstr>3) Organizing the DFDL Model</vt:lpstr>
      <vt:lpstr>Notes – Organizing the DFDL Model</vt:lpstr>
      <vt:lpstr>Agenda </vt:lpstr>
      <vt:lpstr>  DFDL Schemas for Industry Formats</vt:lpstr>
      <vt:lpstr>ISO 8583</vt:lpstr>
      <vt:lpstr>HL7 v2</vt:lpstr>
      <vt:lpstr>4690 TLOG</vt:lpstr>
      <vt:lpstr>NACHA</vt:lpstr>
      <vt:lpstr>Agenda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 Name Title Here</dc:title>
  <dc:creator>shanson</dc:creator>
  <cp:lastModifiedBy>Steve Hanson</cp:lastModifiedBy>
  <cp:revision>419</cp:revision>
  <cp:lastPrinted>2013-04-11T12:18:15Z</cp:lastPrinted>
  <dcterms:modified xsi:type="dcterms:W3CDTF">2013-06-26T13:19:06Z</dcterms:modified>
</cp:coreProperties>
</file>