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75" r:id="rId3"/>
    <p:sldId id="371" r:id="rId4"/>
    <p:sldId id="375" r:id="rId5"/>
    <p:sldId id="385" r:id="rId6"/>
    <p:sldId id="382" r:id="rId7"/>
    <p:sldId id="383" r:id="rId8"/>
    <p:sldId id="387" r:id="rId9"/>
    <p:sldId id="386" r:id="rId10"/>
    <p:sldId id="388" r:id="rId11"/>
    <p:sldId id="389" r:id="rId12"/>
    <p:sldId id="392" r:id="rId13"/>
    <p:sldId id="393" r:id="rId14"/>
  </p:sldIdLst>
  <p:sldSz cx="9144000" cy="6858000" type="screen4x3"/>
  <p:notesSz cx="7099300" cy="102346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DAD41"/>
    <a:srgbClr val="6AD0D8"/>
    <a:srgbClr val="9A425B"/>
    <a:srgbClr val="703042"/>
    <a:srgbClr val="31B3BD"/>
    <a:srgbClr val="DDDDDD"/>
    <a:srgbClr val="1E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857" autoAdjust="0"/>
  </p:normalViewPr>
  <p:slideViewPr>
    <p:cSldViewPr>
      <p:cViewPr varScale="1">
        <p:scale>
          <a:sx n="99" d="100"/>
          <a:sy n="99" d="100"/>
        </p:scale>
        <p:origin x="-1408" y="-112"/>
      </p:cViewPr>
      <p:guideLst>
        <p:guide orient="horz"/>
        <p:guide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33D29E7A-0766-A942-B672-27F8D29DD4B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E92AFA64-A76D-9C49-B38A-2066043BAC9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5891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3AB7E-FE3D-FA4A-AD14-918E793BC2DC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12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2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5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6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7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8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9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10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11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2007 Open Grid Forum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E407A0-C14D-D14E-8BBC-36060BA482D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EC482-82F1-6345-B700-288FE71F485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9E93E-D780-624B-81CB-9610DD60C06C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  <a:latin typeface="Calibri"/>
                <a:ea typeface="ＭＳ Ｐゴシック"/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  <a:latin typeface="Calibri"/>
                <a:ea typeface="ＭＳ Ｐゴシック"/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val="168937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542B6-043B-684C-98DF-2B5967621F38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87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397DC-5A8A-D241-B2D1-6394645A9257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327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16097F-1AD0-F245-AC1F-401FF1792D75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066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35BD7-B86E-A940-9B7A-E9976EE61F33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828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C28AA-9C94-934B-A520-E4D62F87DF76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5178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BEC0B-E369-3F4C-9FFA-D741D05C939F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731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0BFB0-6971-CC46-A735-95F77F6AB39E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195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BB7E87-DC30-FA48-BEFF-E2F53E14351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78E762-7A3B-7C41-9112-7C5329EA997E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343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BBB82-AF7F-9240-ABBF-BDFF4B0F748A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244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7FEC71-94EB-1F4F-9CBE-E9884EEC01DC}" type="datetime1">
              <a:rPr lang="ja-JP" altLang="en-US"/>
              <a:pPr/>
              <a:t>6/19/12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53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441369-C446-234F-A23D-12FD9360C4A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B98EE1-3547-A44D-8CDC-D63AE624332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628777-3CEF-9248-901D-8B37711392A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F5DC21-7D0F-0441-91DD-28ED0000DF3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A0183D-BB82-CC42-9CD2-78ADEB4DD90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63701C-2280-C24F-B814-E1A18CB0D60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C092FD-3D72-BC4D-BE78-B123EFB2A1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DC88B4A1-6804-E54D-99FC-829594A5F8B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pitchFamily="1" charset="0"/>
              <a:buNone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2007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itchFamily="1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 eaLnBrk="1" hangingPunct="1"/>
            <a:fld id="{510E5796-9A3E-4B48-9229-8DB0D9F058E2}" type="datetime1">
              <a:rPr kumimoji="1" lang="ja-JP" altLang="en-US" smtClean="0">
                <a:ea typeface="ＭＳ Ｐゴシック" charset="0"/>
                <a:cs typeface="ＭＳ Ｐゴシック" charset="0"/>
              </a:rPr>
              <a:pPr algn="l" eaLnBrk="1" hangingPunct="1"/>
              <a:t>6/19/12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 eaLnBrk="1" hangingPunct="1"/>
              <a:t>‹#›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286000"/>
            <a:ext cx="7696200" cy="1143000"/>
          </a:xfrm>
        </p:spPr>
        <p:txBody>
          <a:bodyPr/>
          <a:lstStyle/>
          <a:p>
            <a:r>
              <a:rPr lang="en-US" altLang="ja-JP" sz="3900" dirty="0"/>
              <a:t>OGF</a:t>
            </a:r>
            <a:r>
              <a:rPr lang="en-US" altLang="ja-JP" sz="3900" dirty="0" smtClean="0"/>
              <a:t> NSI CS State Machine Delft v1 (Proposed)</a:t>
            </a:r>
            <a:endParaRPr lang="en-US" altLang="ja-JP" sz="39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dirty="0" smtClean="0"/>
              <a:t>OGF35 June 17-19, 2012</a:t>
            </a:r>
            <a:endParaRPr lang="en-US" altLang="ja-JP" sz="24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447800" y="434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 err="1" smtClean="0"/>
              <a:t>Henrik</a:t>
            </a:r>
            <a:r>
              <a:rPr lang="en-US" sz="2800" b="1" dirty="0" smtClean="0"/>
              <a:t> </a:t>
            </a:r>
            <a:r>
              <a:rPr lang="en-US" sz="2800" b="1" dirty="0" err="1"/>
              <a:t>Thostrup</a:t>
            </a:r>
            <a:r>
              <a:rPr lang="en-US" sz="2800" b="1" dirty="0"/>
              <a:t> </a:t>
            </a:r>
            <a:r>
              <a:rPr lang="en-US" sz="2800" b="1" dirty="0" smtClean="0"/>
              <a:t>Jensen</a:t>
            </a:r>
            <a:r>
              <a:rPr lang="en-US" sz="2800" b="1" dirty="0"/>
              <a:t>, htj@nordu.net</a:t>
            </a:r>
            <a:endParaRPr lang="en-US" sz="2800" b="1" dirty="0" smtClean="0"/>
          </a:p>
          <a:p>
            <a:pPr algn="l" eaLnBrk="1" hangingPunct="1"/>
            <a:r>
              <a:rPr lang="en-US" altLang="ja-JP" sz="2700" b="1" dirty="0" smtClean="0"/>
              <a:t>Chin Guok, chin@es.net</a:t>
            </a:r>
          </a:p>
          <a:p>
            <a:pPr algn="l" eaLnBrk="1" hangingPunct="1"/>
            <a:r>
              <a:rPr lang="en-US" altLang="ja-JP" sz="2700" b="1" dirty="0" smtClean="0"/>
              <a:t>Tomohiro </a:t>
            </a:r>
            <a:r>
              <a:rPr lang="en-US" altLang="ja-JP" sz="2700" b="1" dirty="0" err="1" smtClean="0"/>
              <a:t>Kudoh</a:t>
            </a:r>
            <a:r>
              <a:rPr lang="en-US" altLang="ja-JP" sz="2700" b="1" dirty="0" smtClean="0"/>
              <a:t>, t.kudoh@aist.go.jp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矢印コネクタ 155"/>
          <p:cNvCxnSpPr>
            <a:stCxn id="100" idx="6"/>
            <a:endCxn id="193" idx="2"/>
          </p:cNvCxnSpPr>
          <p:nvPr/>
        </p:nvCxnSpPr>
        <p:spPr>
          <a:xfrm>
            <a:off x="3364133" y="3069000"/>
            <a:ext cx="17253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59"/>
          <p:cNvCxnSpPr>
            <a:stCxn id="100" idx="1"/>
            <a:endCxn id="98" idx="3"/>
          </p:cNvCxnSpPr>
          <p:nvPr/>
        </p:nvCxnSpPr>
        <p:spPr>
          <a:xfrm rot="5400000" flipH="1" flipV="1">
            <a:off x="2051633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63"/>
          <p:cNvCxnSpPr>
            <a:stCxn id="98" idx="6"/>
            <a:endCxn id="219" idx="2"/>
          </p:cNvCxnSpPr>
          <p:nvPr/>
        </p:nvCxnSpPr>
        <p:spPr>
          <a:xfrm>
            <a:off x="3364133" y="1164000"/>
            <a:ext cx="17253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0" y="0"/>
            <a:ext cx="7086600" cy="609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NSI State Machine – </a:t>
            </a:r>
            <a:r>
              <a:rPr lang="en-US" sz="2400" dirty="0" err="1" smtClean="0">
                <a:latin typeface="Arial"/>
                <a:cs typeface="Arial"/>
              </a:rPr>
              <a:t>uPA</a:t>
            </a:r>
            <a:r>
              <a:rPr lang="en-US" sz="2400" dirty="0" smtClean="0">
                <a:latin typeface="Arial"/>
                <a:cs typeface="Arial"/>
              </a:rPr>
              <a:t> - (Oxford v11)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69" name="表 168"/>
          <p:cNvGraphicFramePr>
            <a:graphicFrameLocks noGrp="1"/>
          </p:cNvGraphicFramePr>
          <p:nvPr/>
        </p:nvGraphicFramePr>
        <p:xfrm>
          <a:off x="3728033" y="2917960"/>
          <a:ext cx="997528" cy="302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1047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47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92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1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0" name="円弧 59"/>
          <p:cNvSpPr/>
          <p:nvPr/>
        </p:nvSpPr>
        <p:spPr>
          <a:xfrm rot="1800000" flipH="1">
            <a:off x="2239027" y="63882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96" name="直線矢印コネクタ 95"/>
          <p:cNvCxnSpPr>
            <a:stCxn id="97" idx="4"/>
            <a:endCxn id="148" idx="0"/>
          </p:cNvCxnSpPr>
          <p:nvPr/>
        </p:nvCxnSpPr>
        <p:spPr>
          <a:xfrm rot="5400000">
            <a:off x="132561" y="2116500"/>
            <a:ext cx="1185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円/楕円 96"/>
          <p:cNvSpPr/>
          <p:nvPr/>
        </p:nvSpPr>
        <p:spPr>
          <a:xfrm>
            <a:off x="365061" y="8040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8" name="円/楕円 149"/>
          <p:cNvSpPr/>
          <p:nvPr/>
        </p:nvSpPr>
        <p:spPr>
          <a:xfrm>
            <a:off x="2644133" y="804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9" name="表 98"/>
          <p:cNvGraphicFramePr>
            <a:graphicFrameLocks noGrp="1"/>
          </p:cNvGraphicFramePr>
          <p:nvPr/>
        </p:nvGraphicFramePr>
        <p:xfrm>
          <a:off x="152400" y="1918380"/>
          <a:ext cx="107851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2708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8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00" name="円/楕円 154"/>
          <p:cNvSpPr/>
          <p:nvPr/>
        </p:nvSpPr>
        <p:spPr>
          <a:xfrm>
            <a:off x="2644133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1" name="直線矢印コネクタ 159"/>
          <p:cNvCxnSpPr>
            <a:stCxn id="98" idx="5"/>
            <a:endCxn id="100" idx="7"/>
          </p:cNvCxnSpPr>
          <p:nvPr/>
        </p:nvCxnSpPr>
        <p:spPr>
          <a:xfrm rot="5400000">
            <a:off x="2560749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7908861" y="8039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8" name="曲線コネクタ 46"/>
          <p:cNvCxnSpPr>
            <a:stCxn id="116" idx="2"/>
            <a:endCxn id="219" idx="6"/>
          </p:cNvCxnSpPr>
          <p:nvPr/>
        </p:nvCxnSpPr>
        <p:spPr>
          <a:xfrm rot="10800000" flipV="1">
            <a:off x="5809461" y="1163998"/>
            <a:ext cx="209940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弧 120"/>
          <p:cNvSpPr/>
          <p:nvPr/>
        </p:nvSpPr>
        <p:spPr>
          <a:xfrm rot="5400000" flipH="1">
            <a:off x="7980829" y="330466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22" name="表 121"/>
          <p:cNvGraphicFramePr>
            <a:graphicFrameLocks noGrp="1"/>
          </p:cNvGraphicFramePr>
          <p:nvPr/>
        </p:nvGraphicFramePr>
        <p:xfrm>
          <a:off x="7071783" y="210000"/>
          <a:ext cx="1981200" cy="41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516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646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表 122"/>
          <p:cNvGraphicFramePr>
            <a:graphicFrameLocks noGrp="1"/>
          </p:cNvGraphicFramePr>
          <p:nvPr/>
        </p:nvGraphicFramePr>
        <p:xfrm>
          <a:off x="1662545" y="6858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954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1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1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54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表 145"/>
          <p:cNvGraphicFramePr>
            <a:graphicFrameLocks noGrp="1"/>
          </p:cNvGraphicFramePr>
          <p:nvPr/>
        </p:nvGraphicFramePr>
        <p:xfrm>
          <a:off x="2117661" y="191838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8376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6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6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54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/>
        </p:nvGraphicFramePr>
        <p:xfrm>
          <a:off x="3108261" y="1915814"/>
          <a:ext cx="775855" cy="401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50182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36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36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63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8" name="円/楕円 149"/>
          <p:cNvSpPr/>
          <p:nvPr/>
        </p:nvSpPr>
        <p:spPr>
          <a:xfrm>
            <a:off x="365061" y="2709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51" name="直線矢印コネクタ 150"/>
          <p:cNvCxnSpPr>
            <a:stCxn id="148" idx="6"/>
            <a:endCxn id="100" idx="2"/>
          </p:cNvCxnSpPr>
          <p:nvPr/>
        </p:nvCxnSpPr>
        <p:spPr>
          <a:xfrm>
            <a:off x="1085061" y="3069000"/>
            <a:ext cx="1559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表 148"/>
          <p:cNvGraphicFramePr>
            <a:graphicFrameLocks noGrp="1"/>
          </p:cNvGraphicFramePr>
          <p:nvPr/>
        </p:nvGraphicFramePr>
        <p:xfrm>
          <a:off x="1216897" y="28708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52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3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93" name="円/楕円 154"/>
          <p:cNvSpPr/>
          <p:nvPr/>
        </p:nvSpPr>
        <p:spPr>
          <a:xfrm>
            <a:off x="5089461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19" name="円/楕円 154"/>
          <p:cNvSpPr/>
          <p:nvPr/>
        </p:nvSpPr>
        <p:spPr>
          <a:xfrm>
            <a:off x="5089461" y="804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228" name="曲線コネクタ 46"/>
          <p:cNvCxnSpPr>
            <a:stCxn id="64" idx="0"/>
            <a:endCxn id="116" idx="4"/>
          </p:cNvCxnSpPr>
          <p:nvPr/>
        </p:nvCxnSpPr>
        <p:spPr>
          <a:xfrm rot="5400000" flipH="1" flipV="1">
            <a:off x="7676361" y="2116500"/>
            <a:ext cx="1185001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1" name="表 240"/>
          <p:cNvGraphicFramePr>
            <a:graphicFrameLocks noGrp="1"/>
          </p:cNvGraphicFramePr>
          <p:nvPr/>
        </p:nvGraphicFramePr>
        <p:xfrm>
          <a:off x="3728033" y="965880"/>
          <a:ext cx="99752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73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35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(activate)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246" name="直線矢印コネクタ 245"/>
          <p:cNvCxnSpPr>
            <a:stCxn id="65" idx="7"/>
            <a:endCxn id="66" idx="1"/>
          </p:cNvCxnSpPr>
          <p:nvPr/>
        </p:nvCxnSpPr>
        <p:spPr>
          <a:xfrm rot="16200000" flipH="1">
            <a:off x="4165260" y="2260260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円弧 246"/>
          <p:cNvSpPr/>
          <p:nvPr/>
        </p:nvSpPr>
        <p:spPr>
          <a:xfrm rot="10800000" flipH="1">
            <a:off x="7120136" y="4648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248" name="直線矢印コネクタ 247"/>
          <p:cNvCxnSpPr>
            <a:stCxn id="65" idx="5"/>
            <a:endCxn id="66" idx="3"/>
          </p:cNvCxnSpPr>
          <p:nvPr/>
        </p:nvCxnSpPr>
        <p:spPr>
          <a:xfrm rot="16200000" flipH="1">
            <a:off x="4165260" y="2769376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7" name="表 256"/>
          <p:cNvGraphicFramePr>
            <a:graphicFrameLocks noGrp="1"/>
          </p:cNvGraphicFramePr>
          <p:nvPr/>
        </p:nvGraphicFramePr>
        <p:xfrm>
          <a:off x="4645378" y="4487713"/>
          <a:ext cx="1109464" cy="51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464"/>
              </a:tblGrid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fatal_event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表 257"/>
          <p:cNvGraphicFramePr>
            <a:graphicFrameLocks noGrp="1"/>
          </p:cNvGraphicFramePr>
          <p:nvPr/>
        </p:nvGraphicFramePr>
        <p:xfrm>
          <a:off x="2813757" y="5042487"/>
          <a:ext cx="880864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4447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 48"/>
          <p:cNvGraphicFramePr>
            <a:graphicFrameLocks noGrp="1"/>
          </p:cNvGraphicFramePr>
          <p:nvPr/>
        </p:nvGraphicFramePr>
        <p:xfrm>
          <a:off x="7887067" y="19183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20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76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表 112"/>
          <p:cNvGraphicFramePr>
            <a:graphicFrameLocks noGrp="1"/>
          </p:cNvGraphicFramePr>
          <p:nvPr/>
        </p:nvGraphicFramePr>
        <p:xfrm>
          <a:off x="6241591" y="967007"/>
          <a:ext cx="1235139" cy="39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139"/>
              </a:tblGrid>
              <a:tr h="39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activation_ok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5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1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直線矢印コネクタ 159"/>
          <p:cNvCxnSpPr>
            <a:stCxn id="193" idx="1"/>
            <a:endCxn id="219" idx="3"/>
          </p:cNvCxnSpPr>
          <p:nvPr/>
        </p:nvCxnSpPr>
        <p:spPr>
          <a:xfrm rot="5400000" flipH="1" flipV="1">
            <a:off x="4496961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42"/>
          <p:cNvCxnSpPr>
            <a:stCxn id="219" idx="5"/>
            <a:endCxn id="193" idx="7"/>
          </p:cNvCxnSpPr>
          <p:nvPr/>
        </p:nvCxnSpPr>
        <p:spPr>
          <a:xfrm rot="5400000">
            <a:off x="5006077" y="2116500"/>
            <a:ext cx="139588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表 123"/>
          <p:cNvGraphicFramePr>
            <a:graphicFrameLocks noGrp="1"/>
          </p:cNvGraphicFramePr>
          <p:nvPr/>
        </p:nvGraphicFramePr>
        <p:xfrm>
          <a:off x="5562600" y="19183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activation_ng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3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表 241"/>
          <p:cNvGraphicFramePr>
            <a:graphicFrameLocks noGrp="1"/>
          </p:cNvGraphicFramePr>
          <p:nvPr/>
        </p:nvGraphicFramePr>
        <p:xfrm>
          <a:off x="4495800" y="1865040"/>
          <a:ext cx="8382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14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8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(activate)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円/楕円 149"/>
          <p:cNvSpPr/>
          <p:nvPr/>
        </p:nvSpPr>
        <p:spPr>
          <a:xfrm>
            <a:off x="1143000" y="45625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6" name="円/楕円 149"/>
          <p:cNvSpPr/>
          <p:nvPr/>
        </p:nvSpPr>
        <p:spPr>
          <a:xfrm>
            <a:off x="6477000" y="457200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1" name="曲線コネクタ 46"/>
          <p:cNvCxnSpPr>
            <a:stCxn id="66" idx="4"/>
            <a:endCxn id="65" idx="4"/>
          </p:cNvCxnSpPr>
          <p:nvPr/>
        </p:nvCxnSpPr>
        <p:spPr>
          <a:xfrm rot="5400000" flipH="1">
            <a:off x="4165260" y="2620260"/>
            <a:ext cx="9480" cy="5334000"/>
          </a:xfrm>
          <a:prstGeom prst="curvedConnector3">
            <a:avLst>
              <a:gd name="adj1" fmla="val -516177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46"/>
          <p:cNvCxnSpPr>
            <a:stCxn id="66" idx="0"/>
            <a:endCxn id="65" idx="0"/>
          </p:cNvCxnSpPr>
          <p:nvPr/>
        </p:nvCxnSpPr>
        <p:spPr>
          <a:xfrm rot="16200000" flipV="1">
            <a:off x="4165260" y="1900260"/>
            <a:ext cx="9480" cy="5334000"/>
          </a:xfrm>
          <a:prstGeom prst="curvedConnector3">
            <a:avLst>
              <a:gd name="adj1" fmla="val 4906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0" name="表 249"/>
          <p:cNvGraphicFramePr>
            <a:graphicFrameLocks noGrp="1"/>
          </p:cNvGraphicFramePr>
          <p:nvPr/>
        </p:nvGraphicFramePr>
        <p:xfrm>
          <a:off x="4759678" y="5486400"/>
          <a:ext cx="880864" cy="41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918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67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10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18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表 173"/>
          <p:cNvGraphicFramePr>
            <a:graphicFrameLocks noGrp="1"/>
          </p:cNvGraphicFramePr>
          <p:nvPr/>
        </p:nvGraphicFramePr>
        <p:xfrm>
          <a:off x="2585157" y="3962400"/>
          <a:ext cx="1338064" cy="50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064"/>
              </a:tblGrid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request_failed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2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 154"/>
          <p:cNvGraphicFramePr>
            <a:graphicFrameLocks noGrp="1"/>
          </p:cNvGraphicFramePr>
          <p:nvPr/>
        </p:nvGraphicFramePr>
        <p:xfrm>
          <a:off x="7391400" y="47244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9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92" name="Rectangle 91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Messages received 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83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4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5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7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  <p:sp>
        <p:nvSpPr>
          <p:cNvPr id="64" name="円/楕円 154"/>
          <p:cNvSpPr/>
          <p:nvPr/>
        </p:nvSpPr>
        <p:spPr>
          <a:xfrm>
            <a:off x="7908861" y="2709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68" name="曲線コネクタ 46"/>
          <p:cNvCxnSpPr>
            <a:stCxn id="193" idx="6"/>
            <a:endCxn id="64" idx="2"/>
          </p:cNvCxnSpPr>
          <p:nvPr/>
        </p:nvCxnSpPr>
        <p:spPr>
          <a:xfrm>
            <a:off x="5809461" y="3069000"/>
            <a:ext cx="20994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112"/>
          <p:cNvGraphicFramePr>
            <a:graphicFrameLocks noGrp="1"/>
          </p:cNvGraphicFramePr>
          <p:nvPr/>
        </p:nvGraphicFramePr>
        <p:xfrm>
          <a:off x="6329661" y="2872465"/>
          <a:ext cx="1058999" cy="39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999"/>
              </a:tblGrid>
              <a:tr h="39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release_ok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5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1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1" name="円弧 59"/>
          <p:cNvSpPr/>
          <p:nvPr/>
        </p:nvSpPr>
        <p:spPr>
          <a:xfrm rot="16200000" flipH="1">
            <a:off x="5181600" y="3310136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269" name="表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62461"/>
              </p:ext>
            </p:extLst>
          </p:nvPr>
        </p:nvGraphicFramePr>
        <p:xfrm>
          <a:off x="5410200" y="36576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2612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6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曲線コネクタ 46"/>
          <p:cNvCxnSpPr>
            <a:stCxn id="69" idx="7"/>
            <a:endCxn id="71" idx="1"/>
          </p:cNvCxnSpPr>
          <p:nvPr/>
        </p:nvCxnSpPr>
        <p:spPr>
          <a:xfrm rot="5400000" flipH="1" flipV="1">
            <a:off x="4246200" y="1569720"/>
            <a:ext cx="12700" cy="6348884"/>
          </a:xfrm>
          <a:prstGeom prst="curvedConnector3">
            <a:avLst>
              <a:gd name="adj1" fmla="val 3616236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36" idx="6"/>
            <a:endCxn id="126" idx="2"/>
          </p:cNvCxnSpPr>
          <p:nvPr/>
        </p:nvCxnSpPr>
        <p:spPr>
          <a:xfrm>
            <a:off x="872400" y="2036400"/>
            <a:ext cx="1185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51" idx="2"/>
            <a:endCxn id="126" idx="6"/>
          </p:cNvCxnSpPr>
          <p:nvPr/>
        </p:nvCxnSpPr>
        <p:spPr>
          <a:xfrm rot="10800000">
            <a:off x="2777400" y="2036400"/>
            <a:ext cx="2937600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152400" y="1524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6" name="円弧 75"/>
          <p:cNvSpPr/>
          <p:nvPr/>
        </p:nvSpPr>
        <p:spPr>
          <a:xfrm rot="10800000" flipH="1">
            <a:off x="7924800" y="47244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26" name="円/楕円 149"/>
          <p:cNvSpPr/>
          <p:nvPr/>
        </p:nvSpPr>
        <p:spPr>
          <a:xfrm>
            <a:off x="20574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NSI State Machine – </a:t>
            </a:r>
            <a:r>
              <a:rPr lang="en-US" sz="2400" dirty="0" err="1" smtClean="0">
                <a:latin typeface="Arial"/>
                <a:cs typeface="Arial"/>
              </a:rPr>
              <a:t>uRA</a:t>
            </a:r>
            <a:r>
              <a:rPr lang="en-US" sz="2400" dirty="0" smtClean="0">
                <a:latin typeface="Arial"/>
                <a:cs typeface="Arial"/>
              </a:rPr>
              <a:t>/Aggregator -  </a:t>
            </a:r>
            <a:r>
              <a:rPr lang="en-US" sz="2400" dirty="0" smtClean="0">
                <a:latin typeface="Arial"/>
                <a:cs typeface="Arial"/>
              </a:rPr>
              <a:t>(Delft v2)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0" name="円弧 59"/>
          <p:cNvSpPr/>
          <p:nvPr/>
        </p:nvSpPr>
        <p:spPr>
          <a:xfrm rot="5400000" flipH="1">
            <a:off x="8153400" y="1219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109" name="曲線コネクタ 46"/>
          <p:cNvCxnSpPr>
            <a:stCxn id="56" idx="6"/>
            <a:endCxn id="41" idx="4"/>
          </p:cNvCxnSpPr>
          <p:nvPr/>
        </p:nvCxnSpPr>
        <p:spPr>
          <a:xfrm flipV="1">
            <a:off x="4682400" y="2396400"/>
            <a:ext cx="3754800" cy="630600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80772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48" name="直線矢印コネクタ 155"/>
          <p:cNvCxnSpPr>
            <a:stCxn id="41" idx="2"/>
            <a:endCxn id="51" idx="6"/>
          </p:cNvCxnSpPr>
          <p:nvPr/>
        </p:nvCxnSpPr>
        <p:spPr>
          <a:xfrm rot="10800000">
            <a:off x="6435000" y="2036400"/>
            <a:ext cx="1642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7200000" flipH="1">
            <a:off x="6049027" y="1248427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/>
        </p:nvGraphicFramePr>
        <p:xfrm>
          <a:off x="5943600" y="9906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6" name="円/楕円 149"/>
          <p:cNvSpPr/>
          <p:nvPr/>
        </p:nvSpPr>
        <p:spPr>
          <a:xfrm>
            <a:off x="152400" y="16764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38" name="直線矢印コネクタ 37"/>
          <p:cNvCxnSpPr>
            <a:stCxn id="86" idx="4"/>
            <a:endCxn id="36" idx="0"/>
          </p:cNvCxnSpPr>
          <p:nvPr/>
        </p:nvCxnSpPr>
        <p:spPr>
          <a:xfrm>
            <a:off x="512400" y="872400"/>
            <a:ext cx="0" cy="80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 43"/>
          <p:cNvGraphicFramePr>
            <a:graphicFrameLocks noGrp="1"/>
          </p:cNvGraphicFramePr>
          <p:nvPr/>
        </p:nvGraphicFramePr>
        <p:xfrm>
          <a:off x="990600" y="1828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1" name="円/楕円 50"/>
          <p:cNvSpPr/>
          <p:nvPr/>
        </p:nvSpPr>
        <p:spPr>
          <a:xfrm>
            <a:off x="57150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9" name="表 98"/>
          <p:cNvGraphicFramePr>
            <a:graphicFrameLocks noGrp="1"/>
          </p:cNvGraphicFramePr>
          <p:nvPr/>
        </p:nvGraphicFramePr>
        <p:xfrm>
          <a:off x="6553200" y="1836124"/>
          <a:ext cx="12954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152400" y="1066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 99"/>
          <p:cNvGraphicFramePr>
            <a:graphicFrameLocks noGrp="1"/>
          </p:cNvGraphicFramePr>
          <p:nvPr/>
        </p:nvGraphicFramePr>
        <p:xfrm>
          <a:off x="3657600" y="182880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6934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1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42" name="直線矢印コネクタ 141"/>
          <p:cNvCxnSpPr>
            <a:stCxn id="70" idx="6"/>
            <a:endCxn id="71" idx="2"/>
          </p:cNvCxnSpPr>
          <p:nvPr/>
        </p:nvCxnSpPr>
        <p:spPr>
          <a:xfrm>
            <a:off x="4872900" y="4998720"/>
            <a:ext cx="24423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5713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9" name="円/楕円 149"/>
          <p:cNvSpPr/>
          <p:nvPr/>
        </p:nvSpPr>
        <p:spPr>
          <a:xfrm>
            <a:off x="457200" y="46387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円/楕円 149"/>
          <p:cNvSpPr/>
          <p:nvPr/>
        </p:nvSpPr>
        <p:spPr>
          <a:xfrm>
            <a:off x="4152900" y="463872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1" name="円/楕円 149"/>
          <p:cNvSpPr/>
          <p:nvPr/>
        </p:nvSpPr>
        <p:spPr>
          <a:xfrm>
            <a:off x="7315200" y="46387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9" name="曲線コネクタ 46"/>
          <p:cNvCxnSpPr>
            <a:stCxn id="69" idx="4"/>
            <a:endCxn id="71" idx="4"/>
          </p:cNvCxnSpPr>
          <p:nvPr/>
        </p:nvCxnSpPr>
        <p:spPr>
          <a:xfrm rot="16200000" flipH="1">
            <a:off x="4246200" y="1929720"/>
            <a:ext cx="1588" cy="6858000"/>
          </a:xfrm>
          <a:prstGeom prst="curvedConnector3">
            <a:avLst>
              <a:gd name="adj1" fmla="val 3187392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46"/>
          <p:cNvCxnSpPr>
            <a:stCxn id="69" idx="0"/>
            <a:endCxn id="71" idx="0"/>
          </p:cNvCxnSpPr>
          <p:nvPr/>
        </p:nvCxnSpPr>
        <p:spPr>
          <a:xfrm rot="5400000" flipH="1" flipV="1">
            <a:off x="4246200" y="1209720"/>
            <a:ext cx="1588" cy="6858000"/>
          </a:xfrm>
          <a:prstGeom prst="curvedConnector3">
            <a:avLst>
              <a:gd name="adj1" fmla="val 4867027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表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17009"/>
              </p:ext>
            </p:extLst>
          </p:nvPr>
        </p:nvGraphicFramePr>
        <p:xfrm>
          <a:off x="2017350" y="419100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65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&lt;+.</a:t>
                      </a: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6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&lt;+.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4093800" y="5638800"/>
          <a:ext cx="838200" cy="29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51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72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3" name="直線矢印コネクタ 20"/>
          <p:cNvCxnSpPr>
            <a:stCxn id="69" idx="6"/>
            <a:endCxn id="70" idx="2"/>
          </p:cNvCxnSpPr>
          <p:nvPr/>
        </p:nvCxnSpPr>
        <p:spPr>
          <a:xfrm>
            <a:off x="1177200" y="4998720"/>
            <a:ext cx="2975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38772"/>
              </p:ext>
            </p:extLst>
          </p:nvPr>
        </p:nvGraphicFramePr>
        <p:xfrm>
          <a:off x="5334000" y="3810000"/>
          <a:ext cx="1524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kumimoji="1" lang="en-US" altLang="ja-JP" sz="10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90030"/>
              </p:ext>
            </p:extLst>
          </p:nvPr>
        </p:nvGraphicFramePr>
        <p:xfrm>
          <a:off x="2284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281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81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表 98"/>
          <p:cNvGraphicFramePr>
            <a:graphicFrameLocks noGrp="1"/>
          </p:cNvGraphicFramePr>
          <p:nvPr/>
        </p:nvGraphicFramePr>
        <p:xfrm>
          <a:off x="7086600" y="990600"/>
          <a:ext cx="19050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表 154"/>
          <p:cNvGraphicFramePr>
            <a:graphicFrameLocks noGrp="1"/>
          </p:cNvGraphicFramePr>
          <p:nvPr/>
        </p:nvGraphicFramePr>
        <p:xfrm>
          <a:off x="8153400" y="4419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4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145" name="Rectangle 144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</a:t>
              </a:r>
              <a:r>
                <a:rPr lang="en-US" sz="1000" i="1" dirty="0" smtClean="0"/>
                <a:t>Requests received </a:t>
              </a:r>
              <a:r>
                <a:rPr lang="en-US" sz="1000" i="1" dirty="0" smtClean="0"/>
                <a:t>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147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8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9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1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  <p:sp>
        <p:nvSpPr>
          <p:cNvPr id="56" name="円/楕円 16"/>
          <p:cNvSpPr/>
          <p:nvPr/>
        </p:nvSpPr>
        <p:spPr>
          <a:xfrm>
            <a:off x="3962400" y="2667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2417400" y="1122000"/>
            <a:ext cx="1545000" cy="554400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46"/>
          <p:cNvCxnSpPr>
            <a:stCxn id="51" idx="1"/>
            <a:endCxn id="17" idx="6"/>
          </p:cNvCxnSpPr>
          <p:nvPr/>
        </p:nvCxnSpPr>
        <p:spPr>
          <a:xfrm rot="16200000" flipV="1">
            <a:off x="4921500" y="882900"/>
            <a:ext cx="659842" cy="1138042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962400" y="762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86" name="表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02062"/>
              </p:ext>
            </p:extLst>
          </p:nvPr>
        </p:nvGraphicFramePr>
        <p:xfrm>
          <a:off x="2971800" y="8382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39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5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11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表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47312"/>
              </p:ext>
            </p:extLst>
          </p:nvPr>
        </p:nvGraphicFramePr>
        <p:xfrm>
          <a:off x="4876800" y="10000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6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95" name="直線矢印コネクタ 20"/>
          <p:cNvCxnSpPr>
            <a:stCxn id="56" idx="1"/>
            <a:endCxn id="126" idx="5"/>
          </p:cNvCxnSpPr>
          <p:nvPr/>
        </p:nvCxnSpPr>
        <p:spPr>
          <a:xfrm rot="16200000" flipV="1">
            <a:off x="3129158" y="1833758"/>
            <a:ext cx="481484" cy="139588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0"/>
          <p:cNvCxnSpPr>
            <a:stCxn id="51" idx="3"/>
            <a:endCxn id="56" idx="7"/>
          </p:cNvCxnSpPr>
          <p:nvPr/>
        </p:nvCxnSpPr>
        <p:spPr>
          <a:xfrm rot="5400000">
            <a:off x="4957958" y="1909958"/>
            <a:ext cx="481484" cy="12434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 92"/>
          <p:cNvGraphicFramePr>
            <a:graphicFrameLocks noGrp="1"/>
          </p:cNvGraphicFramePr>
          <p:nvPr/>
        </p:nvGraphicFramePr>
        <p:xfrm>
          <a:off x="4953000" y="2329176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049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4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6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2417400" y="2396400"/>
            <a:ext cx="1545000" cy="63060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 34"/>
          <p:cNvGraphicFramePr>
            <a:graphicFrameLocks noGrp="1"/>
          </p:cNvGraphicFramePr>
          <p:nvPr/>
        </p:nvGraphicFramePr>
        <p:xfrm>
          <a:off x="2971800" y="2329176"/>
          <a:ext cx="685800" cy="414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51908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04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88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73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 92"/>
          <p:cNvGraphicFramePr>
            <a:graphicFrameLocks noGrp="1"/>
          </p:cNvGraphicFramePr>
          <p:nvPr/>
        </p:nvGraphicFramePr>
        <p:xfrm>
          <a:off x="6248400" y="27432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049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4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6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26033"/>
              </p:ext>
            </p:extLst>
          </p:nvPr>
        </p:nvGraphicFramePr>
        <p:xfrm>
          <a:off x="2971800" y="2819400"/>
          <a:ext cx="685800" cy="398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4301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3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4" name="直線矢印コネクタ 20"/>
          <p:cNvCxnSpPr>
            <a:stCxn id="126" idx="7"/>
            <a:endCxn id="17" idx="3"/>
          </p:cNvCxnSpPr>
          <p:nvPr/>
        </p:nvCxnSpPr>
        <p:spPr>
          <a:xfrm flipV="1">
            <a:off x="2671958" y="1376558"/>
            <a:ext cx="1395884" cy="40528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15654"/>
              </p:ext>
            </p:extLst>
          </p:nvPr>
        </p:nvGraphicFramePr>
        <p:xfrm>
          <a:off x="2971800" y="135636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6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7" name="曲線コネクタ 46"/>
          <p:cNvCxnSpPr>
            <a:stCxn id="56" idx="3"/>
            <a:endCxn id="126" idx="3"/>
          </p:cNvCxnSpPr>
          <p:nvPr/>
        </p:nvCxnSpPr>
        <p:spPr>
          <a:xfrm rot="5400000" flipH="1">
            <a:off x="2620042" y="1833758"/>
            <a:ext cx="990600" cy="1905000"/>
          </a:xfrm>
          <a:prstGeom prst="curvedConnector3">
            <a:avLst>
              <a:gd name="adj1" fmla="val -2462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37276"/>
              </p:ext>
            </p:extLst>
          </p:nvPr>
        </p:nvGraphicFramePr>
        <p:xfrm>
          <a:off x="2971800" y="3276600"/>
          <a:ext cx="685800" cy="398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4301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3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81" name="Rectangular Callout 80"/>
          <p:cNvSpPr/>
          <p:nvPr/>
        </p:nvSpPr>
        <p:spPr>
          <a:xfrm>
            <a:off x="990600" y="2895600"/>
            <a:ext cx="1295400" cy="685800"/>
          </a:xfrm>
          <a:prstGeom prst="wedgeRectCallout">
            <a:avLst>
              <a:gd name="adj1" fmla="val 100861"/>
              <a:gd name="adj2" fmla="val 52195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dirty="0" err="1" smtClean="0">
                <a:solidFill>
                  <a:schemeClr val="tx1"/>
                </a:solidFill>
              </a:rPr>
              <a:t>req.fl</a:t>
            </a:r>
            <a:r>
              <a:rPr lang="en-US" sz="1200" dirty="0" smtClean="0">
                <a:solidFill>
                  <a:schemeClr val="tx1"/>
                </a:solidFill>
              </a:rPr>
              <a:t>” added to return back to Reserved state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1066800" y="685800"/>
            <a:ext cx="1295400" cy="685800"/>
          </a:xfrm>
          <a:prstGeom prst="wedgeRectCallout">
            <a:avLst>
              <a:gd name="adj1" fmla="val 94603"/>
              <a:gd name="adj2" fmla="val 70583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dirty="0" err="1" smtClean="0">
                <a:solidFill>
                  <a:schemeClr val="tx1"/>
                </a:solidFill>
              </a:rPr>
              <a:t>prov.fl</a:t>
            </a:r>
            <a:r>
              <a:rPr lang="en-US" sz="1200" dirty="0" smtClean="0">
                <a:solidFill>
                  <a:schemeClr val="tx1"/>
                </a:solidFill>
              </a:rPr>
              <a:t>” added to return back to Reserved state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4267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+.</a:t>
            </a:r>
            <a:r>
              <a:rPr lang="en-US" sz="1000" i="1" dirty="0" err="1" smtClean="0"/>
              <a:t>fl</a:t>
            </a:r>
            <a:r>
              <a:rPr lang="en-US" sz="1000" i="1" dirty="0" smtClean="0"/>
              <a:t> =&gt; all failed messages except </a:t>
            </a:r>
            <a:r>
              <a:rPr lang="en-US" sz="1000" i="1" dirty="0" err="1" smtClean="0"/>
              <a:t>prov.fl</a:t>
            </a:r>
            <a:r>
              <a:rPr lang="en-US" sz="1000" i="1" dirty="0" smtClean="0"/>
              <a:t> and </a:t>
            </a:r>
            <a:r>
              <a:rPr lang="en-US" sz="1000" i="1" dirty="0" err="1" smtClean="0"/>
              <a:t>rel.fl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89580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矢印コネクタ 155"/>
          <p:cNvCxnSpPr>
            <a:stCxn id="100" idx="6"/>
            <a:endCxn id="193" idx="2"/>
          </p:cNvCxnSpPr>
          <p:nvPr/>
        </p:nvCxnSpPr>
        <p:spPr>
          <a:xfrm>
            <a:off x="3364133" y="3069000"/>
            <a:ext cx="17253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59"/>
          <p:cNvCxnSpPr>
            <a:stCxn id="100" idx="1"/>
            <a:endCxn id="98" idx="3"/>
          </p:cNvCxnSpPr>
          <p:nvPr/>
        </p:nvCxnSpPr>
        <p:spPr>
          <a:xfrm rot="5400000" flipH="1" flipV="1">
            <a:off x="2051633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63"/>
          <p:cNvCxnSpPr>
            <a:stCxn id="98" idx="6"/>
            <a:endCxn id="219" idx="2"/>
          </p:cNvCxnSpPr>
          <p:nvPr/>
        </p:nvCxnSpPr>
        <p:spPr>
          <a:xfrm>
            <a:off x="3364133" y="1164000"/>
            <a:ext cx="17253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0" y="0"/>
            <a:ext cx="7086600" cy="609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NSI State Machine – </a:t>
            </a:r>
            <a:r>
              <a:rPr lang="en-US" sz="2400" dirty="0" err="1" smtClean="0">
                <a:latin typeface="Arial"/>
                <a:cs typeface="Arial"/>
              </a:rPr>
              <a:t>uPA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– (</a:t>
            </a:r>
            <a:r>
              <a:rPr lang="en-US" sz="2400" dirty="0" smtClean="0">
                <a:latin typeface="Arial"/>
                <a:cs typeface="Arial"/>
              </a:rPr>
              <a:t>Delft</a:t>
            </a:r>
            <a:r>
              <a:rPr lang="en-US" sz="2400" dirty="0" smtClean="0">
                <a:latin typeface="Arial"/>
                <a:cs typeface="Arial"/>
              </a:rPr>
              <a:t> v2)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69" name="表 168"/>
          <p:cNvGraphicFramePr>
            <a:graphicFrameLocks noGrp="1"/>
          </p:cNvGraphicFramePr>
          <p:nvPr/>
        </p:nvGraphicFramePr>
        <p:xfrm>
          <a:off x="3728033" y="2917960"/>
          <a:ext cx="997528" cy="302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1047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47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92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1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0" name="円弧 59"/>
          <p:cNvSpPr/>
          <p:nvPr/>
        </p:nvSpPr>
        <p:spPr>
          <a:xfrm rot="1800000" flipH="1">
            <a:off x="2239027" y="63882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96" name="直線矢印コネクタ 95"/>
          <p:cNvCxnSpPr>
            <a:stCxn id="97" idx="4"/>
            <a:endCxn id="148" idx="0"/>
          </p:cNvCxnSpPr>
          <p:nvPr/>
        </p:nvCxnSpPr>
        <p:spPr>
          <a:xfrm rot="5400000">
            <a:off x="132561" y="2116500"/>
            <a:ext cx="1185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円/楕円 96"/>
          <p:cNvSpPr/>
          <p:nvPr/>
        </p:nvSpPr>
        <p:spPr>
          <a:xfrm>
            <a:off x="365061" y="8040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8" name="円/楕円 149"/>
          <p:cNvSpPr/>
          <p:nvPr/>
        </p:nvSpPr>
        <p:spPr>
          <a:xfrm>
            <a:off x="2644133" y="804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9" name="表 98"/>
          <p:cNvGraphicFramePr>
            <a:graphicFrameLocks noGrp="1"/>
          </p:cNvGraphicFramePr>
          <p:nvPr/>
        </p:nvGraphicFramePr>
        <p:xfrm>
          <a:off x="152400" y="1918380"/>
          <a:ext cx="107851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2708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8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00" name="円/楕円 154"/>
          <p:cNvSpPr/>
          <p:nvPr/>
        </p:nvSpPr>
        <p:spPr>
          <a:xfrm>
            <a:off x="2644133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1" name="直線矢印コネクタ 159"/>
          <p:cNvCxnSpPr>
            <a:stCxn id="98" idx="5"/>
            <a:endCxn id="100" idx="7"/>
          </p:cNvCxnSpPr>
          <p:nvPr/>
        </p:nvCxnSpPr>
        <p:spPr>
          <a:xfrm rot="5400000">
            <a:off x="2560749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7908861" y="8039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8" name="曲線コネクタ 46"/>
          <p:cNvCxnSpPr>
            <a:stCxn id="116" idx="2"/>
            <a:endCxn id="219" idx="6"/>
          </p:cNvCxnSpPr>
          <p:nvPr/>
        </p:nvCxnSpPr>
        <p:spPr>
          <a:xfrm rot="10800000" flipV="1">
            <a:off x="5809461" y="1163998"/>
            <a:ext cx="209940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弧 120"/>
          <p:cNvSpPr/>
          <p:nvPr/>
        </p:nvSpPr>
        <p:spPr>
          <a:xfrm rot="5400000" flipH="1">
            <a:off x="7980829" y="330466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22" name="表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84347"/>
              </p:ext>
            </p:extLst>
          </p:nvPr>
        </p:nvGraphicFramePr>
        <p:xfrm>
          <a:off x="7071783" y="210000"/>
          <a:ext cx="1981200" cy="41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516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646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表 122"/>
          <p:cNvGraphicFramePr>
            <a:graphicFrameLocks noGrp="1"/>
          </p:cNvGraphicFramePr>
          <p:nvPr/>
        </p:nvGraphicFramePr>
        <p:xfrm>
          <a:off x="1662545" y="6858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954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1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1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54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表 145"/>
          <p:cNvGraphicFramePr>
            <a:graphicFrameLocks noGrp="1"/>
          </p:cNvGraphicFramePr>
          <p:nvPr/>
        </p:nvGraphicFramePr>
        <p:xfrm>
          <a:off x="2117661" y="191838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8376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6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6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54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/>
        </p:nvGraphicFramePr>
        <p:xfrm>
          <a:off x="3108261" y="1915814"/>
          <a:ext cx="775855" cy="401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50182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36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36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63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8" name="円/楕円 149"/>
          <p:cNvSpPr/>
          <p:nvPr/>
        </p:nvSpPr>
        <p:spPr>
          <a:xfrm>
            <a:off x="365061" y="2709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51" name="直線矢印コネクタ 150"/>
          <p:cNvCxnSpPr>
            <a:stCxn id="148" idx="6"/>
            <a:endCxn id="100" idx="2"/>
          </p:cNvCxnSpPr>
          <p:nvPr/>
        </p:nvCxnSpPr>
        <p:spPr>
          <a:xfrm>
            <a:off x="1085061" y="3069000"/>
            <a:ext cx="1559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表 148"/>
          <p:cNvGraphicFramePr>
            <a:graphicFrameLocks noGrp="1"/>
          </p:cNvGraphicFramePr>
          <p:nvPr/>
        </p:nvGraphicFramePr>
        <p:xfrm>
          <a:off x="1216897" y="28708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52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3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93" name="円/楕円 154"/>
          <p:cNvSpPr/>
          <p:nvPr/>
        </p:nvSpPr>
        <p:spPr>
          <a:xfrm>
            <a:off x="5089461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19" name="円/楕円 154"/>
          <p:cNvSpPr/>
          <p:nvPr/>
        </p:nvSpPr>
        <p:spPr>
          <a:xfrm>
            <a:off x="5089461" y="804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228" name="曲線コネクタ 46"/>
          <p:cNvCxnSpPr>
            <a:stCxn id="64" idx="0"/>
            <a:endCxn id="116" idx="4"/>
          </p:cNvCxnSpPr>
          <p:nvPr/>
        </p:nvCxnSpPr>
        <p:spPr>
          <a:xfrm rot="5400000" flipH="1" flipV="1">
            <a:off x="7676361" y="2116500"/>
            <a:ext cx="1185001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1" name="表 240"/>
          <p:cNvGraphicFramePr>
            <a:graphicFrameLocks noGrp="1"/>
          </p:cNvGraphicFramePr>
          <p:nvPr/>
        </p:nvGraphicFramePr>
        <p:xfrm>
          <a:off x="3728033" y="965880"/>
          <a:ext cx="99752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73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35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(activate)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246" name="直線矢印コネクタ 245"/>
          <p:cNvCxnSpPr>
            <a:stCxn id="65" idx="7"/>
            <a:endCxn id="66" idx="1"/>
          </p:cNvCxnSpPr>
          <p:nvPr/>
        </p:nvCxnSpPr>
        <p:spPr>
          <a:xfrm rot="16200000" flipH="1">
            <a:off x="4165260" y="2260260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円弧 246"/>
          <p:cNvSpPr/>
          <p:nvPr/>
        </p:nvSpPr>
        <p:spPr>
          <a:xfrm rot="10800000" flipH="1">
            <a:off x="7120136" y="4648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248" name="直線矢印コネクタ 247"/>
          <p:cNvCxnSpPr>
            <a:stCxn id="65" idx="5"/>
            <a:endCxn id="66" idx="3"/>
          </p:cNvCxnSpPr>
          <p:nvPr/>
        </p:nvCxnSpPr>
        <p:spPr>
          <a:xfrm rot="16200000" flipH="1">
            <a:off x="4165260" y="2769376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7" name="表 256"/>
          <p:cNvGraphicFramePr>
            <a:graphicFrameLocks noGrp="1"/>
          </p:cNvGraphicFramePr>
          <p:nvPr/>
        </p:nvGraphicFramePr>
        <p:xfrm>
          <a:off x="4645378" y="4487713"/>
          <a:ext cx="1109464" cy="51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464"/>
              </a:tblGrid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fatal_event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表 257"/>
          <p:cNvGraphicFramePr>
            <a:graphicFrameLocks noGrp="1"/>
          </p:cNvGraphicFramePr>
          <p:nvPr/>
        </p:nvGraphicFramePr>
        <p:xfrm>
          <a:off x="2813757" y="5042487"/>
          <a:ext cx="880864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4447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 48"/>
          <p:cNvGraphicFramePr>
            <a:graphicFrameLocks noGrp="1"/>
          </p:cNvGraphicFramePr>
          <p:nvPr/>
        </p:nvGraphicFramePr>
        <p:xfrm>
          <a:off x="7887067" y="19183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20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76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表 112"/>
          <p:cNvGraphicFramePr>
            <a:graphicFrameLocks noGrp="1"/>
          </p:cNvGraphicFramePr>
          <p:nvPr/>
        </p:nvGraphicFramePr>
        <p:xfrm>
          <a:off x="6241591" y="967007"/>
          <a:ext cx="1235139" cy="39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139"/>
              </a:tblGrid>
              <a:tr h="39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activation_ok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5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1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直線矢印コネクタ 159"/>
          <p:cNvCxnSpPr>
            <a:stCxn id="193" idx="1"/>
            <a:endCxn id="219" idx="3"/>
          </p:cNvCxnSpPr>
          <p:nvPr/>
        </p:nvCxnSpPr>
        <p:spPr>
          <a:xfrm rot="5400000" flipH="1" flipV="1">
            <a:off x="4496961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42"/>
          <p:cNvCxnSpPr>
            <a:stCxn id="219" idx="5"/>
            <a:endCxn id="193" idx="7"/>
          </p:cNvCxnSpPr>
          <p:nvPr/>
        </p:nvCxnSpPr>
        <p:spPr>
          <a:xfrm rot="5400000">
            <a:off x="5006077" y="2116500"/>
            <a:ext cx="139588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表 123"/>
          <p:cNvGraphicFramePr>
            <a:graphicFrameLocks noGrp="1"/>
          </p:cNvGraphicFramePr>
          <p:nvPr/>
        </p:nvGraphicFramePr>
        <p:xfrm>
          <a:off x="5562600" y="19183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activation_ng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3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表 241"/>
          <p:cNvGraphicFramePr>
            <a:graphicFrameLocks noGrp="1"/>
          </p:cNvGraphicFramePr>
          <p:nvPr/>
        </p:nvGraphicFramePr>
        <p:xfrm>
          <a:off x="4495800" y="1865040"/>
          <a:ext cx="8382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14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8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(activate)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円/楕円 149"/>
          <p:cNvSpPr/>
          <p:nvPr/>
        </p:nvSpPr>
        <p:spPr>
          <a:xfrm>
            <a:off x="1143000" y="45625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6" name="円/楕円 149"/>
          <p:cNvSpPr/>
          <p:nvPr/>
        </p:nvSpPr>
        <p:spPr>
          <a:xfrm>
            <a:off x="6477000" y="457200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1" name="曲線コネクタ 46"/>
          <p:cNvCxnSpPr>
            <a:stCxn id="66" idx="4"/>
            <a:endCxn id="65" idx="4"/>
          </p:cNvCxnSpPr>
          <p:nvPr/>
        </p:nvCxnSpPr>
        <p:spPr>
          <a:xfrm rot="5400000" flipH="1">
            <a:off x="4165260" y="2620260"/>
            <a:ext cx="9480" cy="5334000"/>
          </a:xfrm>
          <a:prstGeom prst="curvedConnector3">
            <a:avLst>
              <a:gd name="adj1" fmla="val -516177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46"/>
          <p:cNvCxnSpPr>
            <a:stCxn id="66" idx="0"/>
            <a:endCxn id="65" idx="0"/>
          </p:cNvCxnSpPr>
          <p:nvPr/>
        </p:nvCxnSpPr>
        <p:spPr>
          <a:xfrm rot="16200000" flipV="1">
            <a:off x="4165260" y="1900260"/>
            <a:ext cx="9480" cy="5334000"/>
          </a:xfrm>
          <a:prstGeom prst="curvedConnector3">
            <a:avLst>
              <a:gd name="adj1" fmla="val 4906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0" name="表 249"/>
          <p:cNvGraphicFramePr>
            <a:graphicFrameLocks noGrp="1"/>
          </p:cNvGraphicFramePr>
          <p:nvPr/>
        </p:nvGraphicFramePr>
        <p:xfrm>
          <a:off x="4759678" y="5486400"/>
          <a:ext cx="880864" cy="41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918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67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10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18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表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16076"/>
              </p:ext>
            </p:extLst>
          </p:nvPr>
        </p:nvGraphicFramePr>
        <p:xfrm>
          <a:off x="2585157" y="3962400"/>
          <a:ext cx="1338064" cy="50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064"/>
              </a:tblGrid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request_failed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2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&lt;+.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 154"/>
          <p:cNvGraphicFramePr>
            <a:graphicFrameLocks noGrp="1"/>
          </p:cNvGraphicFramePr>
          <p:nvPr/>
        </p:nvGraphicFramePr>
        <p:xfrm>
          <a:off x="7391400" y="47244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9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92" name="Rectangle 91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</a:t>
              </a:r>
              <a:r>
                <a:rPr lang="en-US" sz="1000" i="1" dirty="0" smtClean="0"/>
                <a:t>Requests received </a:t>
              </a:r>
              <a:r>
                <a:rPr lang="en-US" sz="1000" i="1" dirty="0" smtClean="0"/>
                <a:t>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83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4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5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7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  <p:sp>
        <p:nvSpPr>
          <p:cNvPr id="64" name="円/楕円 154"/>
          <p:cNvSpPr/>
          <p:nvPr/>
        </p:nvSpPr>
        <p:spPr>
          <a:xfrm>
            <a:off x="7908861" y="2709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68" name="曲線コネクタ 46"/>
          <p:cNvCxnSpPr>
            <a:stCxn id="193" idx="6"/>
            <a:endCxn id="64" idx="2"/>
          </p:cNvCxnSpPr>
          <p:nvPr/>
        </p:nvCxnSpPr>
        <p:spPr>
          <a:xfrm>
            <a:off x="5809461" y="3069000"/>
            <a:ext cx="20994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67998"/>
              </p:ext>
            </p:extLst>
          </p:nvPr>
        </p:nvGraphicFramePr>
        <p:xfrm>
          <a:off x="6329661" y="2872465"/>
          <a:ext cx="1058999" cy="39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999"/>
              </a:tblGrid>
              <a:tr h="39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release_ok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5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1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1" name="円弧 59"/>
          <p:cNvSpPr/>
          <p:nvPr/>
        </p:nvSpPr>
        <p:spPr>
          <a:xfrm rot="17845237" flipH="1">
            <a:off x="4886252" y="3286052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269" name="表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41515"/>
              </p:ext>
            </p:extLst>
          </p:nvPr>
        </p:nvGraphicFramePr>
        <p:xfrm>
          <a:off x="4329545" y="35052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2612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6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886200" y="4114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+.</a:t>
            </a:r>
            <a:r>
              <a:rPr lang="en-US" sz="1000" i="1" dirty="0" err="1" smtClean="0"/>
              <a:t>fl</a:t>
            </a:r>
            <a:r>
              <a:rPr lang="en-US" sz="1000" i="1" dirty="0" smtClean="0"/>
              <a:t> =&gt; all failed messages except </a:t>
            </a:r>
            <a:r>
              <a:rPr lang="en-US" sz="1000" i="1" dirty="0" err="1" smtClean="0"/>
              <a:t>rel.fl</a:t>
            </a:r>
            <a:endParaRPr lang="en-US" sz="1000" i="1" dirty="0"/>
          </a:p>
        </p:txBody>
      </p:sp>
      <p:cxnSp>
        <p:nvCxnSpPr>
          <p:cNvPr id="67" name="曲線コネクタ 46"/>
          <p:cNvCxnSpPr>
            <a:stCxn id="193" idx="5"/>
            <a:endCxn id="64" idx="3"/>
          </p:cNvCxnSpPr>
          <p:nvPr/>
        </p:nvCxnSpPr>
        <p:spPr>
          <a:xfrm rot="16200000" flipH="1">
            <a:off x="6859161" y="2168416"/>
            <a:ext cx="12700" cy="2310284"/>
          </a:xfrm>
          <a:prstGeom prst="curvedConnector3">
            <a:avLst>
              <a:gd name="adj1" fmla="val 263025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19447"/>
              </p:ext>
            </p:extLst>
          </p:nvPr>
        </p:nvGraphicFramePr>
        <p:xfrm>
          <a:off x="6324600" y="3489955"/>
          <a:ext cx="1058999" cy="39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999"/>
              </a:tblGrid>
              <a:tr h="39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release_ng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5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1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70" name="Rectangular Callout 69"/>
          <p:cNvSpPr/>
          <p:nvPr/>
        </p:nvSpPr>
        <p:spPr>
          <a:xfrm>
            <a:off x="6934200" y="3962400"/>
            <a:ext cx="2209800" cy="533400"/>
          </a:xfrm>
          <a:prstGeom prst="wedgeRectCallout">
            <a:avLst>
              <a:gd name="adj1" fmla="val -29106"/>
              <a:gd name="adj2" fmla="val -8390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NRM release failed transitions to Scheduled. </a:t>
            </a:r>
            <a:r>
              <a:rPr lang="en-US" sz="1200" b="1" i="1" dirty="0" smtClean="0">
                <a:solidFill>
                  <a:schemeClr val="tx1"/>
                </a:solidFill>
              </a:rPr>
              <a:t>This MAY not reflect actual end-to-end </a:t>
            </a:r>
            <a:r>
              <a:rPr lang="en-US" sz="1200" b="1" i="1" dirty="0" err="1" smtClean="0">
                <a:solidFill>
                  <a:schemeClr val="tx1"/>
                </a:solidFill>
              </a:rPr>
              <a:t>dataplane</a:t>
            </a:r>
            <a:r>
              <a:rPr lang="en-US" sz="1200" i="1" dirty="0" smtClean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490046" y="167570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425640" y="2549715"/>
            <a:ext cx="756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8234100" y="254971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6281251" y="124845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6390014" y="393742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21" name="直線矢印コネクタ 20"/>
          <p:cNvCxnSpPr>
            <a:stCxn id="9" idx="6"/>
            <a:endCxn id="126" idx="2"/>
          </p:cNvCxnSpPr>
          <p:nvPr/>
        </p:nvCxnSpPr>
        <p:spPr>
          <a:xfrm flipV="1">
            <a:off x="1210046" y="2032458"/>
            <a:ext cx="1387350" cy="3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338203" y="3041526"/>
            <a:ext cx="1027708" cy="148408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5071815" y="1340280"/>
            <a:ext cx="941260" cy="147761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4803640" y="3269715"/>
            <a:ext cx="1586374" cy="10277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7001251" y="1608455"/>
            <a:ext cx="1592849" cy="94126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482437" y="46858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89" name="直線矢印コネクタ 88"/>
          <p:cNvCxnSpPr>
            <a:endCxn id="9" idx="0"/>
          </p:cNvCxnSpPr>
          <p:nvPr/>
        </p:nvCxnSpPr>
        <p:spPr>
          <a:xfrm>
            <a:off x="842437" y="692696"/>
            <a:ext cx="7609" cy="983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endCxn id="88" idx="0"/>
          </p:cNvCxnSpPr>
          <p:nvPr/>
        </p:nvCxnSpPr>
        <p:spPr>
          <a:xfrm rot="16200000" flipH="1">
            <a:off x="396469" y="2779996"/>
            <a:ext cx="885539" cy="233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501510" y="47786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221510" y="5138660"/>
            <a:ext cx="1334266" cy="18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5220072" y="4797152"/>
            <a:ext cx="720000" cy="720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Any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State*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2" name="円/楕円 91"/>
          <p:cNvSpPr/>
          <p:nvPr/>
        </p:nvSpPr>
        <p:spPr>
          <a:xfrm flipH="1">
            <a:off x="2555776" y="47971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275776" y="5157152"/>
            <a:ext cx="19442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46"/>
          <p:cNvCxnSpPr>
            <a:stCxn id="18" idx="4"/>
            <a:endCxn id="15" idx="6"/>
          </p:cNvCxnSpPr>
          <p:nvPr/>
        </p:nvCxnSpPr>
        <p:spPr>
          <a:xfrm rot="5400000">
            <a:off x="5440816" y="1709280"/>
            <a:ext cx="941260" cy="1459611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46"/>
          <p:cNvCxnSpPr>
            <a:stCxn id="19" idx="0"/>
            <a:endCxn id="15" idx="6"/>
          </p:cNvCxnSpPr>
          <p:nvPr/>
        </p:nvCxnSpPr>
        <p:spPr>
          <a:xfrm rot="16200000" flipV="1">
            <a:off x="5451973" y="2639382"/>
            <a:ext cx="1027708" cy="1568374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/>
          <p:cNvSpPr/>
          <p:nvPr/>
        </p:nvSpPr>
        <p:spPr>
          <a:xfrm rot="16200000" flipH="1">
            <a:off x="560942" y="542135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8" name="円/楕円 87"/>
          <p:cNvSpPr/>
          <p:nvPr/>
        </p:nvSpPr>
        <p:spPr>
          <a:xfrm flipH="1">
            <a:off x="490893" y="323442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Cleaning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57" name="直線矢印コネクタ 156"/>
          <p:cNvCxnSpPr>
            <a:stCxn id="83" idx="0"/>
            <a:endCxn id="88" idx="2"/>
          </p:cNvCxnSpPr>
          <p:nvPr/>
        </p:nvCxnSpPr>
        <p:spPr>
          <a:xfrm rot="16200000" flipV="1">
            <a:off x="2794118" y="2011197"/>
            <a:ext cx="1202731" cy="436917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4"/>
          </p:cNvCxnSpPr>
          <p:nvPr/>
        </p:nvCxnSpPr>
        <p:spPr>
          <a:xfrm rot="16200000" flipH="1">
            <a:off x="467492" y="4337821"/>
            <a:ext cx="777418" cy="10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円/楕円 149"/>
          <p:cNvSpPr/>
          <p:nvPr/>
        </p:nvSpPr>
        <p:spPr>
          <a:xfrm>
            <a:off x="2597396" y="16724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27" name="円/楕円 154"/>
          <p:cNvSpPr/>
          <p:nvPr/>
        </p:nvSpPr>
        <p:spPr>
          <a:xfrm>
            <a:off x="4295511" y="60489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28" name="直線矢印コネクタ 155"/>
          <p:cNvCxnSpPr>
            <a:stCxn id="126" idx="5"/>
            <a:endCxn id="15" idx="2"/>
          </p:cNvCxnSpPr>
          <p:nvPr/>
        </p:nvCxnSpPr>
        <p:spPr>
          <a:xfrm rot="16200000" flipH="1">
            <a:off x="3507448" y="1991523"/>
            <a:ext cx="622698" cy="1213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59"/>
          <p:cNvCxnSpPr>
            <a:stCxn id="126" idx="7"/>
            <a:endCxn id="127" idx="3"/>
          </p:cNvCxnSpPr>
          <p:nvPr/>
        </p:nvCxnSpPr>
        <p:spPr>
          <a:xfrm rot="5400000" flipH="1" flipV="1">
            <a:off x="3527229" y="904176"/>
            <a:ext cx="558448" cy="1188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63"/>
          <p:cNvCxnSpPr>
            <a:stCxn id="127" idx="6"/>
            <a:endCxn id="18" idx="1"/>
          </p:cNvCxnSpPr>
          <p:nvPr/>
        </p:nvCxnSpPr>
        <p:spPr>
          <a:xfrm>
            <a:off x="5015511" y="964892"/>
            <a:ext cx="1371182" cy="389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759570" y="143598"/>
            <a:ext cx="8229600" cy="309987"/>
          </a:xfrm>
        </p:spPr>
        <p:txBody>
          <a:bodyPr>
            <a:noAutofit/>
          </a:bodyPr>
          <a:lstStyle/>
          <a:p>
            <a:r>
              <a:rPr lang="en-US" sz="2400" dirty="0" smtClean="0"/>
              <a:t>NSI State Machine (v1.0SC)</a:t>
            </a:r>
            <a:endParaRPr lang="en-US" sz="2400" dirty="0"/>
          </a:p>
        </p:txBody>
      </p:sp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251520" y="849474"/>
          <a:ext cx="107851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/>
        </p:nvGraphicFramePr>
        <p:xfrm>
          <a:off x="1259633" y="1668257"/>
          <a:ext cx="1296143" cy="667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3"/>
              </a:tblGrid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138548" y="2465470"/>
          <a:ext cx="1533233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233"/>
              </a:tblGrid>
              <a:tr h="1108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/>
        </p:nvGraphicFramePr>
        <p:xfrm>
          <a:off x="3491880" y="4835056"/>
          <a:ext cx="165618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表 166"/>
          <p:cNvGraphicFramePr>
            <a:graphicFrameLocks noGrp="1"/>
          </p:cNvGraphicFramePr>
          <p:nvPr/>
        </p:nvGraphicFramePr>
        <p:xfrm>
          <a:off x="3380510" y="1228436"/>
          <a:ext cx="831272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272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表 168"/>
          <p:cNvGraphicFramePr>
            <a:graphicFrameLocks noGrp="1"/>
          </p:cNvGraphicFramePr>
          <p:nvPr/>
        </p:nvGraphicFramePr>
        <p:xfrm>
          <a:off x="3297382" y="2313523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表 176"/>
          <p:cNvGraphicFramePr>
            <a:graphicFrameLocks noGrp="1"/>
          </p:cNvGraphicFramePr>
          <p:nvPr/>
        </p:nvGraphicFramePr>
        <p:xfrm>
          <a:off x="5121564" y="812614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表 185"/>
          <p:cNvGraphicFramePr>
            <a:graphicFrameLocks noGrp="1"/>
          </p:cNvGraphicFramePr>
          <p:nvPr/>
        </p:nvGraphicFramePr>
        <p:xfrm>
          <a:off x="4895262" y="1796472"/>
          <a:ext cx="105756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6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表 186"/>
          <p:cNvGraphicFramePr>
            <a:graphicFrameLocks noGrp="1"/>
          </p:cNvGraphicFramePr>
          <p:nvPr/>
        </p:nvGraphicFramePr>
        <p:xfrm>
          <a:off x="7324436" y="1533236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表 187"/>
          <p:cNvGraphicFramePr>
            <a:graphicFrameLocks noGrp="1"/>
          </p:cNvGraphicFramePr>
          <p:nvPr/>
        </p:nvGraphicFramePr>
        <p:xfrm>
          <a:off x="6017481" y="2045854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表 188"/>
          <p:cNvGraphicFramePr>
            <a:graphicFrameLocks noGrp="1"/>
          </p:cNvGraphicFramePr>
          <p:nvPr/>
        </p:nvGraphicFramePr>
        <p:xfrm>
          <a:off x="7495309" y="369454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表 189"/>
          <p:cNvGraphicFramePr>
            <a:graphicFrameLocks noGrp="1"/>
          </p:cNvGraphicFramePr>
          <p:nvPr/>
        </p:nvGraphicFramePr>
        <p:xfrm>
          <a:off x="4106823" y="3289118"/>
          <a:ext cx="1039091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091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339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表 190"/>
          <p:cNvGraphicFramePr>
            <a:graphicFrameLocks noGrp="1"/>
          </p:cNvGraphicFramePr>
          <p:nvPr/>
        </p:nvGraphicFramePr>
        <p:xfrm>
          <a:off x="6198400" y="3224760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1385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表 191"/>
          <p:cNvGraphicFramePr>
            <a:graphicFrameLocks noGrp="1"/>
          </p:cNvGraphicFramePr>
          <p:nvPr/>
        </p:nvGraphicFramePr>
        <p:xfrm>
          <a:off x="1560946" y="3359087"/>
          <a:ext cx="17149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91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forced_end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95" name="曲線コネクタ 145"/>
          <p:cNvCxnSpPr>
            <a:stCxn id="83" idx="7"/>
            <a:endCxn id="107" idx="1"/>
          </p:cNvCxnSpPr>
          <p:nvPr/>
        </p:nvCxnSpPr>
        <p:spPr>
          <a:xfrm rot="16200000" flipV="1">
            <a:off x="3211545" y="2788624"/>
            <a:ext cx="18492" cy="4209446"/>
          </a:xfrm>
          <a:prstGeom prst="curvedConnector3">
            <a:avLst>
              <a:gd name="adj1" fmla="val 19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表 208"/>
          <p:cNvGraphicFramePr>
            <a:graphicFrameLocks noGrp="1"/>
          </p:cNvGraphicFramePr>
          <p:nvPr/>
        </p:nvGraphicFramePr>
        <p:xfrm>
          <a:off x="251520" y="4030251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表 221"/>
          <p:cNvGraphicFramePr>
            <a:graphicFrameLocks noGrp="1"/>
          </p:cNvGraphicFramePr>
          <p:nvPr/>
        </p:nvGraphicFramePr>
        <p:xfrm>
          <a:off x="1331640" y="4811966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表 222"/>
          <p:cNvGraphicFramePr>
            <a:graphicFrameLocks noGrp="1"/>
          </p:cNvGraphicFramePr>
          <p:nvPr/>
        </p:nvGraphicFramePr>
        <p:xfrm>
          <a:off x="526472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表 223"/>
          <p:cNvGraphicFramePr>
            <a:graphicFrameLocks noGrp="1"/>
          </p:cNvGraphicFramePr>
          <p:nvPr/>
        </p:nvGraphicFramePr>
        <p:xfrm>
          <a:off x="1368595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表 224"/>
          <p:cNvGraphicFramePr>
            <a:graphicFrameLocks noGrp="1"/>
          </p:cNvGraphicFramePr>
          <p:nvPr/>
        </p:nvGraphicFramePr>
        <p:xfrm>
          <a:off x="2210718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表 225"/>
          <p:cNvGraphicFramePr>
            <a:graphicFrameLocks noGrp="1"/>
          </p:cNvGraphicFramePr>
          <p:nvPr/>
        </p:nvGraphicFramePr>
        <p:xfrm>
          <a:off x="4491994" y="5733256"/>
          <a:ext cx="1376150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150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表 226"/>
          <p:cNvGraphicFramePr>
            <a:graphicFrameLocks noGrp="1"/>
          </p:cNvGraphicFramePr>
          <p:nvPr/>
        </p:nvGraphicFramePr>
        <p:xfrm>
          <a:off x="594015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表 227"/>
          <p:cNvGraphicFramePr>
            <a:graphicFrameLocks noGrp="1"/>
          </p:cNvGraphicFramePr>
          <p:nvPr/>
        </p:nvGraphicFramePr>
        <p:xfrm>
          <a:off x="738031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表 228"/>
          <p:cNvGraphicFramePr>
            <a:graphicFrameLocks noGrp="1"/>
          </p:cNvGraphicFramePr>
          <p:nvPr/>
        </p:nvGraphicFramePr>
        <p:xfrm>
          <a:off x="449999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表 229"/>
          <p:cNvGraphicFramePr>
            <a:graphicFrameLocks noGrp="1"/>
          </p:cNvGraphicFramePr>
          <p:nvPr/>
        </p:nvGraphicFramePr>
        <p:xfrm>
          <a:off x="594015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2220418" y="4075023"/>
          <a:ext cx="17035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510"/>
              </a:tblGrid>
              <a:tr h="13854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 57"/>
          <p:cNvGraphicFramePr>
            <a:graphicFrameLocks noGrp="1"/>
          </p:cNvGraphicFramePr>
          <p:nvPr/>
        </p:nvGraphicFramePr>
        <p:xfrm>
          <a:off x="305983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 58"/>
          <p:cNvGraphicFramePr>
            <a:graphicFrameLocks noGrp="1"/>
          </p:cNvGraphicFramePr>
          <p:nvPr/>
        </p:nvGraphicFramePr>
        <p:xfrm>
          <a:off x="3059832" y="5733256"/>
          <a:ext cx="1368245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245"/>
              </a:tblGrid>
              <a:tr h="152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0" name="円弧 59"/>
          <p:cNvSpPr/>
          <p:nvPr/>
        </p:nvSpPr>
        <p:spPr>
          <a:xfrm flipH="1">
            <a:off x="7737863" y="2626732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/>
        </p:nvGraphicFramePr>
        <p:xfrm>
          <a:off x="7336611" y="271151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テキスト ボックス 64"/>
          <p:cNvSpPr txBox="1"/>
          <p:nvPr/>
        </p:nvSpPr>
        <p:spPr>
          <a:xfrm>
            <a:off x="6340344" y="5002750"/>
            <a:ext cx="24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kumimoji="1" lang="en-US" altLang="ja-JP" sz="1200" dirty="0" smtClean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*: excluding  “Initial”, “Cleaning”, “ Terminating” and “Terminated” states</a:t>
            </a:r>
            <a:endParaRPr kumimoji="1" lang="ja-JP" altLang="en-US" sz="1200" dirty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8" name="直線矢印コネクタ 159"/>
          <p:cNvCxnSpPr>
            <a:stCxn id="15" idx="5"/>
            <a:endCxn id="19" idx="1"/>
          </p:cNvCxnSpPr>
          <p:nvPr/>
        </p:nvCxnSpPr>
        <p:spPr>
          <a:xfrm rot="16200000" flipH="1">
            <a:off x="5343896" y="2891304"/>
            <a:ext cx="878590" cy="1424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 70"/>
          <p:cNvGraphicFramePr>
            <a:graphicFrameLocks noGrp="1"/>
          </p:cNvGraphicFramePr>
          <p:nvPr/>
        </p:nvGraphicFramePr>
        <p:xfrm>
          <a:off x="5235979" y="324115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6" name="曲線コネクタ 46"/>
          <p:cNvCxnSpPr>
            <a:stCxn id="92" idx="5"/>
            <a:endCxn id="107" idx="3"/>
          </p:cNvCxnSpPr>
          <p:nvPr/>
        </p:nvCxnSpPr>
        <p:spPr>
          <a:xfrm rot="5400000" flipH="1">
            <a:off x="1879397" y="4629890"/>
            <a:ext cx="18492" cy="1545150"/>
          </a:xfrm>
          <a:prstGeom prst="curvedConnector3">
            <a:avLst>
              <a:gd name="adj1" fmla="val -18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 72"/>
          <p:cNvGraphicFramePr>
            <a:graphicFrameLocks noGrp="1"/>
          </p:cNvGraphicFramePr>
          <p:nvPr/>
        </p:nvGraphicFramePr>
        <p:xfrm>
          <a:off x="1331640" y="5517232"/>
          <a:ext cx="1224136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NSI message delivery layer (MDL)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4478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828800" y="556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590800" y="556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コネクタ 25"/>
          <p:cNvCxnSpPr>
            <a:stCxn id="5" idx="6"/>
            <a:endCxn id="20" idx="0"/>
          </p:cNvCxnSpPr>
          <p:nvPr/>
        </p:nvCxnSpPr>
        <p:spPr>
          <a:xfrm>
            <a:off x="1905000" y="4800600"/>
            <a:ext cx="9144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5"/>
            <a:endCxn id="19" idx="0"/>
          </p:cNvCxnSpPr>
          <p:nvPr/>
        </p:nvCxnSpPr>
        <p:spPr>
          <a:xfrm>
            <a:off x="1838045" y="4962245"/>
            <a:ext cx="2193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304800" y="556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066800" y="556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5" idx="3"/>
            <a:endCxn id="37" idx="0"/>
          </p:cNvCxnSpPr>
          <p:nvPr/>
        </p:nvCxnSpPr>
        <p:spPr>
          <a:xfrm flipH="1">
            <a:off x="1295400" y="4962245"/>
            <a:ext cx="2193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5" idx="2"/>
            <a:endCxn id="36" idx="0"/>
          </p:cNvCxnSpPr>
          <p:nvPr/>
        </p:nvCxnSpPr>
        <p:spPr>
          <a:xfrm flipH="1">
            <a:off x="533400" y="4800600"/>
            <a:ext cx="9144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7200" y="1371600"/>
            <a:ext cx="2362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NSI Protocol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Layer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57200" y="2286000"/>
            <a:ext cx="2362200" cy="914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NSI Message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Delivery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Layer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57200" y="3200400"/>
            <a:ext cx="2362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Transport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Layer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右矢印 53"/>
          <p:cNvSpPr/>
          <p:nvPr/>
        </p:nvSpPr>
        <p:spPr>
          <a:xfrm flipH="1">
            <a:off x="2819400" y="1600200"/>
            <a:ext cx="5334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flipH="1">
            <a:off x="2819400" y="2514600"/>
            <a:ext cx="5334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flipH="1">
            <a:off x="2819400" y="3429000"/>
            <a:ext cx="5334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29000" y="160020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smtClean="0"/>
              <a:t>State Machine works here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29000" y="3424535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smtClean="0"/>
              <a:t>Peer-to-peer message delivery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29000" y="2286000"/>
            <a:ext cx="51732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smtClean="0">
                <a:solidFill>
                  <a:srgbClr val="FF0000"/>
                </a:solidFill>
              </a:rPr>
              <a:t>New layer which confirms delivery of</a:t>
            </a:r>
          </a:p>
          <a:p>
            <a:pPr algn="l"/>
            <a:r>
              <a:rPr kumimoji="1" lang="en-US" altLang="ja-JP" dirty="0" smtClean="0">
                <a:solidFill>
                  <a:srgbClr val="FF0000"/>
                </a:solidFill>
              </a:rPr>
              <a:t>message to all immediate children </a:t>
            </a:r>
          </a:p>
          <a:p>
            <a:pPr algn="l"/>
            <a:r>
              <a:rPr kumimoji="1" lang="en-US" altLang="ja-JP" dirty="0" smtClean="0">
                <a:solidFill>
                  <a:srgbClr val="FF0000"/>
                </a:solidFill>
              </a:rPr>
              <a:t>including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uPA</a:t>
            </a:r>
            <a:r>
              <a:rPr kumimoji="1" lang="en-US" altLang="ja-JP" dirty="0" smtClean="0">
                <a:solidFill>
                  <a:srgbClr val="FF0000"/>
                </a:solidFill>
              </a:rPr>
              <a:t> in the same NSA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166159" y="4450140"/>
            <a:ext cx="57228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kumimoji="1" lang="en-US" altLang="ja-JP" dirty="0" smtClean="0"/>
              <a:t> MDL does</a:t>
            </a:r>
          </a:p>
          <a:p>
            <a:pPr lvl="1" algn="l">
              <a:buFont typeface="Arial" pitchFamily="34" charset="0"/>
              <a:buChar char="•"/>
            </a:pPr>
            <a:r>
              <a:rPr kumimoji="1" lang="en-US" altLang="ja-JP" dirty="0" smtClean="0"/>
              <a:t>Aggregation of replies from children</a:t>
            </a:r>
          </a:p>
          <a:p>
            <a:pPr lvl="2" algn="l">
              <a:buFont typeface="Arial" pitchFamily="34" charset="0"/>
              <a:buChar char="•"/>
            </a:pPr>
            <a:r>
              <a:rPr kumimoji="1" lang="en-US" altLang="ja-JP" dirty="0" smtClean="0"/>
              <a:t> all-ok/one-or-more-failed</a:t>
            </a:r>
          </a:p>
          <a:p>
            <a:pPr lvl="1" algn="l">
              <a:buFont typeface="Arial" pitchFamily="34" charset="0"/>
              <a:buChar char="•"/>
            </a:pPr>
            <a:r>
              <a:rPr kumimoji="1" lang="en-US" altLang="ja-JP" dirty="0" smtClean="0"/>
              <a:t>Timeout/Re-try (as hard as possible)</a:t>
            </a:r>
          </a:p>
          <a:p>
            <a:pPr algn="l">
              <a:buFont typeface="Arial" pitchFamily="34" charset="0"/>
              <a:buChar char="•"/>
            </a:pPr>
            <a:r>
              <a:rPr kumimoji="1" lang="en-US" altLang="ja-JP" dirty="0" smtClean="0"/>
              <a:t> If MDL returns “fail”, it is fatal.</a:t>
            </a:r>
            <a:endParaRPr kumimoji="1" lang="ja-JP" alt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7315200" y="1219200"/>
            <a:ext cx="1676400" cy="609600"/>
          </a:xfrm>
          <a:prstGeom prst="wedgeRectCallout">
            <a:avLst>
              <a:gd name="adj1" fmla="val -86998"/>
              <a:gd name="adj2" fmla="val 146439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“ensures” might be too strong a </a:t>
            </a:r>
            <a:r>
              <a:rPr lang="en-US" sz="1200" dirty="0" err="1" smtClean="0">
                <a:solidFill>
                  <a:schemeClr val="tx1"/>
                </a:solidFill>
              </a:rPr>
              <a:t>statemen</a:t>
            </a:r>
            <a:r>
              <a:rPr lang="en-US" sz="1200" dirty="0" smtClean="0">
                <a:solidFill>
                  <a:schemeClr val="tx1"/>
                </a:solidFill>
              </a:rPr>
              <a:t>, changed to “confirms”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33800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33800" y="28956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57800" y="48006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4267200" y="2133600"/>
            <a:ext cx="0" cy="7375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2"/>
            <a:endCxn id="29" idx="0"/>
          </p:cNvCxnSpPr>
          <p:nvPr/>
        </p:nvCxnSpPr>
        <p:spPr>
          <a:xfrm flipH="1">
            <a:off x="2627784" y="3861048"/>
            <a:ext cx="1610072" cy="15841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7" idx="2"/>
            <a:endCxn id="30" idx="0"/>
          </p:cNvCxnSpPr>
          <p:nvPr/>
        </p:nvCxnSpPr>
        <p:spPr>
          <a:xfrm>
            <a:off x="4237856" y="3861048"/>
            <a:ext cx="1524000" cy="9395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46" idx="2"/>
          </p:cNvCxnSpPr>
          <p:nvPr/>
        </p:nvCxnSpPr>
        <p:spPr>
          <a:xfrm flipH="1">
            <a:off x="5257800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/>
              <a:t>State machines and MDL, NRM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stCxn id="46" idx="2"/>
            <a:endCxn id="28" idx="0"/>
          </p:cNvCxnSpPr>
          <p:nvPr/>
        </p:nvCxnSpPr>
        <p:spPr>
          <a:xfrm>
            <a:off x="5761856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733800" y="3429000"/>
            <a:ext cx="1008112" cy="4320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MDL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>
            <a:stCxn id="26" idx="2"/>
            <a:endCxn id="27" idx="0"/>
          </p:cNvCxnSpPr>
          <p:nvPr/>
        </p:nvCxnSpPr>
        <p:spPr>
          <a:xfrm>
            <a:off x="4237856" y="3327648"/>
            <a:ext cx="0" cy="1013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3733800" y="1879104"/>
            <a:ext cx="1008112" cy="4320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MDL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>
            <a:endCxn id="42" idx="0"/>
          </p:cNvCxnSpPr>
          <p:nvPr/>
        </p:nvCxnSpPr>
        <p:spPr>
          <a:xfrm>
            <a:off x="4237856" y="1676400"/>
            <a:ext cx="0" cy="202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5257800" y="5334000"/>
            <a:ext cx="1008112" cy="4320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MDL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>
            <a:stCxn id="30" idx="2"/>
            <a:endCxn id="46" idx="0"/>
          </p:cNvCxnSpPr>
          <p:nvPr/>
        </p:nvCxnSpPr>
        <p:spPr>
          <a:xfrm>
            <a:off x="5761856" y="5232648"/>
            <a:ext cx="0" cy="1013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曲線コネクタ 46"/>
          <p:cNvCxnSpPr>
            <a:stCxn id="69" idx="7"/>
            <a:endCxn id="71" idx="1"/>
          </p:cNvCxnSpPr>
          <p:nvPr/>
        </p:nvCxnSpPr>
        <p:spPr>
          <a:xfrm rot="5400000" flipH="1" flipV="1">
            <a:off x="4246200" y="1569720"/>
            <a:ext cx="12700" cy="6348884"/>
          </a:xfrm>
          <a:prstGeom prst="curvedConnector3">
            <a:avLst>
              <a:gd name="adj1" fmla="val 3616236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962400" y="16764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21" name="直線矢印コネクタ 20"/>
          <p:cNvCxnSpPr>
            <a:stCxn id="36" idx="6"/>
            <a:endCxn id="126" idx="2"/>
          </p:cNvCxnSpPr>
          <p:nvPr/>
        </p:nvCxnSpPr>
        <p:spPr>
          <a:xfrm>
            <a:off x="872400" y="2036400"/>
            <a:ext cx="1185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51" idx="3"/>
            <a:endCxn id="126" idx="5"/>
          </p:cNvCxnSpPr>
          <p:nvPr/>
        </p:nvCxnSpPr>
        <p:spPr>
          <a:xfrm rot="5400000">
            <a:off x="4246200" y="716716"/>
            <a:ext cx="1588" cy="3148484"/>
          </a:xfrm>
          <a:prstGeom prst="curvedConnector3">
            <a:avLst>
              <a:gd name="adj1" fmla="val 32687657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152400" y="1524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6" name="円弧 75"/>
          <p:cNvSpPr/>
          <p:nvPr/>
        </p:nvSpPr>
        <p:spPr>
          <a:xfrm rot="10800000" flipH="1">
            <a:off x="7924800" y="47244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26" name="円/楕円 149"/>
          <p:cNvSpPr/>
          <p:nvPr/>
        </p:nvSpPr>
        <p:spPr>
          <a:xfrm>
            <a:off x="20574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50" name="直線矢印コネクタ 159"/>
          <p:cNvCxnSpPr>
            <a:stCxn id="126" idx="6"/>
            <a:endCxn id="17" idx="2"/>
          </p:cNvCxnSpPr>
          <p:nvPr/>
        </p:nvCxnSpPr>
        <p:spPr>
          <a:xfrm>
            <a:off x="2777400" y="2036400"/>
            <a:ext cx="1185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759570" y="143598"/>
            <a:ext cx="8229600" cy="309987"/>
          </a:xfrm>
        </p:spPr>
        <p:txBody>
          <a:bodyPr>
            <a:noAutofit/>
          </a:bodyPr>
          <a:lstStyle/>
          <a:p>
            <a:r>
              <a:rPr lang="en-US" sz="2400" dirty="0" smtClean="0"/>
              <a:t>NSI State Machine – </a:t>
            </a:r>
            <a:r>
              <a:rPr lang="en-US" sz="2400" dirty="0" err="1" smtClean="0"/>
              <a:t>uRA</a:t>
            </a:r>
            <a:r>
              <a:rPr lang="en-US" sz="2400" dirty="0" smtClean="0"/>
              <a:t>/Aggregator -  (</a:t>
            </a:r>
            <a:r>
              <a:rPr lang="ja-JP" altLang="en-US" sz="2400" dirty="0" smtClean="0"/>
              <a:t>Ｏｘｆｏｒｄ </a:t>
            </a:r>
            <a:r>
              <a:rPr lang="en-US" altLang="ja-JP" sz="2400" dirty="0" smtClean="0"/>
              <a:t>v8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0" name="円弧 59"/>
          <p:cNvSpPr/>
          <p:nvPr/>
        </p:nvSpPr>
        <p:spPr>
          <a:xfrm rot="5400000" flipH="1">
            <a:off x="8153400" y="1219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86" name="表 185"/>
          <p:cNvGraphicFramePr>
            <a:graphicFrameLocks noGrp="1"/>
          </p:cNvGraphicFramePr>
          <p:nvPr/>
        </p:nvGraphicFramePr>
        <p:xfrm>
          <a:off x="2895600" y="18382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718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39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5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11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9" name="曲線コネクタ 46"/>
          <p:cNvCxnSpPr>
            <a:stCxn id="126" idx="4"/>
            <a:endCxn id="41" idx="5"/>
          </p:cNvCxnSpPr>
          <p:nvPr/>
        </p:nvCxnSpPr>
        <p:spPr>
          <a:xfrm rot="5400000" flipH="1" flipV="1">
            <a:off x="5501858" y="-793500"/>
            <a:ext cx="105442" cy="6274358"/>
          </a:xfrm>
          <a:prstGeom prst="curvedConnector3">
            <a:avLst>
              <a:gd name="adj1" fmla="val -81505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80772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48" name="直線矢印コネクタ 155"/>
          <p:cNvCxnSpPr>
            <a:stCxn id="41" idx="2"/>
            <a:endCxn id="51" idx="6"/>
          </p:cNvCxnSpPr>
          <p:nvPr/>
        </p:nvCxnSpPr>
        <p:spPr>
          <a:xfrm rot="10800000">
            <a:off x="6435000" y="2036400"/>
            <a:ext cx="1642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46"/>
          <p:cNvCxnSpPr>
            <a:stCxn id="51" idx="1"/>
            <a:endCxn id="126" idx="7"/>
          </p:cNvCxnSpPr>
          <p:nvPr/>
        </p:nvCxnSpPr>
        <p:spPr>
          <a:xfrm rot="16200000" flipV="1">
            <a:off x="4246200" y="207600"/>
            <a:ext cx="1588" cy="3148484"/>
          </a:xfrm>
          <a:prstGeom prst="curvedConnector3">
            <a:avLst>
              <a:gd name="adj1" fmla="val 4116209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7200000" flipH="1">
            <a:off x="6049027" y="1248427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/>
        </p:nvGraphicFramePr>
        <p:xfrm>
          <a:off x="5943600" y="9906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4" name="円弧 33"/>
          <p:cNvSpPr/>
          <p:nvPr/>
        </p:nvSpPr>
        <p:spPr>
          <a:xfrm rot="3600000" flipH="1">
            <a:off x="1833108" y="129970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/>
        </p:nvGraphicFramePr>
        <p:xfrm>
          <a:off x="1600200" y="1066800"/>
          <a:ext cx="685800" cy="414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51908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04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88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73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6" name="円/楕円 149"/>
          <p:cNvSpPr/>
          <p:nvPr/>
        </p:nvSpPr>
        <p:spPr>
          <a:xfrm>
            <a:off x="152400" y="16764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38" name="直線矢印コネクタ 37"/>
          <p:cNvCxnSpPr>
            <a:stCxn id="86" idx="4"/>
            <a:endCxn id="36" idx="0"/>
          </p:cNvCxnSpPr>
          <p:nvPr/>
        </p:nvCxnSpPr>
        <p:spPr>
          <a:xfrm>
            <a:off x="512400" y="872400"/>
            <a:ext cx="0" cy="80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 43"/>
          <p:cNvGraphicFramePr>
            <a:graphicFrameLocks noGrp="1"/>
          </p:cNvGraphicFramePr>
          <p:nvPr/>
        </p:nvGraphicFramePr>
        <p:xfrm>
          <a:off x="990600" y="1828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1" name="円/楕円 50"/>
          <p:cNvSpPr/>
          <p:nvPr/>
        </p:nvSpPr>
        <p:spPr>
          <a:xfrm>
            <a:off x="57150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85" name="直線矢印コネクタ 84"/>
          <p:cNvCxnSpPr>
            <a:stCxn id="17" idx="6"/>
            <a:endCxn id="51" idx="2"/>
          </p:cNvCxnSpPr>
          <p:nvPr/>
        </p:nvCxnSpPr>
        <p:spPr>
          <a:xfrm>
            <a:off x="4682400" y="2036400"/>
            <a:ext cx="1032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 88"/>
          <p:cNvGraphicFramePr>
            <a:graphicFrameLocks noGrp="1"/>
          </p:cNvGraphicFramePr>
          <p:nvPr/>
        </p:nvGraphicFramePr>
        <p:xfrm>
          <a:off x="4800600" y="18382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6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/>
        </p:nvGraphicFramePr>
        <p:xfrm>
          <a:off x="5181600" y="3048000"/>
          <a:ext cx="838200" cy="398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301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表 92"/>
          <p:cNvGraphicFramePr>
            <a:graphicFrameLocks noGrp="1"/>
          </p:cNvGraphicFramePr>
          <p:nvPr/>
        </p:nvGraphicFramePr>
        <p:xfrm>
          <a:off x="3886200" y="89916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049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55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4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6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/>
        </p:nvGraphicFramePr>
        <p:xfrm>
          <a:off x="6553200" y="1836124"/>
          <a:ext cx="12954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152400" y="1066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 99"/>
          <p:cNvGraphicFramePr>
            <a:graphicFrameLocks noGrp="1"/>
          </p:cNvGraphicFramePr>
          <p:nvPr/>
        </p:nvGraphicFramePr>
        <p:xfrm>
          <a:off x="3657600" y="257556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6934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1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42" name="直線矢印コネクタ 141"/>
          <p:cNvCxnSpPr>
            <a:stCxn id="70" idx="6"/>
            <a:endCxn id="71" idx="2"/>
          </p:cNvCxnSpPr>
          <p:nvPr/>
        </p:nvCxnSpPr>
        <p:spPr>
          <a:xfrm>
            <a:off x="4872900" y="4998720"/>
            <a:ext cx="24423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5713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6" name="Rectangular Callout 45"/>
          <p:cNvSpPr/>
          <p:nvPr/>
        </p:nvSpPr>
        <p:spPr>
          <a:xfrm>
            <a:off x="6477000" y="533400"/>
            <a:ext cx="1295400" cy="381000"/>
          </a:xfrm>
          <a:prstGeom prst="wedgeRectCallout">
            <a:avLst>
              <a:gd name="adj1" fmla="val -3383"/>
              <a:gd name="adj2" fmla="val 142092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Added “&lt;</a:t>
            </a:r>
            <a:r>
              <a:rPr lang="en-US" sz="1200" dirty="0" err="1" smtClean="0">
                <a:solidFill>
                  <a:schemeClr val="tx1"/>
                </a:solidFill>
              </a:rPr>
              <a:t>prov.cf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activate_ok.nt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4876800" y="533400"/>
            <a:ext cx="838200" cy="381000"/>
          </a:xfrm>
          <a:prstGeom prst="wedgeRectCallout">
            <a:avLst>
              <a:gd name="adj1" fmla="val 77219"/>
              <a:gd name="adj2" fmla="val 146806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Added “&lt;</a:t>
            </a:r>
            <a:r>
              <a:rPr lang="en-US" sz="1200" dirty="0" err="1" smtClean="0">
                <a:solidFill>
                  <a:schemeClr val="tx1"/>
                </a:solidFill>
              </a:rPr>
              <a:t>prov.cf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円/楕円 149"/>
          <p:cNvSpPr/>
          <p:nvPr/>
        </p:nvSpPr>
        <p:spPr>
          <a:xfrm>
            <a:off x="457200" y="46387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円/楕円 149"/>
          <p:cNvSpPr/>
          <p:nvPr/>
        </p:nvSpPr>
        <p:spPr>
          <a:xfrm>
            <a:off x="4152900" y="463872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1" name="円/楕円 149"/>
          <p:cNvSpPr/>
          <p:nvPr/>
        </p:nvSpPr>
        <p:spPr>
          <a:xfrm>
            <a:off x="7315200" y="46387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9" name="曲線コネクタ 46"/>
          <p:cNvCxnSpPr>
            <a:stCxn id="69" idx="4"/>
            <a:endCxn id="71" idx="4"/>
          </p:cNvCxnSpPr>
          <p:nvPr/>
        </p:nvCxnSpPr>
        <p:spPr>
          <a:xfrm rot="16200000" flipH="1">
            <a:off x="4246200" y="1929720"/>
            <a:ext cx="1588" cy="6858000"/>
          </a:xfrm>
          <a:prstGeom prst="curvedConnector3">
            <a:avLst>
              <a:gd name="adj1" fmla="val 3187392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46"/>
          <p:cNvCxnSpPr>
            <a:stCxn id="69" idx="0"/>
            <a:endCxn id="71" idx="0"/>
          </p:cNvCxnSpPr>
          <p:nvPr/>
        </p:nvCxnSpPr>
        <p:spPr>
          <a:xfrm rot="5400000" flipH="1" flipV="1">
            <a:off x="4246200" y="1209720"/>
            <a:ext cx="1588" cy="6858000"/>
          </a:xfrm>
          <a:prstGeom prst="curvedConnector3">
            <a:avLst>
              <a:gd name="adj1" fmla="val 4867027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表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7109"/>
              </p:ext>
            </p:extLst>
          </p:nvPr>
        </p:nvGraphicFramePr>
        <p:xfrm>
          <a:off x="2017350" y="419100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65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6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4093800" y="5638800"/>
          <a:ext cx="838200" cy="29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51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72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3" name="直線矢印コネクタ 20"/>
          <p:cNvCxnSpPr>
            <a:stCxn id="69" idx="6"/>
            <a:endCxn id="70" idx="2"/>
          </p:cNvCxnSpPr>
          <p:nvPr/>
        </p:nvCxnSpPr>
        <p:spPr>
          <a:xfrm>
            <a:off x="1177200" y="4998720"/>
            <a:ext cx="2975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13744"/>
              </p:ext>
            </p:extLst>
          </p:nvPr>
        </p:nvGraphicFramePr>
        <p:xfrm>
          <a:off x="5334000" y="3810000"/>
          <a:ext cx="1524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kumimoji="1" lang="en-US" altLang="ja-JP" sz="10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22144"/>
              </p:ext>
            </p:extLst>
          </p:nvPr>
        </p:nvGraphicFramePr>
        <p:xfrm>
          <a:off x="2284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281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81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表 98"/>
          <p:cNvGraphicFramePr>
            <a:graphicFrameLocks noGrp="1"/>
          </p:cNvGraphicFramePr>
          <p:nvPr/>
        </p:nvGraphicFramePr>
        <p:xfrm>
          <a:off x="7086600" y="990600"/>
          <a:ext cx="19050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表 154"/>
          <p:cNvGraphicFramePr>
            <a:graphicFrameLocks noGrp="1"/>
          </p:cNvGraphicFramePr>
          <p:nvPr/>
        </p:nvGraphicFramePr>
        <p:xfrm>
          <a:off x="8153400" y="4419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1" name="Rectangular Callout 140"/>
          <p:cNvSpPr/>
          <p:nvPr/>
        </p:nvSpPr>
        <p:spPr>
          <a:xfrm>
            <a:off x="7162800" y="3200400"/>
            <a:ext cx="1752600" cy="609600"/>
          </a:xfrm>
          <a:prstGeom prst="wedgeRectCallout">
            <a:avLst>
              <a:gd name="adj1" fmla="val -67544"/>
              <a:gd name="adj2" fmla="val 80698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Transition  “&lt;</a:t>
            </a:r>
            <a:r>
              <a:rPr lang="en-US" sz="1200" dirty="0" err="1" smtClean="0">
                <a:solidFill>
                  <a:schemeClr val="tx1"/>
                </a:solidFill>
              </a:rPr>
              <a:t>fcd_end</a:t>
            </a:r>
            <a:r>
              <a:rPr lang="en-US" sz="1200" dirty="0" smtClean="0">
                <a:solidFill>
                  <a:schemeClr val="tx1"/>
                </a:solidFill>
              </a:rPr>
              <a:t>” directly to “Terminated”, bypassing “Terminating”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145" name="Rectangle 144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Messages received 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147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8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9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1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  <p:sp>
        <p:nvSpPr>
          <p:cNvPr id="66" name="Rectangular Callout 65"/>
          <p:cNvSpPr/>
          <p:nvPr/>
        </p:nvSpPr>
        <p:spPr>
          <a:xfrm>
            <a:off x="609600" y="3048000"/>
            <a:ext cx="1752600" cy="609600"/>
          </a:xfrm>
          <a:prstGeom prst="wedgeRectCallout">
            <a:avLst>
              <a:gd name="adj1" fmla="val 44216"/>
              <a:gd name="adj2" fmla="val 132051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Transition  “&lt;*.</a:t>
            </a:r>
            <a:r>
              <a:rPr lang="en-US" sz="1200" dirty="0" err="1" smtClean="0">
                <a:solidFill>
                  <a:schemeClr val="tx1"/>
                </a:solidFill>
              </a:rPr>
              <a:t>fl</a:t>
            </a:r>
            <a:r>
              <a:rPr lang="en-US" sz="1200" dirty="0" smtClean="0">
                <a:solidFill>
                  <a:schemeClr val="tx1"/>
                </a:solidFill>
              </a:rPr>
              <a:t>” directly to “Terminated”, bypassing “Terminating”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直線矢印コネクタ 155"/>
          <p:cNvCxnSpPr>
            <a:stCxn id="100" idx="6"/>
            <a:endCxn id="193" idx="2"/>
          </p:cNvCxnSpPr>
          <p:nvPr/>
        </p:nvCxnSpPr>
        <p:spPr>
          <a:xfrm>
            <a:off x="3364133" y="3069000"/>
            <a:ext cx="17253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59"/>
          <p:cNvCxnSpPr>
            <a:stCxn id="100" idx="1"/>
            <a:endCxn id="98" idx="3"/>
          </p:cNvCxnSpPr>
          <p:nvPr/>
        </p:nvCxnSpPr>
        <p:spPr>
          <a:xfrm rot="5400000" flipH="1" flipV="1">
            <a:off x="2051633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63"/>
          <p:cNvCxnSpPr>
            <a:stCxn id="98" idx="6"/>
            <a:endCxn id="219" idx="2"/>
          </p:cNvCxnSpPr>
          <p:nvPr/>
        </p:nvCxnSpPr>
        <p:spPr>
          <a:xfrm>
            <a:off x="3364133" y="1164000"/>
            <a:ext cx="17253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759570" y="143598"/>
            <a:ext cx="8229600" cy="309987"/>
          </a:xfrm>
        </p:spPr>
        <p:txBody>
          <a:bodyPr>
            <a:noAutofit/>
          </a:bodyPr>
          <a:lstStyle/>
          <a:p>
            <a:r>
              <a:rPr lang="en-US" sz="2400" dirty="0" smtClean="0"/>
              <a:t>NSI State Machine – </a:t>
            </a:r>
            <a:r>
              <a:rPr lang="en-US" sz="2400" dirty="0" err="1" smtClean="0"/>
              <a:t>uPA</a:t>
            </a:r>
            <a:r>
              <a:rPr lang="en-US" sz="2400" dirty="0" smtClean="0"/>
              <a:t> - (</a:t>
            </a:r>
            <a:r>
              <a:rPr lang="ja-JP" altLang="en-US" sz="2400" dirty="0" smtClean="0"/>
              <a:t>Ｏｘｆｏｒｄ </a:t>
            </a:r>
            <a:r>
              <a:rPr lang="en-US" altLang="ja-JP" sz="2400" smtClean="0"/>
              <a:t>v8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169" name="表 168"/>
          <p:cNvGraphicFramePr>
            <a:graphicFrameLocks noGrp="1"/>
          </p:cNvGraphicFramePr>
          <p:nvPr/>
        </p:nvGraphicFramePr>
        <p:xfrm>
          <a:off x="3728033" y="2917960"/>
          <a:ext cx="997528" cy="302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1047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47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92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1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0" name="円弧 59"/>
          <p:cNvSpPr/>
          <p:nvPr/>
        </p:nvSpPr>
        <p:spPr>
          <a:xfrm rot="1800000" flipH="1">
            <a:off x="2239027" y="63882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96" name="直線矢印コネクタ 95"/>
          <p:cNvCxnSpPr>
            <a:stCxn id="97" idx="4"/>
            <a:endCxn id="148" idx="0"/>
          </p:cNvCxnSpPr>
          <p:nvPr/>
        </p:nvCxnSpPr>
        <p:spPr>
          <a:xfrm rot="5400000">
            <a:off x="132561" y="2116500"/>
            <a:ext cx="1185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円/楕円 96"/>
          <p:cNvSpPr/>
          <p:nvPr/>
        </p:nvSpPr>
        <p:spPr>
          <a:xfrm>
            <a:off x="365061" y="8040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8" name="円/楕円 149"/>
          <p:cNvSpPr/>
          <p:nvPr/>
        </p:nvSpPr>
        <p:spPr>
          <a:xfrm>
            <a:off x="2644133" y="804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9" name="表 98"/>
          <p:cNvGraphicFramePr>
            <a:graphicFrameLocks noGrp="1"/>
          </p:cNvGraphicFramePr>
          <p:nvPr/>
        </p:nvGraphicFramePr>
        <p:xfrm>
          <a:off x="152400" y="1918380"/>
          <a:ext cx="107851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2708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8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00" name="円/楕円 154"/>
          <p:cNvSpPr/>
          <p:nvPr/>
        </p:nvSpPr>
        <p:spPr>
          <a:xfrm>
            <a:off x="2644133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1" name="直線矢印コネクタ 159"/>
          <p:cNvCxnSpPr>
            <a:stCxn id="98" idx="5"/>
            <a:endCxn id="100" idx="7"/>
          </p:cNvCxnSpPr>
          <p:nvPr/>
        </p:nvCxnSpPr>
        <p:spPr>
          <a:xfrm rot="5400000">
            <a:off x="2560749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7908861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8" name="曲線コネクタ 46"/>
          <p:cNvCxnSpPr>
            <a:stCxn id="116" idx="1"/>
            <a:endCxn id="219" idx="6"/>
          </p:cNvCxnSpPr>
          <p:nvPr/>
        </p:nvCxnSpPr>
        <p:spPr>
          <a:xfrm rot="16200000" flipV="1">
            <a:off x="6086661" y="886800"/>
            <a:ext cx="1650442" cy="2204842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弧 120"/>
          <p:cNvSpPr/>
          <p:nvPr/>
        </p:nvSpPr>
        <p:spPr>
          <a:xfrm rot="16200000" flipH="1">
            <a:off x="8001000" y="33528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22" name="表 121"/>
          <p:cNvGraphicFramePr>
            <a:graphicFrameLocks noGrp="1"/>
          </p:cNvGraphicFramePr>
          <p:nvPr/>
        </p:nvGraphicFramePr>
        <p:xfrm>
          <a:off x="7010400" y="3657600"/>
          <a:ext cx="1981200" cy="41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516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646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表 122"/>
          <p:cNvGraphicFramePr>
            <a:graphicFrameLocks noGrp="1"/>
          </p:cNvGraphicFramePr>
          <p:nvPr/>
        </p:nvGraphicFramePr>
        <p:xfrm>
          <a:off x="1662545" y="6858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954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1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1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54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表 145"/>
          <p:cNvGraphicFramePr>
            <a:graphicFrameLocks noGrp="1"/>
          </p:cNvGraphicFramePr>
          <p:nvPr/>
        </p:nvGraphicFramePr>
        <p:xfrm>
          <a:off x="2117661" y="191838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8376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6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6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54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/>
        </p:nvGraphicFramePr>
        <p:xfrm>
          <a:off x="3108261" y="1915814"/>
          <a:ext cx="775855" cy="401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50182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36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36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63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8" name="円/楕円 149"/>
          <p:cNvSpPr/>
          <p:nvPr/>
        </p:nvSpPr>
        <p:spPr>
          <a:xfrm>
            <a:off x="365061" y="2709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51" name="直線矢印コネクタ 150"/>
          <p:cNvCxnSpPr>
            <a:stCxn id="148" idx="6"/>
            <a:endCxn id="100" idx="2"/>
          </p:cNvCxnSpPr>
          <p:nvPr/>
        </p:nvCxnSpPr>
        <p:spPr>
          <a:xfrm>
            <a:off x="1085061" y="3069000"/>
            <a:ext cx="1559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表 148"/>
          <p:cNvGraphicFramePr>
            <a:graphicFrameLocks noGrp="1"/>
          </p:cNvGraphicFramePr>
          <p:nvPr/>
        </p:nvGraphicFramePr>
        <p:xfrm>
          <a:off x="1216897" y="28708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52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3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93" name="円/楕円 154"/>
          <p:cNvSpPr/>
          <p:nvPr/>
        </p:nvSpPr>
        <p:spPr>
          <a:xfrm>
            <a:off x="5089461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19" name="円/楕円 154"/>
          <p:cNvSpPr/>
          <p:nvPr/>
        </p:nvSpPr>
        <p:spPr>
          <a:xfrm>
            <a:off x="5089461" y="804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228" name="曲線コネクタ 46"/>
          <p:cNvCxnSpPr>
            <a:stCxn id="193" idx="6"/>
            <a:endCxn id="116" idx="2"/>
          </p:cNvCxnSpPr>
          <p:nvPr/>
        </p:nvCxnSpPr>
        <p:spPr>
          <a:xfrm>
            <a:off x="5809461" y="3069000"/>
            <a:ext cx="20994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1" name="表 240"/>
          <p:cNvGraphicFramePr>
            <a:graphicFrameLocks noGrp="1"/>
          </p:cNvGraphicFramePr>
          <p:nvPr/>
        </p:nvGraphicFramePr>
        <p:xfrm>
          <a:off x="3728033" y="965880"/>
          <a:ext cx="99752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73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35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(activate)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246" name="直線矢印コネクタ 245"/>
          <p:cNvCxnSpPr>
            <a:stCxn id="65" idx="7"/>
            <a:endCxn id="66" idx="1"/>
          </p:cNvCxnSpPr>
          <p:nvPr/>
        </p:nvCxnSpPr>
        <p:spPr>
          <a:xfrm rot="16200000" flipH="1">
            <a:off x="4165260" y="2260260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円弧 246"/>
          <p:cNvSpPr/>
          <p:nvPr/>
        </p:nvSpPr>
        <p:spPr>
          <a:xfrm rot="10800000" flipH="1">
            <a:off x="7120136" y="4648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248" name="直線矢印コネクタ 247"/>
          <p:cNvCxnSpPr>
            <a:stCxn id="65" idx="5"/>
            <a:endCxn id="66" idx="3"/>
          </p:cNvCxnSpPr>
          <p:nvPr/>
        </p:nvCxnSpPr>
        <p:spPr>
          <a:xfrm rot="16200000" flipH="1">
            <a:off x="4165260" y="2769376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7" name="表 256"/>
          <p:cNvGraphicFramePr>
            <a:graphicFrameLocks noGrp="1"/>
          </p:cNvGraphicFramePr>
          <p:nvPr/>
        </p:nvGraphicFramePr>
        <p:xfrm>
          <a:off x="4645378" y="4487713"/>
          <a:ext cx="1109464" cy="51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464"/>
              </a:tblGrid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fatal_event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表 257"/>
          <p:cNvGraphicFramePr>
            <a:graphicFrameLocks noGrp="1"/>
          </p:cNvGraphicFramePr>
          <p:nvPr/>
        </p:nvGraphicFramePr>
        <p:xfrm>
          <a:off x="2813757" y="5042487"/>
          <a:ext cx="880864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4447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68" name="円弧 267"/>
          <p:cNvSpPr/>
          <p:nvPr/>
        </p:nvSpPr>
        <p:spPr>
          <a:xfrm rot="16044084" flipH="1">
            <a:off x="5202373" y="3373573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269" name="表 268"/>
          <p:cNvGraphicFramePr>
            <a:graphicFrameLocks noGrp="1"/>
          </p:cNvGraphicFramePr>
          <p:nvPr/>
        </p:nvGraphicFramePr>
        <p:xfrm>
          <a:off x="5410200" y="36576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2612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6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 48"/>
          <p:cNvGraphicFramePr>
            <a:graphicFrameLocks noGrp="1"/>
          </p:cNvGraphicFramePr>
          <p:nvPr/>
        </p:nvGraphicFramePr>
        <p:xfrm>
          <a:off x="6477000" y="2819400"/>
          <a:ext cx="7620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186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6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4" name="Rectangular Callout 53"/>
          <p:cNvSpPr/>
          <p:nvPr/>
        </p:nvSpPr>
        <p:spPr>
          <a:xfrm>
            <a:off x="7696200" y="4267200"/>
            <a:ext cx="1371600" cy="381000"/>
          </a:xfrm>
          <a:prstGeom prst="wedgeRectCallout">
            <a:avLst>
              <a:gd name="adj1" fmla="val -57062"/>
              <a:gd name="adj2" fmla="val -12012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Added “&lt;</a:t>
            </a:r>
            <a:r>
              <a:rPr lang="en-US" sz="1200" dirty="0" err="1" smtClean="0">
                <a:solidFill>
                  <a:schemeClr val="tx1"/>
                </a:solidFill>
              </a:rPr>
              <a:t>prov.cf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activate_ok.nt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ular Callout 54"/>
          <p:cNvSpPr/>
          <p:nvPr/>
        </p:nvSpPr>
        <p:spPr>
          <a:xfrm>
            <a:off x="76200" y="76200"/>
            <a:ext cx="1676400" cy="457200"/>
          </a:xfrm>
          <a:prstGeom prst="wedgeRectCallout">
            <a:avLst>
              <a:gd name="adj1" fmla="val 89813"/>
              <a:gd name="adj2" fmla="val 72265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Moved this loop from “Activating” state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6324600" y="609600"/>
            <a:ext cx="2362200" cy="381000"/>
          </a:xfrm>
          <a:prstGeom prst="wedgeRectCallout">
            <a:avLst>
              <a:gd name="adj1" fmla="val -87812"/>
              <a:gd name="adj2" fmla="val 211912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Removed “&gt;</a:t>
            </a:r>
            <a:r>
              <a:rPr lang="en-US" sz="1200" dirty="0" err="1" smtClean="0">
                <a:solidFill>
                  <a:schemeClr val="tx1"/>
                </a:solidFill>
              </a:rPr>
              <a:t>rel.rq</a:t>
            </a:r>
            <a:r>
              <a:rPr lang="en-US" sz="1200" dirty="0" smtClean="0">
                <a:solidFill>
                  <a:schemeClr val="tx1"/>
                </a:solidFill>
              </a:rPr>
              <a:t>” transition from “Activating” to “Scheduled”.</a:t>
            </a:r>
          </a:p>
        </p:txBody>
      </p:sp>
      <p:graphicFrame>
        <p:nvGraphicFramePr>
          <p:cNvPr id="113" name="表 112"/>
          <p:cNvGraphicFramePr>
            <a:graphicFrameLocks noGrp="1"/>
          </p:cNvGraphicFramePr>
          <p:nvPr/>
        </p:nvGraphicFramePr>
        <p:xfrm>
          <a:off x="6918261" y="1432555"/>
          <a:ext cx="1235139" cy="39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139"/>
              </a:tblGrid>
              <a:tr h="39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activation_ok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5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1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直線矢印コネクタ 159"/>
          <p:cNvCxnSpPr>
            <a:stCxn id="193" idx="1"/>
            <a:endCxn id="219" idx="3"/>
          </p:cNvCxnSpPr>
          <p:nvPr/>
        </p:nvCxnSpPr>
        <p:spPr>
          <a:xfrm rot="5400000" flipH="1" flipV="1">
            <a:off x="4496961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42"/>
          <p:cNvCxnSpPr>
            <a:stCxn id="219" idx="5"/>
            <a:endCxn id="193" idx="7"/>
          </p:cNvCxnSpPr>
          <p:nvPr/>
        </p:nvCxnSpPr>
        <p:spPr>
          <a:xfrm rot="5400000">
            <a:off x="5006077" y="2116500"/>
            <a:ext cx="139588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表 123"/>
          <p:cNvGraphicFramePr>
            <a:graphicFrameLocks noGrp="1"/>
          </p:cNvGraphicFramePr>
          <p:nvPr/>
        </p:nvGraphicFramePr>
        <p:xfrm>
          <a:off x="5562600" y="19183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activation_ng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3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表 241"/>
          <p:cNvGraphicFramePr>
            <a:graphicFrameLocks noGrp="1"/>
          </p:cNvGraphicFramePr>
          <p:nvPr/>
        </p:nvGraphicFramePr>
        <p:xfrm>
          <a:off x="4495800" y="1865040"/>
          <a:ext cx="8382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14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8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(activate)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円/楕円 149"/>
          <p:cNvSpPr/>
          <p:nvPr/>
        </p:nvSpPr>
        <p:spPr>
          <a:xfrm>
            <a:off x="1143000" y="45625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6" name="円/楕円 149"/>
          <p:cNvSpPr/>
          <p:nvPr/>
        </p:nvSpPr>
        <p:spPr>
          <a:xfrm>
            <a:off x="6477000" y="457200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1" name="曲線コネクタ 46"/>
          <p:cNvCxnSpPr>
            <a:stCxn id="66" idx="4"/>
            <a:endCxn id="65" idx="4"/>
          </p:cNvCxnSpPr>
          <p:nvPr/>
        </p:nvCxnSpPr>
        <p:spPr>
          <a:xfrm rot="5400000" flipH="1">
            <a:off x="4165260" y="2620260"/>
            <a:ext cx="9480" cy="5334000"/>
          </a:xfrm>
          <a:prstGeom prst="curvedConnector3">
            <a:avLst>
              <a:gd name="adj1" fmla="val -516177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46"/>
          <p:cNvCxnSpPr>
            <a:stCxn id="66" idx="0"/>
            <a:endCxn id="65" idx="0"/>
          </p:cNvCxnSpPr>
          <p:nvPr/>
        </p:nvCxnSpPr>
        <p:spPr>
          <a:xfrm rot="16200000" flipV="1">
            <a:off x="4165260" y="1900260"/>
            <a:ext cx="9480" cy="5334000"/>
          </a:xfrm>
          <a:prstGeom prst="curvedConnector3">
            <a:avLst>
              <a:gd name="adj1" fmla="val 4906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0" name="表 249"/>
          <p:cNvGraphicFramePr>
            <a:graphicFrameLocks noGrp="1"/>
          </p:cNvGraphicFramePr>
          <p:nvPr/>
        </p:nvGraphicFramePr>
        <p:xfrm>
          <a:off x="4759678" y="5562600"/>
          <a:ext cx="880864" cy="41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918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67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10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18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表 173"/>
          <p:cNvGraphicFramePr>
            <a:graphicFrameLocks noGrp="1"/>
          </p:cNvGraphicFramePr>
          <p:nvPr/>
        </p:nvGraphicFramePr>
        <p:xfrm>
          <a:off x="2585157" y="3962400"/>
          <a:ext cx="1338064" cy="50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064"/>
              </a:tblGrid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request_failed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2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 154"/>
          <p:cNvGraphicFramePr>
            <a:graphicFrameLocks noGrp="1"/>
          </p:cNvGraphicFramePr>
          <p:nvPr/>
        </p:nvGraphicFramePr>
        <p:xfrm>
          <a:off x="7391400" y="47244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93" name="Group 9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92" name="Rectangle 91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Messages received 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83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4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5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7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2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曲線コネクタ 46"/>
          <p:cNvCxnSpPr>
            <a:stCxn id="69" idx="7"/>
            <a:endCxn id="71" idx="1"/>
          </p:cNvCxnSpPr>
          <p:nvPr/>
        </p:nvCxnSpPr>
        <p:spPr>
          <a:xfrm rot="5400000" flipH="1" flipV="1">
            <a:off x="4246200" y="1569720"/>
            <a:ext cx="12700" cy="6348884"/>
          </a:xfrm>
          <a:prstGeom prst="curvedConnector3">
            <a:avLst>
              <a:gd name="adj1" fmla="val 3616236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36" idx="6"/>
            <a:endCxn id="126" idx="2"/>
          </p:cNvCxnSpPr>
          <p:nvPr/>
        </p:nvCxnSpPr>
        <p:spPr>
          <a:xfrm>
            <a:off x="872400" y="2036400"/>
            <a:ext cx="1185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49" idx="3"/>
            <a:endCxn id="126" idx="5"/>
          </p:cNvCxnSpPr>
          <p:nvPr/>
        </p:nvCxnSpPr>
        <p:spPr>
          <a:xfrm rot="5400000">
            <a:off x="3742350" y="1220566"/>
            <a:ext cx="1588" cy="2140784"/>
          </a:xfrm>
          <a:prstGeom prst="curvedConnector3">
            <a:avLst>
              <a:gd name="adj1" fmla="val 2103539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152400" y="1524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6" name="円弧 75"/>
          <p:cNvSpPr/>
          <p:nvPr/>
        </p:nvSpPr>
        <p:spPr>
          <a:xfrm rot="10800000" flipH="1">
            <a:off x="7924800" y="47244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26" name="円/楕円 149"/>
          <p:cNvSpPr/>
          <p:nvPr/>
        </p:nvSpPr>
        <p:spPr>
          <a:xfrm>
            <a:off x="20574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609600" y="-85002"/>
            <a:ext cx="8763000" cy="542202"/>
          </a:xfrm>
        </p:spPr>
        <p:txBody>
          <a:bodyPr>
            <a:noAutofit/>
          </a:bodyPr>
          <a:lstStyle/>
          <a:p>
            <a:r>
              <a:rPr lang="en-US" sz="2400" dirty="0" smtClean="0"/>
              <a:t>NSI State Machine – </a:t>
            </a:r>
            <a:r>
              <a:rPr lang="en-US" sz="2400" dirty="0" err="1" smtClean="0"/>
              <a:t>uRA</a:t>
            </a:r>
            <a:r>
              <a:rPr lang="en-US" sz="2400" dirty="0" smtClean="0"/>
              <a:t>/Aggregator -  (</a:t>
            </a:r>
            <a:r>
              <a:rPr lang="ja-JP" altLang="en-US" sz="2400" dirty="0" smtClean="0"/>
              <a:t>Ｏｘｆｏｒｄ </a:t>
            </a:r>
            <a:r>
              <a:rPr lang="en-US" altLang="ja-JP" sz="2400" dirty="0" smtClean="0"/>
              <a:t>v9_AutoStart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09" name="曲線コネクタ 46"/>
          <p:cNvCxnSpPr>
            <a:stCxn id="126" idx="4"/>
            <a:endCxn id="51" idx="4"/>
          </p:cNvCxnSpPr>
          <p:nvPr/>
        </p:nvCxnSpPr>
        <p:spPr>
          <a:xfrm rot="16200000" flipH="1">
            <a:off x="5067300" y="-253500"/>
            <a:ext cx="1588" cy="5299800"/>
          </a:xfrm>
          <a:prstGeom prst="curvedConnector3">
            <a:avLst>
              <a:gd name="adj1" fmla="val 56767506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46"/>
          <p:cNvCxnSpPr>
            <a:stCxn id="126" idx="7"/>
            <a:endCxn id="51" idx="1"/>
          </p:cNvCxnSpPr>
          <p:nvPr/>
        </p:nvCxnSpPr>
        <p:spPr>
          <a:xfrm rot="5400000" flipH="1" flipV="1">
            <a:off x="5067300" y="-613500"/>
            <a:ext cx="1588" cy="4790684"/>
          </a:xfrm>
          <a:prstGeom prst="curvedConnector3">
            <a:avLst>
              <a:gd name="adj1" fmla="val 2103539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7200000" flipH="1">
            <a:off x="7649227" y="124842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9122"/>
              </p:ext>
            </p:extLst>
          </p:nvPr>
        </p:nvGraphicFramePr>
        <p:xfrm>
          <a:off x="7162800" y="10668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4" name="円弧 33"/>
          <p:cNvSpPr/>
          <p:nvPr/>
        </p:nvSpPr>
        <p:spPr>
          <a:xfrm rot="5400000" flipH="1">
            <a:off x="2133600" y="1219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6" name="円/楕円 149"/>
          <p:cNvSpPr/>
          <p:nvPr/>
        </p:nvSpPr>
        <p:spPr>
          <a:xfrm>
            <a:off x="152400" y="16764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38" name="直線矢印コネクタ 37"/>
          <p:cNvCxnSpPr>
            <a:stCxn id="86" idx="4"/>
            <a:endCxn id="36" idx="0"/>
          </p:cNvCxnSpPr>
          <p:nvPr/>
        </p:nvCxnSpPr>
        <p:spPr>
          <a:xfrm>
            <a:off x="512400" y="872400"/>
            <a:ext cx="0" cy="80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 43"/>
          <p:cNvGraphicFramePr>
            <a:graphicFrameLocks noGrp="1"/>
          </p:cNvGraphicFramePr>
          <p:nvPr/>
        </p:nvGraphicFramePr>
        <p:xfrm>
          <a:off x="990600" y="1828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1" name="円/楕円 50"/>
          <p:cNvSpPr/>
          <p:nvPr/>
        </p:nvSpPr>
        <p:spPr>
          <a:xfrm>
            <a:off x="73572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29759"/>
              </p:ext>
            </p:extLst>
          </p:nvPr>
        </p:nvGraphicFramePr>
        <p:xfrm>
          <a:off x="4724400" y="3107189"/>
          <a:ext cx="685800" cy="398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4301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152400" y="1066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19929"/>
              </p:ext>
            </p:extLst>
          </p:nvPr>
        </p:nvGraphicFramePr>
        <p:xfrm>
          <a:off x="3124200" y="236220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6934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provision_ng.nt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1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42" name="直線矢印コネクタ 141"/>
          <p:cNvCxnSpPr>
            <a:stCxn id="70" idx="6"/>
            <a:endCxn id="71" idx="2"/>
          </p:cNvCxnSpPr>
          <p:nvPr/>
        </p:nvCxnSpPr>
        <p:spPr>
          <a:xfrm>
            <a:off x="4872900" y="4998720"/>
            <a:ext cx="24423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5713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6" name="Rectangular Callout 45"/>
          <p:cNvSpPr/>
          <p:nvPr/>
        </p:nvSpPr>
        <p:spPr>
          <a:xfrm>
            <a:off x="4724400" y="533400"/>
            <a:ext cx="2743200" cy="381000"/>
          </a:xfrm>
          <a:prstGeom prst="wedgeRectCallout">
            <a:avLst>
              <a:gd name="adj1" fmla="val 11305"/>
              <a:gd name="adj2" fmla="val 295643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Transition to “Provisioned” only happens when all data planes are setup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円/楕円 149"/>
          <p:cNvSpPr/>
          <p:nvPr/>
        </p:nvSpPr>
        <p:spPr>
          <a:xfrm>
            <a:off x="457200" y="46387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円/楕円 149"/>
          <p:cNvSpPr/>
          <p:nvPr/>
        </p:nvSpPr>
        <p:spPr>
          <a:xfrm>
            <a:off x="4152900" y="463872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1" name="円/楕円 149"/>
          <p:cNvSpPr/>
          <p:nvPr/>
        </p:nvSpPr>
        <p:spPr>
          <a:xfrm>
            <a:off x="7315200" y="46387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9" name="曲線コネクタ 46"/>
          <p:cNvCxnSpPr>
            <a:stCxn id="69" idx="4"/>
            <a:endCxn id="71" idx="4"/>
          </p:cNvCxnSpPr>
          <p:nvPr/>
        </p:nvCxnSpPr>
        <p:spPr>
          <a:xfrm rot="16200000" flipH="1">
            <a:off x="4246200" y="1929720"/>
            <a:ext cx="1588" cy="6858000"/>
          </a:xfrm>
          <a:prstGeom prst="curvedConnector3">
            <a:avLst>
              <a:gd name="adj1" fmla="val 3187392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46"/>
          <p:cNvCxnSpPr>
            <a:stCxn id="69" idx="0"/>
            <a:endCxn id="71" idx="0"/>
          </p:cNvCxnSpPr>
          <p:nvPr/>
        </p:nvCxnSpPr>
        <p:spPr>
          <a:xfrm rot="5400000" flipH="1" flipV="1">
            <a:off x="4246200" y="1209720"/>
            <a:ext cx="1588" cy="6858000"/>
          </a:xfrm>
          <a:prstGeom prst="curvedConnector3">
            <a:avLst>
              <a:gd name="adj1" fmla="val 4867027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表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6815"/>
              </p:ext>
            </p:extLst>
          </p:nvPr>
        </p:nvGraphicFramePr>
        <p:xfrm>
          <a:off x="2017350" y="419100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65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6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4093800" y="5638800"/>
          <a:ext cx="838200" cy="29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51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72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3" name="直線矢印コネクタ 20"/>
          <p:cNvCxnSpPr>
            <a:stCxn id="69" idx="6"/>
            <a:endCxn id="70" idx="2"/>
          </p:cNvCxnSpPr>
          <p:nvPr/>
        </p:nvCxnSpPr>
        <p:spPr>
          <a:xfrm>
            <a:off x="1177200" y="4998720"/>
            <a:ext cx="2975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43983"/>
              </p:ext>
            </p:extLst>
          </p:nvPr>
        </p:nvGraphicFramePr>
        <p:xfrm>
          <a:off x="5334000" y="3810000"/>
          <a:ext cx="1524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kumimoji="1" lang="en-US" altLang="ja-JP" sz="10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05295"/>
              </p:ext>
            </p:extLst>
          </p:nvPr>
        </p:nvGraphicFramePr>
        <p:xfrm>
          <a:off x="2284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281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81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表 154"/>
          <p:cNvGraphicFramePr>
            <a:graphicFrameLocks noGrp="1"/>
          </p:cNvGraphicFramePr>
          <p:nvPr/>
        </p:nvGraphicFramePr>
        <p:xfrm>
          <a:off x="8153400" y="4419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143" name="Group 14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145" name="Rectangle 144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Messages received 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147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8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9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1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  <p:graphicFrame>
        <p:nvGraphicFramePr>
          <p:cNvPr id="63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22924"/>
              </p:ext>
            </p:extLst>
          </p:nvPr>
        </p:nvGraphicFramePr>
        <p:xfrm>
          <a:off x="4419600" y="1219200"/>
          <a:ext cx="12954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02857"/>
              </p:ext>
            </p:extLst>
          </p:nvPr>
        </p:nvGraphicFramePr>
        <p:xfrm>
          <a:off x="8077200" y="1219200"/>
          <a:ext cx="838200" cy="398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301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表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31797"/>
              </p:ext>
            </p:extLst>
          </p:nvPr>
        </p:nvGraphicFramePr>
        <p:xfrm>
          <a:off x="2057400" y="105156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718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39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5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11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9" name="円/楕円 16"/>
          <p:cNvSpPr/>
          <p:nvPr/>
        </p:nvSpPr>
        <p:spPr>
          <a:xfrm>
            <a:off x="4707300" y="16764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57" name="曲線コネクタ 46"/>
          <p:cNvCxnSpPr>
            <a:stCxn id="126" idx="6"/>
            <a:endCxn id="49" idx="2"/>
          </p:cNvCxnSpPr>
          <p:nvPr/>
        </p:nvCxnSpPr>
        <p:spPr>
          <a:xfrm>
            <a:off x="2777400" y="2036400"/>
            <a:ext cx="19299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28153"/>
              </p:ext>
            </p:extLst>
          </p:nvPr>
        </p:nvGraphicFramePr>
        <p:xfrm>
          <a:off x="3361350" y="18382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6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2" name="曲線コネクタ 46"/>
          <p:cNvCxnSpPr>
            <a:stCxn id="49" idx="6"/>
            <a:endCxn id="51" idx="2"/>
          </p:cNvCxnSpPr>
          <p:nvPr/>
        </p:nvCxnSpPr>
        <p:spPr>
          <a:xfrm>
            <a:off x="5427300" y="2036400"/>
            <a:ext cx="19299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22924"/>
              </p:ext>
            </p:extLst>
          </p:nvPr>
        </p:nvGraphicFramePr>
        <p:xfrm>
          <a:off x="5744550" y="1836124"/>
          <a:ext cx="12954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73" name="Rectangular Callout 72"/>
          <p:cNvSpPr/>
          <p:nvPr/>
        </p:nvSpPr>
        <p:spPr>
          <a:xfrm>
            <a:off x="2133600" y="381000"/>
            <a:ext cx="2362200" cy="609600"/>
          </a:xfrm>
          <a:prstGeom prst="wedgeRectCallout">
            <a:avLst>
              <a:gd name="adj1" fmla="val 46381"/>
              <a:gd name="adj2" fmla="val 117105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This transition from “Reserved” directly to “Provisioned”  is to implicit </a:t>
            </a:r>
            <a:r>
              <a:rPr lang="en-US" sz="1200" dirty="0" err="1" smtClean="0">
                <a:solidFill>
                  <a:schemeClr val="tx1"/>
                </a:solidFill>
              </a:rPr>
              <a:t>AutoStart</a:t>
            </a:r>
            <a:r>
              <a:rPr lang="en-US" sz="1200" dirty="0" smtClean="0">
                <a:solidFill>
                  <a:schemeClr val="tx1"/>
                </a:solidFill>
              </a:rPr>
              <a:t> feature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3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曲線コネクタ 46"/>
          <p:cNvCxnSpPr>
            <a:stCxn id="219" idx="2"/>
            <a:endCxn id="100" idx="0"/>
          </p:cNvCxnSpPr>
          <p:nvPr/>
        </p:nvCxnSpPr>
        <p:spPr>
          <a:xfrm rot="10800000" flipV="1">
            <a:off x="3004133" y="1164000"/>
            <a:ext cx="2085328" cy="1545000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759570" y="143598"/>
            <a:ext cx="8229600" cy="309987"/>
          </a:xfrm>
        </p:spPr>
        <p:txBody>
          <a:bodyPr>
            <a:noAutofit/>
          </a:bodyPr>
          <a:lstStyle/>
          <a:p>
            <a:r>
              <a:rPr lang="en-US" sz="2400" dirty="0" smtClean="0"/>
              <a:t>NSI State Machine – </a:t>
            </a:r>
            <a:r>
              <a:rPr lang="en-US" sz="2400" dirty="0" err="1" smtClean="0"/>
              <a:t>uPA</a:t>
            </a:r>
            <a:r>
              <a:rPr lang="en-US" sz="2400" dirty="0" smtClean="0"/>
              <a:t> - (</a:t>
            </a:r>
            <a:r>
              <a:rPr lang="ja-JP" altLang="en-US" sz="2400" dirty="0" smtClean="0"/>
              <a:t>Ｏｘｆｏｒｄ </a:t>
            </a:r>
            <a:r>
              <a:rPr lang="en-US" altLang="ja-JP" sz="2400" dirty="0" smtClean="0"/>
              <a:t>v9_AutoStart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96" name="直線矢印コネクタ 95"/>
          <p:cNvCxnSpPr>
            <a:stCxn id="97" idx="4"/>
            <a:endCxn id="148" idx="0"/>
          </p:cNvCxnSpPr>
          <p:nvPr/>
        </p:nvCxnSpPr>
        <p:spPr>
          <a:xfrm rot="5400000">
            <a:off x="132561" y="2116500"/>
            <a:ext cx="1185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円/楕円 96"/>
          <p:cNvSpPr/>
          <p:nvPr/>
        </p:nvSpPr>
        <p:spPr>
          <a:xfrm>
            <a:off x="365061" y="8040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9" name="表 98"/>
          <p:cNvGraphicFramePr>
            <a:graphicFrameLocks noGrp="1"/>
          </p:cNvGraphicFramePr>
          <p:nvPr/>
        </p:nvGraphicFramePr>
        <p:xfrm>
          <a:off x="152400" y="1918380"/>
          <a:ext cx="107851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2708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8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00" name="円/楕円 154"/>
          <p:cNvSpPr/>
          <p:nvPr/>
        </p:nvSpPr>
        <p:spPr>
          <a:xfrm>
            <a:off x="2644133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16" name="円/楕円 115"/>
          <p:cNvSpPr/>
          <p:nvPr/>
        </p:nvSpPr>
        <p:spPr>
          <a:xfrm>
            <a:off x="7908861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18" name="曲線コネクタ 46"/>
          <p:cNvCxnSpPr>
            <a:stCxn id="116" idx="1"/>
            <a:endCxn id="219" idx="6"/>
          </p:cNvCxnSpPr>
          <p:nvPr/>
        </p:nvCxnSpPr>
        <p:spPr>
          <a:xfrm rot="16200000" flipV="1">
            <a:off x="6086661" y="886800"/>
            <a:ext cx="1650442" cy="2204842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弧 120"/>
          <p:cNvSpPr/>
          <p:nvPr/>
        </p:nvSpPr>
        <p:spPr>
          <a:xfrm rot="16200000" flipH="1">
            <a:off x="8001000" y="33528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22" name="表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81930"/>
              </p:ext>
            </p:extLst>
          </p:nvPr>
        </p:nvGraphicFramePr>
        <p:xfrm>
          <a:off x="7010400" y="3657600"/>
          <a:ext cx="1981200" cy="41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516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646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8" name="円/楕円 149"/>
          <p:cNvSpPr/>
          <p:nvPr/>
        </p:nvSpPr>
        <p:spPr>
          <a:xfrm>
            <a:off x="365061" y="2709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51" name="直線矢印コネクタ 150"/>
          <p:cNvCxnSpPr>
            <a:stCxn id="148" idx="6"/>
            <a:endCxn id="100" idx="2"/>
          </p:cNvCxnSpPr>
          <p:nvPr/>
        </p:nvCxnSpPr>
        <p:spPr>
          <a:xfrm>
            <a:off x="1085061" y="3069000"/>
            <a:ext cx="155907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表 148"/>
          <p:cNvGraphicFramePr>
            <a:graphicFrameLocks noGrp="1"/>
          </p:cNvGraphicFramePr>
          <p:nvPr/>
        </p:nvGraphicFramePr>
        <p:xfrm>
          <a:off x="1216897" y="28708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reservation_ok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52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5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3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93" name="円/楕円 154"/>
          <p:cNvSpPr/>
          <p:nvPr/>
        </p:nvSpPr>
        <p:spPr>
          <a:xfrm>
            <a:off x="5089461" y="270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19" name="円/楕円 154"/>
          <p:cNvSpPr/>
          <p:nvPr/>
        </p:nvSpPr>
        <p:spPr>
          <a:xfrm>
            <a:off x="5089461" y="804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228" name="曲線コネクタ 46"/>
          <p:cNvCxnSpPr>
            <a:stCxn id="193" idx="6"/>
            <a:endCxn id="116" idx="2"/>
          </p:cNvCxnSpPr>
          <p:nvPr/>
        </p:nvCxnSpPr>
        <p:spPr>
          <a:xfrm>
            <a:off x="5809461" y="3069000"/>
            <a:ext cx="20994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1" name="表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42513"/>
              </p:ext>
            </p:extLst>
          </p:nvPr>
        </p:nvGraphicFramePr>
        <p:xfrm>
          <a:off x="3200400" y="1447800"/>
          <a:ext cx="99752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73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35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1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246" name="直線矢印コネクタ 245"/>
          <p:cNvCxnSpPr>
            <a:stCxn id="65" idx="7"/>
            <a:endCxn id="66" idx="1"/>
          </p:cNvCxnSpPr>
          <p:nvPr/>
        </p:nvCxnSpPr>
        <p:spPr>
          <a:xfrm rot="16200000" flipH="1">
            <a:off x="4165260" y="2260260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円弧 246"/>
          <p:cNvSpPr/>
          <p:nvPr/>
        </p:nvSpPr>
        <p:spPr>
          <a:xfrm rot="10800000" flipH="1">
            <a:off x="7120136" y="4648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248" name="直線矢印コネクタ 247"/>
          <p:cNvCxnSpPr>
            <a:stCxn id="65" idx="5"/>
            <a:endCxn id="66" idx="3"/>
          </p:cNvCxnSpPr>
          <p:nvPr/>
        </p:nvCxnSpPr>
        <p:spPr>
          <a:xfrm rot="16200000" flipH="1">
            <a:off x="4165260" y="2769376"/>
            <a:ext cx="9480" cy="4824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7" name="表 256"/>
          <p:cNvGraphicFramePr>
            <a:graphicFrameLocks noGrp="1"/>
          </p:cNvGraphicFramePr>
          <p:nvPr/>
        </p:nvGraphicFramePr>
        <p:xfrm>
          <a:off x="4645378" y="4487713"/>
          <a:ext cx="1109464" cy="51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464"/>
              </a:tblGrid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fatal_event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05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5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表 257"/>
          <p:cNvGraphicFramePr>
            <a:graphicFrameLocks noGrp="1"/>
          </p:cNvGraphicFramePr>
          <p:nvPr/>
        </p:nvGraphicFramePr>
        <p:xfrm>
          <a:off x="2813757" y="5042487"/>
          <a:ext cx="880864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4447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7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 48"/>
          <p:cNvGraphicFramePr>
            <a:graphicFrameLocks noGrp="1"/>
          </p:cNvGraphicFramePr>
          <p:nvPr/>
        </p:nvGraphicFramePr>
        <p:xfrm>
          <a:off x="6477000" y="2819400"/>
          <a:ext cx="7620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186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6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5" name="Rectangular Callout 54"/>
          <p:cNvSpPr/>
          <p:nvPr/>
        </p:nvSpPr>
        <p:spPr>
          <a:xfrm>
            <a:off x="3505200" y="2590800"/>
            <a:ext cx="1219200" cy="762000"/>
          </a:xfrm>
          <a:prstGeom prst="wedgeRectCallout">
            <a:avLst>
              <a:gd name="adj1" fmla="val -76044"/>
              <a:gd name="adj2" fmla="val 31574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would response be for “&gt;</a:t>
            </a:r>
            <a:r>
              <a:rPr lang="en-US" sz="1200" dirty="0" err="1" smtClean="0">
                <a:solidFill>
                  <a:schemeClr val="tx1"/>
                </a:solidFill>
              </a:rPr>
              <a:t>prov.rq</a:t>
            </a:r>
            <a:r>
              <a:rPr lang="en-US" sz="1200" dirty="0" smtClean="0">
                <a:solidFill>
                  <a:schemeClr val="tx1"/>
                </a:solidFill>
              </a:rPr>
              <a:t>” or “&gt;</a:t>
            </a:r>
            <a:r>
              <a:rPr lang="en-US" sz="1200" dirty="0" err="1" smtClean="0">
                <a:solidFill>
                  <a:schemeClr val="tx1"/>
                </a:solidFill>
              </a:rPr>
              <a:t>rel.rq</a:t>
            </a:r>
            <a:r>
              <a:rPr lang="en-US" sz="1200" dirty="0" smtClean="0">
                <a:solidFill>
                  <a:schemeClr val="tx1"/>
                </a:solidFill>
              </a:rPr>
              <a:t>”?</a:t>
            </a:r>
          </a:p>
        </p:txBody>
      </p:sp>
      <p:graphicFrame>
        <p:nvGraphicFramePr>
          <p:cNvPr id="113" name="表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46145"/>
              </p:ext>
            </p:extLst>
          </p:nvPr>
        </p:nvGraphicFramePr>
        <p:xfrm>
          <a:off x="6918261" y="1432555"/>
          <a:ext cx="1311339" cy="39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339"/>
              </a:tblGrid>
              <a:tr h="39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57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1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provision_ok.nt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4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直線矢印コネクタ 159"/>
          <p:cNvCxnSpPr>
            <a:stCxn id="193" idx="1"/>
            <a:endCxn id="219" idx="3"/>
          </p:cNvCxnSpPr>
          <p:nvPr/>
        </p:nvCxnSpPr>
        <p:spPr>
          <a:xfrm rot="5400000" flipH="1" flipV="1">
            <a:off x="4496961" y="2116500"/>
            <a:ext cx="139588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42"/>
          <p:cNvCxnSpPr>
            <a:stCxn id="219" idx="5"/>
            <a:endCxn id="193" idx="7"/>
          </p:cNvCxnSpPr>
          <p:nvPr/>
        </p:nvCxnSpPr>
        <p:spPr>
          <a:xfrm rot="5400000">
            <a:off x="5006077" y="2116500"/>
            <a:ext cx="139588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4364"/>
              </p:ext>
            </p:extLst>
          </p:nvPr>
        </p:nvGraphicFramePr>
        <p:xfrm>
          <a:off x="5562600" y="191838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provision_ng</a:t>
                      </a:r>
                      <a:r>
                        <a:rPr lang="en-US" altLang="ja-JP" sz="1000" i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13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23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表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8463"/>
              </p:ext>
            </p:extLst>
          </p:nvPr>
        </p:nvGraphicFramePr>
        <p:xfrm>
          <a:off x="4343400" y="1865040"/>
          <a:ext cx="9906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14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8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円/楕円 149"/>
          <p:cNvSpPr/>
          <p:nvPr/>
        </p:nvSpPr>
        <p:spPr>
          <a:xfrm>
            <a:off x="1143000" y="45625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6" name="円/楕円 149"/>
          <p:cNvSpPr/>
          <p:nvPr/>
        </p:nvSpPr>
        <p:spPr>
          <a:xfrm>
            <a:off x="6477000" y="457200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1" name="曲線コネクタ 46"/>
          <p:cNvCxnSpPr>
            <a:stCxn id="66" idx="4"/>
            <a:endCxn id="65" idx="4"/>
          </p:cNvCxnSpPr>
          <p:nvPr/>
        </p:nvCxnSpPr>
        <p:spPr>
          <a:xfrm rot="5400000" flipH="1">
            <a:off x="4165260" y="2620260"/>
            <a:ext cx="9480" cy="5334000"/>
          </a:xfrm>
          <a:prstGeom prst="curvedConnector3">
            <a:avLst>
              <a:gd name="adj1" fmla="val -516177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46"/>
          <p:cNvCxnSpPr>
            <a:stCxn id="66" idx="0"/>
            <a:endCxn id="65" idx="0"/>
          </p:cNvCxnSpPr>
          <p:nvPr/>
        </p:nvCxnSpPr>
        <p:spPr>
          <a:xfrm rot="16200000" flipV="1">
            <a:off x="4165260" y="1900260"/>
            <a:ext cx="9480" cy="5334000"/>
          </a:xfrm>
          <a:prstGeom prst="curvedConnector3">
            <a:avLst>
              <a:gd name="adj1" fmla="val 4906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0" name="表 249"/>
          <p:cNvGraphicFramePr>
            <a:graphicFrameLocks noGrp="1"/>
          </p:cNvGraphicFramePr>
          <p:nvPr/>
        </p:nvGraphicFramePr>
        <p:xfrm>
          <a:off x="4759678" y="5562600"/>
          <a:ext cx="880864" cy="41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864"/>
              </a:tblGrid>
              <a:tr h="9186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67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10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18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表 173"/>
          <p:cNvGraphicFramePr>
            <a:graphicFrameLocks noGrp="1"/>
          </p:cNvGraphicFramePr>
          <p:nvPr/>
        </p:nvGraphicFramePr>
        <p:xfrm>
          <a:off x="2585157" y="3962400"/>
          <a:ext cx="1338064" cy="50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064"/>
              </a:tblGrid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request_failed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2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96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clean_up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 154"/>
          <p:cNvGraphicFramePr>
            <a:graphicFrameLocks noGrp="1"/>
          </p:cNvGraphicFramePr>
          <p:nvPr/>
        </p:nvGraphicFramePr>
        <p:xfrm>
          <a:off x="7391400" y="47244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93" name="Group 9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92" name="Rectangle 91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Messages received 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83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4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5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7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  <p:sp>
        <p:nvSpPr>
          <p:cNvPr id="64" name="円弧 59"/>
          <p:cNvSpPr/>
          <p:nvPr/>
        </p:nvSpPr>
        <p:spPr>
          <a:xfrm rot="16200000" flipH="1">
            <a:off x="5181600" y="3352801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269" name="表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72001"/>
              </p:ext>
            </p:extLst>
          </p:nvPr>
        </p:nvGraphicFramePr>
        <p:xfrm>
          <a:off x="5105400" y="36576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32612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87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26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8" name="Rectangular Callout 67"/>
          <p:cNvSpPr/>
          <p:nvPr/>
        </p:nvSpPr>
        <p:spPr>
          <a:xfrm>
            <a:off x="6248400" y="533400"/>
            <a:ext cx="1219200" cy="457200"/>
          </a:xfrm>
          <a:prstGeom prst="wedgeRectCallout">
            <a:avLst>
              <a:gd name="adj1" fmla="val -88515"/>
              <a:gd name="adj2" fmla="val 62875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Changed from “Activating”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8001000" y="1981200"/>
            <a:ext cx="1076638" cy="457200"/>
          </a:xfrm>
          <a:prstGeom prst="wedgeRectCallout">
            <a:avLst>
              <a:gd name="adj1" fmla="val -21226"/>
              <a:gd name="adj2" fmla="val 111783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Changed from “Activated”</a:t>
            </a:r>
          </a:p>
        </p:txBody>
      </p:sp>
    </p:spTree>
    <p:extLst>
      <p:ext uri="{BB962C8B-B14F-4D97-AF65-F5344CB8AC3E}">
        <p14:creationId xmlns:p14="http://schemas.microsoft.com/office/powerpoint/2010/main" val="8404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曲線コネクタ 46"/>
          <p:cNvCxnSpPr>
            <a:stCxn id="69" idx="7"/>
            <a:endCxn id="71" idx="1"/>
          </p:cNvCxnSpPr>
          <p:nvPr/>
        </p:nvCxnSpPr>
        <p:spPr>
          <a:xfrm rot="5400000" flipH="1" flipV="1">
            <a:off x="4246200" y="1569720"/>
            <a:ext cx="12700" cy="6348884"/>
          </a:xfrm>
          <a:prstGeom prst="curvedConnector3">
            <a:avLst>
              <a:gd name="adj1" fmla="val 3616236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36" idx="6"/>
            <a:endCxn id="126" idx="2"/>
          </p:cNvCxnSpPr>
          <p:nvPr/>
        </p:nvCxnSpPr>
        <p:spPr>
          <a:xfrm>
            <a:off x="872400" y="2036400"/>
            <a:ext cx="1185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51" idx="2"/>
            <a:endCxn id="126" idx="6"/>
          </p:cNvCxnSpPr>
          <p:nvPr/>
        </p:nvCxnSpPr>
        <p:spPr>
          <a:xfrm rot="10800000">
            <a:off x="2777400" y="2036400"/>
            <a:ext cx="2937600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152400" y="15240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6" name="円弧 75"/>
          <p:cNvSpPr/>
          <p:nvPr/>
        </p:nvSpPr>
        <p:spPr>
          <a:xfrm rot="10800000" flipH="1">
            <a:off x="7924800" y="47244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26" name="円/楕円 149"/>
          <p:cNvSpPr/>
          <p:nvPr/>
        </p:nvSpPr>
        <p:spPr>
          <a:xfrm>
            <a:off x="20574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NSI State Machine – </a:t>
            </a:r>
            <a:r>
              <a:rPr lang="en-US" sz="2400" dirty="0" err="1" smtClean="0">
                <a:latin typeface="Arial"/>
                <a:cs typeface="Arial"/>
              </a:rPr>
              <a:t>uRA</a:t>
            </a:r>
            <a:r>
              <a:rPr lang="en-US" sz="2400" dirty="0" smtClean="0">
                <a:latin typeface="Arial"/>
                <a:cs typeface="Arial"/>
              </a:rPr>
              <a:t>/Aggregator -  (Oxford v11)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0" name="円弧 59"/>
          <p:cNvSpPr/>
          <p:nvPr/>
        </p:nvSpPr>
        <p:spPr>
          <a:xfrm rot="5400000" flipH="1">
            <a:off x="8153400" y="1219200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109" name="曲線コネクタ 46"/>
          <p:cNvCxnSpPr>
            <a:stCxn id="56" idx="6"/>
            <a:endCxn id="41" idx="4"/>
          </p:cNvCxnSpPr>
          <p:nvPr/>
        </p:nvCxnSpPr>
        <p:spPr>
          <a:xfrm flipV="1">
            <a:off x="4682400" y="2396400"/>
            <a:ext cx="3754800" cy="630600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80772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Activated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48" name="直線矢印コネクタ 155"/>
          <p:cNvCxnSpPr>
            <a:stCxn id="41" idx="2"/>
            <a:endCxn id="51" idx="6"/>
          </p:cNvCxnSpPr>
          <p:nvPr/>
        </p:nvCxnSpPr>
        <p:spPr>
          <a:xfrm rot="10800000">
            <a:off x="6435000" y="2036400"/>
            <a:ext cx="1642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7200000" flipH="1">
            <a:off x="6049027" y="1248427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/>
        </p:nvGraphicFramePr>
        <p:xfrm>
          <a:off x="5943600" y="990600"/>
          <a:ext cx="77585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6" name="円/楕円 149"/>
          <p:cNvSpPr/>
          <p:nvPr/>
        </p:nvSpPr>
        <p:spPr>
          <a:xfrm>
            <a:off x="152400" y="16764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38" name="直線矢印コネクタ 37"/>
          <p:cNvCxnSpPr>
            <a:stCxn id="86" idx="4"/>
            <a:endCxn id="36" idx="0"/>
          </p:cNvCxnSpPr>
          <p:nvPr/>
        </p:nvCxnSpPr>
        <p:spPr>
          <a:xfrm>
            <a:off x="512400" y="872400"/>
            <a:ext cx="0" cy="80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 43"/>
          <p:cNvGraphicFramePr>
            <a:graphicFrameLocks noGrp="1"/>
          </p:cNvGraphicFramePr>
          <p:nvPr/>
        </p:nvGraphicFramePr>
        <p:xfrm>
          <a:off x="990600" y="1828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1" name="円/楕円 50"/>
          <p:cNvSpPr/>
          <p:nvPr/>
        </p:nvSpPr>
        <p:spPr>
          <a:xfrm>
            <a:off x="5715000" y="16764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99" name="表 98"/>
          <p:cNvGraphicFramePr>
            <a:graphicFrameLocks noGrp="1"/>
          </p:cNvGraphicFramePr>
          <p:nvPr/>
        </p:nvGraphicFramePr>
        <p:xfrm>
          <a:off x="6553200" y="1836124"/>
          <a:ext cx="12954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152400" y="10668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76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表 99"/>
          <p:cNvGraphicFramePr>
            <a:graphicFrameLocks noGrp="1"/>
          </p:cNvGraphicFramePr>
          <p:nvPr/>
        </p:nvGraphicFramePr>
        <p:xfrm>
          <a:off x="3657600" y="182880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6934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activate_ng.nt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1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42" name="直線矢印コネクタ 141"/>
          <p:cNvCxnSpPr>
            <a:stCxn id="70" idx="6"/>
            <a:endCxn id="71" idx="2"/>
          </p:cNvCxnSpPr>
          <p:nvPr/>
        </p:nvCxnSpPr>
        <p:spPr>
          <a:xfrm>
            <a:off x="4872900" y="4998720"/>
            <a:ext cx="24423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5713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9" name="円/楕円 149"/>
          <p:cNvSpPr/>
          <p:nvPr/>
        </p:nvSpPr>
        <p:spPr>
          <a:xfrm>
            <a:off x="457200" y="46387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Any State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円/楕円 149"/>
          <p:cNvSpPr/>
          <p:nvPr/>
        </p:nvSpPr>
        <p:spPr>
          <a:xfrm>
            <a:off x="4152900" y="463872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1" name="円/楕円 149"/>
          <p:cNvSpPr/>
          <p:nvPr/>
        </p:nvSpPr>
        <p:spPr>
          <a:xfrm>
            <a:off x="7315200" y="46387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9" name="曲線コネクタ 46"/>
          <p:cNvCxnSpPr>
            <a:stCxn id="69" idx="4"/>
            <a:endCxn id="71" idx="4"/>
          </p:cNvCxnSpPr>
          <p:nvPr/>
        </p:nvCxnSpPr>
        <p:spPr>
          <a:xfrm rot="16200000" flipH="1">
            <a:off x="4246200" y="1929720"/>
            <a:ext cx="1588" cy="6858000"/>
          </a:xfrm>
          <a:prstGeom prst="curvedConnector3">
            <a:avLst>
              <a:gd name="adj1" fmla="val 3187392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46"/>
          <p:cNvCxnSpPr>
            <a:stCxn id="69" idx="0"/>
            <a:endCxn id="71" idx="0"/>
          </p:cNvCxnSpPr>
          <p:nvPr/>
        </p:nvCxnSpPr>
        <p:spPr>
          <a:xfrm rot="5400000" flipH="1" flipV="1">
            <a:off x="4246200" y="1209720"/>
            <a:ext cx="1588" cy="6858000"/>
          </a:xfrm>
          <a:prstGeom prst="curvedConnector3">
            <a:avLst>
              <a:gd name="adj1" fmla="val 4867027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表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7109"/>
              </p:ext>
            </p:extLst>
          </p:nvPr>
        </p:nvGraphicFramePr>
        <p:xfrm>
          <a:off x="2017350" y="4191000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65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6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&lt;*.fl,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7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4093800" y="5638800"/>
          <a:ext cx="838200" cy="29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451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72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3" name="直線矢印コネクタ 20"/>
          <p:cNvCxnSpPr>
            <a:stCxn id="69" idx="6"/>
            <a:endCxn id="70" idx="2"/>
          </p:cNvCxnSpPr>
          <p:nvPr/>
        </p:nvCxnSpPr>
        <p:spPr>
          <a:xfrm>
            <a:off x="1177200" y="4998720"/>
            <a:ext cx="2975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13744"/>
              </p:ext>
            </p:extLst>
          </p:nvPr>
        </p:nvGraphicFramePr>
        <p:xfrm>
          <a:off x="5334000" y="3810000"/>
          <a:ext cx="1524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kumimoji="1" lang="en-US" altLang="ja-JP" sz="1000" baseline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22144"/>
              </p:ext>
            </p:extLst>
          </p:nvPr>
        </p:nvGraphicFramePr>
        <p:xfrm>
          <a:off x="2284050" y="4800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28135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3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81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表 98"/>
          <p:cNvGraphicFramePr>
            <a:graphicFrameLocks noGrp="1"/>
          </p:cNvGraphicFramePr>
          <p:nvPr/>
        </p:nvGraphicFramePr>
        <p:xfrm>
          <a:off x="7086600" y="990600"/>
          <a:ext cx="1905000" cy="40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</a:tblGrid>
              <a:tr h="45311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0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prov.cf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activate_ok.nt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0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表 154"/>
          <p:cNvGraphicFramePr>
            <a:graphicFrameLocks noGrp="1"/>
          </p:cNvGraphicFramePr>
          <p:nvPr/>
        </p:nvGraphicFramePr>
        <p:xfrm>
          <a:off x="8153400" y="441960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3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42"/>
          <p:cNvGrpSpPr/>
          <p:nvPr/>
        </p:nvGrpSpPr>
        <p:grpSpPr>
          <a:xfrm>
            <a:off x="1140053" y="6019800"/>
            <a:ext cx="6863894" cy="762000"/>
            <a:chOff x="685800" y="6096000"/>
            <a:chExt cx="6863894" cy="762000"/>
          </a:xfrm>
        </p:grpSpPr>
        <p:sp>
          <p:nvSpPr>
            <p:cNvPr id="145" name="Rectangle 144"/>
            <p:cNvSpPr/>
            <p:nvPr/>
          </p:nvSpPr>
          <p:spPr>
            <a:xfrm>
              <a:off x="685800" y="6096000"/>
              <a:ext cx="6858000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72185" y="6119336"/>
              <a:ext cx="2285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States</a:t>
              </a:r>
            </a:p>
            <a:p>
              <a:pPr algn="l"/>
              <a:r>
                <a:rPr lang="en-US" sz="1000" i="1" dirty="0" smtClean="0"/>
                <a:t>NB: Messages received in this state is queued and processed only when it transitions to a Stable State.</a:t>
              </a:r>
              <a:endParaRPr lang="en-US" sz="1000" i="1" dirty="0"/>
            </a:p>
          </p:txBody>
        </p:sp>
        <p:sp>
          <p:nvSpPr>
            <p:cNvPr id="147" name="円/楕円 96"/>
            <p:cNvSpPr/>
            <p:nvPr/>
          </p:nvSpPr>
          <p:spPr>
            <a:xfrm>
              <a:off x="838200" y="6172200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8" name="円/楕円 149"/>
            <p:cNvSpPr/>
            <p:nvPr/>
          </p:nvSpPr>
          <p:spPr>
            <a:xfrm>
              <a:off x="2209800" y="6172200"/>
              <a:ext cx="186600" cy="186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9" name="円/楕円 154"/>
            <p:cNvSpPr/>
            <p:nvPr/>
          </p:nvSpPr>
          <p:spPr>
            <a:xfrm>
              <a:off x="4953000" y="6172200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1" name="円/楕円 149"/>
            <p:cNvSpPr/>
            <p:nvPr/>
          </p:nvSpPr>
          <p:spPr>
            <a:xfrm>
              <a:off x="6477000" y="6172200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90600" y="6119336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93777" y="6119336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629400" y="6119336"/>
              <a:ext cx="920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Final State</a:t>
              </a:r>
              <a:endParaRPr lang="en-US" sz="1200" dirty="0"/>
            </a:p>
          </p:txBody>
        </p:sp>
      </p:grpSp>
      <p:sp>
        <p:nvSpPr>
          <p:cNvPr id="56" name="円/楕円 16"/>
          <p:cNvSpPr/>
          <p:nvPr/>
        </p:nvSpPr>
        <p:spPr>
          <a:xfrm>
            <a:off x="3962400" y="26670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7"/>
          </p:cNvCxnSpPr>
          <p:nvPr/>
        </p:nvCxnSpPr>
        <p:spPr>
          <a:xfrm rot="10800000" flipV="1">
            <a:off x="2671958" y="1198200"/>
            <a:ext cx="1290442" cy="583642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46"/>
          <p:cNvCxnSpPr>
            <a:stCxn id="51" idx="1"/>
            <a:endCxn id="17" idx="6"/>
          </p:cNvCxnSpPr>
          <p:nvPr/>
        </p:nvCxnSpPr>
        <p:spPr>
          <a:xfrm rot="16200000" flipV="1">
            <a:off x="4959600" y="921000"/>
            <a:ext cx="583642" cy="1138042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962400" y="838200"/>
            <a:ext cx="720000" cy="720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86" name="表 185"/>
          <p:cNvGraphicFramePr>
            <a:graphicFrameLocks noGrp="1"/>
          </p:cNvGraphicFramePr>
          <p:nvPr/>
        </p:nvGraphicFramePr>
        <p:xfrm>
          <a:off x="2895600" y="10000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718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439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95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11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表 88"/>
          <p:cNvGraphicFramePr>
            <a:graphicFrameLocks noGrp="1"/>
          </p:cNvGraphicFramePr>
          <p:nvPr/>
        </p:nvGraphicFramePr>
        <p:xfrm>
          <a:off x="4876800" y="1000080"/>
          <a:ext cx="762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3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97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76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95" name="直線矢印コネクタ 20"/>
          <p:cNvCxnSpPr>
            <a:stCxn id="56" idx="1"/>
            <a:endCxn id="126" idx="5"/>
          </p:cNvCxnSpPr>
          <p:nvPr/>
        </p:nvCxnSpPr>
        <p:spPr>
          <a:xfrm rot="16200000" flipV="1">
            <a:off x="3129158" y="1833758"/>
            <a:ext cx="481484" cy="139588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0"/>
          <p:cNvCxnSpPr>
            <a:stCxn id="51" idx="3"/>
            <a:endCxn id="56" idx="7"/>
          </p:cNvCxnSpPr>
          <p:nvPr/>
        </p:nvCxnSpPr>
        <p:spPr>
          <a:xfrm rot="5400000">
            <a:off x="4957958" y="1909958"/>
            <a:ext cx="481484" cy="12434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 92"/>
          <p:cNvGraphicFramePr>
            <a:graphicFrameLocks noGrp="1"/>
          </p:cNvGraphicFramePr>
          <p:nvPr/>
        </p:nvGraphicFramePr>
        <p:xfrm>
          <a:off x="4953000" y="2329176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049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4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6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2417400" y="2396400"/>
            <a:ext cx="1545000" cy="63060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 34"/>
          <p:cNvGraphicFramePr>
            <a:graphicFrameLocks noGrp="1"/>
          </p:cNvGraphicFramePr>
          <p:nvPr/>
        </p:nvGraphicFramePr>
        <p:xfrm>
          <a:off x="2971800" y="2329176"/>
          <a:ext cx="685800" cy="414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51908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04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88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573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 92"/>
          <p:cNvGraphicFramePr>
            <a:graphicFrameLocks noGrp="1"/>
          </p:cNvGraphicFramePr>
          <p:nvPr/>
        </p:nvGraphicFramePr>
        <p:xfrm>
          <a:off x="6248400" y="2743200"/>
          <a:ext cx="6858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0499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346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6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 90"/>
          <p:cNvGraphicFramePr>
            <a:graphicFrameLocks noGrp="1"/>
          </p:cNvGraphicFramePr>
          <p:nvPr/>
        </p:nvGraphicFramePr>
        <p:xfrm>
          <a:off x="2971800" y="2819400"/>
          <a:ext cx="685800" cy="398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43010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3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07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74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GF PowerPoint Template v1.4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4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" charset="0"/>
            <a:ea typeface="ＭＳ Ｐゴシック" pitchFamily="1" charset="-128"/>
            <a:cs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" charset="0"/>
            <a:ea typeface="ＭＳ Ｐゴシック" pitchFamily="1" charset="-128"/>
            <a:cs typeface="ＭＳ Ｐゴシック" pitchFamily="1" charset="-128"/>
          </a:defRPr>
        </a:defPPr>
      </a:lstStyle>
    </a:lnDef>
  </a:objectDefaults>
  <a:extraClrSchemeLst>
    <a:extraClrScheme>
      <a:clrScheme name="OGF PowerPoint Template v1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36825</TotalTime>
  <Words>1726</Words>
  <Application>Microsoft Macintosh PowerPoint</Application>
  <PresentationFormat>On-screen Show (4:3)</PresentationFormat>
  <Paragraphs>585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OGF PowerPoint Template v1.4</vt:lpstr>
      <vt:lpstr>Office Theme</vt:lpstr>
      <vt:lpstr>OGF NSI CS State Machine Delft v1 (Proposed)</vt:lpstr>
      <vt:lpstr>NSI State Machine (v1.0SC)</vt:lpstr>
      <vt:lpstr>NSI message delivery layer (MDL)</vt:lpstr>
      <vt:lpstr>PowerPoint Presentation</vt:lpstr>
      <vt:lpstr>NSI State Machine – uRA/Aggregator -  (Ｏｘｆｏｒｄ v8)</vt:lpstr>
      <vt:lpstr>NSI State Machine – uPA - (Ｏｘｆｏｒｄ v8)</vt:lpstr>
      <vt:lpstr>NSI State Machine – uRA/Aggregator -  (Ｏｘｆｏｒｄ v9_AutoStart)</vt:lpstr>
      <vt:lpstr>NSI State Machine – uPA - (Ｏｘｆｏｒｄ v9_AutoStart)</vt:lpstr>
      <vt:lpstr>NSI State Machine – uRA/Aggregator -  (Oxford v11)</vt:lpstr>
      <vt:lpstr>NSI State Machine – uPA - (Oxford v11)</vt:lpstr>
      <vt:lpstr>NSI State Machine – uRA/Aggregator -  (Delft v2)</vt:lpstr>
      <vt:lpstr>NSI State Machine – uPA – (Delft v2)</vt:lpstr>
    </vt:vector>
  </TitlesOfParts>
  <Company>OGF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slide presentation template</dc:title>
  <dc:creator/>
  <cp:lastModifiedBy>Chin Guok</cp:lastModifiedBy>
  <cp:revision>140</cp:revision>
  <cp:lastPrinted>2006-08-17T17:55:00Z</cp:lastPrinted>
  <dcterms:created xsi:type="dcterms:W3CDTF">2012-05-02T15:14:54Z</dcterms:created>
  <dcterms:modified xsi:type="dcterms:W3CDTF">2012-06-19T10:39:03Z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473280856</vt:i4>
  </property>
  <property fmtid="{D5CDD505-2E9C-101B-9397-08002B2CF9AE}" pid="3" name="_EmailSubject">
    <vt:lpwstr>[msc] TSC, TS&amp;R + next week's call</vt:lpwstr>
  </property>
  <property fmtid="{D5CDD505-2E9C-101B-9397-08002B2CF9AE}" pid="4" name="_AuthorEmail">
    <vt:lpwstr>scrumb@ogf.org</vt:lpwstr>
  </property>
  <property fmtid="{D5CDD505-2E9C-101B-9397-08002B2CF9AE}" pid="5" name="_AuthorEmailDisplayName">
    <vt:lpwstr>Steve Crumb</vt:lpwstr>
  </property>
</Properties>
</file>