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261" r:id="rId2"/>
    <p:sldId id="265" r:id="rId3"/>
    <p:sldId id="269" r:id="rId4"/>
    <p:sldId id="270" r:id="rId5"/>
    <p:sldId id="264" r:id="rId6"/>
    <p:sldId id="275" r:id="rId7"/>
    <p:sldId id="273" r:id="rId8"/>
    <p:sldId id="271" r:id="rId9"/>
    <p:sldId id="274" r:id="rId10"/>
    <p:sldId id="276" r:id="rId11"/>
    <p:sldId id="277" r:id="rId12"/>
    <p:sldId id="272" r:id="rId13"/>
    <p:sldId id="25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Grimshaw" initials="asg" lastIdx="4" clrIdx="0"/>
  <p:cmAuthor id="1" name="Phil Andrews" initials="PLA" lastIdx="7" clrIdx="1"/>
  <p:cmAuthor id="2" name="jtowns" initials="jt" lastIdx="1" clrIdx="2"/>
  <p:cmAuthor id="3" name="Kurt Wallnau" initials="KW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376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74" autoAdjust="0"/>
    <p:restoredTop sz="50691" autoAdjust="0"/>
  </p:normalViewPr>
  <p:slideViewPr>
    <p:cSldViewPr>
      <p:cViewPr varScale="1">
        <p:scale>
          <a:sx n="116" d="100"/>
          <a:sy n="116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5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7B1248-3DFC-4740-9C1C-D6237765BFCA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3CC798-F099-42A6-8879-0DF1BEAAC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3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705600" y="3508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/>
            <a:fld id="{4D71F8D1-984B-4442-A24C-E3D0FEC4E148}" type="datetime4">
              <a:rPr lang="en-US" sz="1500">
                <a:solidFill>
                  <a:schemeClr val="bg1"/>
                </a:solidFill>
                <a:latin typeface="Verdana" pitchFamily="-65" charset="0"/>
              </a:rPr>
              <a:pPr algn="r"/>
              <a:t>September 15, 2013</a:t>
            </a:fld>
            <a:endParaRPr lang="en-US" sz="1500">
              <a:solidFill>
                <a:schemeClr val="bg1"/>
              </a:solidFill>
              <a:latin typeface="Verdana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3380"/>
            <a:ext cx="7848600" cy="918020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848600" cy="505586"/>
          </a:xfrm>
        </p:spPr>
        <p:txBody>
          <a:bodyPr>
            <a:normAutofit/>
          </a:bodyPr>
          <a:lstStyle>
            <a:lvl1pPr marL="0" indent="0" algn="l">
              <a:buNone/>
              <a:defRPr sz="2700" b="1" i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xsede-ppt-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>
            <a:lvl2pPr>
              <a:defRPr>
                <a:solidFill>
                  <a:srgbClr val="7C81AD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42370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42370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xsede-ppt-pag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GF-GLUE/JSON/tree/master/sche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GF-GLUE/JSON/tree/master/ex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715962"/>
          </a:xfrm>
        </p:spPr>
        <p:txBody>
          <a:bodyPr/>
          <a:lstStyle/>
          <a:p>
            <a:pPr algn="ctr"/>
            <a:r>
              <a:rPr lang="en-US" dirty="0" smtClean="0"/>
              <a:t>GLUE2 JSON Rendering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Associations represented by IDs</a:t>
            </a:r>
          </a:p>
          <a:p>
            <a:pPr lvl="1"/>
            <a:r>
              <a:rPr lang="en-US" dirty="0" smtClean="0"/>
              <a:t>Each entity has an “ID” attribute</a:t>
            </a:r>
          </a:p>
          <a:p>
            <a:pPr lvl="1"/>
            <a:r>
              <a:rPr lang="en-US" dirty="0" smtClean="0"/>
              <a:t>Entities refer to others using a named id</a:t>
            </a:r>
          </a:p>
          <a:p>
            <a:r>
              <a:rPr lang="en-US" dirty="0" smtClean="0"/>
              <a:t>Associations can be one to many or one to one</a:t>
            </a:r>
          </a:p>
          <a:p>
            <a:pPr lvl="1"/>
            <a:r>
              <a:rPr lang="en-US" dirty="0" smtClean="0"/>
              <a:t>Should IDs be stored in entities on both sides of the association (bidirectional) or just one (unidirectional)?</a:t>
            </a:r>
          </a:p>
          <a:p>
            <a:r>
              <a:rPr lang="en-US" dirty="0" smtClean="0"/>
              <a:t>Schema allows bidirectional, but we recommend:</a:t>
            </a:r>
          </a:p>
          <a:p>
            <a:pPr lvl="1"/>
            <a:r>
              <a:rPr lang="en-US" dirty="0" smtClean="0"/>
              <a:t>The “many” should refer to the “one”</a:t>
            </a:r>
          </a:p>
          <a:p>
            <a:pPr lvl="1"/>
            <a:r>
              <a:rPr lang="en-US" dirty="0" smtClean="0"/>
              <a:t>The “one” that changes more often should refer to it’s associated “one”</a:t>
            </a:r>
          </a:p>
          <a:p>
            <a:pPr lvl="1"/>
            <a:r>
              <a:rPr lang="en-US" dirty="0" smtClean="0"/>
              <a:t>Two “</a:t>
            </a:r>
            <a:r>
              <a:rPr lang="en-US" dirty="0" err="1" smtClean="0"/>
              <a:t>one”s</a:t>
            </a:r>
            <a:r>
              <a:rPr lang="en-US" dirty="0" smtClean="0"/>
              <a:t> that change at the same frequency should refer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Closed enumerations are strings with an enumeration that list valid values</a:t>
            </a:r>
          </a:p>
          <a:p>
            <a:r>
              <a:rPr lang="en-US" dirty="0" smtClean="0"/>
              <a:t>Open enumerations are strings with a description that lists pre-defined values</a:t>
            </a:r>
          </a:p>
          <a:p>
            <a:pPr lvl="1"/>
            <a:r>
              <a:rPr lang="en-US" dirty="0" smtClean="0"/>
              <a:t>No validation of values</a:t>
            </a:r>
          </a:p>
          <a:p>
            <a:r>
              <a:rPr lang="en-US" dirty="0" smtClean="0"/>
              <a:t>Enumerations are embedded directly into entities</a:t>
            </a:r>
          </a:p>
          <a:p>
            <a:pPr lvl="1"/>
            <a:r>
              <a:rPr lang="en-US" dirty="0" smtClean="0"/>
              <a:t>To improve readability</a:t>
            </a:r>
          </a:p>
          <a:p>
            <a:pPr lvl="1"/>
            <a:r>
              <a:rPr lang="en-US" dirty="0" smtClean="0"/>
              <a:t>Is a multiple-update problem, but a specific enumeration doesn’t appear in very many places and they change infrequently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Entity schemas are defined so that they can be extended</a:t>
            </a:r>
          </a:p>
          <a:p>
            <a:pPr lvl="1"/>
            <a:r>
              <a:rPr lang="en-US" dirty="0" smtClean="0"/>
              <a:t>The JSON schema model is to compose schemas and a document must be valid against all of them, rather than extend schemas (like </a:t>
            </a:r>
            <a:r>
              <a:rPr lang="en-US" dirty="0" err="1" smtClean="0"/>
              <a:t>subclassing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a schema sets “</a:t>
            </a:r>
            <a:r>
              <a:rPr lang="en-US" dirty="0" err="1" smtClean="0"/>
              <a:t>additionalProperties</a:t>
            </a:r>
            <a:r>
              <a:rPr lang="en-US" dirty="0" smtClean="0"/>
              <a:t>” to “false”, it can’t really be composed</a:t>
            </a:r>
          </a:p>
          <a:p>
            <a:pPr lvl="2"/>
            <a:r>
              <a:rPr lang="en-US" dirty="0" smtClean="0"/>
              <a:t>So we don’t set it to “false”</a:t>
            </a:r>
          </a:p>
          <a:p>
            <a:r>
              <a:rPr lang="en-US" dirty="0" smtClean="0"/>
              <a:t>Extension </a:t>
            </a:r>
            <a:r>
              <a:rPr lang="en-US" dirty="0" smtClean="0"/>
              <a:t>key in </a:t>
            </a:r>
            <a:r>
              <a:rPr lang="en-US" dirty="0" smtClean="0"/>
              <a:t>Entity to </a:t>
            </a:r>
            <a:r>
              <a:rPr lang="en-US" dirty="0" smtClean="0"/>
              <a:t>hold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is an </a:t>
            </a:r>
            <a:r>
              <a:rPr lang="en-US" dirty="0" smtClean="0"/>
              <a:t>object which can hold anything</a:t>
            </a:r>
          </a:p>
          <a:p>
            <a:pPr lvl="1"/>
            <a:r>
              <a:rPr lang="en-US" dirty="0" smtClean="0"/>
              <a:t>All extensions SHOULD be put in here, even though JSON schema can’t validate this</a:t>
            </a:r>
          </a:p>
          <a:p>
            <a:pPr lvl="2"/>
            <a:r>
              <a:rPr lang="en-US" dirty="0" smtClean="0"/>
              <a:t>Side effect </a:t>
            </a:r>
            <a:r>
              <a:rPr lang="en-US" dirty="0" smtClean="0"/>
              <a:t>of not setting “</a:t>
            </a:r>
            <a:r>
              <a:rPr lang="en-US" dirty="0" err="1" smtClean="0"/>
              <a:t>additionalProperties</a:t>
            </a:r>
            <a:r>
              <a:rPr lang="en-US" dirty="0" smtClean="0"/>
              <a:t>” to “false” is </a:t>
            </a:r>
            <a:r>
              <a:rPr lang="en-US" dirty="0" smtClean="0"/>
              <a:t>that a producer can add arbitrary keys to a GLUE 2 JSON document that JSON Schema will ignore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GLUE2 JSON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A distributed test-bed that is part of XSEDE</a:t>
            </a:r>
          </a:p>
          <a:p>
            <a:pPr lvl="1"/>
            <a:r>
              <a:rPr lang="en-US" dirty="0" smtClean="0"/>
              <a:t>Publishing GLUE2 information about clusters and clouds</a:t>
            </a:r>
          </a:p>
          <a:p>
            <a:pPr lvl="2"/>
            <a:r>
              <a:rPr lang="en-US" dirty="0" smtClean="0"/>
              <a:t>Didn’t need to add any significant extensions to support </a:t>
            </a:r>
            <a:r>
              <a:rPr lang="en-US" dirty="0" err="1" smtClean="0"/>
              <a:t>IaaS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Using a JSON rendering of GLUE2</a:t>
            </a:r>
          </a:p>
          <a:p>
            <a:pPr lvl="2"/>
            <a:r>
              <a:rPr lang="en-US" dirty="0" smtClean="0"/>
              <a:t>Very similar to the previously described approach</a:t>
            </a:r>
          </a:p>
          <a:p>
            <a:pPr lvl="1"/>
            <a:r>
              <a:rPr lang="en-US" dirty="0" smtClean="0"/>
              <a:t>3 documents: </a:t>
            </a:r>
          </a:p>
          <a:p>
            <a:pPr lvl="2"/>
            <a:r>
              <a:rPr lang="en-US" dirty="0" smtClean="0"/>
              <a:t>System descriptions</a:t>
            </a:r>
          </a:p>
          <a:p>
            <a:pPr lvl="2"/>
            <a:r>
              <a:rPr lang="en-US" dirty="0" smtClean="0"/>
              <a:t>Jobs/VMs being managed (list of </a:t>
            </a:r>
            <a:r>
              <a:rPr lang="en-US" dirty="0" err="1" smtClean="0"/>
              <a:t>ComputingActivity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Job/VM state updates (single </a:t>
            </a:r>
            <a:r>
              <a:rPr lang="en-US" dirty="0" err="1" smtClean="0"/>
              <a:t>ComputingActivity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Texas Advanced Supercomputing Center</a:t>
            </a:r>
          </a:p>
          <a:p>
            <a:pPr lvl="1"/>
            <a:r>
              <a:rPr lang="en-US" dirty="0" smtClean="0"/>
              <a:t>Monitoring configuration and load of local HPC systems for web and mobile interfaces</a:t>
            </a:r>
          </a:p>
          <a:p>
            <a:pPr lvl="1"/>
            <a:r>
              <a:rPr lang="en-US" dirty="0" smtClean="0"/>
              <a:t>Same implementation as FutureGrid</a:t>
            </a:r>
          </a:p>
          <a:p>
            <a:r>
              <a:rPr lang="en-US" dirty="0" smtClean="0"/>
              <a:t>XSEDE pilot/prototype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 smtClean="0"/>
              <a:t>JSON isn’t just for web interfaces!</a:t>
            </a:r>
          </a:p>
          <a:p>
            <a:r>
              <a:rPr lang="en-US" dirty="0" smtClean="0"/>
              <a:t>Lightweight data representation format</a:t>
            </a:r>
          </a:p>
          <a:p>
            <a:r>
              <a:rPr lang="en-US" dirty="0" smtClean="0"/>
              <a:t>Easy for humans and programs to use</a:t>
            </a:r>
          </a:p>
          <a:p>
            <a:r>
              <a:rPr lang="en-US" dirty="0" smtClean="0"/>
              <a:t>Consists of a few types:</a:t>
            </a:r>
          </a:p>
          <a:p>
            <a:pPr lvl="1"/>
            <a:r>
              <a:rPr lang="en-US" dirty="0" smtClean="0"/>
              <a:t>Basic values: “strings”, numbers, true/false, null</a:t>
            </a:r>
          </a:p>
          <a:p>
            <a:pPr lvl="1"/>
            <a:r>
              <a:rPr lang="en-US" dirty="0" smtClean="0"/>
              <a:t>Arrays (lists of values): [value, value]</a:t>
            </a:r>
          </a:p>
          <a:p>
            <a:pPr lvl="1"/>
            <a:r>
              <a:rPr lang="en-US" dirty="0" smtClean="0"/>
              <a:t>Objects (sets of key/value pairs): {“name”: value, …}</a:t>
            </a:r>
          </a:p>
          <a:p>
            <a:r>
              <a:rPr lang="en-US" dirty="0" smtClean="0"/>
              <a:t>Significantly simpler than XML</a:t>
            </a:r>
          </a:p>
          <a:p>
            <a:r>
              <a:rPr lang="en-US" dirty="0" smtClean="0"/>
              <a:t>JSON libraries in every popular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JSON Schema is a way to describe JSON documents</a:t>
            </a:r>
          </a:p>
          <a:p>
            <a:pPr lvl="1"/>
            <a:r>
              <a:rPr lang="en-US" dirty="0" smtClean="0"/>
              <a:t>A JSON Schema document is itself a JSON document</a:t>
            </a:r>
          </a:p>
          <a:p>
            <a:r>
              <a:rPr lang="en-US" dirty="0" smtClean="0"/>
              <a:t>JSON Schema has been submitted to the IETF for standardization</a:t>
            </a:r>
          </a:p>
          <a:p>
            <a:pPr lvl="1"/>
            <a:r>
              <a:rPr lang="en-US" dirty="0" smtClean="0"/>
              <a:t>Currently on draft 04</a:t>
            </a:r>
          </a:p>
          <a:p>
            <a:r>
              <a:rPr lang="en-US" dirty="0" smtClean="0"/>
              <a:t>JSON Schema lets you specify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hierarchy of objects and arrays in a conforming document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required keys in objects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types of values in objects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onstraints on values (e.g. a value must be from a set of possible values)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uman-readable descriptions of objects, arrays, values</a:t>
            </a:r>
          </a:p>
          <a:p>
            <a:r>
              <a:rPr lang="en-US" dirty="0" smtClean="0"/>
              <a:t>A JSON Schema validation library/tools determines whether a JSON document is valid against a JSON Schema</a:t>
            </a:r>
          </a:p>
          <a:p>
            <a:pPr lvl="1"/>
            <a:r>
              <a:rPr lang="en-US" dirty="0" smtClean="0"/>
              <a:t>Quite a few different validation tools are available in different programming languages</a:t>
            </a:r>
          </a:p>
          <a:p>
            <a:r>
              <a:rPr lang="en-US" dirty="0" smtClean="0"/>
              <a:t>A JSON Schema document is also quite human-readable</a:t>
            </a:r>
          </a:p>
          <a:p>
            <a:r>
              <a:rPr lang="en-US" dirty="0" smtClean="0"/>
              <a:t>We formally define our GLUE 2 JSON rendering using JSON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 2 JSON Schema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https://github.com/OGF-GLUE/JSON/tree/master/schema</a:t>
            </a:r>
            <a:endParaRPr lang="en-US" dirty="0" smtClean="0"/>
          </a:p>
          <a:p>
            <a:r>
              <a:rPr lang="en-US" dirty="0" smtClean="0"/>
              <a:t>Specified as a set of documents, including one for each entity</a:t>
            </a:r>
          </a:p>
          <a:p>
            <a:pPr lvl="1"/>
            <a:r>
              <a:rPr lang="en-US" dirty="0" smtClean="0"/>
              <a:t>Better readability</a:t>
            </a:r>
          </a:p>
          <a:p>
            <a:pPr lvl="1"/>
            <a:r>
              <a:rPr lang="en-US" dirty="0" smtClean="0"/>
              <a:t>Entity schema documents could be useful with document-oriented databases</a:t>
            </a:r>
          </a:p>
          <a:p>
            <a:r>
              <a:rPr lang="en-US" dirty="0" smtClean="0"/>
              <a:t>A schema document includes references to other entity schema documents when necessary</a:t>
            </a:r>
          </a:p>
          <a:p>
            <a:pPr lvl="1"/>
            <a:r>
              <a:rPr lang="en-US" dirty="0" smtClean="0"/>
              <a:t>Reference to </a:t>
            </a:r>
            <a:r>
              <a:rPr lang="en-US" dirty="0" err="1" smtClean="0"/>
              <a:t>Entity.json</a:t>
            </a:r>
            <a:r>
              <a:rPr lang="en-US" dirty="0" smtClean="0"/>
              <a:t> in </a:t>
            </a:r>
            <a:r>
              <a:rPr lang="en-US" dirty="0" err="1" smtClean="0"/>
              <a:t>Activity.json</a:t>
            </a:r>
            <a:r>
              <a:rPr lang="en-US" dirty="0" smtClean="0"/>
              <a:t>, for example</a:t>
            </a:r>
          </a:p>
          <a:p>
            <a:r>
              <a:rPr lang="en-US" dirty="0" smtClean="0"/>
              <a:t>Glue2.json is the base schema document</a:t>
            </a:r>
          </a:p>
          <a:p>
            <a:pPr lvl="1"/>
            <a:r>
              <a:rPr lang="en-US" dirty="0" smtClean="0"/>
              <a:t>Refers to other schema documents</a:t>
            </a:r>
          </a:p>
          <a:p>
            <a:pPr lvl="1"/>
            <a:r>
              <a:rPr lang="en-US" dirty="0" smtClean="0"/>
              <a:t>Should be used to validate GLUE 2 JSON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</a:t>
            </a: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Flat structure, rather than hierarchical</a:t>
            </a:r>
          </a:p>
          <a:p>
            <a:pPr lvl="1"/>
            <a:r>
              <a:rPr lang="en-US" dirty="0" smtClean="0"/>
              <a:t>Like the current XML </a:t>
            </a:r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Entities are associated using IDs</a:t>
            </a:r>
            <a:endParaRPr lang="en-US" dirty="0" smtClean="0"/>
          </a:p>
          <a:p>
            <a:r>
              <a:rPr lang="en-US" dirty="0" smtClean="0"/>
              <a:t>Use attribute names from parent entity, if overlap</a:t>
            </a:r>
          </a:p>
          <a:p>
            <a:pPr lvl="1"/>
            <a:r>
              <a:rPr lang="en-US" dirty="0" smtClean="0"/>
              <a:t>For ID associations, in particular</a:t>
            </a:r>
          </a:p>
          <a:p>
            <a:pPr lvl="2"/>
            <a:r>
              <a:rPr lang="en-US" dirty="0" smtClean="0"/>
              <a:t>“Resource” (from Manager entity) to refer to an </a:t>
            </a:r>
            <a:r>
              <a:rPr lang="en-US" dirty="0" err="1" smtClean="0"/>
              <a:t>ExecutionEnvironment</a:t>
            </a:r>
            <a:r>
              <a:rPr lang="en-US" dirty="0" smtClean="0"/>
              <a:t> in </a:t>
            </a:r>
            <a:r>
              <a:rPr lang="en-US" dirty="0" err="1" smtClean="0"/>
              <a:t>ComputingManager</a:t>
            </a:r>
            <a:r>
              <a:rPr lang="en-US" dirty="0" smtClean="0"/>
              <a:t> </a:t>
            </a:r>
            <a:r>
              <a:rPr lang="en-US" dirty="0" smtClean="0"/>
              <a:t>(not “</a:t>
            </a:r>
            <a:r>
              <a:rPr lang="en-US" dirty="0" err="1" smtClean="0"/>
              <a:t>ExecutionEnvironment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So a consumer can use any “subclass” of an entity as that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Rendering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 </a:t>
            </a:r>
            <a:r>
              <a:rPr lang="en-US" dirty="0" smtClean="0"/>
              <a:t>documents to contain one or many GLUE2 entities</a:t>
            </a:r>
          </a:p>
          <a:p>
            <a:pPr lvl="1"/>
            <a:r>
              <a:rPr lang="en-US" dirty="0" smtClean="0"/>
              <a:t>Describing one or more </a:t>
            </a:r>
            <a:r>
              <a:rPr lang="en-US" dirty="0" smtClean="0"/>
              <a:t>systems (or grids)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there can be more than one value, the JSON value is always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ven if a specific document only has one value</a:t>
            </a:r>
            <a:endParaRPr lang="en-US" dirty="0" smtClean="0"/>
          </a:p>
          <a:p>
            <a:pPr lvl="2"/>
            <a:r>
              <a:rPr lang="en-US" dirty="0" smtClean="0"/>
              <a:t>Don’t want to force consumer to check whether a value is a simple type or an array</a:t>
            </a:r>
          </a:p>
          <a:p>
            <a:pPr lvl="3"/>
            <a:r>
              <a:rPr lang="en-US" dirty="0" smtClean="0"/>
              <a:t>Plus, JSON Schema can’t specify this</a:t>
            </a:r>
          </a:p>
          <a:p>
            <a:r>
              <a:rPr lang="en-US" dirty="0" smtClean="0"/>
              <a:t>C</a:t>
            </a:r>
            <a:r>
              <a:rPr lang="en-US" dirty="0" smtClean="0"/>
              <a:t>an </a:t>
            </a:r>
            <a:r>
              <a:rPr lang="en-US" dirty="0" smtClean="0"/>
              <a:t>always be more than </a:t>
            </a:r>
            <a:r>
              <a:rPr lang="en-US" dirty="0" smtClean="0"/>
              <a:t>one </a:t>
            </a:r>
            <a:r>
              <a:rPr lang="en-US" dirty="0" smtClean="0"/>
              <a:t>instance of any entity </a:t>
            </a:r>
            <a:endParaRPr lang="en-US" dirty="0" smtClean="0"/>
          </a:p>
          <a:p>
            <a:pPr lvl="1"/>
            <a:r>
              <a:rPr lang="en-US" dirty="0" smtClean="0"/>
              <a:t>Multiple systems/grids per document </a:t>
            </a:r>
          </a:p>
          <a:p>
            <a:pPr lvl="1"/>
            <a:r>
              <a:rPr lang="en-US" dirty="0" smtClean="0"/>
              <a:t>So this leads to…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=  ...,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...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= [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=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...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 =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Rendering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Naming follows </a:t>
            </a:r>
            <a:r>
              <a:rPr lang="en-US" dirty="0" smtClean="0"/>
              <a:t>the </a:t>
            </a:r>
            <a:r>
              <a:rPr lang="en-US" dirty="0" smtClean="0"/>
              <a:t>GLUE2 </a:t>
            </a:r>
            <a:r>
              <a:rPr lang="en-US" dirty="0" smtClean="0"/>
              <a:t>spec</a:t>
            </a:r>
          </a:p>
          <a:p>
            <a:pPr lvl="1"/>
            <a:r>
              <a:rPr lang="en-US" dirty="0" smtClean="0"/>
              <a:t>Use Extension instead of </a:t>
            </a:r>
            <a:r>
              <a:rPr lang="en-US" dirty="0" err="1" smtClean="0"/>
              <a:t>Extension.Key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smtClean="0"/>
              <a:t>instead of foo.ID</a:t>
            </a:r>
          </a:p>
          <a:p>
            <a:pPr lvl="1"/>
            <a:r>
              <a:rPr lang="en-US" dirty="0" smtClean="0"/>
              <a:t>Don’t pluralize entity and attribute names, even when the value is an array (Activity, not Activities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documents</a:t>
            </a:r>
          </a:p>
          <a:p>
            <a:pPr lvl="1"/>
            <a:r>
              <a:rPr lang="en-US" dirty="0" smtClean="0">
                <a:hlinkClick r:id="rId2"/>
              </a:rPr>
              <a:t>https://github.com/OGF-GLUE/JSON/tree/master/examples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Example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ComputingManager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CreationTime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"2013-05-05T22:24:05Z",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"Homogeneous": false,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"urn:glue2:ComputingManager:stampede.tacc.xsede.org",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"Name": "SLURM",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"SLURM",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"Reservation": true,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"Resource"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[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"urn:glue2:ExecutionEnvironment:NodeType1.stampede.tacc.xsede.org"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],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"Service": "urn:glue2:ComputingService:stampede.tacc.xsede.org",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SlotsUsedByLocalJobs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92784,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TotalLogicalCPUs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103040,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TotalPhysicalCPUs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12880,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TotalSlots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103040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SEDE-Template.2011.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XSEDE-Template.2011.02.potx</Template>
  <TotalTime>1949</TotalTime>
  <Words>902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XSEDE-Template.2011.02</vt:lpstr>
      <vt:lpstr>GLUE2 JSON Rendering</vt:lpstr>
      <vt:lpstr>JSON Overview</vt:lpstr>
      <vt:lpstr>JSON Schema Overview</vt:lpstr>
      <vt:lpstr>GLUE 2 JSON Schema Organization</vt:lpstr>
      <vt:lpstr>Guidelines for Rendering</vt:lpstr>
      <vt:lpstr>Guidelines for Rendering 2</vt:lpstr>
      <vt:lpstr>Top-Level Document Structure</vt:lpstr>
      <vt:lpstr>Overview of Rendering 3</vt:lpstr>
      <vt:lpstr>Partial Example Document</vt:lpstr>
      <vt:lpstr>Associations</vt:lpstr>
      <vt:lpstr>Enumerations</vt:lpstr>
      <vt:lpstr>Extending the Schema</vt:lpstr>
      <vt:lpstr>GLUE2 JSON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XSEDE Overview</dc:title>
  <dc:creator>jtowns</dc:creator>
  <cp:lastModifiedBy>Warren Smith</cp:lastModifiedBy>
  <cp:revision>93</cp:revision>
  <dcterms:created xsi:type="dcterms:W3CDTF">2011-02-17T15:55:14Z</dcterms:created>
  <dcterms:modified xsi:type="dcterms:W3CDTF">2013-09-16T03:18:58Z</dcterms:modified>
</cp:coreProperties>
</file>