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57" r:id="rId4"/>
    <p:sldId id="278" r:id="rId5"/>
    <p:sldId id="264" r:id="rId6"/>
    <p:sldId id="268" r:id="rId7"/>
    <p:sldId id="279" r:id="rId8"/>
    <p:sldId id="270" r:id="rId9"/>
    <p:sldId id="281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FCF5D-9C93-4D49-9AD4-E14A1D6099EA}" type="datetimeFigureOut">
              <a:rPr lang="en-US" smtClean="0"/>
              <a:pPr/>
              <a:t>10/8/12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8510C-4A1C-BB43-9CE3-F8F1FC8D1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charset="0"/>
              <a:buNone/>
            </a:pPr>
            <a:fld id="{B9FF5F2B-3AF1-F945-90F6-02E4ED4A173A}" type="slidenum">
              <a:rPr lang="en-US">
                <a:latin typeface="Times New Roman" charset="0"/>
                <a:ea typeface="Arial Unicode MS" charset="0"/>
                <a:cs typeface="Arial Unicode MS" charset="0"/>
              </a:rPr>
              <a:pPr>
                <a:buFont typeface="Times New Roman" charset="0"/>
                <a:buNone/>
              </a:pPr>
              <a:t>7</a:t>
            </a:fld>
            <a:endParaRPr lang="en-US">
              <a:latin typeface="Times New Roman" charset="0"/>
              <a:ea typeface="Arial Unicode MS" charset="0"/>
              <a:cs typeface="Arial Unicode MS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charset="0"/>
              </a:rPr>
              <a:t>***Explain – One Switch and how it hides the physical topology</a:t>
            </a:r>
          </a:p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Virtual Switch makes it possible to view the entire ESnet as a single switch , with each of the </a:t>
            </a:r>
          </a:p>
          <a:p>
            <a:r>
              <a:rPr lang="en-US">
                <a:latin typeface="Times New Roman" charset="0"/>
              </a:rPr>
              <a:t>edge Openflow switches being represented as switch ports. With this abstraction , </a:t>
            </a:r>
          </a:p>
          <a:p>
            <a:r>
              <a:rPr lang="en-US">
                <a:latin typeface="Times New Roman" charset="0"/>
              </a:rPr>
              <a:t>the application controller just has to send flow mod to Virtual Switch telling it to forward the </a:t>
            </a:r>
          </a:p>
          <a:p>
            <a:r>
              <a:rPr lang="en-US">
                <a:latin typeface="Times New Roman" charset="0"/>
              </a:rPr>
              <a:t>packet from one switch port to another. Simple , is nt it !!!</a:t>
            </a:r>
          </a:p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ESnet_bckgr_art.png"/>
          <p:cNvPicPr>
            <a:picLocks noChangeAspect="1"/>
          </p:cNvPicPr>
          <p:nvPr/>
        </p:nvPicPr>
        <p:blipFill>
          <a:blip r:embed="rId2"/>
          <a:srcRect l="45970"/>
          <a:stretch>
            <a:fillRect/>
          </a:stretch>
        </p:blipFill>
        <p:spPr bwMode="auto">
          <a:xfrm>
            <a:off x="0" y="0"/>
            <a:ext cx="279876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ESnet_color_l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33388"/>
            <a:ext cx="1700213" cy="203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LBL_logo_notext_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27925" y="5611813"/>
            <a:ext cx="115887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DOE_Office_Science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37200" y="5761038"/>
            <a:ext cx="17557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433887"/>
            <a:ext cx="6096000" cy="1470025"/>
          </a:xfrm>
        </p:spPr>
        <p:txBody>
          <a:bodyPr anchor="b">
            <a:noAutofit/>
          </a:bodyPr>
          <a:lstStyle>
            <a:lvl1pPr algn="l">
              <a:defRPr sz="3200" baseline="0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2134035"/>
            <a:ext cx="6096000" cy="89748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2590800" y="3429000"/>
            <a:ext cx="4495800" cy="906462"/>
          </a:xfrm>
        </p:spPr>
        <p:txBody>
          <a:bodyPr anchor="b"/>
          <a:lstStyle>
            <a:lvl1pPr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993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3963"/>
            <a:ext cx="2133600" cy="182562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fld id="{E2FB9567-5A7F-F048-85FD-5A2FFCF1ADAE}" type="datetimeFigureOut">
              <a:rPr lang="en-US" smtClean="0"/>
              <a:pPr/>
              <a:t>10/8/12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03963"/>
            <a:ext cx="2895600" cy="182562"/>
          </a:xfrm>
        </p:spPr>
        <p:txBody>
          <a:bodyPr/>
          <a:lstStyle>
            <a:lvl1pPr>
              <a:defRPr dirty="0" smtClean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03963"/>
            <a:ext cx="2133600" cy="1825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F3D991-A6F1-6341-8A4E-A76B3ADC1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ESnet_color_l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33388"/>
            <a:ext cx="1700213" cy="203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07300" y="0"/>
            <a:ext cx="1536700" cy="17145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037513" cy="1362075"/>
          </a:xfrm>
        </p:spPr>
        <p:txBody>
          <a:bodyPr anchor="t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0375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FB9567-5A7F-F048-85FD-5A2FFCF1ADAE}" type="datetimeFigureOut">
              <a:rPr lang="en-US" smtClean="0"/>
              <a:pPr/>
              <a:t>10/8/12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3D991-A6F1-6341-8A4E-A76B3ADC1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ESnet_color_s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7325" y="274638"/>
            <a:ext cx="1000125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993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400"/>
              </a:spcBef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FB9567-5A7F-F048-85FD-5A2FFCF1ADAE}" type="datetimeFigureOut">
              <a:rPr lang="en-US" smtClean="0"/>
              <a:pPr/>
              <a:t>10/8/12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3D991-A6F1-6341-8A4E-A76B3ADC1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ESnet_color_s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7325" y="274638"/>
            <a:ext cx="1000125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501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400"/>
              </a:spcBef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400"/>
              </a:spcBef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FB9567-5A7F-F048-85FD-5A2FFCF1ADAE}" type="datetimeFigureOut">
              <a:rPr lang="en-US" smtClean="0"/>
              <a:pPr/>
              <a:t>10/8/12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3D991-A6F1-6341-8A4E-A76B3ADC1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ESnet_color_s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7325" y="274638"/>
            <a:ext cx="1000125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993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FB9567-5A7F-F048-85FD-5A2FFCF1ADAE}" type="datetimeFigureOut">
              <a:rPr lang="en-US" smtClean="0"/>
              <a:pPr/>
              <a:t>10/8/12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3D991-A6F1-6341-8A4E-A76B3ADC1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FB9567-5A7F-F048-85FD-5A2FFCF1ADAE}" type="datetimeFigureOut">
              <a:rPr lang="en-US" smtClean="0"/>
              <a:pPr/>
              <a:t>10/8/12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3D991-A6F1-6341-8A4E-A76B3ADC1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ESnet_color_s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7325" y="274638"/>
            <a:ext cx="1000125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038"/>
            <a:ext cx="3008313" cy="11604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14500"/>
            <a:ext cx="5111750" cy="4411663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>
              <a:defRPr sz="1800"/>
            </a:lvl2pPr>
            <a:lvl3pPr>
              <a:spcBef>
                <a:spcPts val="400"/>
              </a:spcBef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14500"/>
            <a:ext cx="3008313" cy="4411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FB9567-5A7F-F048-85FD-5A2FFCF1ADAE}" type="datetimeFigureOut">
              <a:rPr lang="en-US" smtClean="0"/>
              <a:pPr/>
              <a:t>10/8/12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3D991-A6F1-6341-8A4E-A76B3ADC1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FB9567-5A7F-F048-85FD-5A2FFCF1ADAE}" type="datetimeFigureOut">
              <a:rPr lang="en-US" smtClean="0"/>
              <a:pPr/>
              <a:t>10/8/12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3D991-A6F1-6341-8A4E-A76B3ADC1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Snet_bckgr_art.png"/>
          <p:cNvPicPr>
            <a:picLocks noChangeAspect="1"/>
          </p:cNvPicPr>
          <p:nvPr/>
        </p:nvPicPr>
        <p:blipFill>
          <a:blip r:embed="rId11"/>
          <a:srcRect l="45847"/>
          <a:stretch>
            <a:fillRect/>
          </a:stretch>
        </p:blipFill>
        <p:spPr bwMode="auto">
          <a:xfrm>
            <a:off x="0" y="1588"/>
            <a:ext cx="2805113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99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	First level bullet</a:t>
            </a:r>
          </a:p>
          <a:p>
            <a:pPr lvl="2"/>
            <a:r>
              <a:rPr lang="en-US"/>
              <a:t>	Second level bullet</a:t>
            </a:r>
          </a:p>
          <a:p>
            <a:pPr lvl="3"/>
            <a:r>
              <a:rPr lang="en-US"/>
              <a:t>	Third level bullet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07138"/>
            <a:ext cx="213360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2FB9567-5A7F-F048-85FD-5A2FFCF1ADAE}" type="datetimeFigureOut">
              <a:rPr lang="en-US" smtClean="0"/>
              <a:pPr/>
              <a:t>10/8/12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07138"/>
            <a:ext cx="3962400" cy="184150"/>
          </a:xfrm>
          <a:prstGeom prst="rect">
            <a:avLst/>
          </a:prstGeom>
        </p:spPr>
        <p:txBody>
          <a:bodyPr vert="horz" wrap="square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07138"/>
            <a:ext cx="213360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BF3D991-A6F1-6341-8A4E-A76B3ADC1EF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9" descr="ESnet_color_sm.pn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807325" y="274638"/>
            <a:ext cx="1000125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Placeholder 9"/>
          <p:cNvSpPr txBox="1">
            <a:spLocks/>
          </p:cNvSpPr>
          <p:nvPr/>
        </p:nvSpPr>
        <p:spPr bwMode="auto">
          <a:xfrm>
            <a:off x="0" y="6496050"/>
            <a:ext cx="4572000" cy="361950"/>
          </a:xfrm>
          <a:prstGeom prst="rect">
            <a:avLst/>
          </a:prstGeom>
          <a:solidFill>
            <a:srgbClr val="629FC3"/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normAutofit/>
          </a:bodyPr>
          <a:lstStyle>
            <a:lvl1pPr marL="574675" indent="-574675" algn="l">
              <a:buFontTx/>
              <a:buNone/>
              <a:defRPr sz="11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algn="ctr" eaLnBrk="0" hangingPunct="0">
              <a:spcBef>
                <a:spcPts val="1200"/>
              </a:spcBef>
              <a:defRPr/>
            </a:pPr>
            <a:r>
              <a:rPr lang="en-US" dirty="0" smtClean="0">
                <a:latin typeface="+mn-lt"/>
                <a:ea typeface="ＭＳ Ｐゴシック" pitchFamily="-108" charset="-128"/>
                <a:cs typeface="ＭＳ Ｐゴシック" pitchFamily="-108" charset="-128"/>
              </a:rPr>
              <a:t>	Lawrence Berkeley National Laboratory</a:t>
            </a:r>
          </a:p>
        </p:txBody>
      </p:sp>
      <p:sp>
        <p:nvSpPr>
          <p:cNvPr id="18" name="Text Placeholder 9"/>
          <p:cNvSpPr txBox="1">
            <a:spLocks/>
          </p:cNvSpPr>
          <p:nvPr/>
        </p:nvSpPr>
        <p:spPr bwMode="auto">
          <a:xfrm>
            <a:off x="4572001" y="6496050"/>
            <a:ext cx="4572000" cy="3619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normAutofit/>
          </a:bodyPr>
          <a:lstStyle>
            <a:lvl1pPr marL="574675" indent="-574675" algn="l">
              <a:buFontTx/>
              <a:buNone/>
              <a:defRPr sz="11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algn="ctr" eaLnBrk="0" hangingPunct="0">
              <a:spcBef>
                <a:spcPts val="1200"/>
              </a:spcBef>
              <a:defRPr/>
            </a:pPr>
            <a:r>
              <a:rPr lang="en-US" dirty="0" smtClean="0">
                <a:latin typeface="+mn-lt"/>
                <a:ea typeface="ＭＳ Ｐゴシック" pitchFamily="-108" charset="-128"/>
                <a:cs typeface="ＭＳ Ｐゴシック" pitchFamily="-108" charset="-128"/>
              </a:rPr>
              <a:t>		U.S. Department of Energy  |  Office of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defTabSz="457200" rtl="0" eaLnBrk="1" fontAlgn="base" hangingPunct="1">
        <a:spcBef>
          <a:spcPts val="12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457200" indent="-228600" algn="l" defTabSz="457200" rtl="0" eaLnBrk="1" fontAlgn="base" hangingPunct="1">
        <a:spcBef>
          <a:spcPts val="900"/>
        </a:spcBef>
        <a:spcAft>
          <a:spcPct val="0"/>
        </a:spcAft>
        <a:buSzPct val="10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685800" indent="-228600" algn="l" defTabSz="457200" rtl="0" eaLnBrk="1" fontAlgn="base" hangingPunct="1">
        <a:spcBef>
          <a:spcPct val="20000"/>
        </a:spcBef>
        <a:spcAft>
          <a:spcPct val="0"/>
        </a:spcAft>
        <a:buSzPct val="85000"/>
        <a:buFont typeface="Lucida Grande" charset="0"/>
        <a:buChar char="-"/>
        <a:defRPr sz="2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914400" indent="-228600" algn="l" defTabSz="457200" rtl="0" eaLnBrk="1" fontAlgn="base" hangingPunct="1">
        <a:spcBef>
          <a:spcPct val="20000"/>
        </a:spcBef>
        <a:spcAft>
          <a:spcPct val="0"/>
        </a:spcAft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emf"/><Relationship Id="rId5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ESnet’s</a:t>
            </a:r>
            <a:r>
              <a:rPr lang="en-US" dirty="0" smtClean="0"/>
              <a:t> Use of </a:t>
            </a:r>
            <a:r>
              <a:rPr lang="en-US" dirty="0" err="1" smtClean="0"/>
              <a:t>OpenFlow</a:t>
            </a:r>
            <a:r>
              <a:rPr lang="en-US" dirty="0" smtClean="0"/>
              <a:t> To Facilitate Science Data Mobility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Chin Guok</a:t>
            </a:r>
          </a:p>
          <a:p>
            <a:r>
              <a:rPr lang="en-US" dirty="0" err="1" smtClean="0"/>
              <a:t>Inder</a:t>
            </a:r>
            <a:r>
              <a:rPr lang="en-US" dirty="0" smtClean="0"/>
              <a:t> </a:t>
            </a:r>
            <a:r>
              <a:rPr lang="en-US" dirty="0" err="1" smtClean="0"/>
              <a:t>Monga</a:t>
            </a:r>
            <a:r>
              <a:rPr lang="en-US" dirty="0" smtClean="0"/>
              <a:t>, and Eric </a:t>
            </a:r>
            <a:r>
              <a:rPr lang="en-US" dirty="0" err="1" smtClean="0"/>
              <a:t>Pouyoul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OGF 36 </a:t>
            </a:r>
            <a:r>
              <a:rPr lang="en-US" dirty="0" err="1" smtClean="0"/>
              <a:t>OpenFlow</a:t>
            </a:r>
            <a:r>
              <a:rPr lang="en-US" dirty="0" smtClean="0"/>
              <a:t> Workshop</a:t>
            </a:r>
          </a:p>
          <a:p>
            <a:r>
              <a:rPr lang="en-US" dirty="0" smtClean="0"/>
              <a:t>Chicago, Il</a:t>
            </a:r>
          </a:p>
          <a:p>
            <a:r>
              <a:rPr lang="en-US" dirty="0" smtClean="0"/>
              <a:t>Oct 8, 2012</a:t>
            </a:r>
          </a:p>
        </p:txBody>
      </p:sp>
    </p:spTree>
    <p:extLst>
      <p:ext uri="{BB962C8B-B14F-4D97-AF65-F5344CB8AC3E}">
        <p14:creationId xmlns:p14="http://schemas.microsoft.com/office/powerpoint/2010/main" val="293932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99300" cy="769938"/>
          </a:xfrm>
        </p:spPr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2DE2B-1862-AC46-8E34-76F2DE4B4D3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919" y="1524000"/>
            <a:ext cx="4586294" cy="4586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8726" y="1018363"/>
            <a:ext cx="7099300" cy="1143000"/>
          </a:xfrm>
        </p:spPr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pic>
        <p:nvPicPr>
          <p:cNvPr id="5" name="Picture 4" descr="disclaim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25" y="2341009"/>
            <a:ext cx="2957308" cy="262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80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74917" cy="789460"/>
          </a:xfrm>
        </p:spPr>
        <p:txBody>
          <a:bodyPr/>
          <a:lstStyle/>
          <a:p>
            <a:r>
              <a:rPr lang="en-US" dirty="0" smtClean="0"/>
              <a:t>Pros and Cons of </a:t>
            </a:r>
            <a:r>
              <a:rPr lang="en-US" dirty="0" err="1" smtClean="0"/>
              <a:t>OpenFlow</a:t>
            </a:r>
            <a:r>
              <a:rPr lang="en-US" dirty="0" smtClean="0"/>
              <a:t> in the WAN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548196"/>
          <a:ext cx="8243176" cy="4454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1588"/>
                <a:gridCol w="4121588"/>
              </a:tblGrid>
              <a:tr h="47660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Separation</a:t>
                      </a:r>
                      <a:r>
                        <a:rPr lang="en-US" sz="2000" baseline="0" dirty="0" smtClean="0"/>
                        <a:t> of Control and Data Plane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43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Reduces</a:t>
                      </a:r>
                      <a:r>
                        <a:rPr lang="en-US" sz="1800" baseline="0" dirty="0" smtClean="0"/>
                        <a:t>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Requires infrastructure</a:t>
                      </a:r>
                      <a:r>
                        <a:rPr lang="en-US" sz="1800" baseline="0" dirty="0" smtClean="0"/>
                        <a:t> support for control plane</a:t>
                      </a:r>
                    </a:p>
                  </a:txBody>
                  <a:tcPr/>
                </a:tc>
              </a:tr>
              <a:tr h="6843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Simplifies operations</a:t>
                      </a: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Control / data plane failure scenarios must be investigated for resiliency</a:t>
                      </a:r>
                      <a:endParaRPr lang="en-US" sz="1800" dirty="0" smtClean="0"/>
                    </a:p>
                  </a:txBody>
                  <a:tcPr/>
                </a:tc>
              </a:tr>
              <a:tr h="4236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Direct Access to Forwarding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 Table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4309"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</a:t>
                      </a:r>
                      <a:r>
                        <a:rPr lang="en-US" baseline="0" dirty="0" smtClean="0"/>
                        <a:t> high degree of flexibility and 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Access control to modify forwarding table is critical, concurrent</a:t>
                      </a:r>
                      <a:r>
                        <a:rPr lang="en-US" baseline="0" dirty="0" smtClean="0"/>
                        <a:t> access  may require locks</a:t>
                      </a:r>
                      <a:endParaRPr lang="en-US" dirty="0" smtClean="0"/>
                    </a:p>
                  </a:txBody>
                  <a:tcPr/>
                </a:tc>
              </a:tr>
              <a:tr h="1270860">
                <a:tc>
                  <a:txBody>
                    <a:bodyPr/>
                    <a:lstStyle/>
                    <a:p>
                      <a:r>
                        <a:rPr lang="en-US" dirty="0" smtClean="0"/>
                        <a:t>Facilitates programmability</a:t>
                      </a:r>
                      <a:r>
                        <a:rPr lang="en-US" baseline="0" dirty="0" smtClean="0"/>
                        <a:t> of the network (e.g. Software Defined Networking*), and f</a:t>
                      </a:r>
                      <a:r>
                        <a:rPr lang="en-US" dirty="0" smtClean="0"/>
                        <a:t>ormalizes the notion</a:t>
                      </a:r>
                      <a:r>
                        <a:rPr lang="en-US" baseline="0" dirty="0" smtClean="0"/>
                        <a:t> of a Network 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Reliant on third-party</a:t>
                      </a:r>
                      <a:r>
                        <a:rPr lang="en-US" baseline="0" dirty="0" smtClean="0"/>
                        <a:t> applications for routing functions (e.g. BGP, IGP, route / packet filtering, etc)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4225756" y="5589688"/>
            <a:ext cx="299178" cy="299178"/>
            <a:chOff x="4686031" y="6089405"/>
            <a:chExt cx="299178" cy="299178"/>
          </a:xfrm>
        </p:grpSpPr>
        <p:sp>
          <p:nvSpPr>
            <p:cNvPr id="13" name="Oval 12"/>
            <p:cNvSpPr/>
            <p:nvPr/>
          </p:nvSpPr>
          <p:spPr>
            <a:xfrm>
              <a:off x="4699120" y="6102494"/>
              <a:ext cx="273000" cy="273000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lus 13"/>
            <p:cNvSpPr/>
            <p:nvPr/>
          </p:nvSpPr>
          <p:spPr>
            <a:xfrm>
              <a:off x="4686031" y="6089405"/>
              <a:ext cx="299178" cy="299178"/>
            </a:xfrm>
            <a:prstGeom prst="mathPlus">
              <a:avLst>
                <a:gd name="adj1" fmla="val 194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46244" y="5621971"/>
            <a:ext cx="299178" cy="273000"/>
            <a:chOff x="3662281" y="6115583"/>
            <a:chExt cx="299178" cy="273000"/>
          </a:xfrm>
        </p:grpSpPr>
        <p:sp>
          <p:nvSpPr>
            <p:cNvPr id="15" name="Oval 14"/>
            <p:cNvSpPr/>
            <p:nvPr/>
          </p:nvSpPr>
          <p:spPr>
            <a:xfrm>
              <a:off x="3675370" y="6115583"/>
              <a:ext cx="273000" cy="2730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Minus 16"/>
            <p:cNvSpPr/>
            <p:nvPr/>
          </p:nvSpPr>
          <p:spPr>
            <a:xfrm>
              <a:off x="3662281" y="6140317"/>
              <a:ext cx="299178" cy="223532"/>
            </a:xfrm>
            <a:prstGeom prst="mathMinus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25756" y="2306246"/>
            <a:ext cx="299178" cy="299178"/>
            <a:chOff x="4686031" y="6089405"/>
            <a:chExt cx="299178" cy="299178"/>
          </a:xfrm>
        </p:grpSpPr>
        <p:sp>
          <p:nvSpPr>
            <p:cNvPr id="21" name="Oval 20"/>
            <p:cNvSpPr/>
            <p:nvPr/>
          </p:nvSpPr>
          <p:spPr>
            <a:xfrm>
              <a:off x="4699120" y="6102494"/>
              <a:ext cx="273000" cy="273000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lus 21"/>
            <p:cNvSpPr/>
            <p:nvPr/>
          </p:nvSpPr>
          <p:spPr>
            <a:xfrm>
              <a:off x="4686031" y="6089405"/>
              <a:ext cx="299178" cy="299178"/>
            </a:xfrm>
            <a:prstGeom prst="mathPlus">
              <a:avLst>
                <a:gd name="adj1" fmla="val 194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25756" y="3001963"/>
            <a:ext cx="299178" cy="299178"/>
            <a:chOff x="4686031" y="6089405"/>
            <a:chExt cx="299178" cy="299178"/>
          </a:xfrm>
        </p:grpSpPr>
        <p:sp>
          <p:nvSpPr>
            <p:cNvPr id="24" name="Oval 23"/>
            <p:cNvSpPr/>
            <p:nvPr/>
          </p:nvSpPr>
          <p:spPr>
            <a:xfrm>
              <a:off x="4699120" y="6102494"/>
              <a:ext cx="273000" cy="273000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lus 24"/>
            <p:cNvSpPr/>
            <p:nvPr/>
          </p:nvSpPr>
          <p:spPr>
            <a:xfrm>
              <a:off x="4686031" y="6089405"/>
              <a:ext cx="299178" cy="299178"/>
            </a:xfrm>
            <a:prstGeom prst="mathPlus">
              <a:avLst>
                <a:gd name="adj1" fmla="val 194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25756" y="4342578"/>
            <a:ext cx="299178" cy="299178"/>
            <a:chOff x="4686031" y="6089405"/>
            <a:chExt cx="299178" cy="299178"/>
          </a:xfrm>
        </p:grpSpPr>
        <p:sp>
          <p:nvSpPr>
            <p:cNvPr id="27" name="Oval 26"/>
            <p:cNvSpPr/>
            <p:nvPr/>
          </p:nvSpPr>
          <p:spPr>
            <a:xfrm>
              <a:off x="4699120" y="6102494"/>
              <a:ext cx="273000" cy="273000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lus 27"/>
            <p:cNvSpPr/>
            <p:nvPr/>
          </p:nvSpPr>
          <p:spPr>
            <a:xfrm>
              <a:off x="4686031" y="6089405"/>
              <a:ext cx="299178" cy="299178"/>
            </a:xfrm>
            <a:prstGeom prst="mathPlus">
              <a:avLst>
                <a:gd name="adj1" fmla="val 194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346244" y="4368756"/>
            <a:ext cx="299178" cy="273000"/>
            <a:chOff x="3662281" y="6115583"/>
            <a:chExt cx="299178" cy="273000"/>
          </a:xfrm>
        </p:grpSpPr>
        <p:sp>
          <p:nvSpPr>
            <p:cNvPr id="30" name="Oval 29"/>
            <p:cNvSpPr/>
            <p:nvPr/>
          </p:nvSpPr>
          <p:spPr>
            <a:xfrm>
              <a:off x="3675370" y="6115583"/>
              <a:ext cx="273000" cy="2730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Minus 30"/>
            <p:cNvSpPr/>
            <p:nvPr/>
          </p:nvSpPr>
          <p:spPr>
            <a:xfrm>
              <a:off x="3662281" y="6140317"/>
              <a:ext cx="299178" cy="223532"/>
            </a:xfrm>
            <a:prstGeom prst="mathMinus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346244" y="3032488"/>
            <a:ext cx="299178" cy="273000"/>
            <a:chOff x="3662281" y="6115583"/>
            <a:chExt cx="299178" cy="273000"/>
          </a:xfrm>
        </p:grpSpPr>
        <p:sp>
          <p:nvSpPr>
            <p:cNvPr id="33" name="Oval 32"/>
            <p:cNvSpPr/>
            <p:nvPr/>
          </p:nvSpPr>
          <p:spPr>
            <a:xfrm>
              <a:off x="3675370" y="6115583"/>
              <a:ext cx="273000" cy="2730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Minus 33"/>
            <p:cNvSpPr/>
            <p:nvPr/>
          </p:nvSpPr>
          <p:spPr>
            <a:xfrm>
              <a:off x="3662281" y="6140317"/>
              <a:ext cx="299178" cy="223532"/>
            </a:xfrm>
            <a:prstGeom prst="mathMinus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46244" y="2324561"/>
            <a:ext cx="299178" cy="273000"/>
            <a:chOff x="3662281" y="6115583"/>
            <a:chExt cx="299178" cy="273000"/>
          </a:xfrm>
        </p:grpSpPr>
        <p:sp>
          <p:nvSpPr>
            <p:cNvPr id="36" name="Oval 35"/>
            <p:cNvSpPr/>
            <p:nvPr/>
          </p:nvSpPr>
          <p:spPr>
            <a:xfrm>
              <a:off x="3675370" y="6115583"/>
              <a:ext cx="273000" cy="2730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inus 36"/>
            <p:cNvSpPr/>
            <p:nvPr/>
          </p:nvSpPr>
          <p:spPr>
            <a:xfrm>
              <a:off x="3662281" y="6140317"/>
              <a:ext cx="299178" cy="223532"/>
            </a:xfrm>
            <a:prstGeom prst="mathMinus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96600" y="6090410"/>
            <a:ext cx="835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*NB: SDN concept has been deployed in R&amp;E networks via dynamic circuit provisioning (e.g. IDC, NSI)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738884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> in the WAN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808"/>
            <a:ext cx="8229600" cy="5119406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Augmenting edge services*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Facilitates moving of flows from one service (e.g. best-effort routed) to another (e.g. bandwidth guaranteed switched)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Leveraged for monitoring / security functions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IDS (e.g. black-holing </a:t>
            </a:r>
            <a:r>
              <a:rPr lang="en-US" dirty="0" err="1" smtClean="0"/>
              <a:t>DoS</a:t>
            </a:r>
            <a:r>
              <a:rPr lang="en-US" dirty="0" smtClean="0"/>
              <a:t> traffic)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CALEA compliance (e.g. mirroring traffic)</a:t>
            </a:r>
          </a:p>
          <a:p>
            <a:pPr>
              <a:buFont typeface="Arial"/>
              <a:buChar char="•"/>
            </a:pPr>
            <a:r>
              <a:rPr lang="en-US" dirty="0" smtClean="0"/>
              <a:t>Service virtualization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Hides under-lying topology and exposes an </a:t>
            </a:r>
            <a:r>
              <a:rPr lang="en-US" dirty="0" err="1" smtClean="0"/>
              <a:t>Openflow</a:t>
            </a:r>
            <a:r>
              <a:rPr lang="en-US" dirty="0" smtClean="0"/>
              <a:t> interface for user manipulation of substrate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Facilitates recursive partitioning of substrates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Potential to dynamically support high layer constructs (e.g. </a:t>
            </a:r>
            <a:r>
              <a:rPr lang="en-US" dirty="0" err="1" smtClean="0"/>
              <a:t>anycast/manycast/multicast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590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Journey with </a:t>
            </a:r>
            <a:r>
              <a:rPr lang="en-US" dirty="0" err="1" smtClean="0"/>
              <a:t>OpenFlow</a:t>
            </a:r>
            <a:r>
              <a:rPr lang="en-US" dirty="0" smtClean="0"/>
              <a:t>/SDN</a:t>
            </a:r>
            <a:br>
              <a:rPr lang="en-US" dirty="0" smtClean="0"/>
            </a:br>
            <a:r>
              <a:rPr lang="en-US" sz="2000" i="1" dirty="0" smtClean="0"/>
              <a:t>Joint Techs Summer 2011, Fairbanks, Alaska</a:t>
            </a:r>
            <a:endParaRPr lang="en-US" sz="2000" i="1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1 slide 20110711-monga ganguly-openflow with osca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552" y="1546600"/>
            <a:ext cx="6532655" cy="4899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7099" y="1546600"/>
            <a:ext cx="2185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Key Features</a:t>
            </a:r>
          </a:p>
          <a:p>
            <a:pPr>
              <a:buFont typeface="Arial"/>
              <a:buChar char="•"/>
            </a:pPr>
            <a:r>
              <a:rPr lang="en-US" sz="1600" dirty="0" smtClean="0"/>
              <a:t>  Flexible selection of service paths</a:t>
            </a:r>
          </a:p>
          <a:p>
            <a:pPr>
              <a:buFont typeface="Arial"/>
              <a:buChar char="•"/>
            </a:pPr>
            <a:endParaRPr lang="en-US" sz="1600" dirty="0" smtClean="0"/>
          </a:p>
          <a:p>
            <a:pPr>
              <a:buFont typeface="Arial"/>
              <a:buChar char="•"/>
            </a:pPr>
            <a:r>
              <a:rPr lang="en-US" sz="1600" dirty="0" smtClean="0"/>
              <a:t>  Programmatic traffic engineering</a:t>
            </a:r>
          </a:p>
          <a:p>
            <a:pPr>
              <a:buFont typeface="Arial"/>
              <a:buChar char="•"/>
            </a:pPr>
            <a:endParaRPr lang="en-US" sz="1600" dirty="0" smtClean="0"/>
          </a:p>
          <a:p>
            <a:pPr>
              <a:buFont typeface="Arial"/>
              <a:buChar char="•"/>
            </a:pPr>
            <a:r>
              <a:rPr lang="en-US" sz="1600" dirty="0" smtClean="0"/>
              <a:t>  High granularity of flow separation</a:t>
            </a:r>
          </a:p>
        </p:txBody>
      </p:sp>
    </p:spTree>
    <p:extLst>
      <p:ext uri="{BB962C8B-B14F-4D97-AF65-F5344CB8AC3E}">
        <p14:creationId xmlns:p14="http://schemas.microsoft.com/office/powerpoint/2010/main" val="357601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11" dirty="0" smtClean="0"/>
              <a:t>Journey with </a:t>
            </a:r>
            <a:r>
              <a:rPr lang="en-US" sz="3111" dirty="0" err="1" smtClean="0"/>
              <a:t>OpenFlow</a:t>
            </a:r>
            <a:r>
              <a:rPr lang="en-US" sz="3111" dirty="0" smtClean="0"/>
              <a:t>/SDN</a:t>
            </a:r>
            <a:r>
              <a:rPr lang="en-US" dirty="0"/>
              <a:t/>
            </a:r>
            <a:br>
              <a:rPr lang="en-US" dirty="0"/>
            </a:br>
            <a:r>
              <a:rPr lang="en-US" sz="2000" i="1" dirty="0" smtClean="0"/>
              <a:t>Inaugural</a:t>
            </a:r>
            <a:r>
              <a:rPr lang="en-US" dirty="0" smtClean="0"/>
              <a:t> </a:t>
            </a:r>
            <a:r>
              <a:rPr lang="en-US" sz="2000" i="1" dirty="0" smtClean="0"/>
              <a:t>Open Network Summit, 2011, Stanford </a:t>
            </a:r>
            <a:br>
              <a:rPr lang="en-US" sz="2000" i="1" dirty="0" smtClean="0"/>
            </a:br>
            <a:r>
              <a:rPr lang="en-US" sz="2000" i="1" dirty="0" smtClean="0"/>
              <a:t>and </a:t>
            </a:r>
            <a:r>
              <a:rPr lang="en-US" sz="2000" i="1" dirty="0" err="1" smtClean="0"/>
              <a:t>SuperComputing</a:t>
            </a:r>
            <a:r>
              <a:rPr lang="en-US" sz="2000" i="1" dirty="0" smtClean="0"/>
              <a:t> 2011, Seattle</a:t>
            </a:r>
            <a:endParaRPr lang="en-US" sz="2000" i="1" dirty="0"/>
          </a:p>
        </p:txBody>
      </p:sp>
      <p:pic>
        <p:nvPicPr>
          <p:cNvPr id="4" name="Picture 3" descr="tnc2012_slides_TNC2012-LIVE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552" y="1546599"/>
            <a:ext cx="6531108" cy="48983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7099" y="1546600"/>
            <a:ext cx="2185453" cy="504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Key Features</a:t>
            </a:r>
          </a:p>
          <a:p>
            <a:pPr>
              <a:buFont typeface="Arial"/>
              <a:buChar char="•"/>
            </a:pPr>
            <a:r>
              <a:rPr lang="en-US" sz="1600" dirty="0" smtClean="0"/>
              <a:t>  ECSEL*: Network Control End-site to End-site IDC</a:t>
            </a:r>
          </a:p>
          <a:p>
            <a:pPr>
              <a:buFont typeface="Arial"/>
              <a:buChar char="•"/>
            </a:pPr>
            <a:endParaRPr lang="en-US" sz="1600" dirty="0" smtClean="0"/>
          </a:p>
          <a:p>
            <a:pPr>
              <a:buFont typeface="Arial"/>
              <a:buChar char="•"/>
            </a:pPr>
            <a:r>
              <a:rPr lang="en-US" sz="1600" dirty="0" smtClean="0"/>
              <a:t>  Leveraging </a:t>
            </a:r>
            <a:r>
              <a:rPr lang="en-US" sz="1600" dirty="0" err="1" smtClean="0"/>
              <a:t>OpenFlow’s</a:t>
            </a:r>
            <a:r>
              <a:rPr lang="en-US" sz="1600" dirty="0" smtClean="0"/>
              <a:t> topology capabilities to dynamically learn of new connections</a:t>
            </a:r>
          </a:p>
          <a:p>
            <a:pPr>
              <a:buFont typeface="Arial"/>
              <a:buChar char="•"/>
            </a:pPr>
            <a:endParaRPr lang="en-US" sz="1600" dirty="0" smtClean="0"/>
          </a:p>
          <a:p>
            <a:pPr>
              <a:buFont typeface="Arial"/>
              <a:buChar char="•"/>
            </a:pPr>
            <a:r>
              <a:rPr lang="en-US" sz="1600" dirty="0" smtClean="0"/>
              <a:t>  Coordination and orchestration of end-to-end connections at various layers</a:t>
            </a:r>
          </a:p>
          <a:p>
            <a:endParaRPr lang="en-US" sz="1600" dirty="0" smtClean="0"/>
          </a:p>
          <a:p>
            <a:r>
              <a:rPr lang="en-US" sz="1100" i="1" dirty="0" smtClean="0"/>
              <a:t>*NB: ECSEL is a modified version of OSCARS supporting end site to end site negotiation of WAN resources, and on the fly LAN provisioning using </a:t>
            </a:r>
            <a:r>
              <a:rPr lang="en-US" sz="1100" i="1" dirty="0" err="1" smtClean="0"/>
              <a:t>OpenFlow</a:t>
            </a:r>
            <a:endParaRPr lang="en-US" sz="1100" i="1" dirty="0" smtClean="0"/>
          </a:p>
        </p:txBody>
      </p:sp>
    </p:spTree>
    <p:extLst>
      <p:ext uri="{BB962C8B-B14F-4D97-AF65-F5344CB8AC3E}">
        <p14:creationId xmlns:p14="http://schemas.microsoft.com/office/powerpoint/2010/main" val="2928797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err="1" smtClean="0"/>
              <a:t>OneSwitch</a:t>
            </a:r>
            <a:r>
              <a:rPr lang="en-US" sz="2800" dirty="0" smtClean="0"/>
              <a:t>*: Abstracting the topology. Giving control to the application</a:t>
            </a:r>
          </a:p>
        </p:txBody>
      </p:sp>
      <p:pic>
        <p:nvPicPr>
          <p:cNvPr id="71683" name="Picture 4" descr="switch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048000"/>
            <a:ext cx="976313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4" name="Picture 5" descr="Router_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3657600"/>
            <a:ext cx="79692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5" name="Picture 6" descr="Router_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3657600"/>
            <a:ext cx="79692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6" name="Picture 7" descr="Router_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01000" y="3657600"/>
            <a:ext cx="79692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7" name="Picture 8" descr="Router_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5193496"/>
            <a:ext cx="79692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8" name="Picture 9" descr="Router_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5117296"/>
            <a:ext cx="79692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9" name="Picture 10" descr="switch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3048000"/>
            <a:ext cx="976313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0" name="Picture 11" descr="switch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3048000"/>
            <a:ext cx="976313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1" name="Picture 12" descr="switch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4583896"/>
            <a:ext cx="976313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2" name="Picture 13" descr="switch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4507696"/>
            <a:ext cx="976313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693" name="Straight Connector 17"/>
          <p:cNvCxnSpPr>
            <a:cxnSpLocks noChangeShapeType="1"/>
            <a:stCxn id="71684" idx="3"/>
            <a:endCxn id="71685" idx="1"/>
          </p:cNvCxnSpPr>
          <p:nvPr/>
        </p:nvCxnSpPr>
        <p:spPr bwMode="auto">
          <a:xfrm>
            <a:off x="3616325" y="4013200"/>
            <a:ext cx="1717675" cy="1588"/>
          </a:xfrm>
          <a:prstGeom prst="line">
            <a:avLst/>
          </a:prstGeom>
          <a:noFill/>
          <a:ln w="76200" cmpd="tri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71694" name="Straight Connector 18"/>
          <p:cNvCxnSpPr>
            <a:cxnSpLocks noChangeShapeType="1"/>
            <a:stCxn id="71685" idx="3"/>
            <a:endCxn id="71686" idx="1"/>
          </p:cNvCxnSpPr>
          <p:nvPr/>
        </p:nvCxnSpPr>
        <p:spPr bwMode="auto">
          <a:xfrm>
            <a:off x="6130925" y="4013200"/>
            <a:ext cx="1870075" cy="1588"/>
          </a:xfrm>
          <a:prstGeom prst="line">
            <a:avLst/>
          </a:prstGeom>
          <a:noFill/>
          <a:ln w="76200" cmpd="tri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71695" name="Straight Connector 19"/>
          <p:cNvCxnSpPr>
            <a:cxnSpLocks noChangeShapeType="1"/>
            <a:stCxn id="71684" idx="2"/>
            <a:endCxn id="71687" idx="1"/>
          </p:cNvCxnSpPr>
          <p:nvPr/>
        </p:nvCxnSpPr>
        <p:spPr bwMode="auto">
          <a:xfrm rot="16200000" flipH="1">
            <a:off x="3076183" y="4510479"/>
            <a:ext cx="1180296" cy="896937"/>
          </a:xfrm>
          <a:prstGeom prst="line">
            <a:avLst/>
          </a:prstGeom>
          <a:noFill/>
          <a:ln w="76200" cmpd="tri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71696" name="Straight Connector 22"/>
          <p:cNvCxnSpPr>
            <a:cxnSpLocks noChangeShapeType="1"/>
            <a:stCxn id="71687" idx="3"/>
            <a:endCxn id="71688" idx="1"/>
          </p:cNvCxnSpPr>
          <p:nvPr/>
        </p:nvCxnSpPr>
        <p:spPr bwMode="auto">
          <a:xfrm flipV="1">
            <a:off x="4911725" y="5472896"/>
            <a:ext cx="1870075" cy="76200"/>
          </a:xfrm>
          <a:prstGeom prst="line">
            <a:avLst/>
          </a:prstGeom>
          <a:noFill/>
          <a:ln w="76200" cmpd="tri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71697" name="Straight Connector 25"/>
          <p:cNvCxnSpPr>
            <a:cxnSpLocks noChangeShapeType="1"/>
            <a:stCxn id="71686" idx="2"/>
            <a:endCxn id="71688" idx="3"/>
          </p:cNvCxnSpPr>
          <p:nvPr/>
        </p:nvCxnSpPr>
        <p:spPr bwMode="auto">
          <a:xfrm rot="5400000">
            <a:off x="7437046" y="4510479"/>
            <a:ext cx="1104096" cy="820738"/>
          </a:xfrm>
          <a:prstGeom prst="line">
            <a:avLst/>
          </a:prstGeom>
          <a:noFill/>
          <a:ln w="76200" cmpd="tri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71698" name="Straight Connector 35"/>
          <p:cNvCxnSpPr>
            <a:cxnSpLocks noChangeShapeType="1"/>
          </p:cNvCxnSpPr>
          <p:nvPr/>
        </p:nvCxnSpPr>
        <p:spPr bwMode="auto">
          <a:xfrm rot="5400000">
            <a:off x="2855913" y="3619500"/>
            <a:ext cx="230188" cy="1587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699" name="Straight Connector 37"/>
          <p:cNvCxnSpPr>
            <a:cxnSpLocks noChangeShapeType="1"/>
          </p:cNvCxnSpPr>
          <p:nvPr/>
        </p:nvCxnSpPr>
        <p:spPr bwMode="auto">
          <a:xfrm rot="5400000">
            <a:off x="3236913" y="3619500"/>
            <a:ext cx="230188" cy="1587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700" name="Straight Connector 41"/>
          <p:cNvCxnSpPr>
            <a:cxnSpLocks noChangeShapeType="1"/>
          </p:cNvCxnSpPr>
          <p:nvPr/>
        </p:nvCxnSpPr>
        <p:spPr bwMode="auto">
          <a:xfrm rot="5400000">
            <a:off x="5372100" y="3619500"/>
            <a:ext cx="230188" cy="1588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701" name="Straight Connector 42"/>
          <p:cNvCxnSpPr>
            <a:cxnSpLocks noChangeShapeType="1"/>
          </p:cNvCxnSpPr>
          <p:nvPr/>
        </p:nvCxnSpPr>
        <p:spPr bwMode="auto">
          <a:xfrm rot="5400000">
            <a:off x="5753100" y="3619500"/>
            <a:ext cx="230188" cy="1588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702" name="Straight Connector 43"/>
          <p:cNvCxnSpPr>
            <a:cxnSpLocks noChangeShapeType="1"/>
          </p:cNvCxnSpPr>
          <p:nvPr/>
        </p:nvCxnSpPr>
        <p:spPr bwMode="auto">
          <a:xfrm rot="5400000">
            <a:off x="8039100" y="3619500"/>
            <a:ext cx="230188" cy="1588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703" name="Straight Connector 44"/>
          <p:cNvCxnSpPr>
            <a:cxnSpLocks noChangeShapeType="1"/>
          </p:cNvCxnSpPr>
          <p:nvPr/>
        </p:nvCxnSpPr>
        <p:spPr bwMode="auto">
          <a:xfrm rot="5400000">
            <a:off x="8420100" y="3619500"/>
            <a:ext cx="230188" cy="1588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704" name="Straight Connector 45"/>
          <p:cNvCxnSpPr>
            <a:cxnSpLocks noChangeShapeType="1"/>
          </p:cNvCxnSpPr>
          <p:nvPr/>
        </p:nvCxnSpPr>
        <p:spPr bwMode="auto">
          <a:xfrm rot="5400000">
            <a:off x="4152900" y="5155396"/>
            <a:ext cx="230188" cy="1588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705" name="Straight Connector 46"/>
          <p:cNvCxnSpPr>
            <a:cxnSpLocks noChangeShapeType="1"/>
          </p:cNvCxnSpPr>
          <p:nvPr/>
        </p:nvCxnSpPr>
        <p:spPr bwMode="auto">
          <a:xfrm rot="5400000">
            <a:off x="4533900" y="5155396"/>
            <a:ext cx="230188" cy="1588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706" name="Straight Connector 47"/>
          <p:cNvCxnSpPr>
            <a:cxnSpLocks noChangeShapeType="1"/>
          </p:cNvCxnSpPr>
          <p:nvPr/>
        </p:nvCxnSpPr>
        <p:spPr bwMode="auto">
          <a:xfrm rot="5400000">
            <a:off x="6819900" y="5079196"/>
            <a:ext cx="230188" cy="1588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707" name="Straight Connector 48"/>
          <p:cNvCxnSpPr>
            <a:cxnSpLocks noChangeShapeType="1"/>
          </p:cNvCxnSpPr>
          <p:nvPr/>
        </p:nvCxnSpPr>
        <p:spPr bwMode="auto">
          <a:xfrm rot="5400000">
            <a:off x="7200900" y="5079196"/>
            <a:ext cx="230188" cy="1588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708" name="Straight Connector 50"/>
          <p:cNvCxnSpPr>
            <a:cxnSpLocks noChangeShapeType="1"/>
            <a:stCxn id="71687" idx="3"/>
            <a:endCxn id="71685" idx="2"/>
          </p:cNvCxnSpPr>
          <p:nvPr/>
        </p:nvCxnSpPr>
        <p:spPr bwMode="auto">
          <a:xfrm flipV="1">
            <a:off x="4911725" y="4368800"/>
            <a:ext cx="820738" cy="1180296"/>
          </a:xfrm>
          <a:prstGeom prst="line">
            <a:avLst/>
          </a:prstGeom>
          <a:noFill/>
          <a:ln w="76200" cmpd="tri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71709" name="Straight Connector 53"/>
          <p:cNvCxnSpPr>
            <a:cxnSpLocks noChangeShapeType="1"/>
            <a:stCxn id="71685" idx="2"/>
            <a:endCxn id="71688" idx="1"/>
          </p:cNvCxnSpPr>
          <p:nvPr/>
        </p:nvCxnSpPr>
        <p:spPr bwMode="auto">
          <a:xfrm rot="16200000" flipH="1">
            <a:off x="5705083" y="4396179"/>
            <a:ext cx="1104096" cy="1049337"/>
          </a:xfrm>
          <a:prstGeom prst="line">
            <a:avLst/>
          </a:prstGeom>
          <a:noFill/>
          <a:ln w="76200" cmpd="tri">
            <a:solidFill>
              <a:schemeClr val="tx2"/>
            </a:solidFill>
            <a:round/>
            <a:headEnd/>
            <a:tailEnd/>
          </a:ln>
        </p:spPr>
      </p:cxnSp>
      <p:pic>
        <p:nvPicPr>
          <p:cNvPr id="71710" name="Picture 40" descr="switch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1131520"/>
            <a:ext cx="2667000" cy="16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1" name="TextBox 51"/>
          <p:cNvSpPr txBox="1">
            <a:spLocks noChangeArrowheads="1"/>
          </p:cNvSpPr>
          <p:nvPr/>
        </p:nvSpPr>
        <p:spPr bwMode="auto">
          <a:xfrm>
            <a:off x="2394551" y="1470313"/>
            <a:ext cx="1371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/>
              <a:t>Virtual </a:t>
            </a:r>
            <a:r>
              <a:rPr lang="en-US" dirty="0" err="1"/>
              <a:t>OpenFlow</a:t>
            </a:r>
            <a:r>
              <a:rPr lang="en-US" dirty="0"/>
              <a:t> Switch</a:t>
            </a:r>
          </a:p>
        </p:txBody>
      </p:sp>
      <p:sp>
        <p:nvSpPr>
          <p:cNvPr id="71712" name="Oval 55"/>
          <p:cNvSpPr>
            <a:spLocks noChangeArrowheads="1"/>
          </p:cNvSpPr>
          <p:nvPr/>
        </p:nvSpPr>
        <p:spPr bwMode="auto">
          <a:xfrm>
            <a:off x="7091087" y="1555444"/>
            <a:ext cx="1561548" cy="838199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14" name="TextBox 62"/>
          <p:cNvSpPr txBox="1">
            <a:spLocks noChangeArrowheads="1"/>
          </p:cNvSpPr>
          <p:nvPr/>
        </p:nvSpPr>
        <p:spPr bwMode="auto">
          <a:xfrm>
            <a:off x="7208490" y="1651378"/>
            <a:ext cx="13267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Application</a:t>
            </a:r>
          </a:p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71715" name="Straight Arrow Connector 65"/>
          <p:cNvCxnSpPr>
            <a:cxnSpLocks noChangeShapeType="1"/>
            <a:stCxn id="71712" idx="2"/>
          </p:cNvCxnSpPr>
          <p:nvPr/>
        </p:nvCxnSpPr>
        <p:spPr bwMode="auto">
          <a:xfrm rot="10800000" flipV="1">
            <a:off x="5868989" y="1974544"/>
            <a:ext cx="1222099" cy="1588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lgDashDotDot"/>
            <a:round/>
            <a:headEnd type="arrow" w="med" len="med"/>
            <a:tailEnd type="arrow" w="med" len="med"/>
          </a:ln>
        </p:spPr>
      </p:cxnSp>
      <p:cxnSp>
        <p:nvCxnSpPr>
          <p:cNvPr id="71716" name="Straight Arrow Connector 71"/>
          <p:cNvCxnSpPr>
            <a:cxnSpLocks noChangeShapeType="1"/>
          </p:cNvCxnSpPr>
          <p:nvPr/>
        </p:nvCxnSpPr>
        <p:spPr bwMode="auto">
          <a:xfrm flipV="1">
            <a:off x="3352800" y="2581871"/>
            <a:ext cx="587576" cy="545505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lgDashDotDot"/>
            <a:round/>
            <a:headEnd type="arrow" w="med" len="med"/>
            <a:tailEnd type="arrow" w="med" len="med"/>
          </a:ln>
        </p:spPr>
      </p:cxnSp>
      <p:cxnSp>
        <p:nvCxnSpPr>
          <p:cNvPr id="71717" name="Straight Arrow Connector 74"/>
          <p:cNvCxnSpPr>
            <a:cxnSpLocks noChangeShapeType="1"/>
          </p:cNvCxnSpPr>
          <p:nvPr/>
        </p:nvCxnSpPr>
        <p:spPr bwMode="auto">
          <a:xfrm rot="5400000" flipH="1" flipV="1">
            <a:off x="3381227" y="3619451"/>
            <a:ext cx="2075162" cy="2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lgDashDotDot"/>
            <a:round/>
            <a:headEnd type="arrow" w="med" len="med"/>
            <a:tailEnd type="arrow" w="med" len="med"/>
          </a:ln>
        </p:spPr>
      </p:cxnSp>
      <p:cxnSp>
        <p:nvCxnSpPr>
          <p:cNvPr id="71718" name="Straight Arrow Connector 78"/>
          <p:cNvCxnSpPr>
            <a:cxnSpLocks noChangeShapeType="1"/>
          </p:cNvCxnSpPr>
          <p:nvPr/>
        </p:nvCxnSpPr>
        <p:spPr bwMode="auto">
          <a:xfrm rot="16200000" flipV="1">
            <a:off x="5235573" y="2680299"/>
            <a:ext cx="545506" cy="348648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lgDashDotDot"/>
            <a:round/>
            <a:headEnd type="arrow" w="med" len="med"/>
            <a:tailEnd type="arrow" w="med" len="med"/>
          </a:ln>
        </p:spPr>
      </p:cxnSp>
      <p:cxnSp>
        <p:nvCxnSpPr>
          <p:cNvPr id="71719" name="Straight Arrow Connector 81"/>
          <p:cNvCxnSpPr>
            <a:cxnSpLocks noChangeShapeType="1"/>
          </p:cNvCxnSpPr>
          <p:nvPr/>
        </p:nvCxnSpPr>
        <p:spPr bwMode="auto">
          <a:xfrm rot="16200000" flipV="1">
            <a:off x="5280887" y="2773695"/>
            <a:ext cx="2211964" cy="1408438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lgDashDotDot"/>
            <a:round/>
            <a:headEnd type="arrow" w="med" len="med"/>
            <a:tailEnd type="arrow" w="med" len="med"/>
          </a:ln>
        </p:spPr>
      </p:cxnSp>
      <p:cxnSp>
        <p:nvCxnSpPr>
          <p:cNvPr id="71720" name="Straight Arrow Connector 84"/>
          <p:cNvCxnSpPr>
            <a:cxnSpLocks noChangeShapeType="1"/>
          </p:cNvCxnSpPr>
          <p:nvPr/>
        </p:nvCxnSpPr>
        <p:spPr bwMode="auto">
          <a:xfrm rot="10800000">
            <a:off x="5791200" y="2209801"/>
            <a:ext cx="2209800" cy="990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lgDashDotDot"/>
            <a:round/>
            <a:headEnd type="arrow" w="med" len="med"/>
            <a:tailEnd type="arrow" w="med" len="med"/>
          </a:ln>
        </p:spPr>
      </p:cxnSp>
      <p:sp>
        <p:nvSpPr>
          <p:cNvPr id="59" name="TextBox 58"/>
          <p:cNvSpPr txBox="1"/>
          <p:nvPr/>
        </p:nvSpPr>
        <p:spPr>
          <a:xfrm>
            <a:off x="217099" y="1546600"/>
            <a:ext cx="21854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Key Features</a:t>
            </a:r>
          </a:p>
          <a:p>
            <a:pPr>
              <a:buFont typeface="Arial"/>
              <a:buChar char="•"/>
            </a:pPr>
            <a:r>
              <a:rPr lang="en-US" sz="1600" dirty="0" smtClean="0"/>
              <a:t>  Virtualizes a WAN substrate/slice as a single switch</a:t>
            </a:r>
          </a:p>
          <a:p>
            <a:pPr>
              <a:buFont typeface="Arial"/>
              <a:buChar char="•"/>
            </a:pPr>
            <a:endParaRPr lang="en-US" sz="1600" dirty="0" smtClean="0"/>
          </a:p>
          <a:p>
            <a:pPr>
              <a:buFont typeface="Arial"/>
              <a:buChar char="•"/>
            </a:pPr>
            <a:r>
              <a:rPr lang="en-US" sz="1600" dirty="0" smtClean="0"/>
              <a:t>  Allows for recursive abstraction of slices</a:t>
            </a:r>
          </a:p>
          <a:p>
            <a:pPr>
              <a:buFont typeface="Arial"/>
              <a:buChar char="•"/>
            </a:pPr>
            <a:endParaRPr lang="en-US" sz="1600" dirty="0" smtClean="0"/>
          </a:p>
          <a:p>
            <a:pPr>
              <a:buFont typeface="Arial"/>
              <a:buChar char="•"/>
            </a:pPr>
            <a:r>
              <a:rPr lang="en-US" sz="1600" dirty="0" smtClean="0"/>
              <a:t>  Exposes programmatic </a:t>
            </a:r>
            <a:r>
              <a:rPr lang="en-US" sz="1600" dirty="0" err="1" smtClean="0"/>
              <a:t>OpenFlow</a:t>
            </a:r>
            <a:r>
              <a:rPr lang="en-US" sz="1600" dirty="0" smtClean="0"/>
              <a:t> interface to user</a:t>
            </a:r>
          </a:p>
          <a:p>
            <a:pPr>
              <a:buFont typeface="Arial"/>
              <a:buChar char="•"/>
            </a:pPr>
            <a:endParaRPr lang="en-US" sz="1600" dirty="0" smtClean="0"/>
          </a:p>
          <a:p>
            <a:pPr>
              <a:buFont typeface="Arial"/>
              <a:buChar char="•"/>
            </a:pPr>
            <a:r>
              <a:rPr lang="en-US" sz="1600" dirty="0" smtClean="0"/>
              <a:t> Target as SC12 demonstration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046502" y="6090410"/>
            <a:ext cx="5051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*NB: This effort is funded as a DOE ASCR research project</a:t>
            </a:r>
            <a:endParaRPr lang="en-US" sz="1400" i="1" dirty="0"/>
          </a:p>
        </p:txBody>
      </p:sp>
      <p:sp>
        <p:nvSpPr>
          <p:cNvPr id="41" name="Cloud 40"/>
          <p:cNvSpPr/>
          <p:nvPr/>
        </p:nvSpPr>
        <p:spPr>
          <a:xfrm rot="11118550">
            <a:off x="2300749" y="2674076"/>
            <a:ext cx="6690960" cy="3456162"/>
          </a:xfrm>
          <a:prstGeom prst="cloud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</a:t>
            </a:r>
            <a:r>
              <a:rPr lang="en-US" dirty="0" err="1" smtClean="0"/>
              <a:t>ScienceDMZ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Design Pattern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1352" y="1718991"/>
            <a:ext cx="5183078" cy="4326714"/>
          </a:xfrm>
        </p:spPr>
        <p:txBody>
          <a:bodyPr/>
          <a:lstStyle/>
          <a:p>
            <a:pPr marL="0" indent="0"/>
            <a:r>
              <a:rPr lang="en-US" dirty="0" smtClean="0"/>
              <a:t>Simple application of OF</a:t>
            </a:r>
          </a:p>
          <a:p>
            <a:pPr marL="0" indent="0"/>
            <a:r>
              <a:rPr lang="en-US" dirty="0" smtClean="0"/>
              <a:t>OF Switch: fine grained mapping of science flows to guaranteed bandwidth circuits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Dynamic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Application/Policy driven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Automated VLAN translation</a:t>
            </a:r>
          </a:p>
          <a:p>
            <a:pPr marL="0" indent="0"/>
            <a:r>
              <a:rPr lang="en-US" dirty="0" smtClean="0"/>
              <a:t>OF Controller: manage WAN resources (virtual circuits, bandwidth etc.)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Site administrative resource allocation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Site-WAN, Site-Site policies enforced</a:t>
            </a: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  <p:pic>
        <p:nvPicPr>
          <p:cNvPr id="5" name="Picture 3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089" y="3348948"/>
            <a:ext cx="906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>
            <a:stCxn id="5" idx="0"/>
          </p:cNvCxnSpPr>
          <p:nvPr/>
        </p:nvCxnSpPr>
        <p:spPr>
          <a:xfrm flipV="1">
            <a:off x="6856320" y="2481970"/>
            <a:ext cx="0" cy="866978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5" idx="2"/>
          </p:cNvCxnSpPr>
          <p:nvPr/>
        </p:nvCxnSpPr>
        <p:spPr>
          <a:xfrm flipV="1">
            <a:off x="6856320" y="3882348"/>
            <a:ext cx="0" cy="500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335730" y="4834786"/>
            <a:ext cx="520590" cy="7532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856320" y="4834786"/>
            <a:ext cx="0" cy="7532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856320" y="4834786"/>
            <a:ext cx="520589" cy="7532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42" descr="File Server_Updated2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61" y="5588054"/>
            <a:ext cx="422456" cy="56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2" descr="File Server_Updated2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417" y="5588054"/>
            <a:ext cx="422456" cy="56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2" descr="File Server_Updated2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51" y="5588054"/>
            <a:ext cx="422456" cy="56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Oval 26"/>
          <p:cNvSpPr/>
          <p:nvPr/>
        </p:nvSpPr>
        <p:spPr>
          <a:xfrm>
            <a:off x="5926296" y="4096948"/>
            <a:ext cx="1805711" cy="104121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541704" y="4020847"/>
            <a:ext cx="894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OF Switch</a:t>
            </a:r>
            <a:endParaRPr lang="en-US" sz="1200" dirty="0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6738587" y="2481970"/>
            <a:ext cx="117733" cy="1901027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6335730" y="2481969"/>
            <a:ext cx="236540" cy="866979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991247" y="2481970"/>
            <a:ext cx="169252" cy="866979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501017" y="2481970"/>
            <a:ext cx="152400" cy="866978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234764" y="6144088"/>
            <a:ext cx="54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DTNs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7309551" y="3458892"/>
            <a:ext cx="1070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Border Router</a:t>
            </a:r>
            <a:endParaRPr lang="en-US" sz="1100" dirty="0"/>
          </a:p>
        </p:txBody>
      </p:sp>
      <p:sp>
        <p:nvSpPr>
          <p:cNvPr id="53" name="Cloud 52"/>
          <p:cNvSpPr/>
          <p:nvPr/>
        </p:nvSpPr>
        <p:spPr>
          <a:xfrm>
            <a:off x="6078561" y="1762055"/>
            <a:ext cx="1477939" cy="812377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24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595640" y="2016512"/>
            <a:ext cx="52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WAN</a:t>
            </a:r>
            <a:endParaRPr 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7732007" y="2690187"/>
            <a:ext cx="110192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OSCARS</a:t>
            </a:r>
          </a:p>
          <a:p>
            <a:r>
              <a:rPr lang="en-US" sz="1100" dirty="0" smtClean="0"/>
              <a:t> virtual circuits</a:t>
            </a:r>
          </a:p>
          <a:p>
            <a:r>
              <a:rPr lang="en-US" sz="1100" dirty="0" smtClean="0"/>
              <a:t>(L2 VLANs)</a:t>
            </a:r>
            <a:endParaRPr lang="en-US" sz="1100" dirty="0"/>
          </a:p>
        </p:txBody>
      </p:sp>
      <p:cxnSp>
        <p:nvCxnSpPr>
          <p:cNvPr id="57" name="Straight Connector 56"/>
          <p:cNvCxnSpPr>
            <a:stCxn id="55" idx="1"/>
          </p:cNvCxnSpPr>
          <p:nvPr/>
        </p:nvCxnSpPr>
        <p:spPr>
          <a:xfrm flipH="1" flipV="1">
            <a:off x="7160499" y="2690189"/>
            <a:ext cx="571508" cy="300080"/>
          </a:xfrm>
          <a:prstGeom prst="line">
            <a:avLst/>
          </a:prstGeom>
          <a:ln w="3175" cmpd="sng">
            <a:solidFill>
              <a:srgbClr val="8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6829152" y="3058031"/>
            <a:ext cx="950722" cy="168590"/>
          </a:xfrm>
          <a:prstGeom prst="line">
            <a:avLst/>
          </a:prstGeom>
          <a:ln w="3175" cmpd="sng">
            <a:solidFill>
              <a:srgbClr val="8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889" y="4858825"/>
            <a:ext cx="391319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7894777" y="5251781"/>
            <a:ext cx="851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OF </a:t>
            </a:r>
          </a:p>
          <a:p>
            <a:pPr algn="ctr"/>
            <a:r>
              <a:rPr lang="en-US" sz="1200" dirty="0" smtClean="0"/>
              <a:t>Controller</a:t>
            </a:r>
            <a:endParaRPr lang="en-US" sz="1200" dirty="0"/>
          </a:p>
        </p:txBody>
      </p:sp>
      <p:pic>
        <p:nvPicPr>
          <p:cNvPr id="65" name="Picture 38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778" y="4406622"/>
            <a:ext cx="943131" cy="42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025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64" grpId="0"/>
      <p:bldP spid="6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54576"/>
          </a:xfrm>
        </p:spPr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With the distinct separation of control and data plan functions, resiliency is a vital consideration when deploying </a:t>
            </a:r>
            <a:r>
              <a:rPr lang="en-US" dirty="0" err="1" smtClean="0"/>
              <a:t>OpenFlow</a:t>
            </a:r>
            <a:r>
              <a:rPr lang="en-US" dirty="0" smtClean="0"/>
              <a:t> in the WAN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Google leverages the distributed computing model and pre-computes failure scenarios to recover from failures</a:t>
            </a:r>
          </a:p>
          <a:p>
            <a:pPr>
              <a:buFont typeface="Arial"/>
              <a:buChar char="•"/>
            </a:pPr>
            <a:r>
              <a:rPr lang="en-US" dirty="0" smtClean="0"/>
              <a:t>Having control plane functions done out-of-skin by 3</a:t>
            </a:r>
            <a:r>
              <a:rPr lang="en-US" baseline="30000" dirty="0" smtClean="0"/>
              <a:t>rd</a:t>
            </a:r>
            <a:r>
              <a:rPr lang="en-US" dirty="0" smtClean="0"/>
              <a:t> party software (i.e. different from network device vendor), requires appropriate support models to be in place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Google develops and supports (in-house) the </a:t>
            </a:r>
            <a:r>
              <a:rPr lang="en-US" sz="1800" dirty="0" err="1" smtClean="0"/>
              <a:t>OpenFlow</a:t>
            </a:r>
            <a:r>
              <a:rPr lang="en-US" sz="1800" dirty="0" smtClean="0"/>
              <a:t> deployment in it’s internal WAN backbone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OpenFlow</a:t>
            </a:r>
            <a:r>
              <a:rPr lang="en-US" dirty="0" smtClean="0"/>
              <a:t> formalizes the concept of the Network OS by defining network device primitives (</a:t>
            </a:r>
            <a:r>
              <a:rPr lang="en-US" dirty="0" err="1" smtClean="0"/>
              <a:t>i.e</a:t>
            </a:r>
            <a:r>
              <a:rPr lang="en-US" dirty="0" smtClean="0"/>
              <a:t> south-bound interface to devices), the Network OS north-bound is yet to be determined and must be </a:t>
            </a:r>
            <a:r>
              <a:rPr lang="en-US" b="1" i="1" dirty="0" smtClean="0"/>
              <a:t>carefully considered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There are several potential candidates for the north-bound interface, e.g. OGF NSI, NOX programmatic interface,  </a:t>
            </a:r>
            <a:r>
              <a:rPr lang="en-US" sz="1800" dirty="0" err="1" smtClean="0"/>
              <a:t>OpenStack</a:t>
            </a:r>
            <a:r>
              <a:rPr lang="en-US" sz="1800" dirty="0" smtClean="0"/>
              <a:t> Quantum, </a:t>
            </a:r>
            <a:r>
              <a:rPr lang="en-US" sz="1800" dirty="0" err="1" smtClean="0"/>
              <a:t>etc</a:t>
            </a:r>
            <a:endParaRPr lang="en-US" sz="1800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590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Snet New Template">
  <a:themeElements>
    <a:clrScheme name="ESnet Theme Colors 1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619FC4"/>
      </a:accent1>
      <a:accent2>
        <a:srgbClr val="006394"/>
      </a:accent2>
      <a:accent3>
        <a:srgbClr val="99CCCC"/>
      </a:accent3>
      <a:accent4>
        <a:srgbClr val="006666"/>
      </a:accent4>
      <a:accent5>
        <a:srgbClr val="669999"/>
      </a:accent5>
      <a:accent6>
        <a:srgbClr val="00999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ESnet New Template.thmx</Template>
  <TotalTime>3391</TotalTime>
  <Words>720</Words>
  <Application>Microsoft Macintosh PowerPoint</Application>
  <PresentationFormat>On-screen Show (4:3)</PresentationFormat>
  <Paragraphs>93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ESnet New Template</vt:lpstr>
      <vt:lpstr>ESnet’s Use of OpenFlow To Facilitate Science Data Mobility</vt:lpstr>
      <vt:lpstr>Disclaimer</vt:lpstr>
      <vt:lpstr>Pros and Cons of OpenFlow in the WAN</vt:lpstr>
      <vt:lpstr>OpenFlow in the WAN</vt:lpstr>
      <vt:lpstr>Journey with OpenFlow/SDN Joint Techs Summer 2011, Fairbanks, Alaska</vt:lpstr>
      <vt:lpstr>Journey with OpenFlow/SDN Inaugural Open Network Summit, 2011, Stanford  and SuperComputing 2011, Seattle</vt:lpstr>
      <vt:lpstr>OneSwitch*: Abstracting the topology. Giving control to the application</vt:lpstr>
      <vt:lpstr>Implementing the ScienceDMZ  Design Pattern</vt:lpstr>
      <vt:lpstr>Additional Thoughts</vt:lpstr>
      <vt:lpstr>Questions?</vt:lpstr>
    </vt:vector>
  </TitlesOfParts>
  <Company>LBNL - ESnet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 for Science Networks</dc:title>
  <dc:creator>Inder Monga</dc:creator>
  <cp:lastModifiedBy>Chin Guok</cp:lastModifiedBy>
  <cp:revision>47</cp:revision>
  <dcterms:created xsi:type="dcterms:W3CDTF">2012-10-04T20:36:39Z</dcterms:created>
  <dcterms:modified xsi:type="dcterms:W3CDTF">2012-10-08T13:55:06Z</dcterms:modified>
</cp:coreProperties>
</file>