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3" r:id="rId3"/>
    <p:sldId id="314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FC3"/>
    <a:srgbClr val="558ED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591" autoAdjust="0"/>
  </p:normalViewPr>
  <p:slideViewPr>
    <p:cSldViewPr snapToGrid="0" snapToObjects="1">
      <p:cViewPr varScale="1">
        <p:scale>
          <a:sx n="138" d="100"/>
          <a:sy n="138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3726BA98-09A7-D845-B362-7ACA0D031074}" type="datetimeFigureOut">
              <a:rPr lang="en-US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7EBBC22-62A2-DA42-A7E1-5CA8AEF0C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5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D14DF8-0C36-4546-A1A8-1C89C0A9DD5A}" type="datetime1">
              <a:rPr lang="en-US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AF03E7-0DA5-084C-A73B-84F898909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35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bckgr_art.png"/>
          <p:cNvPicPr>
            <a:picLocks noChangeAspect="1"/>
          </p:cNvPicPr>
          <p:nvPr userDrawn="1"/>
        </p:nvPicPr>
        <p:blipFill>
          <a:blip r:embed="rId2"/>
          <a:srcRect l="45970"/>
          <a:stretch>
            <a:fillRect/>
          </a:stretch>
        </p:blipFill>
        <p:spPr bwMode="auto">
          <a:xfrm>
            <a:off x="0" y="0"/>
            <a:ext cx="279876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ESnet_color_l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LBL_logo_notext_2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7925" y="5611813"/>
            <a:ext cx="11588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DOE_Office_Science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537200" y="5761038"/>
            <a:ext cx="17557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33887"/>
            <a:ext cx="6096000" cy="1470025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34035"/>
            <a:ext cx="6096000" cy="89748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90800" y="3429000"/>
            <a:ext cx="4495800" cy="906462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3963"/>
            <a:ext cx="2133600" cy="182562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607557-4EF3-174B-A8B6-A7269912B0B9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675438"/>
            <a:ext cx="2133600" cy="182562"/>
          </a:xfrm>
        </p:spPr>
        <p:txBody>
          <a:bodyPr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42DE2B-1862-AC46-8E34-76F2DE4B4D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Snet_color_l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7607300" y="0"/>
            <a:ext cx="1536700" cy="17145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037513" cy="1362075"/>
          </a:xfrm>
        </p:spPr>
        <p:txBody>
          <a:bodyPr anchor="t"/>
          <a:lstStyle>
            <a:lvl1pPr algn="l">
              <a:defRPr sz="3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0375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896C7-3A44-9445-A805-171C565E34D2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0598-22BC-DE45-8110-72C7EB64E6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F29119-6244-6548-A10C-5D9805EBF657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46B7A-F0F1-B649-AD7D-33CEE8400C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A1C904-4825-BB43-96E2-226B60D916B4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7036-CDBF-9045-BEBA-45AC230EB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EAF4BF-0EF5-C24E-BFC5-44EC337C0D6E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CF6C2-875D-8741-96F2-AB275F5C2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D98EE-6A19-0F44-8A82-665637F1FE5E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EC85A-2B99-6746-AB8E-75939B0FA4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8"/>
            <a:ext cx="3008313" cy="11604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14500"/>
            <a:ext cx="5111750" cy="44116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14500"/>
            <a:ext cx="3008313" cy="4411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E7DF95-6BFE-2349-9739-60554159AC57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07138"/>
            <a:ext cx="3962400" cy="1841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5DDC6-6948-9542-AE23-4C88376D07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EA7A5-16DC-D741-B4FF-2326794CFB1A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07138"/>
            <a:ext cx="39624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B838D-2899-3348-AC07-177A26D9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Snet_bckgr_art.png"/>
          <p:cNvPicPr>
            <a:picLocks noChangeAspect="1"/>
          </p:cNvPicPr>
          <p:nvPr userDrawn="1"/>
        </p:nvPicPr>
        <p:blipFill>
          <a:blip r:embed="rId11"/>
          <a:srcRect l="45847"/>
          <a:stretch>
            <a:fillRect/>
          </a:stretch>
        </p:blipFill>
        <p:spPr bwMode="auto">
          <a:xfrm>
            <a:off x="0" y="1588"/>
            <a:ext cx="28051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99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	First level bullet</a:t>
            </a:r>
          </a:p>
          <a:p>
            <a:pPr lvl="2"/>
            <a:r>
              <a:rPr lang="en-US"/>
              <a:t>	Second level bullet</a:t>
            </a:r>
          </a:p>
          <a:p>
            <a:pPr lvl="3"/>
            <a:r>
              <a:rPr lang="en-US"/>
              <a:t>	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C1B538-BED2-3344-B111-34CF55C5683B}" type="datetime1">
              <a:rPr lang="en-US" smtClean="0"/>
              <a:pPr>
                <a:defRPr/>
              </a:pPr>
              <a:t>1/12/14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BDF6EC-3462-684F-AA49-8C502ED87B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9" descr="ESnet_color_sm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9"/>
          <p:cNvSpPr txBox="1">
            <a:spLocks/>
          </p:cNvSpPr>
          <p:nvPr userDrawn="1"/>
        </p:nvSpPr>
        <p:spPr bwMode="auto">
          <a:xfrm>
            <a:off x="0" y="6496050"/>
            <a:ext cx="4572000" cy="361950"/>
          </a:xfrm>
          <a:prstGeom prst="rect">
            <a:avLst/>
          </a:prstGeom>
          <a:solidFill>
            <a:srgbClr val="629FC3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Lawrence Berkeley National Laboratory</a:t>
            </a:r>
          </a:p>
        </p:txBody>
      </p:sp>
      <p:sp>
        <p:nvSpPr>
          <p:cNvPr id="18" name="Text Placeholder 9"/>
          <p:cNvSpPr txBox="1">
            <a:spLocks/>
          </p:cNvSpPr>
          <p:nvPr userDrawn="1"/>
        </p:nvSpPr>
        <p:spPr bwMode="auto">
          <a:xfrm>
            <a:off x="4572001" y="6496050"/>
            <a:ext cx="4572000" cy="361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U.S. Department of Energy  |  Office of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26" r:id="rId7"/>
    <p:sldLayoutId id="2147483734" r:id="rId8"/>
    <p:sldLayoutId id="2147483727" r:id="rId9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457200" indent="-228600" algn="l" defTabSz="457200" rtl="0" eaLnBrk="0" fontAlgn="base" hangingPunct="0">
        <a:spcBef>
          <a:spcPts val="900"/>
        </a:spcBef>
        <a:spcAft>
          <a:spcPct val="0"/>
        </a:spcAft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685800" indent="-228600" algn="l" defTabSz="457200" rtl="0" eaLnBrk="0" fontAlgn="base" hangingPunct="0">
        <a:spcBef>
          <a:spcPct val="20000"/>
        </a:spcBef>
        <a:spcAft>
          <a:spcPct val="0"/>
        </a:spcAft>
        <a:buSzPct val="85000"/>
        <a:buFont typeface="Lucida Grande" charset="0"/>
        <a:buChar char="-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9144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mailto:chin@e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590800" y="433388"/>
            <a:ext cx="60960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Support of NSI CS v2.0 in 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OSCARS</a:t>
            </a: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590800" y="3429000"/>
            <a:ext cx="4495800" cy="108778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OGF 40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Oxford, UK</a:t>
            </a:r>
            <a:endParaRPr lang="en-US" dirty="0" smtClean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Jan </a:t>
            </a:r>
            <a:r>
              <a:rPr lang="en-US" dirty="0" smtClean="0">
                <a:ea typeface="+mn-ea"/>
                <a:cs typeface="+mn-cs"/>
              </a:rPr>
              <a:t>15-17, 2014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OSCARS Development Team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OSCARS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128" y="1417638"/>
            <a:ext cx="8069672" cy="4932362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Implementation of OSCARS NSI Bridge to support </a:t>
            </a:r>
            <a:r>
              <a:rPr lang="en-US" dirty="0" smtClean="0"/>
              <a:t>of NSI CS v2.0 (r99) (4Q13)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Deployment of NSI CS v2.0 (r99) in production infrastructure; </a:t>
            </a:r>
            <a:r>
              <a:rPr lang="en-US" dirty="0" err="1" smtClean="0"/>
              <a:t>ESnet</a:t>
            </a:r>
            <a:r>
              <a:rPr lang="en-US" dirty="0" smtClean="0"/>
              <a:t>*, MANLAN (4Q13 – current)</a:t>
            </a:r>
          </a:p>
          <a:p>
            <a:pPr>
              <a:buFont typeface="Arial"/>
              <a:buChar char="•"/>
            </a:pPr>
            <a:r>
              <a:rPr lang="en-US" dirty="0" smtClean="0"/>
              <a:t>Update of OSCARS NSI Bridge to support NSI CS v2.0 (ratified) (1Q14)</a:t>
            </a:r>
          </a:p>
          <a:p>
            <a:pPr>
              <a:buFont typeface="Arial"/>
              <a:buChar char="•"/>
            </a:pPr>
            <a:r>
              <a:rPr lang="en-US" dirty="0" smtClean="0"/>
              <a:t>OSCARS enhancements to support </a:t>
            </a:r>
            <a:r>
              <a:rPr lang="en-US" dirty="0" err="1" smtClean="0"/>
              <a:t>ESnet</a:t>
            </a:r>
            <a:r>
              <a:rPr lang="en-US" dirty="0" smtClean="0"/>
              <a:t> service extensions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Soft/hard enforcement of reservation bandwidth (4Q13)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“Zero” bandwidth best effort VCs (1Q14)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VC protection/restoration (1Q14)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smtClean="0"/>
              <a:t>(including multi</a:t>
            </a:r>
            <a:r>
              <a:rPr lang="en-US" dirty="0" smtClean="0"/>
              <a:t>-layer transport SDN) (3Q13)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marL="228600" lvl="1" indent="0">
              <a:buNone/>
            </a:pPr>
            <a:r>
              <a:rPr lang="en-US" sz="1200" dirty="0" smtClean="0"/>
              <a:t>*NB: Topology limited to A-GOLE demo STPs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2DE2B-1862-AC46-8E34-76F2DE4B4D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769938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2DE2B-1862-AC46-8E34-76F2DE4B4D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19" y="1461392"/>
            <a:ext cx="4586294" cy="4586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9055" y="6212801"/>
            <a:ext cx="189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chin@es.net</a:t>
            </a:r>
            <a:r>
              <a:rPr lang="en-US" sz="1200" dirty="0" smtClean="0"/>
              <a:t> | Chin Guok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9362_ESnet_PPT_Template">
  <a:themeElements>
    <a:clrScheme name="ESnet Theme Colors 1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19FC4"/>
      </a:accent1>
      <a:accent2>
        <a:srgbClr val="006394"/>
      </a:accent2>
      <a:accent3>
        <a:srgbClr val="99CCCC"/>
      </a:accent3>
      <a:accent4>
        <a:srgbClr val="006666"/>
      </a:accent4>
      <a:accent5>
        <a:srgbClr val="669999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19362_ESnet_PPT_Template.pot</Template>
  <TotalTime>28605</TotalTime>
  <Words>144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19362_ESnet_PPT_Template</vt:lpstr>
      <vt:lpstr>Support of NSI CS v2.0 in OSCARS</vt:lpstr>
      <vt:lpstr>OSCARS Timelines</vt:lpstr>
      <vt:lpstr>Questions?</vt:lpstr>
    </vt:vector>
  </TitlesOfParts>
  <Company>Lawrence Berkeley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 Arial 32 pt</dc:title>
  <dc:creator>Wendy Tsabba</dc:creator>
  <cp:lastModifiedBy>Chin Guok</cp:lastModifiedBy>
  <cp:revision>130</cp:revision>
  <cp:lastPrinted>2012-01-21T00:25:18Z</cp:lastPrinted>
  <dcterms:created xsi:type="dcterms:W3CDTF">2013-09-09T21:43:39Z</dcterms:created>
  <dcterms:modified xsi:type="dcterms:W3CDTF">2014-01-15T16:14:34Z</dcterms:modified>
</cp:coreProperties>
</file>