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58" r:id="rId4"/>
    <p:sldId id="262" r:id="rId5"/>
    <p:sldId id="263" r:id="rId6"/>
    <p:sldId id="264" r:id="rId7"/>
    <p:sldId id="265"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2E0486-671C-4A2F-8D8C-DB7C78CA0933}" type="datetimeFigureOut">
              <a:rPr lang="en-GB" smtClean="0"/>
              <a:pPr/>
              <a:t>10/10/2012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813F9-D0EA-400D-8FCA-4BA15CA49FB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1A060750-2D62-4C60-9A20-C7A6BE5F2EF8}" type="slidenum">
              <a:rPr lang="ja-JP" altLang="en-US"/>
              <a:pPr/>
              <a:t>2</a:t>
            </a:fld>
            <a:endParaRPr lang="en-US" altLang="ja-JP"/>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r>
              <a:rPr lang="en-US" altLang="ja-JP" smtClean="0"/>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F09B31C1-0811-4180-95BF-66D4EEB1997A}" type="slidenum">
              <a:rPr lang="ja-JP" altLang="en-US"/>
              <a:pPr/>
              <a:t>8</a:t>
            </a:fld>
            <a:endParaRPr lang="en-US" altLang="ja-JP"/>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altLang="ja-JP" smtClean="0"/>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smtClean="0">
                <a:solidFill>
                  <a:schemeClr val="bg2"/>
                </a:solidFill>
              </a:defRPr>
            </a:lvl1pPr>
          </a:lstStyle>
          <a:p>
            <a:endParaRPr lang="en-GB"/>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defRPr/>
            </a:pPr>
            <a:endParaRPr lang="ja-JP" altLang="en-US" sz="280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Security Area Summary</a:t>
            </a:r>
            <a:endParaRPr lang="en-GB" dirty="0"/>
          </a:p>
        </p:txBody>
      </p:sp>
      <p:sp>
        <p:nvSpPr>
          <p:cNvPr id="3" name="Subtitle 2"/>
          <p:cNvSpPr>
            <a:spLocks noGrp="1"/>
          </p:cNvSpPr>
          <p:nvPr>
            <p:ph type="subTitle" sz="quarter" idx="1"/>
          </p:nvPr>
        </p:nvSpPr>
        <p:spPr/>
        <p:txBody>
          <a:bodyPr/>
          <a:lstStyle/>
          <a:p>
            <a:r>
              <a:rPr lang="en-US" dirty="0" smtClean="0"/>
              <a:t>Jens </a:t>
            </a:r>
            <a:r>
              <a:rPr lang="en-US" dirty="0" smtClean="0"/>
              <a:t>Jensen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fld id="{7AD8A879-7E35-463B-8161-D1526C71DC44}" type="slidenum">
              <a:rPr lang="ja-JP" altLang="en-US"/>
              <a:pPr/>
              <a:t>2</a:t>
            </a:fld>
            <a:endParaRPr lang="en-US" altLang="ja-JP"/>
          </a:p>
        </p:txBody>
      </p:sp>
      <p:sp>
        <p:nvSpPr>
          <p:cNvPr id="4099" name="Rectangle 2"/>
          <p:cNvSpPr>
            <a:spLocks noGrp="1" noChangeArrowheads="1"/>
          </p:cNvSpPr>
          <p:nvPr>
            <p:ph type="title"/>
          </p:nvPr>
        </p:nvSpPr>
        <p:spPr/>
        <p:txBody>
          <a:bodyPr/>
          <a:lstStyle/>
          <a:p>
            <a:r>
              <a:rPr lang="en-US" altLang="ja-JP" smtClean="0"/>
              <a:t>OGF IPR Policies Apply</a:t>
            </a:r>
          </a:p>
        </p:txBody>
      </p:sp>
      <p:sp>
        <p:nvSpPr>
          <p:cNvPr id="4100"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smtClean="0"/>
              <a:t>“</a:t>
            </a:r>
            <a:r>
              <a:rPr lang="en-US" altLang="ja-JP" sz="1200" smtClean="0">
                <a:latin typeface="Verdana" pitchFamily="1" charset="0"/>
              </a:rPr>
              <a:t>I acknowledge that participation in this meeting is subject to the OGF Intellectual Property Policy.</a:t>
            </a:r>
            <a:r>
              <a:rPr lang="en-US" altLang="ja-JP" sz="1200" smtClean="0"/>
              <a:t>”</a:t>
            </a:r>
            <a:endParaRPr lang="en-US" altLang="ja-JP" sz="1200" smtClean="0">
              <a:latin typeface="Verdana" pitchFamily="1" charset="0"/>
            </a:endParaRPr>
          </a:p>
          <a:p>
            <a:pPr>
              <a:lnSpc>
                <a:spcPct val="90000"/>
              </a:lnSpc>
              <a:spcBef>
                <a:spcPct val="0"/>
              </a:spcBef>
            </a:pPr>
            <a:r>
              <a:rPr lang="en-US" altLang="ja-JP" sz="1200" smtClean="0">
                <a:latin typeface="Verdana" pitchFamily="1" charset="0"/>
              </a:rPr>
              <a:t>Intellectual Property Notices Note Well:  </a:t>
            </a:r>
            <a:r>
              <a:rPr lang="en-US" altLang="ja-JP" sz="1200" smtClean="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the OGF plenary session, </a:t>
            </a:r>
            <a:endParaRPr lang="en-US" altLang="ja-JP" sz="9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any OGF working group or portion thereof, </a:t>
            </a:r>
            <a:endParaRPr lang="en-US" altLang="ja-JP" sz="9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the OGF Board of Directors, the GFSG, or any member thereof on behalf of the OGF, </a:t>
            </a:r>
            <a:endParaRPr lang="en-US" altLang="ja-JP" sz="9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the ADCOM, or any member thereof on behalf of the ADCOM, </a:t>
            </a:r>
            <a:endParaRPr lang="en-US" altLang="ja-JP" sz="9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any OGF mailing list, including any group list, or any other list functioning under OGF auspices, </a:t>
            </a:r>
            <a:endParaRPr lang="en-US" altLang="ja-JP" sz="900" smtClean="0">
              <a:latin typeface="Verdana" pitchFamily="1" charset="0"/>
            </a:endParaRPr>
          </a:p>
          <a:p>
            <a:pPr lvl="2">
              <a:lnSpc>
                <a:spcPct val="90000"/>
              </a:lnSpc>
              <a:spcBef>
                <a:spcPct val="0"/>
              </a:spcBef>
            </a:pPr>
            <a:r>
              <a:rPr lang="en-US" altLang="ja-JP" sz="900" smtClean="0">
                <a:solidFill>
                  <a:srgbClr val="444444"/>
                </a:solidFill>
                <a:latin typeface="Verdana" pitchFamily="1" charset="0"/>
              </a:rPr>
              <a:t>the OGF Editor or the document authoring and review process </a:t>
            </a:r>
            <a:endParaRPr lang="en-US" altLang="ja-JP" sz="900" smtClean="0">
              <a:latin typeface="Verdana" pitchFamily="1" charset="0"/>
            </a:endParaRPr>
          </a:p>
          <a:p>
            <a:pPr>
              <a:lnSpc>
                <a:spcPct val="90000"/>
              </a:lnSpc>
              <a:spcBef>
                <a:spcPct val="0"/>
              </a:spcBef>
            </a:pPr>
            <a:r>
              <a:rPr lang="en-US" altLang="ja-JP" sz="1200" smtClean="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smtClean="0">
                <a:solidFill>
                  <a:srgbClr val="444444"/>
                </a:solidFill>
                <a:latin typeface="Verdana" pitchFamily="1" charset="0"/>
              </a:rPr>
              <a:t>Excerpt from Appendix B of GFD-C.1: </a:t>
            </a:r>
            <a:r>
              <a:rPr lang="en-US" altLang="ja-JP" sz="1200" smtClean="0">
                <a:solidFill>
                  <a:srgbClr val="444444"/>
                </a:solidFill>
              </a:rPr>
              <a:t>”</a:t>
            </a:r>
            <a:r>
              <a:rPr lang="en-US" altLang="ja-JP" sz="1200" smtClean="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itchFamily="1" charset="0"/>
            </a:endParaRPr>
          </a:p>
          <a:p>
            <a:pPr>
              <a:lnSpc>
                <a:spcPct val="90000"/>
              </a:lnSpc>
              <a:spcBef>
                <a:spcPct val="0"/>
              </a:spcBef>
            </a:pPr>
            <a:endParaRPr lang="en-US" altLang="ja-JP" sz="1200" smtClean="0">
              <a:solidFill>
                <a:srgbClr val="444444"/>
              </a:solidFill>
              <a:latin typeface="Verdana" pitchFamily="1" charset="0"/>
            </a:endParaRPr>
          </a:p>
          <a:p>
            <a:pPr>
              <a:lnSpc>
                <a:spcPct val="90000"/>
              </a:lnSpc>
            </a:pPr>
            <a:r>
              <a:rPr lang="en-US" altLang="ja-JP" sz="1200" smtClean="0">
                <a:latin typeface="Verdana" pitchFamily="1" charset="0"/>
              </a:rPr>
              <a:t>OGF Intellectual Property Policies are adapted from the IETF Intellectual Property Policies that support the Internet Standards Process.</a:t>
            </a:r>
            <a:endParaRPr lang="en-US" altLang="ja-JP" sz="2800" smtClean="0">
              <a:latin typeface="Verdana"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FedSec</a:t>
            </a:r>
            <a:r>
              <a:rPr lang="en-US" dirty="0" smtClean="0"/>
              <a:t>-CG</a:t>
            </a:r>
            <a:endParaRPr lang="en-GB" dirty="0"/>
          </a:p>
        </p:txBody>
      </p:sp>
      <p:sp>
        <p:nvSpPr>
          <p:cNvPr id="3" name="Content Placeholder 2"/>
          <p:cNvSpPr>
            <a:spLocks noGrp="1"/>
          </p:cNvSpPr>
          <p:nvPr>
            <p:ph idx="1"/>
          </p:nvPr>
        </p:nvSpPr>
        <p:spPr/>
        <p:txBody>
          <a:bodyPr/>
          <a:lstStyle/>
          <a:p>
            <a:r>
              <a:rPr lang="en-US" sz="2400" dirty="0" smtClean="0"/>
              <a:t>Is a CG...!</a:t>
            </a:r>
          </a:p>
          <a:p>
            <a:r>
              <a:rPr lang="en-US" sz="2400" dirty="0" smtClean="0"/>
              <a:t>Project reports</a:t>
            </a:r>
          </a:p>
          <a:p>
            <a:pPr lvl="1"/>
            <a:r>
              <a:rPr lang="en-US" sz="2000" dirty="0" err="1" smtClean="0"/>
              <a:t>SARoNGS</a:t>
            </a:r>
            <a:r>
              <a:rPr lang="en-US" sz="2000" dirty="0" smtClean="0"/>
              <a:t> – connecting UK </a:t>
            </a:r>
            <a:r>
              <a:rPr lang="en-US" sz="2000" dirty="0" err="1" smtClean="0"/>
              <a:t>Shib</a:t>
            </a:r>
            <a:r>
              <a:rPr lang="en-US" sz="2000" dirty="0" smtClean="0"/>
              <a:t> fed with the Grid world</a:t>
            </a:r>
          </a:p>
          <a:p>
            <a:pPr lvl="1"/>
            <a:r>
              <a:rPr lang="en-US" sz="2000" dirty="0" smtClean="0"/>
              <a:t>Genesis II – updated on WS-Fed: STS to abstract site login</a:t>
            </a:r>
          </a:p>
          <a:p>
            <a:pPr lvl="1"/>
            <a:r>
              <a:rPr lang="en-US" sz="2000" dirty="0" smtClean="0"/>
              <a:t>Contrail – Shib+OpenID</a:t>
            </a:r>
            <a:r>
              <a:rPr lang="en-US" sz="2000" dirty="0" smtClean="0">
                <a:sym typeface="Wingdings" pitchFamily="2" charset="2"/>
              </a:rPr>
              <a:t>X.509</a:t>
            </a:r>
          </a:p>
          <a:p>
            <a:r>
              <a:rPr lang="en-US" sz="2400" dirty="0" smtClean="0"/>
              <a:t>Other stuff (if there’s time – there wasn’t much)</a:t>
            </a:r>
          </a:p>
          <a:p>
            <a:pPr lvl="1"/>
            <a:r>
              <a:rPr lang="en-US" sz="2000" dirty="0" smtClean="0"/>
              <a:t>Mozilla Persona</a:t>
            </a:r>
          </a:p>
          <a:p>
            <a:pPr lvl="1"/>
            <a:r>
              <a:rPr lang="en-US" sz="2000" dirty="0" smtClean="0"/>
              <a:t>XACML profile doc – finished pub com</a:t>
            </a:r>
          </a:p>
          <a:p>
            <a:r>
              <a:rPr lang="en-US" sz="2400" dirty="0" smtClean="0"/>
              <a:t>Other stuff that there wasn’t time for</a:t>
            </a:r>
          </a:p>
          <a:p>
            <a:pPr lvl="1"/>
            <a:r>
              <a:rPr lang="en-US" sz="2000" dirty="0" err="1" smtClean="0"/>
              <a:t>Moonshot</a:t>
            </a:r>
            <a:endParaRPr lang="en-US" sz="2000" dirty="0" smtClean="0"/>
          </a:p>
          <a:p>
            <a:pPr lvl="1"/>
            <a:r>
              <a:rPr lang="en-US" sz="2000" dirty="0" smtClean="0"/>
              <a:t>IETF SCIM</a:t>
            </a: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IDEL-WG</a:t>
            </a:r>
            <a:endParaRPr lang="en-GB" dirty="0"/>
          </a:p>
        </p:txBody>
      </p:sp>
      <p:sp>
        <p:nvSpPr>
          <p:cNvPr id="3" name="Content Placeholder 2"/>
          <p:cNvSpPr>
            <a:spLocks noGrp="1"/>
          </p:cNvSpPr>
          <p:nvPr>
            <p:ph idx="1"/>
          </p:nvPr>
        </p:nvSpPr>
        <p:spPr/>
        <p:txBody>
          <a:bodyPr/>
          <a:lstStyle/>
          <a:p>
            <a:r>
              <a:rPr lang="en-US" dirty="0" smtClean="0"/>
              <a:t>Identity Delegation</a:t>
            </a:r>
          </a:p>
          <a:p>
            <a:pPr lvl="1"/>
            <a:r>
              <a:rPr lang="en-US" dirty="0" smtClean="0"/>
              <a:t>What it is...?</a:t>
            </a:r>
          </a:p>
          <a:p>
            <a:r>
              <a:rPr lang="en-US" dirty="0" smtClean="0"/>
              <a:t>Online minutes at bit.ly/OGF36IDEL</a:t>
            </a:r>
          </a:p>
          <a:p>
            <a:pPr lvl="1"/>
            <a:r>
              <a:rPr lang="en-US" dirty="0" smtClean="0"/>
              <a:t>In the cloud - if you can get online </a:t>
            </a:r>
            <a:r>
              <a:rPr lang="en-US" dirty="0" smtClean="0">
                <a:sym typeface="Wingdings" pitchFamily="2" charset="2"/>
              </a:rPr>
              <a:t></a:t>
            </a:r>
          </a:p>
          <a:p>
            <a:r>
              <a:rPr lang="en-US" dirty="0" smtClean="0">
                <a:sym typeface="Wingdings" pitchFamily="2" charset="2"/>
              </a:rPr>
              <a:t>Docs</a:t>
            </a:r>
          </a:p>
          <a:p>
            <a:pPr lvl="1"/>
            <a:r>
              <a:rPr lang="en-US" dirty="0" smtClean="0">
                <a:sym typeface="Wingdings" pitchFamily="2" charset="2"/>
              </a:rPr>
              <a:t>Overview of current state of </a:t>
            </a:r>
            <a:r>
              <a:rPr lang="en-US" dirty="0" err="1" smtClean="0">
                <a:sym typeface="Wingdings" pitchFamily="2" charset="2"/>
              </a:rPr>
              <a:t>idel</a:t>
            </a:r>
            <a:endParaRPr lang="en-US" dirty="0" smtClean="0">
              <a:sym typeface="Wingdings" pitchFamily="2" charset="2"/>
            </a:endParaRPr>
          </a:p>
          <a:p>
            <a:pPr lvl="1"/>
            <a:r>
              <a:rPr lang="en-US" dirty="0" smtClean="0">
                <a:sym typeface="Wingdings" pitchFamily="2" charset="2"/>
              </a:rPr>
              <a:t>Need to develop profiles</a:t>
            </a:r>
          </a:p>
          <a:p>
            <a:pPr lvl="2"/>
            <a:r>
              <a:rPr lang="en-US" dirty="0" smtClean="0">
                <a:sym typeface="Wingdings" pitchFamily="2" charset="2"/>
              </a:rPr>
              <a:t>Genesis II – SAML profile, WS-I basic</a:t>
            </a:r>
          </a:p>
          <a:p>
            <a:pPr lvl="2"/>
            <a:r>
              <a:rPr lang="en-US" dirty="0" smtClean="0">
                <a:sym typeface="Wingdings" pitchFamily="2" charset="2"/>
              </a:rPr>
              <a:t>Contrail – X.509 over </a:t>
            </a:r>
            <a:r>
              <a:rPr lang="en-US" dirty="0" err="1" smtClean="0">
                <a:sym typeface="Wingdings" pitchFamily="2" charset="2"/>
              </a:rPr>
              <a:t>OAuth</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CAOPS-WG</a:t>
            </a:r>
            <a:endParaRPr lang="en-GB" dirty="0"/>
          </a:p>
        </p:txBody>
      </p:sp>
      <p:sp>
        <p:nvSpPr>
          <p:cNvPr id="3" name="Content Placeholder 2"/>
          <p:cNvSpPr>
            <a:spLocks noGrp="1"/>
          </p:cNvSpPr>
          <p:nvPr>
            <p:ph idx="1"/>
          </p:nvPr>
        </p:nvSpPr>
        <p:spPr/>
        <p:txBody>
          <a:bodyPr/>
          <a:lstStyle/>
          <a:p>
            <a:r>
              <a:rPr lang="en-US" dirty="0" smtClean="0"/>
              <a:t>Online minutes at </a:t>
            </a:r>
            <a:r>
              <a:rPr lang="en-US" dirty="0" smtClean="0"/>
              <a:t>bit.ly/OGF36CAOPS</a:t>
            </a:r>
            <a:endParaRPr lang="en-US" dirty="0" smtClean="0"/>
          </a:p>
          <a:p>
            <a:pPr lvl="1"/>
            <a:r>
              <a:rPr lang="en-US" dirty="0" smtClean="0"/>
              <a:t>In the cloud - if you can get online </a:t>
            </a:r>
            <a:r>
              <a:rPr lang="en-US" dirty="0" smtClean="0">
                <a:sym typeface="Wingdings" pitchFamily="2" charset="2"/>
              </a:rPr>
              <a:t></a:t>
            </a:r>
          </a:p>
          <a:p>
            <a:r>
              <a:rPr lang="en-US" dirty="0" smtClean="0">
                <a:sym typeface="Wingdings" pitchFamily="2" charset="2"/>
              </a:rPr>
              <a:t>GFD.125 </a:t>
            </a:r>
            <a:r>
              <a:rPr lang="en-US" dirty="0" err="1" smtClean="0">
                <a:sym typeface="Wingdings" pitchFamily="2" charset="2"/>
              </a:rPr>
              <a:t>bis</a:t>
            </a:r>
            <a:r>
              <a:rPr lang="en-US" dirty="0" smtClean="0">
                <a:sym typeface="Wingdings" pitchFamily="2" charset="2"/>
              </a:rPr>
              <a:t> (CPP-REC)</a:t>
            </a:r>
          </a:p>
          <a:p>
            <a:r>
              <a:rPr lang="en-US" dirty="0" smtClean="0">
                <a:sym typeface="Wingdings" pitchFamily="2" charset="2"/>
              </a:rPr>
              <a:t>SHA2 certificates timeline</a:t>
            </a:r>
          </a:p>
          <a:p>
            <a:r>
              <a:rPr lang="en-US" dirty="0" err="1" smtClean="0">
                <a:sym typeface="Wingdings" pitchFamily="2" charset="2"/>
              </a:rPr>
              <a:t>LoA</a:t>
            </a:r>
            <a:r>
              <a:rPr lang="en-US" dirty="0" smtClean="0">
                <a:sym typeface="Wingdings" pitchFamily="2" charset="2"/>
              </a:rPr>
              <a:t> – lots of different 4-level</a:t>
            </a:r>
          </a:p>
          <a:p>
            <a:r>
              <a:rPr lang="en-US" dirty="0" smtClean="0">
                <a:sym typeface="Wingdings" pitchFamily="2" charset="2"/>
              </a:rPr>
              <a:t>Private key protection</a:t>
            </a:r>
          </a:p>
          <a:p>
            <a:pPr lvl="1"/>
            <a:r>
              <a:rPr lang="en-US" dirty="0" smtClean="0">
                <a:sym typeface="Wingdings" pitchFamily="2" charset="2"/>
              </a:rPr>
              <a:t>North Carolina doc needs updating</a:t>
            </a:r>
          </a:p>
          <a:p>
            <a:pPr lvl="1"/>
            <a:r>
              <a:rPr lang="en-US" dirty="0" smtClean="0">
                <a:sym typeface="Wingdings" pitchFamily="2" charset="2"/>
              </a:rPr>
              <a:t>Current update has 3 levels, needs 1 (min.)</a:t>
            </a:r>
            <a:endParaRPr lang="en-US" dirty="0" smtClean="0">
              <a:sym typeface="Wingdings" pitchFamily="2" charset="2"/>
            </a:endParaRP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CAOPS-WG IGTF</a:t>
            </a:r>
            <a:endParaRPr lang="en-GB" dirty="0"/>
          </a:p>
        </p:txBody>
      </p:sp>
      <p:sp>
        <p:nvSpPr>
          <p:cNvPr id="3" name="Content Placeholder 2"/>
          <p:cNvSpPr>
            <a:spLocks noGrp="1"/>
          </p:cNvSpPr>
          <p:nvPr>
            <p:ph idx="1"/>
          </p:nvPr>
        </p:nvSpPr>
        <p:spPr/>
        <p:txBody>
          <a:bodyPr/>
          <a:lstStyle/>
          <a:p>
            <a:r>
              <a:rPr lang="en-US" dirty="0" smtClean="0"/>
              <a:t>CA certificate retiring rules have changed</a:t>
            </a:r>
          </a:p>
          <a:p>
            <a:pPr lvl="1"/>
            <a:r>
              <a:rPr lang="en-US" dirty="0" smtClean="0"/>
              <a:t>Addressing unintended consequences of site tests</a:t>
            </a:r>
          </a:p>
          <a:p>
            <a:r>
              <a:rPr lang="en-US" dirty="0" smtClean="0"/>
              <a:t>Guidance on </a:t>
            </a:r>
            <a:r>
              <a:rPr lang="en-US" dirty="0" err="1" smtClean="0"/>
              <a:t>keystores</a:t>
            </a:r>
            <a:endParaRPr lang="en-US" dirty="0" smtClean="0"/>
          </a:p>
          <a:p>
            <a:r>
              <a:rPr lang="en-US" dirty="0" smtClean="0"/>
              <a:t>Some discussion on IGTF process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notes on security</a:t>
            </a:r>
            <a:endParaRPr lang="en-GB" dirty="0"/>
          </a:p>
        </p:txBody>
      </p:sp>
      <p:sp>
        <p:nvSpPr>
          <p:cNvPr id="3" name="Content Placeholder 2"/>
          <p:cNvSpPr>
            <a:spLocks noGrp="1"/>
          </p:cNvSpPr>
          <p:nvPr>
            <p:ph idx="1"/>
          </p:nvPr>
        </p:nvSpPr>
        <p:spPr/>
        <p:txBody>
          <a:bodyPr/>
          <a:lstStyle/>
          <a:p>
            <a:r>
              <a:rPr lang="en-US" dirty="0" smtClean="0"/>
              <a:t>Fed identity management</a:t>
            </a:r>
          </a:p>
          <a:p>
            <a:pPr lvl="1"/>
            <a:r>
              <a:rPr lang="en-US" dirty="0" smtClean="0"/>
              <a:t>Several activities, all pragmatic (like IDEL)</a:t>
            </a:r>
          </a:p>
          <a:p>
            <a:pPr lvl="1"/>
            <a:r>
              <a:rPr lang="en-US" dirty="0" smtClean="0"/>
              <a:t>Also </a:t>
            </a:r>
            <a:r>
              <a:rPr lang="en-US" dirty="0" err="1" smtClean="0"/>
              <a:t>FermiCloud</a:t>
            </a:r>
            <a:r>
              <a:rPr lang="en-US" dirty="0" smtClean="0"/>
              <a:t> use of X.509</a:t>
            </a:r>
          </a:p>
          <a:p>
            <a:r>
              <a:rPr lang="en-US" dirty="0" smtClean="0"/>
              <a:t>Note events, like SIENA cloudscape V</a:t>
            </a:r>
          </a:p>
          <a:p>
            <a:r>
              <a:rPr lang="en-US" dirty="0" err="1" smtClean="0"/>
              <a:t>GlobusOnline</a:t>
            </a:r>
            <a:r>
              <a:rPr lang="en-US" dirty="0" smtClean="0"/>
              <a:t> with OAuth1 (XSEDE)</a:t>
            </a:r>
          </a:p>
          <a:p>
            <a:r>
              <a:rPr lang="en-US" dirty="0" smtClean="0"/>
              <a:t>Note GIN activity</a:t>
            </a:r>
          </a:p>
          <a:p>
            <a:r>
              <a:rPr lang="en-US" dirty="0" err="1" smtClean="0"/>
              <a:t>Intercloud</a:t>
            </a:r>
            <a:r>
              <a:rPr lang="en-US" dirty="0" smtClean="0"/>
              <a:t> – role </a:t>
            </a:r>
            <a:r>
              <a:rPr lang="en-US" smtClean="0"/>
              <a:t>of security</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p:spPr>
        <p:txBody>
          <a:bodyPr/>
          <a:lstStyle/>
          <a:p>
            <a:fld id="{38D62C90-173D-41E0-AD16-143789663064}" type="slidenum">
              <a:rPr lang="ja-JP" altLang="en-US"/>
              <a:pPr/>
              <a:t>8</a:t>
            </a:fld>
            <a:endParaRPr lang="en-US" altLang="ja-JP"/>
          </a:p>
        </p:txBody>
      </p:sp>
      <p:sp>
        <p:nvSpPr>
          <p:cNvPr id="6147" name="Rectangle 2"/>
          <p:cNvSpPr>
            <a:spLocks noGrp="1" noChangeArrowheads="1"/>
          </p:cNvSpPr>
          <p:nvPr>
            <p:ph type="title"/>
          </p:nvPr>
        </p:nvSpPr>
        <p:spPr/>
        <p:txBody>
          <a:bodyPr/>
          <a:lstStyle/>
          <a:p>
            <a:r>
              <a:rPr lang="en-US" altLang="ja-JP" smtClean="0"/>
              <a:t>Full Copyright Notice</a:t>
            </a:r>
            <a:endParaRPr lang="ja-JP" altLang="en-US" smtClean="0"/>
          </a:p>
        </p:txBody>
      </p:sp>
      <p:sp>
        <p:nvSpPr>
          <p:cNvPr id="6148" name="Text Box 3"/>
          <p:cNvSpPr txBox="1">
            <a:spLocks noChangeArrowheads="1"/>
          </p:cNvSpPr>
          <p:nvPr/>
        </p:nvSpPr>
        <p:spPr bwMode="auto">
          <a:xfrm>
            <a:off x="250825" y="1412875"/>
            <a:ext cx="8281988" cy="4054475"/>
          </a:xfrm>
          <a:prstGeom prst="rect">
            <a:avLst/>
          </a:prstGeom>
          <a:noFill/>
          <a:ln w="9525">
            <a:noFill/>
            <a:miter lim="800000"/>
            <a:headEnd/>
            <a:tailEnd/>
          </a:ln>
        </p:spPr>
        <p:txBody>
          <a:bodyPr>
            <a:spAutoFit/>
          </a:bodyPr>
          <a:lstStyle/>
          <a:p>
            <a:pPr algn="l"/>
            <a:r>
              <a:rPr lang="en-US" altLang="ja-JP" sz="2000"/>
              <a:t>Copyright (C) Open Grid Forum (</a:t>
            </a:r>
            <a:r>
              <a:rPr lang="en-US" altLang="ja-JP" sz="2000">
                <a:solidFill>
                  <a:srgbClr val="FF0000"/>
                </a:solidFill>
              </a:rPr>
              <a:t>applicable years</a:t>
            </a:r>
            <a:r>
              <a:rPr lang="en-US" altLang="ja-JP" sz="2000"/>
              <a:t>). All Rights Reserved. </a:t>
            </a:r>
          </a:p>
          <a:p>
            <a:pPr algn="l"/>
            <a:endParaRPr lang="en-US" altLang="ja-JP" sz="2000"/>
          </a:p>
          <a:p>
            <a:pPr algn="l"/>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a:p>
          <a:p>
            <a:pPr algn="l"/>
            <a:r>
              <a:rPr lang="en-US" altLang="ja-JP" sz="200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OGF-template</Template>
  <TotalTime>273</TotalTime>
  <Words>768</Words>
  <Application>Microsoft Office PowerPoint</Application>
  <PresentationFormat>On-screen Show (4:3)</PresentationFormat>
  <Paragraphs>71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OGF PowerPoint Template v1.5</vt:lpstr>
      <vt:lpstr>Security Area Summary</vt:lpstr>
      <vt:lpstr>OGF IPR Policies Apply</vt:lpstr>
      <vt:lpstr>FedSec-CG</vt:lpstr>
      <vt:lpstr>IDEL-WG</vt:lpstr>
      <vt:lpstr>CAOPS-WG</vt:lpstr>
      <vt:lpstr>CAOPS-WG IGTF</vt:lpstr>
      <vt:lpstr>General notes on security</vt:lpstr>
      <vt:lpstr>Full Copyright Notice</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FEDSEC-CG</dc:title>
  <dc:creator>jj47</dc:creator>
  <cp:lastModifiedBy>jj47</cp:lastModifiedBy>
  <cp:revision>12</cp:revision>
  <dcterms:created xsi:type="dcterms:W3CDTF">2012-10-06T23:39:21Z</dcterms:created>
  <dcterms:modified xsi:type="dcterms:W3CDTF">2012-10-10T15:48:11Z</dcterms:modified>
</cp:coreProperties>
</file>