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21"/>
  </p:notesMasterIdLst>
  <p:handoutMasterIdLst>
    <p:handoutMasterId r:id="rId22"/>
  </p:handoutMasterIdLst>
  <p:sldIdLst>
    <p:sldId id="313" r:id="rId6"/>
    <p:sldId id="319" r:id="rId7"/>
    <p:sldId id="334" r:id="rId8"/>
    <p:sldId id="332" r:id="rId9"/>
    <p:sldId id="333" r:id="rId10"/>
    <p:sldId id="335" r:id="rId11"/>
    <p:sldId id="336" r:id="rId12"/>
    <p:sldId id="337" r:id="rId13"/>
    <p:sldId id="320" r:id="rId14"/>
    <p:sldId id="321" r:id="rId15"/>
    <p:sldId id="322" r:id="rId16"/>
    <p:sldId id="323" r:id="rId17"/>
    <p:sldId id="329" r:id="rId18"/>
    <p:sldId id="325" r:id="rId19"/>
    <p:sldId id="318" r:id="rId2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AC"/>
    <a:srgbClr val="008080"/>
    <a:srgbClr val="C0C0C0"/>
    <a:srgbClr val="574500"/>
    <a:srgbClr val="221644"/>
    <a:srgbClr val="004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77" autoAdjust="0"/>
  </p:normalViewPr>
  <p:slideViewPr>
    <p:cSldViewPr>
      <p:cViewPr varScale="1">
        <p:scale>
          <a:sx n="66" d="100"/>
          <a:sy n="66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D887CAA-F605-434D-A5F0-5B728562E6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7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DADBDD1-DAD8-443E-B655-F95A225646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074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NSI opens</a:t>
            </a:r>
            <a:r>
              <a:rPr lang="en-US" baseline="0" dirty="0" smtClean="0"/>
              <a:t> perspective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1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end-points in Europe (Bristol, Edinburgh, i2Cat, Greece), and in the US: GENI and in Australia. Possibility to use static link to Australia.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6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methods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Nagios</a:t>
            </a:r>
            <a:r>
              <a:rPr lang="en-US" baseline="0" dirty="0" smtClean="0"/>
              <a:t>: </a:t>
            </a:r>
            <a:r>
              <a:rPr lang="en-US" baseline="0" smtClean="0"/>
              <a:t>ping checks, SOAP, NSCA, NRPE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DBDD1-DAD8-443E-B655-F95A225646DC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0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39863" y="1989138"/>
            <a:ext cx="6859587" cy="11668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39863" y="3430588"/>
            <a:ext cx="6859587" cy="1714500"/>
          </a:xfrm>
        </p:spPr>
        <p:txBody>
          <a:bodyPr/>
          <a:lstStyle>
            <a:lvl1pPr marL="0" indent="0">
              <a:buFont typeface="Times" charset="0"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6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01660"/>
            <a:ext cx="6035675" cy="864096"/>
          </a:xfrm>
        </p:spPr>
        <p:txBody>
          <a:bodyPr/>
          <a:lstStyle>
            <a:lvl1pPr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423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0" y="5164138"/>
            <a:ext cx="91440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defRPr/>
            </a:pPr>
            <a:r>
              <a:rPr lang="en-GB" sz="140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www.geant.net</a:t>
            </a:r>
          </a:p>
          <a:p>
            <a:pPr algn="ctr">
              <a:defRPr/>
            </a:pPr>
            <a:endParaRPr lang="en-GB" sz="400" dirty="0" smtClean="0">
              <a:solidFill>
                <a:srgbClr val="00B0AC"/>
              </a:solidFill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GB" sz="30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 </a:t>
            </a:r>
          </a:p>
          <a:p>
            <a:pPr algn="ctr">
              <a:defRPr/>
            </a:pPr>
            <a:r>
              <a:rPr lang="en-GB" sz="1000" dirty="0" smtClean="0">
                <a:solidFill>
                  <a:srgbClr val="00B0AC"/>
                </a:solidFill>
                <a:latin typeface="Arial" charset="0"/>
                <a:cs typeface="Arial" charset="0"/>
              </a:rPr>
              <a:t>www.twitter.com/GEANTnews  |  www.facebook.com/GEANTnetwork  |  www.youtube.com/GEANTtv</a:t>
            </a:r>
          </a:p>
        </p:txBody>
      </p:sp>
      <p:sp>
        <p:nvSpPr>
          <p:cNvPr id="4" name="Text Placeholder 2"/>
          <p:cNvSpPr txBox="1">
            <a:spLocks/>
          </p:cNvSpPr>
          <p:nvPr userDrawn="1"/>
        </p:nvSpPr>
        <p:spPr>
          <a:xfrm>
            <a:off x="0" y="4724400"/>
            <a:ext cx="9180513" cy="338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0B0AC"/>
                </a:solidFill>
                <a:cs typeface="Arial" pitchFamily="34" charset="0"/>
              </a:rPr>
              <a:t>Connect | Communicate | Collaborate</a:t>
            </a:r>
          </a:p>
        </p:txBody>
      </p:sp>
    </p:spTree>
    <p:extLst>
      <p:ext uri="{BB962C8B-B14F-4D97-AF65-F5344CB8AC3E}">
        <p14:creationId xmlns:p14="http://schemas.microsoft.com/office/powerpoint/2010/main" val="373968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80513" cy="68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31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3375"/>
            <a:ext cx="6035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Click to edit Master title style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8583613" y="6556375"/>
            <a:ext cx="4524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fld id="{FC0DA9E5-76AC-4CDE-933B-F0FE63CB678B}" type="slidenum">
              <a:rPr lang="en-GB" sz="1100">
                <a:solidFill>
                  <a:schemeClr val="bg1"/>
                </a:solidFill>
                <a:latin typeface="Arial" charset="0"/>
              </a:rPr>
              <a:pPr/>
              <a:t>‹#›</a:t>
            </a:fld>
            <a:endParaRPr lang="en-GB" sz="11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0" name="TextBox 3"/>
          <p:cNvSpPr txBox="1">
            <a:spLocks noChangeArrowheads="1"/>
          </p:cNvSpPr>
          <p:nvPr/>
        </p:nvSpPr>
        <p:spPr bwMode="auto">
          <a:xfrm>
            <a:off x="481013" y="6575425"/>
            <a:ext cx="28797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defRPr/>
            </a:pPr>
            <a:r>
              <a:rPr lang="en-GB" sz="1000" dirty="0" smtClean="0">
                <a:solidFill>
                  <a:srgbClr val="0A6877"/>
                </a:solidFill>
                <a:latin typeface="Arial" charset="0"/>
              </a:rPr>
              <a:t>Connect | Communicate | Collaborate</a:t>
            </a:r>
          </a:p>
          <a:p>
            <a:pPr>
              <a:defRPr/>
            </a:pPr>
            <a:endParaRPr lang="en-GB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2" r:id="rId2"/>
    <p:sldLayoutId id="2147483814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00000"/>
        <a:buFont typeface="Times" charset="0"/>
        <a:buBlip>
          <a:blip r:embed="rId6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76288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Times" charset="0"/>
        <a:buBlip>
          <a:blip r:embed="rId6"/>
        </a:buBlip>
        <a:defRPr>
          <a:solidFill>
            <a:schemeClr val="tx1"/>
          </a:solidFill>
          <a:latin typeface="+mn-lt"/>
        </a:defRPr>
      </a:lvl2pPr>
      <a:lvl3pPr marL="1200150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3pPr>
      <a:lvl4pPr marL="1633538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4pPr>
      <a:lvl5pPr marL="20542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5pPr>
      <a:lvl6pPr marL="25114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6pPr>
      <a:lvl7pPr marL="29686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7pPr>
      <a:lvl8pPr marL="34258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8pPr>
      <a:lvl9pPr marL="3883025" indent="-342900" algn="l" rtl="0" eaLnBrk="1" fontAlgn="base" hangingPunct="1">
        <a:spcBef>
          <a:spcPct val="20000"/>
        </a:spcBef>
        <a:spcAft>
          <a:spcPct val="0"/>
        </a:spcAft>
        <a:buClr>
          <a:srgbClr val="004359"/>
        </a:buClr>
        <a:buSzPct val="125000"/>
        <a:buChar char="–"/>
        <a:defRPr i="1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GÉANT </a:t>
            </a:r>
            <a:r>
              <a:rPr lang="en-US" sz="2800" dirty="0" err="1" smtClean="0"/>
              <a:t>BoD</a:t>
            </a:r>
            <a:r>
              <a:rPr lang="en-US" sz="2800" dirty="0" smtClean="0"/>
              <a:t> Service Roadmap</a:t>
            </a:r>
            <a:endParaRPr lang="en-GB" sz="2800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Tangui Coulouarn, DeIC</a:t>
            </a:r>
            <a:endParaRPr lang="en-GB" dirty="0"/>
          </a:p>
          <a:p>
            <a:r>
              <a:rPr lang="en-GB" dirty="0" smtClean="0"/>
              <a:t>OGF NSI WG meeting</a:t>
            </a:r>
            <a:r>
              <a:rPr lang="en-GB" dirty="0"/>
              <a:t>, 15 January 2013</a:t>
            </a:r>
          </a:p>
          <a:p>
            <a:pPr eaLnBrk="1" hangingPunct="1"/>
            <a:r>
              <a:rPr lang="en-GB" dirty="0" smtClean="0"/>
              <a:t>Oxford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>Use of </a:t>
            </a:r>
            <a:r>
              <a:rPr lang="en-GB" dirty="0" err="1" smtClean="0"/>
              <a:t>BoD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	</a:t>
            </a:r>
            <a:r>
              <a:rPr lang="en-GB" dirty="0" smtClean="0"/>
              <a:t>1. The known users (esp. </a:t>
            </a:r>
            <a:r>
              <a:rPr lang="en-GB" dirty="0"/>
              <a:t> </a:t>
            </a:r>
            <a:r>
              <a:rPr lang="en-GB" dirty="0" smtClean="0"/>
              <a:t>Here)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LHCONE/CERN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Pilot </a:t>
            </a:r>
          </a:p>
          <a:p>
            <a:pPr lvl="1"/>
            <a:r>
              <a:rPr lang="en-US" dirty="0" smtClean="0"/>
              <a:t>Concretely, big overlap with this group as well as GLIF</a:t>
            </a:r>
            <a:r>
              <a:rPr lang="en-US" dirty="0"/>
              <a:t>, etc. </a:t>
            </a:r>
            <a:r>
              <a:rPr lang="en-US" dirty="0" smtClean="0"/>
              <a:t>known here</a:t>
            </a:r>
          </a:p>
          <a:p>
            <a:pPr marL="433388" lvl="1" indent="0">
              <a:buNone/>
            </a:pPr>
            <a:endParaRPr lang="en-US" dirty="0"/>
          </a:p>
          <a:p>
            <a:r>
              <a:rPr lang="en-US" dirty="0" smtClean="0"/>
              <a:t>Radio-astronomy (</a:t>
            </a:r>
            <a:r>
              <a:rPr lang="en-US" dirty="0" err="1" smtClean="0"/>
              <a:t>NEXPReS</a:t>
            </a:r>
            <a:r>
              <a:rPr lang="en-US" dirty="0" smtClean="0"/>
              <a:t>, JIVE, etc.)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Network experts: Bonfire, </a:t>
            </a:r>
            <a:r>
              <a:rPr lang="en-US" dirty="0" err="1" smtClean="0"/>
              <a:t>Mantychore</a:t>
            </a:r>
            <a:r>
              <a:rPr lang="en-US" dirty="0" smtClean="0"/>
              <a:t>, XIFI, FIRE, Fed4Fire…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>Use of </a:t>
            </a:r>
            <a:r>
              <a:rPr lang="en-GB" dirty="0" err="1" smtClean="0"/>
              <a:t>BoD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	</a:t>
            </a:r>
            <a:r>
              <a:rPr lang="en-GB" dirty="0" smtClean="0"/>
              <a:t>2. Emerging users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Bioinformatics (ELIXIR). 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energy physics: </a:t>
            </a:r>
            <a:r>
              <a:rPr lang="en-US" dirty="0" smtClean="0"/>
              <a:t>e.g. Denmark </a:t>
            </a:r>
            <a:r>
              <a:rPr lang="en-US" dirty="0"/>
              <a:t>with SLAC, IPP, ILL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Recent meetings with small groups are encouraging</a:t>
            </a:r>
          </a:p>
          <a:p>
            <a:endParaRPr lang="en-US" dirty="0"/>
          </a:p>
          <a:p>
            <a:r>
              <a:rPr lang="en-US" dirty="0" smtClean="0"/>
              <a:t>Attempts outside “hard” science: </a:t>
            </a:r>
            <a:r>
              <a:rPr lang="en-US" dirty="0" err="1" smtClean="0"/>
              <a:t>eMusic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602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>Use of </a:t>
            </a:r>
            <a:r>
              <a:rPr lang="en-GB" dirty="0" err="1" smtClean="0"/>
              <a:t>BoD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	</a:t>
            </a:r>
            <a:r>
              <a:rPr lang="en-GB" dirty="0" smtClean="0"/>
              <a:t>3. Challenges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mile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Asymmetry of the interest and capacity between end-points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Lead time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602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>Monitoring: an area for OGF collaboration?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plane:</a:t>
            </a:r>
          </a:p>
          <a:p>
            <a:pPr lvl="1"/>
            <a:r>
              <a:rPr lang="en-US" dirty="0" smtClean="0"/>
              <a:t>Several solutions using </a:t>
            </a:r>
            <a:r>
              <a:rPr lang="en-US" dirty="0" err="1" smtClean="0"/>
              <a:t>Nagios</a:t>
            </a:r>
            <a:r>
              <a:rPr lang="en-US" dirty="0" smtClean="0"/>
              <a:t> / </a:t>
            </a:r>
            <a:r>
              <a:rPr lang="en-US" dirty="0" err="1" smtClean="0"/>
              <a:t>Icinga</a:t>
            </a:r>
            <a:endParaRPr lang="en-US" dirty="0" smtClean="0"/>
          </a:p>
          <a:p>
            <a:pPr lvl="1"/>
            <a:r>
              <a:rPr lang="en-US" dirty="0" smtClean="0"/>
              <a:t>Slow to deploy in the different NRENs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 plane: circuit usage</a:t>
            </a:r>
          </a:p>
          <a:p>
            <a:pPr lvl="1"/>
            <a:r>
              <a:rPr lang="en-US" dirty="0" err="1" smtClean="0"/>
              <a:t>cMON</a:t>
            </a:r>
            <a:r>
              <a:rPr lang="en-US" dirty="0" smtClean="0"/>
              <a:t> D with different scenarios:</a:t>
            </a:r>
          </a:p>
          <a:p>
            <a:pPr lvl="2"/>
            <a:r>
              <a:rPr lang="en-US" dirty="0" smtClean="0"/>
              <a:t>SNMP traps sent to local agent</a:t>
            </a:r>
          </a:p>
          <a:p>
            <a:pPr lvl="2"/>
            <a:r>
              <a:rPr lang="en-US" dirty="0" smtClean="0"/>
              <a:t>SNMP traps sent to central agent</a:t>
            </a:r>
          </a:p>
          <a:p>
            <a:pPr lvl="2"/>
            <a:r>
              <a:rPr lang="en-US" dirty="0" smtClean="0"/>
              <a:t>SNMP polls</a:t>
            </a:r>
          </a:p>
          <a:p>
            <a:pPr lvl="1"/>
            <a:r>
              <a:rPr lang="en-US" dirty="0" smtClean="0"/>
              <a:t>Pilot with GÉANT, </a:t>
            </a:r>
            <a:r>
              <a:rPr lang="en-US" dirty="0" err="1" smtClean="0"/>
              <a:t>HEAnet</a:t>
            </a:r>
            <a:r>
              <a:rPr lang="en-US" dirty="0" smtClean="0"/>
              <a:t> and </a:t>
            </a:r>
            <a:r>
              <a:rPr lang="en-US" dirty="0" err="1" smtClean="0"/>
              <a:t>GRnet</a:t>
            </a:r>
            <a:r>
              <a:rPr lang="en-US" dirty="0" smtClean="0"/>
              <a:t> running before end of Q1 2014</a:t>
            </a:r>
          </a:p>
          <a:p>
            <a:pPr lvl="1"/>
            <a:r>
              <a:rPr lang="en-US" dirty="0" smtClean="0"/>
              <a:t>Production by end of Q2 2014</a:t>
            </a:r>
          </a:p>
          <a:p>
            <a:pPr lvl="1"/>
            <a:r>
              <a:rPr lang="en-US" dirty="0" smtClean="0"/>
              <a:t>Integration with </a:t>
            </a:r>
            <a:r>
              <a:rPr lang="en-US" dirty="0" err="1" smtClean="0"/>
              <a:t>PerfSONAR</a:t>
            </a:r>
            <a:r>
              <a:rPr lang="en-US" dirty="0" smtClean="0"/>
              <a:t>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>AAI: collaboration</a:t>
            </a:r>
            <a:br>
              <a:rPr lang="en-GB" dirty="0" smtClean="0"/>
            </a:br>
            <a:r>
              <a:rPr lang="en-GB" dirty="0" smtClean="0"/>
              <a:t> within the OGF?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approach consisted in defining policy and then deployment</a:t>
            </a:r>
          </a:p>
          <a:p>
            <a:endParaRPr lang="en-US" dirty="0"/>
          </a:p>
          <a:p>
            <a:r>
              <a:rPr lang="en-US" dirty="0" smtClean="0"/>
              <a:t>It seems that the way to be followed is going to be implementation first on minimal policies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0" y="27828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GB" sz="3600">
                <a:solidFill>
                  <a:srgbClr val="FFFF00"/>
                </a:solidFill>
                <a:latin typeface="Arial" charset="0"/>
                <a:cs typeface="Arial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Service components and objectives	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Some of our commitments &amp; KPIs</a:t>
            </a:r>
          </a:p>
          <a:p>
            <a:endParaRPr lang="en-GB" dirty="0"/>
          </a:p>
          <a:p>
            <a:r>
              <a:rPr lang="en-GB" dirty="0" smtClean="0"/>
              <a:t>Footprint and usage of the </a:t>
            </a:r>
            <a:r>
              <a:rPr lang="en-GB" dirty="0" err="1" smtClean="0"/>
              <a:t>BoD</a:t>
            </a:r>
            <a:r>
              <a:rPr lang="en-GB" dirty="0" smtClean="0"/>
              <a:t> service</a:t>
            </a:r>
          </a:p>
          <a:p>
            <a:endParaRPr lang="en-GB" dirty="0"/>
          </a:p>
          <a:p>
            <a:r>
              <a:rPr lang="en-GB" dirty="0" smtClean="0"/>
              <a:t>AAI and monitoring: areas of interest for the NSI WG?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Not in scope: </a:t>
            </a:r>
          </a:p>
          <a:p>
            <a:pPr lvl="1"/>
            <a:r>
              <a:rPr lang="en-GB" dirty="0" smtClean="0"/>
              <a:t>Details of our NSI implementation </a:t>
            </a:r>
            <a:r>
              <a:rPr lang="en-GB" smtClean="0"/>
              <a:t>except timeline ( </a:t>
            </a:r>
            <a:r>
              <a:rPr lang="en-GB" dirty="0" smtClean="0"/>
              <a:t>see </a:t>
            </a:r>
            <a:r>
              <a:rPr lang="en-GB" dirty="0" err="1" smtClean="0"/>
              <a:t>Radek’s</a:t>
            </a:r>
            <a:r>
              <a:rPr lang="en-GB" dirty="0" smtClean="0"/>
              <a:t> presentation)</a:t>
            </a:r>
          </a:p>
          <a:p>
            <a:pPr marL="0" indent="0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BoD</a:t>
            </a:r>
            <a:r>
              <a:rPr lang="en-US" dirty="0" smtClean="0"/>
              <a:t> as a Service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Possibility to create P2P L2 circuits with guaranteed bandwidth dynamically</a:t>
            </a:r>
          </a:p>
          <a:p>
            <a:endParaRPr lang="en-US" dirty="0"/>
          </a:p>
          <a:p>
            <a:r>
              <a:rPr lang="en-US" dirty="0" smtClean="0"/>
              <a:t>User-controlled through web-GUI or own application</a:t>
            </a:r>
          </a:p>
          <a:p>
            <a:endParaRPr lang="en-US" dirty="0"/>
          </a:p>
          <a:p>
            <a:r>
              <a:rPr lang="en-US" dirty="0" smtClean="0"/>
              <a:t>Multi-domain</a:t>
            </a:r>
          </a:p>
          <a:p>
            <a:endParaRPr lang="en-US" dirty="0"/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Software (mostly </a:t>
            </a:r>
            <a:r>
              <a:rPr lang="en-US" dirty="0" err="1" smtClean="0"/>
              <a:t>AutoBAHN</a:t>
            </a:r>
            <a:r>
              <a:rPr lang="en-US" dirty="0" smtClean="0"/>
              <a:t> &amp; </a:t>
            </a:r>
            <a:r>
              <a:rPr lang="en-US" dirty="0" err="1" smtClean="0"/>
              <a:t>cNIS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Support, troubleshooting, trouble-shooting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AAI</a:t>
            </a:r>
          </a:p>
          <a:p>
            <a:pPr lvl="1"/>
            <a:r>
              <a:rPr lang="en-US" dirty="0" smtClean="0"/>
              <a:t>User outreach and PR</a:t>
            </a:r>
          </a:p>
          <a:p>
            <a:pPr lvl="1"/>
            <a:r>
              <a:rPr lang="en-US" dirty="0" smtClean="0"/>
              <a:t>Cost-sharing model, AUP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BoD</a:t>
            </a:r>
            <a:r>
              <a:rPr lang="en-US" dirty="0" smtClean="0"/>
              <a:t> in GN3+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BoD</a:t>
            </a:r>
            <a:r>
              <a:rPr lang="en-US" dirty="0" smtClean="0"/>
              <a:t> in production since GN3</a:t>
            </a:r>
          </a:p>
          <a:p>
            <a:endParaRPr lang="en-US" dirty="0"/>
          </a:p>
          <a:p>
            <a:r>
              <a:rPr lang="en-US" dirty="0" smtClean="0"/>
              <a:t>Collectively defined by participating </a:t>
            </a:r>
          </a:p>
          <a:p>
            <a:pPr marL="0" indent="0">
              <a:buNone/>
            </a:pPr>
            <a:r>
              <a:rPr lang="en-US" dirty="0" smtClean="0"/>
              <a:t>providers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Several goals, milestones and KPIs </a:t>
            </a:r>
          </a:p>
          <a:p>
            <a:pPr marL="0" indent="0">
              <a:buNone/>
            </a:pPr>
            <a:r>
              <a:rPr lang="en-US" dirty="0" smtClean="0"/>
              <a:t>for this service defined with the EC</a:t>
            </a:r>
          </a:p>
          <a:p>
            <a:pPr lvl="1"/>
            <a:r>
              <a:rPr lang="en-US" dirty="0" smtClean="0"/>
              <a:t>Usage:</a:t>
            </a:r>
          </a:p>
          <a:p>
            <a:pPr lvl="2"/>
            <a:r>
              <a:rPr lang="en-US" dirty="0" smtClean="0"/>
              <a:t>Number of users</a:t>
            </a:r>
          </a:p>
          <a:p>
            <a:pPr lvl="2"/>
            <a:r>
              <a:rPr lang="en-US" dirty="0" smtClean="0"/>
              <a:t>Number of circuits</a:t>
            </a:r>
          </a:p>
          <a:p>
            <a:pPr lvl="1"/>
            <a:r>
              <a:rPr lang="en-US" dirty="0"/>
              <a:t>Footprint:	</a:t>
            </a:r>
          </a:p>
          <a:p>
            <a:pPr lvl="2"/>
            <a:r>
              <a:rPr lang="en-US" dirty="0"/>
              <a:t>Number of NRENs</a:t>
            </a:r>
          </a:p>
          <a:p>
            <a:pPr lvl="2"/>
            <a:r>
              <a:rPr lang="en-US" dirty="0"/>
              <a:t>Number of end-</a:t>
            </a: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NSI CS implementation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pPr marL="857250" lvl="2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632" y="1196752"/>
            <a:ext cx="408234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5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Work-plan on the service largely pre-constrained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941" b="2941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717032"/>
            <a:ext cx="8178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3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(Revised) timeline for NSI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release: End of January</a:t>
            </a:r>
          </a:p>
          <a:p>
            <a:pPr lvl="1"/>
            <a:r>
              <a:rPr lang="en-US" dirty="0" smtClean="0"/>
              <a:t>Based on NSI v2 final revision (r116)</a:t>
            </a:r>
          </a:p>
          <a:p>
            <a:pPr lvl="1"/>
            <a:r>
              <a:rPr lang="en-US" dirty="0" smtClean="0"/>
              <a:t>Internal and interoperability testing</a:t>
            </a:r>
          </a:p>
          <a:p>
            <a:endParaRPr lang="en-US" dirty="0" smtClean="0"/>
          </a:p>
          <a:p>
            <a:r>
              <a:rPr lang="en-US" dirty="0" smtClean="0"/>
              <a:t>Beta release: Middle of February</a:t>
            </a:r>
          </a:p>
          <a:p>
            <a:pPr lvl="1"/>
            <a:r>
              <a:rPr lang="en-US" dirty="0" smtClean="0"/>
              <a:t>Testing by NRENs</a:t>
            </a:r>
          </a:p>
          <a:p>
            <a:endParaRPr lang="en-US" dirty="0" smtClean="0"/>
          </a:p>
          <a:p>
            <a:r>
              <a:rPr lang="en-US" dirty="0" smtClean="0"/>
              <a:t>Production release: Middle of March</a:t>
            </a:r>
          </a:p>
          <a:p>
            <a:pPr lvl="1"/>
            <a:r>
              <a:rPr lang="en-US" dirty="0" smtClean="0"/>
              <a:t>Frequent updates will be difficult by then due to the NRENs installed base</a:t>
            </a:r>
          </a:p>
          <a:p>
            <a:pPr lvl="1"/>
            <a:r>
              <a:rPr lang="en-US" dirty="0" smtClean="0"/>
              <a:t>Further upgrades should mostly be backwards interoperable</a:t>
            </a:r>
          </a:p>
        </p:txBody>
      </p:sp>
    </p:spTree>
    <p:extLst>
      <p:ext uri="{BB962C8B-B14F-4D97-AF65-F5344CB8AC3E}">
        <p14:creationId xmlns:p14="http://schemas.microsoft.com/office/powerpoint/2010/main" val="337523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>Test procedure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and integration testing</a:t>
            </a:r>
          </a:p>
          <a:p>
            <a:endParaRPr lang="en-US" dirty="0" smtClean="0"/>
          </a:p>
          <a:p>
            <a:r>
              <a:rPr lang="en-US" dirty="0" smtClean="0"/>
              <a:t>Internal validation/system testing</a:t>
            </a:r>
          </a:p>
          <a:p>
            <a:endParaRPr lang="en-US" dirty="0" smtClean="0"/>
          </a:p>
          <a:p>
            <a:r>
              <a:rPr lang="en-US" dirty="0" smtClean="0"/>
              <a:t>Interoperability testing</a:t>
            </a:r>
          </a:p>
          <a:p>
            <a:pPr lvl="1"/>
            <a:r>
              <a:rPr lang="en-US" dirty="0" smtClean="0"/>
              <a:t>Plans for testing with </a:t>
            </a:r>
            <a:r>
              <a:rPr lang="en-US" dirty="0" err="1" smtClean="0"/>
              <a:t>OpenNSA</a:t>
            </a:r>
            <a:r>
              <a:rPr lang="en-US" dirty="0" smtClean="0"/>
              <a:t> following alpha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9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>Risks / Pending issues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</a:t>
            </a:r>
            <a:r>
              <a:rPr lang="en-US" dirty="0" err="1" smtClean="0"/>
              <a:t>wsdl</a:t>
            </a:r>
            <a:r>
              <a:rPr lang="en-US" dirty="0" smtClean="0"/>
              <a:t> revisions will cause delay even if changes are small</a:t>
            </a:r>
          </a:p>
          <a:p>
            <a:endParaRPr lang="en-US" dirty="0" smtClean="0"/>
          </a:p>
          <a:p>
            <a:r>
              <a:rPr lang="en-US" dirty="0" smtClean="0"/>
              <a:t>Topology definition and exchange not standardized</a:t>
            </a:r>
          </a:p>
          <a:p>
            <a:endParaRPr lang="en-US" dirty="0" smtClean="0"/>
          </a:p>
          <a:p>
            <a:r>
              <a:rPr lang="en-US" dirty="0" smtClean="0"/>
              <a:t>STP semantics as detailed in </a:t>
            </a:r>
            <a:r>
              <a:rPr lang="en-US" dirty="0" err="1" smtClean="0"/>
              <a:t>Radek’s</a:t>
            </a:r>
            <a:r>
              <a:rPr lang="en-US" dirty="0" smtClean="0"/>
              <a:t> presentation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0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6035675" cy="868363"/>
          </a:xfrm>
        </p:spPr>
        <p:txBody>
          <a:bodyPr/>
          <a:lstStyle/>
          <a:p>
            <a:r>
              <a:rPr lang="en-GB" dirty="0" smtClean="0"/>
              <a:t>Footprint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GÉANT, </a:t>
            </a:r>
            <a:r>
              <a:rPr lang="en-GB" dirty="0" err="1" smtClean="0"/>
              <a:t>GRNet</a:t>
            </a:r>
            <a:r>
              <a:rPr lang="en-GB" dirty="0" smtClean="0"/>
              <a:t>, </a:t>
            </a:r>
            <a:r>
              <a:rPr lang="en-GB" dirty="0" err="1" smtClean="0"/>
              <a:t>Pionier</a:t>
            </a:r>
            <a:r>
              <a:rPr lang="en-GB" dirty="0" smtClean="0"/>
              <a:t>, </a:t>
            </a:r>
            <a:r>
              <a:rPr lang="en-GB" dirty="0" err="1" smtClean="0"/>
              <a:t>HEAnet</a:t>
            </a:r>
            <a:r>
              <a:rPr lang="en-GB" dirty="0" smtClean="0"/>
              <a:t>, JANET, </a:t>
            </a:r>
          </a:p>
          <a:p>
            <a:pPr marL="0" indent="0">
              <a:buNone/>
            </a:pPr>
            <a:r>
              <a:rPr lang="en-GB" dirty="0" err="1" smtClean="0"/>
              <a:t>NORDUnet</a:t>
            </a:r>
            <a:r>
              <a:rPr lang="en-GB" dirty="0" smtClean="0"/>
              <a:t>, DeIC, </a:t>
            </a:r>
            <a:r>
              <a:rPr lang="en-GB" dirty="0" err="1" smtClean="0"/>
              <a:t>CARnet</a:t>
            </a:r>
            <a:r>
              <a:rPr lang="en-GB" dirty="0" smtClean="0"/>
              <a:t>, </a:t>
            </a:r>
            <a:r>
              <a:rPr lang="en-GB" dirty="0" err="1" smtClean="0"/>
              <a:t>SURFnet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- committed since GN3</a:t>
            </a:r>
          </a:p>
          <a:p>
            <a:pPr marL="0" indent="0">
              <a:buNone/>
            </a:pPr>
            <a:r>
              <a:rPr lang="en-GB" dirty="0" smtClean="0"/>
              <a:t>	- different stages (</a:t>
            </a:r>
            <a:r>
              <a:rPr lang="en-GB" dirty="0" err="1" smtClean="0"/>
              <a:t>testbeds</a:t>
            </a:r>
            <a:r>
              <a:rPr lang="en-GB" dirty="0" smtClean="0"/>
              <a:t>, production)</a:t>
            </a:r>
          </a:p>
          <a:p>
            <a:endParaRPr lang="en-GB" dirty="0"/>
          </a:p>
          <a:p>
            <a:r>
              <a:rPr lang="en-GB" dirty="0" smtClean="0"/>
              <a:t>FUNET since August 2013; DFN currently </a:t>
            </a:r>
          </a:p>
          <a:p>
            <a:pPr marL="0" indent="0">
              <a:buNone/>
            </a:pPr>
            <a:r>
              <a:rPr lang="en-GB" dirty="0" smtClean="0"/>
              <a:t>Testing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err="1"/>
              <a:t>ESNet</a:t>
            </a:r>
            <a:r>
              <a:rPr lang="en-GB" dirty="0"/>
              <a:t>/</a:t>
            </a:r>
            <a:r>
              <a:rPr lang="en-GB" dirty="0" smtClean="0"/>
              <a:t>Internet2 (IDCP)</a:t>
            </a:r>
            <a:endParaRPr lang="en-GB" dirty="0"/>
          </a:p>
          <a:p>
            <a:pPr lvl="1"/>
            <a:r>
              <a:rPr lang="en-GB" dirty="0"/>
              <a:t>Since August 2013 </a:t>
            </a:r>
          </a:p>
          <a:p>
            <a:pPr lvl="1"/>
            <a:r>
              <a:rPr lang="en-GB" dirty="0"/>
              <a:t>But down for a number of weeks</a:t>
            </a:r>
          </a:p>
          <a:p>
            <a:endParaRPr lang="en-GB" dirty="0" smtClean="0"/>
          </a:p>
          <a:p>
            <a:r>
              <a:rPr lang="en-GB" dirty="0" smtClean="0"/>
              <a:t>Circuits for users in NRENs with </a:t>
            </a:r>
            <a:r>
              <a:rPr lang="en-GB" dirty="0" err="1" smtClean="0"/>
              <a:t>BoD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iMinds</a:t>
            </a:r>
            <a:r>
              <a:rPr lang="en-GB" dirty="0" smtClean="0"/>
              <a:t> in </a:t>
            </a:r>
            <a:r>
              <a:rPr lang="en-GB" dirty="0" err="1" smtClean="0"/>
              <a:t>Belnet</a:t>
            </a:r>
            <a:endParaRPr lang="en-GB" dirty="0" smtClean="0"/>
          </a:p>
          <a:p>
            <a:pPr lvl="1"/>
            <a:r>
              <a:rPr lang="en-GB" dirty="0" err="1" smtClean="0"/>
              <a:t>eMusic</a:t>
            </a:r>
            <a:r>
              <a:rPr lang="en-GB" dirty="0" smtClean="0"/>
              <a:t> project involving GARR and </a:t>
            </a:r>
          </a:p>
          <a:p>
            <a:pPr marL="433388" lvl="1" indent="0">
              <a:buNone/>
            </a:pPr>
            <a:r>
              <a:rPr lang="en-GB" dirty="0" smtClean="0"/>
              <a:t>CESNET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640" y="1124744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ÉANT GN3plus template">
  <a:themeElements>
    <a:clrScheme name="">
      <a:dk1>
        <a:srgbClr val="074359"/>
      </a:dk1>
      <a:lt1>
        <a:srgbClr val="FFFFFF"/>
      </a:lt1>
      <a:dk2>
        <a:srgbClr val="FFFFFF"/>
      </a:dk2>
      <a:lt2>
        <a:srgbClr val="0D8B9F"/>
      </a:lt2>
      <a:accent1>
        <a:srgbClr val="00899F"/>
      </a:accent1>
      <a:accent2>
        <a:srgbClr val="E0C300"/>
      </a:accent2>
      <a:accent3>
        <a:srgbClr val="FFFFFF"/>
      </a:accent3>
      <a:accent4>
        <a:srgbClr val="05384B"/>
      </a:accent4>
      <a:accent5>
        <a:srgbClr val="AAC4CD"/>
      </a:accent5>
      <a:accent6>
        <a:srgbClr val="CBB000"/>
      </a:accent6>
      <a:hlink>
        <a:srgbClr val="EE5019"/>
      </a:hlink>
      <a:folHlink>
        <a:srgbClr val="BFDD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N Document" ma:contentTypeID="0x0101006D7E6B8B6D92464EB525E67A2DEF9E3A0040C81584FB3F3B4DAB3FE07C87DBFDC9" ma:contentTypeVersion="1" ma:contentTypeDescription="" ma:contentTypeScope="" ma:versionID="08faccdaf3d9373c33a0d20f3e38fcc8">
  <xsd:schema xmlns:xsd="http://www.w3.org/2001/XMLSchema" xmlns:xs="http://www.w3.org/2001/XMLSchema" xmlns:p="http://schemas.microsoft.com/office/2006/metadata/properties" xmlns:ns2="cce05e40-4bba-48f3-9290-882e2b438b17" targetNamespace="http://schemas.microsoft.com/office/2006/metadata/properties" ma:root="true" ma:fieldsID="c0f2359ba856e028325c3a803208ea0d" ns2:_="">
    <xsd:import namespace="cce05e40-4bba-48f3-9290-882e2b438b17"/>
    <xsd:element name="properties">
      <xsd:complexType>
        <xsd:sequence>
          <xsd:element name="documentManagement">
            <xsd:complexType>
              <xsd:all>
                <xsd:element ref="ns2:Activity" minOccurs="0"/>
                <xsd:element ref="ns2:Tasks" minOccurs="0"/>
                <xsd:element ref="ns2:Code" minOccurs="0"/>
                <xsd:element ref="ns2:Item_x0020_Status" minOccurs="0"/>
                <xsd:element ref="ns2:Item_x0020_Description" minOccurs="0"/>
                <xsd:element ref="ns2:Publish_x0020_to_x0020_EC_x0020_review_x003f_" minOccurs="0"/>
                <xsd:element ref="ns2:Share_x0020_with_x0020_GN_x0020_Community_x003f_" minOccurs="0"/>
                <xsd:element ref="ns2:_dlc_DocId" minOccurs="0"/>
                <xsd:element ref="ns2:_dlc_DocIdUrl" minOccurs="0"/>
                <xsd:element ref="ns2:_dlc_DocIdPersistId" minOccurs="0"/>
                <xsd:element ref="ns2:Partner" minOccurs="0"/>
                <xsd:element ref="ns2:Content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05e40-4bba-48f3-9290-882e2b438b17" elementFormDefault="qualified">
    <xsd:import namespace="http://schemas.microsoft.com/office/2006/documentManagement/types"/>
    <xsd:import namespace="http://schemas.microsoft.com/office/infopath/2007/PartnerControls"/>
    <xsd:element name="Activity" ma:index="8" nillable="true" ma:displayName="Activity" ma:format="Dropdown" ma:internalName="Activity">
      <xsd:simpleType>
        <xsd:restriction base="dms:Choice">
          <xsd:enumeration value="None"/>
          <xsd:enumeration value="NA1"/>
          <xsd:enumeration value="NA2"/>
          <xsd:enumeration value="NA3"/>
          <xsd:enumeration value="NA4"/>
          <xsd:enumeration value="SA1"/>
          <xsd:enumeration value="SA2"/>
          <xsd:enumeration value="SA3"/>
          <xsd:enumeration value="SA4"/>
          <xsd:enumeration value="SA5"/>
          <xsd:enumeration value="SA6"/>
          <xsd:enumeration value="SA7"/>
          <xsd:enumeration value="JRA1"/>
          <xsd:enumeration value="JRA2"/>
          <xsd:enumeration value="JRA3"/>
        </xsd:restriction>
      </xsd:simpleType>
    </xsd:element>
    <xsd:element name="Tasks" ma:index="9" nillable="true" ma:displayName="Task" ma:format="Dropdown" ma:internalName="Tasks">
      <xsd:simpleType>
        <xsd:restriction base="dms:Choice">
          <xsd:enumeration value="None"/>
          <xsd:enumeration value="T1"/>
          <xsd:enumeration value="T2"/>
          <xsd:enumeration value="T3"/>
          <xsd:enumeration value="T4"/>
          <xsd:enumeration value="T5"/>
          <xsd:enumeration value="T6"/>
          <xsd:enumeration value="T7"/>
          <xsd:enumeration value="T8"/>
          <xsd:enumeration value="T9"/>
          <xsd:enumeration value="T10"/>
        </xsd:restriction>
      </xsd:simpleType>
    </xsd:element>
    <xsd:element name="Code" ma:index="10" nillable="true" ma:displayName="Project Code" ma:internalName="Code">
      <xsd:simpleType>
        <xsd:restriction base="dms:Text">
          <xsd:maxLength value="255"/>
        </xsd:restriction>
      </xsd:simpleType>
    </xsd:element>
    <xsd:element name="Item_x0020_Status" ma:index="11" nillable="true" ma:displayName="Item Status" ma:default="Not started" ma:format="Dropdown" ma:internalName="Item_x0020_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tem_x0020_Description" ma:index="12" nillable="true" ma:displayName="Item Description" ma:internalName="Item_x0020_Description">
      <xsd:simpleType>
        <xsd:restriction base="dms:Note">
          <xsd:maxLength value="255"/>
        </xsd:restriction>
      </xsd:simpleType>
    </xsd:element>
    <xsd:element name="Publish_x0020_to_x0020_EC_x0020_review_x003f_" ma:index="13" nillable="true" ma:displayName="Publish to EC review?" ma:default="No" ma:description="This column will be updated automatically when the Item Status is shown as Completed.  Do not update this column manually." ma:format="Dropdown" ma:internalName="Publish_x0020_to_x0020_EC_x0020_review_x003F_">
      <xsd:simpleType>
        <xsd:restriction base="dms:Choice">
          <xsd:enumeration value="No"/>
          <xsd:enumeration value="Description of Work"/>
          <xsd:enumeration value="Presentation"/>
          <xsd:enumeration value="Deliverable"/>
          <xsd:enumeration value="Periodic Report"/>
          <xsd:enumeration value="Demo"/>
          <xsd:enumeration value="Background Documentation"/>
        </xsd:restriction>
      </xsd:simpleType>
    </xsd:element>
    <xsd:element name="Share_x0020_with_x0020_GN_x0020_Community_x003f_" ma:index="14" nillable="true" ma:displayName="Share with GN Community?" ma:default="No" ma:description="This column will be updated automatically when the Item Status is shown as Completed.  Do not update this column manually." ma:format="Dropdown" ma:internalName="Share_x0020_with_x0020_GN_x0020_Community_x003F_">
      <xsd:simpleType>
        <xsd:restriction base="dms:Choice">
          <xsd:enumeration value="No"/>
          <xsd:enumeration value="Deliverables"/>
          <xsd:enumeration value="Reports"/>
          <xsd:enumeration value="Processes"/>
          <xsd:enumeration value="Policies"/>
          <xsd:enumeration value="Admin and User Guides"/>
          <xsd:enumeration value="Templates"/>
          <xsd:enumeration value="Guidelines"/>
          <xsd:enumeration value="Business Cases"/>
        </xsd:restriction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Partner" ma:index="18" nillable="true" ma:displayName="Organisation" ma:format="Dropdown" ma:internalName="Partner">
      <xsd:simpleType>
        <xsd:restriction base="dms:Choice">
          <xsd:enumeration value="None"/>
          <xsd:enumeration value="ACOnet"/>
          <xsd:enumeration value="AMRES"/>
          <xsd:enumeration value="CARNet"/>
          <xsd:enumeration value="CESNET"/>
          <xsd:enumeration value="CSC/NORDUnet"/>
          <xsd:enumeration value="DANTE"/>
          <xsd:enumeration value="DFN"/>
          <xsd:enumeration value="DFN/FAU"/>
          <xsd:enumeration value="DFN/LRZ"/>
          <xsd:enumeration value="FCCN"/>
          <xsd:enumeration value="GARR"/>
          <xsd:enumeration value="GRNET"/>
          <xsd:enumeration value="GRNET/ICCS"/>
          <xsd:enumeration value="HEAnet"/>
          <xsd:enumeration value="IUCC"/>
          <xsd:enumeration value="Janet"/>
          <xsd:enumeration value="LITNET"/>
          <xsd:enumeration value="MARnet"/>
          <xsd:enumeration value="NIIFI"/>
          <xsd:enumeration value="NORDUnet"/>
          <xsd:enumeration value="NORDUnet/DEiC"/>
          <xsd:enumeration value="NORDUnet/DeIC/UNI-C"/>
          <xsd:enumeration value="PSNC"/>
          <xsd:enumeration value="RedIRIS"/>
          <xsd:enumeration value="RedIRIS/EHU"/>
          <xsd:enumeration value="RedIRIS/i2cat"/>
          <xsd:enumeration value="RedIRIS/UM"/>
          <xsd:enumeration value="RedIRIS/University of Murcia"/>
          <xsd:enumeration value="RENATER"/>
          <xsd:enumeration value="RESTENA"/>
          <xsd:enumeration value="SigmaNet"/>
          <xsd:enumeration value="SRCE/CARNET"/>
          <xsd:enumeration value="SUNET/NORDUnet"/>
          <xsd:enumeration value="SURFnet"/>
          <xsd:enumeration value="Surfnet/SARA"/>
          <xsd:enumeration value="Surfnet/UvA"/>
          <xsd:enumeration value="SWITCH"/>
          <xsd:enumeration value="TERENA"/>
          <xsd:enumeration value="ULAKBİM"/>
          <xsd:enumeration value="umu.se/NORDUnet"/>
          <xsd:enumeration value="UoM"/>
          <xsd:enumeration value="WAYF/NORDUnet"/>
        </xsd:restriction>
      </xsd:simpleType>
    </xsd:element>
    <xsd:element name="Content1" ma:index="19" nillable="true" ma:displayName="Content" ma:internalName="Content1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tivity xmlns="cce05e40-4bba-48f3-9290-882e2b438b17">NA2</Activity>
    <Item_x0020_Description xmlns="cce05e40-4bba-48f3-9290-882e2b438b17" xsi:nil="true"/>
    <Item_x0020_Status xmlns="cce05e40-4bba-48f3-9290-882e2b438b17">Completed</Item_x0020_Status>
    <Code xmlns="cce05e40-4bba-48f3-9290-882e2b438b17" xsi:nil="true"/>
    <Share_x0020_with_x0020_GN_x0020_Community_x003f_ xmlns="cce05e40-4bba-48f3-9290-882e2b438b17">Templates</Share_x0020_with_x0020_GN_x0020_Community_x003f_>
    <Partner xmlns="cce05e40-4bba-48f3-9290-882e2b438b17">DANTE</Partner>
    <Content1 xmlns="cce05e40-4bba-48f3-9290-882e2b438b17" xsi:nil="true"/>
    <Tasks xmlns="cce05e40-4bba-48f3-9290-882e2b438b17">T1</Tasks>
    <Publish_x0020_to_x0020_EC_x0020_review_x003f_ xmlns="cce05e40-4bba-48f3-9290-882e2b438b17">No</Publish_x0020_to_x0020_EC_x0020_review_x003f_>
    <_dlc_DocId xmlns="cce05e40-4bba-48f3-9290-882e2b438b17">GN3PLUS13-664-20</_dlc_DocId>
    <_dlc_DocIdUrl xmlns="cce05e40-4bba-48f3-9290-882e2b438b17">
      <Url>https://intranet.geant.net/NA2/_layouts/15/DocIdRedir.aspx?ID=GN3PLUS13-664-20</Url>
      <Description>GN3PLUS13-664-20</Description>
    </_dlc_DocIdUrl>
  </documentManagement>
</p:properties>
</file>

<file path=customXml/itemProps1.xml><?xml version="1.0" encoding="utf-8"?>
<ds:datastoreItem xmlns:ds="http://schemas.openxmlformats.org/officeDocument/2006/customXml" ds:itemID="{D538FF73-B1D0-48AC-A495-49B2F0C003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EF3B00-653C-4A83-A5A8-6D60565410C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F153003-4452-4C51-9C6A-B6CFC13B12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e05e40-4bba-48f3-9290-882e2b438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ABF621C-FAF5-43C2-A31B-0A501F56EF68}">
  <ds:schemaRefs>
    <ds:schemaRef ds:uri="http://www.w3.org/XML/1998/namespace"/>
    <ds:schemaRef ds:uri="http://schemas.microsoft.com/office/2006/documentManagement/types"/>
    <ds:schemaRef ds:uri="http://purl.org/dc/elements/1.1/"/>
    <ds:schemaRef ds:uri="cce05e40-4bba-48f3-9290-882e2b438b17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GÉANT GN3plus template.potx</Template>
  <TotalTime>711</TotalTime>
  <Words>510</Words>
  <Application>Microsoft Macintosh PowerPoint</Application>
  <PresentationFormat>On-screen Show (4:3)</PresentationFormat>
  <Paragraphs>140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GÉANT GN3plus template</vt:lpstr>
      <vt:lpstr>GÉANT BoD Service Roadmap</vt:lpstr>
      <vt:lpstr>Agenda</vt:lpstr>
      <vt:lpstr>BoD as a Service </vt:lpstr>
      <vt:lpstr>BoD in GN3+</vt:lpstr>
      <vt:lpstr>Work-plan on the service largely pre-constrained</vt:lpstr>
      <vt:lpstr>(Revised) timeline for NSI implementation</vt:lpstr>
      <vt:lpstr>Test procedure</vt:lpstr>
      <vt:lpstr>Risks / Pending issues</vt:lpstr>
      <vt:lpstr>Footprint</vt:lpstr>
      <vt:lpstr>Use of BoD  1. The known users (esp.  Here)</vt:lpstr>
      <vt:lpstr>Use of BoD  2. Emerging users</vt:lpstr>
      <vt:lpstr>Use of BoD  3. Challenges</vt:lpstr>
      <vt:lpstr>Monitoring: an area for OGF collaboration?</vt:lpstr>
      <vt:lpstr>AAI: collaboration  within the OGF?</vt:lpstr>
      <vt:lpstr>PowerPoint Presentation</vt:lpstr>
    </vt:vector>
  </TitlesOfParts>
  <Company>DANTE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About GÉANT</dc:title>
  <dc:creator>Paul Maurice</dc:creator>
  <cp:lastModifiedBy>Tangui Coulouarn</cp:lastModifiedBy>
  <cp:revision>28</cp:revision>
  <dcterms:created xsi:type="dcterms:W3CDTF">2013-04-29T07:52:17Z</dcterms:created>
  <dcterms:modified xsi:type="dcterms:W3CDTF">2014-01-15T13:38:36Z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ctivity">
    <vt:lpwstr>NA2</vt:lpwstr>
  </property>
  <property fmtid="{D5CDD505-2E9C-101B-9397-08002B2CF9AE}" pid="3" name="Sub-Task">
    <vt:lpwstr/>
  </property>
  <property fmtid="{D5CDD505-2E9C-101B-9397-08002B2CF9AE}" pid="4" name="DocumentComment">
    <vt:lpwstr>A generic set of slides offered as a toolkit to project participants, from which to create individual presentations</vt:lpwstr>
  </property>
  <property fmtid="{D5CDD505-2E9C-101B-9397-08002B2CF9AE}" pid="5" name="ContentType">
    <vt:lpwstr>Geant Activity Documents</vt:lpwstr>
  </property>
  <property fmtid="{D5CDD505-2E9C-101B-9397-08002B2CF9AE}" pid="6" name="Task">
    <vt:lpwstr>Task4</vt:lpwstr>
  </property>
  <property fmtid="{D5CDD505-2E9C-101B-9397-08002B2CF9AE}" pid="7" name="ActivityDocumentType">
    <vt:lpwstr>Presentation</vt:lpwstr>
  </property>
  <property fmtid="{D5CDD505-2E9C-101B-9397-08002B2CF9AE}" pid="8" name="ContentTypeId">
    <vt:lpwstr>0x0101006D7E6B8B6D92464EB525E67A2DEF9E3A0040C81584FB3F3B4DAB3FE07C87DBFDC9</vt:lpwstr>
  </property>
  <property fmtid="{D5CDD505-2E9C-101B-9397-08002B2CF9AE}" pid="9" name="_dlc_DocIdItemGuid">
    <vt:lpwstr>d9e9b34f-99d2-47ef-a7b8-def329c30002</vt:lpwstr>
  </property>
</Properties>
</file>