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86" r:id="rId3"/>
    <p:sldId id="274" r:id="rId4"/>
    <p:sldId id="266" r:id="rId5"/>
    <p:sldId id="287" r:id="rId6"/>
    <p:sldId id="27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4660"/>
  </p:normalViewPr>
  <p:slideViewPr>
    <p:cSldViewPr showGuides="1">
      <p:cViewPr varScale="1">
        <p:scale>
          <a:sx n="87" d="100"/>
          <a:sy n="87" d="100"/>
        </p:scale>
        <p:origin x="-7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EA9D-CCA7-43A2-BAF5-912512A0330F}" type="datetimeFigureOut">
              <a:rPr kumimoji="1" lang="ja-JP" altLang="en-US" smtClean="0"/>
              <a:t>2013/3/12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D7192-F65E-43E7-AD78-B3DFBD00E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67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1789" y="620713"/>
            <a:ext cx="10655300" cy="2447926"/>
          </a:xfrm>
        </p:spPr>
        <p:txBody>
          <a:bodyPr/>
          <a:lstStyle>
            <a:lvl1pPr>
              <a:defRPr sz="4000"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6367" y="3429001"/>
            <a:ext cx="9158817" cy="2305051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a typeface="HGP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611188" y="3212976"/>
            <a:ext cx="7140996" cy="124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140203" y="3284539"/>
            <a:ext cx="7284389" cy="44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039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0405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EF88FC-E90F-44C9-9348-D7E6C9EF9F18}" type="datetime1">
              <a:rPr kumimoji="1" lang="ja-JP" altLang="en-US" smtClean="0"/>
              <a:t>2013/3/12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24422" y="1268760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69623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EFE0C-D54D-4E0A-A587-E1EE85A6DC36}" type="datetime1">
              <a:rPr kumimoji="1" lang="ja-JP" altLang="en-US" smtClean="0"/>
              <a:t>2013/3/12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4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8"/>
            <a:ext cx="53848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8"/>
            <a:ext cx="53848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1E0133-E999-4779-82FB-C4E12FE3EDC1}" type="datetime1">
              <a:rPr kumimoji="1" lang="ja-JP" altLang="en-US" smtClean="0"/>
              <a:t>2013/3/12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24422" y="1268760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3648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324E-3E91-44C5-8E44-D3ABE68F8ABE}" type="datetime1">
              <a:rPr kumimoji="1" lang="ja-JP" altLang="en-US" smtClean="0"/>
              <a:t>2013/3/12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24422" y="1268760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9786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476674"/>
            <a:ext cx="11144251" cy="72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8"/>
            <a:ext cx="10972800" cy="49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58400" y="6525344"/>
            <a:ext cx="1727200" cy="27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63489A8A-53E9-4DAD-91CF-D14FC2721C26}" type="datetime1">
              <a:rPr kumimoji="1" lang="ja-JP" altLang="en-US" smtClean="0"/>
              <a:t>2013/3/12</a:t>
            </a:fld>
            <a:endParaRPr kumimoji="1" lang="ja-JP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089" y="6525344"/>
            <a:ext cx="518371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endParaRPr kumimoji="1" lang="ja-JP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9" y="6525344"/>
            <a:ext cx="814916" cy="2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28109" y="6453336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0804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SwitchingService</a:t>
            </a:r>
            <a:r>
              <a:rPr kumimoji="1" lang="en-US" altLang="ja-JP" dirty="0" smtClean="0"/>
              <a:t> (SS)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Takahiro Miyamoto</a:t>
            </a:r>
          </a:p>
          <a:p>
            <a:r>
              <a:rPr lang="en-US" altLang="ja-JP" dirty="0" smtClean="0"/>
              <a:t>KDDI R&amp;D Laboratories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8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addSTP</a:t>
            </a:r>
            <a:r>
              <a:rPr kumimoji="1" lang="en-US" altLang="ja-JP" dirty="0" smtClean="0"/>
              <a:t>() </a:t>
            </a:r>
            <a:r>
              <a:rPr kumimoji="1" lang="en-US" altLang="ja-JP" dirty="0" smtClean="0"/>
              <a:t>confirm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added</a:t>
            </a:r>
            <a:r>
              <a:rPr kumimoji="1" lang="en-US" altLang="ja-JP" dirty="0" smtClean="0"/>
              <a:t> virtual STP list which is assigned for the Requester.</a:t>
            </a:r>
          </a:p>
          <a:p>
            <a:pPr lvl="1"/>
            <a:r>
              <a:rPr lang="en-US" altLang="ja-JP" dirty="0" smtClean="0"/>
              <a:t>Existing virtual STPs are not included.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140968"/>
            <a:ext cx="7791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コネクタ 14"/>
          <p:cNvCxnSpPr/>
          <p:nvPr/>
        </p:nvCxnSpPr>
        <p:spPr bwMode="auto">
          <a:xfrm flipH="1" flipV="1">
            <a:off x="7824192" y="4365104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8688288" y="4725144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StpType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739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addSTP</a:t>
            </a:r>
            <a:r>
              <a:rPr kumimoji="1" lang="en-US" altLang="ja-JP" dirty="0" smtClean="0"/>
              <a:t>() </a:t>
            </a:r>
            <a:r>
              <a:rPr kumimoji="1" lang="en-US" altLang="ja-JP" dirty="0" smtClean="0"/>
              <a:t>fail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Exception.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8"/>
            <a:ext cx="73818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コネクタ 8"/>
          <p:cNvCxnSpPr/>
          <p:nvPr/>
        </p:nvCxnSpPr>
        <p:spPr bwMode="auto">
          <a:xfrm flipH="1" flipV="1">
            <a:off x="7091542" y="4705399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7955638" y="5065439"/>
            <a:ext cx="404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ServiceExceptionType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252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removeSTP</a:t>
            </a:r>
            <a:r>
              <a:rPr kumimoji="1" lang="en-US" altLang="ja-JP" dirty="0" smtClean="0"/>
              <a:t>() </a:t>
            </a:r>
            <a:r>
              <a:rPr kumimoji="1" lang="en-US" altLang="ja-JP" dirty="0" smtClean="0"/>
              <a:t>operation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Requests to remove an existing virtual STPs in a specified SP.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140968"/>
            <a:ext cx="7239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1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removeSTP</a:t>
            </a:r>
            <a:r>
              <a:rPr kumimoji="1" lang="en-US" altLang="ja-JP" dirty="0" smtClean="0"/>
              <a:t>() </a:t>
            </a:r>
            <a:r>
              <a:rPr kumimoji="1" lang="en-US" altLang="ja-JP" dirty="0" smtClean="0"/>
              <a:t>confirm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confirmation only.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140968"/>
            <a:ext cx="80581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5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removeSTP</a:t>
            </a:r>
            <a:r>
              <a:rPr kumimoji="1" lang="en-US" altLang="ja-JP" dirty="0" smtClean="0"/>
              <a:t>() </a:t>
            </a:r>
            <a:r>
              <a:rPr kumimoji="1" lang="en-US" altLang="ja-JP" dirty="0" smtClean="0"/>
              <a:t>fail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Exception.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8"/>
            <a:ext cx="76771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コネクタ 8"/>
          <p:cNvCxnSpPr/>
          <p:nvPr/>
        </p:nvCxnSpPr>
        <p:spPr bwMode="auto">
          <a:xfrm flipH="1" flipV="1">
            <a:off x="7091542" y="4705399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7955638" y="5065439"/>
            <a:ext cx="404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ServiceExceptionType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164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delete() operation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Requests to remove a SP and an virtual STPs in the SP.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140968"/>
            <a:ext cx="6762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37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delete() confirm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confirmation only.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140968"/>
            <a:ext cx="79533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53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delete() fail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Exception.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8"/>
            <a:ext cx="7572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コネクタ 8"/>
          <p:cNvCxnSpPr/>
          <p:nvPr/>
        </p:nvCxnSpPr>
        <p:spPr bwMode="auto">
          <a:xfrm flipH="1" flipV="1">
            <a:off x="7091542" y="4705399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7955638" y="5065439"/>
            <a:ext cx="404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ServiceExceptionType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186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query() operation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Requests to get existing SPs.</a:t>
            </a:r>
          </a:p>
          <a:p>
            <a:r>
              <a:rPr lang="en-US" altLang="ja-JP" dirty="0" smtClean="0"/>
              <a:t>Request </a:t>
            </a:r>
            <a:r>
              <a:rPr lang="en-US" altLang="ja-JP" dirty="0"/>
              <a:t>can filter on </a:t>
            </a:r>
            <a:r>
              <a:rPr lang="en-US" altLang="ja-JP" dirty="0" err="1" smtClean="0"/>
              <a:t>switchingId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globalSwitchingId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1" y="3140968"/>
            <a:ext cx="5619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57" y="3140968"/>
            <a:ext cx="10020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27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query() confirm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Returns SP information.</a:t>
            </a:r>
          </a:p>
          <a:p>
            <a:pPr lvl="1"/>
            <a:r>
              <a:rPr lang="en-US" altLang="ja-JP" dirty="0" err="1" smtClean="0"/>
              <a:t>switchingId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virtual STP list</a:t>
            </a:r>
          </a:p>
          <a:p>
            <a:pPr lvl="1"/>
            <a:r>
              <a:rPr kumimoji="1" lang="en-US" altLang="ja-JP" dirty="0" smtClean="0"/>
              <a:t>state (active / inactive)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221088"/>
            <a:ext cx="96107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284984"/>
            <a:ext cx="69056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5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タイトル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SwitchingService</a:t>
            </a:r>
            <a:r>
              <a:rPr kumimoji="1" lang="en-US" altLang="ja-JP" dirty="0" smtClean="0"/>
              <a:t> (NSI-SS)</a:t>
            </a:r>
            <a:endParaRPr kumimoji="1" lang="ja-JP" altLang="en-US" dirty="0"/>
          </a:p>
        </p:txBody>
      </p:sp>
      <p:sp>
        <p:nvSpPr>
          <p:cNvPr id="51" name="コンテンツ プレースホルダー 5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2088232"/>
          </a:xfrm>
        </p:spPr>
        <p:txBody>
          <a:bodyPr>
            <a:normAutofit/>
          </a:bodyPr>
          <a:lstStyle/>
          <a:p>
            <a:r>
              <a:rPr lang="en-US" altLang="ja-JP" dirty="0"/>
              <a:t>Be a new NSI service to realize multipoint network.</a:t>
            </a:r>
          </a:p>
          <a:p>
            <a:r>
              <a:rPr lang="en-US" altLang="ja-JP" dirty="0"/>
              <a:t>Introduce a new endpoint called Switching Point (SP</a:t>
            </a:r>
            <a:r>
              <a:rPr lang="en-US" altLang="ja-JP" dirty="0" smtClean="0"/>
              <a:t>).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67608" y="4653136"/>
            <a:ext cx="1850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Only NSI-CS</a:t>
            </a:r>
            <a:endParaRPr kumimoji="1" lang="ja-JP" altLang="en-US" sz="24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392144" y="3789040"/>
            <a:ext cx="284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NSI-CS with NSI-SS</a:t>
            </a:r>
            <a:endParaRPr kumimoji="1" lang="ja-JP" altLang="en-US" sz="24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07368" y="2564904"/>
            <a:ext cx="6066675" cy="2005191"/>
            <a:chOff x="407368" y="2564904"/>
            <a:chExt cx="6066675" cy="2005191"/>
          </a:xfrm>
        </p:grpSpPr>
        <p:sp>
          <p:nvSpPr>
            <p:cNvPr id="38" name="円/楕円 37"/>
            <p:cNvSpPr/>
            <p:nvPr/>
          </p:nvSpPr>
          <p:spPr bwMode="auto">
            <a:xfrm>
              <a:off x="1199456" y="2564904"/>
              <a:ext cx="2088232" cy="1728192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40" name="円/楕円 39"/>
            <p:cNvSpPr/>
            <p:nvPr/>
          </p:nvSpPr>
          <p:spPr bwMode="auto">
            <a:xfrm>
              <a:off x="3791744" y="2564904"/>
              <a:ext cx="2088232" cy="1728192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41" name="円/楕円 40"/>
            <p:cNvSpPr/>
            <p:nvPr/>
          </p:nvSpPr>
          <p:spPr bwMode="auto">
            <a:xfrm>
              <a:off x="1199456" y="2996952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42" name="円/楕円 41"/>
            <p:cNvSpPr/>
            <p:nvPr/>
          </p:nvSpPr>
          <p:spPr bwMode="auto">
            <a:xfrm>
              <a:off x="2639616" y="4077072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43" name="円/楕円 42"/>
            <p:cNvSpPr/>
            <p:nvPr/>
          </p:nvSpPr>
          <p:spPr bwMode="auto">
            <a:xfrm>
              <a:off x="3137024" y="3284984"/>
              <a:ext cx="870744" cy="360040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44" name="円/楕円 43"/>
            <p:cNvSpPr/>
            <p:nvPr/>
          </p:nvSpPr>
          <p:spPr bwMode="auto">
            <a:xfrm>
              <a:off x="3719736" y="3356992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45" name="円/楕円 44"/>
            <p:cNvSpPr/>
            <p:nvPr/>
          </p:nvSpPr>
          <p:spPr bwMode="auto">
            <a:xfrm>
              <a:off x="3215680" y="3356992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46" name="直線コネクタ 45"/>
            <p:cNvCxnSpPr>
              <a:stCxn id="45" idx="6"/>
              <a:endCxn id="44" idx="2"/>
            </p:cNvCxnSpPr>
            <p:nvPr/>
          </p:nvCxnSpPr>
          <p:spPr bwMode="auto">
            <a:xfrm>
              <a:off x="3431704" y="3465004"/>
              <a:ext cx="28803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円/楕円 51"/>
            <p:cNvSpPr/>
            <p:nvPr/>
          </p:nvSpPr>
          <p:spPr bwMode="auto">
            <a:xfrm>
              <a:off x="5663952" y="2852936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59" name="円/楕円 58"/>
            <p:cNvSpPr/>
            <p:nvPr/>
          </p:nvSpPr>
          <p:spPr bwMode="auto">
            <a:xfrm>
              <a:off x="5519936" y="3933056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7368" y="278092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STP:X:B/v1</a:t>
              </a:r>
              <a:endParaRPr kumimoji="1" lang="ja-JP" altLang="en-US" sz="1200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378531" y="4016097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smtClean="0"/>
                <a:t>Network Y</a:t>
              </a:r>
              <a:endParaRPr kumimoji="1" lang="ja-JP" altLang="en-US" sz="1200" b="1"/>
            </a:p>
          </p:txBody>
        </p:sp>
        <p:sp>
          <p:nvSpPr>
            <p:cNvPr id="62" name="円/楕円 61"/>
            <p:cNvSpPr/>
            <p:nvPr/>
          </p:nvSpPr>
          <p:spPr bwMode="auto">
            <a:xfrm>
              <a:off x="1415480" y="3933056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38189" y="4016097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STP:X:E/v3</a:t>
              </a:r>
              <a:endParaRPr kumimoji="1" lang="ja-JP" altLang="en-US" sz="1200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639616" y="4293096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STP:X:D/v1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93621" y="358404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STP:X:C/v1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431704" y="307999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STP:Y:F/v1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519936" y="257593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STP:Y:G/v1</a:t>
              </a:r>
              <a:endParaRPr kumimoji="1" lang="ja-JP" altLang="en-US" sz="12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5375920" y="414908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STP:Y:H/v1</a:t>
              </a:r>
              <a:endParaRPr kumimoji="1" lang="ja-JP" altLang="en-US" sz="1200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1703512" y="3717032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smtClean="0"/>
                <a:t>Network X</a:t>
              </a:r>
              <a:endParaRPr kumimoji="1" lang="ja-JP" altLang="en-US" sz="1200" b="1" dirty="0"/>
            </a:p>
          </p:txBody>
        </p:sp>
        <p:cxnSp>
          <p:nvCxnSpPr>
            <p:cNvPr id="70" name="直線コネクタ 69"/>
            <p:cNvCxnSpPr>
              <a:stCxn id="41" idx="6"/>
              <a:endCxn id="45" idx="2"/>
            </p:cNvCxnSpPr>
            <p:nvPr/>
          </p:nvCxnSpPr>
          <p:spPr bwMode="auto">
            <a:xfrm>
              <a:off x="1415480" y="3104964"/>
              <a:ext cx="180020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>
              <a:stCxn id="44" idx="6"/>
              <a:endCxn id="59" idx="1"/>
            </p:cNvCxnSpPr>
            <p:nvPr/>
          </p:nvCxnSpPr>
          <p:spPr bwMode="auto">
            <a:xfrm>
              <a:off x="3935760" y="3465004"/>
              <a:ext cx="1615812" cy="4996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/>
            <p:cNvCxnSpPr>
              <a:endCxn id="52" idx="3"/>
            </p:cNvCxnSpPr>
            <p:nvPr/>
          </p:nvCxnSpPr>
          <p:spPr bwMode="auto">
            <a:xfrm flipV="1">
              <a:off x="4079776" y="3037324"/>
              <a:ext cx="1615812" cy="3196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テキスト ボックス 5"/>
            <p:cNvSpPr txBox="1"/>
            <p:nvPr/>
          </p:nvSpPr>
          <p:spPr>
            <a:xfrm>
              <a:off x="4799856" y="27809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NG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447928" y="4437112"/>
            <a:ext cx="6482185" cy="2005191"/>
            <a:chOff x="5447928" y="4437112"/>
            <a:chExt cx="6482185" cy="2005191"/>
          </a:xfrm>
        </p:grpSpPr>
        <p:sp>
          <p:nvSpPr>
            <p:cNvPr id="77" name="円/楕円 76"/>
            <p:cNvSpPr/>
            <p:nvPr/>
          </p:nvSpPr>
          <p:spPr bwMode="auto">
            <a:xfrm>
              <a:off x="6240016" y="4437112"/>
              <a:ext cx="2088232" cy="1728192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78" name="円/楕円 77"/>
            <p:cNvSpPr/>
            <p:nvPr/>
          </p:nvSpPr>
          <p:spPr bwMode="auto">
            <a:xfrm>
              <a:off x="8832304" y="4437112"/>
              <a:ext cx="2088232" cy="1728192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79" name="円/楕円 78"/>
            <p:cNvSpPr/>
            <p:nvPr/>
          </p:nvSpPr>
          <p:spPr bwMode="auto">
            <a:xfrm>
              <a:off x="6240016" y="4869160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0" name="円/楕円 79"/>
            <p:cNvSpPr/>
            <p:nvPr/>
          </p:nvSpPr>
          <p:spPr bwMode="auto">
            <a:xfrm>
              <a:off x="7680176" y="5949280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1" name="円/楕円 80"/>
            <p:cNvSpPr/>
            <p:nvPr/>
          </p:nvSpPr>
          <p:spPr bwMode="auto">
            <a:xfrm>
              <a:off x="8177584" y="5157192"/>
              <a:ext cx="870744" cy="360040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 bwMode="auto">
            <a:xfrm>
              <a:off x="8760296" y="5229200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3" name="円/楕円 82"/>
            <p:cNvSpPr/>
            <p:nvPr/>
          </p:nvSpPr>
          <p:spPr bwMode="auto">
            <a:xfrm>
              <a:off x="8256240" y="5229200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84" name="直線コネクタ 83"/>
            <p:cNvCxnSpPr>
              <a:stCxn id="83" idx="6"/>
              <a:endCxn id="82" idx="2"/>
            </p:cNvCxnSpPr>
            <p:nvPr/>
          </p:nvCxnSpPr>
          <p:spPr bwMode="auto">
            <a:xfrm>
              <a:off x="8472264" y="5337212"/>
              <a:ext cx="28803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円/楕円 84"/>
            <p:cNvSpPr/>
            <p:nvPr/>
          </p:nvSpPr>
          <p:spPr bwMode="auto">
            <a:xfrm>
              <a:off x="10704512" y="4725144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6" name="円/楕円 85"/>
            <p:cNvSpPr/>
            <p:nvPr/>
          </p:nvSpPr>
          <p:spPr bwMode="auto">
            <a:xfrm>
              <a:off x="10560496" y="5805264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5447928" y="465313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STP:X:B/v1</a:t>
              </a:r>
              <a:endParaRPr kumimoji="1" lang="ja-JP" altLang="en-US" sz="1200" dirty="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9419091" y="5888305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smtClean="0"/>
                <a:t>Network Y</a:t>
              </a:r>
              <a:endParaRPr kumimoji="1" lang="ja-JP" altLang="en-US" sz="1200" b="1"/>
            </a:p>
          </p:txBody>
        </p:sp>
        <p:sp>
          <p:nvSpPr>
            <p:cNvPr id="89" name="円/楕円 88"/>
            <p:cNvSpPr/>
            <p:nvPr/>
          </p:nvSpPr>
          <p:spPr bwMode="auto">
            <a:xfrm>
              <a:off x="6456040" y="5805264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5578749" y="5888305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STP:X:E/v3</a:t>
              </a:r>
              <a:endParaRPr kumimoji="1" lang="ja-JP" altLang="en-US" sz="1200" dirty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7680176" y="6165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STP:X:D/v1</a:t>
              </a:r>
              <a:endParaRPr kumimoji="1" lang="ja-JP" altLang="en-US" sz="1200" dirty="0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7734181" y="545625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STP:X:C/v1</a:t>
              </a:r>
              <a:endParaRPr kumimoji="1" lang="ja-JP" altLang="en-US" sz="1200" dirty="0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8472264" y="49522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STP:Y:F/v1</a:t>
              </a:r>
              <a:endParaRPr kumimoji="1" lang="ja-JP" altLang="en-US" sz="12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560496" y="4448145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STP:Y:G/v1</a:t>
              </a:r>
              <a:endParaRPr kumimoji="1" lang="ja-JP" altLang="en-US" sz="1200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0416480" y="602128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STP:Y:H/v1</a:t>
              </a:r>
              <a:endParaRPr kumimoji="1" lang="ja-JP" altLang="en-US" sz="1200" dirty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6744072" y="5589240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smtClean="0"/>
                <a:t>Network X</a:t>
              </a:r>
              <a:endParaRPr kumimoji="1" lang="ja-JP" altLang="en-US" sz="1200" b="1" dirty="0"/>
            </a:p>
          </p:txBody>
        </p:sp>
        <p:sp>
          <p:nvSpPr>
            <p:cNvPr id="97" name="円/楕円 96"/>
            <p:cNvSpPr/>
            <p:nvPr/>
          </p:nvSpPr>
          <p:spPr bwMode="auto">
            <a:xfrm>
              <a:off x="9624392" y="5229200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98" name="円/楕円 97"/>
            <p:cNvSpPr/>
            <p:nvPr/>
          </p:nvSpPr>
          <p:spPr bwMode="auto">
            <a:xfrm>
              <a:off x="9840416" y="5373216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99" name="円/楕円 98"/>
            <p:cNvSpPr/>
            <p:nvPr/>
          </p:nvSpPr>
          <p:spPr bwMode="auto">
            <a:xfrm>
              <a:off x="9840416" y="5085184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00" name="円/楕円 99"/>
            <p:cNvSpPr/>
            <p:nvPr/>
          </p:nvSpPr>
          <p:spPr bwMode="auto">
            <a:xfrm>
              <a:off x="9552384" y="5013176"/>
              <a:ext cx="648072" cy="648071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9408368" y="4736177"/>
              <a:ext cx="1069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STP:Y:S.A/v1</a:t>
              </a:r>
              <a:endParaRPr kumimoji="1" lang="ja-JP" altLang="en-US" sz="1200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10128448" y="5373216"/>
              <a:ext cx="1069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STP:Y:S.B/v1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8688288" y="5528265"/>
              <a:ext cx="1069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STP:Y:S.C/v1</a:t>
              </a:r>
              <a:endParaRPr kumimoji="1" lang="ja-JP" altLang="en-US" sz="1200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11280576" y="5013176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SP:U:S</a:t>
              </a:r>
              <a:endParaRPr kumimoji="1" lang="ja-JP" altLang="en-US" sz="1200" dirty="0"/>
            </a:p>
          </p:txBody>
        </p:sp>
        <p:cxnSp>
          <p:nvCxnSpPr>
            <p:cNvPr id="105" name="直線矢印コネクタ 104"/>
            <p:cNvCxnSpPr/>
            <p:nvPr/>
          </p:nvCxnSpPr>
          <p:spPr bwMode="auto">
            <a:xfrm flipH="1">
              <a:off x="10272464" y="5157192"/>
              <a:ext cx="1008112" cy="720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直線コネクタ 105"/>
            <p:cNvCxnSpPr>
              <a:stCxn id="79" idx="6"/>
              <a:endCxn id="83" idx="2"/>
            </p:cNvCxnSpPr>
            <p:nvPr/>
          </p:nvCxnSpPr>
          <p:spPr bwMode="auto">
            <a:xfrm>
              <a:off x="6456040" y="4977172"/>
              <a:ext cx="180020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線コネクタ 106"/>
            <p:cNvCxnSpPr>
              <a:stCxn id="82" idx="6"/>
              <a:endCxn id="97" idx="2"/>
            </p:cNvCxnSpPr>
            <p:nvPr/>
          </p:nvCxnSpPr>
          <p:spPr bwMode="auto">
            <a:xfrm>
              <a:off x="8976320" y="5337212"/>
              <a:ext cx="64807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コネクタ 107"/>
            <p:cNvCxnSpPr>
              <a:stCxn id="99" idx="6"/>
              <a:endCxn id="85" idx="3"/>
            </p:cNvCxnSpPr>
            <p:nvPr/>
          </p:nvCxnSpPr>
          <p:spPr bwMode="auto">
            <a:xfrm flipV="1">
              <a:off x="10056440" y="4909532"/>
              <a:ext cx="679708" cy="2836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線コネクタ 108"/>
            <p:cNvCxnSpPr>
              <a:stCxn id="98" idx="5"/>
              <a:endCxn id="86" idx="1"/>
            </p:cNvCxnSpPr>
            <p:nvPr/>
          </p:nvCxnSpPr>
          <p:spPr bwMode="auto">
            <a:xfrm>
              <a:off x="10024804" y="5557604"/>
              <a:ext cx="567328" cy="2792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テキスト ボックス 111"/>
            <p:cNvSpPr txBox="1"/>
            <p:nvPr/>
          </p:nvSpPr>
          <p:spPr>
            <a:xfrm>
              <a:off x="10416480" y="486916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OK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98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query() fail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Exception.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8"/>
            <a:ext cx="6943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コネクタ 8"/>
          <p:cNvCxnSpPr/>
          <p:nvPr/>
        </p:nvCxnSpPr>
        <p:spPr bwMode="auto">
          <a:xfrm flipH="1" flipV="1">
            <a:off x="7091542" y="3789040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7955638" y="4149080"/>
            <a:ext cx="404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ServiceExceptionType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566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 Create() request contents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51384" y="2348880"/>
            <a:ext cx="11089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2"/>
                </a:solidFill>
              </a:rPr>
              <a:t>&lt;create&gt;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switchingId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r>
              <a:rPr lang="en-US" altLang="ja-JP" sz="1600" dirty="0">
                <a:solidFill>
                  <a:schemeClr val="accent2"/>
                </a:solidFill>
              </a:rPr>
              <a:t>urn:uuid:deb6aa8d-3e59-4821-9f7f-5c808be42bde</a:t>
            </a:r>
            <a:r>
              <a:rPr lang="en-US" altLang="ja-JP" sz="1600" dirty="0" smtClean="0">
                <a:solidFill>
                  <a:schemeClr val="bg2"/>
                </a:solidFill>
              </a:rPr>
              <a:t>&lt;/</a:t>
            </a:r>
            <a:r>
              <a:rPr lang="en-US" altLang="ja-JP" sz="1600" dirty="0" err="1">
                <a:solidFill>
                  <a:schemeClr val="bg2"/>
                </a:solidFill>
              </a:rPr>
              <a:t>switchingId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&lt;</a:t>
            </a:r>
            <a:r>
              <a:rPr lang="en-US" altLang="ja-JP" sz="1600" dirty="0">
                <a:solidFill>
                  <a:schemeClr val="bg2"/>
                </a:solidFill>
              </a:rPr>
              <a:t>criteria&gt;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    &lt;</a:t>
            </a:r>
            <a:r>
              <a:rPr lang="en-US" altLang="ja-JP" sz="1600" dirty="0" err="1">
                <a:solidFill>
                  <a:schemeClr val="bg2"/>
                </a:solidFill>
              </a:rPr>
              <a:t>switchingCapability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  <a:r>
              <a:rPr lang="en-US" altLang="ja-JP" sz="1600" dirty="0">
                <a:solidFill>
                  <a:schemeClr val="accent2"/>
                </a:solidFill>
              </a:rPr>
              <a:t>Ethernet</a:t>
            </a:r>
            <a:r>
              <a:rPr lang="en-US" altLang="ja-JP" sz="1600" dirty="0">
                <a:solidFill>
                  <a:schemeClr val="bg2"/>
                </a:solidFill>
              </a:rPr>
              <a:t>&lt;/</a:t>
            </a:r>
            <a:r>
              <a:rPr lang="en-US" altLang="ja-JP" sz="1600" dirty="0" err="1">
                <a:solidFill>
                  <a:schemeClr val="bg2"/>
                </a:solidFill>
              </a:rPr>
              <a:t>switchingCapability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    &lt;</a:t>
            </a:r>
            <a:r>
              <a:rPr lang="en-US" altLang="ja-JP" sz="1600" dirty="0" err="1">
                <a:solidFill>
                  <a:schemeClr val="bg2"/>
                </a:solidFill>
              </a:rPr>
              <a:t>serviceAttributes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        </a:t>
            </a:r>
            <a:r>
              <a:rPr lang="en-US" altLang="ja-JP" sz="1600" dirty="0" smtClean="0">
                <a:solidFill>
                  <a:schemeClr val="accent2"/>
                </a:solidFill>
              </a:rPr>
              <a:t>&lt;</a:t>
            </a:r>
            <a:r>
              <a:rPr lang="en-US" altLang="ja-JP" sz="1600" dirty="0">
                <a:solidFill>
                  <a:schemeClr val="accent2"/>
                </a:solidFill>
              </a:rPr>
              <a:t>attribute type="</a:t>
            </a:r>
            <a:r>
              <a:rPr lang="en-US" altLang="ja-JP" sz="1600" dirty="0" err="1">
                <a:solidFill>
                  <a:schemeClr val="accent2"/>
                </a:solidFill>
              </a:rPr>
              <a:t>vlan</a:t>
            </a:r>
            <a:r>
              <a:rPr lang="en-US" altLang="ja-JP" sz="1600" dirty="0">
                <a:solidFill>
                  <a:schemeClr val="accent2"/>
                </a:solidFill>
              </a:rPr>
              <a:t>" </a:t>
            </a:r>
            <a:r>
              <a:rPr lang="en-US" altLang="ja-JP" sz="1600" dirty="0" err="1">
                <a:solidFill>
                  <a:schemeClr val="accent2"/>
                </a:solidFill>
              </a:rPr>
              <a:t>targetNamespace</a:t>
            </a:r>
            <a:r>
              <a:rPr lang="en-US" altLang="ja-JP" sz="1600" dirty="0">
                <a:solidFill>
                  <a:schemeClr val="accent2"/>
                </a:solidFill>
              </a:rPr>
              <a:t>="http://schemas.ogf.org/</a:t>
            </a:r>
            <a:r>
              <a:rPr lang="en-US" altLang="ja-JP" sz="1600" dirty="0" err="1">
                <a:solidFill>
                  <a:schemeClr val="accent2"/>
                </a:solidFill>
              </a:rPr>
              <a:t>nml</a:t>
            </a:r>
            <a:r>
              <a:rPr lang="en-US" altLang="ja-JP" sz="1600" dirty="0">
                <a:solidFill>
                  <a:schemeClr val="accent2"/>
                </a:solidFill>
              </a:rPr>
              <a:t>/</a:t>
            </a:r>
            <a:r>
              <a:rPr lang="en-US" altLang="ja-JP" sz="1600" dirty="0" err="1">
                <a:solidFill>
                  <a:schemeClr val="accent2"/>
                </a:solidFill>
              </a:rPr>
              <a:t>ethernet</a:t>
            </a:r>
            <a:r>
              <a:rPr lang="en-US" altLang="ja-JP" sz="1600" dirty="0">
                <a:solidFill>
                  <a:schemeClr val="accent2"/>
                </a:solidFill>
              </a:rPr>
              <a:t>/2013/10/#"&gt;1701&lt;/attribute</a:t>
            </a:r>
            <a:r>
              <a:rPr lang="en-US" altLang="ja-JP" sz="1600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</a:t>
            </a:r>
            <a:r>
              <a:rPr lang="en-US" altLang="ja-JP" sz="1600" dirty="0" smtClean="0">
                <a:solidFill>
                  <a:schemeClr val="bg2"/>
                </a:solidFill>
              </a:rPr>
              <a:t>       &lt;/</a:t>
            </a:r>
            <a:r>
              <a:rPr lang="en-US" altLang="ja-JP" sz="1600" dirty="0" err="1">
                <a:solidFill>
                  <a:schemeClr val="bg2"/>
                </a:solidFill>
              </a:rPr>
              <a:t>serviceAttributes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&lt;/</a:t>
            </a:r>
            <a:r>
              <a:rPr lang="en-US" altLang="ja-JP" sz="1600" dirty="0">
                <a:solidFill>
                  <a:schemeClr val="bg2"/>
                </a:solidFill>
              </a:rPr>
              <a:t>criteria&gt;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&lt;</a:t>
            </a:r>
            <a:r>
              <a:rPr lang="en-US" altLang="ja-JP" sz="1600" dirty="0" err="1">
                <a:solidFill>
                  <a:schemeClr val="bg2"/>
                </a:solidFill>
              </a:rPr>
              <a:t>stpCount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  <a:r>
              <a:rPr lang="en-US" altLang="ja-JP" sz="1600" dirty="0">
                <a:solidFill>
                  <a:schemeClr val="accent2"/>
                </a:solidFill>
              </a:rPr>
              <a:t>2</a:t>
            </a:r>
            <a:r>
              <a:rPr lang="en-US" altLang="ja-JP" sz="1600" dirty="0">
                <a:solidFill>
                  <a:schemeClr val="bg2"/>
                </a:solidFill>
              </a:rPr>
              <a:t>&lt;/</a:t>
            </a:r>
            <a:r>
              <a:rPr lang="en-US" altLang="ja-JP" sz="1600" dirty="0" err="1">
                <a:solidFill>
                  <a:schemeClr val="bg2"/>
                </a:solidFill>
              </a:rPr>
              <a:t>stpCount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&lt;/create&gt;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7408" y="1484784"/>
            <a:ext cx="393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SwitchingId</a:t>
            </a:r>
            <a:r>
              <a:rPr kumimoji="1" lang="en-US" altLang="ja-JP" dirty="0" smtClean="0"/>
              <a:t> assigned by a Requester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3872" y="19168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SwitchingCapability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44072" y="4149080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 parameter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7528" y="5085184"/>
            <a:ext cx="28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virtual STP count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2999656" y="1916832"/>
            <a:ext cx="21602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/>
          <p:cNvCxnSpPr/>
          <p:nvPr/>
        </p:nvCxnSpPr>
        <p:spPr bwMode="auto">
          <a:xfrm flipH="1">
            <a:off x="3863752" y="2276872"/>
            <a:ext cx="172819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 flipV="1">
            <a:off x="8760296" y="3933056"/>
            <a:ext cx="100811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/>
          <p:nvPr/>
        </p:nvCxnSpPr>
        <p:spPr bwMode="auto">
          <a:xfrm flipH="1" flipV="1">
            <a:off x="2135560" y="4653136"/>
            <a:ext cx="36004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85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 Create() response contents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51384" y="2348880"/>
            <a:ext cx="110892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2"/>
                </a:solidFill>
              </a:rPr>
              <a:t>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createConfirmed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endParaRPr lang="en-US" altLang="ja-JP" sz="1600" dirty="0">
              <a:solidFill>
                <a:schemeClr val="bg2"/>
              </a:solidFill>
            </a:endParaRP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switchingId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r>
              <a:rPr lang="en-US" altLang="ja-JP" sz="1600" dirty="0">
                <a:solidFill>
                  <a:schemeClr val="accent2"/>
                </a:solidFill>
              </a:rPr>
              <a:t>urn:uuid:deb6aa8d-3e59-4821-9f7f-5c808be42bde</a:t>
            </a:r>
            <a:r>
              <a:rPr lang="en-US" altLang="ja-JP" sz="1600" dirty="0" smtClean="0">
                <a:solidFill>
                  <a:schemeClr val="bg2"/>
                </a:solidFill>
              </a:rPr>
              <a:t>&lt;/</a:t>
            </a:r>
            <a:r>
              <a:rPr lang="en-US" altLang="ja-JP" sz="1600" dirty="0" err="1">
                <a:solidFill>
                  <a:schemeClr val="bg2"/>
                </a:solidFill>
              </a:rPr>
              <a:t>switchingId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stpList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endParaRPr lang="en-US" altLang="ja-JP" sz="1600" dirty="0">
              <a:solidFill>
                <a:schemeClr val="bg2"/>
              </a:solidFill>
            </a:endParaRP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stp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</a:t>
            </a:r>
            <a:r>
              <a:rPr lang="en-US" altLang="ja-JP" sz="1600" dirty="0" smtClean="0">
                <a:solidFill>
                  <a:schemeClr val="bg2"/>
                </a:solidFill>
              </a:rPr>
              <a:t>       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networkId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urn:uuid:kddilabs.jp</a:t>
            </a:r>
            <a:r>
              <a:rPr lang="en-US" altLang="ja-JP" sz="1600" dirty="0" smtClean="0">
                <a:solidFill>
                  <a:schemeClr val="bg2"/>
                </a:solidFill>
              </a:rPr>
              <a:t>&lt;/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networkId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</a:t>
            </a:r>
            <a:r>
              <a:rPr lang="en-US" altLang="ja-JP" sz="1600" dirty="0" smtClean="0">
                <a:solidFill>
                  <a:schemeClr val="bg2"/>
                </a:solidFill>
              </a:rPr>
              <a:t>       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localId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&gt;urn:uuid:deb6aa8d-3e59-4821-9f7f-5c808be42bde/1&lt;/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localId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    &lt;/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stp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        </a:t>
            </a:r>
            <a:r>
              <a:rPr lang="en-US" altLang="ja-JP" sz="1600" dirty="0">
                <a:solidFill>
                  <a:schemeClr val="bg2"/>
                </a:solidFill>
              </a:rPr>
              <a:t>&lt;</a:t>
            </a:r>
            <a:r>
              <a:rPr lang="en-US" altLang="ja-JP" sz="1600" dirty="0" err="1">
                <a:solidFill>
                  <a:schemeClr val="bg2"/>
                </a:solidFill>
              </a:rPr>
              <a:t>stp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           &lt;</a:t>
            </a:r>
            <a:r>
              <a:rPr lang="en-US" altLang="ja-JP" sz="1600" dirty="0" err="1">
                <a:solidFill>
                  <a:schemeClr val="bg2"/>
                </a:solidFill>
              </a:rPr>
              <a:t>networkId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  <a:r>
              <a:rPr lang="en-US" altLang="ja-JP" sz="1600" dirty="0" err="1">
                <a:solidFill>
                  <a:schemeClr val="bg2"/>
                </a:solidFill>
              </a:rPr>
              <a:t>urn:uuid:kddilabs.jp</a:t>
            </a:r>
            <a:r>
              <a:rPr lang="en-US" altLang="ja-JP" sz="1600" dirty="0">
                <a:solidFill>
                  <a:schemeClr val="bg2"/>
                </a:solidFill>
              </a:rPr>
              <a:t>&lt;/</a:t>
            </a:r>
            <a:r>
              <a:rPr lang="en-US" altLang="ja-JP" sz="1600" dirty="0" err="1">
                <a:solidFill>
                  <a:schemeClr val="bg2"/>
                </a:solidFill>
              </a:rPr>
              <a:t>networkId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           &lt;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localId</a:t>
            </a:r>
            <a:r>
              <a:rPr lang="en-US" altLang="ja-JP" sz="1600" dirty="0" smtClean="0">
                <a:solidFill>
                  <a:schemeClr val="bg2"/>
                </a:solidFill>
              </a:rPr>
              <a:t>&gt;urn:uuid:deb6aa8d-3e59-4821-9f7f-5c808be42bde/2&lt;/</a:t>
            </a:r>
            <a:r>
              <a:rPr lang="en-US" altLang="ja-JP" sz="1600" dirty="0" err="1">
                <a:solidFill>
                  <a:schemeClr val="bg2"/>
                </a:solidFill>
              </a:rPr>
              <a:t>localId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       &lt;/</a:t>
            </a:r>
            <a:r>
              <a:rPr lang="en-US" altLang="ja-JP" sz="1600" dirty="0" err="1">
                <a:solidFill>
                  <a:schemeClr val="bg2"/>
                </a:solidFill>
              </a:rPr>
              <a:t>stp</a:t>
            </a:r>
            <a:r>
              <a:rPr lang="en-US" altLang="ja-JP" sz="1600" dirty="0">
                <a:solidFill>
                  <a:schemeClr val="bg2"/>
                </a:solidFill>
              </a:rPr>
              <a:t>&gt;</a:t>
            </a:r>
            <a:endParaRPr lang="en-US" altLang="ja-JP" sz="1600" dirty="0" smtClean="0">
              <a:solidFill>
                <a:schemeClr val="bg2"/>
              </a:solidFill>
            </a:endParaRP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&lt;/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stpList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endParaRPr lang="en-US" altLang="ja-JP" sz="1600" dirty="0">
              <a:solidFill>
                <a:schemeClr val="bg2"/>
              </a:solidFill>
            </a:endParaRPr>
          </a:p>
          <a:p>
            <a:r>
              <a:rPr lang="en-US" altLang="ja-JP" sz="1600" dirty="0" smtClean="0">
                <a:solidFill>
                  <a:schemeClr val="bg2"/>
                </a:solidFill>
              </a:rPr>
              <a:t>&lt;/</a:t>
            </a:r>
            <a:r>
              <a:rPr lang="en-US" altLang="ja-JP" sz="1600" dirty="0" err="1" smtClean="0">
                <a:solidFill>
                  <a:schemeClr val="bg2"/>
                </a:solidFill>
              </a:rPr>
              <a:t>createConfirmed</a:t>
            </a:r>
            <a:r>
              <a:rPr lang="en-US" altLang="ja-JP" sz="1600" dirty="0" smtClean="0">
                <a:solidFill>
                  <a:schemeClr val="bg2"/>
                </a:solidFill>
              </a:rPr>
              <a:t>&gt;</a:t>
            </a:r>
            <a:endParaRPr lang="en-US" altLang="ja-JP" sz="1600" dirty="0">
              <a:solidFill>
                <a:schemeClr val="bg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7408" y="1484784"/>
            <a:ext cx="393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SwitchingId</a:t>
            </a:r>
            <a:r>
              <a:rPr kumimoji="1" lang="en-US" altLang="ja-JP" dirty="0" smtClean="0"/>
              <a:t> assigned by a Requester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3872" y="1916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virtual STPs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2999656" y="1916832"/>
            <a:ext cx="21602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角丸四角形 2"/>
          <p:cNvSpPr/>
          <p:nvPr/>
        </p:nvSpPr>
        <p:spPr bwMode="auto">
          <a:xfrm>
            <a:off x="1055440" y="3140968"/>
            <a:ext cx="7056784" cy="1944216"/>
          </a:xfrm>
          <a:prstGeom prst="roundRect">
            <a:avLst/>
          </a:prstGeom>
          <a:noFill/>
          <a:ln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flipH="1">
            <a:off x="3863752" y="2276872"/>
            <a:ext cx="172819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612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Relationship between NSI-CS and NSI-SS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61" name="グループ化 60"/>
          <p:cNvGrpSpPr/>
          <p:nvPr/>
        </p:nvGrpSpPr>
        <p:grpSpPr>
          <a:xfrm>
            <a:off x="551384" y="1412776"/>
            <a:ext cx="3760938" cy="4536504"/>
            <a:chOff x="1127448" y="1412776"/>
            <a:chExt cx="3760938" cy="4536504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1127448" y="1412776"/>
              <a:ext cx="1208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Requester</a:t>
              </a:r>
              <a:endParaRPr kumimoji="1" lang="ja-JP" altLang="en-US" dirty="0"/>
            </a:p>
          </p:txBody>
        </p:sp>
        <p:cxnSp>
          <p:nvCxnSpPr>
            <p:cNvPr id="8" name="直線コネクタ 7"/>
            <p:cNvCxnSpPr/>
            <p:nvPr/>
          </p:nvCxnSpPr>
          <p:spPr bwMode="auto">
            <a:xfrm>
              <a:off x="1703512" y="1844824"/>
              <a:ext cx="0" cy="41044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テキスト ボックス 11"/>
            <p:cNvSpPr txBox="1"/>
            <p:nvPr/>
          </p:nvSpPr>
          <p:spPr>
            <a:xfrm>
              <a:off x="2783632" y="1412776"/>
              <a:ext cx="101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Provider</a:t>
              </a:r>
              <a:endParaRPr kumimoji="1" lang="ja-JP" altLang="en-US" dirty="0"/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3287688" y="1844824"/>
              <a:ext cx="0" cy="41044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1703512" y="1988840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207568" y="1772816"/>
              <a:ext cx="632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err="1" smtClean="0"/>
                <a:t>crt.rq</a:t>
              </a:r>
              <a:endParaRPr kumimoji="1" lang="ja-JP" altLang="en-US" sz="1400" dirty="0"/>
            </a:p>
          </p:txBody>
        </p:sp>
        <p:cxnSp>
          <p:nvCxnSpPr>
            <p:cNvPr id="18" name="直線コネクタ 17"/>
            <p:cNvCxnSpPr/>
            <p:nvPr/>
          </p:nvCxnSpPr>
          <p:spPr bwMode="auto">
            <a:xfrm>
              <a:off x="1703512" y="2924944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18"/>
            <p:cNvCxnSpPr/>
            <p:nvPr/>
          </p:nvCxnSpPr>
          <p:spPr bwMode="auto">
            <a:xfrm flipH="1">
              <a:off x="1703512" y="2348880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/>
            <p:cNvCxnSpPr/>
            <p:nvPr/>
          </p:nvCxnSpPr>
          <p:spPr bwMode="auto">
            <a:xfrm flipH="1">
              <a:off x="1703512" y="3284984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/>
            <p:cNvSpPr txBox="1"/>
            <p:nvPr/>
          </p:nvSpPr>
          <p:spPr>
            <a:xfrm>
              <a:off x="2207568" y="2185119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crt.cf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207568" y="2708920"/>
              <a:ext cx="620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err="1" smtClean="0"/>
                <a:t>rsv.rq</a:t>
              </a:r>
              <a:endParaRPr kumimoji="1"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07568" y="3068960"/>
              <a:ext cx="599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rsv.cf</a:t>
              </a:r>
              <a:endParaRPr kumimoji="1" lang="ja-JP" altLang="en-US" sz="1400" dirty="0"/>
            </a:p>
          </p:txBody>
        </p:sp>
        <p:cxnSp>
          <p:nvCxnSpPr>
            <p:cNvPr id="28" name="直線コネクタ 27"/>
            <p:cNvCxnSpPr/>
            <p:nvPr/>
          </p:nvCxnSpPr>
          <p:spPr bwMode="auto">
            <a:xfrm>
              <a:off x="1703512" y="4149080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/>
            <p:cNvCxnSpPr/>
            <p:nvPr/>
          </p:nvCxnSpPr>
          <p:spPr bwMode="auto">
            <a:xfrm flipH="1">
              <a:off x="1703512" y="4509120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テキスト ボックス 29"/>
            <p:cNvSpPr txBox="1"/>
            <p:nvPr/>
          </p:nvSpPr>
          <p:spPr>
            <a:xfrm>
              <a:off x="2135560" y="3933056"/>
              <a:ext cx="770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err="1" smtClean="0"/>
                <a:t>term.rq</a:t>
              </a:r>
              <a:endParaRPr kumimoji="1" lang="ja-JP" altLang="en-US" sz="1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35560" y="4293096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term</a:t>
              </a:r>
              <a:r>
                <a:rPr kumimoji="1" lang="en-US" altLang="ja-JP" sz="1400" dirty="0" smtClean="0"/>
                <a:t>.cf</a:t>
              </a:r>
              <a:endParaRPr kumimoji="1" lang="ja-JP" altLang="en-US" sz="1400" dirty="0"/>
            </a:p>
          </p:txBody>
        </p:sp>
        <p:cxnSp>
          <p:nvCxnSpPr>
            <p:cNvPr id="32" name="直線コネクタ 31"/>
            <p:cNvCxnSpPr/>
            <p:nvPr/>
          </p:nvCxnSpPr>
          <p:spPr bwMode="auto">
            <a:xfrm>
              <a:off x="1703512" y="5013176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/>
            <p:cNvCxnSpPr/>
            <p:nvPr/>
          </p:nvCxnSpPr>
          <p:spPr bwMode="auto">
            <a:xfrm flipH="1">
              <a:off x="1703512" y="5373216"/>
              <a:ext cx="1584176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テキスト ボックス 33"/>
            <p:cNvSpPr txBox="1"/>
            <p:nvPr/>
          </p:nvSpPr>
          <p:spPr>
            <a:xfrm>
              <a:off x="2207568" y="4797152"/>
              <a:ext cx="637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err="1" smtClean="0"/>
                <a:t>del.rq</a:t>
              </a:r>
              <a:endParaRPr kumimoji="1" lang="ja-JP" altLang="en-US" sz="14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207568" y="51571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del</a:t>
              </a:r>
              <a:r>
                <a:rPr kumimoji="1" lang="en-US" altLang="ja-JP" sz="1400" dirty="0" smtClean="0"/>
                <a:t>.cf</a:t>
              </a:r>
              <a:endParaRPr kumimoji="1" lang="ja-JP" altLang="en-US" sz="1400" dirty="0"/>
            </a:p>
          </p:txBody>
        </p:sp>
        <p:cxnSp>
          <p:nvCxnSpPr>
            <p:cNvPr id="41" name="直線コネクタ 40"/>
            <p:cNvCxnSpPr/>
            <p:nvPr/>
          </p:nvCxnSpPr>
          <p:spPr bwMode="auto">
            <a:xfrm>
              <a:off x="2495600" y="3573016"/>
              <a:ext cx="0" cy="432048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/>
            <p:cNvCxnSpPr/>
            <p:nvPr/>
          </p:nvCxnSpPr>
          <p:spPr bwMode="auto">
            <a:xfrm>
              <a:off x="3359696" y="191683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/>
            <p:cNvCxnSpPr/>
            <p:nvPr/>
          </p:nvCxnSpPr>
          <p:spPr bwMode="auto">
            <a:xfrm>
              <a:off x="3359696" y="256490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/>
            <p:nvPr/>
          </p:nvCxnSpPr>
          <p:spPr bwMode="auto">
            <a:xfrm>
              <a:off x="3503712" y="191683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テキスト ボックス 49"/>
            <p:cNvSpPr txBox="1"/>
            <p:nvPr/>
          </p:nvSpPr>
          <p:spPr>
            <a:xfrm>
              <a:off x="3503712" y="2060848"/>
              <a:ext cx="138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FF0000"/>
                  </a:solidFill>
                </a:rPr>
                <a:t>NSI-SS process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 bwMode="auto">
            <a:xfrm>
              <a:off x="3359696" y="494116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/>
            <p:cNvCxnSpPr/>
            <p:nvPr/>
          </p:nvCxnSpPr>
          <p:spPr bwMode="auto">
            <a:xfrm>
              <a:off x="3359696" y="558924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矢印コネクタ 52"/>
            <p:cNvCxnSpPr/>
            <p:nvPr/>
          </p:nvCxnSpPr>
          <p:spPr bwMode="auto">
            <a:xfrm>
              <a:off x="3503712" y="4941168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テキスト ボックス 53"/>
            <p:cNvSpPr txBox="1"/>
            <p:nvPr/>
          </p:nvSpPr>
          <p:spPr>
            <a:xfrm>
              <a:off x="3503712" y="5085184"/>
              <a:ext cx="138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FF0000"/>
                  </a:solidFill>
                </a:rPr>
                <a:t>NSI-SS process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線コネクタ 54"/>
            <p:cNvCxnSpPr/>
            <p:nvPr/>
          </p:nvCxnSpPr>
          <p:spPr bwMode="auto">
            <a:xfrm>
              <a:off x="3359696" y="278092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3359696" y="472514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線矢印コネクタ 56"/>
            <p:cNvCxnSpPr/>
            <p:nvPr/>
          </p:nvCxnSpPr>
          <p:spPr bwMode="auto">
            <a:xfrm>
              <a:off x="3503712" y="2780928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3503712" y="3429000"/>
              <a:ext cx="138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accent1"/>
                  </a:solidFill>
                </a:rPr>
                <a:t>NSI-CS process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円/楕円 61"/>
          <p:cNvSpPr/>
          <p:nvPr/>
        </p:nvSpPr>
        <p:spPr bwMode="auto">
          <a:xfrm>
            <a:off x="5015880" y="2780928"/>
            <a:ext cx="3149029" cy="237422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3" name="円/楕円 62"/>
          <p:cNvSpPr/>
          <p:nvPr/>
        </p:nvSpPr>
        <p:spPr bwMode="auto">
          <a:xfrm>
            <a:off x="4972393" y="4185520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48983" y="31253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5" name="直線コネクタ 64"/>
          <p:cNvCxnSpPr>
            <a:stCxn id="63" idx="6"/>
            <a:endCxn id="74" idx="2"/>
          </p:cNvCxnSpPr>
          <p:nvPr/>
        </p:nvCxnSpPr>
        <p:spPr bwMode="auto">
          <a:xfrm flipV="1">
            <a:off x="5188417" y="4020476"/>
            <a:ext cx="1084526" cy="273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円/楕円 65"/>
          <p:cNvSpPr/>
          <p:nvPr/>
        </p:nvSpPr>
        <p:spPr bwMode="auto">
          <a:xfrm>
            <a:off x="7423772" y="4793857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7" name="円/楕円 66"/>
          <p:cNvSpPr/>
          <p:nvPr/>
        </p:nvSpPr>
        <p:spPr bwMode="auto">
          <a:xfrm>
            <a:off x="7841766" y="330824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>
            <a:stCxn id="75" idx="7"/>
            <a:endCxn id="67" idx="2"/>
          </p:cNvCxnSpPr>
          <p:nvPr/>
        </p:nvCxnSpPr>
        <p:spPr bwMode="auto">
          <a:xfrm flipV="1">
            <a:off x="6855364" y="3416254"/>
            <a:ext cx="986402" cy="517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76" idx="5"/>
            <a:endCxn id="66" idx="1"/>
          </p:cNvCxnSpPr>
          <p:nvPr/>
        </p:nvCxnSpPr>
        <p:spPr bwMode="auto">
          <a:xfrm>
            <a:off x="6666771" y="4333520"/>
            <a:ext cx="788637" cy="4919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矢印コネクタ 70"/>
          <p:cNvCxnSpPr/>
          <p:nvPr/>
        </p:nvCxnSpPr>
        <p:spPr bwMode="auto">
          <a:xfrm flipV="1">
            <a:off x="4850421" y="4494194"/>
            <a:ext cx="135392" cy="387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矢印コネクタ 71"/>
          <p:cNvCxnSpPr/>
          <p:nvPr/>
        </p:nvCxnSpPr>
        <p:spPr bwMode="auto">
          <a:xfrm flipH="1">
            <a:off x="6590393" y="3439834"/>
            <a:ext cx="2" cy="301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円/楕円 73"/>
          <p:cNvSpPr/>
          <p:nvPr/>
        </p:nvSpPr>
        <p:spPr bwMode="auto">
          <a:xfrm>
            <a:off x="6272943" y="391246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5" name="円/楕円 74"/>
          <p:cNvSpPr/>
          <p:nvPr/>
        </p:nvSpPr>
        <p:spPr bwMode="auto">
          <a:xfrm>
            <a:off x="6670976" y="390170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6" name="円/楕円 75"/>
          <p:cNvSpPr/>
          <p:nvPr/>
        </p:nvSpPr>
        <p:spPr bwMode="auto">
          <a:xfrm>
            <a:off x="6482383" y="41491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483362" y="486174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sp>
        <p:nvSpPr>
          <p:cNvPr id="81" name="円/楕円 80"/>
          <p:cNvSpPr/>
          <p:nvPr/>
        </p:nvSpPr>
        <p:spPr bwMode="auto">
          <a:xfrm>
            <a:off x="6177800" y="3761506"/>
            <a:ext cx="825190" cy="6680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82" name="直線矢印コネクタ 81"/>
          <p:cNvCxnSpPr/>
          <p:nvPr/>
        </p:nvCxnSpPr>
        <p:spPr bwMode="auto">
          <a:xfrm flipV="1">
            <a:off x="6176225" y="4173258"/>
            <a:ext cx="135392" cy="387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テキスト ボックス 82"/>
          <p:cNvSpPr txBox="1"/>
          <p:nvPr/>
        </p:nvSpPr>
        <p:spPr>
          <a:xfrm>
            <a:off x="5591944" y="4562327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virtual STP</a:t>
            </a:r>
            <a:endParaRPr kumimoji="1" lang="ja-JP" altLang="en-US" sz="1600" dirty="0"/>
          </a:p>
        </p:txBody>
      </p:sp>
      <p:sp>
        <p:nvSpPr>
          <p:cNvPr id="84" name="角丸四角形 83"/>
          <p:cNvSpPr/>
          <p:nvPr/>
        </p:nvSpPr>
        <p:spPr bwMode="auto">
          <a:xfrm>
            <a:off x="7536160" y="1700808"/>
            <a:ext cx="3195021" cy="10584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c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reate/</a:t>
            </a:r>
            <a:r>
              <a:rPr lang="en-US" altLang="ja-JP" dirty="0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delete </a:t>
            </a:r>
            <a:r>
              <a:rPr kumimoji="1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SwitchingPoint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 add/remove virtual STPs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5" name="角丸四角形 84"/>
          <p:cNvSpPr/>
          <p:nvPr/>
        </p:nvSpPr>
        <p:spPr bwMode="auto">
          <a:xfrm>
            <a:off x="8614183" y="4154108"/>
            <a:ext cx="3096344" cy="10584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Connect between STPs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7375309" y="1444714"/>
            <a:ext cx="30283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smtClean="0">
                <a:solidFill>
                  <a:schemeClr val="accent2"/>
                </a:solidFill>
              </a:rPr>
              <a:t>SwitchingService (SS)</a:t>
            </a:r>
            <a:endParaRPr kumimoji="1" lang="ja-JP" altLang="en-US" sz="2000" b="1">
              <a:solidFill>
                <a:schemeClr val="accent2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21828" y="3898014"/>
            <a:ext cx="32047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smtClean="0">
                <a:solidFill>
                  <a:schemeClr val="accent2"/>
                </a:solidFill>
              </a:rPr>
              <a:t>ConnectionService (CS)</a:t>
            </a:r>
            <a:endParaRPr kumimoji="1" lang="ja-JP" altLang="en-US" sz="2000" b="1">
              <a:solidFill>
                <a:schemeClr val="accent2"/>
              </a:solidFill>
            </a:endParaRPr>
          </a:p>
        </p:txBody>
      </p:sp>
      <p:cxnSp>
        <p:nvCxnSpPr>
          <p:cNvPr id="88" name="直線矢印コネクタ 87"/>
          <p:cNvCxnSpPr/>
          <p:nvPr/>
        </p:nvCxnSpPr>
        <p:spPr bwMode="auto">
          <a:xfrm flipH="1" flipV="1">
            <a:off x="7562169" y="3751795"/>
            <a:ext cx="922922" cy="6572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矢印コネクタ 88"/>
          <p:cNvCxnSpPr/>
          <p:nvPr/>
        </p:nvCxnSpPr>
        <p:spPr bwMode="auto">
          <a:xfrm flipH="1">
            <a:off x="7325501" y="4590892"/>
            <a:ext cx="1172583" cy="753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/>
          <p:cNvCxnSpPr/>
          <p:nvPr/>
        </p:nvCxnSpPr>
        <p:spPr bwMode="auto">
          <a:xfrm flipH="1">
            <a:off x="6935778" y="2852936"/>
            <a:ext cx="744398" cy="858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69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Definitions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8"/>
            <a:ext cx="5384800" cy="244827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/>
              <a:t>SwitchingPoint</a:t>
            </a:r>
            <a:r>
              <a:rPr kumimoji="1" lang="en-US" altLang="ja-JP" dirty="0" smtClean="0"/>
              <a:t> (SP)</a:t>
            </a:r>
          </a:p>
          <a:p>
            <a:pPr lvl="1"/>
            <a:r>
              <a:rPr kumimoji="1" lang="en-US" altLang="ja-JP" dirty="0" smtClean="0"/>
              <a:t>SP has multiple virtual STPs.</a:t>
            </a:r>
          </a:p>
          <a:p>
            <a:pPr lvl="1"/>
            <a:r>
              <a:rPr lang="en-US" altLang="ja-JP" dirty="0" smtClean="0"/>
              <a:t>SP acts as non-blocking.</a:t>
            </a:r>
          </a:p>
          <a:p>
            <a:pPr lvl="1"/>
            <a:r>
              <a:rPr lang="en-US" altLang="ja-JP" dirty="0" smtClean="0"/>
              <a:t>A Requester agent can create multiple SPs in a domain.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6197600" y="1340768"/>
            <a:ext cx="5384800" cy="244827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Virtual STP</a:t>
            </a:r>
          </a:p>
          <a:p>
            <a:pPr lvl="1"/>
            <a:r>
              <a:rPr lang="en-US" altLang="ja-JP" dirty="0"/>
              <a:t>Virtual STP belongs to a SP.</a:t>
            </a:r>
          </a:p>
          <a:p>
            <a:pPr lvl="1"/>
            <a:r>
              <a:rPr lang="en-US" altLang="ja-JP" dirty="0"/>
              <a:t>Virtual STP does not need to map physical network equipment.</a:t>
            </a:r>
          </a:p>
          <a:p>
            <a:pPr lvl="1"/>
            <a:r>
              <a:rPr kumimoji="1" lang="en-US" altLang="ja-JP" dirty="0" smtClean="0"/>
              <a:t>Virtual STP is exchanged via only NSI-SS.</a:t>
            </a:r>
          </a:p>
          <a:p>
            <a:pPr lvl="1"/>
            <a:r>
              <a:rPr lang="en-US" altLang="ja-JP" dirty="0" smtClean="0"/>
              <a:t>Virtual STP is not published via Topology Service.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 bwMode="auto">
          <a:xfrm>
            <a:off x="4367808" y="3817938"/>
            <a:ext cx="3149029" cy="237422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4324321" y="5222530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00911" y="416237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50" name="直線コネクタ 49"/>
          <p:cNvCxnSpPr>
            <a:stCxn id="32" idx="6"/>
            <a:endCxn id="58" idx="2"/>
          </p:cNvCxnSpPr>
          <p:nvPr/>
        </p:nvCxnSpPr>
        <p:spPr bwMode="auto">
          <a:xfrm flipV="1">
            <a:off x="4540345" y="5057486"/>
            <a:ext cx="1084526" cy="273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円/楕円 50"/>
          <p:cNvSpPr/>
          <p:nvPr/>
        </p:nvSpPr>
        <p:spPr bwMode="auto">
          <a:xfrm>
            <a:off x="6775700" y="5830867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3" name="円/楕円 52"/>
          <p:cNvSpPr/>
          <p:nvPr/>
        </p:nvSpPr>
        <p:spPr bwMode="auto">
          <a:xfrm>
            <a:off x="7193694" y="43452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54" name="直線コネクタ 53"/>
          <p:cNvCxnSpPr>
            <a:stCxn id="59" idx="7"/>
            <a:endCxn id="53" idx="2"/>
          </p:cNvCxnSpPr>
          <p:nvPr/>
        </p:nvCxnSpPr>
        <p:spPr bwMode="auto">
          <a:xfrm flipV="1">
            <a:off x="6207292" y="4453264"/>
            <a:ext cx="986402" cy="517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60" idx="5"/>
            <a:endCxn id="51" idx="1"/>
          </p:cNvCxnSpPr>
          <p:nvPr/>
        </p:nvCxnSpPr>
        <p:spPr bwMode="auto">
          <a:xfrm>
            <a:off x="6018699" y="5370530"/>
            <a:ext cx="788637" cy="4919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矢印コネクタ 55"/>
          <p:cNvCxnSpPr/>
          <p:nvPr/>
        </p:nvCxnSpPr>
        <p:spPr bwMode="auto">
          <a:xfrm flipV="1">
            <a:off x="4202349" y="5531204"/>
            <a:ext cx="135392" cy="387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矢印コネクタ 56"/>
          <p:cNvCxnSpPr/>
          <p:nvPr/>
        </p:nvCxnSpPr>
        <p:spPr bwMode="auto">
          <a:xfrm flipH="1">
            <a:off x="5942321" y="4476844"/>
            <a:ext cx="2" cy="301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円/楕円 57"/>
          <p:cNvSpPr/>
          <p:nvPr/>
        </p:nvSpPr>
        <p:spPr bwMode="auto">
          <a:xfrm>
            <a:off x="5624871" y="494947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9" name="円/楕円 58"/>
          <p:cNvSpPr/>
          <p:nvPr/>
        </p:nvSpPr>
        <p:spPr bwMode="auto">
          <a:xfrm>
            <a:off x="6022904" y="493871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0" name="円/楕円 59"/>
          <p:cNvSpPr/>
          <p:nvPr/>
        </p:nvSpPr>
        <p:spPr bwMode="auto">
          <a:xfrm>
            <a:off x="5834311" y="518614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835290" y="589875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sp>
        <p:nvSpPr>
          <p:cNvPr id="62" name="円/楕円 61"/>
          <p:cNvSpPr/>
          <p:nvPr/>
        </p:nvSpPr>
        <p:spPr bwMode="auto">
          <a:xfrm>
            <a:off x="5529728" y="4798516"/>
            <a:ext cx="825190" cy="6680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63" name="直線矢印コネクタ 62"/>
          <p:cNvCxnSpPr/>
          <p:nvPr/>
        </p:nvCxnSpPr>
        <p:spPr bwMode="auto">
          <a:xfrm flipV="1">
            <a:off x="5528153" y="5210268"/>
            <a:ext cx="135392" cy="387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テキスト ボックス 63"/>
          <p:cNvSpPr txBox="1"/>
          <p:nvPr/>
        </p:nvSpPr>
        <p:spPr>
          <a:xfrm>
            <a:off x="4943872" y="5599337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virtual STP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44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Operations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create</a:t>
            </a:r>
          </a:p>
          <a:p>
            <a:pPr lvl="1"/>
            <a:r>
              <a:rPr kumimoji="1" lang="en-US" altLang="ja-JP" dirty="0" smtClean="0"/>
              <a:t>Create a new </a:t>
            </a:r>
            <a:r>
              <a:rPr kumimoji="1" lang="en-US" altLang="ja-JP" dirty="0" err="1" smtClean="0"/>
              <a:t>SwitchingPoint</a:t>
            </a:r>
            <a:r>
              <a:rPr kumimoji="1" lang="en-US" altLang="ja-JP" dirty="0" smtClean="0"/>
              <a:t> (SP).</a:t>
            </a:r>
          </a:p>
          <a:p>
            <a:r>
              <a:rPr lang="en-US" altLang="ja-JP" dirty="0" err="1" smtClean="0"/>
              <a:t>addSTP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Add new virtual STPs in an existing SP.</a:t>
            </a:r>
          </a:p>
          <a:p>
            <a:r>
              <a:rPr kumimoji="1" lang="en-US" altLang="ja-JP" dirty="0" err="1" smtClean="0"/>
              <a:t>removeSTP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Remove existing virtual STPs from an existing SP.</a:t>
            </a:r>
          </a:p>
          <a:p>
            <a:r>
              <a:rPr lang="en-US" altLang="ja-JP" dirty="0"/>
              <a:t>d</a:t>
            </a:r>
            <a:r>
              <a:rPr lang="en-US" altLang="ja-JP" dirty="0" smtClean="0"/>
              <a:t>elete</a:t>
            </a:r>
          </a:p>
          <a:p>
            <a:pPr lvl="1"/>
            <a:r>
              <a:rPr lang="en-US" altLang="ja-JP" dirty="0" smtClean="0"/>
              <a:t>Delete an existing SP and its virtual STPs.</a:t>
            </a:r>
          </a:p>
          <a:p>
            <a:r>
              <a:rPr lang="en-US" altLang="ja-JP" dirty="0"/>
              <a:t>q</a:t>
            </a:r>
            <a:r>
              <a:rPr kumimoji="1" lang="en-US" altLang="ja-JP" dirty="0" smtClean="0"/>
              <a:t>uery</a:t>
            </a:r>
          </a:p>
          <a:p>
            <a:pPr lvl="1"/>
            <a:r>
              <a:rPr kumimoji="1" lang="en-US" altLang="ja-JP" dirty="0" smtClean="0"/>
              <a:t>Retrieve SPs and virtual STPs.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2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create() operation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Requests a new </a:t>
            </a:r>
            <a:r>
              <a:rPr kumimoji="1" lang="en-US" altLang="ja-JP" dirty="0" err="1" smtClean="0"/>
              <a:t>SwitchingPoint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dirty="0" err="1" smtClean="0"/>
              <a:t>globalSwitchingId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switchingId</a:t>
            </a:r>
            <a:r>
              <a:rPr lang="en-US" altLang="ja-JP" dirty="0" smtClean="0"/>
              <a:t> are assigned by a Requester.</a:t>
            </a:r>
          </a:p>
          <a:p>
            <a:pPr lvl="2"/>
            <a:r>
              <a:rPr kumimoji="1" lang="en-US" altLang="ja-JP" dirty="0" smtClean="0"/>
              <a:t>They are similar to </a:t>
            </a:r>
            <a:r>
              <a:rPr kumimoji="1" lang="en-US" altLang="ja-JP" dirty="0" err="1" smtClean="0"/>
              <a:t>globalReservationId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connectionId</a:t>
            </a:r>
            <a:r>
              <a:rPr lang="en-US" altLang="ja-JP" dirty="0" smtClean="0"/>
              <a:t>, respectively.</a:t>
            </a:r>
          </a:p>
          <a:p>
            <a:pPr lvl="1"/>
            <a:r>
              <a:rPr lang="en-US" altLang="ja-JP" dirty="0" smtClean="0"/>
              <a:t>The number of Virtual STP is specified by the Requester.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00456" y="4005064"/>
            <a:ext cx="1815766" cy="102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altLang="ja-JP" dirty="0" smtClean="0"/>
              <a:t>Ethernet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dirty="0" smtClean="0"/>
              <a:t>IP (multicast)</a:t>
            </a:r>
            <a:endParaRPr kumimoji="1" lang="en-US" altLang="ja-JP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dirty="0" err="1" smtClean="0"/>
              <a:t>OpenFlow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 bwMode="auto">
          <a:xfrm flipH="1">
            <a:off x="9120336" y="4869160"/>
            <a:ext cx="1080120" cy="26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9336360" y="465313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enum</a:t>
            </a:r>
            <a:endParaRPr kumimoji="1" lang="ja-JP" altLang="en-US" sz="14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068960"/>
            <a:ext cx="71342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5157192"/>
            <a:ext cx="9982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/>
          <p:nvPr/>
        </p:nvCxnSpPr>
        <p:spPr bwMode="auto">
          <a:xfrm flipH="1">
            <a:off x="8040216" y="3284984"/>
            <a:ext cx="1080120" cy="26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 flipH="1">
            <a:off x="8040216" y="3933056"/>
            <a:ext cx="1080120" cy="26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9120336" y="314096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UUID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20336" y="37890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UUID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507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create() confirm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virtual STP list which is assigned for the Requester.</a:t>
            </a:r>
          </a:p>
          <a:p>
            <a:pPr lvl="1"/>
            <a:r>
              <a:rPr kumimoji="1" lang="en-US" altLang="ja-JP" dirty="0" smtClean="0"/>
              <a:t>The Requester can reserve a connection between STP described in topology and the virtual STP.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140968"/>
            <a:ext cx="7962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コネクタ 14"/>
          <p:cNvCxnSpPr/>
          <p:nvPr/>
        </p:nvCxnSpPr>
        <p:spPr bwMode="auto">
          <a:xfrm flipH="1" flipV="1">
            <a:off x="7824192" y="4365104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8688288" y="4725144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StpType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973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create() fail response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Returns Exception.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8"/>
            <a:ext cx="7581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コネクタ 8"/>
          <p:cNvCxnSpPr/>
          <p:nvPr/>
        </p:nvCxnSpPr>
        <p:spPr bwMode="auto">
          <a:xfrm flipH="1" flipV="1">
            <a:off x="7091542" y="4705399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7955638" y="5065439"/>
            <a:ext cx="404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Equal to </a:t>
            </a:r>
            <a:r>
              <a:rPr kumimoji="1" lang="en-US" altLang="ja-JP" sz="1400" dirty="0" err="1" smtClean="0"/>
              <a:t>ServiceExceptionType</a:t>
            </a:r>
            <a:r>
              <a:rPr kumimoji="1" lang="en-US" altLang="ja-JP" sz="1400" dirty="0" smtClean="0"/>
              <a:t> defined in NSI-CS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270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addSTP</a:t>
            </a:r>
            <a:r>
              <a:rPr kumimoji="1" lang="en-US" altLang="ja-JP" dirty="0" smtClean="0"/>
              <a:t>() </a:t>
            </a:r>
            <a:r>
              <a:rPr kumimoji="1" lang="en-US" altLang="ja-JP" dirty="0" smtClean="0"/>
              <a:t>operation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17281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Requests new virtual STPs in a specified SP.</a:t>
            </a:r>
          </a:p>
          <a:p>
            <a:pPr lvl="1"/>
            <a:r>
              <a:rPr lang="en-US" altLang="ja-JP" dirty="0" err="1" smtClean="0"/>
              <a:t>SwitchingCapability</a:t>
            </a:r>
            <a:r>
              <a:rPr lang="en-US" altLang="ja-JP" dirty="0" smtClean="0"/>
              <a:t> (Ethernet or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) can not be changed.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140968"/>
            <a:ext cx="69532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28536"/>
      </p:ext>
    </p:extLst>
  </p:cSld>
  <p:clrMapOvr>
    <a:masterClrMapping/>
  </p:clrMapOvr>
</p:sld>
</file>

<file path=ppt/theme/theme1.xml><?xml version="1.0" encoding="utf-8"?>
<a:theme xmlns:a="http://schemas.openxmlformats.org/drawingml/2006/main" name="wide">
  <a:themeElements>
    <a:clrScheme name="kddi 11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6699FF"/>
      </a:accent1>
      <a:accent2>
        <a:srgbClr val="00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2DB9"/>
      </a:accent6>
      <a:hlink>
        <a:srgbClr val="7E9CE8"/>
      </a:hlink>
      <a:folHlink>
        <a:srgbClr val="D8D8EC"/>
      </a:folHlink>
    </a:clrScheme>
    <a:fontScheme name="kddi">
      <a:majorFont>
        <a:latin typeface="Tahoma"/>
        <a:ea typeface="HGS創英角ｺﾞｼｯｸUB"/>
        <a:cs typeface=""/>
      </a:majorFont>
      <a:minorFont>
        <a:latin typeface="Tahoma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kddi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2">
        <a:dk1>
          <a:srgbClr val="000000"/>
        </a:dk1>
        <a:lt1>
          <a:srgbClr val="FFFFFF"/>
        </a:lt1>
        <a:dk2>
          <a:srgbClr val="000066"/>
        </a:dk2>
        <a:lt2>
          <a:srgbClr val="5F5F5F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3">
        <a:dk1>
          <a:srgbClr val="4D4D4D"/>
        </a:dk1>
        <a:lt1>
          <a:srgbClr val="FFFFFF"/>
        </a:lt1>
        <a:dk2>
          <a:srgbClr val="000066"/>
        </a:dk2>
        <a:lt2>
          <a:srgbClr val="1C1C1C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4">
        <a:dk1>
          <a:srgbClr val="5F5F5F"/>
        </a:dk1>
        <a:lt1>
          <a:srgbClr val="FFFFFF"/>
        </a:lt1>
        <a:dk2>
          <a:srgbClr val="000099"/>
        </a:dk2>
        <a:lt2>
          <a:srgbClr val="1C1C1C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wide" id="{39F2C5DA-FFD0-4C64-B1C2-330E8F88E370}" vid="{12D3979E-086D-4820-B176-4FA722CD97F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</Template>
  <TotalTime>1833</TotalTime>
  <Words>672</Words>
  <Application>Microsoft Office PowerPoint</Application>
  <PresentationFormat>ユーザー設定</PresentationFormat>
  <Paragraphs>182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wide</vt:lpstr>
      <vt:lpstr>SwitchingService (SS)</vt:lpstr>
      <vt:lpstr>SwitchingService (NSI-SS)</vt:lpstr>
      <vt:lpstr>Relationship between NSI-CS and NSI-SS</vt:lpstr>
      <vt:lpstr>Definitions</vt:lpstr>
      <vt:lpstr>Operations</vt:lpstr>
      <vt:lpstr>create() operation</vt:lpstr>
      <vt:lpstr>create() confirm response</vt:lpstr>
      <vt:lpstr>create() fail response</vt:lpstr>
      <vt:lpstr>addSTP() operation</vt:lpstr>
      <vt:lpstr>addSTP() confirm response</vt:lpstr>
      <vt:lpstr>addSTP() fail response</vt:lpstr>
      <vt:lpstr>removeSTP() operation</vt:lpstr>
      <vt:lpstr>removeSTP() confirm response</vt:lpstr>
      <vt:lpstr>removeSTP() fail response</vt:lpstr>
      <vt:lpstr>delete() operation</vt:lpstr>
      <vt:lpstr>delete() confirm response</vt:lpstr>
      <vt:lpstr>delete() fail response</vt:lpstr>
      <vt:lpstr>query() operation</vt:lpstr>
      <vt:lpstr>query() confirm response</vt:lpstr>
      <vt:lpstr>query() fail response</vt:lpstr>
      <vt:lpstr>Example Create() request contents</vt:lpstr>
      <vt:lpstr>Example Create() response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SwitchingService</dc:title>
  <dc:creator>miyamoto</dc:creator>
  <cp:lastModifiedBy>miyamoto</cp:lastModifiedBy>
  <cp:revision>70</cp:revision>
  <dcterms:created xsi:type="dcterms:W3CDTF">2012-09-11T05:57:11Z</dcterms:created>
  <dcterms:modified xsi:type="dcterms:W3CDTF">2013-03-11T19:08:30Z</dcterms:modified>
</cp:coreProperties>
</file>