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Default Extension="png" ContentType="image/png"/>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14"/>
  </p:notesMasterIdLst>
  <p:handoutMasterIdLst>
    <p:handoutMasterId r:id="rId15"/>
  </p:handoutMasterIdLst>
  <p:sldIdLst>
    <p:sldId id="259" r:id="rId2"/>
    <p:sldId id="264" r:id="rId3"/>
    <p:sldId id="266" r:id="rId4"/>
    <p:sldId id="267" r:id="rId5"/>
    <p:sldId id="268" r:id="rId6"/>
    <p:sldId id="269" r:id="rId7"/>
    <p:sldId id="270" r:id="rId8"/>
    <p:sldId id="271" r:id="rId9"/>
    <p:sldId id="273" r:id="rId10"/>
    <p:sldId id="272" r:id="rId11"/>
    <p:sldId id="274" r:id="rId12"/>
    <p:sldId id="265" r:id="rId13"/>
  </p:sldIdLst>
  <p:sldSz cx="9144000" cy="6858000" type="screen4x3"/>
  <p:notesSz cx="6858000" cy="9144000"/>
  <p:defaultTextStyle>
    <a:defPPr>
      <a:defRPr lang="en-US"/>
    </a:defPPr>
    <a:lvl1pPr algn="r" rtl="0" eaLnBrk="0" fontAlgn="base" hangingPunct="0">
      <a:spcBef>
        <a:spcPct val="0"/>
      </a:spcBef>
      <a:spcAft>
        <a:spcPct val="0"/>
      </a:spcAft>
      <a:defRPr sz="2400" kern="1200">
        <a:solidFill>
          <a:schemeClr val="tx1"/>
        </a:solidFill>
        <a:latin typeface="Arial" charset="0"/>
        <a:ea typeface="ＭＳ Ｐゴシック" pitchFamily="1" charset="-128"/>
        <a:cs typeface="+mn-cs"/>
      </a:defRPr>
    </a:lvl1pPr>
    <a:lvl2pPr marL="457200" algn="r" rtl="0" eaLnBrk="0" fontAlgn="base" hangingPunct="0">
      <a:spcBef>
        <a:spcPct val="0"/>
      </a:spcBef>
      <a:spcAft>
        <a:spcPct val="0"/>
      </a:spcAft>
      <a:defRPr sz="2400" kern="1200">
        <a:solidFill>
          <a:schemeClr val="tx1"/>
        </a:solidFill>
        <a:latin typeface="Arial" charset="0"/>
        <a:ea typeface="ＭＳ Ｐゴシック" pitchFamily="1" charset="-128"/>
        <a:cs typeface="+mn-cs"/>
      </a:defRPr>
    </a:lvl2pPr>
    <a:lvl3pPr marL="914400" algn="r" rtl="0" eaLnBrk="0" fontAlgn="base" hangingPunct="0">
      <a:spcBef>
        <a:spcPct val="0"/>
      </a:spcBef>
      <a:spcAft>
        <a:spcPct val="0"/>
      </a:spcAft>
      <a:defRPr sz="2400" kern="1200">
        <a:solidFill>
          <a:schemeClr val="tx1"/>
        </a:solidFill>
        <a:latin typeface="Arial" charset="0"/>
        <a:ea typeface="ＭＳ Ｐゴシック" pitchFamily="1" charset="-128"/>
        <a:cs typeface="+mn-cs"/>
      </a:defRPr>
    </a:lvl3pPr>
    <a:lvl4pPr marL="1371600" algn="r" rtl="0" eaLnBrk="0" fontAlgn="base" hangingPunct="0">
      <a:spcBef>
        <a:spcPct val="0"/>
      </a:spcBef>
      <a:spcAft>
        <a:spcPct val="0"/>
      </a:spcAft>
      <a:defRPr sz="2400" kern="1200">
        <a:solidFill>
          <a:schemeClr val="tx1"/>
        </a:solidFill>
        <a:latin typeface="Arial" charset="0"/>
        <a:ea typeface="ＭＳ Ｐゴシック" pitchFamily="1" charset="-128"/>
        <a:cs typeface="+mn-cs"/>
      </a:defRPr>
    </a:lvl4pPr>
    <a:lvl5pPr marL="1828800" algn="r" rtl="0" eaLnBrk="0" fontAlgn="base" hangingPunct="0">
      <a:spcBef>
        <a:spcPct val="0"/>
      </a:spcBef>
      <a:spcAft>
        <a:spcPct val="0"/>
      </a:spcAft>
      <a:defRPr sz="2400" kern="1200">
        <a:solidFill>
          <a:schemeClr val="tx1"/>
        </a:solidFill>
        <a:latin typeface="Arial" charset="0"/>
        <a:ea typeface="ＭＳ Ｐゴシック" pitchFamily="1" charset="-128"/>
        <a:cs typeface="+mn-cs"/>
      </a:defRPr>
    </a:lvl5pPr>
    <a:lvl6pPr marL="2286000" algn="l" defTabSz="914400" rtl="0" eaLnBrk="1" latinLnBrk="0" hangingPunct="1">
      <a:defRPr sz="2400" kern="1200">
        <a:solidFill>
          <a:schemeClr val="tx1"/>
        </a:solidFill>
        <a:latin typeface="Arial" charset="0"/>
        <a:ea typeface="ＭＳ Ｐゴシック" pitchFamily="1" charset="-128"/>
        <a:cs typeface="+mn-cs"/>
      </a:defRPr>
    </a:lvl6pPr>
    <a:lvl7pPr marL="2743200" algn="l" defTabSz="914400" rtl="0" eaLnBrk="1" latinLnBrk="0" hangingPunct="1">
      <a:defRPr sz="2400" kern="1200">
        <a:solidFill>
          <a:schemeClr val="tx1"/>
        </a:solidFill>
        <a:latin typeface="Arial" charset="0"/>
        <a:ea typeface="ＭＳ Ｐゴシック" pitchFamily="1" charset="-128"/>
        <a:cs typeface="+mn-cs"/>
      </a:defRPr>
    </a:lvl7pPr>
    <a:lvl8pPr marL="3200400" algn="l" defTabSz="914400" rtl="0" eaLnBrk="1" latinLnBrk="0" hangingPunct="1">
      <a:defRPr sz="2400" kern="1200">
        <a:solidFill>
          <a:schemeClr val="tx1"/>
        </a:solidFill>
        <a:latin typeface="Arial" charset="0"/>
        <a:ea typeface="ＭＳ Ｐゴシック" pitchFamily="1" charset="-128"/>
        <a:cs typeface="+mn-cs"/>
      </a:defRPr>
    </a:lvl8pPr>
    <a:lvl9pPr marL="3657600" algn="l" defTabSz="914400" rtl="0" eaLnBrk="1" latinLnBrk="0" hangingPunct="1">
      <a:defRPr sz="2400" kern="1200">
        <a:solidFill>
          <a:schemeClr val="tx1"/>
        </a:solidFill>
        <a:latin typeface="Arial" charset="0"/>
        <a:ea typeface="ＭＳ Ｐゴシック" pitchFamily="1"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DAD41"/>
    <a:srgbClr val="1E58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127" d="100"/>
          <a:sy n="127" d="100"/>
        </p:scale>
        <p:origin x="-1170" y="-102"/>
      </p:cViewPr>
      <p:guideLst>
        <p:guide orient="horz" pos="2160"/>
        <p:guide pos="2880"/>
      </p:guideLst>
    </p:cSldViewPr>
  </p:slideViewPr>
  <p:notesTextViewPr>
    <p:cViewPr>
      <p:scale>
        <a:sx n="100" d="100"/>
        <a:sy n="100" d="100"/>
      </p:scale>
      <p:origin x="0" y="0"/>
    </p:cViewPr>
  </p:notesTextViewPr>
  <p:notesViewPr>
    <p:cSldViewPr>
      <p:cViewPr varScale="1">
        <p:scale>
          <a:sx n="66" d="100"/>
          <a:sy n="66" d="100"/>
        </p:scale>
        <p:origin x="0" y="0"/>
      </p:cViewPr>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a:defRPr sz="1200"/>
            </a:lvl1pPr>
          </a:lstStyle>
          <a:p>
            <a:endParaRPr lang="en-US" altLang="ja-JP"/>
          </a:p>
        </p:txBody>
      </p:sp>
      <p:sp>
        <p:nvSpPr>
          <p:cNvPr id="16387"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lvl1pPr>
          </a:lstStyle>
          <a:p>
            <a:endParaRPr lang="en-US" altLang="ja-JP"/>
          </a:p>
        </p:txBody>
      </p:sp>
      <p:sp>
        <p:nvSpPr>
          <p:cNvPr id="16388"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a:defRPr sz="1200"/>
            </a:lvl1pPr>
          </a:lstStyle>
          <a:p>
            <a:endParaRPr lang="en-US" altLang="ja-JP"/>
          </a:p>
        </p:txBody>
      </p:sp>
      <p:sp>
        <p:nvSpPr>
          <p:cNvPr id="16389"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lvl1pPr>
          </a:lstStyle>
          <a:p>
            <a:fld id="{D8448C15-2364-42F6-BCD9-5FDED2D583A0}" type="slidenum">
              <a:rPr lang="ja-JP" altLang="en-US"/>
              <a:pPr/>
              <a:t>‹#›</a:t>
            </a:fld>
            <a:endParaRPr lang="en-US" altLang="ja-JP"/>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a:defRPr sz="1200"/>
            </a:lvl1pPr>
          </a:lstStyle>
          <a:p>
            <a:endParaRPr lang="en-US" altLang="ja-JP"/>
          </a:p>
        </p:txBody>
      </p:sp>
      <p:sp>
        <p:nvSpPr>
          <p:cNvPr id="5123" name="Rectangle 3"/>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lvl1pPr>
          </a:lstStyle>
          <a:p>
            <a:endParaRPr lang="en-US" altLang="ja-JP"/>
          </a:p>
        </p:txBody>
      </p:sp>
      <p:sp>
        <p:nvSpPr>
          <p:cNvPr id="51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5125"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p>
        </p:txBody>
      </p:sp>
      <p:sp>
        <p:nvSpPr>
          <p:cNvPr id="5126"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a:defRPr sz="1200"/>
            </a:lvl1pPr>
          </a:lstStyle>
          <a:p>
            <a:endParaRPr lang="en-US" altLang="ja-JP"/>
          </a:p>
        </p:txBody>
      </p:sp>
      <p:sp>
        <p:nvSpPr>
          <p:cNvPr id="5127"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lvl1pPr>
          </a:lstStyle>
          <a:p>
            <a:fld id="{48AA0E3E-9C3D-4A0E-A205-23A41C9BDD06}" type="slidenum">
              <a:rPr lang="ja-JP" altLang="en-US"/>
              <a:pPr/>
              <a:t>‹#›</a:t>
            </a:fld>
            <a:endParaRPr lang="en-US" altLang="ja-JP"/>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ＭＳ Ｐゴシック" pitchFamily="1" charset="-128"/>
        <a:cs typeface="+mn-cs"/>
      </a:defRPr>
    </a:lvl1pPr>
    <a:lvl2pPr marL="457200" algn="l" rtl="0" fontAlgn="base">
      <a:spcBef>
        <a:spcPct val="30000"/>
      </a:spcBef>
      <a:spcAft>
        <a:spcPct val="0"/>
      </a:spcAft>
      <a:defRPr sz="1200" kern="1200">
        <a:solidFill>
          <a:schemeClr val="tx1"/>
        </a:solidFill>
        <a:latin typeface="Arial" charset="0"/>
        <a:ea typeface="ＭＳ Ｐゴシック" pitchFamily="1" charset="-128"/>
        <a:cs typeface="+mn-cs"/>
      </a:defRPr>
    </a:lvl2pPr>
    <a:lvl3pPr marL="914400" algn="l" rtl="0" fontAlgn="base">
      <a:spcBef>
        <a:spcPct val="30000"/>
      </a:spcBef>
      <a:spcAft>
        <a:spcPct val="0"/>
      </a:spcAft>
      <a:defRPr sz="1200" kern="1200">
        <a:solidFill>
          <a:schemeClr val="tx1"/>
        </a:solidFill>
        <a:latin typeface="Arial" charset="0"/>
        <a:ea typeface="ＭＳ Ｐゴシック" pitchFamily="1" charset="-128"/>
        <a:cs typeface="+mn-cs"/>
      </a:defRPr>
    </a:lvl3pPr>
    <a:lvl4pPr marL="1371600" algn="l" rtl="0" fontAlgn="base">
      <a:spcBef>
        <a:spcPct val="30000"/>
      </a:spcBef>
      <a:spcAft>
        <a:spcPct val="0"/>
      </a:spcAft>
      <a:defRPr sz="1200" kern="1200">
        <a:solidFill>
          <a:schemeClr val="tx1"/>
        </a:solidFill>
        <a:latin typeface="Arial" charset="0"/>
        <a:ea typeface="ＭＳ Ｐゴシック" pitchFamily="1" charset="-128"/>
        <a:cs typeface="+mn-cs"/>
      </a:defRPr>
    </a:lvl4pPr>
    <a:lvl5pPr marL="1828800" algn="l" rtl="0" fontAlgn="base">
      <a:spcBef>
        <a:spcPct val="30000"/>
      </a:spcBef>
      <a:spcAft>
        <a:spcPct val="0"/>
      </a:spcAft>
      <a:defRPr sz="1200" kern="1200">
        <a:solidFill>
          <a:schemeClr val="tx1"/>
        </a:solidFill>
        <a:latin typeface="Arial" charset="0"/>
        <a:ea typeface="ＭＳ Ｐゴシック" pitchFamily="1"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83C05EC-F46E-4790-9933-AE3F747D1D01}" type="slidenum">
              <a:rPr lang="ja-JP" altLang="en-US"/>
              <a:pPr/>
              <a:t>2</a:t>
            </a:fld>
            <a:endParaRPr lang="en-US" altLang="ja-JP"/>
          </a:p>
        </p:txBody>
      </p:sp>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p:txBody>
          <a:bodyPr/>
          <a:lstStyle/>
          <a:p>
            <a:r>
              <a:rPr lang="en-US" altLang="ja-JP"/>
              <a:t>IPR Notices Note Well for OGF meetings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DC46863-4A20-4EDB-A726-AC9025CF6DBB}" type="slidenum">
              <a:rPr lang="de-DE" smtClean="0"/>
              <a:pPr>
                <a:defRPr/>
              </a:pPr>
              <a:t>4</a:t>
            </a:fld>
            <a:endParaRPr lang="de-DE"/>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16299A2-26A9-4B61-A1CE-52495F23A863}" type="slidenum">
              <a:rPr lang="ja-JP" altLang="en-US"/>
              <a:pPr/>
              <a:t>12</a:t>
            </a:fld>
            <a:endParaRPr lang="en-US" altLang="ja-JP"/>
          </a:p>
        </p:txBody>
      </p:sp>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p:txBody>
          <a:bodyPr/>
          <a:lstStyle/>
          <a:p>
            <a:r>
              <a:rPr lang="en-US" altLang="ja-JP"/>
              <a:t>OGF Full Copyright Notice if necessary</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7180" name="Rectangle 12"/>
          <p:cNvSpPr>
            <a:spLocks noGrp="1" noChangeArrowheads="1"/>
          </p:cNvSpPr>
          <p:nvPr>
            <p:ph type="ctrTitle" sz="quarter"/>
          </p:nvPr>
        </p:nvSpPr>
        <p:spPr>
          <a:xfrm>
            <a:off x="1447800" y="2743200"/>
            <a:ext cx="7696200" cy="1143000"/>
          </a:xfrm>
        </p:spPr>
        <p:txBody>
          <a:bodyPr/>
          <a:lstStyle>
            <a:lvl1pPr>
              <a:defRPr b="1"/>
            </a:lvl1pPr>
          </a:lstStyle>
          <a:p>
            <a:r>
              <a:rPr lang="en-US" altLang="ja-JP" smtClean="0"/>
              <a:t>Click to edit Master title style</a:t>
            </a:r>
            <a:endParaRPr lang="en-US" altLang="ja-JP"/>
          </a:p>
        </p:txBody>
      </p:sp>
      <p:sp>
        <p:nvSpPr>
          <p:cNvPr id="7181" name="Rectangle 13"/>
          <p:cNvSpPr>
            <a:spLocks noGrp="1" noChangeArrowheads="1"/>
          </p:cNvSpPr>
          <p:nvPr>
            <p:ph type="subTitle" sz="quarter" idx="1"/>
          </p:nvPr>
        </p:nvSpPr>
        <p:spPr>
          <a:xfrm>
            <a:off x="1524000" y="3657600"/>
            <a:ext cx="7620000" cy="533400"/>
          </a:xfrm>
          <a:solidFill>
            <a:srgbClr val="5DAD41"/>
          </a:solidFill>
        </p:spPr>
        <p:txBody>
          <a:bodyPr/>
          <a:lstStyle>
            <a:lvl1pPr marL="0" indent="0">
              <a:buFont typeface="Times" pitchFamily="1" charset="0"/>
              <a:buNone/>
              <a:defRPr sz="2800">
                <a:solidFill>
                  <a:schemeClr val="bg1"/>
                </a:solidFill>
              </a:defRPr>
            </a:lvl1pPr>
          </a:lstStyle>
          <a:p>
            <a:r>
              <a:rPr lang="en-US" altLang="ja-JP" smtClean="0"/>
              <a:t>Click to edit Master subtitle style</a:t>
            </a:r>
            <a:endParaRPr lang="en-US" altLang="ja-JP"/>
          </a:p>
        </p:txBody>
      </p:sp>
      <p:sp>
        <p:nvSpPr>
          <p:cNvPr id="7182" name="Text Box 14"/>
          <p:cNvSpPr txBox="1">
            <a:spLocks noChangeArrowheads="1"/>
          </p:cNvSpPr>
          <p:nvPr/>
        </p:nvSpPr>
        <p:spPr bwMode="auto">
          <a:xfrm>
            <a:off x="990600" y="6477000"/>
            <a:ext cx="1371600" cy="184150"/>
          </a:xfrm>
          <a:prstGeom prst="rect">
            <a:avLst/>
          </a:prstGeom>
          <a:noFill/>
          <a:ln w="9525">
            <a:noFill/>
            <a:miter lim="800000"/>
            <a:headEnd/>
            <a:tailEnd/>
          </a:ln>
          <a:effectLst/>
        </p:spPr>
        <p:txBody>
          <a:bodyPr>
            <a:spAutoFit/>
          </a:bodyPr>
          <a:lstStyle/>
          <a:p>
            <a:pPr algn="l">
              <a:spcBef>
                <a:spcPct val="50000"/>
              </a:spcBef>
            </a:pPr>
            <a:r>
              <a:rPr lang="en-US" altLang="ja-JP" sz="600"/>
              <a:t>© 2006 Open Grid Forum</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fld id="{4649ABD1-20A6-4469-9A7B-383A3A901788}" type="slidenum">
              <a:rPr lang="ja-JP" altLang="en-US"/>
              <a:pPr/>
              <a:t>‹#›</a:t>
            </a:fld>
            <a:endParaRPr lang="en-US" altLang="ja-JP"/>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1524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1524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fld id="{A13EC7A9-D76E-470B-AA97-C34C2B56A3C2}" type="slidenum">
              <a:rPr lang="ja-JP" altLang="en-US"/>
              <a:pPr/>
              <a:t>‹#›</a:t>
            </a:fld>
            <a:endParaRPr lang="en-US" altLang="ja-JP"/>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fld id="{EE5654B0-9B0E-40B2-B018-3496ABBFD94F}" type="slidenum">
              <a:rPr lang="ja-JP" altLang="en-US"/>
              <a:pPr/>
              <a:t>‹#›</a:t>
            </a:fld>
            <a:endParaRPr lang="en-US" altLang="ja-JP"/>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oter Placeholder 3"/>
          <p:cNvSpPr>
            <a:spLocks noGrp="1"/>
          </p:cNvSpPr>
          <p:nvPr>
            <p:ph type="ftr" sz="quarter" idx="10"/>
          </p:nvPr>
        </p:nvSpPr>
        <p:spPr/>
        <p:txBody>
          <a:bodyPr/>
          <a:lstStyle>
            <a:lvl1pPr>
              <a:defRPr/>
            </a:lvl1pPr>
          </a:lstStyle>
          <a:p>
            <a:fld id="{F4C1AB93-92F4-4578-9B87-DA6D888976E7}" type="slidenum">
              <a:rPr lang="ja-JP" altLang="en-US"/>
              <a:pPr/>
              <a:t>‹#›</a:t>
            </a:fld>
            <a:endParaRPr lang="en-US" altLang="ja-JP"/>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5240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5240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p:txBody>
          <a:bodyPr/>
          <a:lstStyle>
            <a:lvl1pPr>
              <a:defRPr/>
            </a:lvl1pPr>
          </a:lstStyle>
          <a:p>
            <a:fld id="{CDD789FF-3839-4B76-BD13-2BFEA03A6C07}" type="slidenum">
              <a:rPr lang="ja-JP" altLang="en-US"/>
              <a:pPr/>
              <a:t>‹#›</a:t>
            </a:fld>
            <a:endParaRPr lang="en-US" altLang="ja-JP"/>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6"/>
          <p:cNvSpPr>
            <a:spLocks noGrp="1"/>
          </p:cNvSpPr>
          <p:nvPr>
            <p:ph type="ftr" sz="quarter" idx="10"/>
          </p:nvPr>
        </p:nvSpPr>
        <p:spPr/>
        <p:txBody>
          <a:bodyPr/>
          <a:lstStyle>
            <a:lvl1pPr>
              <a:defRPr/>
            </a:lvl1pPr>
          </a:lstStyle>
          <a:p>
            <a:fld id="{6FE1E872-EFCE-4752-B39F-BE56EC595728}" type="slidenum">
              <a:rPr lang="ja-JP" altLang="en-US"/>
              <a:pPr/>
              <a:t>‹#›</a:t>
            </a:fld>
            <a:endParaRPr lang="en-US" altLang="ja-JP"/>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lvl1pPr>
              <a:defRPr/>
            </a:lvl1pPr>
          </a:lstStyle>
          <a:p>
            <a:fld id="{0806AED4-C157-4640-A87B-B7A32555194C}" type="slidenum">
              <a:rPr lang="ja-JP" altLang="en-US"/>
              <a:pPr/>
              <a:t>‹#›</a:t>
            </a:fld>
            <a:endParaRPr lang="en-US" altLang="ja-JP"/>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fld id="{70B8A355-B16A-4FA5-8956-97430FF7E1AF}" type="slidenum">
              <a:rPr lang="ja-JP" altLang="en-US"/>
              <a:pPr/>
              <a:t>‹#›</a:t>
            </a:fld>
            <a:endParaRPr lang="en-US" altLang="ja-JP"/>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fld id="{DD38B77F-ACDB-4AFB-9B93-BD1F81E67EA3}" type="slidenum">
              <a:rPr lang="ja-JP" altLang="en-US"/>
              <a:pPr/>
              <a:t>‹#›</a:t>
            </a:fld>
            <a:endParaRPr lang="en-US" altLang="ja-JP"/>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fld id="{67DBCC54-67CD-4EA6-9B21-2BCCF8D0624E}" type="slidenum">
              <a:rPr lang="ja-JP" altLang="en-US"/>
              <a:pPr/>
              <a:t>‹#›</a:t>
            </a:fld>
            <a:endParaRPr lang="en-US" altLang="ja-JP"/>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9" name="Rectangle 5"/>
          <p:cNvSpPr>
            <a:spLocks noGrp="1" noChangeArrowheads="1"/>
          </p:cNvSpPr>
          <p:nvPr>
            <p:ph type="ftr" sz="quarter" idx="3"/>
          </p:nvPr>
        </p:nvSpPr>
        <p:spPr bwMode="auto">
          <a:xfrm>
            <a:off x="1981200" y="6400800"/>
            <a:ext cx="5334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a:defRPr sz="1100">
                <a:solidFill>
                  <a:schemeClr val="bg2"/>
                </a:solidFill>
              </a:defRPr>
            </a:lvl1pPr>
          </a:lstStyle>
          <a:p>
            <a:fld id="{BFE70F14-BB55-47A8-A384-8DED6721ED7B}" type="slidenum">
              <a:rPr lang="ja-JP" altLang="en-US"/>
              <a:pPr/>
              <a:t>‹#›</a:t>
            </a:fld>
            <a:endParaRPr lang="en-US" altLang="ja-JP"/>
          </a:p>
        </p:txBody>
      </p:sp>
      <p:sp>
        <p:nvSpPr>
          <p:cNvPr id="1035" name="Rectangle 11"/>
          <p:cNvSpPr>
            <a:spLocks noChangeArrowheads="1"/>
          </p:cNvSpPr>
          <p:nvPr/>
        </p:nvSpPr>
        <p:spPr bwMode="auto">
          <a:xfrm>
            <a:off x="0" y="1066800"/>
            <a:ext cx="9144000" cy="76200"/>
          </a:xfrm>
          <a:prstGeom prst="rect">
            <a:avLst/>
          </a:prstGeom>
          <a:solidFill>
            <a:srgbClr val="5DAD41"/>
          </a:solidFill>
          <a:ln w="9525">
            <a:noFill/>
            <a:miter lim="800000"/>
            <a:headEnd/>
            <a:tailEnd/>
          </a:ln>
        </p:spPr>
        <p:txBody>
          <a:bodyPr/>
          <a:lstStyle/>
          <a:p>
            <a:pPr algn="l" eaLnBrk="1" hangingPunct="1">
              <a:spcBef>
                <a:spcPct val="20000"/>
              </a:spcBef>
              <a:buClr>
                <a:schemeClr val="accent2"/>
              </a:buClr>
              <a:buFont typeface="Times" pitchFamily="1" charset="0"/>
              <a:buNone/>
            </a:pPr>
            <a:endParaRPr lang="ja-JP" altLang="en-US" sz="2800">
              <a:solidFill>
                <a:schemeClr val="bg1"/>
              </a:solidFill>
            </a:endParaRPr>
          </a:p>
        </p:txBody>
      </p:sp>
      <p:sp>
        <p:nvSpPr>
          <p:cNvPr id="1041" name="Rectangle 17"/>
          <p:cNvSpPr>
            <a:spLocks noGrp="1" noChangeArrowheads="1"/>
          </p:cNvSpPr>
          <p:nvPr>
            <p:ph type="title"/>
          </p:nvPr>
        </p:nvSpPr>
        <p:spPr bwMode="auto">
          <a:xfrm>
            <a:off x="685800" y="152400"/>
            <a:ext cx="77724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ltLang="ja-JP" smtClean="0"/>
              <a:t>Titelmasterformat durch Klicken bearbeiten</a:t>
            </a:r>
          </a:p>
        </p:txBody>
      </p:sp>
      <p:sp>
        <p:nvSpPr>
          <p:cNvPr id="1042" name="Rectangle 18"/>
          <p:cNvSpPr>
            <a:spLocks noGrp="1" noChangeArrowheads="1"/>
          </p:cNvSpPr>
          <p:nvPr>
            <p:ph type="body" idx="1"/>
          </p:nvPr>
        </p:nvSpPr>
        <p:spPr bwMode="auto">
          <a:xfrm>
            <a:off x="685800" y="1524000"/>
            <a:ext cx="7772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ja-JP" smtClean="0"/>
              <a:t>Textmasterformate durch Klicken bearbeiten</a:t>
            </a:r>
          </a:p>
          <a:p>
            <a:pPr lvl="1"/>
            <a:r>
              <a:rPr lang="en-US" altLang="ja-JP" smtClean="0"/>
              <a:t>Zweite Ebene</a:t>
            </a:r>
          </a:p>
          <a:p>
            <a:pPr lvl="2"/>
            <a:r>
              <a:rPr lang="en-US" altLang="ja-JP" smtClean="0"/>
              <a:t>Dritte Ebene</a:t>
            </a:r>
          </a:p>
          <a:p>
            <a:pPr lvl="3"/>
            <a:r>
              <a:rPr lang="en-US" altLang="ja-JP" smtClean="0"/>
              <a:t>Vierte Ebene</a:t>
            </a:r>
          </a:p>
          <a:p>
            <a:pPr lvl="4"/>
            <a:r>
              <a:rPr lang="en-US" altLang="ja-JP" smtClean="0"/>
              <a:t>Fünfte Ebene</a:t>
            </a:r>
          </a:p>
        </p:txBody>
      </p:sp>
      <p:sp>
        <p:nvSpPr>
          <p:cNvPr id="1045" name="Text Box 21"/>
          <p:cNvSpPr txBox="1">
            <a:spLocks noChangeArrowheads="1"/>
          </p:cNvSpPr>
          <p:nvPr/>
        </p:nvSpPr>
        <p:spPr bwMode="auto">
          <a:xfrm>
            <a:off x="990600" y="6477000"/>
            <a:ext cx="1371600" cy="184150"/>
          </a:xfrm>
          <a:prstGeom prst="rect">
            <a:avLst/>
          </a:prstGeom>
          <a:noFill/>
          <a:ln w="9525">
            <a:noFill/>
            <a:miter lim="800000"/>
            <a:headEnd/>
            <a:tailEnd/>
          </a:ln>
          <a:effectLst/>
        </p:spPr>
        <p:txBody>
          <a:bodyPr>
            <a:spAutoFit/>
          </a:bodyPr>
          <a:lstStyle/>
          <a:p>
            <a:pPr algn="l">
              <a:spcBef>
                <a:spcPct val="50000"/>
              </a:spcBef>
            </a:pPr>
            <a:r>
              <a:rPr lang="en-US" altLang="ja-JP" sz="600"/>
              <a:t>© 2006 Open Grid Forum</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rtl="0" eaLnBrk="1" fontAlgn="base" hangingPunct="1">
        <a:spcBef>
          <a:spcPct val="0"/>
        </a:spcBef>
        <a:spcAft>
          <a:spcPct val="0"/>
        </a:spcAft>
        <a:defRPr sz="3500">
          <a:solidFill>
            <a:schemeClr val="tx1"/>
          </a:solidFill>
          <a:latin typeface="+mj-lt"/>
          <a:ea typeface="+mj-ea"/>
          <a:cs typeface="+mj-cs"/>
        </a:defRPr>
      </a:lvl1pPr>
      <a:lvl2pPr algn="l" rtl="0" eaLnBrk="1" fontAlgn="base" hangingPunct="1">
        <a:spcBef>
          <a:spcPct val="0"/>
        </a:spcBef>
        <a:spcAft>
          <a:spcPct val="0"/>
        </a:spcAft>
        <a:defRPr sz="3500">
          <a:solidFill>
            <a:schemeClr val="tx1"/>
          </a:solidFill>
          <a:latin typeface="Arial" charset="0"/>
          <a:ea typeface="ＭＳ Ｐゴシック" pitchFamily="1" charset="-128"/>
        </a:defRPr>
      </a:lvl2pPr>
      <a:lvl3pPr algn="l" rtl="0" eaLnBrk="1" fontAlgn="base" hangingPunct="1">
        <a:spcBef>
          <a:spcPct val="0"/>
        </a:spcBef>
        <a:spcAft>
          <a:spcPct val="0"/>
        </a:spcAft>
        <a:defRPr sz="3500">
          <a:solidFill>
            <a:schemeClr val="tx1"/>
          </a:solidFill>
          <a:latin typeface="Arial" charset="0"/>
          <a:ea typeface="ＭＳ Ｐゴシック" pitchFamily="1" charset="-128"/>
        </a:defRPr>
      </a:lvl3pPr>
      <a:lvl4pPr algn="l" rtl="0" eaLnBrk="1" fontAlgn="base" hangingPunct="1">
        <a:spcBef>
          <a:spcPct val="0"/>
        </a:spcBef>
        <a:spcAft>
          <a:spcPct val="0"/>
        </a:spcAft>
        <a:defRPr sz="3500">
          <a:solidFill>
            <a:schemeClr val="tx1"/>
          </a:solidFill>
          <a:latin typeface="Arial" charset="0"/>
          <a:ea typeface="ＭＳ Ｐゴシック" pitchFamily="1" charset="-128"/>
        </a:defRPr>
      </a:lvl4pPr>
      <a:lvl5pPr algn="l" rtl="0" eaLnBrk="1" fontAlgn="base" hangingPunct="1">
        <a:spcBef>
          <a:spcPct val="0"/>
        </a:spcBef>
        <a:spcAft>
          <a:spcPct val="0"/>
        </a:spcAft>
        <a:defRPr sz="3500">
          <a:solidFill>
            <a:schemeClr val="tx1"/>
          </a:solidFill>
          <a:latin typeface="Arial" charset="0"/>
          <a:ea typeface="ＭＳ Ｐゴシック" pitchFamily="1" charset="-128"/>
        </a:defRPr>
      </a:lvl5pPr>
      <a:lvl6pPr marL="457200" algn="l" rtl="0" eaLnBrk="1" fontAlgn="base" hangingPunct="1">
        <a:spcBef>
          <a:spcPct val="0"/>
        </a:spcBef>
        <a:spcAft>
          <a:spcPct val="0"/>
        </a:spcAft>
        <a:defRPr sz="3500">
          <a:solidFill>
            <a:schemeClr val="tx1"/>
          </a:solidFill>
          <a:latin typeface="Arial" charset="0"/>
          <a:ea typeface="ＭＳ Ｐゴシック" pitchFamily="1" charset="-128"/>
        </a:defRPr>
      </a:lvl6pPr>
      <a:lvl7pPr marL="914400" algn="l" rtl="0" eaLnBrk="1" fontAlgn="base" hangingPunct="1">
        <a:spcBef>
          <a:spcPct val="0"/>
        </a:spcBef>
        <a:spcAft>
          <a:spcPct val="0"/>
        </a:spcAft>
        <a:defRPr sz="3500">
          <a:solidFill>
            <a:schemeClr val="tx1"/>
          </a:solidFill>
          <a:latin typeface="Arial" charset="0"/>
          <a:ea typeface="ＭＳ Ｐゴシック" pitchFamily="1" charset="-128"/>
        </a:defRPr>
      </a:lvl7pPr>
      <a:lvl8pPr marL="1371600" algn="l" rtl="0" eaLnBrk="1" fontAlgn="base" hangingPunct="1">
        <a:spcBef>
          <a:spcPct val="0"/>
        </a:spcBef>
        <a:spcAft>
          <a:spcPct val="0"/>
        </a:spcAft>
        <a:defRPr sz="3500">
          <a:solidFill>
            <a:schemeClr val="tx1"/>
          </a:solidFill>
          <a:latin typeface="Arial" charset="0"/>
          <a:ea typeface="ＭＳ Ｐゴシック" pitchFamily="1" charset="-128"/>
        </a:defRPr>
      </a:lvl8pPr>
      <a:lvl9pPr marL="1828800" algn="l" rtl="0" eaLnBrk="1" fontAlgn="base" hangingPunct="1">
        <a:spcBef>
          <a:spcPct val="0"/>
        </a:spcBef>
        <a:spcAft>
          <a:spcPct val="0"/>
        </a:spcAft>
        <a:defRPr sz="3500">
          <a:solidFill>
            <a:schemeClr val="tx1"/>
          </a:solidFill>
          <a:latin typeface="Arial" charset="0"/>
          <a:ea typeface="ＭＳ Ｐゴシック" pitchFamily="1" charset="-128"/>
        </a:defRPr>
      </a:lvl9pPr>
    </p:titleStyle>
    <p:bodyStyle>
      <a:lvl1pPr marL="342900" indent="-342900" algn="l" rtl="0" eaLnBrk="1" fontAlgn="base" hangingPunct="1">
        <a:spcBef>
          <a:spcPct val="20000"/>
        </a:spcBef>
        <a:spcAft>
          <a:spcPct val="0"/>
        </a:spcAft>
        <a:buClr>
          <a:schemeClr val="accent2"/>
        </a:buClr>
        <a:buFont typeface="Times" pitchFamily="1" charset="0"/>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Char char="•"/>
        <a:defRPr sz="2800">
          <a:solidFill>
            <a:schemeClr val="tx1"/>
          </a:solidFill>
          <a:latin typeface="+mn-lt"/>
          <a:ea typeface="+mn-ea"/>
        </a:defRPr>
      </a:lvl2pPr>
      <a:lvl3pPr marL="1143000" indent="-228600" algn="l" rtl="0" eaLnBrk="1" fontAlgn="base" hangingPunct="1">
        <a:spcBef>
          <a:spcPct val="20000"/>
        </a:spcBef>
        <a:spcAft>
          <a:spcPct val="0"/>
        </a:spcAft>
        <a:buClr>
          <a:schemeClr val="accent2"/>
        </a:buClr>
        <a:buChar char="•"/>
        <a:defRPr sz="2400">
          <a:solidFill>
            <a:schemeClr val="tx1"/>
          </a:solidFill>
          <a:latin typeface="+mn-lt"/>
          <a:ea typeface="+mn-ea"/>
        </a:defRPr>
      </a:lvl3pPr>
      <a:lvl4pPr marL="1600200" indent="-228600" algn="l" rtl="0" eaLnBrk="1" fontAlgn="base" hangingPunct="1">
        <a:spcBef>
          <a:spcPct val="20000"/>
        </a:spcBef>
        <a:spcAft>
          <a:spcPct val="0"/>
        </a:spcAft>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ftp://jsc-storage/folder/source.txt"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9225" name="Rectangle 9"/>
          <p:cNvSpPr>
            <a:spLocks noGrp="1" noChangeArrowheads="1"/>
          </p:cNvSpPr>
          <p:nvPr>
            <p:ph type="ctrTitle"/>
          </p:nvPr>
        </p:nvSpPr>
        <p:spPr/>
        <p:txBody>
          <a:bodyPr/>
          <a:lstStyle/>
          <a:p>
            <a:r>
              <a:rPr lang="en-US" altLang="ja-JP" dirty="0" smtClean="0"/>
              <a:t>UNICORE – DMI Implementation</a:t>
            </a:r>
            <a:endParaRPr lang="ja-JP" altLang="en-US"/>
          </a:p>
        </p:txBody>
      </p:sp>
      <p:sp>
        <p:nvSpPr>
          <p:cNvPr id="9226" name="Rectangle 10"/>
          <p:cNvSpPr>
            <a:spLocks noGrp="1" noChangeArrowheads="1"/>
          </p:cNvSpPr>
          <p:nvPr>
            <p:ph type="subTitle" idx="1"/>
          </p:nvPr>
        </p:nvSpPr>
        <p:spPr>
          <a:xfrm>
            <a:off x="1524000" y="3657600"/>
            <a:ext cx="7620000" cy="1066800"/>
          </a:xfrm>
        </p:spPr>
        <p:txBody>
          <a:bodyPr/>
          <a:lstStyle/>
          <a:p>
            <a:r>
              <a:rPr lang="en-US" altLang="ja-JP" dirty="0" smtClean="0"/>
              <a:t>Mohammad </a:t>
            </a:r>
            <a:r>
              <a:rPr lang="en-US" altLang="ja-JP" dirty="0" err="1" smtClean="0"/>
              <a:t>Shahbaz</a:t>
            </a:r>
            <a:r>
              <a:rPr lang="en-US" altLang="ja-JP" dirty="0" smtClean="0"/>
              <a:t> </a:t>
            </a:r>
            <a:r>
              <a:rPr lang="en-US" altLang="ja-JP" dirty="0" err="1" smtClean="0"/>
              <a:t>Memon</a:t>
            </a:r>
            <a:r>
              <a:rPr lang="en-US" altLang="ja-JP" dirty="0" smtClean="0"/>
              <a:t> (Co-Chair)</a:t>
            </a:r>
          </a:p>
          <a:p>
            <a:r>
              <a:rPr lang="en-US" altLang="ja-JP" dirty="0" err="1" smtClean="0"/>
              <a:t>Jülich</a:t>
            </a:r>
            <a:r>
              <a:rPr lang="en-US" altLang="ja-JP" dirty="0" smtClean="0"/>
              <a:t> Supercomputing Center </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Available Implementations</a:t>
            </a:r>
            <a:endParaRPr lang="en-US" dirty="0"/>
          </a:p>
        </p:txBody>
      </p:sp>
      <p:sp>
        <p:nvSpPr>
          <p:cNvPr id="3" name="Content Placeholder 2"/>
          <p:cNvSpPr>
            <a:spLocks noGrp="1"/>
          </p:cNvSpPr>
          <p:nvPr>
            <p:ph idx="1"/>
          </p:nvPr>
        </p:nvSpPr>
        <p:spPr/>
        <p:txBody>
          <a:bodyPr/>
          <a:lstStyle/>
          <a:p>
            <a:r>
              <a:rPr lang="en-US" dirty="0" smtClean="0"/>
              <a:t>Fujitsu Labs – UMTS</a:t>
            </a:r>
          </a:p>
          <a:p>
            <a:r>
              <a:rPr lang="en-US" dirty="0" smtClean="0"/>
              <a:t>Microsoft </a:t>
            </a:r>
          </a:p>
          <a:p>
            <a:r>
              <a:rPr lang="en-US" dirty="0" smtClean="0"/>
              <a:t>OGF’s Interoperability-Fiesta to perform cross implementation tests</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normAutofit/>
          </a:bodyPr>
          <a:lstStyle/>
          <a:p>
            <a:r>
              <a:rPr lang="en-US" dirty="0" smtClean="0"/>
              <a:t>WS-I/WSRF Rendering based implementation</a:t>
            </a:r>
          </a:p>
          <a:p>
            <a:r>
              <a:rPr lang="en-US" dirty="0" smtClean="0"/>
              <a:t>Existing implementation support third party FTP transfers</a:t>
            </a:r>
          </a:p>
          <a:p>
            <a:pPr lvl="1"/>
            <a:r>
              <a:rPr lang="en-US" i="1" dirty="0" smtClean="0"/>
              <a:t>TODO//:</a:t>
            </a:r>
            <a:r>
              <a:rPr lang="en-US" dirty="0" smtClean="0"/>
              <a:t> inject other </a:t>
            </a:r>
            <a:r>
              <a:rPr lang="en-US" smtClean="0"/>
              <a:t>protocol mechanisms</a:t>
            </a:r>
            <a:endParaRPr lang="en-US" dirty="0" smtClean="0"/>
          </a:p>
          <a:p>
            <a:r>
              <a:rPr lang="en-US" dirty="0" smtClean="0"/>
              <a:t>Current implementation is not tightly integrated with UNICORE core services</a:t>
            </a:r>
          </a:p>
          <a:p>
            <a:pPr lvl="1">
              <a:buNone/>
            </a:pPr>
            <a:endParaRPr lang="en-US" dirty="0" smtClean="0"/>
          </a:p>
          <a:p>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2"/>
          <p:cNvSpPr>
            <a:spLocks noGrp="1"/>
          </p:cNvSpPr>
          <p:nvPr>
            <p:ph type="ftr" sz="quarter" idx="10"/>
          </p:nvPr>
        </p:nvSpPr>
        <p:spPr/>
        <p:txBody>
          <a:bodyPr/>
          <a:lstStyle/>
          <a:p>
            <a:fld id="{BF81DE63-F735-40BA-9B16-00DFDA65043F}" type="slidenum">
              <a:rPr lang="ja-JP" altLang="en-US"/>
              <a:pPr/>
              <a:t>12</a:t>
            </a:fld>
            <a:endParaRPr lang="en-US" altLang="ja-JP"/>
          </a:p>
        </p:txBody>
      </p:sp>
      <p:sp>
        <p:nvSpPr>
          <p:cNvPr id="54274" name="Rectangle 2"/>
          <p:cNvSpPr>
            <a:spLocks noGrp="1" noChangeArrowheads="1"/>
          </p:cNvSpPr>
          <p:nvPr>
            <p:ph type="title"/>
          </p:nvPr>
        </p:nvSpPr>
        <p:spPr/>
        <p:txBody>
          <a:bodyPr/>
          <a:lstStyle/>
          <a:p>
            <a:r>
              <a:rPr lang="en-US" altLang="ja-JP"/>
              <a:t>Full Copyright Notice</a:t>
            </a:r>
            <a:endParaRPr lang="ja-JP" altLang="en-US"/>
          </a:p>
        </p:txBody>
      </p:sp>
      <p:sp>
        <p:nvSpPr>
          <p:cNvPr id="54275" name="Text Box 3"/>
          <p:cNvSpPr txBox="1">
            <a:spLocks noChangeArrowheads="1"/>
          </p:cNvSpPr>
          <p:nvPr/>
        </p:nvSpPr>
        <p:spPr bwMode="auto">
          <a:xfrm>
            <a:off x="250825" y="1412875"/>
            <a:ext cx="8281988" cy="4054475"/>
          </a:xfrm>
          <a:prstGeom prst="rect">
            <a:avLst/>
          </a:prstGeom>
          <a:noFill/>
          <a:ln w="9525">
            <a:noFill/>
            <a:miter lim="800000"/>
            <a:headEnd/>
            <a:tailEnd/>
          </a:ln>
          <a:effectLst/>
        </p:spPr>
        <p:txBody>
          <a:bodyPr>
            <a:spAutoFit/>
          </a:bodyPr>
          <a:lstStyle/>
          <a:p>
            <a:pPr algn="l"/>
            <a:r>
              <a:rPr lang="en-US" altLang="ja-JP" sz="2000" dirty="0"/>
              <a:t>Copyright (C) Open Grid Forum </a:t>
            </a:r>
            <a:r>
              <a:rPr lang="en-US" altLang="ja-JP" sz="2000" dirty="0" smtClean="0"/>
              <a:t>(</a:t>
            </a:r>
            <a:r>
              <a:rPr lang="en-US" altLang="ja-JP" sz="2000" dirty="0" smtClean="0">
                <a:solidFill>
                  <a:srgbClr val="FF0000"/>
                </a:solidFill>
              </a:rPr>
              <a:t>2009</a:t>
            </a:r>
            <a:r>
              <a:rPr lang="en-US" altLang="ja-JP" sz="2000" dirty="0" smtClean="0"/>
              <a:t>). </a:t>
            </a:r>
            <a:r>
              <a:rPr lang="en-US" altLang="ja-JP" sz="2000" dirty="0"/>
              <a:t>All Rights Reserved. </a:t>
            </a:r>
          </a:p>
          <a:p>
            <a:pPr algn="l"/>
            <a:endParaRPr lang="en-US" altLang="ja-JP" sz="2000" dirty="0"/>
          </a:p>
          <a:p>
            <a:pPr algn="l"/>
            <a:r>
              <a:rPr lang="en-US" altLang="ja-JP" sz="2000" dirty="0"/>
              <a:t>This document and translations of it may be copied and furnished to others, and derivative works that comment on or otherwise explain it or assist in its implementation may be prepared, copied, published and distributed, in whole or in part, without restriction of any kind, provided that the above copyright notice and this paragraph are included on all such copies and derivative works. </a:t>
            </a:r>
          </a:p>
          <a:p>
            <a:pPr algn="l"/>
            <a:endParaRPr lang="en-US" altLang="ja-JP" sz="2000" dirty="0"/>
          </a:p>
          <a:p>
            <a:pPr algn="l"/>
            <a:r>
              <a:rPr lang="en-US" altLang="ja-JP" sz="2000" dirty="0"/>
              <a:t>The limited permissions granted above are perpetual and will not be revoked by the OGF or its successors or assignees.</a:t>
            </a:r>
          </a:p>
          <a:p>
            <a:pPr algn="l"/>
            <a:endParaRPr lang="ja-JP" altLang="en-US" sz="2000"/>
          </a:p>
          <a:p>
            <a:pPr algn="l"/>
            <a:endParaRPr lang="ja-JP" altLang="en-US" sz="200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fld id="{3B8E9786-B020-4AA8-8DE8-B39D36BB6AFA}" type="slidenum">
              <a:rPr lang="ja-JP" altLang="en-US"/>
              <a:pPr/>
              <a:t>2</a:t>
            </a:fld>
            <a:endParaRPr lang="en-US" altLang="ja-JP"/>
          </a:p>
        </p:txBody>
      </p:sp>
      <p:sp>
        <p:nvSpPr>
          <p:cNvPr id="52226" name="Rectangle 2"/>
          <p:cNvSpPr>
            <a:spLocks noGrp="1" noChangeArrowheads="1"/>
          </p:cNvSpPr>
          <p:nvPr>
            <p:ph type="title"/>
          </p:nvPr>
        </p:nvSpPr>
        <p:spPr/>
        <p:txBody>
          <a:bodyPr/>
          <a:lstStyle/>
          <a:p>
            <a:r>
              <a:rPr lang="en-US" altLang="ja-JP"/>
              <a:t>OGF IPR Policies Apply</a:t>
            </a:r>
          </a:p>
        </p:txBody>
      </p:sp>
      <p:sp>
        <p:nvSpPr>
          <p:cNvPr id="52227" name="Rectangle 3"/>
          <p:cNvSpPr>
            <a:spLocks noGrp="1" noChangeArrowheads="1"/>
          </p:cNvSpPr>
          <p:nvPr>
            <p:ph type="body" idx="1"/>
          </p:nvPr>
        </p:nvSpPr>
        <p:spPr>
          <a:xfrm>
            <a:off x="228600" y="1524000"/>
            <a:ext cx="8610600" cy="4114800"/>
          </a:xfrm>
        </p:spPr>
        <p:txBody>
          <a:bodyPr/>
          <a:lstStyle/>
          <a:p>
            <a:pPr>
              <a:lnSpc>
                <a:spcPct val="90000"/>
              </a:lnSpc>
              <a:spcBef>
                <a:spcPct val="0"/>
              </a:spcBef>
            </a:pPr>
            <a:r>
              <a:rPr lang="ja-JP" altLang="en-US" sz="1200">
                <a:latin typeface="Arial"/>
              </a:rPr>
              <a:t>“</a:t>
            </a:r>
            <a:r>
              <a:rPr lang="en-US" altLang="ja-JP" sz="1200">
                <a:latin typeface="Verdana" pitchFamily="1" charset="0"/>
              </a:rPr>
              <a:t>I acknowledge that participation in this meeting is subject to the OGF Intellectual Property Policy.</a:t>
            </a:r>
            <a:r>
              <a:rPr lang="en-US" altLang="ja-JP" sz="1200">
                <a:latin typeface="Arial"/>
              </a:rPr>
              <a:t>”</a:t>
            </a:r>
            <a:endParaRPr lang="en-US" altLang="ja-JP" sz="1200">
              <a:latin typeface="Verdana" pitchFamily="1" charset="0"/>
            </a:endParaRPr>
          </a:p>
          <a:p>
            <a:pPr>
              <a:lnSpc>
                <a:spcPct val="90000"/>
              </a:lnSpc>
              <a:spcBef>
                <a:spcPct val="0"/>
              </a:spcBef>
            </a:pPr>
            <a:r>
              <a:rPr lang="en-US" altLang="ja-JP" sz="1200">
                <a:latin typeface="Verdana" pitchFamily="1" charset="0"/>
              </a:rPr>
              <a:t>Intellectual Property Notices Note Well:  </a:t>
            </a:r>
            <a:r>
              <a:rPr lang="en-US" altLang="ja-JP" sz="1200">
                <a:solidFill>
                  <a:srgbClr val="444444"/>
                </a:solidFill>
                <a:latin typeface="Verdana" pitchFamily="1" charset="0"/>
              </a:rPr>
              <a:t>All statements related to the activities of the OGF and addressed to the OGF are subject to all provisions of Appendix B of GFD-C.1, which grants to the OGF and its participants certain licenses and rights in such statements. Such statements include verbal statements in OGF meetings, as well as written and electronic communications made at any time or place, which are addressed to:</a:t>
            </a:r>
            <a:endParaRPr lang="en-US" altLang="ja-JP" sz="1200">
              <a:latin typeface="Verdana" pitchFamily="1" charset="0"/>
            </a:endParaRPr>
          </a:p>
          <a:p>
            <a:pPr lvl="2">
              <a:lnSpc>
                <a:spcPct val="90000"/>
              </a:lnSpc>
              <a:spcBef>
                <a:spcPct val="0"/>
              </a:spcBef>
            </a:pPr>
            <a:r>
              <a:rPr lang="en-US" altLang="ja-JP" sz="900">
                <a:solidFill>
                  <a:srgbClr val="444444"/>
                </a:solidFill>
                <a:latin typeface="Verdana" pitchFamily="1" charset="0"/>
              </a:rPr>
              <a:t>the OGF plenary session, </a:t>
            </a:r>
            <a:endParaRPr lang="en-US" altLang="ja-JP" sz="900">
              <a:latin typeface="Verdana" pitchFamily="1" charset="0"/>
            </a:endParaRPr>
          </a:p>
          <a:p>
            <a:pPr lvl="2">
              <a:lnSpc>
                <a:spcPct val="90000"/>
              </a:lnSpc>
              <a:spcBef>
                <a:spcPct val="0"/>
              </a:spcBef>
            </a:pPr>
            <a:r>
              <a:rPr lang="en-US" altLang="ja-JP" sz="900">
                <a:solidFill>
                  <a:srgbClr val="444444"/>
                </a:solidFill>
                <a:latin typeface="Verdana" pitchFamily="1" charset="0"/>
              </a:rPr>
              <a:t>any OGF working group or portion thereof, </a:t>
            </a:r>
            <a:endParaRPr lang="en-US" altLang="ja-JP" sz="900">
              <a:latin typeface="Verdana" pitchFamily="1" charset="0"/>
            </a:endParaRPr>
          </a:p>
          <a:p>
            <a:pPr lvl="2">
              <a:lnSpc>
                <a:spcPct val="90000"/>
              </a:lnSpc>
              <a:spcBef>
                <a:spcPct val="0"/>
              </a:spcBef>
            </a:pPr>
            <a:r>
              <a:rPr lang="en-US" altLang="ja-JP" sz="900">
                <a:solidFill>
                  <a:srgbClr val="444444"/>
                </a:solidFill>
                <a:latin typeface="Verdana" pitchFamily="1" charset="0"/>
              </a:rPr>
              <a:t>the OGF Board of Directors, the GFSG, or any member thereof on behalf of the OGF, </a:t>
            </a:r>
            <a:endParaRPr lang="en-US" altLang="ja-JP" sz="900">
              <a:latin typeface="Verdana" pitchFamily="1" charset="0"/>
            </a:endParaRPr>
          </a:p>
          <a:p>
            <a:pPr lvl="2">
              <a:lnSpc>
                <a:spcPct val="90000"/>
              </a:lnSpc>
              <a:spcBef>
                <a:spcPct val="0"/>
              </a:spcBef>
            </a:pPr>
            <a:r>
              <a:rPr lang="en-US" altLang="ja-JP" sz="900">
                <a:solidFill>
                  <a:srgbClr val="444444"/>
                </a:solidFill>
                <a:latin typeface="Verdana" pitchFamily="1" charset="0"/>
              </a:rPr>
              <a:t>the ADCOM, or any member thereof on behalf of the ADCOM, </a:t>
            </a:r>
            <a:endParaRPr lang="en-US" altLang="ja-JP" sz="900">
              <a:latin typeface="Verdana" pitchFamily="1" charset="0"/>
            </a:endParaRPr>
          </a:p>
          <a:p>
            <a:pPr lvl="2">
              <a:lnSpc>
                <a:spcPct val="90000"/>
              </a:lnSpc>
              <a:spcBef>
                <a:spcPct val="0"/>
              </a:spcBef>
            </a:pPr>
            <a:r>
              <a:rPr lang="en-US" altLang="ja-JP" sz="900">
                <a:solidFill>
                  <a:srgbClr val="444444"/>
                </a:solidFill>
                <a:latin typeface="Verdana" pitchFamily="1" charset="0"/>
              </a:rPr>
              <a:t>any OGF mailing list, including any group list, or any other list functioning under OGF auspices, </a:t>
            </a:r>
            <a:endParaRPr lang="en-US" altLang="ja-JP" sz="900">
              <a:latin typeface="Verdana" pitchFamily="1" charset="0"/>
            </a:endParaRPr>
          </a:p>
          <a:p>
            <a:pPr lvl="2">
              <a:lnSpc>
                <a:spcPct val="90000"/>
              </a:lnSpc>
              <a:spcBef>
                <a:spcPct val="0"/>
              </a:spcBef>
            </a:pPr>
            <a:r>
              <a:rPr lang="en-US" altLang="ja-JP" sz="900">
                <a:solidFill>
                  <a:srgbClr val="444444"/>
                </a:solidFill>
                <a:latin typeface="Verdana" pitchFamily="1" charset="0"/>
              </a:rPr>
              <a:t>the OGF Editor or the document authoring and review process </a:t>
            </a:r>
            <a:endParaRPr lang="en-US" altLang="ja-JP" sz="900">
              <a:latin typeface="Verdana" pitchFamily="1" charset="0"/>
            </a:endParaRPr>
          </a:p>
          <a:p>
            <a:pPr>
              <a:lnSpc>
                <a:spcPct val="90000"/>
              </a:lnSpc>
              <a:spcBef>
                <a:spcPct val="0"/>
              </a:spcBef>
            </a:pPr>
            <a:r>
              <a:rPr lang="en-US" altLang="ja-JP" sz="1200">
                <a:solidFill>
                  <a:srgbClr val="444444"/>
                </a:solidFill>
                <a:latin typeface="Verdana" pitchFamily="1" charset="0"/>
              </a:rPr>
              <a:t>Statements made outside of a OGF meeting, mailing list or other function, that are clearly not intended to be input to an OGF activity, group or function, are not subject to these provisions.</a:t>
            </a:r>
          </a:p>
          <a:p>
            <a:pPr>
              <a:lnSpc>
                <a:spcPct val="90000"/>
              </a:lnSpc>
              <a:spcBef>
                <a:spcPct val="0"/>
              </a:spcBef>
            </a:pPr>
            <a:r>
              <a:rPr lang="en-US" altLang="ja-JP" sz="1200">
                <a:solidFill>
                  <a:srgbClr val="444444"/>
                </a:solidFill>
                <a:latin typeface="Verdana" pitchFamily="1" charset="0"/>
              </a:rPr>
              <a:t>Excerpt from Appendix B of GFD-C.1: </a:t>
            </a:r>
            <a:r>
              <a:rPr lang="en-US" altLang="ja-JP" sz="1200">
                <a:solidFill>
                  <a:srgbClr val="444444"/>
                </a:solidFill>
                <a:latin typeface="Arial"/>
              </a:rPr>
              <a:t>”</a:t>
            </a:r>
            <a:r>
              <a:rPr lang="en-US" altLang="ja-JP" sz="1200">
                <a:solidFill>
                  <a:srgbClr val="444444"/>
                </a:solidFill>
                <a:latin typeface="Verdana" pitchFamily="1" charset="0"/>
              </a:rPr>
              <a:t>Where the OGF knows of rights, or claimed rights, the OGF secretariat shall attempt to obtain from the claimant of such rights, a written assurance that upon approval by the GFSG of the relevant OGF document(s), any party will be able to obtain the right to implement, use and distribute the technology or works when implementing, using or distributing technology based upon the specific specification(s) under openly specified, reasonable, non-discriminatory terms. The working group or research group proposing the use of the technology with respect to which the proprietary rights are claimed may assist the OGF secretariat in this effort. The results of this procedure shall not affect advancement of document, except that the GFSG may defer approval where a delay may facilitate the obtaining of such assurances. The results will, however, be recorded by the OGF Secretariat, and made available. The GFSG may also direct that a summary of the results be included in any GFD published containing the specification.</a:t>
            </a:r>
            <a:r>
              <a:rPr lang="en-US" altLang="ja-JP" sz="1200">
                <a:solidFill>
                  <a:srgbClr val="444444"/>
                </a:solidFill>
                <a:latin typeface="Arial"/>
              </a:rPr>
              <a:t>”</a:t>
            </a:r>
            <a:endParaRPr lang="en-US" altLang="ja-JP" sz="1200">
              <a:solidFill>
                <a:srgbClr val="444444"/>
              </a:solidFill>
              <a:latin typeface="Verdana" pitchFamily="1" charset="0"/>
            </a:endParaRPr>
          </a:p>
          <a:p>
            <a:pPr>
              <a:lnSpc>
                <a:spcPct val="90000"/>
              </a:lnSpc>
              <a:spcBef>
                <a:spcPct val="0"/>
              </a:spcBef>
            </a:pPr>
            <a:endParaRPr lang="en-US" altLang="ja-JP" sz="1200">
              <a:solidFill>
                <a:srgbClr val="444444"/>
              </a:solidFill>
              <a:latin typeface="Verdana" pitchFamily="1" charset="0"/>
            </a:endParaRPr>
          </a:p>
          <a:p>
            <a:pPr>
              <a:lnSpc>
                <a:spcPct val="90000"/>
              </a:lnSpc>
            </a:pPr>
            <a:r>
              <a:rPr lang="en-US" altLang="ja-JP" sz="1200">
                <a:latin typeface="Verdana" pitchFamily="1" charset="0"/>
              </a:rPr>
              <a:t>OGF Intellectual Property Policies are adapted from the IETF Intellectual Property Policies that support the Internet Standards Process.</a:t>
            </a:r>
            <a:endParaRPr lang="en-US" altLang="ja-JP" sz="2800">
              <a:latin typeface="Verdana" pitchFamily="1"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323850" y="358775"/>
            <a:ext cx="8496300" cy="579438"/>
          </a:xfrm>
        </p:spPr>
        <p:txBody>
          <a:bodyPr/>
          <a:lstStyle/>
          <a:p>
            <a:pPr eaLnBrk="1" hangingPunct="1"/>
            <a:r>
              <a:rPr lang="en-US" smtClean="0"/>
              <a:t>Outline</a:t>
            </a:r>
          </a:p>
        </p:txBody>
      </p:sp>
      <p:sp>
        <p:nvSpPr>
          <p:cNvPr id="10243" name="Rectangle 3"/>
          <p:cNvSpPr>
            <a:spLocks noGrp="1" noChangeArrowheads="1"/>
          </p:cNvSpPr>
          <p:nvPr>
            <p:ph type="body" idx="1"/>
          </p:nvPr>
        </p:nvSpPr>
        <p:spPr>
          <a:xfrm>
            <a:off x="323850" y="1328738"/>
            <a:ext cx="8496300" cy="4449762"/>
          </a:xfrm>
        </p:spPr>
        <p:txBody>
          <a:bodyPr/>
          <a:lstStyle/>
          <a:p>
            <a:pPr eaLnBrk="1" hangingPunct="1"/>
            <a:r>
              <a:rPr lang="en-US" dirty="0" smtClean="0"/>
              <a:t>UNICORE Introduction</a:t>
            </a:r>
          </a:p>
          <a:p>
            <a:pPr eaLnBrk="1" hangingPunct="1"/>
            <a:r>
              <a:rPr lang="en-US" dirty="0" smtClean="0"/>
              <a:t>UNICORE </a:t>
            </a:r>
            <a:r>
              <a:rPr lang="en-US" dirty="0" smtClean="0"/>
              <a:t>Architecture</a:t>
            </a:r>
          </a:p>
          <a:p>
            <a:pPr eaLnBrk="1" hangingPunct="1"/>
            <a:r>
              <a:rPr lang="en-US" dirty="0" smtClean="0"/>
              <a:t>DMI Implementation</a:t>
            </a:r>
          </a:p>
          <a:p>
            <a:pPr eaLnBrk="1" hangingPunct="1"/>
            <a:r>
              <a:rPr lang="en-US" dirty="0" smtClean="0"/>
              <a:t>Tools and Technologies</a:t>
            </a:r>
          </a:p>
          <a:p>
            <a:pPr eaLnBrk="1" hangingPunct="1"/>
            <a:r>
              <a:rPr lang="en-US" dirty="0" smtClean="0"/>
              <a:t>Available Implementations</a:t>
            </a:r>
          </a:p>
          <a:p>
            <a:pPr eaLnBrk="1" hangingPunct="1"/>
            <a:r>
              <a:rPr lang="en-US" dirty="0" smtClean="0"/>
              <a:t>Conclusion</a:t>
            </a:r>
            <a:endParaRPr lang="en-US"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844" y="285728"/>
            <a:ext cx="8496300" cy="584775"/>
          </a:xfrm>
        </p:spPr>
        <p:txBody>
          <a:bodyPr/>
          <a:lstStyle/>
          <a:p>
            <a:r>
              <a:rPr lang="en-US" sz="2800" dirty="0" smtClean="0"/>
              <a:t>UNICORE – A Simple Interface to Grid </a:t>
            </a:r>
            <a:endParaRPr lang="en-US" sz="2800" dirty="0"/>
          </a:p>
        </p:txBody>
      </p:sp>
      <p:sp>
        <p:nvSpPr>
          <p:cNvPr id="3" name="Content Placeholder 2"/>
          <p:cNvSpPr>
            <a:spLocks noGrp="1"/>
          </p:cNvSpPr>
          <p:nvPr>
            <p:ph idx="1"/>
          </p:nvPr>
        </p:nvSpPr>
        <p:spPr>
          <a:xfrm>
            <a:off x="323850" y="1328738"/>
            <a:ext cx="8496300" cy="4386278"/>
          </a:xfrm>
        </p:spPr>
        <p:txBody>
          <a:bodyPr>
            <a:normAutofit fontScale="85000" lnSpcReduction="20000"/>
          </a:bodyPr>
          <a:lstStyle/>
          <a:p>
            <a:r>
              <a:rPr lang="en-US" b="1" u="sng" dirty="0" err="1" smtClean="0">
                <a:solidFill>
                  <a:srgbClr val="145A94"/>
                </a:solidFill>
              </a:rPr>
              <a:t>UN</a:t>
            </a:r>
            <a:r>
              <a:rPr lang="en-US" dirty="0" err="1" smtClean="0"/>
              <a:t>iform</a:t>
            </a:r>
            <a:r>
              <a:rPr lang="en-US" dirty="0" smtClean="0"/>
              <a:t> </a:t>
            </a:r>
            <a:r>
              <a:rPr lang="en-US" b="1" u="sng" dirty="0" smtClean="0">
                <a:solidFill>
                  <a:srgbClr val="145A94"/>
                </a:solidFill>
              </a:rPr>
              <a:t>I</a:t>
            </a:r>
            <a:r>
              <a:rPr lang="en-US" dirty="0" smtClean="0"/>
              <a:t>nterface to </a:t>
            </a:r>
            <a:r>
              <a:rPr lang="en-US" b="1" u="sng" dirty="0" err="1" smtClean="0">
                <a:solidFill>
                  <a:srgbClr val="145A94"/>
                </a:solidFill>
              </a:rPr>
              <a:t>CO</a:t>
            </a:r>
            <a:r>
              <a:rPr lang="en-US" dirty="0" err="1" smtClean="0"/>
              <a:t>mputing</a:t>
            </a:r>
            <a:r>
              <a:rPr lang="en-US" dirty="0" smtClean="0"/>
              <a:t> </a:t>
            </a:r>
            <a:r>
              <a:rPr lang="en-US" b="1" u="sng" dirty="0" smtClean="0">
                <a:solidFill>
                  <a:srgbClr val="145A94"/>
                </a:solidFill>
              </a:rPr>
              <a:t>Re</a:t>
            </a:r>
            <a:r>
              <a:rPr lang="en-US" dirty="0" smtClean="0"/>
              <a:t>sources</a:t>
            </a:r>
          </a:p>
          <a:p>
            <a:pPr lvl="1"/>
            <a:r>
              <a:rPr lang="en-US" dirty="0" smtClean="0"/>
              <a:t>seamless, secure, and intuitive</a:t>
            </a:r>
          </a:p>
          <a:p>
            <a:pPr>
              <a:spcBef>
                <a:spcPct val="15000"/>
              </a:spcBef>
            </a:pPr>
            <a:r>
              <a:rPr lang="en-US" dirty="0" smtClean="0"/>
              <a:t>Guiding principles and implementation strategies</a:t>
            </a:r>
          </a:p>
          <a:p>
            <a:pPr lvl="1">
              <a:spcBef>
                <a:spcPct val="15000"/>
              </a:spcBef>
            </a:pPr>
            <a:r>
              <a:rPr lang="en-US" dirty="0" smtClean="0"/>
              <a:t>Standards-based: OGSA-conform, WS-RF 1.2 compliant</a:t>
            </a:r>
          </a:p>
          <a:p>
            <a:pPr lvl="1">
              <a:spcBef>
                <a:spcPct val="15000"/>
              </a:spcBef>
            </a:pPr>
            <a:r>
              <a:rPr lang="en-US" dirty="0" smtClean="0"/>
              <a:t>Open, extensible, interoperable</a:t>
            </a:r>
          </a:p>
          <a:p>
            <a:pPr lvl="1">
              <a:spcBef>
                <a:spcPct val="15000"/>
              </a:spcBef>
            </a:pPr>
            <a:r>
              <a:rPr lang="en-US" dirty="0" smtClean="0"/>
              <a:t>Security</a:t>
            </a:r>
            <a:r>
              <a:rPr lang="en-US" dirty="0" smtClean="0"/>
              <a:t>: X.509, proxy and VO support</a:t>
            </a:r>
          </a:p>
          <a:p>
            <a:pPr lvl="1">
              <a:spcBef>
                <a:spcPct val="15000"/>
              </a:spcBef>
            </a:pPr>
            <a:r>
              <a:rPr lang="en-US" dirty="0" smtClean="0"/>
              <a:t>Workflow and application support tightly integrated</a:t>
            </a:r>
          </a:p>
          <a:p>
            <a:pPr lvl="1">
              <a:spcBef>
                <a:spcPct val="15000"/>
              </a:spcBef>
            </a:pPr>
            <a:r>
              <a:rPr lang="en-US" dirty="0" smtClean="0"/>
              <a:t>Variety of clients: graphical, command-line, portal, etc.</a:t>
            </a:r>
          </a:p>
          <a:p>
            <a:pPr lvl="1">
              <a:spcBef>
                <a:spcPct val="15000"/>
              </a:spcBef>
            </a:pPr>
            <a:r>
              <a:rPr lang="en-US" dirty="0" smtClean="0"/>
              <a:t>Quick and simple installation and configuration</a:t>
            </a:r>
          </a:p>
          <a:p>
            <a:pPr lvl="1">
              <a:spcBef>
                <a:spcPct val="15000"/>
              </a:spcBef>
            </a:pPr>
            <a:r>
              <a:rPr lang="en-US" dirty="0" smtClean="0"/>
              <a:t>Support for many operating and batch systems</a:t>
            </a:r>
          </a:p>
          <a:p>
            <a:pPr lvl="1">
              <a:spcBef>
                <a:spcPct val="15000"/>
              </a:spcBef>
            </a:pPr>
            <a:r>
              <a:rPr lang="en-US" dirty="0" smtClean="0"/>
              <a:t>Implemented in Java for platform-</a:t>
            </a:r>
            <a:r>
              <a:rPr lang="en-US" dirty="0" err="1" smtClean="0"/>
              <a:t>independece</a:t>
            </a:r>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229600" cy="584775"/>
          </a:xfrm>
        </p:spPr>
        <p:txBody>
          <a:bodyPr/>
          <a:lstStyle/>
          <a:p>
            <a:r>
              <a:rPr lang="en-US" dirty="0" smtClean="0"/>
              <a:t>UNICORE Architecture -1</a:t>
            </a:r>
            <a:endParaRPr lang="en-US" dirty="0"/>
          </a:p>
        </p:txBody>
      </p:sp>
      <p:sp>
        <p:nvSpPr>
          <p:cNvPr id="4" name="Rectangle 25"/>
          <p:cNvSpPr>
            <a:spLocks noChangeArrowheads="1"/>
          </p:cNvSpPr>
          <p:nvPr/>
        </p:nvSpPr>
        <p:spPr bwMode="auto">
          <a:xfrm>
            <a:off x="4930775" y="2566988"/>
            <a:ext cx="2593975" cy="1654175"/>
          </a:xfrm>
          <a:prstGeom prst="rect">
            <a:avLst/>
          </a:prstGeom>
          <a:solidFill>
            <a:srgbClr val="E8F3FC"/>
          </a:solidFill>
          <a:ln w="12700">
            <a:solidFill>
              <a:schemeClr val="tx1"/>
            </a:solidFill>
            <a:miter lim="800000"/>
            <a:headEnd/>
            <a:tailEnd/>
          </a:ln>
          <a:effectLst/>
        </p:spPr>
        <p:txBody>
          <a:bodyPr wrap="none" anchor="b"/>
          <a:lstStyle/>
          <a:p>
            <a:pPr algn="r"/>
            <a:r>
              <a:rPr lang="en-US" sz="1000" b="1"/>
              <a:t>UNICORE</a:t>
            </a:r>
            <a:br>
              <a:rPr lang="en-US" sz="1000" b="1"/>
            </a:br>
            <a:r>
              <a:rPr lang="en-US" sz="1000" b="1"/>
              <a:t>WS-RF</a:t>
            </a:r>
            <a:br>
              <a:rPr lang="en-US" sz="1000" b="1"/>
            </a:br>
            <a:r>
              <a:rPr lang="en-US" sz="1000" b="1"/>
              <a:t>hosting</a:t>
            </a:r>
            <a:br>
              <a:rPr lang="en-US" sz="1000" b="1"/>
            </a:br>
            <a:r>
              <a:rPr lang="en-US" sz="1000" b="1"/>
              <a:t>environment</a:t>
            </a:r>
          </a:p>
        </p:txBody>
      </p:sp>
      <p:sp>
        <p:nvSpPr>
          <p:cNvPr id="5" name="Rectangle 21"/>
          <p:cNvSpPr>
            <a:spLocks noChangeArrowheads="1"/>
          </p:cNvSpPr>
          <p:nvPr/>
        </p:nvSpPr>
        <p:spPr bwMode="auto">
          <a:xfrm>
            <a:off x="5291138" y="3646488"/>
            <a:ext cx="1298575" cy="935037"/>
          </a:xfrm>
          <a:prstGeom prst="rect">
            <a:avLst/>
          </a:prstGeom>
          <a:solidFill>
            <a:srgbClr val="145A94"/>
          </a:solidFill>
          <a:ln w="9525">
            <a:solidFill>
              <a:schemeClr val="tx1"/>
            </a:solidFill>
            <a:miter lim="800000"/>
            <a:headEnd/>
            <a:tailEnd/>
          </a:ln>
          <a:effectLst/>
        </p:spPr>
        <p:txBody>
          <a:bodyPr wrap="none"/>
          <a:lstStyle/>
          <a:p>
            <a:r>
              <a:rPr lang="en-US" sz="1200" b="1">
                <a:solidFill>
                  <a:schemeClr val="bg1"/>
                </a:solidFill>
              </a:rPr>
              <a:t>XNJS</a:t>
            </a:r>
          </a:p>
        </p:txBody>
      </p:sp>
      <p:sp>
        <p:nvSpPr>
          <p:cNvPr id="6" name="AutoShape 10"/>
          <p:cNvSpPr>
            <a:spLocks noChangeArrowheads="1"/>
          </p:cNvSpPr>
          <p:nvPr/>
        </p:nvSpPr>
        <p:spPr bwMode="auto">
          <a:xfrm>
            <a:off x="6157913" y="3790950"/>
            <a:ext cx="288925" cy="358775"/>
          </a:xfrm>
          <a:prstGeom prst="flowChartMagneticDisk">
            <a:avLst/>
          </a:prstGeom>
          <a:solidFill>
            <a:srgbClr val="61ABE9"/>
          </a:solidFill>
          <a:ln w="9360">
            <a:solidFill>
              <a:srgbClr val="000000"/>
            </a:solidFill>
            <a:miter lim="800000"/>
            <a:headEnd/>
            <a:tailEnd/>
          </a:ln>
          <a:effectLst/>
        </p:spPr>
        <p:txBody>
          <a:bodyPr wrap="none" anchor="ctr"/>
          <a:lstStyle/>
          <a:p>
            <a:pPr algn="ctr"/>
            <a:r>
              <a:rPr lang="de-DE" sz="1000" b="1">
                <a:solidFill>
                  <a:schemeClr val="bg1"/>
                </a:solidFill>
              </a:rPr>
              <a:t>IDB</a:t>
            </a:r>
          </a:p>
        </p:txBody>
      </p:sp>
      <p:sp>
        <p:nvSpPr>
          <p:cNvPr id="7" name="Rectangle 17"/>
          <p:cNvSpPr>
            <a:spLocks noChangeArrowheads="1"/>
          </p:cNvSpPr>
          <p:nvPr/>
        </p:nvSpPr>
        <p:spPr bwMode="auto">
          <a:xfrm>
            <a:off x="5075238" y="2638425"/>
            <a:ext cx="863600" cy="719138"/>
          </a:xfrm>
          <a:prstGeom prst="rect">
            <a:avLst/>
          </a:prstGeom>
          <a:solidFill>
            <a:srgbClr val="145A94"/>
          </a:solidFill>
          <a:ln w="9525">
            <a:solidFill>
              <a:schemeClr val="tx1"/>
            </a:solidFill>
            <a:miter lim="800000"/>
            <a:headEnd/>
            <a:tailEnd/>
          </a:ln>
          <a:effectLst/>
        </p:spPr>
        <p:txBody>
          <a:bodyPr wrap="none" anchor="ctr"/>
          <a:lstStyle/>
          <a:p>
            <a:pPr algn="ctr"/>
            <a:r>
              <a:rPr lang="en-US" sz="1200" b="1">
                <a:solidFill>
                  <a:schemeClr val="bg1"/>
                </a:solidFill>
              </a:rPr>
              <a:t>UNICORE </a:t>
            </a:r>
            <a:br>
              <a:rPr lang="en-US" sz="1200" b="1">
                <a:solidFill>
                  <a:schemeClr val="bg1"/>
                </a:solidFill>
              </a:rPr>
            </a:br>
            <a:r>
              <a:rPr lang="en-US" sz="1200" b="1">
                <a:solidFill>
                  <a:schemeClr val="bg1"/>
                </a:solidFill>
              </a:rPr>
              <a:t>Atomic </a:t>
            </a:r>
            <a:br>
              <a:rPr lang="en-US" sz="1200" b="1">
                <a:solidFill>
                  <a:schemeClr val="bg1"/>
                </a:solidFill>
              </a:rPr>
            </a:br>
            <a:r>
              <a:rPr lang="en-US" sz="1200" b="1">
                <a:solidFill>
                  <a:schemeClr val="bg1"/>
                </a:solidFill>
              </a:rPr>
              <a:t>Services</a:t>
            </a:r>
          </a:p>
        </p:txBody>
      </p:sp>
      <p:sp>
        <p:nvSpPr>
          <p:cNvPr id="8" name="Rectangle 19"/>
          <p:cNvSpPr>
            <a:spLocks noChangeArrowheads="1"/>
          </p:cNvSpPr>
          <p:nvPr/>
        </p:nvSpPr>
        <p:spPr bwMode="auto">
          <a:xfrm>
            <a:off x="6011863" y="2638425"/>
            <a:ext cx="719137" cy="719138"/>
          </a:xfrm>
          <a:prstGeom prst="rect">
            <a:avLst/>
          </a:prstGeom>
          <a:solidFill>
            <a:srgbClr val="145A94"/>
          </a:solidFill>
          <a:ln w="9525">
            <a:solidFill>
              <a:schemeClr val="tx1"/>
            </a:solidFill>
            <a:miter lim="800000"/>
            <a:headEnd/>
            <a:tailEnd/>
          </a:ln>
          <a:effectLst/>
        </p:spPr>
        <p:txBody>
          <a:bodyPr wrap="none" anchor="ctr"/>
          <a:lstStyle/>
          <a:p>
            <a:pPr algn="ctr"/>
            <a:r>
              <a:rPr lang="en-US" sz="1200" b="1">
                <a:solidFill>
                  <a:schemeClr val="bg1"/>
                </a:solidFill>
              </a:rPr>
              <a:t>OGSA-*</a:t>
            </a:r>
          </a:p>
        </p:txBody>
      </p:sp>
      <p:sp>
        <p:nvSpPr>
          <p:cNvPr id="9" name="Line 22"/>
          <p:cNvSpPr>
            <a:spLocks noChangeShapeType="1"/>
          </p:cNvSpPr>
          <p:nvPr/>
        </p:nvSpPr>
        <p:spPr bwMode="auto">
          <a:xfrm>
            <a:off x="6372225" y="3359150"/>
            <a:ext cx="0" cy="287338"/>
          </a:xfrm>
          <a:prstGeom prst="line">
            <a:avLst/>
          </a:prstGeom>
          <a:noFill/>
          <a:ln w="19050">
            <a:solidFill>
              <a:schemeClr val="tx1"/>
            </a:solidFill>
            <a:round/>
            <a:headEnd type="triangle" w="med" len="med"/>
            <a:tailEnd type="triangle" w="med" len="med"/>
          </a:ln>
          <a:effectLst/>
        </p:spPr>
        <p:txBody>
          <a:bodyPr/>
          <a:lstStyle/>
          <a:p>
            <a:endParaRPr lang="en-US"/>
          </a:p>
        </p:txBody>
      </p:sp>
      <p:sp>
        <p:nvSpPr>
          <p:cNvPr id="10" name="Line 23"/>
          <p:cNvSpPr>
            <a:spLocks noChangeShapeType="1"/>
          </p:cNvSpPr>
          <p:nvPr/>
        </p:nvSpPr>
        <p:spPr bwMode="auto">
          <a:xfrm>
            <a:off x="5507038" y="3359150"/>
            <a:ext cx="0" cy="287338"/>
          </a:xfrm>
          <a:prstGeom prst="line">
            <a:avLst/>
          </a:prstGeom>
          <a:noFill/>
          <a:ln w="19050">
            <a:solidFill>
              <a:schemeClr val="tx1"/>
            </a:solidFill>
            <a:round/>
            <a:headEnd type="triangle" w="med" len="med"/>
            <a:tailEnd type="triangle" w="med" len="med"/>
          </a:ln>
          <a:effectLst/>
        </p:spPr>
        <p:txBody>
          <a:bodyPr/>
          <a:lstStyle/>
          <a:p>
            <a:endParaRPr lang="en-US"/>
          </a:p>
        </p:txBody>
      </p:sp>
      <p:sp>
        <p:nvSpPr>
          <p:cNvPr id="11" name="Rectangle 26"/>
          <p:cNvSpPr>
            <a:spLocks noChangeArrowheads="1"/>
          </p:cNvSpPr>
          <p:nvPr/>
        </p:nvSpPr>
        <p:spPr bwMode="auto">
          <a:xfrm>
            <a:off x="5365750" y="4149725"/>
            <a:ext cx="576263" cy="360363"/>
          </a:xfrm>
          <a:prstGeom prst="rect">
            <a:avLst/>
          </a:prstGeom>
          <a:solidFill>
            <a:srgbClr val="61ABE9"/>
          </a:solidFill>
          <a:ln w="9525">
            <a:solidFill>
              <a:schemeClr val="tx1"/>
            </a:solidFill>
            <a:miter lim="800000"/>
            <a:headEnd/>
            <a:tailEnd/>
          </a:ln>
          <a:effectLst/>
        </p:spPr>
        <p:txBody>
          <a:bodyPr wrap="none" anchor="ctr"/>
          <a:lstStyle/>
          <a:p>
            <a:pPr algn="ctr"/>
            <a:r>
              <a:rPr lang="en-US" sz="1000" b="1">
                <a:solidFill>
                  <a:schemeClr val="bg1"/>
                </a:solidFill>
              </a:rPr>
              <a:t>XACML </a:t>
            </a:r>
            <a:br>
              <a:rPr lang="en-US" sz="1000" b="1">
                <a:solidFill>
                  <a:schemeClr val="bg1"/>
                </a:solidFill>
              </a:rPr>
            </a:br>
            <a:r>
              <a:rPr lang="en-US" sz="1000" b="1">
                <a:solidFill>
                  <a:schemeClr val="bg1"/>
                </a:solidFill>
              </a:rPr>
              <a:t>entity</a:t>
            </a:r>
          </a:p>
        </p:txBody>
      </p:sp>
      <p:sp>
        <p:nvSpPr>
          <p:cNvPr id="12" name="Line 28"/>
          <p:cNvSpPr>
            <a:spLocks noChangeShapeType="1"/>
          </p:cNvSpPr>
          <p:nvPr/>
        </p:nvSpPr>
        <p:spPr bwMode="auto">
          <a:xfrm flipH="1">
            <a:off x="2916238" y="4365625"/>
            <a:ext cx="2447925" cy="71438"/>
          </a:xfrm>
          <a:prstGeom prst="line">
            <a:avLst/>
          </a:prstGeom>
          <a:noFill/>
          <a:ln w="19050">
            <a:solidFill>
              <a:schemeClr val="tx1"/>
            </a:solidFill>
            <a:round/>
            <a:headEnd type="triangle" w="med" len="med"/>
            <a:tailEnd type="triangle" w="med" len="med"/>
          </a:ln>
          <a:effectLst/>
        </p:spPr>
        <p:txBody>
          <a:bodyPr/>
          <a:lstStyle/>
          <a:p>
            <a:endParaRPr lang="en-US"/>
          </a:p>
        </p:txBody>
      </p:sp>
      <p:sp>
        <p:nvSpPr>
          <p:cNvPr id="13" name="Text Box 32"/>
          <p:cNvSpPr txBox="1">
            <a:spLocks noChangeArrowheads="1"/>
          </p:cNvSpPr>
          <p:nvPr/>
        </p:nvSpPr>
        <p:spPr bwMode="auto">
          <a:xfrm>
            <a:off x="8004175" y="2565400"/>
            <a:ext cx="788988" cy="549275"/>
          </a:xfrm>
          <a:prstGeom prst="rect">
            <a:avLst/>
          </a:prstGeom>
          <a:noFill/>
          <a:ln w="9525">
            <a:noFill/>
            <a:miter lim="800000"/>
            <a:headEnd/>
            <a:tailEnd/>
          </a:ln>
          <a:effectLst/>
        </p:spPr>
        <p:txBody>
          <a:bodyPr wrap="none">
            <a:spAutoFit/>
          </a:bodyPr>
          <a:lstStyle/>
          <a:p>
            <a:pPr algn="ctr"/>
            <a:r>
              <a:rPr lang="en-US" sz="1000" b="1"/>
              <a:t>emerging </a:t>
            </a:r>
            <a:br>
              <a:rPr lang="en-US" sz="1000" b="1"/>
            </a:br>
            <a:r>
              <a:rPr lang="en-US" sz="1000" b="1"/>
              <a:t>standard</a:t>
            </a:r>
            <a:br>
              <a:rPr lang="en-US" sz="1000" b="1"/>
            </a:br>
            <a:r>
              <a:rPr lang="en-US" sz="1000" b="1"/>
              <a:t>interfaces</a:t>
            </a:r>
          </a:p>
        </p:txBody>
      </p:sp>
      <p:sp>
        <p:nvSpPr>
          <p:cNvPr id="14" name="Text Box 33"/>
          <p:cNvSpPr txBox="1">
            <a:spLocks noChangeArrowheads="1"/>
          </p:cNvSpPr>
          <p:nvPr/>
        </p:nvSpPr>
        <p:spPr bwMode="auto">
          <a:xfrm>
            <a:off x="7891463" y="3213100"/>
            <a:ext cx="1017587" cy="396875"/>
          </a:xfrm>
          <a:prstGeom prst="rect">
            <a:avLst/>
          </a:prstGeom>
          <a:noFill/>
          <a:ln w="9525">
            <a:noFill/>
            <a:miter lim="800000"/>
            <a:headEnd/>
            <a:tailEnd/>
          </a:ln>
          <a:effectLst/>
        </p:spPr>
        <p:txBody>
          <a:bodyPr wrap="none">
            <a:spAutoFit/>
          </a:bodyPr>
          <a:lstStyle/>
          <a:p>
            <a:pPr algn="ctr"/>
            <a:r>
              <a:rPr lang="en-US" sz="1000" b="1"/>
              <a:t>Grid services </a:t>
            </a:r>
            <a:br>
              <a:rPr lang="en-US" sz="1000" b="1"/>
            </a:br>
            <a:r>
              <a:rPr lang="en-US" sz="1000" b="1"/>
              <a:t>hosting</a:t>
            </a:r>
          </a:p>
        </p:txBody>
      </p:sp>
      <p:sp>
        <p:nvSpPr>
          <p:cNvPr id="15" name="Text Box 34"/>
          <p:cNvSpPr txBox="1">
            <a:spLocks noChangeArrowheads="1"/>
          </p:cNvSpPr>
          <p:nvPr/>
        </p:nvSpPr>
        <p:spPr bwMode="auto">
          <a:xfrm>
            <a:off x="7816850" y="3933825"/>
            <a:ext cx="1219200" cy="396875"/>
          </a:xfrm>
          <a:prstGeom prst="rect">
            <a:avLst/>
          </a:prstGeom>
          <a:noFill/>
          <a:ln w="9525">
            <a:noFill/>
            <a:miter lim="800000"/>
            <a:headEnd/>
            <a:tailEnd/>
          </a:ln>
          <a:effectLst/>
        </p:spPr>
        <p:txBody>
          <a:bodyPr wrap="none">
            <a:spAutoFit/>
          </a:bodyPr>
          <a:lstStyle/>
          <a:p>
            <a:pPr algn="ctr"/>
            <a:r>
              <a:rPr lang="en-US" sz="1000" b="1"/>
              <a:t>job incarnation &amp;</a:t>
            </a:r>
            <a:br>
              <a:rPr lang="en-US" sz="1000" b="1"/>
            </a:br>
            <a:r>
              <a:rPr lang="en-US" sz="1000" b="1"/>
              <a:t>authorization</a:t>
            </a:r>
          </a:p>
        </p:txBody>
      </p:sp>
      <p:sp>
        <p:nvSpPr>
          <p:cNvPr id="16" name="Text Box 35"/>
          <p:cNvSpPr txBox="1">
            <a:spLocks noChangeArrowheads="1"/>
          </p:cNvSpPr>
          <p:nvPr/>
        </p:nvSpPr>
        <p:spPr bwMode="auto">
          <a:xfrm>
            <a:off x="7874000" y="2105025"/>
            <a:ext cx="1050925" cy="244475"/>
          </a:xfrm>
          <a:prstGeom prst="rect">
            <a:avLst/>
          </a:prstGeom>
          <a:noFill/>
          <a:ln w="9525">
            <a:noFill/>
            <a:miter lim="800000"/>
            <a:headEnd/>
            <a:tailEnd/>
          </a:ln>
          <a:effectLst/>
        </p:spPr>
        <p:txBody>
          <a:bodyPr wrap="none">
            <a:spAutoFit/>
          </a:bodyPr>
          <a:lstStyle/>
          <a:p>
            <a:pPr algn="ctr"/>
            <a:r>
              <a:rPr lang="en-US" sz="1000" b="1"/>
              <a:t>authentication</a:t>
            </a:r>
          </a:p>
        </p:txBody>
      </p:sp>
      <p:sp>
        <p:nvSpPr>
          <p:cNvPr id="17" name="Text Box 36"/>
          <p:cNvSpPr txBox="1">
            <a:spLocks noChangeArrowheads="1"/>
          </p:cNvSpPr>
          <p:nvPr/>
        </p:nvSpPr>
        <p:spPr bwMode="auto">
          <a:xfrm>
            <a:off x="7810500" y="1196975"/>
            <a:ext cx="1182688" cy="396875"/>
          </a:xfrm>
          <a:prstGeom prst="rect">
            <a:avLst/>
          </a:prstGeom>
          <a:noFill/>
          <a:ln w="9525">
            <a:noFill/>
            <a:miter lim="800000"/>
            <a:headEnd/>
            <a:tailEnd/>
          </a:ln>
          <a:effectLst/>
        </p:spPr>
        <p:txBody>
          <a:bodyPr wrap="none">
            <a:spAutoFit/>
          </a:bodyPr>
          <a:lstStyle/>
          <a:p>
            <a:pPr algn="ctr"/>
            <a:r>
              <a:rPr lang="en-US" sz="1000" b="1"/>
              <a:t>scientific clients</a:t>
            </a:r>
            <a:br>
              <a:rPr lang="en-US" sz="1000" b="1"/>
            </a:br>
            <a:r>
              <a:rPr lang="en-US" sz="1000" b="1"/>
              <a:t>and applications</a:t>
            </a:r>
          </a:p>
        </p:txBody>
      </p:sp>
      <p:sp>
        <p:nvSpPr>
          <p:cNvPr id="18" name="Rectangle 38"/>
          <p:cNvSpPr>
            <a:spLocks noChangeArrowheads="1"/>
          </p:cNvSpPr>
          <p:nvPr/>
        </p:nvSpPr>
        <p:spPr bwMode="auto">
          <a:xfrm>
            <a:off x="5578475" y="1125538"/>
            <a:ext cx="1800225" cy="576262"/>
          </a:xfrm>
          <a:prstGeom prst="rect">
            <a:avLst/>
          </a:prstGeom>
          <a:solidFill>
            <a:srgbClr val="145A94"/>
          </a:solidFill>
          <a:ln w="9525">
            <a:solidFill>
              <a:schemeClr val="tx1"/>
            </a:solidFill>
            <a:miter lim="800000"/>
            <a:headEnd/>
            <a:tailEnd/>
          </a:ln>
          <a:effectLst/>
        </p:spPr>
        <p:txBody>
          <a:bodyPr wrap="none" anchor="ctr"/>
          <a:lstStyle/>
          <a:p>
            <a:pPr algn="l"/>
            <a:r>
              <a:rPr lang="en-US" sz="1200" b="1">
                <a:solidFill>
                  <a:schemeClr val="bg1"/>
                </a:solidFill>
              </a:rPr>
              <a:t>GPE</a:t>
            </a:r>
            <a:br>
              <a:rPr lang="en-US" sz="1200" b="1">
                <a:solidFill>
                  <a:schemeClr val="bg1"/>
                </a:solidFill>
              </a:rPr>
            </a:br>
            <a:r>
              <a:rPr lang="en-US" sz="1200" b="1">
                <a:solidFill>
                  <a:schemeClr val="bg1"/>
                </a:solidFill>
              </a:rPr>
              <a:t>application </a:t>
            </a:r>
            <a:br>
              <a:rPr lang="en-US" sz="1200" b="1">
                <a:solidFill>
                  <a:schemeClr val="bg1"/>
                </a:solidFill>
              </a:rPr>
            </a:br>
            <a:r>
              <a:rPr lang="en-US" sz="1200" b="1">
                <a:solidFill>
                  <a:schemeClr val="bg1"/>
                </a:solidFill>
              </a:rPr>
              <a:t>client</a:t>
            </a:r>
          </a:p>
        </p:txBody>
      </p:sp>
      <p:pic>
        <p:nvPicPr>
          <p:cNvPr id="19" name="Picture 39"/>
          <p:cNvPicPr>
            <a:picLocks noChangeAspect="1" noChangeArrowheads="1"/>
          </p:cNvPicPr>
          <p:nvPr/>
        </p:nvPicPr>
        <p:blipFill>
          <a:blip r:embed="rId2"/>
          <a:srcRect/>
          <a:stretch>
            <a:fillRect/>
          </a:stretch>
        </p:blipFill>
        <p:spPr bwMode="auto">
          <a:xfrm>
            <a:off x="6586538" y="1169988"/>
            <a:ext cx="720725" cy="500062"/>
          </a:xfrm>
          <a:prstGeom prst="rect">
            <a:avLst/>
          </a:prstGeom>
          <a:noFill/>
          <a:ln w="9525">
            <a:noFill/>
            <a:miter lim="800000"/>
            <a:headEnd/>
            <a:tailEnd/>
          </a:ln>
          <a:effectLst/>
        </p:spPr>
      </p:pic>
      <p:sp>
        <p:nvSpPr>
          <p:cNvPr id="20" name="Rectangle 40"/>
          <p:cNvSpPr>
            <a:spLocks noChangeArrowheads="1"/>
          </p:cNvSpPr>
          <p:nvPr/>
        </p:nvSpPr>
        <p:spPr bwMode="auto">
          <a:xfrm>
            <a:off x="1978025" y="1125538"/>
            <a:ext cx="1800225" cy="576262"/>
          </a:xfrm>
          <a:prstGeom prst="rect">
            <a:avLst/>
          </a:prstGeom>
          <a:solidFill>
            <a:srgbClr val="145A94"/>
          </a:solidFill>
          <a:ln w="9525">
            <a:solidFill>
              <a:schemeClr val="tx1"/>
            </a:solidFill>
            <a:miter lim="800000"/>
            <a:headEnd/>
            <a:tailEnd/>
          </a:ln>
          <a:effectLst/>
        </p:spPr>
        <p:txBody>
          <a:bodyPr wrap="none" anchor="ctr"/>
          <a:lstStyle/>
          <a:p>
            <a:pPr algn="l"/>
            <a:r>
              <a:rPr lang="en-US" sz="1200" b="1" dirty="0">
                <a:solidFill>
                  <a:schemeClr val="bg1"/>
                </a:solidFill>
              </a:rPr>
              <a:t>command-</a:t>
            </a:r>
            <a:br>
              <a:rPr lang="en-US" sz="1200" b="1" dirty="0">
                <a:solidFill>
                  <a:schemeClr val="bg1"/>
                </a:solidFill>
              </a:rPr>
            </a:br>
            <a:r>
              <a:rPr lang="en-US" sz="1200" b="1" dirty="0">
                <a:solidFill>
                  <a:schemeClr val="bg1"/>
                </a:solidFill>
              </a:rPr>
              <a:t>line </a:t>
            </a:r>
            <a:br>
              <a:rPr lang="en-US" sz="1200" b="1" dirty="0">
                <a:solidFill>
                  <a:schemeClr val="bg1"/>
                </a:solidFill>
              </a:rPr>
            </a:br>
            <a:r>
              <a:rPr lang="en-US" sz="1200" b="1" dirty="0">
                <a:solidFill>
                  <a:schemeClr val="bg1"/>
                </a:solidFill>
              </a:rPr>
              <a:t>client</a:t>
            </a:r>
          </a:p>
        </p:txBody>
      </p:sp>
      <p:pic>
        <p:nvPicPr>
          <p:cNvPr id="21" name="Picture 41"/>
          <p:cNvPicPr>
            <a:picLocks noChangeAspect="1" noChangeArrowheads="1"/>
          </p:cNvPicPr>
          <p:nvPr/>
        </p:nvPicPr>
        <p:blipFill>
          <a:blip r:embed="rId3" cstate="print"/>
          <a:srcRect/>
          <a:stretch>
            <a:fillRect/>
          </a:stretch>
        </p:blipFill>
        <p:spPr bwMode="auto">
          <a:xfrm>
            <a:off x="2984500" y="1174750"/>
            <a:ext cx="720725" cy="482600"/>
          </a:xfrm>
          <a:prstGeom prst="rect">
            <a:avLst/>
          </a:prstGeom>
          <a:noFill/>
          <a:ln w="9525">
            <a:noFill/>
            <a:miter lim="800000"/>
            <a:headEnd/>
            <a:tailEnd/>
          </a:ln>
          <a:effectLst/>
        </p:spPr>
      </p:pic>
      <p:sp>
        <p:nvSpPr>
          <p:cNvPr id="22" name="Rectangle 42"/>
          <p:cNvSpPr>
            <a:spLocks noChangeArrowheads="1"/>
          </p:cNvSpPr>
          <p:nvPr/>
        </p:nvSpPr>
        <p:spPr bwMode="auto">
          <a:xfrm>
            <a:off x="3852863" y="1125538"/>
            <a:ext cx="1582737" cy="576262"/>
          </a:xfrm>
          <a:prstGeom prst="rect">
            <a:avLst/>
          </a:prstGeom>
          <a:solidFill>
            <a:srgbClr val="145A94"/>
          </a:solidFill>
          <a:ln w="9525">
            <a:solidFill>
              <a:schemeClr val="tx1"/>
            </a:solidFill>
            <a:miter lim="800000"/>
            <a:headEnd/>
            <a:tailEnd/>
          </a:ln>
          <a:effectLst/>
        </p:spPr>
        <p:txBody>
          <a:bodyPr wrap="none" anchor="ctr"/>
          <a:lstStyle/>
          <a:p>
            <a:pPr algn="l"/>
            <a:r>
              <a:rPr lang="en-US" sz="1200" b="1">
                <a:solidFill>
                  <a:schemeClr val="bg1"/>
                </a:solidFill>
              </a:rPr>
              <a:t>Eclipse-</a:t>
            </a:r>
            <a:br>
              <a:rPr lang="en-US" sz="1200" b="1">
                <a:solidFill>
                  <a:schemeClr val="bg1"/>
                </a:solidFill>
              </a:rPr>
            </a:br>
            <a:r>
              <a:rPr lang="en-US" sz="1200" b="1">
                <a:solidFill>
                  <a:schemeClr val="bg1"/>
                </a:solidFill>
              </a:rPr>
              <a:t>based</a:t>
            </a:r>
            <a:br>
              <a:rPr lang="en-US" sz="1200" b="1">
                <a:solidFill>
                  <a:schemeClr val="bg1"/>
                </a:solidFill>
              </a:rPr>
            </a:br>
            <a:r>
              <a:rPr lang="en-US" sz="1200" b="1">
                <a:solidFill>
                  <a:schemeClr val="bg1"/>
                </a:solidFill>
              </a:rPr>
              <a:t>client</a:t>
            </a:r>
          </a:p>
        </p:txBody>
      </p:sp>
      <p:pic>
        <p:nvPicPr>
          <p:cNvPr id="23" name="Picture 46"/>
          <p:cNvPicPr>
            <a:picLocks noChangeAspect="1" noChangeArrowheads="1"/>
          </p:cNvPicPr>
          <p:nvPr/>
        </p:nvPicPr>
        <p:blipFill>
          <a:blip r:embed="rId4" cstate="print"/>
          <a:srcRect/>
          <a:stretch>
            <a:fillRect/>
          </a:stretch>
        </p:blipFill>
        <p:spPr bwMode="auto">
          <a:xfrm>
            <a:off x="4643438" y="1198563"/>
            <a:ext cx="719137" cy="441325"/>
          </a:xfrm>
          <a:prstGeom prst="rect">
            <a:avLst/>
          </a:prstGeom>
          <a:noFill/>
          <a:ln w="9525">
            <a:noFill/>
            <a:miter lim="800000"/>
            <a:headEnd/>
            <a:tailEnd/>
          </a:ln>
          <a:effectLst/>
        </p:spPr>
      </p:pic>
      <p:grpSp>
        <p:nvGrpSpPr>
          <p:cNvPr id="3" name="Group 126"/>
          <p:cNvGrpSpPr>
            <a:grpSpLocks/>
          </p:cNvGrpSpPr>
          <p:nvPr/>
        </p:nvGrpSpPr>
        <p:grpSpPr bwMode="auto">
          <a:xfrm>
            <a:off x="323850" y="5302250"/>
            <a:ext cx="2305050" cy="1008063"/>
            <a:chOff x="204" y="3475"/>
            <a:chExt cx="1452" cy="635"/>
          </a:xfrm>
        </p:grpSpPr>
        <p:pic>
          <p:nvPicPr>
            <p:cNvPr id="25" name="Picture 124"/>
            <p:cNvPicPr>
              <a:picLocks noChangeAspect="1" noChangeArrowheads="1"/>
            </p:cNvPicPr>
            <p:nvPr/>
          </p:nvPicPr>
          <p:blipFill>
            <a:blip r:embed="rId5"/>
            <a:srcRect t="18889" b="5556"/>
            <a:stretch>
              <a:fillRect/>
            </a:stretch>
          </p:blipFill>
          <p:spPr bwMode="auto">
            <a:xfrm>
              <a:off x="204" y="3612"/>
              <a:ext cx="1451" cy="497"/>
            </a:xfrm>
            <a:prstGeom prst="rect">
              <a:avLst/>
            </a:prstGeom>
            <a:noFill/>
            <a:ln w="9525">
              <a:noFill/>
              <a:miter lim="800000"/>
              <a:headEnd/>
              <a:tailEnd/>
            </a:ln>
            <a:effectLst/>
          </p:spPr>
        </p:pic>
        <p:sp>
          <p:nvSpPr>
            <p:cNvPr id="26" name="Rectangle 65"/>
            <p:cNvSpPr>
              <a:spLocks noChangeArrowheads="1"/>
            </p:cNvSpPr>
            <p:nvPr/>
          </p:nvSpPr>
          <p:spPr bwMode="auto">
            <a:xfrm>
              <a:off x="204" y="3475"/>
              <a:ext cx="1452" cy="136"/>
            </a:xfrm>
            <a:prstGeom prst="rect">
              <a:avLst/>
            </a:prstGeom>
            <a:solidFill>
              <a:schemeClr val="bg1"/>
            </a:solidFill>
            <a:ln w="9525">
              <a:noFill/>
              <a:miter lim="800000"/>
              <a:headEnd/>
              <a:tailEnd/>
            </a:ln>
            <a:effectLst/>
          </p:spPr>
          <p:txBody>
            <a:bodyPr wrap="none" anchor="ctr"/>
            <a:lstStyle/>
            <a:p>
              <a:pPr algn="ctr"/>
              <a:r>
                <a:rPr lang="en-US" sz="1000"/>
                <a:t>Local RMS (e.g. Torque, LL, LSF, etc.)</a:t>
              </a:r>
            </a:p>
          </p:txBody>
        </p:sp>
        <p:sp>
          <p:nvSpPr>
            <p:cNvPr id="27" name="Rectangle 66"/>
            <p:cNvSpPr>
              <a:spLocks noChangeArrowheads="1"/>
            </p:cNvSpPr>
            <p:nvPr/>
          </p:nvSpPr>
          <p:spPr bwMode="auto">
            <a:xfrm>
              <a:off x="205" y="3475"/>
              <a:ext cx="1451" cy="635"/>
            </a:xfrm>
            <a:prstGeom prst="rect">
              <a:avLst/>
            </a:prstGeom>
            <a:noFill/>
            <a:ln w="9525">
              <a:solidFill>
                <a:schemeClr val="tx1"/>
              </a:solidFill>
              <a:miter lim="800000"/>
              <a:headEnd/>
              <a:tailEnd/>
            </a:ln>
            <a:effectLst/>
          </p:spPr>
          <p:txBody>
            <a:bodyPr wrap="none" anchor="ctr"/>
            <a:lstStyle/>
            <a:p>
              <a:endParaRPr lang="en-US"/>
            </a:p>
          </p:txBody>
        </p:sp>
      </p:grpSp>
      <p:sp>
        <p:nvSpPr>
          <p:cNvPr id="28" name="Line 68"/>
          <p:cNvSpPr>
            <a:spLocks noChangeShapeType="1"/>
          </p:cNvSpPr>
          <p:nvPr/>
        </p:nvSpPr>
        <p:spPr bwMode="auto">
          <a:xfrm>
            <a:off x="1476375" y="5086350"/>
            <a:ext cx="0" cy="215900"/>
          </a:xfrm>
          <a:prstGeom prst="line">
            <a:avLst/>
          </a:prstGeom>
          <a:noFill/>
          <a:ln w="19050">
            <a:solidFill>
              <a:schemeClr val="tx1"/>
            </a:solidFill>
            <a:round/>
            <a:headEnd type="triangle" w="med" len="med"/>
            <a:tailEnd type="triangle" w="med" len="med"/>
          </a:ln>
          <a:effectLst/>
        </p:spPr>
        <p:txBody>
          <a:bodyPr/>
          <a:lstStyle/>
          <a:p>
            <a:endParaRPr lang="en-US"/>
          </a:p>
        </p:txBody>
      </p:sp>
      <p:sp>
        <p:nvSpPr>
          <p:cNvPr id="29" name="Rectangle 83" descr="30%"/>
          <p:cNvSpPr>
            <a:spLocks noChangeArrowheads="1"/>
          </p:cNvSpPr>
          <p:nvPr/>
        </p:nvSpPr>
        <p:spPr bwMode="auto">
          <a:xfrm>
            <a:off x="611188" y="1125538"/>
            <a:ext cx="1295400" cy="576262"/>
          </a:xfrm>
          <a:prstGeom prst="rect">
            <a:avLst/>
          </a:prstGeom>
          <a:pattFill prst="pct30">
            <a:fgClr>
              <a:srgbClr val="145A94"/>
            </a:fgClr>
            <a:bgClr>
              <a:schemeClr val="bg1"/>
            </a:bgClr>
          </a:pattFill>
          <a:ln w="9525">
            <a:solidFill>
              <a:schemeClr val="tx1"/>
            </a:solidFill>
            <a:prstDash val="dash"/>
            <a:miter lim="800000"/>
            <a:headEnd/>
            <a:tailEnd/>
          </a:ln>
          <a:effectLst/>
        </p:spPr>
        <p:txBody>
          <a:bodyPr wrap="none" anchor="ctr"/>
          <a:lstStyle/>
          <a:p>
            <a:r>
              <a:rPr lang="en-US" sz="1200" b="1"/>
              <a:t>Portal client, </a:t>
            </a:r>
            <a:br>
              <a:rPr lang="en-US" sz="1200" b="1"/>
            </a:br>
            <a:r>
              <a:rPr lang="en-US" sz="1200" b="1"/>
              <a:t>e.g. GridSphere</a:t>
            </a:r>
          </a:p>
        </p:txBody>
      </p:sp>
      <p:sp>
        <p:nvSpPr>
          <p:cNvPr id="30" name="Rectangle 92"/>
          <p:cNvSpPr>
            <a:spLocks noChangeArrowheads="1"/>
          </p:cNvSpPr>
          <p:nvPr/>
        </p:nvSpPr>
        <p:spPr bwMode="auto">
          <a:xfrm>
            <a:off x="469900" y="2566988"/>
            <a:ext cx="2589213" cy="1582737"/>
          </a:xfrm>
          <a:prstGeom prst="rect">
            <a:avLst/>
          </a:prstGeom>
          <a:solidFill>
            <a:srgbClr val="E8F3FC"/>
          </a:solidFill>
          <a:ln w="12700">
            <a:solidFill>
              <a:schemeClr val="tx1"/>
            </a:solidFill>
            <a:miter lim="800000"/>
            <a:headEnd/>
            <a:tailEnd/>
          </a:ln>
          <a:effectLst/>
        </p:spPr>
        <p:txBody>
          <a:bodyPr wrap="none" anchor="b"/>
          <a:lstStyle/>
          <a:p>
            <a:pPr algn="r"/>
            <a:r>
              <a:rPr lang="en-US" sz="1000" b="1"/>
              <a:t>UNICORE</a:t>
            </a:r>
            <a:br>
              <a:rPr lang="en-US" sz="1000" b="1"/>
            </a:br>
            <a:r>
              <a:rPr lang="en-US" sz="1000" b="1"/>
              <a:t>WS-RF</a:t>
            </a:r>
            <a:br>
              <a:rPr lang="en-US" sz="1000" b="1"/>
            </a:br>
            <a:r>
              <a:rPr lang="en-US" sz="1000" b="1"/>
              <a:t>hosting</a:t>
            </a:r>
            <a:br>
              <a:rPr lang="en-US" sz="1000" b="1"/>
            </a:br>
            <a:r>
              <a:rPr lang="en-US" sz="1000" b="1"/>
              <a:t>environment</a:t>
            </a:r>
          </a:p>
        </p:txBody>
      </p:sp>
      <p:sp>
        <p:nvSpPr>
          <p:cNvPr id="31" name="Rectangle 93"/>
          <p:cNvSpPr>
            <a:spLocks noChangeArrowheads="1"/>
          </p:cNvSpPr>
          <p:nvPr/>
        </p:nvSpPr>
        <p:spPr bwMode="auto">
          <a:xfrm>
            <a:off x="830263" y="3646488"/>
            <a:ext cx="1298575" cy="935037"/>
          </a:xfrm>
          <a:prstGeom prst="rect">
            <a:avLst/>
          </a:prstGeom>
          <a:solidFill>
            <a:srgbClr val="145A94"/>
          </a:solidFill>
          <a:ln w="9525">
            <a:solidFill>
              <a:schemeClr val="tx1"/>
            </a:solidFill>
            <a:miter lim="800000"/>
            <a:headEnd/>
            <a:tailEnd/>
          </a:ln>
          <a:effectLst/>
        </p:spPr>
        <p:txBody>
          <a:bodyPr wrap="none"/>
          <a:lstStyle/>
          <a:p>
            <a:r>
              <a:rPr lang="en-US" sz="1200" b="1">
                <a:solidFill>
                  <a:schemeClr val="bg1"/>
                </a:solidFill>
              </a:rPr>
              <a:t>XNJS</a:t>
            </a:r>
          </a:p>
        </p:txBody>
      </p:sp>
      <p:sp>
        <p:nvSpPr>
          <p:cNvPr id="32" name="AutoShape 94"/>
          <p:cNvSpPr>
            <a:spLocks noChangeArrowheads="1"/>
          </p:cNvSpPr>
          <p:nvPr/>
        </p:nvSpPr>
        <p:spPr bwMode="auto">
          <a:xfrm>
            <a:off x="1697038" y="3789363"/>
            <a:ext cx="288925" cy="358775"/>
          </a:xfrm>
          <a:prstGeom prst="flowChartMagneticDisk">
            <a:avLst/>
          </a:prstGeom>
          <a:solidFill>
            <a:srgbClr val="61ABE9"/>
          </a:solidFill>
          <a:ln w="9360">
            <a:solidFill>
              <a:srgbClr val="000000"/>
            </a:solidFill>
            <a:miter lim="800000"/>
            <a:headEnd/>
            <a:tailEnd/>
          </a:ln>
          <a:effectLst/>
        </p:spPr>
        <p:txBody>
          <a:bodyPr wrap="none" anchor="ctr"/>
          <a:lstStyle/>
          <a:p>
            <a:pPr algn="ctr"/>
            <a:r>
              <a:rPr lang="de-DE" sz="1000" b="1">
                <a:solidFill>
                  <a:schemeClr val="bg1"/>
                </a:solidFill>
              </a:rPr>
              <a:t>IDB</a:t>
            </a:r>
          </a:p>
        </p:txBody>
      </p:sp>
      <p:sp>
        <p:nvSpPr>
          <p:cNvPr id="33" name="Rectangle 95"/>
          <p:cNvSpPr>
            <a:spLocks noChangeArrowheads="1"/>
          </p:cNvSpPr>
          <p:nvPr/>
        </p:nvSpPr>
        <p:spPr bwMode="auto">
          <a:xfrm>
            <a:off x="327025" y="4870450"/>
            <a:ext cx="2303463" cy="214313"/>
          </a:xfrm>
          <a:prstGeom prst="rect">
            <a:avLst/>
          </a:prstGeom>
          <a:solidFill>
            <a:srgbClr val="145A94"/>
          </a:solidFill>
          <a:ln w="9525">
            <a:solidFill>
              <a:schemeClr val="tx1"/>
            </a:solidFill>
            <a:miter lim="800000"/>
            <a:headEnd/>
            <a:tailEnd/>
          </a:ln>
          <a:effectLst/>
        </p:spPr>
        <p:txBody>
          <a:bodyPr wrap="none" anchor="ctr"/>
          <a:lstStyle/>
          <a:p>
            <a:pPr algn="ctr"/>
            <a:r>
              <a:rPr lang="en-US" sz="1200" b="1">
                <a:solidFill>
                  <a:schemeClr val="bg1"/>
                </a:solidFill>
              </a:rPr>
              <a:t>Target System Interface</a:t>
            </a:r>
          </a:p>
        </p:txBody>
      </p:sp>
      <p:sp>
        <p:nvSpPr>
          <p:cNvPr id="34" name="Rectangle 96"/>
          <p:cNvSpPr>
            <a:spLocks noChangeArrowheads="1"/>
          </p:cNvSpPr>
          <p:nvPr/>
        </p:nvSpPr>
        <p:spPr bwMode="auto">
          <a:xfrm>
            <a:off x="614363" y="2638425"/>
            <a:ext cx="863600" cy="719138"/>
          </a:xfrm>
          <a:prstGeom prst="rect">
            <a:avLst/>
          </a:prstGeom>
          <a:solidFill>
            <a:srgbClr val="145A94"/>
          </a:solidFill>
          <a:ln w="9525">
            <a:solidFill>
              <a:schemeClr val="tx1"/>
            </a:solidFill>
            <a:miter lim="800000"/>
            <a:headEnd/>
            <a:tailEnd/>
          </a:ln>
          <a:effectLst/>
        </p:spPr>
        <p:txBody>
          <a:bodyPr wrap="none" anchor="ctr"/>
          <a:lstStyle/>
          <a:p>
            <a:pPr algn="ctr"/>
            <a:r>
              <a:rPr lang="en-US" sz="1200" b="1">
                <a:solidFill>
                  <a:schemeClr val="bg1"/>
                </a:solidFill>
              </a:rPr>
              <a:t>UNICORE </a:t>
            </a:r>
            <a:br>
              <a:rPr lang="en-US" sz="1200" b="1">
                <a:solidFill>
                  <a:schemeClr val="bg1"/>
                </a:solidFill>
              </a:rPr>
            </a:br>
            <a:r>
              <a:rPr lang="en-US" sz="1200" b="1">
                <a:solidFill>
                  <a:schemeClr val="bg1"/>
                </a:solidFill>
              </a:rPr>
              <a:t>Atomic </a:t>
            </a:r>
            <a:br>
              <a:rPr lang="en-US" sz="1200" b="1">
                <a:solidFill>
                  <a:schemeClr val="bg1"/>
                </a:solidFill>
              </a:rPr>
            </a:br>
            <a:r>
              <a:rPr lang="en-US" sz="1200" b="1">
                <a:solidFill>
                  <a:schemeClr val="bg1"/>
                </a:solidFill>
              </a:rPr>
              <a:t>Services</a:t>
            </a:r>
          </a:p>
        </p:txBody>
      </p:sp>
      <p:sp>
        <p:nvSpPr>
          <p:cNvPr id="35" name="Rectangle 98"/>
          <p:cNvSpPr>
            <a:spLocks noChangeArrowheads="1"/>
          </p:cNvSpPr>
          <p:nvPr/>
        </p:nvSpPr>
        <p:spPr bwMode="auto">
          <a:xfrm>
            <a:off x="1550988" y="2638425"/>
            <a:ext cx="719137" cy="719138"/>
          </a:xfrm>
          <a:prstGeom prst="rect">
            <a:avLst/>
          </a:prstGeom>
          <a:solidFill>
            <a:srgbClr val="145A94"/>
          </a:solidFill>
          <a:ln w="9525">
            <a:solidFill>
              <a:schemeClr val="tx1"/>
            </a:solidFill>
            <a:miter lim="800000"/>
            <a:headEnd/>
            <a:tailEnd/>
          </a:ln>
          <a:effectLst/>
        </p:spPr>
        <p:txBody>
          <a:bodyPr wrap="none" anchor="ctr"/>
          <a:lstStyle/>
          <a:p>
            <a:pPr algn="ctr"/>
            <a:r>
              <a:rPr lang="en-US" sz="1200" b="1">
                <a:solidFill>
                  <a:schemeClr val="bg1"/>
                </a:solidFill>
              </a:rPr>
              <a:t>OGSA-*</a:t>
            </a:r>
          </a:p>
        </p:txBody>
      </p:sp>
      <p:sp>
        <p:nvSpPr>
          <p:cNvPr id="36" name="Line 99"/>
          <p:cNvSpPr>
            <a:spLocks noChangeShapeType="1"/>
          </p:cNvSpPr>
          <p:nvPr/>
        </p:nvSpPr>
        <p:spPr bwMode="auto">
          <a:xfrm>
            <a:off x="1911350" y="3359150"/>
            <a:ext cx="0" cy="287338"/>
          </a:xfrm>
          <a:prstGeom prst="line">
            <a:avLst/>
          </a:prstGeom>
          <a:noFill/>
          <a:ln w="19050">
            <a:solidFill>
              <a:schemeClr val="tx1"/>
            </a:solidFill>
            <a:round/>
            <a:headEnd type="triangle" w="med" len="med"/>
            <a:tailEnd type="triangle" w="med" len="med"/>
          </a:ln>
          <a:effectLst/>
        </p:spPr>
        <p:txBody>
          <a:bodyPr/>
          <a:lstStyle/>
          <a:p>
            <a:endParaRPr lang="en-US"/>
          </a:p>
        </p:txBody>
      </p:sp>
      <p:sp>
        <p:nvSpPr>
          <p:cNvPr id="37" name="Line 100"/>
          <p:cNvSpPr>
            <a:spLocks noChangeShapeType="1"/>
          </p:cNvSpPr>
          <p:nvPr/>
        </p:nvSpPr>
        <p:spPr bwMode="auto">
          <a:xfrm>
            <a:off x="1046163" y="3359150"/>
            <a:ext cx="0" cy="287338"/>
          </a:xfrm>
          <a:prstGeom prst="line">
            <a:avLst/>
          </a:prstGeom>
          <a:noFill/>
          <a:ln w="19050">
            <a:solidFill>
              <a:schemeClr val="tx1"/>
            </a:solidFill>
            <a:round/>
            <a:headEnd type="triangle" w="med" len="med"/>
            <a:tailEnd type="triangle" w="med" len="med"/>
          </a:ln>
          <a:effectLst/>
        </p:spPr>
        <p:txBody>
          <a:bodyPr/>
          <a:lstStyle/>
          <a:p>
            <a:endParaRPr lang="en-US"/>
          </a:p>
        </p:txBody>
      </p:sp>
      <p:sp>
        <p:nvSpPr>
          <p:cNvPr id="38" name="Rectangle 101"/>
          <p:cNvSpPr>
            <a:spLocks noChangeArrowheads="1"/>
          </p:cNvSpPr>
          <p:nvPr/>
        </p:nvSpPr>
        <p:spPr bwMode="auto">
          <a:xfrm>
            <a:off x="904875" y="4149725"/>
            <a:ext cx="576263" cy="360363"/>
          </a:xfrm>
          <a:prstGeom prst="rect">
            <a:avLst/>
          </a:prstGeom>
          <a:solidFill>
            <a:srgbClr val="61ABE9"/>
          </a:solidFill>
          <a:ln w="9525">
            <a:solidFill>
              <a:schemeClr val="tx1"/>
            </a:solidFill>
            <a:miter lim="800000"/>
            <a:headEnd/>
            <a:tailEnd/>
          </a:ln>
          <a:effectLst/>
        </p:spPr>
        <p:txBody>
          <a:bodyPr wrap="none" anchor="ctr"/>
          <a:lstStyle/>
          <a:p>
            <a:pPr algn="ctr"/>
            <a:r>
              <a:rPr lang="en-US" sz="1000" b="1">
                <a:solidFill>
                  <a:schemeClr val="bg1"/>
                </a:solidFill>
              </a:rPr>
              <a:t>XACML </a:t>
            </a:r>
            <a:br>
              <a:rPr lang="en-US" sz="1000" b="1">
                <a:solidFill>
                  <a:schemeClr val="bg1"/>
                </a:solidFill>
              </a:rPr>
            </a:br>
            <a:r>
              <a:rPr lang="en-US" sz="1000" b="1">
                <a:solidFill>
                  <a:schemeClr val="bg1"/>
                </a:solidFill>
              </a:rPr>
              <a:t>entity</a:t>
            </a:r>
          </a:p>
        </p:txBody>
      </p:sp>
      <p:sp>
        <p:nvSpPr>
          <p:cNvPr id="39" name="Line 102"/>
          <p:cNvSpPr>
            <a:spLocks noChangeShapeType="1"/>
          </p:cNvSpPr>
          <p:nvPr/>
        </p:nvSpPr>
        <p:spPr bwMode="auto">
          <a:xfrm flipH="1">
            <a:off x="1476375" y="4581525"/>
            <a:ext cx="1588" cy="288925"/>
          </a:xfrm>
          <a:prstGeom prst="line">
            <a:avLst/>
          </a:prstGeom>
          <a:noFill/>
          <a:ln w="19050">
            <a:solidFill>
              <a:schemeClr val="tx1"/>
            </a:solidFill>
            <a:round/>
            <a:headEnd type="triangle" w="med" len="med"/>
            <a:tailEnd type="triangle" w="med" len="med"/>
          </a:ln>
          <a:effectLst/>
        </p:spPr>
        <p:txBody>
          <a:bodyPr/>
          <a:lstStyle/>
          <a:p>
            <a:endParaRPr lang="en-US"/>
          </a:p>
        </p:txBody>
      </p:sp>
      <p:sp>
        <p:nvSpPr>
          <p:cNvPr id="40" name="Line 80"/>
          <p:cNvSpPr>
            <a:spLocks noChangeShapeType="1"/>
          </p:cNvSpPr>
          <p:nvPr/>
        </p:nvSpPr>
        <p:spPr bwMode="auto">
          <a:xfrm flipH="1" flipV="1">
            <a:off x="1477963" y="4365625"/>
            <a:ext cx="933450" cy="71438"/>
          </a:xfrm>
          <a:prstGeom prst="line">
            <a:avLst/>
          </a:prstGeom>
          <a:noFill/>
          <a:ln w="19050">
            <a:solidFill>
              <a:schemeClr val="tx1"/>
            </a:solidFill>
            <a:round/>
            <a:headEnd type="triangle" w="med" len="med"/>
            <a:tailEnd type="triangle" w="med" len="med"/>
          </a:ln>
          <a:effectLst/>
        </p:spPr>
        <p:txBody>
          <a:bodyPr/>
          <a:lstStyle/>
          <a:p>
            <a:endParaRPr lang="en-US"/>
          </a:p>
        </p:txBody>
      </p:sp>
      <p:sp>
        <p:nvSpPr>
          <p:cNvPr id="41" name="Line 30"/>
          <p:cNvSpPr>
            <a:spLocks noChangeShapeType="1"/>
          </p:cNvSpPr>
          <p:nvPr/>
        </p:nvSpPr>
        <p:spPr bwMode="auto">
          <a:xfrm>
            <a:off x="6299200" y="1917700"/>
            <a:ext cx="0" cy="719138"/>
          </a:xfrm>
          <a:prstGeom prst="line">
            <a:avLst/>
          </a:prstGeom>
          <a:noFill/>
          <a:ln w="19050">
            <a:solidFill>
              <a:schemeClr val="tx1"/>
            </a:solidFill>
            <a:round/>
            <a:headEnd/>
            <a:tailEnd type="triangle" w="med" len="med"/>
          </a:ln>
          <a:effectLst/>
        </p:spPr>
        <p:txBody>
          <a:bodyPr/>
          <a:lstStyle/>
          <a:p>
            <a:endParaRPr lang="en-US"/>
          </a:p>
        </p:txBody>
      </p:sp>
      <p:sp>
        <p:nvSpPr>
          <p:cNvPr id="42" name="Line 27"/>
          <p:cNvSpPr>
            <a:spLocks noChangeShapeType="1"/>
          </p:cNvSpPr>
          <p:nvPr/>
        </p:nvSpPr>
        <p:spPr bwMode="auto">
          <a:xfrm>
            <a:off x="5507038" y="1917700"/>
            <a:ext cx="0" cy="719138"/>
          </a:xfrm>
          <a:prstGeom prst="line">
            <a:avLst/>
          </a:prstGeom>
          <a:noFill/>
          <a:ln w="19050">
            <a:solidFill>
              <a:schemeClr val="tx1"/>
            </a:solidFill>
            <a:round/>
            <a:headEnd/>
            <a:tailEnd type="triangle" w="med" len="med"/>
          </a:ln>
          <a:effectLst/>
        </p:spPr>
        <p:txBody>
          <a:bodyPr/>
          <a:lstStyle/>
          <a:p>
            <a:endParaRPr lang="en-US"/>
          </a:p>
        </p:txBody>
      </p:sp>
      <p:sp>
        <p:nvSpPr>
          <p:cNvPr id="43" name="Line 49"/>
          <p:cNvSpPr>
            <a:spLocks noChangeShapeType="1"/>
          </p:cNvSpPr>
          <p:nvPr/>
        </p:nvSpPr>
        <p:spPr bwMode="auto">
          <a:xfrm>
            <a:off x="4643438" y="1701800"/>
            <a:ext cx="0" cy="215900"/>
          </a:xfrm>
          <a:prstGeom prst="line">
            <a:avLst/>
          </a:prstGeom>
          <a:noFill/>
          <a:ln w="19050">
            <a:solidFill>
              <a:schemeClr val="tx1"/>
            </a:solidFill>
            <a:round/>
            <a:headEnd type="triangle" w="med" len="med"/>
            <a:tailEnd/>
          </a:ln>
          <a:effectLst/>
        </p:spPr>
        <p:txBody>
          <a:bodyPr/>
          <a:lstStyle/>
          <a:p>
            <a:endParaRPr lang="en-US"/>
          </a:p>
        </p:txBody>
      </p:sp>
      <p:sp>
        <p:nvSpPr>
          <p:cNvPr id="44" name="Line 50"/>
          <p:cNvSpPr>
            <a:spLocks noChangeShapeType="1"/>
          </p:cNvSpPr>
          <p:nvPr/>
        </p:nvSpPr>
        <p:spPr bwMode="auto">
          <a:xfrm>
            <a:off x="2916238" y="1701800"/>
            <a:ext cx="0" cy="215900"/>
          </a:xfrm>
          <a:prstGeom prst="line">
            <a:avLst/>
          </a:prstGeom>
          <a:noFill/>
          <a:ln w="19050">
            <a:solidFill>
              <a:schemeClr val="tx1"/>
            </a:solidFill>
            <a:round/>
            <a:headEnd type="triangle" w="med" len="med"/>
            <a:tailEnd/>
          </a:ln>
          <a:effectLst/>
        </p:spPr>
        <p:txBody>
          <a:bodyPr/>
          <a:lstStyle/>
          <a:p>
            <a:endParaRPr lang="en-US"/>
          </a:p>
        </p:txBody>
      </p:sp>
      <p:sp>
        <p:nvSpPr>
          <p:cNvPr id="45" name="Line 51"/>
          <p:cNvSpPr>
            <a:spLocks noChangeShapeType="1"/>
          </p:cNvSpPr>
          <p:nvPr/>
        </p:nvSpPr>
        <p:spPr bwMode="auto">
          <a:xfrm>
            <a:off x="6516688" y="1701800"/>
            <a:ext cx="0" cy="215900"/>
          </a:xfrm>
          <a:prstGeom prst="line">
            <a:avLst/>
          </a:prstGeom>
          <a:noFill/>
          <a:ln w="19050">
            <a:solidFill>
              <a:schemeClr val="tx1"/>
            </a:solidFill>
            <a:round/>
            <a:headEnd type="triangle" w="med" len="med"/>
            <a:tailEnd/>
          </a:ln>
          <a:effectLst/>
        </p:spPr>
        <p:txBody>
          <a:bodyPr/>
          <a:lstStyle/>
          <a:p>
            <a:endParaRPr lang="en-US"/>
          </a:p>
        </p:txBody>
      </p:sp>
      <p:sp>
        <p:nvSpPr>
          <p:cNvPr id="46" name="Line 52"/>
          <p:cNvSpPr>
            <a:spLocks noChangeShapeType="1"/>
          </p:cNvSpPr>
          <p:nvPr/>
        </p:nvSpPr>
        <p:spPr bwMode="auto">
          <a:xfrm>
            <a:off x="1042988" y="1917700"/>
            <a:ext cx="5473700" cy="0"/>
          </a:xfrm>
          <a:prstGeom prst="line">
            <a:avLst/>
          </a:prstGeom>
          <a:noFill/>
          <a:ln w="19050">
            <a:solidFill>
              <a:schemeClr val="tx1"/>
            </a:solidFill>
            <a:round/>
            <a:headEnd/>
            <a:tailEnd/>
          </a:ln>
          <a:effectLst/>
        </p:spPr>
        <p:txBody>
          <a:bodyPr/>
          <a:lstStyle/>
          <a:p>
            <a:endParaRPr lang="en-US"/>
          </a:p>
        </p:txBody>
      </p:sp>
      <p:sp>
        <p:nvSpPr>
          <p:cNvPr id="47" name="Line 86"/>
          <p:cNvSpPr>
            <a:spLocks noChangeShapeType="1"/>
          </p:cNvSpPr>
          <p:nvPr/>
        </p:nvSpPr>
        <p:spPr bwMode="auto">
          <a:xfrm>
            <a:off x="1258888" y="1701800"/>
            <a:ext cx="0" cy="215900"/>
          </a:xfrm>
          <a:prstGeom prst="line">
            <a:avLst/>
          </a:prstGeom>
          <a:noFill/>
          <a:ln w="19050">
            <a:solidFill>
              <a:schemeClr val="tx1"/>
            </a:solidFill>
            <a:round/>
            <a:headEnd type="triangle" w="med" len="med"/>
            <a:tailEnd/>
          </a:ln>
          <a:effectLst/>
        </p:spPr>
        <p:txBody>
          <a:bodyPr/>
          <a:lstStyle/>
          <a:p>
            <a:endParaRPr lang="en-US"/>
          </a:p>
        </p:txBody>
      </p:sp>
      <p:sp>
        <p:nvSpPr>
          <p:cNvPr id="48" name="Rectangle 29"/>
          <p:cNvSpPr>
            <a:spLocks noChangeArrowheads="1"/>
          </p:cNvSpPr>
          <p:nvPr/>
        </p:nvSpPr>
        <p:spPr bwMode="auto">
          <a:xfrm>
            <a:off x="5075238" y="2133600"/>
            <a:ext cx="2305050" cy="214313"/>
          </a:xfrm>
          <a:prstGeom prst="rect">
            <a:avLst/>
          </a:prstGeom>
          <a:solidFill>
            <a:srgbClr val="145A94"/>
          </a:solidFill>
          <a:ln w="9525">
            <a:solidFill>
              <a:schemeClr val="tx1"/>
            </a:solidFill>
            <a:miter lim="800000"/>
            <a:headEnd/>
            <a:tailEnd/>
          </a:ln>
          <a:effectLst/>
        </p:spPr>
        <p:txBody>
          <a:bodyPr wrap="none" anchor="ctr"/>
          <a:lstStyle/>
          <a:p>
            <a:pPr algn="ctr"/>
            <a:r>
              <a:rPr lang="en-US" sz="1200" b="1">
                <a:solidFill>
                  <a:schemeClr val="bg1"/>
                </a:solidFill>
              </a:rPr>
              <a:t>Gateway</a:t>
            </a:r>
          </a:p>
        </p:txBody>
      </p:sp>
      <p:sp>
        <p:nvSpPr>
          <p:cNvPr id="49" name="Line 105"/>
          <p:cNvSpPr>
            <a:spLocks noChangeShapeType="1"/>
          </p:cNvSpPr>
          <p:nvPr/>
        </p:nvSpPr>
        <p:spPr bwMode="auto">
          <a:xfrm>
            <a:off x="1908175" y="1917700"/>
            <a:ext cx="0" cy="719138"/>
          </a:xfrm>
          <a:prstGeom prst="line">
            <a:avLst/>
          </a:prstGeom>
          <a:noFill/>
          <a:ln w="19050">
            <a:solidFill>
              <a:schemeClr val="tx1"/>
            </a:solidFill>
            <a:round/>
            <a:headEnd/>
            <a:tailEnd type="triangle" w="med" len="med"/>
          </a:ln>
          <a:effectLst/>
        </p:spPr>
        <p:txBody>
          <a:bodyPr/>
          <a:lstStyle/>
          <a:p>
            <a:endParaRPr lang="en-US"/>
          </a:p>
        </p:txBody>
      </p:sp>
      <p:sp>
        <p:nvSpPr>
          <p:cNvPr id="50" name="Rectangle 117"/>
          <p:cNvSpPr>
            <a:spLocks noChangeArrowheads="1"/>
          </p:cNvSpPr>
          <p:nvPr/>
        </p:nvSpPr>
        <p:spPr bwMode="auto">
          <a:xfrm>
            <a:off x="3492500" y="2565400"/>
            <a:ext cx="1008063" cy="1654175"/>
          </a:xfrm>
          <a:prstGeom prst="rect">
            <a:avLst/>
          </a:prstGeom>
          <a:solidFill>
            <a:srgbClr val="E8F3FC"/>
          </a:solidFill>
          <a:ln w="12700">
            <a:solidFill>
              <a:schemeClr val="tx1"/>
            </a:solidFill>
            <a:miter lim="800000"/>
            <a:headEnd/>
            <a:tailEnd/>
          </a:ln>
          <a:effectLst/>
        </p:spPr>
        <p:txBody>
          <a:bodyPr wrap="none" anchor="b"/>
          <a:lstStyle/>
          <a:p>
            <a:pPr algn="r"/>
            <a:r>
              <a:rPr lang="en-US" sz="1000" b="1"/>
              <a:t>UNICORE</a:t>
            </a:r>
            <a:br>
              <a:rPr lang="en-US" sz="1000" b="1"/>
            </a:br>
            <a:r>
              <a:rPr lang="en-US" sz="1000" b="1"/>
              <a:t>WS-RF</a:t>
            </a:r>
            <a:br>
              <a:rPr lang="en-US" sz="1000" b="1"/>
            </a:br>
            <a:r>
              <a:rPr lang="en-US" sz="1000" b="1"/>
              <a:t>hosting</a:t>
            </a:r>
            <a:br>
              <a:rPr lang="en-US" sz="1000" b="1"/>
            </a:br>
            <a:r>
              <a:rPr lang="en-US" sz="1000" b="1"/>
              <a:t>environment</a:t>
            </a:r>
          </a:p>
        </p:txBody>
      </p:sp>
      <p:sp>
        <p:nvSpPr>
          <p:cNvPr id="51" name="Rectangle 97"/>
          <p:cNvSpPr>
            <a:spLocks noChangeArrowheads="1"/>
          </p:cNvSpPr>
          <p:nvPr/>
        </p:nvSpPr>
        <p:spPr bwMode="auto">
          <a:xfrm>
            <a:off x="3635375" y="2636838"/>
            <a:ext cx="720725" cy="720725"/>
          </a:xfrm>
          <a:prstGeom prst="rect">
            <a:avLst/>
          </a:prstGeom>
          <a:solidFill>
            <a:srgbClr val="145A94"/>
          </a:solidFill>
          <a:ln w="9525">
            <a:solidFill>
              <a:schemeClr val="tx1"/>
            </a:solidFill>
            <a:miter lim="800000"/>
            <a:headEnd/>
            <a:tailEnd/>
          </a:ln>
          <a:effectLst/>
        </p:spPr>
        <p:txBody>
          <a:bodyPr wrap="none" anchor="ctr"/>
          <a:lstStyle/>
          <a:p>
            <a:pPr algn="ctr"/>
            <a:r>
              <a:rPr lang="en-US" sz="1200" b="1">
                <a:solidFill>
                  <a:schemeClr val="bg1"/>
                </a:solidFill>
              </a:rPr>
              <a:t>Service</a:t>
            </a:r>
            <a:br>
              <a:rPr lang="en-US" sz="1200" b="1">
                <a:solidFill>
                  <a:schemeClr val="bg1"/>
                </a:solidFill>
              </a:rPr>
            </a:br>
            <a:r>
              <a:rPr lang="en-US" sz="1200" b="1">
                <a:solidFill>
                  <a:schemeClr val="bg1"/>
                </a:solidFill>
              </a:rPr>
              <a:t>Registry</a:t>
            </a:r>
          </a:p>
        </p:txBody>
      </p:sp>
      <p:sp>
        <p:nvSpPr>
          <p:cNvPr id="52" name="Line 118"/>
          <p:cNvSpPr>
            <a:spLocks noChangeShapeType="1"/>
          </p:cNvSpPr>
          <p:nvPr/>
        </p:nvSpPr>
        <p:spPr bwMode="auto">
          <a:xfrm>
            <a:off x="3995738" y="1917700"/>
            <a:ext cx="0" cy="719138"/>
          </a:xfrm>
          <a:prstGeom prst="line">
            <a:avLst/>
          </a:prstGeom>
          <a:noFill/>
          <a:ln w="19050">
            <a:solidFill>
              <a:schemeClr val="tx1"/>
            </a:solidFill>
            <a:round/>
            <a:headEnd/>
            <a:tailEnd type="triangle" w="med" len="med"/>
          </a:ln>
          <a:effectLst/>
        </p:spPr>
        <p:txBody>
          <a:bodyPr/>
          <a:lstStyle/>
          <a:p>
            <a:endParaRPr lang="en-US"/>
          </a:p>
        </p:txBody>
      </p:sp>
      <p:sp>
        <p:nvSpPr>
          <p:cNvPr id="53" name="Line 119"/>
          <p:cNvSpPr>
            <a:spLocks noChangeShapeType="1"/>
          </p:cNvSpPr>
          <p:nvPr/>
        </p:nvSpPr>
        <p:spPr bwMode="auto">
          <a:xfrm>
            <a:off x="1042988" y="1917700"/>
            <a:ext cx="0" cy="719138"/>
          </a:xfrm>
          <a:prstGeom prst="line">
            <a:avLst/>
          </a:prstGeom>
          <a:noFill/>
          <a:ln w="19050">
            <a:solidFill>
              <a:schemeClr val="tx1"/>
            </a:solidFill>
            <a:round/>
            <a:headEnd/>
            <a:tailEnd type="triangle" w="med" len="med"/>
          </a:ln>
          <a:effectLst/>
        </p:spPr>
        <p:txBody>
          <a:bodyPr/>
          <a:lstStyle/>
          <a:p>
            <a:endParaRPr lang="en-US"/>
          </a:p>
        </p:txBody>
      </p:sp>
      <p:sp>
        <p:nvSpPr>
          <p:cNvPr id="54" name="Rectangle 103"/>
          <p:cNvSpPr>
            <a:spLocks noChangeArrowheads="1"/>
          </p:cNvSpPr>
          <p:nvPr/>
        </p:nvSpPr>
        <p:spPr bwMode="auto">
          <a:xfrm>
            <a:off x="611188" y="2133600"/>
            <a:ext cx="2301875" cy="214313"/>
          </a:xfrm>
          <a:prstGeom prst="rect">
            <a:avLst/>
          </a:prstGeom>
          <a:solidFill>
            <a:srgbClr val="145A94"/>
          </a:solidFill>
          <a:ln w="9525">
            <a:solidFill>
              <a:schemeClr val="tx1"/>
            </a:solidFill>
            <a:miter lim="800000"/>
            <a:headEnd/>
            <a:tailEnd/>
          </a:ln>
          <a:effectLst/>
        </p:spPr>
        <p:txBody>
          <a:bodyPr wrap="none" anchor="ctr"/>
          <a:lstStyle/>
          <a:p>
            <a:pPr algn="ctr"/>
            <a:r>
              <a:rPr lang="en-US" sz="1200" b="1">
                <a:solidFill>
                  <a:schemeClr val="bg1"/>
                </a:solidFill>
              </a:rPr>
              <a:t>Gateway</a:t>
            </a:r>
          </a:p>
        </p:txBody>
      </p:sp>
      <p:sp>
        <p:nvSpPr>
          <p:cNvPr id="55" name="AutoShape 120" descr="30%"/>
          <p:cNvSpPr>
            <a:spLocks noChangeArrowheads="1"/>
          </p:cNvSpPr>
          <p:nvPr/>
        </p:nvSpPr>
        <p:spPr bwMode="auto">
          <a:xfrm>
            <a:off x="3059113" y="4581525"/>
            <a:ext cx="504825" cy="576263"/>
          </a:xfrm>
          <a:prstGeom prst="flowChartMagneticDisk">
            <a:avLst/>
          </a:prstGeom>
          <a:pattFill prst="pct30">
            <a:fgClr>
              <a:srgbClr val="145A94"/>
            </a:fgClr>
            <a:bgClr>
              <a:schemeClr val="bg1"/>
            </a:bgClr>
          </a:pattFill>
          <a:ln w="9398">
            <a:solidFill>
              <a:srgbClr val="000000"/>
            </a:solidFill>
            <a:prstDash val="dash"/>
            <a:miter lim="800000"/>
            <a:headEnd/>
            <a:tailEnd/>
          </a:ln>
          <a:effectLst/>
        </p:spPr>
        <p:txBody>
          <a:bodyPr wrap="none" anchor="ctr"/>
          <a:lstStyle/>
          <a:p>
            <a:pPr algn="ctr"/>
            <a:r>
              <a:rPr lang="de-DE" sz="1000" b="1"/>
              <a:t>SAML-</a:t>
            </a:r>
            <a:br>
              <a:rPr lang="de-DE" sz="1000" b="1"/>
            </a:br>
            <a:r>
              <a:rPr lang="de-DE" sz="1000" b="1"/>
              <a:t>VOMS</a:t>
            </a:r>
          </a:p>
        </p:txBody>
      </p:sp>
      <p:sp>
        <p:nvSpPr>
          <p:cNvPr id="56" name="Line 121"/>
          <p:cNvSpPr>
            <a:spLocks noChangeShapeType="1"/>
          </p:cNvSpPr>
          <p:nvPr/>
        </p:nvSpPr>
        <p:spPr bwMode="auto">
          <a:xfrm flipH="1">
            <a:off x="3563938" y="4365625"/>
            <a:ext cx="1800225" cy="431800"/>
          </a:xfrm>
          <a:prstGeom prst="line">
            <a:avLst/>
          </a:prstGeom>
          <a:noFill/>
          <a:ln w="19050">
            <a:solidFill>
              <a:schemeClr val="tx1"/>
            </a:solidFill>
            <a:prstDash val="dash"/>
            <a:round/>
            <a:headEnd type="triangle" w="med" len="med"/>
            <a:tailEnd type="triangle" w="med" len="med"/>
          </a:ln>
          <a:effectLst/>
        </p:spPr>
        <p:txBody>
          <a:bodyPr/>
          <a:lstStyle/>
          <a:p>
            <a:endParaRPr lang="en-US"/>
          </a:p>
        </p:txBody>
      </p:sp>
      <p:sp>
        <p:nvSpPr>
          <p:cNvPr id="57" name="Line 122"/>
          <p:cNvSpPr>
            <a:spLocks noChangeShapeType="1"/>
          </p:cNvSpPr>
          <p:nvPr/>
        </p:nvSpPr>
        <p:spPr bwMode="auto">
          <a:xfrm flipH="1" flipV="1">
            <a:off x="1476375" y="4365625"/>
            <a:ext cx="1582738" cy="431800"/>
          </a:xfrm>
          <a:prstGeom prst="line">
            <a:avLst/>
          </a:prstGeom>
          <a:noFill/>
          <a:ln w="19050">
            <a:solidFill>
              <a:schemeClr val="tx1"/>
            </a:solidFill>
            <a:prstDash val="dash"/>
            <a:round/>
            <a:headEnd type="triangle" w="med" len="med"/>
            <a:tailEnd type="triangle" w="med" len="med"/>
          </a:ln>
          <a:effectLst/>
        </p:spPr>
        <p:txBody>
          <a:bodyPr/>
          <a:lstStyle/>
          <a:p>
            <a:endParaRPr lang="en-US"/>
          </a:p>
        </p:txBody>
      </p:sp>
      <p:sp>
        <p:nvSpPr>
          <p:cNvPr id="58" name="AutoShape 24"/>
          <p:cNvSpPr>
            <a:spLocks noChangeArrowheads="1"/>
          </p:cNvSpPr>
          <p:nvPr/>
        </p:nvSpPr>
        <p:spPr bwMode="auto">
          <a:xfrm>
            <a:off x="2411413" y="4294188"/>
            <a:ext cx="504825" cy="360362"/>
          </a:xfrm>
          <a:prstGeom prst="flowChartMagneticDisk">
            <a:avLst/>
          </a:prstGeom>
          <a:solidFill>
            <a:srgbClr val="145A94"/>
          </a:solidFill>
          <a:ln w="9360">
            <a:solidFill>
              <a:srgbClr val="000000"/>
            </a:solidFill>
            <a:miter lim="800000"/>
            <a:headEnd/>
            <a:tailEnd/>
          </a:ln>
          <a:effectLst/>
        </p:spPr>
        <p:txBody>
          <a:bodyPr wrap="none" anchor="ctr"/>
          <a:lstStyle/>
          <a:p>
            <a:pPr algn="ctr"/>
            <a:r>
              <a:rPr lang="de-DE" sz="1000" b="1">
                <a:solidFill>
                  <a:schemeClr val="bg1"/>
                </a:solidFill>
              </a:rPr>
              <a:t>XUUDB</a:t>
            </a:r>
          </a:p>
        </p:txBody>
      </p:sp>
      <p:sp>
        <p:nvSpPr>
          <p:cNvPr id="59" name="Line 123"/>
          <p:cNvSpPr>
            <a:spLocks noChangeShapeType="1"/>
          </p:cNvSpPr>
          <p:nvPr/>
        </p:nvSpPr>
        <p:spPr bwMode="auto">
          <a:xfrm>
            <a:off x="3276600" y="1917700"/>
            <a:ext cx="0" cy="2663825"/>
          </a:xfrm>
          <a:prstGeom prst="line">
            <a:avLst/>
          </a:prstGeom>
          <a:noFill/>
          <a:ln w="19050">
            <a:solidFill>
              <a:schemeClr val="tx1"/>
            </a:solidFill>
            <a:prstDash val="dash"/>
            <a:round/>
            <a:headEnd type="triangle" w="med" len="med"/>
            <a:tailEnd type="triangle" w="med" len="med"/>
          </a:ln>
          <a:effectLst/>
        </p:spPr>
        <p:txBody>
          <a:bodyPr/>
          <a:lstStyle/>
          <a:p>
            <a:endParaRPr lang="en-US"/>
          </a:p>
        </p:txBody>
      </p:sp>
      <p:grpSp>
        <p:nvGrpSpPr>
          <p:cNvPr id="24" name="Group 127"/>
          <p:cNvGrpSpPr>
            <a:grpSpLocks/>
          </p:cNvGrpSpPr>
          <p:nvPr/>
        </p:nvGrpSpPr>
        <p:grpSpPr bwMode="auto">
          <a:xfrm>
            <a:off x="4786313" y="5302250"/>
            <a:ext cx="2305050" cy="1008063"/>
            <a:chOff x="3015" y="3475"/>
            <a:chExt cx="1452" cy="635"/>
          </a:xfrm>
        </p:grpSpPr>
        <p:sp>
          <p:nvSpPr>
            <p:cNvPr id="61" name="Rectangle 12"/>
            <p:cNvSpPr>
              <a:spLocks noChangeArrowheads="1"/>
            </p:cNvSpPr>
            <p:nvPr/>
          </p:nvSpPr>
          <p:spPr bwMode="auto">
            <a:xfrm>
              <a:off x="3015" y="3475"/>
              <a:ext cx="1452" cy="136"/>
            </a:xfrm>
            <a:prstGeom prst="rect">
              <a:avLst/>
            </a:prstGeom>
            <a:solidFill>
              <a:schemeClr val="bg1"/>
            </a:solidFill>
            <a:ln w="9525">
              <a:noFill/>
              <a:miter lim="800000"/>
              <a:headEnd/>
              <a:tailEnd/>
            </a:ln>
            <a:effectLst/>
          </p:spPr>
          <p:txBody>
            <a:bodyPr wrap="none" anchor="ctr"/>
            <a:lstStyle/>
            <a:p>
              <a:pPr algn="ctr"/>
              <a:r>
                <a:rPr lang="en-US" sz="1000"/>
                <a:t>Local RMS (e.g. Torque, LL, LSF, etc.)</a:t>
              </a:r>
            </a:p>
          </p:txBody>
        </p:sp>
        <p:pic>
          <p:nvPicPr>
            <p:cNvPr id="62" name="Picture 125"/>
            <p:cNvPicPr>
              <a:picLocks noChangeAspect="1" noChangeArrowheads="1"/>
            </p:cNvPicPr>
            <p:nvPr/>
          </p:nvPicPr>
          <p:blipFill>
            <a:blip r:embed="rId6"/>
            <a:srcRect t="19788" b="4262"/>
            <a:stretch>
              <a:fillRect/>
            </a:stretch>
          </p:blipFill>
          <p:spPr bwMode="auto">
            <a:xfrm>
              <a:off x="3016" y="3611"/>
              <a:ext cx="1451" cy="499"/>
            </a:xfrm>
            <a:prstGeom prst="rect">
              <a:avLst/>
            </a:prstGeom>
            <a:noFill/>
            <a:ln w="9525">
              <a:noFill/>
              <a:miter lim="800000"/>
              <a:headEnd/>
              <a:tailEnd/>
            </a:ln>
            <a:effectLst/>
          </p:spPr>
        </p:pic>
        <p:sp>
          <p:nvSpPr>
            <p:cNvPr id="63" name="Rectangle 13"/>
            <p:cNvSpPr>
              <a:spLocks noChangeArrowheads="1"/>
            </p:cNvSpPr>
            <p:nvPr/>
          </p:nvSpPr>
          <p:spPr bwMode="auto">
            <a:xfrm>
              <a:off x="3016" y="3475"/>
              <a:ext cx="1451" cy="635"/>
            </a:xfrm>
            <a:prstGeom prst="rect">
              <a:avLst/>
            </a:prstGeom>
            <a:noFill/>
            <a:ln w="9525">
              <a:solidFill>
                <a:schemeClr val="tx1"/>
              </a:solidFill>
              <a:miter lim="800000"/>
              <a:headEnd/>
              <a:tailEnd/>
            </a:ln>
            <a:effectLst/>
          </p:spPr>
          <p:txBody>
            <a:bodyPr wrap="none" anchor="ctr"/>
            <a:lstStyle/>
            <a:p>
              <a:endParaRPr lang="en-US"/>
            </a:p>
          </p:txBody>
        </p:sp>
      </p:grpSp>
      <p:sp>
        <p:nvSpPr>
          <p:cNvPr id="64" name="Line 128"/>
          <p:cNvSpPr>
            <a:spLocks noChangeShapeType="1"/>
          </p:cNvSpPr>
          <p:nvPr/>
        </p:nvSpPr>
        <p:spPr bwMode="auto">
          <a:xfrm>
            <a:off x="5937250" y="5086350"/>
            <a:ext cx="0" cy="215900"/>
          </a:xfrm>
          <a:prstGeom prst="line">
            <a:avLst/>
          </a:prstGeom>
          <a:noFill/>
          <a:ln w="19050">
            <a:solidFill>
              <a:schemeClr val="tx1"/>
            </a:solidFill>
            <a:round/>
            <a:headEnd type="triangle" w="med" len="med"/>
            <a:tailEnd type="triangle" w="med" len="med"/>
          </a:ln>
          <a:effectLst/>
        </p:spPr>
        <p:txBody>
          <a:bodyPr/>
          <a:lstStyle/>
          <a:p>
            <a:endParaRPr lang="en-US"/>
          </a:p>
        </p:txBody>
      </p:sp>
      <p:sp>
        <p:nvSpPr>
          <p:cNvPr id="65" name="Rectangle 129"/>
          <p:cNvSpPr>
            <a:spLocks noChangeArrowheads="1"/>
          </p:cNvSpPr>
          <p:nvPr/>
        </p:nvSpPr>
        <p:spPr bwMode="auto">
          <a:xfrm>
            <a:off x="4787900" y="4870450"/>
            <a:ext cx="2303463" cy="214313"/>
          </a:xfrm>
          <a:prstGeom prst="rect">
            <a:avLst/>
          </a:prstGeom>
          <a:solidFill>
            <a:srgbClr val="145A94"/>
          </a:solidFill>
          <a:ln w="9525">
            <a:solidFill>
              <a:schemeClr val="tx1"/>
            </a:solidFill>
            <a:miter lim="800000"/>
            <a:headEnd/>
            <a:tailEnd/>
          </a:ln>
          <a:effectLst/>
        </p:spPr>
        <p:txBody>
          <a:bodyPr wrap="none" anchor="ctr"/>
          <a:lstStyle/>
          <a:p>
            <a:pPr algn="ctr"/>
            <a:r>
              <a:rPr lang="en-US" sz="1200" b="1">
                <a:solidFill>
                  <a:schemeClr val="bg1"/>
                </a:solidFill>
              </a:rPr>
              <a:t>Target System Interface</a:t>
            </a:r>
          </a:p>
        </p:txBody>
      </p:sp>
      <p:sp>
        <p:nvSpPr>
          <p:cNvPr id="66" name="Line 130"/>
          <p:cNvSpPr>
            <a:spLocks noChangeShapeType="1"/>
          </p:cNvSpPr>
          <p:nvPr/>
        </p:nvSpPr>
        <p:spPr bwMode="auto">
          <a:xfrm flipH="1">
            <a:off x="5937250" y="4581525"/>
            <a:ext cx="1588" cy="288925"/>
          </a:xfrm>
          <a:prstGeom prst="line">
            <a:avLst/>
          </a:prstGeom>
          <a:noFill/>
          <a:ln w="19050">
            <a:solidFill>
              <a:schemeClr val="tx1"/>
            </a:solidFill>
            <a:round/>
            <a:headEnd type="triangle" w="med" len="med"/>
            <a:tailEnd type="triangle" w="med" len="med"/>
          </a:ln>
          <a:effectLst/>
        </p:spPr>
        <p:txBody>
          <a:bodyPr/>
          <a:lstStyle/>
          <a:p>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850" y="115888"/>
            <a:ext cx="8496300" cy="584775"/>
          </a:xfrm>
        </p:spPr>
        <p:txBody>
          <a:bodyPr/>
          <a:lstStyle/>
          <a:p>
            <a:r>
              <a:rPr lang="en-US" dirty="0" smtClean="0"/>
              <a:t>UNICORE Architecture -2</a:t>
            </a:r>
            <a:endParaRPr lang="en-US" dirty="0"/>
          </a:p>
        </p:txBody>
      </p:sp>
      <p:sp>
        <p:nvSpPr>
          <p:cNvPr id="3" name="Content Placeholder 2"/>
          <p:cNvSpPr>
            <a:spLocks noGrp="1"/>
          </p:cNvSpPr>
          <p:nvPr>
            <p:ph idx="1"/>
          </p:nvPr>
        </p:nvSpPr>
        <p:spPr/>
        <p:txBody>
          <a:bodyPr>
            <a:normAutofit fontScale="77500" lnSpcReduction="20000"/>
          </a:bodyPr>
          <a:lstStyle/>
          <a:p>
            <a:r>
              <a:rPr lang="en-US" dirty="0" err="1" smtClean="0"/>
              <a:t>Unicore</a:t>
            </a:r>
            <a:r>
              <a:rPr lang="en-US" dirty="0" smtClean="0"/>
              <a:t> Atomic Services</a:t>
            </a:r>
          </a:p>
          <a:p>
            <a:pPr lvl="1"/>
            <a:r>
              <a:rPr lang="en-US" dirty="0" err="1" smtClean="0"/>
              <a:t>TargetSystemFactory</a:t>
            </a:r>
            <a:endParaRPr lang="en-US" dirty="0" smtClean="0"/>
          </a:p>
          <a:p>
            <a:pPr lvl="1"/>
            <a:r>
              <a:rPr lang="en-US" dirty="0" err="1" smtClean="0"/>
              <a:t>TargetSystemService</a:t>
            </a:r>
            <a:endParaRPr lang="en-US" dirty="0" smtClean="0"/>
          </a:p>
          <a:p>
            <a:pPr lvl="1"/>
            <a:r>
              <a:rPr lang="en-US" dirty="0" err="1" smtClean="0"/>
              <a:t>JobManagementService</a:t>
            </a:r>
            <a:endParaRPr lang="en-US" dirty="0" smtClean="0"/>
          </a:p>
          <a:p>
            <a:pPr lvl="1"/>
            <a:r>
              <a:rPr lang="en-US" dirty="0" err="1" smtClean="0"/>
              <a:t>StorageManagementService</a:t>
            </a:r>
            <a:endParaRPr lang="en-US" dirty="0" smtClean="0"/>
          </a:p>
          <a:p>
            <a:pPr lvl="1"/>
            <a:r>
              <a:rPr lang="en-US" dirty="0" err="1" smtClean="0"/>
              <a:t>FileTransferService</a:t>
            </a:r>
            <a:endParaRPr lang="en-US" dirty="0" smtClean="0"/>
          </a:p>
          <a:p>
            <a:r>
              <a:rPr lang="en-US" dirty="0" smtClean="0"/>
              <a:t>OGSA-*</a:t>
            </a:r>
          </a:p>
          <a:p>
            <a:pPr lvl="1"/>
            <a:r>
              <a:rPr lang="en-US" dirty="0" smtClean="0"/>
              <a:t>BES (Basic Execution Service)</a:t>
            </a:r>
          </a:p>
          <a:p>
            <a:pPr lvl="1"/>
            <a:r>
              <a:rPr lang="en-US" dirty="0" smtClean="0"/>
              <a:t>JSDL (POSIX) </a:t>
            </a:r>
          </a:p>
          <a:p>
            <a:pPr lvl="1"/>
            <a:r>
              <a:rPr lang="en-US" dirty="0" smtClean="0"/>
              <a:t>HPC-BP (Base Profile)</a:t>
            </a:r>
          </a:p>
          <a:p>
            <a:pPr lvl="1"/>
            <a:r>
              <a:rPr lang="en-US" dirty="0" smtClean="0"/>
              <a:t>HPC-FSP (File Staging Profile)</a:t>
            </a:r>
            <a:endParaRPr lang="en-US" dirty="0"/>
          </a:p>
        </p:txBody>
      </p:sp>
      <p:sp>
        <p:nvSpPr>
          <p:cNvPr id="5" name="Right Brace 4"/>
          <p:cNvSpPr/>
          <p:nvPr/>
        </p:nvSpPr>
        <p:spPr>
          <a:xfrm>
            <a:off x="4953000" y="1905000"/>
            <a:ext cx="228600" cy="9906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Right Brace 5"/>
          <p:cNvSpPr/>
          <p:nvPr/>
        </p:nvSpPr>
        <p:spPr>
          <a:xfrm>
            <a:off x="5181600" y="2895600"/>
            <a:ext cx="228600" cy="8382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p:cNvSpPr txBox="1"/>
          <p:nvPr/>
        </p:nvSpPr>
        <p:spPr>
          <a:xfrm>
            <a:off x="5638800" y="1981200"/>
            <a:ext cx="2480166" cy="646331"/>
          </a:xfrm>
          <a:prstGeom prst="rect">
            <a:avLst/>
          </a:prstGeom>
          <a:noFill/>
        </p:spPr>
        <p:txBody>
          <a:bodyPr wrap="none" rtlCol="0">
            <a:spAutoFit/>
          </a:bodyPr>
          <a:lstStyle/>
          <a:p>
            <a:r>
              <a:rPr lang="en-US" sz="1800" dirty="0" smtClean="0"/>
              <a:t>Job Submission and </a:t>
            </a:r>
            <a:br>
              <a:rPr lang="en-US" sz="1800" dirty="0" smtClean="0"/>
            </a:br>
            <a:r>
              <a:rPr lang="en-US" sz="1800" dirty="0" smtClean="0"/>
              <a:t>Management Services</a:t>
            </a:r>
            <a:endParaRPr lang="en-US" sz="1800" dirty="0"/>
          </a:p>
        </p:txBody>
      </p:sp>
      <p:sp>
        <p:nvSpPr>
          <p:cNvPr id="8" name="TextBox 7"/>
          <p:cNvSpPr txBox="1"/>
          <p:nvPr/>
        </p:nvSpPr>
        <p:spPr>
          <a:xfrm>
            <a:off x="5486400" y="3124200"/>
            <a:ext cx="3031599" cy="369332"/>
          </a:xfrm>
          <a:prstGeom prst="rect">
            <a:avLst/>
          </a:prstGeom>
          <a:noFill/>
        </p:spPr>
        <p:txBody>
          <a:bodyPr wrap="none" rtlCol="0">
            <a:spAutoFit/>
          </a:bodyPr>
          <a:lstStyle/>
          <a:p>
            <a:r>
              <a:rPr lang="en-US" sz="1800" dirty="0" smtClean="0"/>
              <a:t>Data Management Services</a:t>
            </a:r>
            <a:endParaRPr lang="en-US" sz="1800" dirty="0"/>
          </a:p>
        </p:txBody>
      </p:sp>
      <p:sp>
        <p:nvSpPr>
          <p:cNvPr id="9" name="Right Brace 8"/>
          <p:cNvSpPr/>
          <p:nvPr/>
        </p:nvSpPr>
        <p:spPr>
          <a:xfrm>
            <a:off x="5562600" y="3886200"/>
            <a:ext cx="228600" cy="19050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extBox 9"/>
          <p:cNvSpPr txBox="1"/>
          <p:nvPr/>
        </p:nvSpPr>
        <p:spPr>
          <a:xfrm>
            <a:off x="6093678" y="4572000"/>
            <a:ext cx="3050322" cy="646331"/>
          </a:xfrm>
          <a:prstGeom prst="rect">
            <a:avLst/>
          </a:prstGeom>
          <a:noFill/>
        </p:spPr>
        <p:txBody>
          <a:bodyPr wrap="square" rtlCol="0">
            <a:spAutoFit/>
          </a:bodyPr>
          <a:lstStyle/>
          <a:p>
            <a:pPr algn="l"/>
            <a:r>
              <a:rPr lang="en-US" sz="1800" dirty="0" smtClean="0"/>
              <a:t>Standards to offer  interoperability</a:t>
            </a:r>
            <a:endParaRPr lang="en-US" sz="18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850" y="115888"/>
            <a:ext cx="8496300" cy="584775"/>
          </a:xfrm>
        </p:spPr>
        <p:txBody>
          <a:bodyPr/>
          <a:lstStyle/>
          <a:p>
            <a:r>
              <a:rPr lang="en-US" dirty="0" smtClean="0"/>
              <a:t>UNICORE DMI Implementation -1</a:t>
            </a:r>
            <a:endParaRPr lang="en-US" dirty="0"/>
          </a:p>
        </p:txBody>
      </p:sp>
      <p:sp>
        <p:nvSpPr>
          <p:cNvPr id="3" name="Content Placeholder 2"/>
          <p:cNvSpPr>
            <a:spLocks noGrp="1"/>
          </p:cNvSpPr>
          <p:nvPr>
            <p:ph idx="1"/>
          </p:nvPr>
        </p:nvSpPr>
        <p:spPr>
          <a:xfrm>
            <a:off x="685800" y="1524000"/>
            <a:ext cx="7772400" cy="4572000"/>
          </a:xfrm>
        </p:spPr>
        <p:txBody>
          <a:bodyPr>
            <a:normAutofit fontScale="85000" lnSpcReduction="20000"/>
          </a:bodyPr>
          <a:lstStyle/>
          <a:p>
            <a:r>
              <a:rPr lang="en-US" dirty="0" smtClean="0"/>
              <a:t>UNICORE offers WS-I based DMI implementation</a:t>
            </a:r>
          </a:p>
          <a:p>
            <a:pPr lvl="1"/>
            <a:r>
              <a:rPr lang="en-US" dirty="0" smtClean="0"/>
              <a:t>Implementation can be easily ported to WSRF rendering</a:t>
            </a:r>
          </a:p>
          <a:p>
            <a:r>
              <a:rPr lang="en-US" dirty="0" smtClean="0"/>
              <a:t>Supports all the mandatory elements of the DMI specification [GFD-134]</a:t>
            </a:r>
          </a:p>
          <a:p>
            <a:r>
              <a:rPr lang="en-US" dirty="0" smtClean="0"/>
              <a:t>Decouples client from transfer mechanism and abstracts the responsibility of data movement </a:t>
            </a:r>
          </a:p>
          <a:p>
            <a:r>
              <a:rPr lang="en-US" dirty="0" smtClean="0"/>
              <a:t>Current implementation only supports Explicit Data Transfer mechanism</a:t>
            </a:r>
          </a:p>
          <a:p>
            <a:pPr lvl="1"/>
            <a:r>
              <a:rPr lang="en-US" sz="2400" dirty="0" smtClean="0"/>
              <a:t>Client specifies an absolute path of data source and sink</a:t>
            </a:r>
          </a:p>
          <a:p>
            <a:pPr lvl="2"/>
            <a:r>
              <a:rPr lang="en-US" sz="1700" dirty="0" smtClean="0">
                <a:hlinkClick r:id="rId2"/>
              </a:rPr>
              <a:t>ftp://jsc-storage1/folder/source.txt</a:t>
            </a:r>
            <a:r>
              <a:rPr lang="en-US" sz="1700" dirty="0" smtClean="0"/>
              <a:t> -&gt; </a:t>
            </a:r>
            <a:r>
              <a:rPr lang="en-US" sz="1700" dirty="0" smtClean="0">
                <a:hlinkClick r:id="rId2"/>
              </a:rPr>
              <a:t>ftp://jsc-storage2/folder/source.txt</a:t>
            </a:r>
            <a:endParaRPr lang="en-US" sz="1700"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850" y="115888"/>
            <a:ext cx="8496300" cy="584775"/>
          </a:xfrm>
        </p:spPr>
        <p:txBody>
          <a:bodyPr/>
          <a:lstStyle/>
          <a:p>
            <a:r>
              <a:rPr lang="en-US" dirty="0" smtClean="0"/>
              <a:t>UNICORE DMI Implementation -2</a:t>
            </a:r>
            <a:endParaRPr lang="en-US" dirty="0"/>
          </a:p>
        </p:txBody>
      </p:sp>
      <p:sp>
        <p:nvSpPr>
          <p:cNvPr id="5" name="Rectangle 4"/>
          <p:cNvSpPr/>
          <p:nvPr/>
        </p:nvSpPr>
        <p:spPr>
          <a:xfrm>
            <a:off x="1905000" y="1524000"/>
            <a:ext cx="4114800" cy="2209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133600" y="4648200"/>
            <a:ext cx="3581400" cy="1828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6172200" y="1905000"/>
            <a:ext cx="3124200" cy="954107"/>
          </a:xfrm>
          <a:prstGeom prst="rect">
            <a:avLst/>
          </a:prstGeom>
          <a:noFill/>
        </p:spPr>
        <p:txBody>
          <a:bodyPr wrap="square" rtlCol="0">
            <a:spAutoFit/>
          </a:bodyPr>
          <a:lstStyle/>
          <a:p>
            <a:pPr algn="l"/>
            <a:r>
              <a:rPr lang="en-US" sz="1400" b="1" dirty="0" smtClean="0"/>
              <a:t>Services Tier: UAS</a:t>
            </a:r>
          </a:p>
          <a:p>
            <a:pPr algn="l"/>
            <a:r>
              <a:rPr lang="en-US" sz="1400" dirty="0" smtClean="0"/>
              <a:t>   - high level transfer creation</a:t>
            </a:r>
          </a:p>
          <a:p>
            <a:pPr algn="l"/>
            <a:r>
              <a:rPr lang="en-US" sz="1400" dirty="0" smtClean="0"/>
              <a:t>   - monitoring service properties</a:t>
            </a:r>
          </a:p>
          <a:p>
            <a:pPr algn="l"/>
            <a:r>
              <a:rPr lang="en-US" sz="1400" dirty="0" smtClean="0"/>
              <a:t>   - verify incoming requests</a:t>
            </a:r>
            <a:endParaRPr lang="en-US" sz="1400" dirty="0"/>
          </a:p>
        </p:txBody>
      </p:sp>
      <p:sp>
        <p:nvSpPr>
          <p:cNvPr id="8" name="TextBox 7"/>
          <p:cNvSpPr txBox="1"/>
          <p:nvPr/>
        </p:nvSpPr>
        <p:spPr>
          <a:xfrm>
            <a:off x="5867400" y="4724400"/>
            <a:ext cx="3276600" cy="1169551"/>
          </a:xfrm>
          <a:prstGeom prst="rect">
            <a:avLst/>
          </a:prstGeom>
          <a:noFill/>
        </p:spPr>
        <p:txBody>
          <a:bodyPr wrap="square" rtlCol="0">
            <a:spAutoFit/>
          </a:bodyPr>
          <a:lstStyle/>
          <a:p>
            <a:pPr algn="l"/>
            <a:r>
              <a:rPr lang="en-US" sz="1400" b="1" dirty="0" smtClean="0"/>
              <a:t>Execution Layer: XNJS</a:t>
            </a:r>
          </a:p>
          <a:p>
            <a:pPr algn="l"/>
            <a:r>
              <a:rPr lang="en-US" sz="1400" dirty="0" smtClean="0"/>
              <a:t>     - inject DMI based dependencies   </a:t>
            </a:r>
          </a:p>
          <a:p>
            <a:pPr algn="l"/>
            <a:r>
              <a:rPr lang="en-US" sz="1400" dirty="0" smtClean="0"/>
              <a:t>     - structure and validate state model</a:t>
            </a:r>
          </a:p>
          <a:p>
            <a:pPr algn="l"/>
            <a:r>
              <a:rPr lang="en-US" sz="1400" dirty="0" smtClean="0"/>
              <a:t>     - manage bulk transfers into batch</a:t>
            </a:r>
          </a:p>
          <a:p>
            <a:pPr algn="l"/>
            <a:r>
              <a:rPr lang="en-US" sz="1400" dirty="0" smtClean="0"/>
              <a:t>     - perform real transfer mechanism</a:t>
            </a:r>
            <a:endParaRPr lang="en-US" sz="1400" dirty="0"/>
          </a:p>
        </p:txBody>
      </p:sp>
      <p:sp>
        <p:nvSpPr>
          <p:cNvPr id="9" name="Rectangle 8"/>
          <p:cNvSpPr/>
          <p:nvPr/>
        </p:nvSpPr>
        <p:spPr>
          <a:xfrm>
            <a:off x="3200400" y="1672773"/>
            <a:ext cx="1143000"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WS-Resource</a:t>
            </a:r>
            <a:endParaRPr lang="en-US" sz="1200" dirty="0">
              <a:solidFill>
                <a:schemeClr val="tx1"/>
              </a:solidFill>
            </a:endParaRPr>
          </a:p>
        </p:txBody>
      </p:sp>
      <p:sp>
        <p:nvSpPr>
          <p:cNvPr id="10" name="Rectangle 9"/>
          <p:cNvSpPr/>
          <p:nvPr/>
        </p:nvSpPr>
        <p:spPr>
          <a:xfrm>
            <a:off x="4038600" y="2590800"/>
            <a:ext cx="1676400"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i="1" dirty="0" err="1" smtClean="0">
                <a:solidFill>
                  <a:schemeClr val="tx1"/>
                </a:solidFill>
              </a:rPr>
              <a:t>DataTransferInstance</a:t>
            </a:r>
            <a:endParaRPr lang="en-US" sz="1200" i="1" dirty="0">
              <a:solidFill>
                <a:schemeClr val="tx1"/>
              </a:solidFill>
            </a:endParaRPr>
          </a:p>
        </p:txBody>
      </p:sp>
      <p:sp>
        <p:nvSpPr>
          <p:cNvPr id="11" name="Rectangle 10"/>
          <p:cNvSpPr/>
          <p:nvPr/>
        </p:nvSpPr>
        <p:spPr>
          <a:xfrm>
            <a:off x="3938665" y="3200400"/>
            <a:ext cx="1981200"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rPr>
              <a:t>DataTransferInstanceImpl</a:t>
            </a:r>
            <a:endParaRPr lang="en-US" sz="1200" dirty="0">
              <a:solidFill>
                <a:schemeClr val="tx1"/>
              </a:solidFill>
            </a:endParaRPr>
          </a:p>
        </p:txBody>
      </p:sp>
      <p:sp>
        <p:nvSpPr>
          <p:cNvPr id="12" name="Rectangle 11"/>
          <p:cNvSpPr/>
          <p:nvPr/>
        </p:nvSpPr>
        <p:spPr>
          <a:xfrm>
            <a:off x="2151744" y="2590800"/>
            <a:ext cx="1658256"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i="1" dirty="0" err="1" smtClean="0">
                <a:solidFill>
                  <a:schemeClr val="tx1"/>
                </a:solidFill>
              </a:rPr>
              <a:t>DataTransferFactory</a:t>
            </a:r>
            <a:endParaRPr lang="en-US" sz="1200" i="1" dirty="0">
              <a:solidFill>
                <a:schemeClr val="tx1"/>
              </a:solidFill>
            </a:endParaRPr>
          </a:p>
        </p:txBody>
      </p:sp>
      <p:sp>
        <p:nvSpPr>
          <p:cNvPr id="13" name="Rectangle 12"/>
          <p:cNvSpPr/>
          <p:nvPr/>
        </p:nvSpPr>
        <p:spPr>
          <a:xfrm>
            <a:off x="1961868" y="3200400"/>
            <a:ext cx="1924332"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rPr>
              <a:t>DataTransferFactoryImpl</a:t>
            </a:r>
            <a:endParaRPr lang="en-US" sz="1200" dirty="0">
              <a:solidFill>
                <a:schemeClr val="tx1"/>
              </a:solidFill>
            </a:endParaRPr>
          </a:p>
        </p:txBody>
      </p:sp>
      <p:sp>
        <p:nvSpPr>
          <p:cNvPr id="14" name="Rectangle 13"/>
          <p:cNvSpPr/>
          <p:nvPr/>
        </p:nvSpPr>
        <p:spPr>
          <a:xfrm>
            <a:off x="3124200" y="4495800"/>
            <a:ext cx="1295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err="1" smtClean="0"/>
              <a:t>XNJSFacade</a:t>
            </a:r>
            <a:endParaRPr lang="en-US" sz="1200" b="1" dirty="0"/>
          </a:p>
        </p:txBody>
      </p:sp>
      <p:sp>
        <p:nvSpPr>
          <p:cNvPr id="15" name="Rectangle 14"/>
          <p:cNvSpPr/>
          <p:nvPr/>
        </p:nvSpPr>
        <p:spPr>
          <a:xfrm>
            <a:off x="3124200" y="5486400"/>
            <a:ext cx="1447800"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rPr>
              <a:t>ThirdPartyTransfer</a:t>
            </a:r>
            <a:endParaRPr lang="en-US" sz="1200" dirty="0">
              <a:solidFill>
                <a:schemeClr val="tx1"/>
              </a:solidFill>
            </a:endParaRPr>
          </a:p>
        </p:txBody>
      </p:sp>
      <p:sp>
        <p:nvSpPr>
          <p:cNvPr id="16" name="Rectangle 15"/>
          <p:cNvSpPr/>
          <p:nvPr/>
        </p:nvSpPr>
        <p:spPr>
          <a:xfrm>
            <a:off x="4114800" y="5943600"/>
            <a:ext cx="1219200"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rPr>
              <a:t>HTTPTransfer</a:t>
            </a:r>
            <a:endParaRPr lang="en-US" sz="1200" dirty="0">
              <a:solidFill>
                <a:schemeClr val="tx1"/>
              </a:solidFill>
            </a:endParaRPr>
          </a:p>
        </p:txBody>
      </p:sp>
      <p:sp>
        <p:nvSpPr>
          <p:cNvPr id="17" name="Rectangle 16"/>
          <p:cNvSpPr/>
          <p:nvPr/>
        </p:nvSpPr>
        <p:spPr>
          <a:xfrm>
            <a:off x="3109686" y="5029200"/>
            <a:ext cx="1371600"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rPr>
              <a:t>DMIProcessor</a:t>
            </a:r>
            <a:endParaRPr lang="en-US" sz="1200" dirty="0">
              <a:solidFill>
                <a:schemeClr val="tx1"/>
              </a:solidFill>
            </a:endParaRPr>
          </a:p>
        </p:txBody>
      </p:sp>
      <p:sp>
        <p:nvSpPr>
          <p:cNvPr id="18" name="Rectangle 17"/>
          <p:cNvSpPr/>
          <p:nvPr/>
        </p:nvSpPr>
        <p:spPr>
          <a:xfrm>
            <a:off x="2819400" y="5943600"/>
            <a:ext cx="1066800"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rPr>
              <a:t>FTPTransfer</a:t>
            </a:r>
            <a:endParaRPr lang="en-US" sz="1200" dirty="0">
              <a:solidFill>
                <a:schemeClr val="tx1"/>
              </a:solidFill>
            </a:endParaRPr>
          </a:p>
        </p:txBody>
      </p:sp>
      <p:cxnSp>
        <p:nvCxnSpPr>
          <p:cNvPr id="41" name="Straight Connector 40"/>
          <p:cNvCxnSpPr>
            <a:stCxn id="12" idx="0"/>
            <a:endCxn id="69" idx="3"/>
          </p:cNvCxnSpPr>
          <p:nvPr/>
        </p:nvCxnSpPr>
        <p:spPr>
          <a:xfrm rot="5400000" flipH="1" flipV="1">
            <a:off x="3098800" y="1939472"/>
            <a:ext cx="533400" cy="769257"/>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stCxn id="10" idx="0"/>
            <a:endCxn id="69" idx="3"/>
          </p:cNvCxnSpPr>
          <p:nvPr/>
        </p:nvCxnSpPr>
        <p:spPr>
          <a:xfrm rot="16200000" flipV="1">
            <a:off x="4046765" y="1760764"/>
            <a:ext cx="533400" cy="1126671"/>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5400000" flipH="1" flipV="1">
            <a:off x="2710113" y="3027076"/>
            <a:ext cx="304800" cy="56838"/>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rot="16200000" flipV="1">
            <a:off x="4675682" y="3021767"/>
            <a:ext cx="304800" cy="52465"/>
          </a:xfrm>
          <a:prstGeom prst="line">
            <a:avLst/>
          </a:prstGeom>
        </p:spPr>
        <p:style>
          <a:lnRef idx="1">
            <a:schemeClr val="accent1"/>
          </a:lnRef>
          <a:fillRef idx="0">
            <a:schemeClr val="accent1"/>
          </a:fillRef>
          <a:effectRef idx="0">
            <a:schemeClr val="accent1"/>
          </a:effectRef>
          <a:fontRef idx="minor">
            <a:schemeClr val="tx1"/>
          </a:fontRef>
        </p:style>
      </p:cxnSp>
      <p:sp>
        <p:nvSpPr>
          <p:cNvPr id="69" name="Isosceles Triangle 68"/>
          <p:cNvSpPr/>
          <p:nvPr/>
        </p:nvSpPr>
        <p:spPr>
          <a:xfrm>
            <a:off x="3690258" y="1981200"/>
            <a:ext cx="119742" cy="76200"/>
          </a:xfrm>
          <a:prstGeom prst="triangle">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Isosceles Triangle 73"/>
          <p:cNvSpPr/>
          <p:nvPr/>
        </p:nvSpPr>
        <p:spPr>
          <a:xfrm>
            <a:off x="2815773" y="2895600"/>
            <a:ext cx="119742" cy="76200"/>
          </a:xfrm>
          <a:prstGeom prst="triangle">
            <a:avLst/>
          </a:prstGeom>
          <a:solidFill>
            <a:schemeClr val="accent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Isosceles Triangle 74"/>
          <p:cNvSpPr/>
          <p:nvPr/>
        </p:nvSpPr>
        <p:spPr>
          <a:xfrm>
            <a:off x="4742544" y="2895600"/>
            <a:ext cx="119742" cy="76200"/>
          </a:xfrm>
          <a:prstGeom prst="triangle">
            <a:avLst/>
          </a:prstGeom>
          <a:solidFill>
            <a:schemeClr val="accent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94"/>
          <p:cNvGrpSpPr/>
          <p:nvPr/>
        </p:nvGrpSpPr>
        <p:grpSpPr>
          <a:xfrm>
            <a:off x="6477000" y="5943600"/>
            <a:ext cx="533400" cy="228600"/>
            <a:chOff x="5943600" y="3505200"/>
            <a:chExt cx="1828800" cy="685800"/>
          </a:xfrm>
        </p:grpSpPr>
        <p:sp>
          <p:nvSpPr>
            <p:cNvPr id="92" name="Arc 91"/>
            <p:cNvSpPr/>
            <p:nvPr/>
          </p:nvSpPr>
          <p:spPr>
            <a:xfrm>
              <a:off x="5943600" y="3810000"/>
              <a:ext cx="457200" cy="76200"/>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4" name="Group 93"/>
            <p:cNvGrpSpPr/>
            <p:nvPr/>
          </p:nvGrpSpPr>
          <p:grpSpPr>
            <a:xfrm>
              <a:off x="6400800" y="3505200"/>
              <a:ext cx="1371600" cy="685800"/>
              <a:chOff x="6400800" y="3505200"/>
              <a:chExt cx="1371600" cy="685800"/>
            </a:xfrm>
          </p:grpSpPr>
          <p:sp>
            <p:nvSpPr>
              <p:cNvPr id="78" name="Oval 77"/>
              <p:cNvSpPr/>
              <p:nvPr/>
            </p:nvSpPr>
            <p:spPr>
              <a:xfrm>
                <a:off x="6934200" y="3505200"/>
                <a:ext cx="304800" cy="228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p:cNvSpPr/>
              <p:nvPr/>
            </p:nvSpPr>
            <p:spPr>
              <a:xfrm>
                <a:off x="6400800" y="3733800"/>
                <a:ext cx="304800" cy="228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p:cNvSpPr/>
              <p:nvPr/>
            </p:nvSpPr>
            <p:spPr>
              <a:xfrm>
                <a:off x="7467600" y="3733800"/>
                <a:ext cx="304800" cy="228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p:cNvSpPr/>
              <p:nvPr/>
            </p:nvSpPr>
            <p:spPr>
              <a:xfrm>
                <a:off x="6934200" y="3962400"/>
                <a:ext cx="304800" cy="228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Arc 81"/>
              <p:cNvSpPr/>
              <p:nvPr/>
            </p:nvSpPr>
            <p:spPr>
              <a:xfrm rot="20142405">
                <a:off x="6553200" y="3581400"/>
                <a:ext cx="381000" cy="228600"/>
              </a:xfrm>
              <a:prstGeom prst="arc">
                <a:avLst>
                  <a:gd name="adj1" fmla="val 11295715"/>
                  <a:gd name="adj2" fmla="val 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3" name="Arc 82"/>
              <p:cNvSpPr/>
              <p:nvPr/>
            </p:nvSpPr>
            <p:spPr>
              <a:xfrm rot="2387937">
                <a:off x="7191824" y="3600655"/>
                <a:ext cx="381000" cy="228600"/>
              </a:xfrm>
              <a:prstGeom prst="arc">
                <a:avLst>
                  <a:gd name="adj1" fmla="val 10753762"/>
                  <a:gd name="adj2" fmla="val 20175131"/>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4" name="Arc 83"/>
              <p:cNvSpPr/>
              <p:nvPr/>
            </p:nvSpPr>
            <p:spPr>
              <a:xfrm rot="12278751">
                <a:off x="6583511" y="3893372"/>
                <a:ext cx="381000" cy="228600"/>
              </a:xfrm>
              <a:prstGeom prst="arc">
                <a:avLst>
                  <a:gd name="adj1" fmla="val 10753762"/>
                  <a:gd name="adj2" fmla="val 21135468"/>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5" name="Arc 84"/>
              <p:cNvSpPr/>
              <p:nvPr/>
            </p:nvSpPr>
            <p:spPr>
              <a:xfrm rot="9137751">
                <a:off x="7194100" y="3885462"/>
                <a:ext cx="381000" cy="228600"/>
              </a:xfrm>
              <a:prstGeom prst="arc">
                <a:avLst>
                  <a:gd name="adj1" fmla="val 11718102"/>
                  <a:gd name="adj2" fmla="val 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3" name="Oval 92"/>
              <p:cNvSpPr/>
              <p:nvPr/>
            </p:nvSpPr>
            <p:spPr>
              <a:xfrm>
                <a:off x="7507515" y="3777342"/>
                <a:ext cx="228600" cy="152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9" name="Group 106"/>
          <p:cNvGrpSpPr/>
          <p:nvPr/>
        </p:nvGrpSpPr>
        <p:grpSpPr>
          <a:xfrm>
            <a:off x="7620000" y="6019800"/>
            <a:ext cx="1077687" cy="304800"/>
            <a:chOff x="4495800" y="3810000"/>
            <a:chExt cx="4278087" cy="609600"/>
          </a:xfrm>
        </p:grpSpPr>
        <p:sp>
          <p:nvSpPr>
            <p:cNvPr id="96" name="Rectangle 95"/>
            <p:cNvSpPr/>
            <p:nvPr/>
          </p:nvSpPr>
          <p:spPr>
            <a:xfrm>
              <a:off x="4717143" y="3962400"/>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96"/>
            <p:cNvSpPr/>
            <p:nvPr/>
          </p:nvSpPr>
          <p:spPr>
            <a:xfrm>
              <a:off x="5326743" y="3962400"/>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97"/>
            <p:cNvSpPr/>
            <p:nvPr/>
          </p:nvSpPr>
          <p:spPr>
            <a:xfrm>
              <a:off x="5867400" y="3810000"/>
              <a:ext cx="23622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98"/>
            <p:cNvSpPr/>
            <p:nvPr/>
          </p:nvSpPr>
          <p:spPr>
            <a:xfrm>
              <a:off x="7086600" y="3962400"/>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99"/>
            <p:cNvSpPr/>
            <p:nvPr/>
          </p:nvSpPr>
          <p:spPr>
            <a:xfrm>
              <a:off x="7696200" y="3962400"/>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8316687" y="3962400"/>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5943600" y="3962400"/>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p:cNvSpPr/>
            <p:nvPr/>
          </p:nvSpPr>
          <p:spPr>
            <a:xfrm>
              <a:off x="6553200" y="3962400"/>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5" name="Straight Connector 104"/>
            <p:cNvCxnSpPr>
              <a:endCxn id="101" idx="3"/>
            </p:cNvCxnSpPr>
            <p:nvPr/>
          </p:nvCxnSpPr>
          <p:spPr>
            <a:xfrm>
              <a:off x="4495800" y="4114800"/>
              <a:ext cx="4278087" cy="1588"/>
            </a:xfrm>
            <a:prstGeom prst="line">
              <a:avLst/>
            </a:prstGeom>
          </p:spPr>
          <p:style>
            <a:lnRef idx="1">
              <a:schemeClr val="accent1"/>
            </a:lnRef>
            <a:fillRef idx="0">
              <a:schemeClr val="accent1"/>
            </a:fillRef>
            <a:effectRef idx="0">
              <a:schemeClr val="accent1"/>
            </a:effectRef>
            <a:fontRef idx="minor">
              <a:schemeClr val="tx1"/>
            </a:fontRef>
          </p:style>
        </p:cxnSp>
        <p:sp>
          <p:nvSpPr>
            <p:cNvPr id="106" name="Right Arrow 105"/>
            <p:cNvSpPr/>
            <p:nvPr/>
          </p:nvSpPr>
          <p:spPr>
            <a:xfrm>
              <a:off x="4495800" y="4038600"/>
              <a:ext cx="2286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9" name="Down Arrow 108"/>
          <p:cNvSpPr/>
          <p:nvPr/>
        </p:nvSpPr>
        <p:spPr>
          <a:xfrm>
            <a:off x="3668487" y="3741056"/>
            <a:ext cx="293913" cy="75474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 and Technologies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WSRF-</a:t>
            </a:r>
            <a:r>
              <a:rPr lang="en-US" dirty="0" err="1" smtClean="0"/>
              <a:t>Lite</a:t>
            </a:r>
            <a:r>
              <a:rPr lang="en-US" dirty="0" smtClean="0"/>
              <a:t> (Web service environment)</a:t>
            </a:r>
          </a:p>
          <a:p>
            <a:pPr lvl="1"/>
            <a:r>
              <a:rPr lang="en-US" dirty="0" err="1" smtClean="0"/>
              <a:t>XFire</a:t>
            </a:r>
            <a:r>
              <a:rPr lang="en-US" dirty="0" smtClean="0"/>
              <a:t> </a:t>
            </a:r>
          </a:p>
          <a:p>
            <a:pPr lvl="1"/>
            <a:r>
              <a:rPr lang="en-US" dirty="0" smtClean="0"/>
              <a:t>HSQLDB</a:t>
            </a:r>
          </a:p>
          <a:p>
            <a:pPr lvl="1"/>
            <a:r>
              <a:rPr lang="en-US" dirty="0" smtClean="0"/>
              <a:t>Jetty web server</a:t>
            </a:r>
          </a:p>
          <a:p>
            <a:r>
              <a:rPr lang="en-US" dirty="0" smtClean="0"/>
              <a:t>XNJS (Execution Management System)</a:t>
            </a:r>
          </a:p>
          <a:p>
            <a:pPr lvl="1"/>
            <a:r>
              <a:rPr lang="en-US" dirty="0" smtClean="0"/>
              <a:t>Pico container</a:t>
            </a:r>
          </a:p>
          <a:p>
            <a:pPr lvl="1"/>
            <a:r>
              <a:rPr lang="en-US" dirty="0" smtClean="0"/>
              <a:t>Apache Commons(</a:t>
            </a:r>
            <a:r>
              <a:rPr lang="en-US" dirty="0" err="1" smtClean="0"/>
              <a:t>.Net</a:t>
            </a:r>
            <a:r>
              <a:rPr lang="en-US" dirty="0" smtClean="0"/>
              <a:t>)  (for file transfers)</a:t>
            </a:r>
          </a:p>
          <a:p>
            <a:r>
              <a:rPr lang="en-US" dirty="0" smtClean="0"/>
              <a:t>JAVA &lt;-&gt; XML-Binding</a:t>
            </a:r>
          </a:p>
          <a:p>
            <a:pPr lvl="1"/>
            <a:r>
              <a:rPr lang="en-US" dirty="0" smtClean="0"/>
              <a:t>XML Beans</a:t>
            </a:r>
          </a:p>
          <a:p>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GF PowerPoint Template v1.5">
  <a:themeElements>
    <a:clrScheme name="">
      <a:dk1>
        <a:srgbClr val="000000"/>
      </a:dk1>
      <a:lt1>
        <a:srgbClr val="FFFFFF"/>
      </a:lt1>
      <a:dk2>
        <a:srgbClr val="FFFFFF"/>
      </a:dk2>
      <a:lt2>
        <a:srgbClr val="808080"/>
      </a:lt2>
      <a:accent1>
        <a:srgbClr val="5DAD41"/>
      </a:accent1>
      <a:accent2>
        <a:srgbClr val="176D89"/>
      </a:accent2>
      <a:accent3>
        <a:srgbClr val="FFFFFF"/>
      </a:accent3>
      <a:accent4>
        <a:srgbClr val="000000"/>
      </a:accent4>
      <a:accent5>
        <a:srgbClr val="B6D3B0"/>
      </a:accent5>
      <a:accent6>
        <a:srgbClr val="14627C"/>
      </a:accent6>
      <a:hlink>
        <a:srgbClr val="009999"/>
      </a:hlink>
      <a:folHlink>
        <a:srgbClr val="99CC00"/>
      </a:folHlink>
    </a:clrScheme>
    <a:fontScheme name="OGF PowerPoint Template v1.4">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1"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1" charset="-128"/>
          </a:defRPr>
        </a:defPPr>
      </a:lstStyle>
    </a:lnDef>
  </a:objectDefaults>
  <a:extraClrSchemeLst>
    <a:extraClrScheme>
      <a:clrScheme name="OGF PowerPoint Template v1.4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GF PowerPoint Template v1.4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GF PowerPoint Template v1.4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GF PowerPoint Template v1.4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GF PowerPoint Template v1.4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GF PowerPoint Template v1.4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GF PowerPoint Template v1.4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GF PowerPoint Template v1.4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GF PowerPoint Template v1.4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GF PowerPoint Template v1.4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GF PowerPoint Template v1.4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GF PowerPoint Template v1.4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OGF PowerPoint Template v1.5</Template>
  <TotalTime>38</TotalTime>
  <Words>973</Words>
  <PresentationFormat>On-screen Show (4:3)</PresentationFormat>
  <Paragraphs>142</Paragraphs>
  <Slides>12</Slides>
  <Notes>3</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OGF PowerPoint Template v1.5</vt:lpstr>
      <vt:lpstr>UNICORE – DMI Implementation</vt:lpstr>
      <vt:lpstr>OGF IPR Policies Apply</vt:lpstr>
      <vt:lpstr>Outline</vt:lpstr>
      <vt:lpstr>UNICORE – A Simple Interface to Grid </vt:lpstr>
      <vt:lpstr>UNICORE Architecture -1</vt:lpstr>
      <vt:lpstr>UNICORE Architecture -2</vt:lpstr>
      <vt:lpstr>UNICORE DMI Implementation -1</vt:lpstr>
      <vt:lpstr>UNICORE DMI Implementation -2</vt:lpstr>
      <vt:lpstr>Tools and Technologies</vt:lpstr>
      <vt:lpstr>Available Implementations</vt:lpstr>
      <vt:lpstr>Conclusion</vt:lpstr>
      <vt:lpstr>Full Copyright Notice</vt:lpstr>
    </vt:vector>
  </TitlesOfParts>
  <Company>fzj</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UNICORE – DMI Implementation</dc:title>
  <dc:creator>memon</dc:creator>
  <cp:lastModifiedBy>memon</cp:lastModifiedBy>
  <cp:revision>7</cp:revision>
  <cp:lastPrinted>2006-08-17T17:55:00Z</cp:lastPrinted>
  <dcterms:created xsi:type="dcterms:W3CDTF">2009-03-03T22:30:27Z</dcterms:created>
  <dcterms:modified xsi:type="dcterms:W3CDTF">2009-03-03T23:24:22Z</dcterms:modified>
</cp:coreProperties>
</file>