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9"/>
  </p:notesMasterIdLst>
  <p:handoutMasterIdLst>
    <p:handoutMasterId r:id="rId30"/>
  </p:handoutMasterIdLst>
  <p:sldIdLst>
    <p:sldId id="259" r:id="rId2"/>
    <p:sldId id="264" r:id="rId3"/>
    <p:sldId id="269" r:id="rId4"/>
    <p:sldId id="270" r:id="rId5"/>
    <p:sldId id="275" r:id="rId6"/>
    <p:sldId id="276" r:id="rId7"/>
    <p:sldId id="277" r:id="rId8"/>
    <p:sldId id="278" r:id="rId9"/>
    <p:sldId id="279" r:id="rId10"/>
    <p:sldId id="280" r:id="rId11"/>
    <p:sldId id="281" r:id="rId12"/>
    <p:sldId id="282" r:id="rId13"/>
    <p:sldId id="283" r:id="rId14"/>
    <p:sldId id="284" r:id="rId15"/>
    <p:sldId id="285" r:id="rId16"/>
    <p:sldId id="300" r:id="rId17"/>
    <p:sldId id="286" r:id="rId18"/>
    <p:sldId id="298" r:id="rId19"/>
    <p:sldId id="299" r:id="rId20"/>
    <p:sldId id="263" r:id="rId21"/>
    <p:sldId id="268" r:id="rId22"/>
    <p:sldId id="266" r:id="rId23"/>
    <p:sldId id="273" r:id="rId24"/>
    <p:sldId id="271" r:id="rId25"/>
    <p:sldId id="301" r:id="rId26"/>
    <p:sldId id="274" r:id="rId27"/>
    <p:sldId id="265" r:id="rId28"/>
  </p:sldIdLst>
  <p:sldSz cx="9144000" cy="6858000" type="screen4x3"/>
  <p:notesSz cx="6858000" cy="9144000"/>
  <p:defaultTextStyle>
    <a:defPPr>
      <a:defRPr lang="en-GB"/>
    </a:defPPr>
    <a:lvl1pPr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AD41"/>
    <a:srgbClr val="1E58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136" autoAdjust="0"/>
    <p:restoredTop sz="94660"/>
  </p:normalViewPr>
  <p:slideViewPr>
    <p:cSldViewPr>
      <p:cViewPr>
        <p:scale>
          <a:sx n="100" d="100"/>
          <a:sy n="100" d="100"/>
        </p:scale>
        <p:origin x="-240" y="60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770"/>
    </p:cViewPr>
  </p:sorter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970B8C-19E6-4643-A71B-09A43CB7156C}"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en-GB"/>
        </a:p>
      </dgm:t>
    </dgm:pt>
    <dgm:pt modelId="{CD6A50F1-0264-4C80-ABFF-34C89300C843}">
      <dgm:prSet phldrT="[Text]"/>
      <dgm:spPr/>
      <dgm:t>
        <a:bodyPr/>
        <a:lstStyle/>
        <a:p>
          <a:r>
            <a:rPr lang="en-GB" dirty="0" smtClean="0"/>
            <a:t>OGSA-DMI Functional Specification 1.0</a:t>
          </a:r>
          <a:endParaRPr lang="en-GB" dirty="0"/>
        </a:p>
      </dgm:t>
    </dgm:pt>
    <dgm:pt modelId="{4F894D50-D15E-40CC-BD64-AB978A686403}" type="parTrans" cxnId="{79DDE149-852D-46F1-80E7-175D2044E5B7}">
      <dgm:prSet/>
      <dgm:spPr/>
      <dgm:t>
        <a:bodyPr/>
        <a:lstStyle/>
        <a:p>
          <a:endParaRPr lang="en-GB"/>
        </a:p>
      </dgm:t>
    </dgm:pt>
    <dgm:pt modelId="{4D3EBC6F-1255-4FB3-8186-2B6EB338A9D4}" type="sibTrans" cxnId="{79DDE149-852D-46F1-80E7-175D2044E5B7}">
      <dgm:prSet/>
      <dgm:spPr/>
      <dgm:t>
        <a:bodyPr/>
        <a:lstStyle/>
        <a:p>
          <a:endParaRPr lang="en-GB"/>
        </a:p>
      </dgm:t>
    </dgm:pt>
    <dgm:pt modelId="{1379707F-0CC3-4615-9439-F4F3293A463C}">
      <dgm:prSet phldrT="[Text]"/>
      <dgm:spPr/>
      <dgm:t>
        <a:bodyPr/>
        <a:lstStyle/>
        <a:p>
          <a:r>
            <a:rPr lang="en-GB" dirty="0" smtClean="0"/>
            <a:t>Plain WS Rendering</a:t>
          </a:r>
          <a:endParaRPr lang="en-GB" dirty="0"/>
        </a:p>
      </dgm:t>
    </dgm:pt>
    <dgm:pt modelId="{E313B130-4E8B-475F-AC11-C52B92A62F11}" type="parTrans" cxnId="{7536F4B2-E902-4EAF-9A3F-AEA503EBFCC4}">
      <dgm:prSet/>
      <dgm:spPr/>
      <dgm:t>
        <a:bodyPr/>
        <a:lstStyle/>
        <a:p>
          <a:endParaRPr lang="en-GB"/>
        </a:p>
      </dgm:t>
    </dgm:pt>
    <dgm:pt modelId="{B5CE0B33-CDA4-426E-9497-4A61A3B0FA94}" type="sibTrans" cxnId="{7536F4B2-E902-4EAF-9A3F-AEA503EBFCC4}">
      <dgm:prSet/>
      <dgm:spPr/>
      <dgm:t>
        <a:bodyPr/>
        <a:lstStyle/>
        <a:p>
          <a:endParaRPr lang="en-GB"/>
        </a:p>
      </dgm:t>
    </dgm:pt>
    <dgm:pt modelId="{12E38B66-1CFD-44FD-BFA1-FDE9C103FC53}">
      <dgm:prSet phldrT="[Text]"/>
      <dgm:spPr/>
      <dgm:t>
        <a:bodyPr/>
        <a:lstStyle/>
        <a:p>
          <a:r>
            <a:rPr lang="en-GB" dirty="0" smtClean="0"/>
            <a:t>WSRF Rendering</a:t>
          </a:r>
          <a:endParaRPr lang="en-GB" dirty="0"/>
        </a:p>
      </dgm:t>
    </dgm:pt>
    <dgm:pt modelId="{4CFB3289-3DE3-4CFF-ADE0-F7BD8F3B5BBB}" type="parTrans" cxnId="{7049E30C-E718-42E8-9A93-2FE9405959EE}">
      <dgm:prSet/>
      <dgm:spPr/>
      <dgm:t>
        <a:bodyPr/>
        <a:lstStyle/>
        <a:p>
          <a:endParaRPr lang="en-GB"/>
        </a:p>
      </dgm:t>
    </dgm:pt>
    <dgm:pt modelId="{62B1D103-6D2C-4A71-8AD8-754DE0A39ED8}" type="sibTrans" cxnId="{7049E30C-E718-42E8-9A93-2FE9405959EE}">
      <dgm:prSet/>
      <dgm:spPr/>
      <dgm:t>
        <a:bodyPr/>
        <a:lstStyle/>
        <a:p>
          <a:endParaRPr lang="en-GB"/>
        </a:p>
      </dgm:t>
    </dgm:pt>
    <dgm:pt modelId="{291D3DFD-D44E-4226-B85B-EB5AE4A8CEAA}">
      <dgm:prSet phldrT="[Text]"/>
      <dgm:spPr/>
      <dgm:t>
        <a:bodyPr/>
        <a:lstStyle/>
        <a:p>
          <a:r>
            <a:rPr lang="en-GB" dirty="0" smtClean="0"/>
            <a:t>Plain WS Experiences Document</a:t>
          </a:r>
          <a:endParaRPr lang="en-GB" dirty="0"/>
        </a:p>
      </dgm:t>
    </dgm:pt>
    <dgm:pt modelId="{14145F30-5790-4E23-A13D-0C00DFC672DB}" type="parTrans" cxnId="{30FB65FC-6441-4A48-927C-2AB63A8C0743}">
      <dgm:prSet/>
      <dgm:spPr/>
      <dgm:t>
        <a:bodyPr/>
        <a:lstStyle/>
        <a:p>
          <a:endParaRPr lang="en-GB"/>
        </a:p>
      </dgm:t>
    </dgm:pt>
    <dgm:pt modelId="{036EDD37-5D51-4818-A0BF-173353C80564}" type="sibTrans" cxnId="{30FB65FC-6441-4A48-927C-2AB63A8C0743}">
      <dgm:prSet/>
      <dgm:spPr/>
      <dgm:t>
        <a:bodyPr/>
        <a:lstStyle/>
        <a:p>
          <a:endParaRPr lang="en-GB"/>
        </a:p>
      </dgm:t>
    </dgm:pt>
    <dgm:pt modelId="{8ACD2C19-7B90-4193-B9CA-AB69E954BE07}">
      <dgm:prSet phldrT="[Text]"/>
      <dgm:spPr/>
      <dgm:t>
        <a:bodyPr/>
        <a:lstStyle/>
        <a:p>
          <a:r>
            <a:rPr lang="en-GB" dirty="0" smtClean="0"/>
            <a:t>WSRF Experiences Document</a:t>
          </a:r>
          <a:endParaRPr lang="en-GB" dirty="0"/>
        </a:p>
      </dgm:t>
    </dgm:pt>
    <dgm:pt modelId="{D11CAA8E-AA90-47ED-8BD7-38874A101B5A}" type="parTrans" cxnId="{BE133356-950A-4561-8F31-6B79C75F3DD2}">
      <dgm:prSet/>
      <dgm:spPr/>
      <dgm:t>
        <a:bodyPr/>
        <a:lstStyle/>
        <a:p>
          <a:endParaRPr lang="en-GB"/>
        </a:p>
      </dgm:t>
    </dgm:pt>
    <dgm:pt modelId="{9F6BFCC6-27FB-4E1A-9970-1C1F8A8FC23D}" type="sibTrans" cxnId="{BE133356-950A-4561-8F31-6B79C75F3DD2}">
      <dgm:prSet/>
      <dgm:spPr/>
      <dgm:t>
        <a:bodyPr/>
        <a:lstStyle/>
        <a:p>
          <a:endParaRPr lang="en-GB"/>
        </a:p>
      </dgm:t>
    </dgm:pt>
    <dgm:pt modelId="{1DCD753E-35CF-4A76-BC4F-27F0ABCEBECD}" type="pres">
      <dgm:prSet presAssocID="{57970B8C-19E6-4643-A71B-09A43CB7156C}" presName="hierChild1" presStyleCnt="0">
        <dgm:presLayoutVars>
          <dgm:chPref val="1"/>
          <dgm:dir/>
          <dgm:animOne val="branch"/>
          <dgm:animLvl val="lvl"/>
          <dgm:resizeHandles/>
        </dgm:presLayoutVars>
      </dgm:prSet>
      <dgm:spPr/>
      <dgm:t>
        <a:bodyPr/>
        <a:lstStyle/>
        <a:p>
          <a:endParaRPr lang="en-GB"/>
        </a:p>
      </dgm:t>
    </dgm:pt>
    <dgm:pt modelId="{A5C2968A-B466-43E7-BFBE-368A1860CB47}" type="pres">
      <dgm:prSet presAssocID="{CD6A50F1-0264-4C80-ABFF-34C89300C843}" presName="hierRoot1" presStyleCnt="0"/>
      <dgm:spPr/>
    </dgm:pt>
    <dgm:pt modelId="{D9BB4914-A06F-4F4F-9BC0-4086C5888E38}" type="pres">
      <dgm:prSet presAssocID="{CD6A50F1-0264-4C80-ABFF-34C89300C843}" presName="composite" presStyleCnt="0"/>
      <dgm:spPr/>
    </dgm:pt>
    <dgm:pt modelId="{28912DB5-F010-46F8-8F70-67A3FFD15AD0}" type="pres">
      <dgm:prSet presAssocID="{CD6A50F1-0264-4C80-ABFF-34C89300C843}" presName="background" presStyleLbl="node0" presStyleIdx="0" presStyleCnt="1"/>
      <dgm:spPr/>
    </dgm:pt>
    <dgm:pt modelId="{ED8BDF8D-1879-439A-9184-7EC289907269}" type="pres">
      <dgm:prSet presAssocID="{CD6A50F1-0264-4C80-ABFF-34C89300C843}" presName="text" presStyleLbl="fgAcc0" presStyleIdx="0" presStyleCnt="1">
        <dgm:presLayoutVars>
          <dgm:chPref val="3"/>
        </dgm:presLayoutVars>
      </dgm:prSet>
      <dgm:spPr/>
      <dgm:t>
        <a:bodyPr/>
        <a:lstStyle/>
        <a:p>
          <a:endParaRPr lang="en-GB"/>
        </a:p>
      </dgm:t>
    </dgm:pt>
    <dgm:pt modelId="{BD2C2F99-4C56-4615-BE41-92E49FBF21D5}" type="pres">
      <dgm:prSet presAssocID="{CD6A50F1-0264-4C80-ABFF-34C89300C843}" presName="hierChild2" presStyleCnt="0"/>
      <dgm:spPr/>
    </dgm:pt>
    <dgm:pt modelId="{4A0F68AD-3D5E-4371-BA4D-7CA5642C5A95}" type="pres">
      <dgm:prSet presAssocID="{E313B130-4E8B-475F-AC11-C52B92A62F11}" presName="Name10" presStyleLbl="parChTrans1D2" presStyleIdx="0" presStyleCnt="2"/>
      <dgm:spPr/>
      <dgm:t>
        <a:bodyPr/>
        <a:lstStyle/>
        <a:p>
          <a:endParaRPr lang="en-GB"/>
        </a:p>
      </dgm:t>
    </dgm:pt>
    <dgm:pt modelId="{37EC208C-1760-4D0B-A895-59D4A238370F}" type="pres">
      <dgm:prSet presAssocID="{1379707F-0CC3-4615-9439-F4F3293A463C}" presName="hierRoot2" presStyleCnt="0"/>
      <dgm:spPr/>
    </dgm:pt>
    <dgm:pt modelId="{5625AD72-D55E-460C-9A6F-0725A088D1AF}" type="pres">
      <dgm:prSet presAssocID="{1379707F-0CC3-4615-9439-F4F3293A463C}" presName="composite2" presStyleCnt="0"/>
      <dgm:spPr/>
    </dgm:pt>
    <dgm:pt modelId="{A571B368-0D2C-4B72-A79F-5E4C5E64942E}" type="pres">
      <dgm:prSet presAssocID="{1379707F-0CC3-4615-9439-F4F3293A463C}" presName="background2" presStyleLbl="node2" presStyleIdx="0" presStyleCnt="2"/>
      <dgm:spPr>
        <a:solidFill>
          <a:srgbClr val="FFFF00"/>
        </a:solidFill>
      </dgm:spPr>
    </dgm:pt>
    <dgm:pt modelId="{7E6081F6-3A04-4F8F-8E96-F9C3E3F725EE}" type="pres">
      <dgm:prSet presAssocID="{1379707F-0CC3-4615-9439-F4F3293A463C}" presName="text2" presStyleLbl="fgAcc2" presStyleIdx="0" presStyleCnt="2">
        <dgm:presLayoutVars>
          <dgm:chPref val="3"/>
        </dgm:presLayoutVars>
      </dgm:prSet>
      <dgm:spPr/>
      <dgm:t>
        <a:bodyPr/>
        <a:lstStyle/>
        <a:p>
          <a:endParaRPr lang="en-GB"/>
        </a:p>
      </dgm:t>
    </dgm:pt>
    <dgm:pt modelId="{E511601D-79EC-4DB8-BAF9-F3AE72CCA215}" type="pres">
      <dgm:prSet presAssocID="{1379707F-0CC3-4615-9439-F4F3293A463C}" presName="hierChild3" presStyleCnt="0"/>
      <dgm:spPr/>
    </dgm:pt>
    <dgm:pt modelId="{61D6A58E-B74F-47EF-AA0A-60D0786029C0}" type="pres">
      <dgm:prSet presAssocID="{14145F30-5790-4E23-A13D-0C00DFC672DB}" presName="Name17" presStyleLbl="parChTrans1D3" presStyleIdx="0" presStyleCnt="2"/>
      <dgm:spPr/>
      <dgm:t>
        <a:bodyPr/>
        <a:lstStyle/>
        <a:p>
          <a:endParaRPr lang="en-GB"/>
        </a:p>
      </dgm:t>
    </dgm:pt>
    <dgm:pt modelId="{FD262B89-E96F-46DE-8D7D-1DA850F73482}" type="pres">
      <dgm:prSet presAssocID="{291D3DFD-D44E-4226-B85B-EB5AE4A8CEAA}" presName="hierRoot3" presStyleCnt="0"/>
      <dgm:spPr/>
    </dgm:pt>
    <dgm:pt modelId="{4B4758B9-2F96-4678-B51D-FE0475FFD133}" type="pres">
      <dgm:prSet presAssocID="{291D3DFD-D44E-4226-B85B-EB5AE4A8CEAA}" presName="composite3" presStyleCnt="0"/>
      <dgm:spPr/>
    </dgm:pt>
    <dgm:pt modelId="{E9F8ABF7-1D08-42D0-83AB-69DDDB65FE1C}" type="pres">
      <dgm:prSet presAssocID="{291D3DFD-D44E-4226-B85B-EB5AE4A8CEAA}" presName="background3" presStyleLbl="node3" presStyleIdx="0" presStyleCnt="2"/>
      <dgm:spPr>
        <a:solidFill>
          <a:srgbClr val="FF0000"/>
        </a:solidFill>
      </dgm:spPr>
    </dgm:pt>
    <dgm:pt modelId="{2C257A26-DE70-43D5-A9E7-DC04F87D097E}" type="pres">
      <dgm:prSet presAssocID="{291D3DFD-D44E-4226-B85B-EB5AE4A8CEAA}" presName="text3" presStyleLbl="fgAcc3" presStyleIdx="0" presStyleCnt="2">
        <dgm:presLayoutVars>
          <dgm:chPref val="3"/>
        </dgm:presLayoutVars>
      </dgm:prSet>
      <dgm:spPr/>
      <dgm:t>
        <a:bodyPr/>
        <a:lstStyle/>
        <a:p>
          <a:endParaRPr lang="en-GB"/>
        </a:p>
      </dgm:t>
    </dgm:pt>
    <dgm:pt modelId="{44996DE4-5DA5-48BE-B437-FB79E0F63506}" type="pres">
      <dgm:prSet presAssocID="{291D3DFD-D44E-4226-B85B-EB5AE4A8CEAA}" presName="hierChild4" presStyleCnt="0"/>
      <dgm:spPr/>
    </dgm:pt>
    <dgm:pt modelId="{295298E8-A7D1-4B8D-83C8-130A0817737D}" type="pres">
      <dgm:prSet presAssocID="{4CFB3289-3DE3-4CFF-ADE0-F7BD8F3B5BBB}" presName="Name10" presStyleLbl="parChTrans1D2" presStyleIdx="1" presStyleCnt="2"/>
      <dgm:spPr/>
      <dgm:t>
        <a:bodyPr/>
        <a:lstStyle/>
        <a:p>
          <a:endParaRPr lang="en-GB"/>
        </a:p>
      </dgm:t>
    </dgm:pt>
    <dgm:pt modelId="{B0FA2425-27C7-4DCA-BBBC-C20588995802}" type="pres">
      <dgm:prSet presAssocID="{12E38B66-1CFD-44FD-BFA1-FDE9C103FC53}" presName="hierRoot2" presStyleCnt="0"/>
      <dgm:spPr/>
    </dgm:pt>
    <dgm:pt modelId="{81A49014-9410-4536-99E7-F7908E88BB06}" type="pres">
      <dgm:prSet presAssocID="{12E38B66-1CFD-44FD-BFA1-FDE9C103FC53}" presName="composite2" presStyleCnt="0"/>
      <dgm:spPr/>
    </dgm:pt>
    <dgm:pt modelId="{5FEF18FD-5D1F-4493-AFDD-9DC7781F8FDE}" type="pres">
      <dgm:prSet presAssocID="{12E38B66-1CFD-44FD-BFA1-FDE9C103FC53}" presName="background2" presStyleLbl="node2" presStyleIdx="1" presStyleCnt="2"/>
      <dgm:spPr>
        <a:solidFill>
          <a:srgbClr val="FF0000"/>
        </a:solidFill>
      </dgm:spPr>
    </dgm:pt>
    <dgm:pt modelId="{C6808BAA-C10A-4A83-88A8-A1B5E5A3B3E6}" type="pres">
      <dgm:prSet presAssocID="{12E38B66-1CFD-44FD-BFA1-FDE9C103FC53}" presName="text2" presStyleLbl="fgAcc2" presStyleIdx="1" presStyleCnt="2">
        <dgm:presLayoutVars>
          <dgm:chPref val="3"/>
        </dgm:presLayoutVars>
      </dgm:prSet>
      <dgm:spPr/>
      <dgm:t>
        <a:bodyPr/>
        <a:lstStyle/>
        <a:p>
          <a:endParaRPr lang="en-GB"/>
        </a:p>
      </dgm:t>
    </dgm:pt>
    <dgm:pt modelId="{7051DB28-8270-4EE6-A82E-935C27841D36}" type="pres">
      <dgm:prSet presAssocID="{12E38B66-1CFD-44FD-BFA1-FDE9C103FC53}" presName="hierChild3" presStyleCnt="0"/>
      <dgm:spPr/>
    </dgm:pt>
    <dgm:pt modelId="{58C696D6-A560-49E5-B0C6-F8EBB6A01A26}" type="pres">
      <dgm:prSet presAssocID="{D11CAA8E-AA90-47ED-8BD7-38874A101B5A}" presName="Name17" presStyleLbl="parChTrans1D3" presStyleIdx="1" presStyleCnt="2"/>
      <dgm:spPr/>
      <dgm:t>
        <a:bodyPr/>
        <a:lstStyle/>
        <a:p>
          <a:endParaRPr lang="en-GB"/>
        </a:p>
      </dgm:t>
    </dgm:pt>
    <dgm:pt modelId="{688DDFDC-5F64-4E38-95FB-62BBBAFA4113}" type="pres">
      <dgm:prSet presAssocID="{8ACD2C19-7B90-4193-B9CA-AB69E954BE07}" presName="hierRoot3" presStyleCnt="0"/>
      <dgm:spPr/>
    </dgm:pt>
    <dgm:pt modelId="{7915BC63-AAB2-4A25-B959-2B58C776E7E1}" type="pres">
      <dgm:prSet presAssocID="{8ACD2C19-7B90-4193-B9CA-AB69E954BE07}" presName="composite3" presStyleCnt="0"/>
      <dgm:spPr/>
    </dgm:pt>
    <dgm:pt modelId="{E11B6C20-94DD-4B00-8087-56C0D9D44051}" type="pres">
      <dgm:prSet presAssocID="{8ACD2C19-7B90-4193-B9CA-AB69E954BE07}" presName="background3" presStyleLbl="node3" presStyleIdx="1" presStyleCnt="2"/>
      <dgm:spPr>
        <a:solidFill>
          <a:srgbClr val="FF0000"/>
        </a:solidFill>
      </dgm:spPr>
    </dgm:pt>
    <dgm:pt modelId="{97271381-CBC6-4112-A804-D24FB2B829C1}" type="pres">
      <dgm:prSet presAssocID="{8ACD2C19-7B90-4193-B9CA-AB69E954BE07}" presName="text3" presStyleLbl="fgAcc3" presStyleIdx="1" presStyleCnt="2" custLinFactNeighborY="579">
        <dgm:presLayoutVars>
          <dgm:chPref val="3"/>
        </dgm:presLayoutVars>
      </dgm:prSet>
      <dgm:spPr/>
      <dgm:t>
        <a:bodyPr/>
        <a:lstStyle/>
        <a:p>
          <a:endParaRPr lang="en-GB"/>
        </a:p>
      </dgm:t>
    </dgm:pt>
    <dgm:pt modelId="{3CDEAF6A-9F5E-498C-84EB-20152A6920C2}" type="pres">
      <dgm:prSet presAssocID="{8ACD2C19-7B90-4193-B9CA-AB69E954BE07}" presName="hierChild4" presStyleCnt="0"/>
      <dgm:spPr/>
    </dgm:pt>
  </dgm:ptLst>
  <dgm:cxnLst>
    <dgm:cxn modelId="{BE133356-950A-4561-8F31-6B79C75F3DD2}" srcId="{12E38B66-1CFD-44FD-BFA1-FDE9C103FC53}" destId="{8ACD2C19-7B90-4193-B9CA-AB69E954BE07}" srcOrd="0" destOrd="0" parTransId="{D11CAA8E-AA90-47ED-8BD7-38874A101B5A}" sibTransId="{9F6BFCC6-27FB-4E1A-9970-1C1F8A8FC23D}"/>
    <dgm:cxn modelId="{7536F4B2-E902-4EAF-9A3F-AEA503EBFCC4}" srcId="{CD6A50F1-0264-4C80-ABFF-34C89300C843}" destId="{1379707F-0CC3-4615-9439-F4F3293A463C}" srcOrd="0" destOrd="0" parTransId="{E313B130-4E8B-475F-AC11-C52B92A62F11}" sibTransId="{B5CE0B33-CDA4-426E-9497-4A61A3B0FA94}"/>
    <dgm:cxn modelId="{E78B1E70-22CE-4B20-8556-22F7A72EB981}" type="presOf" srcId="{D11CAA8E-AA90-47ED-8BD7-38874A101B5A}" destId="{58C696D6-A560-49E5-B0C6-F8EBB6A01A26}" srcOrd="0" destOrd="0" presId="urn:microsoft.com/office/officeart/2005/8/layout/hierarchy1"/>
    <dgm:cxn modelId="{4198ED8B-BCDE-4401-A974-5A418F3D1F2D}" type="presOf" srcId="{8ACD2C19-7B90-4193-B9CA-AB69E954BE07}" destId="{97271381-CBC6-4112-A804-D24FB2B829C1}" srcOrd="0" destOrd="0" presId="urn:microsoft.com/office/officeart/2005/8/layout/hierarchy1"/>
    <dgm:cxn modelId="{3E857184-64F1-4874-B1D2-11C147649827}" type="presOf" srcId="{57970B8C-19E6-4643-A71B-09A43CB7156C}" destId="{1DCD753E-35CF-4A76-BC4F-27F0ABCEBECD}" srcOrd="0" destOrd="0" presId="urn:microsoft.com/office/officeart/2005/8/layout/hierarchy1"/>
    <dgm:cxn modelId="{7049E30C-E718-42E8-9A93-2FE9405959EE}" srcId="{CD6A50F1-0264-4C80-ABFF-34C89300C843}" destId="{12E38B66-1CFD-44FD-BFA1-FDE9C103FC53}" srcOrd="1" destOrd="0" parTransId="{4CFB3289-3DE3-4CFF-ADE0-F7BD8F3B5BBB}" sibTransId="{62B1D103-6D2C-4A71-8AD8-754DE0A39ED8}"/>
    <dgm:cxn modelId="{791D0890-1C8B-413D-801A-A87E8BFCB043}" type="presOf" srcId="{14145F30-5790-4E23-A13D-0C00DFC672DB}" destId="{61D6A58E-B74F-47EF-AA0A-60D0786029C0}" srcOrd="0" destOrd="0" presId="urn:microsoft.com/office/officeart/2005/8/layout/hierarchy1"/>
    <dgm:cxn modelId="{7042F5D2-C36F-4CB0-B17A-0D3C28BE0A36}" type="presOf" srcId="{12E38B66-1CFD-44FD-BFA1-FDE9C103FC53}" destId="{C6808BAA-C10A-4A83-88A8-A1B5E5A3B3E6}" srcOrd="0" destOrd="0" presId="urn:microsoft.com/office/officeart/2005/8/layout/hierarchy1"/>
    <dgm:cxn modelId="{9760F02A-7EBB-4612-A923-3DD9E09458EA}" type="presOf" srcId="{CD6A50F1-0264-4C80-ABFF-34C89300C843}" destId="{ED8BDF8D-1879-439A-9184-7EC289907269}" srcOrd="0" destOrd="0" presId="urn:microsoft.com/office/officeart/2005/8/layout/hierarchy1"/>
    <dgm:cxn modelId="{8F78FEFF-0AFC-42E7-9B56-5D62204E5311}" type="presOf" srcId="{E313B130-4E8B-475F-AC11-C52B92A62F11}" destId="{4A0F68AD-3D5E-4371-BA4D-7CA5642C5A95}" srcOrd="0" destOrd="0" presId="urn:microsoft.com/office/officeart/2005/8/layout/hierarchy1"/>
    <dgm:cxn modelId="{30FB65FC-6441-4A48-927C-2AB63A8C0743}" srcId="{1379707F-0CC3-4615-9439-F4F3293A463C}" destId="{291D3DFD-D44E-4226-B85B-EB5AE4A8CEAA}" srcOrd="0" destOrd="0" parTransId="{14145F30-5790-4E23-A13D-0C00DFC672DB}" sibTransId="{036EDD37-5D51-4818-A0BF-173353C80564}"/>
    <dgm:cxn modelId="{8EC068BF-F7AE-4CB6-8E67-E3F02DF322AC}" type="presOf" srcId="{1379707F-0CC3-4615-9439-F4F3293A463C}" destId="{7E6081F6-3A04-4F8F-8E96-F9C3E3F725EE}" srcOrd="0" destOrd="0" presId="urn:microsoft.com/office/officeart/2005/8/layout/hierarchy1"/>
    <dgm:cxn modelId="{72FAD0EE-79F8-4AB8-93A8-8AEDBB94002E}" type="presOf" srcId="{291D3DFD-D44E-4226-B85B-EB5AE4A8CEAA}" destId="{2C257A26-DE70-43D5-A9E7-DC04F87D097E}" srcOrd="0" destOrd="0" presId="urn:microsoft.com/office/officeart/2005/8/layout/hierarchy1"/>
    <dgm:cxn modelId="{79DDE149-852D-46F1-80E7-175D2044E5B7}" srcId="{57970B8C-19E6-4643-A71B-09A43CB7156C}" destId="{CD6A50F1-0264-4C80-ABFF-34C89300C843}" srcOrd="0" destOrd="0" parTransId="{4F894D50-D15E-40CC-BD64-AB978A686403}" sibTransId="{4D3EBC6F-1255-4FB3-8186-2B6EB338A9D4}"/>
    <dgm:cxn modelId="{2EEE8034-E011-4B14-AFCA-E66CA0ECEC65}" type="presOf" srcId="{4CFB3289-3DE3-4CFF-ADE0-F7BD8F3B5BBB}" destId="{295298E8-A7D1-4B8D-83C8-130A0817737D}" srcOrd="0" destOrd="0" presId="urn:microsoft.com/office/officeart/2005/8/layout/hierarchy1"/>
    <dgm:cxn modelId="{7BFD11DB-2A11-47FD-8318-3FE2B2B25F90}" type="presParOf" srcId="{1DCD753E-35CF-4A76-BC4F-27F0ABCEBECD}" destId="{A5C2968A-B466-43E7-BFBE-368A1860CB47}" srcOrd="0" destOrd="0" presId="urn:microsoft.com/office/officeart/2005/8/layout/hierarchy1"/>
    <dgm:cxn modelId="{4DD87241-0922-42D5-B892-6F8D9AAE318F}" type="presParOf" srcId="{A5C2968A-B466-43E7-BFBE-368A1860CB47}" destId="{D9BB4914-A06F-4F4F-9BC0-4086C5888E38}" srcOrd="0" destOrd="0" presId="urn:microsoft.com/office/officeart/2005/8/layout/hierarchy1"/>
    <dgm:cxn modelId="{20F9B9D6-6E70-4581-AF74-F338A009C36B}" type="presParOf" srcId="{D9BB4914-A06F-4F4F-9BC0-4086C5888E38}" destId="{28912DB5-F010-46F8-8F70-67A3FFD15AD0}" srcOrd="0" destOrd="0" presId="urn:microsoft.com/office/officeart/2005/8/layout/hierarchy1"/>
    <dgm:cxn modelId="{78B37648-8040-4B89-92EB-BE42F3DC407D}" type="presParOf" srcId="{D9BB4914-A06F-4F4F-9BC0-4086C5888E38}" destId="{ED8BDF8D-1879-439A-9184-7EC289907269}" srcOrd="1" destOrd="0" presId="urn:microsoft.com/office/officeart/2005/8/layout/hierarchy1"/>
    <dgm:cxn modelId="{4F732770-819B-4F5B-A099-F521DFED5A40}" type="presParOf" srcId="{A5C2968A-B466-43E7-BFBE-368A1860CB47}" destId="{BD2C2F99-4C56-4615-BE41-92E49FBF21D5}" srcOrd="1" destOrd="0" presId="urn:microsoft.com/office/officeart/2005/8/layout/hierarchy1"/>
    <dgm:cxn modelId="{84B04976-1E02-4202-80DD-D7351BB416F8}" type="presParOf" srcId="{BD2C2F99-4C56-4615-BE41-92E49FBF21D5}" destId="{4A0F68AD-3D5E-4371-BA4D-7CA5642C5A95}" srcOrd="0" destOrd="0" presId="urn:microsoft.com/office/officeart/2005/8/layout/hierarchy1"/>
    <dgm:cxn modelId="{62AE4969-2080-439D-B9B7-A11F558679A9}" type="presParOf" srcId="{BD2C2F99-4C56-4615-BE41-92E49FBF21D5}" destId="{37EC208C-1760-4D0B-A895-59D4A238370F}" srcOrd="1" destOrd="0" presId="urn:microsoft.com/office/officeart/2005/8/layout/hierarchy1"/>
    <dgm:cxn modelId="{EF1431C0-8DAD-403E-88E3-B961236EF557}" type="presParOf" srcId="{37EC208C-1760-4D0B-A895-59D4A238370F}" destId="{5625AD72-D55E-460C-9A6F-0725A088D1AF}" srcOrd="0" destOrd="0" presId="urn:microsoft.com/office/officeart/2005/8/layout/hierarchy1"/>
    <dgm:cxn modelId="{4D80FD27-D2F8-44C1-ADFE-F006DD87939F}" type="presParOf" srcId="{5625AD72-D55E-460C-9A6F-0725A088D1AF}" destId="{A571B368-0D2C-4B72-A79F-5E4C5E64942E}" srcOrd="0" destOrd="0" presId="urn:microsoft.com/office/officeart/2005/8/layout/hierarchy1"/>
    <dgm:cxn modelId="{26265B74-218B-4A9C-87D1-B79410162D81}" type="presParOf" srcId="{5625AD72-D55E-460C-9A6F-0725A088D1AF}" destId="{7E6081F6-3A04-4F8F-8E96-F9C3E3F725EE}" srcOrd="1" destOrd="0" presId="urn:microsoft.com/office/officeart/2005/8/layout/hierarchy1"/>
    <dgm:cxn modelId="{03C3A4BB-5E44-45B6-ADCB-1691A69655A0}" type="presParOf" srcId="{37EC208C-1760-4D0B-A895-59D4A238370F}" destId="{E511601D-79EC-4DB8-BAF9-F3AE72CCA215}" srcOrd="1" destOrd="0" presId="urn:microsoft.com/office/officeart/2005/8/layout/hierarchy1"/>
    <dgm:cxn modelId="{47C6D695-29E4-4BAE-A1C9-B1406CD74D13}" type="presParOf" srcId="{E511601D-79EC-4DB8-BAF9-F3AE72CCA215}" destId="{61D6A58E-B74F-47EF-AA0A-60D0786029C0}" srcOrd="0" destOrd="0" presId="urn:microsoft.com/office/officeart/2005/8/layout/hierarchy1"/>
    <dgm:cxn modelId="{1A2DFA90-FD42-4536-B40C-688B09883553}" type="presParOf" srcId="{E511601D-79EC-4DB8-BAF9-F3AE72CCA215}" destId="{FD262B89-E96F-46DE-8D7D-1DA850F73482}" srcOrd="1" destOrd="0" presId="urn:microsoft.com/office/officeart/2005/8/layout/hierarchy1"/>
    <dgm:cxn modelId="{49065F7D-9648-4569-91A4-EE024D1656ED}" type="presParOf" srcId="{FD262B89-E96F-46DE-8D7D-1DA850F73482}" destId="{4B4758B9-2F96-4678-B51D-FE0475FFD133}" srcOrd="0" destOrd="0" presId="urn:microsoft.com/office/officeart/2005/8/layout/hierarchy1"/>
    <dgm:cxn modelId="{5C03A718-B2E9-4E4E-A60D-C9529B1CB365}" type="presParOf" srcId="{4B4758B9-2F96-4678-B51D-FE0475FFD133}" destId="{E9F8ABF7-1D08-42D0-83AB-69DDDB65FE1C}" srcOrd="0" destOrd="0" presId="urn:microsoft.com/office/officeart/2005/8/layout/hierarchy1"/>
    <dgm:cxn modelId="{43463ACD-8165-45A8-BBDE-F34E2D102522}" type="presParOf" srcId="{4B4758B9-2F96-4678-B51D-FE0475FFD133}" destId="{2C257A26-DE70-43D5-A9E7-DC04F87D097E}" srcOrd="1" destOrd="0" presId="urn:microsoft.com/office/officeart/2005/8/layout/hierarchy1"/>
    <dgm:cxn modelId="{95483973-05C2-459C-99B9-1C763DBFA30D}" type="presParOf" srcId="{FD262B89-E96F-46DE-8D7D-1DA850F73482}" destId="{44996DE4-5DA5-48BE-B437-FB79E0F63506}" srcOrd="1" destOrd="0" presId="urn:microsoft.com/office/officeart/2005/8/layout/hierarchy1"/>
    <dgm:cxn modelId="{94587CB9-7724-4C5A-8542-5CE8BA5A3B1D}" type="presParOf" srcId="{BD2C2F99-4C56-4615-BE41-92E49FBF21D5}" destId="{295298E8-A7D1-4B8D-83C8-130A0817737D}" srcOrd="2" destOrd="0" presId="urn:microsoft.com/office/officeart/2005/8/layout/hierarchy1"/>
    <dgm:cxn modelId="{229F03A6-5F3B-4C65-9DA3-E94640FB8458}" type="presParOf" srcId="{BD2C2F99-4C56-4615-BE41-92E49FBF21D5}" destId="{B0FA2425-27C7-4DCA-BBBC-C20588995802}" srcOrd="3" destOrd="0" presId="urn:microsoft.com/office/officeart/2005/8/layout/hierarchy1"/>
    <dgm:cxn modelId="{9C49E5CC-8689-47AE-B419-93E3F4112553}" type="presParOf" srcId="{B0FA2425-27C7-4DCA-BBBC-C20588995802}" destId="{81A49014-9410-4536-99E7-F7908E88BB06}" srcOrd="0" destOrd="0" presId="urn:microsoft.com/office/officeart/2005/8/layout/hierarchy1"/>
    <dgm:cxn modelId="{9897154C-B8B7-4C65-8680-5752261144BD}" type="presParOf" srcId="{81A49014-9410-4536-99E7-F7908E88BB06}" destId="{5FEF18FD-5D1F-4493-AFDD-9DC7781F8FDE}" srcOrd="0" destOrd="0" presId="urn:microsoft.com/office/officeart/2005/8/layout/hierarchy1"/>
    <dgm:cxn modelId="{E903C0F6-4B7C-4597-88D4-74952D77448E}" type="presParOf" srcId="{81A49014-9410-4536-99E7-F7908E88BB06}" destId="{C6808BAA-C10A-4A83-88A8-A1B5E5A3B3E6}" srcOrd="1" destOrd="0" presId="urn:microsoft.com/office/officeart/2005/8/layout/hierarchy1"/>
    <dgm:cxn modelId="{E563E34E-7D08-4194-97F3-826E65FBF5DA}" type="presParOf" srcId="{B0FA2425-27C7-4DCA-BBBC-C20588995802}" destId="{7051DB28-8270-4EE6-A82E-935C27841D36}" srcOrd="1" destOrd="0" presId="urn:microsoft.com/office/officeart/2005/8/layout/hierarchy1"/>
    <dgm:cxn modelId="{B9429AEB-CCE7-4415-941A-66F6060E166D}" type="presParOf" srcId="{7051DB28-8270-4EE6-A82E-935C27841D36}" destId="{58C696D6-A560-49E5-B0C6-F8EBB6A01A26}" srcOrd="0" destOrd="0" presId="urn:microsoft.com/office/officeart/2005/8/layout/hierarchy1"/>
    <dgm:cxn modelId="{A0E1D3B4-A463-4860-8310-91AF801D8831}" type="presParOf" srcId="{7051DB28-8270-4EE6-A82E-935C27841D36}" destId="{688DDFDC-5F64-4E38-95FB-62BBBAFA4113}" srcOrd="1" destOrd="0" presId="urn:microsoft.com/office/officeart/2005/8/layout/hierarchy1"/>
    <dgm:cxn modelId="{72537D8D-F8D9-495B-84B2-12DF687F60C1}" type="presParOf" srcId="{688DDFDC-5F64-4E38-95FB-62BBBAFA4113}" destId="{7915BC63-AAB2-4A25-B959-2B58C776E7E1}" srcOrd="0" destOrd="0" presId="urn:microsoft.com/office/officeart/2005/8/layout/hierarchy1"/>
    <dgm:cxn modelId="{75A7E2B9-BE8A-434B-BFBB-2576C20BAB6B}" type="presParOf" srcId="{7915BC63-AAB2-4A25-B959-2B58C776E7E1}" destId="{E11B6C20-94DD-4B00-8087-56C0D9D44051}" srcOrd="0" destOrd="0" presId="urn:microsoft.com/office/officeart/2005/8/layout/hierarchy1"/>
    <dgm:cxn modelId="{85158407-99C5-4D75-AA3A-2C57D5DADD5B}" type="presParOf" srcId="{7915BC63-AAB2-4A25-B959-2B58C776E7E1}" destId="{97271381-CBC6-4112-A804-D24FB2B829C1}" srcOrd="1" destOrd="0" presId="urn:microsoft.com/office/officeart/2005/8/layout/hierarchy1"/>
    <dgm:cxn modelId="{3F5E834C-9AEF-4E4F-B6B4-EE0146B9BD61}" type="presParOf" srcId="{688DDFDC-5F64-4E38-95FB-62BBBAFA4113}" destId="{3CDEAF6A-9F5E-498C-84EB-20152A6920C2}"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0026D5A1-147F-4E44-85FA-BC427A69819A}" type="slidenum">
              <a:rPr lang="ja-JP" altLang="en-US"/>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A00A9652-8879-43E7-9340-0F783991BEC7}" type="slidenum">
              <a:rPr lang="ja-JP" altLang="en-US"/>
              <a:pPr/>
              <a:t>‹#›</a:t>
            </a:fld>
            <a:endParaRPr lang="en-US" altLang="ja-JP"/>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0B5480-454C-4205-A312-BED259DF9494}" type="slidenum">
              <a:rPr lang="ja-JP" altLang="en-US"/>
              <a:pPr/>
              <a:t>2</a:t>
            </a:fld>
            <a:endParaRPr lang="en-US" altLang="ja-JP"/>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ltLang="ja-JP"/>
              <a:t>IPR Notices Note Well for OGF meetings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GB" smtClean="0">
              <a:ea typeface="ＭＳ Ｐゴシック" pitchFamily="-110" charset="-128"/>
            </a:endParaRPr>
          </a:p>
        </p:txBody>
      </p:sp>
      <p:sp>
        <p:nvSpPr>
          <p:cNvPr id="33796" name="Slide Number Placeholder 3"/>
          <p:cNvSpPr>
            <a:spLocks noGrp="1"/>
          </p:cNvSpPr>
          <p:nvPr>
            <p:ph type="sldNum" sz="quarter" idx="5"/>
          </p:nvPr>
        </p:nvSpPr>
        <p:spPr>
          <a:noFill/>
        </p:spPr>
        <p:txBody>
          <a:bodyPr/>
          <a:lstStyle/>
          <a:p>
            <a:fld id="{E7535546-60FF-4389-B18D-6BBBC8AC32B0}" type="slidenum">
              <a:rPr lang="en-US" altLang="ja-JP" smtClean="0">
                <a:ea typeface="ＭＳ Ｐゴシック" pitchFamily="-110" charset="-128"/>
              </a:rPr>
              <a:pPr/>
              <a:t>14</a:t>
            </a:fld>
            <a:endParaRPr lang="en-US" altLang="ja-JP" smtClean="0">
              <a:ea typeface="ＭＳ Ｐゴシック" pitchFamily="-110"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GB" smtClean="0">
              <a:ea typeface="ＭＳ Ｐゴシック" pitchFamily="-110" charset="-128"/>
            </a:endParaRPr>
          </a:p>
        </p:txBody>
      </p:sp>
      <p:sp>
        <p:nvSpPr>
          <p:cNvPr id="34820" name="Slide Number Placeholder 3"/>
          <p:cNvSpPr>
            <a:spLocks noGrp="1"/>
          </p:cNvSpPr>
          <p:nvPr>
            <p:ph type="sldNum" sz="quarter" idx="5"/>
          </p:nvPr>
        </p:nvSpPr>
        <p:spPr>
          <a:noFill/>
        </p:spPr>
        <p:txBody>
          <a:bodyPr/>
          <a:lstStyle/>
          <a:p>
            <a:fld id="{854FA8D2-83E2-4422-B462-81D3CBDE2AB5}" type="slidenum">
              <a:rPr lang="en-US" altLang="ja-JP" smtClean="0">
                <a:ea typeface="ＭＳ Ｐゴシック" pitchFamily="-110" charset="-128"/>
              </a:rPr>
              <a:pPr/>
              <a:t>15</a:t>
            </a:fld>
            <a:endParaRPr lang="en-US" altLang="ja-JP" smtClean="0">
              <a:ea typeface="ＭＳ Ｐゴシック" pitchFamily="-110"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r>
              <a:rPr lang="en-GB" smtClean="0">
                <a:ea typeface="ＭＳ Ｐゴシック" pitchFamily="-110" charset="-128"/>
              </a:rPr>
              <a:t>Have coloured in bright yellow - should wake up anyone that dares to fall asleep.</a:t>
            </a:r>
          </a:p>
        </p:txBody>
      </p:sp>
      <p:sp>
        <p:nvSpPr>
          <p:cNvPr id="35844" name="Slide Number Placeholder 3"/>
          <p:cNvSpPr>
            <a:spLocks noGrp="1"/>
          </p:cNvSpPr>
          <p:nvPr>
            <p:ph type="sldNum" sz="quarter" idx="5"/>
          </p:nvPr>
        </p:nvSpPr>
        <p:spPr>
          <a:noFill/>
        </p:spPr>
        <p:txBody>
          <a:bodyPr/>
          <a:lstStyle/>
          <a:p>
            <a:fld id="{C9A24FCB-CB91-4CB2-9DE5-BD03E08BCE7F}" type="slidenum">
              <a:rPr lang="en-US" altLang="ja-JP" smtClean="0">
                <a:ea typeface="ＭＳ Ｐゴシック" pitchFamily="-110" charset="-128"/>
              </a:rPr>
              <a:pPr/>
              <a:t>16</a:t>
            </a:fld>
            <a:endParaRPr lang="en-US" altLang="ja-JP" smtClean="0">
              <a:ea typeface="ＭＳ Ｐゴシック" pitchFamily="-110"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504B57-091A-4188-9737-6A7FB0428B36}" type="slidenum">
              <a:rPr lang="ja-JP" altLang="en-US"/>
              <a:pPr/>
              <a:t>27</a:t>
            </a:fld>
            <a:endParaRPr lang="en-US" altLang="ja-JP"/>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altLang="ja-JP"/>
              <a:t>OGF Full Copyright Notice if necessary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endParaRPr lang="en-US" smtClean="0">
              <a:ea typeface="ＭＳ Ｐゴシック" pitchFamily="-110"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GB" smtClean="0">
              <a:ea typeface="ＭＳ Ｐゴシック" pitchFamily="-110" charset="-128"/>
            </a:endParaRPr>
          </a:p>
        </p:txBody>
      </p:sp>
      <p:sp>
        <p:nvSpPr>
          <p:cNvPr id="26628" name="Slide Number Placeholder 3"/>
          <p:cNvSpPr>
            <a:spLocks noGrp="1"/>
          </p:cNvSpPr>
          <p:nvPr>
            <p:ph type="sldNum" sz="quarter" idx="5"/>
          </p:nvPr>
        </p:nvSpPr>
        <p:spPr>
          <a:noFill/>
        </p:spPr>
        <p:txBody>
          <a:bodyPr/>
          <a:lstStyle/>
          <a:p>
            <a:fld id="{4BF45232-E20B-4766-9DE3-3DAE8EAFDE93}" type="slidenum">
              <a:rPr lang="en-US" altLang="ja-JP" smtClean="0">
                <a:ea typeface="ＭＳ Ｐゴシック" pitchFamily="-110" charset="-128"/>
              </a:rPr>
              <a:pPr/>
              <a:t>6</a:t>
            </a:fld>
            <a:endParaRPr lang="en-US" altLang="ja-JP" smtClean="0">
              <a:ea typeface="ＭＳ Ｐゴシック" pitchFamily="-110"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endParaRPr lang="en-US" smtClean="0">
              <a:ea typeface="ＭＳ Ｐゴシック" pitchFamily="-110"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GB" smtClean="0">
              <a:ea typeface="ＭＳ Ｐゴシック" pitchFamily="-110" charset="-128"/>
            </a:endParaRPr>
          </a:p>
        </p:txBody>
      </p:sp>
      <p:sp>
        <p:nvSpPr>
          <p:cNvPr id="28676" name="Slide Number Placeholder 3"/>
          <p:cNvSpPr>
            <a:spLocks noGrp="1"/>
          </p:cNvSpPr>
          <p:nvPr>
            <p:ph type="sldNum" sz="quarter" idx="5"/>
          </p:nvPr>
        </p:nvSpPr>
        <p:spPr>
          <a:noFill/>
        </p:spPr>
        <p:txBody>
          <a:bodyPr/>
          <a:lstStyle/>
          <a:p>
            <a:fld id="{FBF124C2-2DAE-4C65-A390-0AE8101EAA04}" type="slidenum">
              <a:rPr lang="en-US" altLang="ja-JP" smtClean="0">
                <a:ea typeface="ＭＳ Ｐゴシック" pitchFamily="-110" charset="-128"/>
              </a:rPr>
              <a:pPr/>
              <a:t>8</a:t>
            </a:fld>
            <a:endParaRPr lang="en-US" altLang="ja-JP" smtClean="0">
              <a:ea typeface="ＭＳ Ｐゴシック" pitchFamily="-110"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GB" dirty="0" smtClean="0">
              <a:ea typeface="ＭＳ Ｐゴシック" pitchFamily="-110" charset="-128"/>
            </a:endParaRPr>
          </a:p>
        </p:txBody>
      </p:sp>
      <p:sp>
        <p:nvSpPr>
          <p:cNvPr id="29700" name="Slide Number Placeholder 3"/>
          <p:cNvSpPr>
            <a:spLocks noGrp="1"/>
          </p:cNvSpPr>
          <p:nvPr>
            <p:ph type="sldNum" sz="quarter" idx="5"/>
          </p:nvPr>
        </p:nvSpPr>
        <p:spPr>
          <a:noFill/>
        </p:spPr>
        <p:txBody>
          <a:bodyPr/>
          <a:lstStyle/>
          <a:p>
            <a:fld id="{5676EB3E-7D27-40F8-9A5A-0A83A12F640E}" type="slidenum">
              <a:rPr lang="en-US" altLang="ja-JP" smtClean="0">
                <a:ea typeface="ＭＳ Ｐゴシック" pitchFamily="-110" charset="-128"/>
              </a:rPr>
              <a:pPr/>
              <a:t>9</a:t>
            </a:fld>
            <a:endParaRPr lang="en-US" altLang="ja-JP" smtClean="0">
              <a:ea typeface="ＭＳ Ｐゴシック" pitchFamily="-110"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GB" smtClean="0">
              <a:ea typeface="ＭＳ Ｐゴシック" pitchFamily="-110" charset="-128"/>
            </a:endParaRPr>
          </a:p>
        </p:txBody>
      </p:sp>
      <p:sp>
        <p:nvSpPr>
          <p:cNvPr id="30724" name="Slide Number Placeholder 3"/>
          <p:cNvSpPr>
            <a:spLocks noGrp="1"/>
          </p:cNvSpPr>
          <p:nvPr>
            <p:ph type="sldNum" sz="quarter" idx="5"/>
          </p:nvPr>
        </p:nvSpPr>
        <p:spPr>
          <a:noFill/>
        </p:spPr>
        <p:txBody>
          <a:bodyPr/>
          <a:lstStyle/>
          <a:p>
            <a:fld id="{B3A67CC6-0CD5-457B-BF96-2B047176A4F9}" type="slidenum">
              <a:rPr lang="en-US" altLang="ja-JP" smtClean="0">
                <a:ea typeface="ＭＳ Ｐゴシック" pitchFamily="-110" charset="-128"/>
              </a:rPr>
              <a:pPr/>
              <a:t>10</a:t>
            </a:fld>
            <a:endParaRPr lang="en-US" altLang="ja-JP" smtClean="0">
              <a:ea typeface="ＭＳ Ｐゴシック" pitchFamily="-110"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r>
              <a:rPr lang="en-GB" dirty="0" smtClean="0">
                <a:ea typeface="ＭＳ Ｐゴシック" pitchFamily="-110" charset="-128"/>
              </a:rPr>
              <a:t>Why YOU? This is because of the authentication token? Can’t exchange </a:t>
            </a:r>
            <a:r>
              <a:rPr lang="en-GB" dirty="0" err="1" smtClean="0">
                <a:ea typeface="ＭＳ Ｐゴシック" pitchFamily="-110" charset="-128"/>
              </a:rPr>
              <a:t>DEPRs</a:t>
            </a:r>
            <a:r>
              <a:rPr lang="en-GB" dirty="0" smtClean="0">
                <a:ea typeface="ＭＳ Ｐゴシック" pitchFamily="-110" charset="-128"/>
              </a:rPr>
              <a:t>?</a:t>
            </a:r>
          </a:p>
        </p:txBody>
      </p:sp>
      <p:sp>
        <p:nvSpPr>
          <p:cNvPr id="31748" name="Slide Number Placeholder 3"/>
          <p:cNvSpPr>
            <a:spLocks noGrp="1"/>
          </p:cNvSpPr>
          <p:nvPr>
            <p:ph type="sldNum" sz="quarter" idx="5"/>
          </p:nvPr>
        </p:nvSpPr>
        <p:spPr>
          <a:noFill/>
        </p:spPr>
        <p:txBody>
          <a:bodyPr/>
          <a:lstStyle/>
          <a:p>
            <a:fld id="{5E8CE5E9-E44A-4CA4-BCFE-5A88F3D71F63}" type="slidenum">
              <a:rPr lang="en-US" altLang="ja-JP" smtClean="0">
                <a:ea typeface="ＭＳ Ｐゴシック" pitchFamily="-110" charset="-128"/>
              </a:rPr>
              <a:pPr/>
              <a:t>11</a:t>
            </a:fld>
            <a:endParaRPr lang="en-US" altLang="ja-JP" smtClean="0">
              <a:ea typeface="ＭＳ Ｐゴシック" pitchFamily="-110"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endParaRPr lang="en-US" smtClean="0">
              <a:ea typeface="ＭＳ Ｐゴシック" pitchFamily="-110"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smtClean="0"/>
              <a:t>Click to edit Master title style</a:t>
            </a:r>
            <a:endParaRPr lang="en-US" altLang="ja-JP"/>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 charset="0"/>
              <a:buNone/>
              <a:defRPr sz="2800">
                <a:solidFill>
                  <a:schemeClr val="bg1"/>
                </a:solidFill>
              </a:defRPr>
            </a:lvl1pPr>
          </a:lstStyle>
          <a:p>
            <a:r>
              <a:rPr lang="en-US" altLang="ja-JP" smtClean="0"/>
              <a:t>Click to edit Master subtitle style</a:t>
            </a:r>
            <a:endParaRPr lang="en-US" altLang="ja-JP"/>
          </a:p>
        </p:txBody>
      </p:sp>
      <p:sp>
        <p:nvSpPr>
          <p:cNvPr id="7182" name="Text Box 14"/>
          <p:cNvSpPr txBox="1">
            <a:spLocks noChangeArrowheads="1"/>
          </p:cNvSpPr>
          <p:nvPr/>
        </p:nvSpPr>
        <p:spPr bwMode="auto">
          <a:xfrm>
            <a:off x="990600" y="6477000"/>
            <a:ext cx="1371600" cy="184150"/>
          </a:xfrm>
          <a:prstGeom prst="rect">
            <a:avLst/>
          </a:prstGeom>
          <a:noFill/>
          <a:ln w="9525">
            <a:noFill/>
            <a:miter lim="800000"/>
            <a:headEnd/>
            <a:tailEnd/>
          </a:ln>
          <a:effectLst/>
        </p:spPr>
        <p:txBody>
          <a:bodyPr>
            <a:spAutoFit/>
          </a:bodyPr>
          <a:lstStyle/>
          <a:p>
            <a:pPr algn="l">
              <a:spcBef>
                <a:spcPct val="50000"/>
              </a:spcBef>
            </a:pPr>
            <a:r>
              <a:rPr lang="en-US" altLang="ja-JP" sz="600" dirty="0" smtClean="0"/>
              <a:t>©2009Open </a:t>
            </a:r>
            <a:r>
              <a:rPr lang="en-US" altLang="ja-JP" sz="600" dirty="0"/>
              <a:t>Grid Forum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fld id="{B92A1BA2-F6DB-44AB-942A-723D8C671EFC}" type="slidenum">
              <a:rPr lang="ja-JP" altLang="en-US"/>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fld id="{C61A75E5-095F-470C-ABC8-44C8421E6EDE}" type="slidenum">
              <a:rPr lang="ja-JP" altLang="en-US"/>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fld id="{2396E312-2317-4DFB-B23C-7CA0AC1BBCCE}" type="slidenum">
              <a:rPr lang="ja-JP" altLang="en-US"/>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fld id="{865B4867-0382-4FDE-9471-01001E5087E6}" type="slidenum">
              <a:rPr lang="ja-JP" altLang="en-US"/>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fld id="{F03C302E-0DDE-4309-8EA3-9EA4EF273C5E}" type="slidenum">
              <a:rPr lang="ja-JP" altLang="en-US"/>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fld id="{80688A37-649D-4FB3-B075-992BFBA3285B}" type="slidenum">
              <a:rPr lang="ja-JP" altLang="en-US"/>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fld id="{E64581B4-D17B-426B-BED4-077DFB9CF5F8}" type="slidenum">
              <a:rPr lang="ja-JP" altLang="en-US"/>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fld id="{60EADDB9-B5D5-4152-BF84-17BDABF5AD06}" type="slidenum">
              <a:rPr lang="ja-JP" altLang="en-US"/>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fld id="{1EDFE2FC-3720-4A6A-ABC3-A5FAF61F22CB}" type="slidenum">
              <a:rPr lang="ja-JP" altLang="en-US"/>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fld id="{14FCBE6E-2E56-43BD-8CAA-0F669C6C257C}" type="slidenum">
              <a:rPr lang="ja-JP" altLang="en-US"/>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fld id="{921DB70B-2B5F-4F2B-87DA-D0D59C7846E3}" type="slidenum">
              <a:rPr lang="ja-JP" altLang="en-US"/>
              <a:pPr/>
              <a:t>‹#›</a:t>
            </a:fld>
            <a:endParaRPr lang="en-US" altLang="ja-JP"/>
          </a:p>
        </p:txBody>
      </p:sp>
      <p:sp>
        <p:nvSpPr>
          <p:cNvPr id="1035" name="Rectangle 11"/>
          <p:cNvSpPr>
            <a:spLocks noChangeArrowheads="1"/>
          </p:cNvSpPr>
          <p:nvPr/>
        </p:nvSpPr>
        <p:spPr bwMode="auto">
          <a:xfrm>
            <a:off x="0" y="1066800"/>
            <a:ext cx="9144000" cy="76200"/>
          </a:xfrm>
          <a:prstGeom prst="rect">
            <a:avLst/>
          </a:prstGeom>
          <a:solidFill>
            <a:srgbClr val="5DAD41"/>
          </a:solidFill>
          <a:ln w="9525">
            <a:noFill/>
            <a:miter lim="800000"/>
            <a:headEnd/>
            <a:tailEnd/>
          </a:ln>
        </p:spPr>
        <p:txBody>
          <a:bodyPr/>
          <a:lstStyle/>
          <a:p>
            <a:pPr algn="l" eaLnBrk="1" hangingPunct="1">
              <a:spcBef>
                <a:spcPct val="20000"/>
              </a:spcBef>
              <a:buClr>
                <a:schemeClr val="accent2"/>
              </a:buClr>
              <a:buFont typeface="Times" pitchFamily="1" charset="0"/>
              <a:buNone/>
            </a:pPr>
            <a:endParaRPr lang="ja-JP" altLang="en-US" sz="2800">
              <a:solidFill>
                <a:schemeClr val="bg1"/>
              </a:solidFill>
            </a:endParaRPr>
          </a:p>
        </p:txBody>
      </p:sp>
      <p:sp>
        <p:nvSpPr>
          <p:cNvPr id="1041" name="Rectangle 17"/>
          <p:cNvSpPr>
            <a:spLocks noGrp="1" noChangeArrowheads="1"/>
          </p:cNvSpPr>
          <p:nvPr>
            <p:ph type="title"/>
          </p:nvPr>
        </p:nvSpPr>
        <p:spPr bwMode="auto">
          <a:xfrm>
            <a:off x="685800" y="152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1042" name="Rectangle 18"/>
          <p:cNvSpPr>
            <a:spLocks noGrp="1" noChangeArrowheads="1"/>
          </p:cNvSpPr>
          <p:nvPr>
            <p:ph type="body" idx="1"/>
          </p:nvPr>
        </p:nvSpPr>
        <p:spPr bwMode="auto">
          <a:xfrm>
            <a:off x="685800" y="15240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45" name="Text Box 21"/>
          <p:cNvSpPr txBox="1">
            <a:spLocks noChangeArrowheads="1"/>
          </p:cNvSpPr>
          <p:nvPr/>
        </p:nvSpPr>
        <p:spPr bwMode="auto">
          <a:xfrm>
            <a:off x="990600" y="6477000"/>
            <a:ext cx="1371600" cy="184150"/>
          </a:xfrm>
          <a:prstGeom prst="rect">
            <a:avLst/>
          </a:prstGeom>
          <a:noFill/>
          <a:ln w="9525">
            <a:noFill/>
            <a:miter lim="800000"/>
            <a:headEnd/>
            <a:tailEnd/>
          </a:ln>
          <a:effectLst/>
        </p:spPr>
        <p:txBody>
          <a:bodyPr>
            <a:spAutoFit/>
          </a:bodyPr>
          <a:lstStyle/>
          <a:p>
            <a:pPr algn="l">
              <a:spcBef>
                <a:spcPct val="50000"/>
              </a:spcBef>
            </a:pPr>
            <a:r>
              <a:rPr lang="en-US" altLang="ja-JP" sz="600" dirty="0"/>
              <a:t>© </a:t>
            </a:r>
            <a:r>
              <a:rPr lang="en-US" altLang="ja-JP" sz="600" dirty="0" smtClean="0"/>
              <a:t>2009 </a:t>
            </a:r>
            <a:r>
              <a:rPr lang="en-US" altLang="ja-JP" sz="600" dirty="0"/>
              <a:t>Open Grid Forum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eaLnBrk="1" fontAlgn="base" hangingPunct="1">
        <a:spcBef>
          <a:spcPct val="0"/>
        </a:spcBef>
        <a:spcAft>
          <a:spcPct val="0"/>
        </a:spcAft>
        <a:defRPr sz="3500">
          <a:solidFill>
            <a:schemeClr val="tx1"/>
          </a:solidFill>
          <a:latin typeface="+mj-lt"/>
          <a:ea typeface="+mj-ea"/>
          <a:cs typeface="+mj-cs"/>
        </a:defRPr>
      </a:lvl1pPr>
      <a:lvl2pPr algn="l" rtl="0" eaLnBrk="1" fontAlgn="base" hangingPunct="1">
        <a:spcBef>
          <a:spcPct val="0"/>
        </a:spcBef>
        <a:spcAft>
          <a:spcPct val="0"/>
        </a:spcAft>
        <a:defRPr sz="3500">
          <a:solidFill>
            <a:schemeClr val="tx1"/>
          </a:solidFill>
          <a:latin typeface="Arial" charset="0"/>
          <a:ea typeface="ＭＳ Ｐゴシック" pitchFamily="1" charset="-128"/>
        </a:defRPr>
      </a:lvl2pPr>
      <a:lvl3pPr algn="l" rtl="0" eaLnBrk="1" fontAlgn="base" hangingPunct="1">
        <a:spcBef>
          <a:spcPct val="0"/>
        </a:spcBef>
        <a:spcAft>
          <a:spcPct val="0"/>
        </a:spcAft>
        <a:defRPr sz="3500">
          <a:solidFill>
            <a:schemeClr val="tx1"/>
          </a:solidFill>
          <a:latin typeface="Arial" charset="0"/>
          <a:ea typeface="ＭＳ Ｐゴシック" pitchFamily="1" charset="-128"/>
        </a:defRPr>
      </a:lvl3pPr>
      <a:lvl4pPr algn="l" rtl="0" eaLnBrk="1" fontAlgn="base" hangingPunct="1">
        <a:spcBef>
          <a:spcPct val="0"/>
        </a:spcBef>
        <a:spcAft>
          <a:spcPct val="0"/>
        </a:spcAft>
        <a:defRPr sz="3500">
          <a:solidFill>
            <a:schemeClr val="tx1"/>
          </a:solidFill>
          <a:latin typeface="Arial" charset="0"/>
          <a:ea typeface="ＭＳ Ｐゴシック" pitchFamily="1" charset="-128"/>
        </a:defRPr>
      </a:lvl4pPr>
      <a:lvl5pPr algn="l" rtl="0" eaLnBrk="1" fontAlgn="base" hangingPunct="1">
        <a:spcBef>
          <a:spcPct val="0"/>
        </a:spcBef>
        <a:spcAft>
          <a:spcPct val="0"/>
        </a:spcAft>
        <a:defRPr sz="3500">
          <a:solidFill>
            <a:schemeClr val="tx1"/>
          </a:solidFill>
          <a:latin typeface="Arial" charset="0"/>
          <a:ea typeface="ＭＳ Ｐゴシック" pitchFamily="1" charset="-128"/>
        </a:defRPr>
      </a:lvl5pPr>
      <a:lvl6pPr marL="457200" algn="l" rtl="0" eaLnBrk="1" fontAlgn="base" hangingPunct="1">
        <a:spcBef>
          <a:spcPct val="0"/>
        </a:spcBef>
        <a:spcAft>
          <a:spcPct val="0"/>
        </a:spcAft>
        <a:defRPr sz="3500">
          <a:solidFill>
            <a:schemeClr val="tx1"/>
          </a:solidFill>
          <a:latin typeface="Arial" charset="0"/>
          <a:ea typeface="ＭＳ Ｐゴシック" pitchFamily="1" charset="-128"/>
        </a:defRPr>
      </a:lvl6pPr>
      <a:lvl7pPr marL="914400" algn="l" rtl="0" eaLnBrk="1" fontAlgn="base" hangingPunct="1">
        <a:spcBef>
          <a:spcPct val="0"/>
        </a:spcBef>
        <a:spcAft>
          <a:spcPct val="0"/>
        </a:spcAft>
        <a:defRPr sz="3500">
          <a:solidFill>
            <a:schemeClr val="tx1"/>
          </a:solidFill>
          <a:latin typeface="Arial" charset="0"/>
          <a:ea typeface="ＭＳ Ｐゴシック" pitchFamily="1" charset="-128"/>
        </a:defRPr>
      </a:lvl7pPr>
      <a:lvl8pPr marL="1371600" algn="l" rtl="0" eaLnBrk="1" fontAlgn="base" hangingPunct="1">
        <a:spcBef>
          <a:spcPct val="0"/>
        </a:spcBef>
        <a:spcAft>
          <a:spcPct val="0"/>
        </a:spcAft>
        <a:defRPr sz="3500">
          <a:solidFill>
            <a:schemeClr val="tx1"/>
          </a:solidFill>
          <a:latin typeface="Arial" charset="0"/>
          <a:ea typeface="ＭＳ Ｐゴシック" pitchFamily="1" charset="-128"/>
        </a:defRPr>
      </a:lvl8pPr>
      <a:lvl9pPr marL="1828800" algn="l" rtl="0" eaLnBrk="1" fontAlgn="base" hangingPunct="1">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1" fontAlgn="base" hangingPunct="1">
        <a:spcBef>
          <a:spcPct val="20000"/>
        </a:spcBef>
        <a:spcAft>
          <a:spcPct val="0"/>
        </a:spcAft>
        <a:buClr>
          <a:schemeClr val="accent2"/>
        </a:buClr>
        <a:buFont typeface="Times" pitchFamily="1"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ea typeface="+mn-ea"/>
        </a:defRPr>
      </a:lvl3pPr>
      <a:lvl4pPr marL="1600200" indent="-228600" algn="l" rtl="0" eaLnBrk="1" fontAlgn="base" hangingPunct="1">
        <a:spcBef>
          <a:spcPct val="20000"/>
        </a:spcBef>
        <a:spcAft>
          <a:spcPct val="0"/>
        </a:spcAft>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ggf.org/Public_Comment_Docs/Documents/2009-01/ogsa-dmi-wsi-rendering-16.pdf" TargetMode="External"/><Relationship Id="rId2" Type="http://schemas.openxmlformats.org/officeDocument/2006/relationships/hyperlink" Target="http://www.ogf.org/documents/GFD.134.pdf" TargetMode="External"/><Relationship Id="rId1" Type="http://schemas.openxmlformats.org/officeDocument/2006/relationships/slideLayout" Target="../slideLayouts/slideLayout2.xml"/><Relationship Id="rId4" Type="http://schemas.openxmlformats.org/officeDocument/2006/relationships/hyperlink" Target="http://www.ggf.org/gf/docs/comment.php?id=286" TargetMode="Externa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en-GB" altLang="ja-JP" dirty="0" smtClean="0"/>
              <a:t>OGF25 OGSA-DMI Status</a:t>
            </a:r>
            <a:endParaRPr lang="ja-JP" altLang="en-US"/>
          </a:p>
        </p:txBody>
      </p:sp>
      <p:sp>
        <p:nvSpPr>
          <p:cNvPr id="9226" name="Rectangle 10"/>
          <p:cNvSpPr>
            <a:spLocks noGrp="1" noChangeArrowheads="1"/>
          </p:cNvSpPr>
          <p:nvPr>
            <p:ph type="subTitle" idx="1"/>
          </p:nvPr>
        </p:nvSpPr>
        <p:spPr>
          <a:xfrm>
            <a:off x="1524000" y="3657600"/>
            <a:ext cx="6191272" cy="1700226"/>
          </a:xfrm>
        </p:spPr>
        <p:txBody>
          <a:bodyPr/>
          <a:lstStyle/>
          <a:p>
            <a:r>
              <a:rPr lang="en-GB" altLang="ja-JP" dirty="0" smtClean="0"/>
              <a:t>Chairs: Mario Antonioletti, EPCC</a:t>
            </a:r>
          </a:p>
          <a:p>
            <a:r>
              <a:rPr lang="en-GB" altLang="ja-JP" dirty="0"/>
              <a:t> </a:t>
            </a:r>
            <a:r>
              <a:rPr lang="en-GB" altLang="ja-JP" dirty="0" smtClean="0"/>
              <a:t>            </a:t>
            </a:r>
            <a:r>
              <a:rPr lang="en-GB" altLang="ja-JP" dirty="0" err="1" smtClean="0"/>
              <a:t>Shahbaz</a:t>
            </a:r>
            <a:r>
              <a:rPr lang="en-GB" altLang="ja-JP" dirty="0" smtClean="0"/>
              <a:t> </a:t>
            </a:r>
            <a:r>
              <a:rPr lang="en-GB" altLang="ja-JP" dirty="0" err="1" smtClean="0"/>
              <a:t>Memon</a:t>
            </a:r>
            <a:r>
              <a:rPr lang="en-GB" altLang="ja-JP" dirty="0" smtClean="0"/>
              <a:t>, FZJ</a:t>
            </a:r>
          </a:p>
          <a:p>
            <a:r>
              <a:rPr lang="en-GB" altLang="ja-JP" dirty="0"/>
              <a:t> </a:t>
            </a:r>
            <a:r>
              <a:rPr lang="en-GB" altLang="ja-JP" dirty="0" smtClean="0"/>
              <a:t>            Ravi </a:t>
            </a:r>
            <a:r>
              <a:rPr lang="en-GB" altLang="ja-JP" dirty="0" err="1" smtClean="0"/>
              <a:t>Madduri</a:t>
            </a:r>
            <a:r>
              <a:rPr lang="en-GB" altLang="ja-JP" dirty="0" smtClean="0"/>
              <a:t>, </a:t>
            </a:r>
            <a:r>
              <a:rPr lang="en-GB" altLang="ja-JP" dirty="0" err="1" smtClean="0"/>
              <a:t>UoC</a:t>
            </a:r>
            <a:endParaRPr lang="ja-JP"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smtClean="0"/>
              <a:t>What are we not doing …</a:t>
            </a:r>
          </a:p>
        </p:txBody>
      </p:sp>
      <p:sp>
        <p:nvSpPr>
          <p:cNvPr id="13315" name="Content Placeholder 3"/>
          <p:cNvSpPr>
            <a:spLocks noGrp="1"/>
          </p:cNvSpPr>
          <p:nvPr>
            <p:ph idx="1"/>
          </p:nvPr>
        </p:nvSpPr>
        <p:spPr>
          <a:xfrm>
            <a:off x="428625" y="1714500"/>
            <a:ext cx="8029575" cy="4114800"/>
          </a:xfrm>
        </p:spPr>
        <p:txBody>
          <a:bodyPr/>
          <a:lstStyle/>
          <a:p>
            <a:pPr eaLnBrk="1" hangingPunct="1"/>
            <a:r>
              <a:rPr lang="en-US" dirty="0" smtClean="0"/>
              <a:t>Bandwidth negotiation</a:t>
            </a:r>
          </a:p>
          <a:p>
            <a:pPr eaLnBrk="1" hangingPunct="1"/>
            <a:r>
              <a:rPr lang="en-US" dirty="0" smtClean="0"/>
              <a:t>Service Level Agreements</a:t>
            </a:r>
          </a:p>
          <a:p>
            <a:pPr eaLnBrk="1" hangingPunct="1"/>
            <a:r>
              <a:rPr lang="en-US" dirty="0" smtClean="0"/>
              <a:t>Co-scheduling of compute &amp; data transfer</a:t>
            </a:r>
          </a:p>
          <a:p>
            <a:pPr eaLnBrk="1" hangingPunct="1"/>
            <a:r>
              <a:rPr lang="en-US" dirty="0" smtClean="0"/>
              <a:t>Optimizing data transfer</a:t>
            </a:r>
          </a:p>
          <a:p>
            <a:pPr eaLnBrk="1" hangingPunct="1"/>
            <a:r>
              <a:rPr lang="en-US" dirty="0" smtClean="0"/>
              <a:t>Reliability through data replication</a:t>
            </a:r>
          </a:p>
          <a:p>
            <a:pPr eaLnBrk="1" hangingPunct="1"/>
            <a:r>
              <a:rPr lang="en-US" dirty="0" smtClean="0"/>
              <a:t>Protocol negotiation with the source/sink</a:t>
            </a:r>
          </a:p>
          <a:p>
            <a:pPr eaLnBrk="1" hangingPunct="1"/>
            <a:endParaRPr lang="en-US" dirty="0" smtClean="0"/>
          </a:p>
        </p:txBody>
      </p:sp>
      <p:sp>
        <p:nvSpPr>
          <p:cNvPr id="13316" name="Footer Placeholder 2"/>
          <p:cNvSpPr>
            <a:spLocks noGrp="1"/>
          </p:cNvSpPr>
          <p:nvPr>
            <p:ph type="ftr" sz="quarter" idx="10"/>
          </p:nvPr>
        </p:nvSpPr>
        <p:spPr>
          <a:noFill/>
        </p:spPr>
        <p:txBody>
          <a:bodyPr/>
          <a:lstStyle/>
          <a:p>
            <a:fld id="{55939EBD-9A07-417F-A279-19B71F0ADFD0}" type="slidenum">
              <a:rPr lang="en-US" altLang="ja-JP" smtClean="0">
                <a:ea typeface="ＭＳ Ｐゴシック" pitchFamily="-110" charset="-128"/>
              </a:rPr>
              <a:pPr/>
              <a:t>10</a:t>
            </a:fld>
            <a:endParaRPr lang="en-US" altLang="ja-JP" smtClean="0">
              <a:ea typeface="ＭＳ Ｐゴシック" pitchFamily="-110"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The Data EPR - DEPR</a:t>
            </a:r>
          </a:p>
        </p:txBody>
      </p:sp>
      <p:sp>
        <p:nvSpPr>
          <p:cNvPr id="14339" name="Content Placeholder 2"/>
          <p:cNvSpPr>
            <a:spLocks noGrp="1"/>
          </p:cNvSpPr>
          <p:nvPr>
            <p:ph idx="1"/>
          </p:nvPr>
        </p:nvSpPr>
        <p:spPr>
          <a:xfrm>
            <a:off x="500063" y="1524000"/>
            <a:ext cx="8215312" cy="4114800"/>
          </a:xfrm>
        </p:spPr>
        <p:txBody>
          <a:bodyPr/>
          <a:lstStyle/>
          <a:p>
            <a:r>
              <a:rPr lang="en-US" dirty="0" smtClean="0"/>
              <a:t>A DEPR for each source and sink</a:t>
            </a:r>
          </a:p>
          <a:p>
            <a:pPr lvl="1"/>
            <a:r>
              <a:rPr lang="en-US" dirty="0" smtClean="0"/>
              <a:t>Where the DTI can find &amp; access your data</a:t>
            </a:r>
          </a:p>
          <a:p>
            <a:pPr lvl="1"/>
            <a:r>
              <a:rPr lang="en-US" dirty="0" smtClean="0"/>
              <a:t>Where the DTI is going to put your data</a:t>
            </a:r>
          </a:p>
          <a:p>
            <a:r>
              <a:rPr lang="en-US" dirty="0" smtClean="0"/>
              <a:t>Encapsulate meta-data to access the data</a:t>
            </a:r>
          </a:p>
          <a:p>
            <a:pPr lvl="1"/>
            <a:r>
              <a:rPr lang="en-US" dirty="0" smtClean="0"/>
              <a:t>Protocols used to access the data</a:t>
            </a:r>
          </a:p>
          <a:p>
            <a:pPr lvl="2"/>
            <a:r>
              <a:rPr lang="en-US" dirty="0" smtClean="0"/>
              <a:t>Identified through defined URIs</a:t>
            </a:r>
          </a:p>
          <a:p>
            <a:pPr lvl="1"/>
            <a:r>
              <a:rPr lang="en-US" dirty="0" smtClean="0"/>
              <a:t>Protocol specific data location</a:t>
            </a:r>
          </a:p>
          <a:p>
            <a:pPr lvl="2"/>
            <a:r>
              <a:rPr lang="en-US" dirty="0" smtClean="0"/>
              <a:t>e.g. file path, FTP URL, …</a:t>
            </a:r>
          </a:p>
          <a:p>
            <a:pPr lvl="1"/>
            <a:r>
              <a:rPr lang="en-US" dirty="0" smtClean="0"/>
              <a:t>Any authentication tokens needed for access</a:t>
            </a:r>
          </a:p>
        </p:txBody>
      </p:sp>
      <p:sp>
        <p:nvSpPr>
          <p:cNvPr id="14340" name="Footer Placeholder 3"/>
          <p:cNvSpPr>
            <a:spLocks noGrp="1"/>
          </p:cNvSpPr>
          <p:nvPr>
            <p:ph type="ftr" sz="quarter" idx="10"/>
          </p:nvPr>
        </p:nvSpPr>
        <p:spPr>
          <a:noFill/>
        </p:spPr>
        <p:txBody>
          <a:bodyPr/>
          <a:lstStyle/>
          <a:p>
            <a:fld id="{4F075685-038E-4BB7-8AE5-EF0D21D611ED}" type="slidenum">
              <a:rPr lang="en-US" altLang="ja-JP" smtClean="0">
                <a:ea typeface="ＭＳ Ｐゴシック" pitchFamily="-110" charset="-128"/>
              </a:rPr>
              <a:pPr/>
              <a:t>11</a:t>
            </a:fld>
            <a:endParaRPr lang="en-US" altLang="ja-JP" smtClean="0">
              <a:ea typeface="ＭＳ Ｐゴシック" pitchFamily="-110"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DEPR Use Cases</a:t>
            </a:r>
          </a:p>
        </p:txBody>
      </p:sp>
      <p:sp>
        <p:nvSpPr>
          <p:cNvPr id="3" name="Content Placeholder 2"/>
          <p:cNvSpPr>
            <a:spLocks noGrp="1"/>
          </p:cNvSpPr>
          <p:nvPr>
            <p:ph idx="1"/>
          </p:nvPr>
        </p:nvSpPr>
        <p:spPr/>
        <p:txBody>
          <a:bodyPr>
            <a:normAutofit fontScale="85000" lnSpcReduction="20000"/>
          </a:bodyPr>
          <a:lstStyle/>
          <a:p>
            <a:pPr>
              <a:buFont typeface="Times" pitchFamily="18" charset="0"/>
              <a:buChar char="•"/>
              <a:defRPr/>
            </a:pPr>
            <a:r>
              <a:rPr lang="en-US" dirty="0" smtClean="0"/>
              <a:t>Know explicit data source &amp; sink &amp; protocol</a:t>
            </a:r>
          </a:p>
          <a:p>
            <a:pPr lvl="1">
              <a:defRPr/>
            </a:pPr>
            <a:r>
              <a:rPr lang="en-US" dirty="0" smtClean="0"/>
              <a:t>Data location &amp; protocol wrapped in DEPR</a:t>
            </a:r>
          </a:p>
          <a:p>
            <a:pPr lvl="1">
              <a:defRPr/>
            </a:pPr>
            <a:r>
              <a:rPr lang="en-US" dirty="0" smtClean="0"/>
              <a:t>DTF uses protocol to start the DTI</a:t>
            </a:r>
          </a:p>
          <a:p>
            <a:pPr>
              <a:buFont typeface="Times" pitchFamily="18" charset="0"/>
              <a:buChar char="•"/>
              <a:defRPr/>
            </a:pPr>
            <a:r>
              <a:rPr lang="en-US" dirty="0" smtClean="0"/>
              <a:t>Data accessible through multiple protocols</a:t>
            </a:r>
          </a:p>
          <a:p>
            <a:pPr lvl="1">
              <a:defRPr/>
            </a:pPr>
            <a:r>
              <a:rPr lang="en-US" dirty="0" smtClean="0"/>
              <a:t>Data locations &amp; protocols passed in DEPR</a:t>
            </a:r>
          </a:p>
          <a:p>
            <a:pPr lvl="1">
              <a:defRPr/>
            </a:pPr>
            <a:r>
              <a:rPr lang="en-US" dirty="0" smtClean="0"/>
              <a:t>DTF finds a matching protocol and starts DTI</a:t>
            </a:r>
          </a:p>
          <a:p>
            <a:pPr>
              <a:buFont typeface="Times" pitchFamily="18" charset="0"/>
              <a:buChar char="•"/>
              <a:defRPr/>
            </a:pPr>
            <a:r>
              <a:rPr lang="en-US" dirty="0" smtClean="0"/>
              <a:t>Logical data names passed in DEPR</a:t>
            </a:r>
          </a:p>
          <a:p>
            <a:pPr lvl="1">
              <a:defRPr/>
            </a:pPr>
            <a:r>
              <a:rPr lang="en-US" dirty="0" smtClean="0"/>
              <a:t>DTF resolves names to data locations</a:t>
            </a:r>
          </a:p>
          <a:p>
            <a:pPr lvl="2">
              <a:defRPr/>
            </a:pPr>
            <a:r>
              <a:rPr lang="en-US" dirty="0" smtClean="0"/>
              <a:t>Could use 3</a:t>
            </a:r>
            <a:r>
              <a:rPr lang="en-US" baseline="30000" dirty="0" smtClean="0"/>
              <a:t>rd</a:t>
            </a:r>
            <a:r>
              <a:rPr lang="en-US" dirty="0" smtClean="0"/>
              <a:t> party lookup service</a:t>
            </a:r>
          </a:p>
          <a:p>
            <a:pPr lvl="1">
              <a:defRPr/>
            </a:pPr>
            <a:r>
              <a:rPr lang="en-US" dirty="0" smtClean="0"/>
              <a:t>DTF finds a matching protocol and starts DTI</a:t>
            </a:r>
          </a:p>
          <a:p>
            <a:pPr lvl="2">
              <a:defRPr/>
            </a:pPr>
            <a:endParaRPr lang="en-US" dirty="0" smtClean="0"/>
          </a:p>
          <a:p>
            <a:pPr lvl="1">
              <a:defRPr/>
            </a:pPr>
            <a:endParaRPr lang="en-US" dirty="0" smtClean="0"/>
          </a:p>
          <a:p>
            <a:pPr>
              <a:buFont typeface="Times" pitchFamily="18" charset="0"/>
              <a:buChar char="•"/>
              <a:defRPr/>
            </a:pPr>
            <a:endParaRPr lang="en-US" dirty="0"/>
          </a:p>
        </p:txBody>
      </p:sp>
      <p:sp>
        <p:nvSpPr>
          <p:cNvPr id="15364" name="Footer Placeholder 3"/>
          <p:cNvSpPr>
            <a:spLocks noGrp="1"/>
          </p:cNvSpPr>
          <p:nvPr>
            <p:ph type="ftr" sz="quarter" idx="10"/>
          </p:nvPr>
        </p:nvSpPr>
        <p:spPr>
          <a:noFill/>
        </p:spPr>
        <p:txBody>
          <a:bodyPr/>
          <a:lstStyle/>
          <a:p>
            <a:fld id="{5B5DBB37-D50E-447A-8CE6-E3830B023D82}" type="slidenum">
              <a:rPr lang="ja-JP" altLang="en-US" smtClean="0">
                <a:ea typeface="ＭＳ Ｐゴシック" pitchFamily="-110" charset="-128"/>
              </a:rPr>
              <a:pPr/>
              <a:t>12</a:t>
            </a:fld>
            <a:endParaRPr lang="en-US" altLang="ja-JP" smtClean="0">
              <a:ea typeface="ＭＳ Ｐゴシック" pitchFamily="-110"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76200" y="152400"/>
            <a:ext cx="7772400" cy="1143000"/>
          </a:xfrm>
        </p:spPr>
        <p:txBody>
          <a:bodyPr/>
          <a:lstStyle/>
          <a:p>
            <a:r>
              <a:rPr lang="en-US" smtClean="0"/>
              <a:t>Where will the DEPRs come from?</a:t>
            </a:r>
          </a:p>
        </p:txBody>
      </p:sp>
      <p:sp>
        <p:nvSpPr>
          <p:cNvPr id="16387" name="Content Placeholder 2"/>
          <p:cNvSpPr>
            <a:spLocks noGrp="1"/>
          </p:cNvSpPr>
          <p:nvPr>
            <p:ph idx="1"/>
          </p:nvPr>
        </p:nvSpPr>
        <p:spPr/>
        <p:txBody>
          <a:bodyPr/>
          <a:lstStyle/>
          <a:p>
            <a:r>
              <a:rPr lang="en-US" smtClean="0"/>
              <a:t>Is not specified by OGSA-DMI</a:t>
            </a:r>
          </a:p>
          <a:p>
            <a:pPr lvl="1"/>
            <a:r>
              <a:rPr lang="en-US" smtClean="0"/>
              <a:t>Instead, we define what we need…</a:t>
            </a:r>
          </a:p>
          <a:p>
            <a:r>
              <a:rPr lang="en-US" smtClean="0"/>
              <a:t>For a simple file copy command</a:t>
            </a:r>
          </a:p>
          <a:p>
            <a:pPr lvl="1"/>
            <a:r>
              <a:rPr lang="en-US" smtClean="0"/>
              <a:t>Use local security token</a:t>
            </a:r>
          </a:p>
          <a:p>
            <a:pPr lvl="1"/>
            <a:r>
              <a:rPr lang="en-US" smtClean="0"/>
              <a:t>Explicit file location information</a:t>
            </a:r>
          </a:p>
          <a:p>
            <a:r>
              <a:rPr lang="en-US" smtClean="0"/>
              <a:t>For a large data catalog</a:t>
            </a:r>
          </a:p>
          <a:p>
            <a:pPr lvl="1"/>
            <a:r>
              <a:rPr lang="en-US" smtClean="0"/>
              <a:t>Maps logical name to real data locations</a:t>
            </a:r>
          </a:p>
          <a:p>
            <a:pPr lvl="1"/>
            <a:r>
              <a:rPr lang="en-US" smtClean="0"/>
              <a:t>Provide protocol(s) to access the data</a:t>
            </a:r>
          </a:p>
        </p:txBody>
      </p:sp>
      <p:sp>
        <p:nvSpPr>
          <p:cNvPr id="16388" name="Footer Placeholder 3"/>
          <p:cNvSpPr>
            <a:spLocks noGrp="1"/>
          </p:cNvSpPr>
          <p:nvPr>
            <p:ph type="ftr" sz="quarter" idx="10"/>
          </p:nvPr>
        </p:nvSpPr>
        <p:spPr>
          <a:noFill/>
        </p:spPr>
        <p:txBody>
          <a:bodyPr/>
          <a:lstStyle/>
          <a:p>
            <a:fld id="{C03AB7EE-2C10-4193-BB2F-C8F13B92A3D8}" type="slidenum">
              <a:rPr lang="en-US" altLang="ja-JP" smtClean="0">
                <a:ea typeface="ＭＳ Ｐゴシック" pitchFamily="-110" charset="-128"/>
              </a:rPr>
              <a:pPr/>
              <a:t>13</a:t>
            </a:fld>
            <a:endParaRPr lang="en-US" altLang="ja-JP" smtClean="0">
              <a:ea typeface="ＭＳ Ｐゴシック" pitchFamily="-110" charset="-12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Data Transfer Factory (DTF)</a:t>
            </a:r>
          </a:p>
        </p:txBody>
      </p:sp>
      <p:sp>
        <p:nvSpPr>
          <p:cNvPr id="17411" name="Content Placeholder 2"/>
          <p:cNvSpPr>
            <a:spLocks noGrp="1"/>
          </p:cNvSpPr>
          <p:nvPr>
            <p:ph idx="1"/>
          </p:nvPr>
        </p:nvSpPr>
        <p:spPr/>
        <p:txBody>
          <a:bodyPr/>
          <a:lstStyle/>
          <a:p>
            <a:pPr eaLnBrk="1" hangingPunct="1">
              <a:lnSpc>
                <a:spcPct val="90000"/>
              </a:lnSpc>
            </a:pPr>
            <a:r>
              <a:rPr lang="en-GB" dirty="0" err="1" smtClean="0"/>
              <a:t>DTFs</a:t>
            </a:r>
            <a:r>
              <a:rPr lang="en-GB" dirty="0" smtClean="0"/>
              <a:t> only know about certain protocols</a:t>
            </a:r>
          </a:p>
          <a:p>
            <a:pPr lvl="1" eaLnBrk="1" hangingPunct="1">
              <a:lnSpc>
                <a:spcPct val="90000"/>
              </a:lnSpc>
            </a:pPr>
            <a:r>
              <a:rPr lang="en-GB" dirty="0" smtClean="0"/>
              <a:t>Defined </a:t>
            </a:r>
            <a:r>
              <a:rPr lang="en-GB" i="1" dirty="0" smtClean="0"/>
              <a:t>undo</a:t>
            </a:r>
            <a:r>
              <a:rPr lang="en-GB" dirty="0" smtClean="0"/>
              <a:t> strategy for each protocol</a:t>
            </a:r>
          </a:p>
          <a:p>
            <a:pPr eaLnBrk="1" hangingPunct="1">
              <a:lnSpc>
                <a:spcPct val="90000"/>
              </a:lnSpc>
            </a:pPr>
            <a:r>
              <a:rPr lang="en-GB" dirty="0" smtClean="0"/>
              <a:t>Selection of a protocol from the </a:t>
            </a:r>
            <a:r>
              <a:rPr lang="en-GB" dirty="0" err="1" smtClean="0"/>
              <a:t>DEPRs</a:t>
            </a:r>
            <a:endParaRPr lang="en-GB" dirty="0" smtClean="0"/>
          </a:p>
          <a:p>
            <a:pPr lvl="1" eaLnBrk="1" hangingPunct="1">
              <a:lnSpc>
                <a:spcPct val="90000"/>
              </a:lnSpc>
            </a:pPr>
            <a:r>
              <a:rPr lang="en-GB" dirty="0" smtClean="0"/>
              <a:t>Creates an EPR to a DTI instance</a:t>
            </a:r>
          </a:p>
          <a:p>
            <a:pPr eaLnBrk="1" hangingPunct="1">
              <a:lnSpc>
                <a:spcPct val="90000"/>
              </a:lnSpc>
            </a:pPr>
            <a:r>
              <a:rPr lang="en-GB" dirty="0" smtClean="0"/>
              <a:t>In the future (for DMI or other groups):</a:t>
            </a:r>
          </a:p>
          <a:p>
            <a:pPr lvl="1" eaLnBrk="1" hangingPunct="1">
              <a:lnSpc>
                <a:spcPct val="90000"/>
              </a:lnSpc>
            </a:pPr>
            <a:r>
              <a:rPr lang="en-GB" dirty="0" smtClean="0"/>
              <a:t>Negotiate networking </a:t>
            </a:r>
            <a:r>
              <a:rPr lang="en-GB" dirty="0" err="1" smtClean="0"/>
              <a:t>SLAs</a:t>
            </a:r>
            <a:endParaRPr lang="en-GB" dirty="0" smtClean="0"/>
          </a:p>
          <a:p>
            <a:pPr lvl="1" eaLnBrk="1" hangingPunct="1">
              <a:lnSpc>
                <a:spcPct val="90000"/>
              </a:lnSpc>
            </a:pPr>
            <a:r>
              <a:rPr lang="en-GB" dirty="0" smtClean="0"/>
              <a:t>Consider geographical replica locations</a:t>
            </a:r>
          </a:p>
          <a:p>
            <a:pPr lvl="1" eaLnBrk="1" hangingPunct="1">
              <a:lnSpc>
                <a:spcPct val="90000"/>
              </a:lnSpc>
            </a:pPr>
            <a:r>
              <a:rPr lang="en-GB" dirty="0" smtClean="0"/>
              <a:t>Co-schedule transfers with other tasks</a:t>
            </a:r>
          </a:p>
        </p:txBody>
      </p:sp>
      <p:sp>
        <p:nvSpPr>
          <p:cNvPr id="17412" name="Footer Placeholder 3"/>
          <p:cNvSpPr>
            <a:spLocks noGrp="1"/>
          </p:cNvSpPr>
          <p:nvPr>
            <p:ph type="ftr" sz="quarter" idx="10"/>
          </p:nvPr>
        </p:nvSpPr>
        <p:spPr>
          <a:noFill/>
        </p:spPr>
        <p:txBody>
          <a:bodyPr/>
          <a:lstStyle/>
          <a:p>
            <a:fld id="{91AD76DC-D849-419F-B15B-9D820751CDAB}" type="slidenum">
              <a:rPr lang="en-US" altLang="ja-JP" smtClean="0">
                <a:ea typeface="ＭＳ Ｐゴシック" pitchFamily="-110" charset="-128"/>
              </a:rPr>
              <a:pPr/>
              <a:t>14</a:t>
            </a:fld>
            <a:endParaRPr lang="en-US" altLang="ja-JP" smtClean="0">
              <a:ea typeface="ＭＳ Ｐゴシック" pitchFamily="-110" charset="-12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smtClean="0"/>
              <a:t>Data Transfer Instance (DTI)</a:t>
            </a:r>
            <a:endParaRPr lang="en-US" smtClean="0"/>
          </a:p>
        </p:txBody>
      </p:sp>
      <p:sp>
        <p:nvSpPr>
          <p:cNvPr id="18435" name="Content Placeholder 2"/>
          <p:cNvSpPr>
            <a:spLocks noGrp="1"/>
          </p:cNvSpPr>
          <p:nvPr>
            <p:ph idx="1"/>
          </p:nvPr>
        </p:nvSpPr>
        <p:spPr/>
        <p:txBody>
          <a:bodyPr/>
          <a:lstStyle/>
          <a:p>
            <a:pPr eaLnBrk="1" hangingPunct="1">
              <a:lnSpc>
                <a:spcPct val="90000"/>
              </a:lnSpc>
            </a:pPr>
            <a:r>
              <a:rPr lang="en-GB" dirty="0" smtClean="0"/>
              <a:t>New EPR used for each transfer</a:t>
            </a:r>
          </a:p>
          <a:p>
            <a:pPr lvl="1" eaLnBrk="1" hangingPunct="1">
              <a:lnSpc>
                <a:spcPct val="90000"/>
              </a:lnSpc>
            </a:pPr>
            <a:r>
              <a:rPr lang="en-GB" dirty="0" smtClean="0"/>
              <a:t>If it fails a new EPR must be obtained</a:t>
            </a:r>
          </a:p>
          <a:p>
            <a:pPr eaLnBrk="1" hangingPunct="1">
              <a:lnSpc>
                <a:spcPct val="90000"/>
              </a:lnSpc>
            </a:pPr>
            <a:r>
              <a:rPr lang="en-GB" dirty="0" smtClean="0"/>
              <a:t>DTI m</a:t>
            </a:r>
            <a:r>
              <a:rPr lang="en-GB" dirty="0" smtClean="0"/>
              <a:t>anages </a:t>
            </a:r>
            <a:r>
              <a:rPr lang="en-GB" dirty="0" smtClean="0"/>
              <a:t>the selected data transfer</a:t>
            </a:r>
          </a:p>
          <a:p>
            <a:pPr lvl="1" eaLnBrk="1" hangingPunct="1">
              <a:lnSpc>
                <a:spcPct val="90000"/>
              </a:lnSpc>
            </a:pPr>
            <a:r>
              <a:rPr lang="en-GB" dirty="0" smtClean="0"/>
              <a:t>Start/Stop</a:t>
            </a:r>
          </a:p>
          <a:p>
            <a:pPr lvl="1" eaLnBrk="1" hangingPunct="1">
              <a:lnSpc>
                <a:spcPct val="90000"/>
              </a:lnSpc>
            </a:pPr>
            <a:r>
              <a:rPr lang="en-GB" dirty="0" smtClean="0"/>
              <a:t>Suspend/Resume</a:t>
            </a:r>
            <a:endParaRPr lang="en-GB" dirty="0" smtClean="0"/>
          </a:p>
          <a:p>
            <a:pPr eaLnBrk="1" hangingPunct="1">
              <a:lnSpc>
                <a:spcPct val="90000"/>
              </a:lnSpc>
            </a:pPr>
            <a:r>
              <a:rPr lang="en-GB" dirty="0" smtClean="0"/>
              <a:t>DTI  p</a:t>
            </a:r>
            <a:r>
              <a:rPr lang="en-GB" dirty="0" smtClean="0"/>
              <a:t>rovides client </a:t>
            </a:r>
            <a:r>
              <a:rPr lang="en-GB" dirty="0" smtClean="0"/>
              <a:t>with transfer status</a:t>
            </a:r>
            <a:endParaRPr lang="en-GB" dirty="0" smtClean="0"/>
          </a:p>
          <a:p>
            <a:pPr lvl="1">
              <a:lnSpc>
                <a:spcPct val="90000"/>
              </a:lnSpc>
            </a:pPr>
            <a:r>
              <a:rPr lang="en-GB" dirty="0" err="1" smtClean="0"/>
              <a:t>GetState</a:t>
            </a:r>
            <a:endParaRPr lang="en-GB" dirty="0" smtClean="0"/>
          </a:p>
          <a:p>
            <a:pPr lvl="2">
              <a:lnSpc>
                <a:spcPct val="90000"/>
              </a:lnSpc>
            </a:pPr>
            <a:r>
              <a:rPr lang="en-GB" dirty="0" smtClean="0"/>
              <a:t>Current state</a:t>
            </a:r>
          </a:p>
          <a:p>
            <a:pPr lvl="2">
              <a:lnSpc>
                <a:spcPct val="90000"/>
              </a:lnSpc>
            </a:pPr>
            <a:r>
              <a:rPr lang="en-GB" dirty="0" smtClean="0"/>
              <a:t>Transfer progress</a:t>
            </a:r>
            <a:endParaRPr lang="en-US" dirty="0" smtClean="0"/>
          </a:p>
        </p:txBody>
      </p:sp>
      <p:sp>
        <p:nvSpPr>
          <p:cNvPr id="18436" name="Footer Placeholder 3"/>
          <p:cNvSpPr>
            <a:spLocks noGrp="1"/>
          </p:cNvSpPr>
          <p:nvPr>
            <p:ph type="ftr" sz="quarter" idx="10"/>
          </p:nvPr>
        </p:nvSpPr>
        <p:spPr>
          <a:noFill/>
        </p:spPr>
        <p:txBody>
          <a:bodyPr/>
          <a:lstStyle/>
          <a:p>
            <a:fld id="{59695188-02C1-4918-B52A-E7C741A33EF2}" type="slidenum">
              <a:rPr lang="en-US" altLang="ja-JP" smtClean="0">
                <a:ea typeface="ＭＳ Ｐゴシック" pitchFamily="-110" charset="-128"/>
              </a:rPr>
              <a:pPr/>
              <a:t>15</a:t>
            </a:fld>
            <a:endParaRPr lang="en-US" altLang="ja-JP" smtClean="0">
              <a:ea typeface="ＭＳ Ｐゴシック" pitchFamily="-110"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r>
              <a:rPr lang="en-US" smtClean="0"/>
              <a:t>DTI State Diagram</a:t>
            </a:r>
          </a:p>
        </p:txBody>
      </p:sp>
      <p:sp>
        <p:nvSpPr>
          <p:cNvPr id="1028" name="Footer Placeholder 3"/>
          <p:cNvSpPr>
            <a:spLocks noGrp="1"/>
          </p:cNvSpPr>
          <p:nvPr>
            <p:ph type="ftr" sz="quarter" idx="10"/>
          </p:nvPr>
        </p:nvSpPr>
        <p:spPr>
          <a:noFill/>
        </p:spPr>
        <p:txBody>
          <a:bodyPr/>
          <a:lstStyle/>
          <a:p>
            <a:fld id="{3B23943A-C6F1-4560-A14F-67B8CA10108A}" type="slidenum">
              <a:rPr lang="en-US" altLang="ja-JP" smtClean="0">
                <a:ea typeface="ＭＳ Ｐゴシック" pitchFamily="-110" charset="-128"/>
              </a:rPr>
              <a:pPr/>
              <a:t>16</a:t>
            </a:fld>
            <a:endParaRPr lang="en-US" altLang="ja-JP" smtClean="0">
              <a:ea typeface="ＭＳ Ｐゴシック" pitchFamily="-110" charset="-128"/>
            </a:endParaRPr>
          </a:p>
        </p:txBody>
      </p:sp>
      <p:sp>
        <p:nvSpPr>
          <p:cNvPr id="102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 name="Object 3"/>
          <p:cNvGraphicFramePr>
            <a:graphicFrameLocks noChangeAspect="1"/>
          </p:cNvGraphicFramePr>
          <p:nvPr/>
        </p:nvGraphicFramePr>
        <p:xfrm>
          <a:off x="1214414" y="1357298"/>
          <a:ext cx="7150100" cy="4926013"/>
        </p:xfrm>
        <a:graphic>
          <a:graphicData uri="http://schemas.openxmlformats.org/presentationml/2006/ole">
            <p:oleObj spid="_x0000_s1027" name="Picture" r:id="rId4" imgW="5581800" imgH="4467240" progId="Word.Picture.8">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Renderings</a:t>
            </a:r>
          </a:p>
        </p:txBody>
      </p:sp>
      <p:sp>
        <p:nvSpPr>
          <p:cNvPr id="24579" name="Content Placeholder 2"/>
          <p:cNvSpPr>
            <a:spLocks noGrp="1"/>
          </p:cNvSpPr>
          <p:nvPr>
            <p:ph idx="1"/>
          </p:nvPr>
        </p:nvSpPr>
        <p:spPr>
          <a:xfrm>
            <a:off x="685800" y="1524000"/>
            <a:ext cx="7772400" cy="4800600"/>
          </a:xfrm>
        </p:spPr>
        <p:txBody>
          <a:bodyPr/>
          <a:lstStyle/>
          <a:p>
            <a:r>
              <a:rPr lang="en-US" dirty="0" smtClean="0"/>
              <a:t>Plain WS Rendering</a:t>
            </a:r>
          </a:p>
          <a:p>
            <a:pPr lvl="1"/>
            <a:r>
              <a:rPr lang="en-US" dirty="0" smtClean="0"/>
              <a:t>Intrinsically WS-I compliant</a:t>
            </a:r>
          </a:p>
          <a:p>
            <a:pPr lvl="1"/>
            <a:r>
              <a:rPr lang="en-US" dirty="0" smtClean="0"/>
              <a:t>Intra Rendering interoperability</a:t>
            </a:r>
          </a:p>
          <a:p>
            <a:pPr lvl="1"/>
            <a:r>
              <a:rPr lang="en-US" dirty="0" smtClean="0"/>
              <a:t>Inter-Rendering interoperability baseline</a:t>
            </a:r>
          </a:p>
          <a:p>
            <a:r>
              <a:rPr lang="en-US" dirty="0" smtClean="0"/>
              <a:t>WSRF-Rendering</a:t>
            </a:r>
          </a:p>
          <a:p>
            <a:pPr lvl="1"/>
            <a:r>
              <a:rPr lang="en-US" dirty="0" smtClean="0"/>
              <a:t>Intrinsically WS-I compliant</a:t>
            </a:r>
          </a:p>
          <a:p>
            <a:pPr lvl="1"/>
            <a:r>
              <a:rPr lang="en-US" u="sng" dirty="0" smtClean="0"/>
              <a:t>Extends</a:t>
            </a:r>
            <a:r>
              <a:rPr lang="en-US" dirty="0" smtClean="0"/>
              <a:t> Plain WS Rendering</a:t>
            </a:r>
          </a:p>
          <a:p>
            <a:pPr lvl="1"/>
            <a:r>
              <a:rPr lang="en-US" dirty="0" smtClean="0"/>
              <a:t>Doubled interface definition</a:t>
            </a:r>
          </a:p>
          <a:p>
            <a:pPr lvl="1"/>
            <a:r>
              <a:rPr lang="en-US" dirty="0" smtClean="0"/>
              <a:t>Single implementation</a:t>
            </a:r>
          </a:p>
        </p:txBody>
      </p:sp>
      <p:sp>
        <p:nvSpPr>
          <p:cNvPr id="24580" name="Footer Placeholder 3"/>
          <p:cNvSpPr>
            <a:spLocks noGrp="1"/>
          </p:cNvSpPr>
          <p:nvPr>
            <p:ph type="ftr" sz="quarter" idx="10"/>
          </p:nvPr>
        </p:nvSpPr>
        <p:spPr>
          <a:noFill/>
        </p:spPr>
        <p:txBody>
          <a:bodyPr/>
          <a:lstStyle/>
          <a:p>
            <a:fld id="{33219154-06A4-495C-8322-3A3207E40F56}" type="slidenum">
              <a:rPr lang="ja-JP" altLang="en-US"/>
              <a:pPr/>
              <a:t>17</a:t>
            </a:fld>
            <a:endParaRPr lang="en-US" altLang="ja-JP"/>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DMI Factory</a:t>
            </a:r>
            <a:endParaRPr lang="en-GB" dirty="0"/>
          </a:p>
        </p:txBody>
      </p:sp>
      <p:graphicFrame>
        <p:nvGraphicFramePr>
          <p:cNvPr id="5" name="Content Placeholder 4"/>
          <p:cNvGraphicFramePr>
            <a:graphicFrameLocks noGrp="1"/>
          </p:cNvGraphicFramePr>
          <p:nvPr>
            <p:ph idx="1"/>
          </p:nvPr>
        </p:nvGraphicFramePr>
        <p:xfrm>
          <a:off x="133320" y="1571612"/>
          <a:ext cx="8858280" cy="4257040"/>
        </p:xfrm>
        <a:graphic>
          <a:graphicData uri="http://schemas.openxmlformats.org/drawingml/2006/table">
            <a:tbl>
              <a:tblPr firstRow="1" bandRow="1">
                <a:tableStyleId>{5C22544A-7EE6-4342-B048-85BDC9FD1C3A}</a:tableStyleId>
              </a:tblPr>
              <a:tblGrid>
                <a:gridCol w="2952760"/>
                <a:gridCol w="2952760"/>
                <a:gridCol w="2952760"/>
              </a:tblGrid>
              <a:tr h="370840">
                <a:tc>
                  <a:txBody>
                    <a:bodyPr/>
                    <a:lstStyle/>
                    <a:p>
                      <a:endParaRPr lang="en-GB" dirty="0"/>
                    </a:p>
                  </a:txBody>
                  <a:tcPr/>
                </a:tc>
                <a:tc>
                  <a:txBody>
                    <a:bodyPr/>
                    <a:lstStyle/>
                    <a:p>
                      <a:r>
                        <a:rPr lang="en-GB" dirty="0" smtClean="0"/>
                        <a:t>WS Rendering</a:t>
                      </a:r>
                      <a:endParaRPr lang="en-GB" dirty="0"/>
                    </a:p>
                  </a:txBody>
                  <a:tcPr/>
                </a:tc>
                <a:tc>
                  <a:txBody>
                    <a:bodyPr/>
                    <a:lstStyle/>
                    <a:p>
                      <a:r>
                        <a:rPr lang="en-GB" dirty="0" smtClean="0"/>
                        <a:t>WSRF Rendering</a:t>
                      </a:r>
                      <a:endParaRPr lang="en-GB" dirty="0"/>
                    </a:p>
                  </a:txBody>
                  <a:tcPr/>
                </a:tc>
              </a:tr>
              <a:tr h="370840">
                <a:tc>
                  <a:txBody>
                    <a:bodyPr/>
                    <a:lstStyle/>
                    <a:p>
                      <a:r>
                        <a:rPr lang="en-GB" dirty="0" smtClean="0"/>
                        <a:t>Attributes</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Plain attributes</a:t>
                      </a:r>
                    </a:p>
                    <a:p>
                      <a:endParaRPr lang="en-GB" dirty="0"/>
                    </a:p>
                  </a:txBody>
                  <a:tcPr/>
                </a:tc>
                <a:tc>
                  <a:txBody>
                    <a:bodyPr/>
                    <a:lstStyle/>
                    <a:p>
                      <a:r>
                        <a:rPr lang="en-GB" dirty="0" smtClean="0"/>
                        <a:t>Resource</a:t>
                      </a:r>
                      <a:r>
                        <a:rPr lang="en-GB" baseline="0" dirty="0" smtClean="0"/>
                        <a:t> Properties</a:t>
                      </a:r>
                      <a:endParaRPr lang="en-GB" dirty="0"/>
                    </a:p>
                  </a:txBody>
                  <a:tcPr/>
                </a:tc>
              </a:tr>
              <a:tr h="1143000">
                <a:tc rowSpan="2">
                  <a:txBody>
                    <a:bodyPr/>
                    <a:lstStyle/>
                    <a:p>
                      <a:r>
                        <a:rPr lang="en-GB" dirty="0" smtClean="0"/>
                        <a:t>Operations</a:t>
                      </a:r>
                      <a:endParaRPr lang="en-GB" dirty="0"/>
                    </a:p>
                  </a:txBody>
                  <a:tcPr/>
                </a:tc>
                <a:tc>
                  <a:txBody>
                    <a:bodyPr/>
                    <a:lstStyle/>
                    <a:p>
                      <a:r>
                        <a:rPr lang="en-US" dirty="0" err="1" smtClean="0"/>
                        <a:t>GetDataTransferInstance</a:t>
                      </a:r>
                      <a:r>
                        <a:rPr lang="en-US" dirty="0" smtClean="0"/>
                        <a:t>()</a:t>
                      </a:r>
                    </a:p>
                    <a:p>
                      <a:endParaRPr lang="en-US" dirty="0" smtClean="0"/>
                    </a:p>
                    <a:p>
                      <a:endParaRPr lang="en-GB" dirty="0"/>
                    </a:p>
                  </a:txBody>
                  <a:tcPr/>
                </a:tc>
                <a:tc>
                  <a:txBody>
                    <a:bodyPr/>
                    <a:lstStyle/>
                    <a:p>
                      <a:pPr marL="342900" lvl="1" indent="-342900">
                        <a:buFont typeface="Times" pitchFamily="-110" charset="0"/>
                        <a:buNone/>
                      </a:pPr>
                      <a:r>
                        <a:rPr lang="en-US" dirty="0" err="1" smtClean="0"/>
                        <a:t>GetDataTransferInstance</a:t>
                      </a:r>
                      <a:r>
                        <a:rPr lang="en-US" dirty="0" smtClean="0"/>
                        <a:t>()</a:t>
                      </a:r>
                    </a:p>
                    <a:p>
                      <a:endParaRPr lang="en-US" dirty="0" smtClean="0"/>
                    </a:p>
                    <a:p>
                      <a:endParaRPr lang="en-US" dirty="0" smtClean="0"/>
                    </a:p>
                    <a:p>
                      <a:endParaRPr lang="en-GB" dirty="0"/>
                    </a:p>
                  </a:txBody>
                  <a:tcPr/>
                </a:tc>
              </a:tr>
              <a:tr h="1143000">
                <a:tc vMerge="1">
                  <a:txBody>
                    <a:bodyPr/>
                    <a:lstStyle/>
                    <a:p>
                      <a:endParaRPr lang="en-GB"/>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GetFactoryAttributesDocument</a:t>
                      </a:r>
                      <a:r>
                        <a:rPr lang="en-US" dirty="0" smtClean="0"/>
                        <a:t>()</a:t>
                      </a:r>
                    </a:p>
                    <a:p>
                      <a:endParaRPr lang="en-GB" dirty="0"/>
                    </a:p>
                  </a:txBody>
                  <a:tcPr/>
                </a:tc>
                <a:tc>
                  <a:txBody>
                    <a:bodyPr/>
                    <a:lstStyle/>
                    <a:p>
                      <a:r>
                        <a:rPr lang="en-US" dirty="0" err="1" smtClean="0"/>
                        <a:t>GetRPDocument</a:t>
                      </a:r>
                      <a:r>
                        <a:rPr lang="en-US" dirty="0" smtClean="0"/>
                        <a:t>()</a:t>
                      </a:r>
                    </a:p>
                    <a:p>
                      <a:r>
                        <a:rPr lang="en-US" dirty="0" err="1" smtClean="0"/>
                        <a:t>GetRP</a:t>
                      </a:r>
                      <a:r>
                        <a:rPr lang="en-US" dirty="0" smtClean="0"/>
                        <a:t>()</a:t>
                      </a:r>
                    </a:p>
                    <a:p>
                      <a:r>
                        <a:rPr lang="en-US" dirty="0" err="1" smtClean="0"/>
                        <a:t>GetMultipleRP</a:t>
                      </a:r>
                      <a:r>
                        <a:rPr lang="en-US" dirty="0" smtClean="0"/>
                        <a:t>()</a:t>
                      </a:r>
                      <a:endParaRPr lang="en-GB" dirty="0"/>
                    </a:p>
                  </a:txBody>
                  <a:tcPr/>
                </a:tc>
              </a:tr>
              <a:tr h="370840">
                <a:tc>
                  <a:txBody>
                    <a:bodyPr/>
                    <a:lstStyle/>
                    <a:p>
                      <a:r>
                        <a:rPr lang="en-GB" dirty="0" smtClean="0"/>
                        <a:t>Other</a:t>
                      </a:r>
                      <a:endParaRPr lang="en-GB" dirty="0"/>
                    </a:p>
                  </a:txBody>
                  <a:tcPr/>
                </a:tc>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RP Value Change Notification?</a:t>
                      </a:r>
                    </a:p>
                    <a:p>
                      <a:endParaRPr lang="en-GB" dirty="0"/>
                    </a:p>
                  </a:txBody>
                  <a:tcPr/>
                </a:tc>
              </a:tr>
            </a:tbl>
          </a:graphicData>
        </a:graphic>
      </p:graphicFrame>
      <p:sp>
        <p:nvSpPr>
          <p:cNvPr id="4" name="Footer Placeholder 3"/>
          <p:cNvSpPr>
            <a:spLocks noGrp="1"/>
          </p:cNvSpPr>
          <p:nvPr>
            <p:ph type="ftr" sz="quarter" idx="10"/>
          </p:nvPr>
        </p:nvSpPr>
        <p:spPr/>
        <p:txBody>
          <a:bodyPr/>
          <a:lstStyle/>
          <a:p>
            <a:fld id="{2396E312-2317-4DFB-B23C-7CA0AC1BBCCE}" type="slidenum">
              <a:rPr lang="ja-JP" altLang="en-US" smtClean="0"/>
              <a:pPr/>
              <a:t>18</a:t>
            </a:fld>
            <a:endParaRPr lang="en-US" altLang="ja-JP"/>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DMI Instance</a:t>
            </a:r>
            <a:endParaRPr lang="en-GB" dirty="0"/>
          </a:p>
        </p:txBody>
      </p:sp>
      <p:sp>
        <p:nvSpPr>
          <p:cNvPr id="4" name="Footer Placeholder 3"/>
          <p:cNvSpPr>
            <a:spLocks noGrp="1"/>
          </p:cNvSpPr>
          <p:nvPr>
            <p:ph type="ftr" sz="quarter" idx="10"/>
          </p:nvPr>
        </p:nvSpPr>
        <p:spPr/>
        <p:txBody>
          <a:bodyPr/>
          <a:lstStyle/>
          <a:p>
            <a:fld id="{2396E312-2317-4DFB-B23C-7CA0AC1BBCCE}" type="slidenum">
              <a:rPr lang="ja-JP" altLang="en-US" smtClean="0"/>
              <a:pPr/>
              <a:t>19</a:t>
            </a:fld>
            <a:endParaRPr lang="en-US" altLang="ja-JP"/>
          </a:p>
        </p:txBody>
      </p:sp>
      <p:graphicFrame>
        <p:nvGraphicFramePr>
          <p:cNvPr id="5" name="Content Placeholder 4"/>
          <p:cNvGraphicFramePr>
            <a:graphicFrameLocks noGrp="1"/>
          </p:cNvGraphicFramePr>
          <p:nvPr>
            <p:ph idx="1"/>
          </p:nvPr>
        </p:nvGraphicFramePr>
        <p:xfrm>
          <a:off x="133320" y="1571612"/>
          <a:ext cx="8858280" cy="4759960"/>
        </p:xfrm>
        <a:graphic>
          <a:graphicData uri="http://schemas.openxmlformats.org/drawingml/2006/table">
            <a:tbl>
              <a:tblPr firstRow="1" bandRow="1">
                <a:tableStyleId>{5C22544A-7EE6-4342-B048-85BDC9FD1C3A}</a:tableStyleId>
              </a:tblPr>
              <a:tblGrid>
                <a:gridCol w="2952760"/>
                <a:gridCol w="2952760"/>
                <a:gridCol w="2952760"/>
              </a:tblGrid>
              <a:tr h="370840">
                <a:tc>
                  <a:txBody>
                    <a:bodyPr/>
                    <a:lstStyle/>
                    <a:p>
                      <a:endParaRPr lang="en-GB" dirty="0"/>
                    </a:p>
                  </a:txBody>
                  <a:tcPr/>
                </a:tc>
                <a:tc>
                  <a:txBody>
                    <a:bodyPr/>
                    <a:lstStyle/>
                    <a:p>
                      <a:r>
                        <a:rPr lang="en-GB" dirty="0" smtClean="0"/>
                        <a:t>WS Rendering</a:t>
                      </a:r>
                      <a:endParaRPr lang="en-GB" dirty="0"/>
                    </a:p>
                  </a:txBody>
                  <a:tcPr/>
                </a:tc>
                <a:tc>
                  <a:txBody>
                    <a:bodyPr/>
                    <a:lstStyle/>
                    <a:p>
                      <a:r>
                        <a:rPr lang="en-GB" dirty="0" smtClean="0"/>
                        <a:t>WSRF Rendering</a:t>
                      </a:r>
                      <a:endParaRPr lang="en-GB" dirty="0"/>
                    </a:p>
                  </a:txBody>
                  <a:tcPr/>
                </a:tc>
              </a:tr>
              <a:tr h="370840">
                <a:tc>
                  <a:txBody>
                    <a:bodyPr/>
                    <a:lstStyle/>
                    <a:p>
                      <a:r>
                        <a:rPr lang="en-GB" dirty="0" smtClean="0"/>
                        <a:t>Attributes</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Plain attributes</a:t>
                      </a:r>
                    </a:p>
                    <a:p>
                      <a:endParaRPr lang="en-GB" dirty="0"/>
                    </a:p>
                  </a:txBody>
                  <a:tcPr/>
                </a:tc>
                <a:tc>
                  <a:txBody>
                    <a:bodyPr/>
                    <a:lstStyle/>
                    <a:p>
                      <a:r>
                        <a:rPr lang="en-GB" dirty="0" smtClean="0"/>
                        <a:t>Resource</a:t>
                      </a:r>
                      <a:r>
                        <a:rPr lang="en-GB" baseline="0" dirty="0" smtClean="0"/>
                        <a:t> Properties</a:t>
                      </a:r>
                      <a:endParaRPr lang="en-GB" dirty="0"/>
                    </a:p>
                  </a:txBody>
                  <a:tcPr/>
                </a:tc>
              </a:tr>
              <a:tr h="1143000">
                <a:tc rowSpan="2">
                  <a:txBody>
                    <a:bodyPr/>
                    <a:lstStyle/>
                    <a:p>
                      <a:r>
                        <a:rPr lang="en-GB" dirty="0" smtClean="0"/>
                        <a:t>Operations</a:t>
                      </a:r>
                      <a:endParaRPr lang="en-GB" dirty="0"/>
                    </a:p>
                  </a:txBody>
                  <a:tcPr/>
                </a:tc>
                <a:tc>
                  <a:txBody>
                    <a:bodyPr/>
                    <a:lstStyle/>
                    <a:p>
                      <a:r>
                        <a:rPr lang="en-US" dirty="0" smtClean="0"/>
                        <a:t>Start, Stop, …</a:t>
                      </a:r>
                    </a:p>
                    <a:p>
                      <a:endParaRPr lang="en-GB" dirty="0"/>
                    </a:p>
                  </a:txBody>
                  <a:tcPr/>
                </a:tc>
                <a:tc>
                  <a:txBody>
                    <a:bodyPr/>
                    <a:lstStyle/>
                    <a:p>
                      <a:pPr marL="342900" lvl="1" indent="-342900">
                        <a:buFont typeface="Times" pitchFamily="-110" charset="0"/>
                        <a:buNone/>
                      </a:pPr>
                      <a:r>
                        <a:rPr lang="en-US" dirty="0" smtClean="0"/>
                        <a:t>Start, Stop, …</a:t>
                      </a:r>
                    </a:p>
                    <a:p>
                      <a:endParaRPr lang="en-US" dirty="0" smtClean="0"/>
                    </a:p>
                    <a:p>
                      <a:endParaRPr lang="en-GB" dirty="0"/>
                    </a:p>
                  </a:txBody>
                  <a:tcPr/>
                </a:tc>
              </a:tr>
              <a:tr h="1143000">
                <a:tc vMerge="1">
                  <a:txBody>
                    <a:bodyPr/>
                    <a:lstStyle/>
                    <a:p>
                      <a:endParaRPr lang="en-GB"/>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GetFactoryAttributesDocument</a:t>
                      </a:r>
                      <a:r>
                        <a:rPr lang="en-US" dirty="0" smtClean="0"/>
                        <a:t>()</a:t>
                      </a:r>
                    </a:p>
                    <a:p>
                      <a:endParaRPr lang="en-GB" dirty="0"/>
                    </a:p>
                  </a:txBody>
                  <a:tcPr/>
                </a:tc>
                <a:tc>
                  <a:txBody>
                    <a:bodyPr/>
                    <a:lstStyle/>
                    <a:p>
                      <a:r>
                        <a:rPr lang="en-US" dirty="0" err="1" smtClean="0"/>
                        <a:t>GetRPDocument</a:t>
                      </a:r>
                      <a:r>
                        <a:rPr lang="en-US" dirty="0" smtClean="0"/>
                        <a:t>()</a:t>
                      </a:r>
                    </a:p>
                    <a:p>
                      <a:r>
                        <a:rPr lang="en-US" dirty="0" err="1" smtClean="0"/>
                        <a:t>GetRP</a:t>
                      </a:r>
                      <a:r>
                        <a:rPr lang="en-US" dirty="0" smtClean="0"/>
                        <a:t>()</a:t>
                      </a:r>
                    </a:p>
                    <a:p>
                      <a:r>
                        <a:rPr lang="en-US" dirty="0" err="1" smtClean="0"/>
                        <a:t>GetMultipleRP</a:t>
                      </a:r>
                      <a:r>
                        <a:rPr lang="en-US" dirty="0" smtClean="0"/>
                        <a:t>()</a:t>
                      </a:r>
                      <a:endParaRPr lang="en-GB" dirty="0"/>
                    </a:p>
                  </a:txBody>
                  <a:tcPr/>
                </a:tc>
              </a:tr>
              <a:tr h="370840">
                <a:tc>
                  <a:txBody>
                    <a:bodyPr/>
                    <a:lstStyle/>
                    <a:p>
                      <a:r>
                        <a:rPr lang="en-GB" dirty="0" smtClean="0"/>
                        <a:t>Other</a:t>
                      </a:r>
                      <a:endParaRPr lang="en-GB" dirty="0"/>
                    </a:p>
                  </a:txBody>
                  <a:tcPr/>
                </a:tc>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RP Value Change Notification?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RM Management Lifecycle?</a:t>
                      </a:r>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D07A2301-0580-45A3-B7EC-E5142BB4BF7B}" type="slidenum">
              <a:rPr lang="ja-JP" altLang="en-US"/>
              <a:pPr/>
              <a:t>2</a:t>
            </a:fld>
            <a:endParaRPr lang="en-US" altLang="ja-JP"/>
          </a:p>
        </p:txBody>
      </p:sp>
      <p:sp>
        <p:nvSpPr>
          <p:cNvPr id="52226" name="Rectangle 2"/>
          <p:cNvSpPr>
            <a:spLocks noGrp="1" noChangeArrowheads="1"/>
          </p:cNvSpPr>
          <p:nvPr>
            <p:ph type="title"/>
          </p:nvPr>
        </p:nvSpPr>
        <p:spPr/>
        <p:txBody>
          <a:bodyPr/>
          <a:lstStyle/>
          <a:p>
            <a:r>
              <a:rPr lang="en-US" altLang="ja-JP"/>
              <a:t>OGF IPR Policies Apply</a:t>
            </a:r>
          </a:p>
        </p:txBody>
      </p:sp>
      <p:sp>
        <p:nvSpPr>
          <p:cNvPr id="52227" name="Rectangle 3"/>
          <p:cNvSpPr>
            <a:spLocks noGrp="1" noChangeArrowheads="1"/>
          </p:cNvSpPr>
          <p:nvPr>
            <p:ph type="body" idx="1"/>
          </p:nvPr>
        </p:nvSpPr>
        <p:spPr>
          <a:xfrm>
            <a:off x="228600" y="1524000"/>
            <a:ext cx="8610600" cy="4114800"/>
          </a:xfrm>
        </p:spPr>
        <p:txBody>
          <a:bodyPr/>
          <a:lstStyle/>
          <a:p>
            <a:pPr>
              <a:lnSpc>
                <a:spcPct val="90000"/>
              </a:lnSpc>
              <a:spcBef>
                <a:spcPct val="0"/>
              </a:spcBef>
            </a:pPr>
            <a:r>
              <a:rPr lang="ja-JP" altLang="en-US" sz="1200">
                <a:latin typeface="Arial"/>
              </a:rPr>
              <a:t>“</a:t>
            </a:r>
            <a:r>
              <a:rPr lang="en-US" altLang="ja-JP" sz="1200">
                <a:latin typeface="Verdana" pitchFamily="1" charset="0"/>
              </a:rPr>
              <a:t>I acknowledge that participation in this meeting is subject to the OGF Intellectual Property Policy.</a:t>
            </a:r>
            <a:r>
              <a:rPr lang="en-US" altLang="ja-JP" sz="1200">
                <a:latin typeface="Arial"/>
              </a:rPr>
              <a:t>”</a:t>
            </a:r>
            <a:endParaRPr lang="en-US" altLang="ja-JP" sz="1200">
              <a:latin typeface="Verdana" pitchFamily="1" charset="0"/>
            </a:endParaRPr>
          </a:p>
          <a:p>
            <a:pPr>
              <a:lnSpc>
                <a:spcPct val="90000"/>
              </a:lnSpc>
              <a:spcBef>
                <a:spcPct val="0"/>
              </a:spcBef>
            </a:pPr>
            <a:r>
              <a:rPr lang="en-US" altLang="ja-JP" sz="1200">
                <a:latin typeface="Verdana" pitchFamily="1" charset="0"/>
              </a:rPr>
              <a:t>Intellectual Property Notices Note Well:  </a:t>
            </a:r>
            <a:r>
              <a:rPr lang="en-US" altLang="ja-JP" sz="1200">
                <a:solidFill>
                  <a:srgbClr val="444444"/>
                </a:solidFill>
                <a:latin typeface="Verdana" pitchFamily="1"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a:latin typeface="Verdana" pitchFamily="1" charset="0"/>
            </a:endParaRPr>
          </a:p>
          <a:p>
            <a:pPr lvl="2">
              <a:lnSpc>
                <a:spcPct val="90000"/>
              </a:lnSpc>
              <a:spcBef>
                <a:spcPct val="0"/>
              </a:spcBef>
            </a:pPr>
            <a:r>
              <a:rPr lang="en-US" altLang="ja-JP" sz="900">
                <a:solidFill>
                  <a:srgbClr val="444444"/>
                </a:solidFill>
                <a:latin typeface="Verdana" pitchFamily="1" charset="0"/>
              </a:rPr>
              <a:t>the OGF plenary session,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any OGF working group or portion thereof,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the OGF Board of Directors, the GFSG, or any member thereof on behalf of the OGF,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the ADCOM, or any member thereof on behalf of the ADCOM,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any OGF mailing list, including any group list, or any other list functioning under OGF auspices,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the OGF Editor or the document authoring and review process </a:t>
            </a:r>
            <a:endParaRPr lang="en-US" altLang="ja-JP" sz="900">
              <a:latin typeface="Verdana" pitchFamily="1" charset="0"/>
            </a:endParaRPr>
          </a:p>
          <a:p>
            <a:pPr>
              <a:lnSpc>
                <a:spcPct val="90000"/>
              </a:lnSpc>
              <a:spcBef>
                <a:spcPct val="0"/>
              </a:spcBef>
            </a:pPr>
            <a:r>
              <a:rPr lang="en-US" altLang="ja-JP" sz="1200">
                <a:solidFill>
                  <a:srgbClr val="444444"/>
                </a:solidFill>
                <a:latin typeface="Verdana" pitchFamily="1" charset="0"/>
              </a:rPr>
              <a:t>Statements made outside of a OGF meeting, mailing list or other function, that are clearly not intended to be input to an OGF activity, group or function, are not subject to these provisions.</a:t>
            </a:r>
          </a:p>
          <a:p>
            <a:pPr>
              <a:lnSpc>
                <a:spcPct val="90000"/>
              </a:lnSpc>
              <a:spcBef>
                <a:spcPct val="0"/>
              </a:spcBef>
            </a:pPr>
            <a:r>
              <a:rPr lang="en-US" altLang="ja-JP" sz="1200">
                <a:solidFill>
                  <a:srgbClr val="444444"/>
                </a:solidFill>
                <a:latin typeface="Verdana" pitchFamily="1" charset="0"/>
              </a:rPr>
              <a:t>Excerpt from Appendix B of GFD-C.1: </a:t>
            </a:r>
            <a:r>
              <a:rPr lang="en-US" altLang="ja-JP" sz="1200">
                <a:solidFill>
                  <a:srgbClr val="444444"/>
                </a:solidFill>
                <a:latin typeface="Arial"/>
              </a:rPr>
              <a:t>”</a:t>
            </a:r>
            <a:r>
              <a:rPr lang="en-US" altLang="ja-JP" sz="1200">
                <a:solidFill>
                  <a:srgbClr val="444444"/>
                </a:solidFill>
                <a:latin typeface="Verdana" pitchFamily="1"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a:solidFill>
                  <a:srgbClr val="444444"/>
                </a:solidFill>
                <a:latin typeface="Arial"/>
              </a:rPr>
              <a:t>”</a:t>
            </a:r>
            <a:endParaRPr lang="en-US" altLang="ja-JP" sz="1200">
              <a:solidFill>
                <a:srgbClr val="444444"/>
              </a:solidFill>
              <a:latin typeface="Verdana" pitchFamily="1" charset="0"/>
            </a:endParaRPr>
          </a:p>
          <a:p>
            <a:pPr>
              <a:lnSpc>
                <a:spcPct val="90000"/>
              </a:lnSpc>
              <a:spcBef>
                <a:spcPct val="0"/>
              </a:spcBef>
            </a:pPr>
            <a:endParaRPr lang="en-US" altLang="ja-JP" sz="1200">
              <a:solidFill>
                <a:srgbClr val="444444"/>
              </a:solidFill>
              <a:latin typeface="Verdana" pitchFamily="1" charset="0"/>
            </a:endParaRPr>
          </a:p>
          <a:p>
            <a:pPr>
              <a:lnSpc>
                <a:spcPct val="90000"/>
              </a:lnSpc>
            </a:pPr>
            <a:r>
              <a:rPr lang="en-US" altLang="ja-JP" sz="1200">
                <a:latin typeface="Verdana" pitchFamily="1" charset="0"/>
              </a:rPr>
              <a:t>OGF Intellectual Property Policies are adapted from the IETF Intellectual Property Policies that support the Internet Standards Process.</a:t>
            </a:r>
            <a:endParaRPr lang="en-US" altLang="ja-JP" sz="2800">
              <a:latin typeface="Verdana" pitchFamily="1"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8143ED6D-5112-44E1-B7DE-0CC91F97F2D8}" type="slidenum">
              <a:rPr lang="ja-JP" altLang="en-US"/>
              <a:pPr/>
              <a:t>20</a:t>
            </a:fld>
            <a:endParaRPr lang="en-US" altLang="ja-JP"/>
          </a:p>
        </p:txBody>
      </p:sp>
      <p:sp>
        <p:nvSpPr>
          <p:cNvPr id="45060" name="Rectangle 4"/>
          <p:cNvSpPr>
            <a:spLocks noGrp="1" noChangeArrowheads="1"/>
          </p:cNvSpPr>
          <p:nvPr>
            <p:ph type="title"/>
          </p:nvPr>
        </p:nvSpPr>
        <p:spPr/>
        <p:txBody>
          <a:bodyPr/>
          <a:lstStyle/>
          <a:p>
            <a:r>
              <a:rPr lang="en-GB" altLang="ja-JP" dirty="0" smtClean="0"/>
              <a:t>Changes in Group Composition</a:t>
            </a:r>
            <a:endParaRPr lang="ja-JP" altLang="en-US"/>
          </a:p>
        </p:txBody>
      </p:sp>
      <p:sp>
        <p:nvSpPr>
          <p:cNvPr id="45061" name="Rectangle 5"/>
          <p:cNvSpPr>
            <a:spLocks noGrp="1" noChangeArrowheads="1"/>
          </p:cNvSpPr>
          <p:nvPr>
            <p:ph type="body" idx="1"/>
          </p:nvPr>
        </p:nvSpPr>
        <p:spPr/>
        <p:txBody>
          <a:bodyPr/>
          <a:lstStyle/>
          <a:p>
            <a:r>
              <a:rPr lang="en-GB" altLang="ja-JP" dirty="0" smtClean="0"/>
              <a:t>Core group:</a:t>
            </a:r>
          </a:p>
          <a:p>
            <a:pPr lvl="1"/>
            <a:r>
              <a:rPr lang="en-GB" altLang="ja-JP" dirty="0" smtClean="0"/>
              <a:t>Michel </a:t>
            </a:r>
            <a:r>
              <a:rPr lang="en-GB" altLang="ja-JP" dirty="0" err="1" smtClean="0"/>
              <a:t>Drescher</a:t>
            </a:r>
            <a:r>
              <a:rPr lang="en-GB" altLang="ja-JP" dirty="0" smtClean="0"/>
              <a:t>, Steven Newhouse, Mario Antonioletti,  Allen </a:t>
            </a:r>
            <a:r>
              <a:rPr lang="en-GB" altLang="ja-JP" dirty="0" err="1" smtClean="0"/>
              <a:t>Luniewski</a:t>
            </a:r>
            <a:r>
              <a:rPr lang="en-GB" altLang="ja-JP" dirty="0" smtClean="0"/>
              <a:t>, </a:t>
            </a:r>
            <a:r>
              <a:rPr lang="en-GB" altLang="ja-JP" dirty="0" err="1" smtClean="0"/>
              <a:t>Shahbaz</a:t>
            </a:r>
            <a:r>
              <a:rPr lang="en-GB" altLang="ja-JP" dirty="0" smtClean="0"/>
              <a:t> </a:t>
            </a:r>
            <a:r>
              <a:rPr lang="en-GB" altLang="ja-JP" dirty="0" err="1" smtClean="0"/>
              <a:t>Memon</a:t>
            </a:r>
            <a:r>
              <a:rPr lang="en-GB" altLang="ja-JP" dirty="0" smtClean="0"/>
              <a:t>, Ravi </a:t>
            </a:r>
            <a:r>
              <a:rPr lang="en-GB" altLang="ja-JP" dirty="0" err="1" smtClean="0"/>
              <a:t>Madduri</a:t>
            </a:r>
            <a:endParaRPr lang="en-GB" altLang="ja-JP" dirty="0" smtClean="0"/>
          </a:p>
          <a:p>
            <a:r>
              <a:rPr lang="en-GB" altLang="ja-JP" dirty="0" smtClean="0"/>
              <a:t>Changes:</a:t>
            </a:r>
          </a:p>
          <a:p>
            <a:pPr lvl="1"/>
            <a:r>
              <a:rPr lang="en-GB" altLang="ja-JP" dirty="0" smtClean="0"/>
              <a:t>Michel left Fujitsu, no longer  involved</a:t>
            </a:r>
          </a:p>
          <a:p>
            <a:pPr lvl="1"/>
            <a:r>
              <a:rPr lang="en-GB" altLang="ja-JP" dirty="0" smtClean="0"/>
              <a:t>Steven moved from Microsoft</a:t>
            </a:r>
          </a:p>
          <a:p>
            <a:pPr lvl="1"/>
            <a:r>
              <a:rPr lang="en-GB" altLang="ja-JP" dirty="0" err="1" smtClean="0"/>
              <a:t>Shahbaz</a:t>
            </a:r>
            <a:r>
              <a:rPr lang="en-GB" altLang="ja-JP" dirty="0" smtClean="0"/>
              <a:t> joined from FZJ as a new Chair</a:t>
            </a:r>
          </a:p>
          <a:p>
            <a:r>
              <a:rPr lang="en-GB" altLang="ja-JP" dirty="0" smtClean="0"/>
              <a:t>Welcome new members</a:t>
            </a:r>
            <a:endParaRPr lang="ja-JP"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Documents</a:t>
            </a:r>
            <a:endParaRPr lang="en-GB" dirty="0"/>
          </a:p>
        </p:txBody>
      </p:sp>
      <p:sp>
        <p:nvSpPr>
          <p:cNvPr id="3" name="Content Placeholder 2"/>
          <p:cNvSpPr>
            <a:spLocks noGrp="1"/>
          </p:cNvSpPr>
          <p:nvPr>
            <p:ph idx="1"/>
          </p:nvPr>
        </p:nvSpPr>
        <p:spPr>
          <a:xfrm>
            <a:off x="500034" y="1285860"/>
            <a:ext cx="7958166" cy="4114800"/>
          </a:xfrm>
        </p:spPr>
        <p:txBody>
          <a:bodyPr/>
          <a:lstStyle/>
          <a:p>
            <a:r>
              <a:rPr lang="en-GB" sz="2400" dirty="0" smtClean="0"/>
              <a:t>Done</a:t>
            </a:r>
          </a:p>
          <a:p>
            <a:pPr lvl="1"/>
            <a:r>
              <a:rPr lang="en-GB" sz="2000" dirty="0" smtClean="0"/>
              <a:t>OGSA-DMI Functional Specification 1.0</a:t>
            </a:r>
          </a:p>
          <a:p>
            <a:pPr lvl="2"/>
            <a:r>
              <a:rPr lang="en-GB" sz="1800" dirty="0" smtClean="0">
                <a:hlinkClick r:id="rId2"/>
              </a:rPr>
              <a:t>http://www.ogf.org/documents/GFD.134.pdf</a:t>
            </a:r>
            <a:endParaRPr lang="en-GB" sz="1800" dirty="0" smtClean="0"/>
          </a:p>
          <a:p>
            <a:r>
              <a:rPr lang="en-GB" sz="2400" dirty="0" smtClean="0"/>
              <a:t>In process:</a:t>
            </a:r>
          </a:p>
          <a:p>
            <a:pPr lvl="1"/>
            <a:r>
              <a:rPr lang="en-GB" sz="2000" dirty="0" smtClean="0"/>
              <a:t>OGSA-DMI Plain Web Service Rendering Specification 1.0</a:t>
            </a:r>
          </a:p>
          <a:p>
            <a:pPr lvl="2"/>
            <a:r>
              <a:rPr lang="en-GB" sz="1800" dirty="0" smtClean="0">
                <a:hlinkClick r:id="rId3"/>
              </a:rPr>
              <a:t>http://www.ggf.org/Public_Comment_Docs/Documents/2009-01/ogsa-dmi-wsi-rendering-16.pdf</a:t>
            </a:r>
            <a:endParaRPr lang="en-GB" sz="1800" dirty="0" smtClean="0"/>
          </a:p>
          <a:p>
            <a:pPr lvl="1"/>
            <a:r>
              <a:rPr lang="en-GB" sz="2000" dirty="0" smtClean="0"/>
              <a:t>In public comment  (up to 10</a:t>
            </a:r>
            <a:r>
              <a:rPr lang="en-GB" sz="2000" baseline="30000" dirty="0" smtClean="0"/>
              <a:t>th</a:t>
            </a:r>
            <a:r>
              <a:rPr lang="en-GB" sz="2000" dirty="0" smtClean="0"/>
              <a:t> March) – </a:t>
            </a:r>
            <a:r>
              <a:rPr lang="en-GB" sz="2000" b="1" dirty="0" smtClean="0">
                <a:solidFill>
                  <a:srgbClr val="FF0000"/>
                </a:solidFill>
              </a:rPr>
              <a:t>PLEASE COMMENT!</a:t>
            </a:r>
          </a:p>
          <a:p>
            <a:pPr lvl="2"/>
            <a:r>
              <a:rPr lang="en-GB" sz="1800" dirty="0" smtClean="0">
                <a:hlinkClick r:id="rId4"/>
              </a:rPr>
              <a:t>http://www.ggf.org/gf/docs/comment.php?id=286</a:t>
            </a:r>
            <a:endParaRPr lang="en-GB" sz="1800" dirty="0" smtClean="0"/>
          </a:p>
          <a:p>
            <a:r>
              <a:rPr lang="en-GB" sz="2400" dirty="0" smtClean="0"/>
              <a:t>To do:</a:t>
            </a:r>
          </a:p>
          <a:p>
            <a:pPr lvl="1"/>
            <a:r>
              <a:rPr lang="en-GB" sz="2000" dirty="0" smtClean="0"/>
              <a:t>Experiences document for plain WS rendering</a:t>
            </a:r>
          </a:p>
          <a:p>
            <a:pPr lvl="1"/>
            <a:r>
              <a:rPr lang="en-GB" sz="2000" dirty="0" smtClean="0"/>
              <a:t>WSRF rendering</a:t>
            </a:r>
          </a:p>
          <a:p>
            <a:pPr lvl="1"/>
            <a:r>
              <a:rPr lang="en-GB" sz="2000" dirty="0" smtClean="0"/>
              <a:t>Experiences document for WSRF rendering</a:t>
            </a:r>
            <a:endParaRPr lang="en-GB" sz="2000" dirty="0"/>
          </a:p>
        </p:txBody>
      </p:sp>
      <p:sp>
        <p:nvSpPr>
          <p:cNvPr id="4" name="Footer Placeholder 3"/>
          <p:cNvSpPr>
            <a:spLocks noGrp="1"/>
          </p:cNvSpPr>
          <p:nvPr>
            <p:ph type="ftr" sz="quarter" idx="10"/>
          </p:nvPr>
        </p:nvSpPr>
        <p:spPr/>
        <p:txBody>
          <a:bodyPr/>
          <a:lstStyle/>
          <a:p>
            <a:fld id="{2396E312-2317-4DFB-B23C-7CA0AC1BBCCE}" type="slidenum">
              <a:rPr lang="ja-JP" altLang="en-US" smtClean="0"/>
              <a:pPr/>
              <a:t>21</a:t>
            </a:fld>
            <a:endParaRPr lang="en-US" altLang="ja-JP"/>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Document Hierarchy</a:t>
            </a:r>
            <a:endParaRPr lang="en-GB" dirty="0"/>
          </a:p>
        </p:txBody>
      </p:sp>
      <p:graphicFrame>
        <p:nvGraphicFramePr>
          <p:cNvPr id="6" name="Content Placeholder 5"/>
          <p:cNvGraphicFramePr>
            <a:graphicFrameLocks noGrp="1"/>
          </p:cNvGraphicFramePr>
          <p:nvPr>
            <p:ph idx="1"/>
          </p:nvPr>
        </p:nvGraphicFramePr>
        <p:xfrm>
          <a:off x="685800" y="1524000"/>
          <a:ext cx="77724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0"/>
          </p:nvPr>
        </p:nvSpPr>
        <p:spPr/>
        <p:txBody>
          <a:bodyPr/>
          <a:lstStyle/>
          <a:p>
            <a:fld id="{2396E312-2317-4DFB-B23C-7CA0AC1BBCCE}" type="slidenum">
              <a:rPr lang="ja-JP" altLang="en-US" smtClean="0"/>
              <a:pPr/>
              <a:t>22</a:t>
            </a:fld>
            <a:endParaRPr lang="en-US" altLang="ja-JP"/>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Implementations</a:t>
            </a:r>
            <a:endParaRPr lang="en-GB" dirty="0"/>
          </a:p>
        </p:txBody>
      </p:sp>
      <p:sp>
        <p:nvSpPr>
          <p:cNvPr id="3" name="Content Placeholder 2"/>
          <p:cNvSpPr>
            <a:spLocks noGrp="1"/>
          </p:cNvSpPr>
          <p:nvPr>
            <p:ph idx="1"/>
          </p:nvPr>
        </p:nvSpPr>
        <p:spPr/>
        <p:txBody>
          <a:bodyPr/>
          <a:lstStyle/>
          <a:p>
            <a:r>
              <a:rPr lang="en-GB" dirty="0" smtClean="0"/>
              <a:t>Plain WS Rendering</a:t>
            </a:r>
          </a:p>
          <a:p>
            <a:pPr lvl="1"/>
            <a:r>
              <a:rPr lang="en-GB" dirty="0" smtClean="0"/>
              <a:t>Fujitsu implementation </a:t>
            </a:r>
          </a:p>
          <a:p>
            <a:pPr lvl="1"/>
            <a:r>
              <a:rPr lang="en-GB" dirty="0" smtClean="0"/>
              <a:t>Steven Newhouse implementation</a:t>
            </a:r>
          </a:p>
          <a:p>
            <a:r>
              <a:rPr lang="en-GB" dirty="0" smtClean="0"/>
              <a:t>WSRF Rendering (in progress)</a:t>
            </a:r>
          </a:p>
          <a:p>
            <a:pPr lvl="1"/>
            <a:r>
              <a:rPr lang="en-GB" dirty="0" smtClean="0"/>
              <a:t>FZJ implementation</a:t>
            </a:r>
          </a:p>
          <a:p>
            <a:pPr lvl="1"/>
            <a:r>
              <a:rPr lang="en-GB" dirty="0" smtClean="0"/>
              <a:t>Fujitsu implementation</a:t>
            </a:r>
          </a:p>
          <a:p>
            <a:pPr lvl="1"/>
            <a:r>
              <a:rPr lang="en-GB" dirty="0" smtClean="0"/>
              <a:t>Looking for others…</a:t>
            </a:r>
            <a:endParaRPr lang="en-GB" dirty="0"/>
          </a:p>
        </p:txBody>
      </p:sp>
      <p:sp>
        <p:nvSpPr>
          <p:cNvPr id="4" name="Footer Placeholder 3"/>
          <p:cNvSpPr>
            <a:spLocks noGrp="1"/>
          </p:cNvSpPr>
          <p:nvPr>
            <p:ph type="ftr" sz="quarter" idx="10"/>
          </p:nvPr>
        </p:nvSpPr>
        <p:spPr/>
        <p:txBody>
          <a:bodyPr/>
          <a:lstStyle/>
          <a:p>
            <a:fld id="{2396E312-2317-4DFB-B23C-7CA0AC1BBCCE}" type="slidenum">
              <a:rPr lang="ja-JP" altLang="en-US" smtClean="0"/>
              <a:pPr/>
              <a:t>23</a:t>
            </a:fld>
            <a:endParaRPr lang="en-US" altLang="ja-JP"/>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Steps</a:t>
            </a:r>
            <a:endParaRPr lang="en-GB" dirty="0"/>
          </a:p>
        </p:txBody>
      </p:sp>
      <p:sp>
        <p:nvSpPr>
          <p:cNvPr id="3" name="Content Placeholder 2"/>
          <p:cNvSpPr>
            <a:spLocks noGrp="1"/>
          </p:cNvSpPr>
          <p:nvPr>
            <p:ph idx="1"/>
          </p:nvPr>
        </p:nvSpPr>
        <p:spPr/>
        <p:txBody>
          <a:bodyPr/>
          <a:lstStyle/>
          <a:p>
            <a:r>
              <a:rPr lang="en-GB" dirty="0" smtClean="0"/>
              <a:t>Write plain WS experiences doc</a:t>
            </a:r>
          </a:p>
          <a:p>
            <a:r>
              <a:rPr lang="en-GB" dirty="0" smtClean="0"/>
              <a:t>Write the WSRF rendering document</a:t>
            </a:r>
          </a:p>
          <a:p>
            <a:r>
              <a:rPr lang="en-GB" dirty="0" smtClean="0"/>
              <a:t>Find at least two implementations</a:t>
            </a:r>
          </a:p>
          <a:p>
            <a:r>
              <a:rPr lang="en-GB" dirty="0" smtClean="0"/>
              <a:t>Do an </a:t>
            </a:r>
            <a:r>
              <a:rPr lang="en-GB" dirty="0" err="1" smtClean="0"/>
              <a:t>interop</a:t>
            </a:r>
            <a:r>
              <a:rPr lang="en-GB" dirty="0" smtClean="0"/>
              <a:t> </a:t>
            </a:r>
          </a:p>
          <a:p>
            <a:r>
              <a:rPr lang="en-GB" dirty="0" smtClean="0"/>
              <a:t>Write up a WSRF experiences doc</a:t>
            </a:r>
          </a:p>
          <a:p>
            <a:r>
              <a:rPr lang="en-GB" dirty="0" smtClean="0"/>
              <a:t>Consider if there is more to do</a:t>
            </a:r>
          </a:p>
          <a:p>
            <a:pPr lvl="1"/>
            <a:r>
              <a:rPr lang="en-GB" dirty="0" smtClean="0"/>
              <a:t>Socialise specs?</a:t>
            </a:r>
            <a:endParaRPr lang="en-GB" dirty="0"/>
          </a:p>
        </p:txBody>
      </p:sp>
      <p:sp>
        <p:nvSpPr>
          <p:cNvPr id="4" name="Footer Placeholder 3"/>
          <p:cNvSpPr>
            <a:spLocks noGrp="1"/>
          </p:cNvSpPr>
          <p:nvPr>
            <p:ph type="ftr" sz="quarter" idx="10"/>
          </p:nvPr>
        </p:nvSpPr>
        <p:spPr/>
        <p:txBody>
          <a:bodyPr/>
          <a:lstStyle/>
          <a:p>
            <a:fld id="{2396E312-2317-4DFB-B23C-7CA0AC1BBCCE}" type="slidenum">
              <a:rPr lang="ja-JP" altLang="en-US" smtClean="0"/>
              <a:pPr/>
              <a:t>24</a:t>
            </a:fld>
            <a:endParaRPr lang="en-US" altLang="ja-JP"/>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can I participate?</a:t>
            </a:r>
            <a:endParaRPr lang="en-GB" dirty="0"/>
          </a:p>
        </p:txBody>
      </p:sp>
      <p:sp>
        <p:nvSpPr>
          <p:cNvPr id="3" name="Content Placeholder 2"/>
          <p:cNvSpPr>
            <a:spLocks noGrp="1"/>
          </p:cNvSpPr>
          <p:nvPr>
            <p:ph idx="1"/>
          </p:nvPr>
        </p:nvSpPr>
        <p:spPr/>
        <p:txBody>
          <a:bodyPr/>
          <a:lstStyle/>
          <a:p>
            <a:r>
              <a:rPr lang="en-GB" dirty="0" smtClean="0"/>
              <a:t>Comment on the plain WS spec</a:t>
            </a:r>
          </a:p>
          <a:p>
            <a:pPr lvl="1"/>
            <a:r>
              <a:rPr lang="en-GB" dirty="0" smtClean="0"/>
              <a:t>Have up to the 10</a:t>
            </a:r>
            <a:r>
              <a:rPr lang="en-GB" baseline="30000" dirty="0" smtClean="0"/>
              <a:t>th</a:t>
            </a:r>
            <a:r>
              <a:rPr lang="en-GB" dirty="0" smtClean="0"/>
              <a:t> of March!</a:t>
            </a:r>
          </a:p>
          <a:p>
            <a:r>
              <a:rPr lang="en-GB" dirty="0" smtClean="0"/>
              <a:t>Join the mailing list</a:t>
            </a:r>
          </a:p>
          <a:p>
            <a:pPr lvl="1"/>
            <a:r>
              <a:rPr lang="en-GB" dirty="0" smtClean="0"/>
              <a:t>Links from the DMI account on Grid Forge</a:t>
            </a:r>
          </a:p>
          <a:p>
            <a:r>
              <a:rPr lang="en-GB" dirty="0" smtClean="0"/>
              <a:t>Attend the </a:t>
            </a:r>
            <a:r>
              <a:rPr lang="en-GB" dirty="0" err="1" smtClean="0"/>
              <a:t>telcons</a:t>
            </a:r>
            <a:endParaRPr lang="en-GB" dirty="0" smtClean="0"/>
          </a:p>
          <a:p>
            <a:pPr lvl="1"/>
            <a:r>
              <a:rPr lang="en-GB" dirty="0" smtClean="0"/>
              <a:t>Publicised on the mailing list</a:t>
            </a:r>
          </a:p>
          <a:p>
            <a:r>
              <a:rPr lang="en-GB" dirty="0" smtClean="0"/>
              <a:t>Implement the specifications</a:t>
            </a:r>
          </a:p>
          <a:p>
            <a:pPr lvl="1"/>
            <a:r>
              <a:rPr lang="en-GB" dirty="0" smtClean="0"/>
              <a:t>Participate in the </a:t>
            </a:r>
            <a:r>
              <a:rPr lang="en-GB" dirty="0" err="1" smtClean="0"/>
              <a:t>interop</a:t>
            </a:r>
            <a:endParaRPr lang="en-GB" dirty="0"/>
          </a:p>
        </p:txBody>
      </p:sp>
      <p:sp>
        <p:nvSpPr>
          <p:cNvPr id="4" name="Footer Placeholder 3"/>
          <p:cNvSpPr>
            <a:spLocks noGrp="1"/>
          </p:cNvSpPr>
          <p:nvPr>
            <p:ph type="ftr" sz="quarter" idx="10"/>
          </p:nvPr>
        </p:nvSpPr>
        <p:spPr/>
        <p:txBody>
          <a:bodyPr/>
          <a:lstStyle/>
          <a:p>
            <a:fld id="{2396E312-2317-4DFB-B23C-7CA0AC1BBCCE}" type="slidenum">
              <a:rPr lang="ja-JP" altLang="en-US" smtClean="0"/>
              <a:pPr/>
              <a:t>25</a:t>
            </a:fld>
            <a:endParaRPr lang="en-US" altLang="ja-JP"/>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Conclusions</a:t>
            </a:r>
            <a:endParaRPr lang="en-GB" dirty="0"/>
          </a:p>
        </p:txBody>
      </p:sp>
      <p:sp>
        <p:nvSpPr>
          <p:cNvPr id="3" name="Content Placeholder 2"/>
          <p:cNvSpPr>
            <a:spLocks noGrp="1"/>
          </p:cNvSpPr>
          <p:nvPr>
            <p:ph idx="1"/>
          </p:nvPr>
        </p:nvSpPr>
        <p:spPr/>
        <p:txBody>
          <a:bodyPr/>
          <a:lstStyle/>
          <a:p>
            <a:r>
              <a:rPr lang="en-GB" dirty="0" smtClean="0"/>
              <a:t>Overview of DMI</a:t>
            </a:r>
          </a:p>
          <a:p>
            <a:r>
              <a:rPr lang="en-GB" dirty="0" smtClean="0"/>
              <a:t>Current status</a:t>
            </a:r>
          </a:p>
          <a:p>
            <a:r>
              <a:rPr lang="en-GB" dirty="0" smtClean="0"/>
              <a:t>Welcome new blood</a:t>
            </a:r>
          </a:p>
          <a:p>
            <a:pPr lvl="1"/>
            <a:r>
              <a:rPr lang="en-GB" dirty="0" smtClean="0"/>
              <a:t>Please join us</a:t>
            </a:r>
            <a:r>
              <a:rPr lang="en-GB" dirty="0" smtClean="0"/>
              <a:t>!</a:t>
            </a:r>
          </a:p>
          <a:p>
            <a:r>
              <a:rPr lang="en-GB" dirty="0" err="1" smtClean="0"/>
              <a:t>Shahbaz</a:t>
            </a:r>
            <a:r>
              <a:rPr lang="en-GB" dirty="0" smtClean="0"/>
              <a:t> will present a UNICORE perspective …</a:t>
            </a:r>
            <a:endParaRPr lang="en-GB" dirty="0"/>
          </a:p>
        </p:txBody>
      </p:sp>
      <p:sp>
        <p:nvSpPr>
          <p:cNvPr id="4" name="Footer Placeholder 3"/>
          <p:cNvSpPr>
            <a:spLocks noGrp="1"/>
          </p:cNvSpPr>
          <p:nvPr>
            <p:ph type="ftr" sz="quarter" idx="10"/>
          </p:nvPr>
        </p:nvSpPr>
        <p:spPr/>
        <p:txBody>
          <a:bodyPr/>
          <a:lstStyle/>
          <a:p>
            <a:fld id="{2396E312-2317-4DFB-B23C-7CA0AC1BBCCE}" type="slidenum">
              <a:rPr lang="ja-JP" altLang="en-US" smtClean="0"/>
              <a:pPr/>
              <a:t>26</a:t>
            </a:fld>
            <a:endParaRPr lang="en-US" altLang="ja-JP"/>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fld id="{AA3CB268-2955-4293-9EA1-4A0901B07609}" type="slidenum">
              <a:rPr lang="ja-JP" altLang="en-US"/>
              <a:pPr/>
              <a:t>27</a:t>
            </a:fld>
            <a:endParaRPr lang="en-US" altLang="ja-JP"/>
          </a:p>
        </p:txBody>
      </p:sp>
      <p:sp>
        <p:nvSpPr>
          <p:cNvPr id="54274" name="Rectangle 2"/>
          <p:cNvSpPr>
            <a:spLocks noGrp="1" noChangeArrowheads="1"/>
          </p:cNvSpPr>
          <p:nvPr>
            <p:ph type="title"/>
          </p:nvPr>
        </p:nvSpPr>
        <p:spPr/>
        <p:txBody>
          <a:bodyPr/>
          <a:lstStyle/>
          <a:p>
            <a:r>
              <a:rPr lang="en-US" altLang="ja-JP"/>
              <a:t>Full Copyright Notice</a:t>
            </a:r>
            <a:endParaRPr lang="ja-JP" altLang="en-US"/>
          </a:p>
        </p:txBody>
      </p:sp>
      <p:sp>
        <p:nvSpPr>
          <p:cNvPr id="54275" name="Text Box 3"/>
          <p:cNvSpPr txBox="1">
            <a:spLocks noChangeArrowheads="1"/>
          </p:cNvSpPr>
          <p:nvPr/>
        </p:nvSpPr>
        <p:spPr bwMode="auto">
          <a:xfrm>
            <a:off x="250825" y="1412875"/>
            <a:ext cx="8281988" cy="4054475"/>
          </a:xfrm>
          <a:prstGeom prst="rect">
            <a:avLst/>
          </a:prstGeom>
          <a:noFill/>
          <a:ln w="9525">
            <a:noFill/>
            <a:miter lim="800000"/>
            <a:headEnd/>
            <a:tailEnd/>
          </a:ln>
          <a:effectLst/>
        </p:spPr>
        <p:txBody>
          <a:bodyPr>
            <a:spAutoFit/>
          </a:bodyPr>
          <a:lstStyle/>
          <a:p>
            <a:pPr algn="l"/>
            <a:r>
              <a:rPr lang="en-US" altLang="ja-JP" sz="2000" dirty="0"/>
              <a:t>Copyright (C) Open Grid Forum </a:t>
            </a:r>
            <a:r>
              <a:rPr lang="en-US" altLang="ja-JP" sz="2000" dirty="0" smtClean="0"/>
              <a:t>(</a:t>
            </a:r>
            <a:r>
              <a:rPr lang="en-US" altLang="ja-JP" sz="2000" dirty="0" smtClean="0">
                <a:solidFill>
                  <a:srgbClr val="FF0000"/>
                </a:solidFill>
              </a:rPr>
              <a:t>2009</a:t>
            </a:r>
            <a:r>
              <a:rPr lang="en-US" altLang="ja-JP" sz="2000" dirty="0" smtClean="0"/>
              <a:t>). </a:t>
            </a:r>
            <a:r>
              <a:rPr lang="en-US" altLang="ja-JP" sz="2000" dirty="0"/>
              <a:t>All Rights Reserved. </a:t>
            </a:r>
          </a:p>
          <a:p>
            <a:pPr algn="l"/>
            <a:endParaRPr lang="en-US" altLang="ja-JP" sz="2000" dirty="0"/>
          </a:p>
          <a:p>
            <a:pPr algn="l"/>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lgn="l"/>
            <a:endParaRPr lang="en-US" altLang="ja-JP" sz="2000" dirty="0"/>
          </a:p>
          <a:p>
            <a:pPr algn="l"/>
            <a:r>
              <a:rPr lang="en-US" altLang="ja-JP" sz="2000" dirty="0"/>
              <a:t>The limited permissions granted above are perpetual and will not be revoked by the OGF or its successors or assignees.</a:t>
            </a:r>
          </a:p>
          <a:p>
            <a:pPr algn="l"/>
            <a:endParaRPr lang="ja-JP" altLang="en-US" sz="2000"/>
          </a:p>
          <a:p>
            <a:pPr algn="l"/>
            <a:endParaRPr lang="ja-JP" altLang="en-US" sz="2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GB" dirty="0"/>
          </a:p>
        </p:txBody>
      </p:sp>
      <p:sp>
        <p:nvSpPr>
          <p:cNvPr id="3" name="Content Placeholder 2"/>
          <p:cNvSpPr>
            <a:spLocks noGrp="1"/>
          </p:cNvSpPr>
          <p:nvPr>
            <p:ph idx="1"/>
          </p:nvPr>
        </p:nvSpPr>
        <p:spPr/>
        <p:txBody>
          <a:bodyPr/>
          <a:lstStyle/>
          <a:p>
            <a:r>
              <a:rPr lang="en-GB" dirty="0" smtClean="0"/>
              <a:t>Background</a:t>
            </a:r>
          </a:p>
          <a:p>
            <a:r>
              <a:rPr lang="en-GB" dirty="0" smtClean="0"/>
              <a:t>Overview of DMI</a:t>
            </a:r>
          </a:p>
          <a:p>
            <a:r>
              <a:rPr lang="en-GB" dirty="0" smtClean="0"/>
              <a:t>Renderings</a:t>
            </a:r>
          </a:p>
          <a:p>
            <a:r>
              <a:rPr lang="en-GB" dirty="0" smtClean="0"/>
              <a:t>Group</a:t>
            </a:r>
          </a:p>
          <a:p>
            <a:r>
              <a:rPr lang="en-GB" dirty="0" smtClean="0"/>
              <a:t>Documents</a:t>
            </a:r>
          </a:p>
          <a:p>
            <a:r>
              <a:rPr lang="en-GB" dirty="0" smtClean="0"/>
              <a:t>Implementations</a:t>
            </a:r>
          </a:p>
          <a:p>
            <a:r>
              <a:rPr lang="en-GB" dirty="0" smtClean="0"/>
              <a:t>Next steps</a:t>
            </a:r>
          </a:p>
          <a:p>
            <a:r>
              <a:rPr lang="en-GB" dirty="0" smtClean="0"/>
              <a:t>Conclusions</a:t>
            </a:r>
          </a:p>
        </p:txBody>
      </p:sp>
      <p:sp>
        <p:nvSpPr>
          <p:cNvPr id="4" name="Footer Placeholder 3"/>
          <p:cNvSpPr>
            <a:spLocks noGrp="1"/>
          </p:cNvSpPr>
          <p:nvPr>
            <p:ph type="ftr" sz="quarter" idx="10"/>
          </p:nvPr>
        </p:nvSpPr>
        <p:spPr/>
        <p:txBody>
          <a:bodyPr/>
          <a:lstStyle/>
          <a:p>
            <a:fld id="{2396E312-2317-4DFB-B23C-7CA0AC1BBCCE}" type="slidenum">
              <a:rPr lang="ja-JP" altLang="en-US" smtClean="0"/>
              <a:pPr/>
              <a:t>3</a:t>
            </a:fld>
            <a:endParaRPr lang="en-US" altLang="ja-JP"/>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a:t>
            </a:r>
            <a:endParaRPr lang="en-GB" dirty="0"/>
          </a:p>
        </p:txBody>
      </p:sp>
      <p:sp>
        <p:nvSpPr>
          <p:cNvPr id="3" name="Content Placeholder 2"/>
          <p:cNvSpPr>
            <a:spLocks noGrp="1"/>
          </p:cNvSpPr>
          <p:nvPr>
            <p:ph idx="1"/>
          </p:nvPr>
        </p:nvSpPr>
        <p:spPr>
          <a:xfrm>
            <a:off x="685800" y="1285860"/>
            <a:ext cx="7772400" cy="4114800"/>
          </a:xfrm>
        </p:spPr>
        <p:txBody>
          <a:bodyPr/>
          <a:lstStyle/>
          <a:p>
            <a:r>
              <a:rPr lang="en-US" dirty="0" smtClean="0"/>
              <a:t>Group formed 2006</a:t>
            </a:r>
          </a:p>
          <a:p>
            <a:pPr lvl="1"/>
            <a:r>
              <a:rPr lang="en-GB" dirty="0" err="1" smtClean="0"/>
              <a:t>BoF</a:t>
            </a:r>
            <a:r>
              <a:rPr lang="en-GB" dirty="0" smtClean="0"/>
              <a:t> GGF16 (Athens)</a:t>
            </a:r>
          </a:p>
          <a:p>
            <a:r>
              <a:rPr lang="en-GB" dirty="0" smtClean="0"/>
              <a:t>Published Functional spec (GDF 134)</a:t>
            </a:r>
          </a:p>
          <a:p>
            <a:pPr lvl="1"/>
            <a:r>
              <a:rPr lang="en-GB" dirty="0" smtClean="0"/>
              <a:t>Defines the building blocks</a:t>
            </a:r>
          </a:p>
          <a:p>
            <a:r>
              <a:rPr lang="en-GB" dirty="0" smtClean="0"/>
              <a:t>Renderings put in the detail</a:t>
            </a:r>
          </a:p>
          <a:p>
            <a:pPr lvl="1"/>
            <a:r>
              <a:rPr lang="en-GB" dirty="0" smtClean="0"/>
              <a:t>Plain WS rendering </a:t>
            </a:r>
          </a:p>
          <a:p>
            <a:pPr lvl="2"/>
            <a:r>
              <a:rPr lang="en-GB" dirty="0" smtClean="0"/>
              <a:t>Currently in public comment</a:t>
            </a:r>
          </a:p>
          <a:p>
            <a:pPr lvl="1"/>
            <a:r>
              <a:rPr lang="en-GB" dirty="0" smtClean="0"/>
              <a:t>WSRF rendering</a:t>
            </a:r>
          </a:p>
          <a:p>
            <a:pPr lvl="2"/>
            <a:r>
              <a:rPr lang="en-GB" dirty="0" smtClean="0"/>
              <a:t>Extends the plain WS rendering</a:t>
            </a:r>
          </a:p>
          <a:p>
            <a:pPr lvl="2"/>
            <a:r>
              <a:rPr lang="en-GB" dirty="0" smtClean="0"/>
              <a:t>In Progress</a:t>
            </a:r>
            <a:endParaRPr lang="en-GB" dirty="0"/>
          </a:p>
        </p:txBody>
      </p:sp>
      <p:sp>
        <p:nvSpPr>
          <p:cNvPr id="4" name="Footer Placeholder 3"/>
          <p:cNvSpPr>
            <a:spLocks noGrp="1"/>
          </p:cNvSpPr>
          <p:nvPr>
            <p:ph type="ftr" sz="quarter" idx="10"/>
          </p:nvPr>
        </p:nvSpPr>
        <p:spPr/>
        <p:txBody>
          <a:bodyPr/>
          <a:lstStyle/>
          <a:p>
            <a:fld id="{2396E312-2317-4DFB-B23C-7CA0AC1BBCCE}" type="slidenum">
              <a:rPr lang="ja-JP" altLang="en-US" smtClean="0"/>
              <a:pPr/>
              <a:t>4</a:t>
            </a:fld>
            <a:endParaRPr lang="en-US" altLang="ja-JP"/>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DMI Scenario (an analogy)</a:t>
            </a:r>
          </a:p>
        </p:txBody>
      </p:sp>
      <p:pic>
        <p:nvPicPr>
          <p:cNvPr id="48132" name="Picture 2"/>
          <p:cNvPicPr>
            <a:picLocks noChangeAspect="1" noChangeArrowheads="1"/>
          </p:cNvPicPr>
          <p:nvPr/>
        </p:nvPicPr>
        <p:blipFill>
          <a:blip r:embed="rId3"/>
          <a:srcRect/>
          <a:stretch>
            <a:fillRect/>
          </a:stretch>
        </p:blipFill>
        <p:spPr bwMode="auto">
          <a:xfrm>
            <a:off x="533400" y="2971800"/>
            <a:ext cx="1047750" cy="1676400"/>
          </a:xfrm>
          <a:prstGeom prst="rect">
            <a:avLst/>
          </a:prstGeom>
          <a:noFill/>
          <a:ln w="9525">
            <a:noFill/>
            <a:miter lim="800000"/>
            <a:headEnd/>
            <a:tailEnd/>
          </a:ln>
        </p:spPr>
      </p:pic>
      <p:pic>
        <p:nvPicPr>
          <p:cNvPr id="48134" name="Picture 6"/>
          <p:cNvPicPr>
            <a:picLocks noChangeAspect="1" noChangeArrowheads="1"/>
          </p:cNvPicPr>
          <p:nvPr/>
        </p:nvPicPr>
        <p:blipFill>
          <a:blip r:embed="rId4"/>
          <a:srcRect/>
          <a:stretch>
            <a:fillRect/>
          </a:stretch>
        </p:blipFill>
        <p:spPr bwMode="auto">
          <a:xfrm>
            <a:off x="7543800" y="3886200"/>
            <a:ext cx="1143000" cy="693738"/>
          </a:xfrm>
          <a:prstGeom prst="rect">
            <a:avLst/>
          </a:prstGeom>
          <a:noFill/>
          <a:ln w="9525">
            <a:noFill/>
            <a:miter lim="800000"/>
            <a:headEnd/>
            <a:tailEnd/>
          </a:ln>
        </p:spPr>
      </p:pic>
      <p:pic>
        <p:nvPicPr>
          <p:cNvPr id="48137" name="Picture 9"/>
          <p:cNvPicPr>
            <a:picLocks noChangeAspect="1" noChangeArrowheads="1"/>
          </p:cNvPicPr>
          <p:nvPr/>
        </p:nvPicPr>
        <p:blipFill>
          <a:blip r:embed="rId5" cstate="print"/>
          <a:srcRect/>
          <a:stretch>
            <a:fillRect/>
          </a:stretch>
        </p:blipFill>
        <p:spPr bwMode="auto">
          <a:xfrm>
            <a:off x="6934200" y="1905000"/>
            <a:ext cx="685800" cy="685800"/>
          </a:xfrm>
          <a:prstGeom prst="rect">
            <a:avLst/>
          </a:prstGeom>
          <a:noFill/>
          <a:ln w="9525">
            <a:noFill/>
            <a:miter lim="800000"/>
            <a:headEnd/>
            <a:tailEnd/>
          </a:ln>
        </p:spPr>
      </p:pic>
      <p:pic>
        <p:nvPicPr>
          <p:cNvPr id="48138" name="Picture 10"/>
          <p:cNvPicPr>
            <a:picLocks noChangeAspect="1" noChangeArrowheads="1"/>
          </p:cNvPicPr>
          <p:nvPr/>
        </p:nvPicPr>
        <p:blipFill>
          <a:blip r:embed="rId6"/>
          <a:srcRect/>
          <a:stretch>
            <a:fillRect/>
          </a:stretch>
        </p:blipFill>
        <p:spPr bwMode="auto">
          <a:xfrm>
            <a:off x="7696200" y="1447800"/>
            <a:ext cx="938213" cy="1143000"/>
          </a:xfrm>
          <a:prstGeom prst="rect">
            <a:avLst/>
          </a:prstGeom>
          <a:noFill/>
          <a:ln w="9525">
            <a:noFill/>
            <a:miter lim="800000"/>
            <a:headEnd/>
            <a:tailEnd/>
          </a:ln>
        </p:spPr>
      </p:pic>
      <p:pic>
        <p:nvPicPr>
          <p:cNvPr id="48139" name="Picture 11"/>
          <p:cNvPicPr>
            <a:picLocks noChangeAspect="1" noChangeArrowheads="1"/>
          </p:cNvPicPr>
          <p:nvPr/>
        </p:nvPicPr>
        <p:blipFill>
          <a:blip r:embed="rId7"/>
          <a:srcRect/>
          <a:stretch>
            <a:fillRect/>
          </a:stretch>
        </p:blipFill>
        <p:spPr bwMode="auto">
          <a:xfrm>
            <a:off x="7391400" y="5410200"/>
            <a:ext cx="1371600" cy="938213"/>
          </a:xfrm>
          <a:prstGeom prst="rect">
            <a:avLst/>
          </a:prstGeom>
          <a:noFill/>
          <a:ln w="9525">
            <a:noFill/>
            <a:miter lim="800000"/>
            <a:headEnd/>
            <a:tailEnd/>
          </a:ln>
        </p:spPr>
      </p:pic>
      <p:pic>
        <p:nvPicPr>
          <p:cNvPr id="48140" name="Picture 12"/>
          <p:cNvPicPr>
            <a:picLocks noChangeAspect="1" noChangeArrowheads="1"/>
          </p:cNvPicPr>
          <p:nvPr/>
        </p:nvPicPr>
        <p:blipFill>
          <a:blip r:embed="rId8"/>
          <a:srcRect/>
          <a:stretch>
            <a:fillRect/>
          </a:stretch>
        </p:blipFill>
        <p:spPr bwMode="auto">
          <a:xfrm>
            <a:off x="3352800" y="2438400"/>
            <a:ext cx="2667000" cy="1333500"/>
          </a:xfrm>
          <a:prstGeom prst="rect">
            <a:avLst/>
          </a:prstGeom>
          <a:noFill/>
          <a:ln w="9525">
            <a:noFill/>
            <a:miter lim="800000"/>
            <a:headEnd/>
            <a:tailEnd/>
          </a:ln>
        </p:spPr>
      </p:pic>
      <p:pic>
        <p:nvPicPr>
          <p:cNvPr id="48141" name="Picture 13"/>
          <p:cNvPicPr>
            <a:picLocks noChangeAspect="1" noChangeArrowheads="1"/>
          </p:cNvPicPr>
          <p:nvPr/>
        </p:nvPicPr>
        <p:blipFill>
          <a:blip r:embed="rId5" cstate="print"/>
          <a:srcRect/>
          <a:stretch>
            <a:fillRect/>
          </a:stretch>
        </p:blipFill>
        <p:spPr bwMode="auto">
          <a:xfrm>
            <a:off x="6553200" y="5715000"/>
            <a:ext cx="685800" cy="685800"/>
          </a:xfrm>
          <a:prstGeom prst="rect">
            <a:avLst/>
          </a:prstGeom>
          <a:noFill/>
          <a:ln w="9525">
            <a:noFill/>
            <a:miter lim="800000"/>
            <a:headEnd/>
            <a:tailEnd/>
          </a:ln>
        </p:spPr>
      </p:pic>
      <p:pic>
        <p:nvPicPr>
          <p:cNvPr id="48143" name="Picture 15"/>
          <p:cNvPicPr>
            <a:picLocks noChangeAspect="1" noChangeArrowheads="1"/>
          </p:cNvPicPr>
          <p:nvPr/>
        </p:nvPicPr>
        <p:blipFill>
          <a:blip r:embed="rId9"/>
          <a:srcRect/>
          <a:stretch>
            <a:fillRect/>
          </a:stretch>
        </p:blipFill>
        <p:spPr bwMode="auto">
          <a:xfrm>
            <a:off x="3429000" y="2819400"/>
            <a:ext cx="2362200" cy="2362200"/>
          </a:xfrm>
          <a:prstGeom prst="rect">
            <a:avLst/>
          </a:prstGeom>
          <a:noFill/>
          <a:ln w="9525">
            <a:noFill/>
            <a:miter lim="800000"/>
            <a:headEnd/>
            <a:tailEnd/>
          </a:ln>
        </p:spPr>
      </p:pic>
      <p:pic>
        <p:nvPicPr>
          <p:cNvPr id="48144" name="Picture 16"/>
          <p:cNvPicPr>
            <a:picLocks noChangeAspect="1" noChangeArrowheads="1"/>
          </p:cNvPicPr>
          <p:nvPr/>
        </p:nvPicPr>
        <p:blipFill>
          <a:blip r:embed="rId10"/>
          <a:srcRect/>
          <a:stretch>
            <a:fillRect/>
          </a:stretch>
        </p:blipFill>
        <p:spPr bwMode="auto">
          <a:xfrm>
            <a:off x="7696200" y="3352800"/>
            <a:ext cx="979488" cy="1371600"/>
          </a:xfrm>
          <a:prstGeom prst="rect">
            <a:avLst/>
          </a:prstGeom>
          <a:noFill/>
          <a:ln w="9525">
            <a:noFill/>
            <a:miter lim="800000"/>
            <a:headEnd/>
            <a:tailEnd/>
          </a:ln>
        </p:spPr>
      </p:pic>
      <p:pic>
        <p:nvPicPr>
          <p:cNvPr id="48145" name="Picture 17"/>
          <p:cNvPicPr>
            <a:picLocks noChangeAspect="1" noChangeArrowheads="1"/>
          </p:cNvPicPr>
          <p:nvPr/>
        </p:nvPicPr>
        <p:blipFill>
          <a:blip r:embed="rId11"/>
          <a:srcRect/>
          <a:stretch>
            <a:fillRect/>
          </a:stretch>
        </p:blipFill>
        <p:spPr bwMode="auto">
          <a:xfrm>
            <a:off x="3886200" y="4191000"/>
            <a:ext cx="1473200" cy="1473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48132"/>
                                        </p:tgtEl>
                                        <p:attrNameLst>
                                          <p:attrName>style.visibility</p:attrName>
                                        </p:attrNameLst>
                                      </p:cBhvr>
                                      <p:to>
                                        <p:strVal val="visible"/>
                                      </p:to>
                                    </p:set>
                                    <p:anim calcmode="lin" valueType="num">
                                      <p:cBhvr>
                                        <p:cTn id="7" dur="500" fill="hold"/>
                                        <p:tgtEl>
                                          <p:spTgt spid="48132"/>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48132"/>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48132"/>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48132"/>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8138"/>
                                        </p:tgtEl>
                                        <p:attrNameLst>
                                          <p:attrName>style.visibility</p:attrName>
                                        </p:attrNameLst>
                                      </p:cBhvr>
                                      <p:to>
                                        <p:strVal val="visible"/>
                                      </p:to>
                                    </p:set>
                                    <p:animEffect transition="in" filter="fade">
                                      <p:cBhvr>
                                        <p:cTn id="19" dur="500"/>
                                        <p:tgtEl>
                                          <p:spTgt spid="48138"/>
                                        </p:tgtEl>
                                      </p:cBhvr>
                                    </p:animEffect>
                                  </p:childTnLst>
                                </p:cTn>
                              </p:par>
                              <p:par>
                                <p:cTn id="20" presetID="10" presetClass="entr" presetSubtype="0" fill="hold" nodeType="withEffect">
                                  <p:stCondLst>
                                    <p:cond delay="0"/>
                                  </p:stCondLst>
                                  <p:childTnLst>
                                    <p:set>
                                      <p:cBhvr>
                                        <p:cTn id="21" dur="1" fill="hold">
                                          <p:stCondLst>
                                            <p:cond delay="0"/>
                                          </p:stCondLst>
                                        </p:cTn>
                                        <p:tgtEl>
                                          <p:spTgt spid="48137"/>
                                        </p:tgtEl>
                                        <p:attrNameLst>
                                          <p:attrName>style.visibility</p:attrName>
                                        </p:attrNameLst>
                                      </p:cBhvr>
                                      <p:to>
                                        <p:strVal val="visible"/>
                                      </p:to>
                                    </p:set>
                                    <p:animEffect transition="in" filter="fade">
                                      <p:cBhvr>
                                        <p:cTn id="22" dur="500"/>
                                        <p:tgtEl>
                                          <p:spTgt spid="48137"/>
                                        </p:tgtEl>
                                      </p:cBhvr>
                                    </p:animEffect>
                                  </p:childTnLst>
                                </p:cTn>
                              </p:par>
                              <p:par>
                                <p:cTn id="23" presetID="10" presetClass="exit" presetSubtype="0" fill="hold" nodeType="withEffect">
                                  <p:stCondLst>
                                    <p:cond delay="0"/>
                                  </p:stCondLst>
                                  <p:childTnLst>
                                    <p:animEffect transition="out" filter="fade">
                                      <p:cBhvr>
                                        <p:cTn id="24" dur="500"/>
                                        <p:tgtEl>
                                          <p:spTgt spid="48143"/>
                                        </p:tgtEl>
                                      </p:cBhvr>
                                    </p:animEffect>
                                    <p:set>
                                      <p:cBhvr>
                                        <p:cTn id="25" dur="1" fill="hold">
                                          <p:stCondLst>
                                            <p:cond delay="499"/>
                                          </p:stCondLst>
                                        </p:cTn>
                                        <p:tgtEl>
                                          <p:spTgt spid="4814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8139"/>
                                        </p:tgtEl>
                                        <p:attrNameLst>
                                          <p:attrName>style.visibility</p:attrName>
                                        </p:attrNameLst>
                                      </p:cBhvr>
                                      <p:to>
                                        <p:strVal val="visible"/>
                                      </p:to>
                                    </p:set>
                                    <p:animEffect transition="in" filter="fade">
                                      <p:cBhvr>
                                        <p:cTn id="30" dur="500"/>
                                        <p:tgtEl>
                                          <p:spTgt spid="48139"/>
                                        </p:tgtEl>
                                      </p:cBhvr>
                                    </p:animEffect>
                                  </p:childTnLst>
                                </p:cTn>
                              </p:par>
                            </p:childTnLst>
                          </p:cTn>
                        </p:par>
                      </p:childTnLst>
                    </p:cTn>
                  </p:par>
                  <p:par>
                    <p:cTn id="31" fill="hold">
                      <p:stCondLst>
                        <p:cond delay="indefinite"/>
                      </p:stCondLst>
                      <p:childTnLst>
                        <p:par>
                          <p:cTn id="32" fill="hold">
                            <p:stCondLst>
                              <p:cond delay="0"/>
                            </p:stCondLst>
                            <p:childTnLst>
                              <p:par>
                                <p:cTn id="33" presetID="23" presetClass="entr" presetSubtype="32" fill="hold" nodeType="clickEffect">
                                  <p:stCondLst>
                                    <p:cond delay="0"/>
                                  </p:stCondLst>
                                  <p:childTnLst>
                                    <p:set>
                                      <p:cBhvr>
                                        <p:cTn id="34" dur="1" fill="hold">
                                          <p:stCondLst>
                                            <p:cond delay="0"/>
                                          </p:stCondLst>
                                        </p:cTn>
                                        <p:tgtEl>
                                          <p:spTgt spid="48134"/>
                                        </p:tgtEl>
                                        <p:attrNameLst>
                                          <p:attrName>style.visibility</p:attrName>
                                        </p:attrNameLst>
                                      </p:cBhvr>
                                      <p:to>
                                        <p:strVal val="visible"/>
                                      </p:to>
                                    </p:set>
                                    <p:anim calcmode="lin" valueType="num">
                                      <p:cBhvr>
                                        <p:cTn id="35" dur="500" fill="hold"/>
                                        <p:tgtEl>
                                          <p:spTgt spid="48134"/>
                                        </p:tgtEl>
                                        <p:attrNameLst>
                                          <p:attrName>ppt_w</p:attrName>
                                        </p:attrNameLst>
                                      </p:cBhvr>
                                      <p:tavLst>
                                        <p:tav tm="0">
                                          <p:val>
                                            <p:strVal val="4*#ppt_w"/>
                                          </p:val>
                                        </p:tav>
                                        <p:tav tm="100000">
                                          <p:val>
                                            <p:strVal val="#ppt_w"/>
                                          </p:val>
                                        </p:tav>
                                      </p:tavLst>
                                    </p:anim>
                                    <p:anim calcmode="lin" valueType="num">
                                      <p:cBhvr>
                                        <p:cTn id="36" dur="500" fill="hold"/>
                                        <p:tgtEl>
                                          <p:spTgt spid="48134"/>
                                        </p:tgtEl>
                                        <p:attrNameLst>
                                          <p:attrName>ppt_h</p:attrName>
                                        </p:attrNameLst>
                                      </p:cBhvr>
                                      <p:tavLst>
                                        <p:tav tm="0">
                                          <p:val>
                                            <p:strVal val="4*#ppt_h"/>
                                          </p:val>
                                        </p:tav>
                                        <p:tav tm="100000">
                                          <p:val>
                                            <p:strVal val="#ppt_h"/>
                                          </p:val>
                                        </p:tav>
                                      </p:tavLst>
                                    </p:anim>
                                  </p:childTnLst>
                                </p:cTn>
                              </p:par>
                              <p:par>
                                <p:cTn id="37" presetID="10" presetClass="entr" presetSubtype="0" fill="hold" nodeType="withEffect">
                                  <p:stCondLst>
                                    <p:cond delay="0"/>
                                  </p:stCondLst>
                                  <p:childTnLst>
                                    <p:set>
                                      <p:cBhvr>
                                        <p:cTn id="38" dur="1" fill="hold">
                                          <p:stCondLst>
                                            <p:cond delay="0"/>
                                          </p:stCondLst>
                                        </p:cTn>
                                        <p:tgtEl>
                                          <p:spTgt spid="48141"/>
                                        </p:tgtEl>
                                        <p:attrNameLst>
                                          <p:attrName>style.visibility</p:attrName>
                                        </p:attrNameLst>
                                      </p:cBhvr>
                                      <p:to>
                                        <p:strVal val="visible"/>
                                      </p:to>
                                    </p:set>
                                    <p:animEffect transition="in" filter="fade">
                                      <p:cBhvr>
                                        <p:cTn id="39" dur="2000"/>
                                        <p:tgtEl>
                                          <p:spTgt spid="48141"/>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0"/>
                                          </p:stCondLst>
                                        </p:cTn>
                                        <p:tgtEl>
                                          <p:spTgt spid="48134"/>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48141"/>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35" presetClass="entr" presetSubtype="0" fill="hold" nodeType="clickEffect">
                                  <p:stCondLst>
                                    <p:cond delay="0"/>
                                  </p:stCondLst>
                                  <p:childTnLst>
                                    <p:set>
                                      <p:cBhvr>
                                        <p:cTn id="49" dur="1" fill="hold">
                                          <p:stCondLst>
                                            <p:cond delay="0"/>
                                          </p:stCondLst>
                                        </p:cTn>
                                        <p:tgtEl>
                                          <p:spTgt spid="48140"/>
                                        </p:tgtEl>
                                        <p:attrNameLst>
                                          <p:attrName>style.visibility</p:attrName>
                                        </p:attrNameLst>
                                      </p:cBhvr>
                                      <p:to>
                                        <p:strVal val="visible"/>
                                      </p:to>
                                    </p:set>
                                    <p:animEffect transition="in" filter="fade">
                                      <p:cBhvr>
                                        <p:cTn id="50" dur="500"/>
                                        <p:tgtEl>
                                          <p:spTgt spid="48140"/>
                                        </p:tgtEl>
                                      </p:cBhvr>
                                    </p:animEffect>
                                    <p:anim calcmode="lin" valueType="num">
                                      <p:cBhvr>
                                        <p:cTn id="51" dur="500" fill="hold"/>
                                        <p:tgtEl>
                                          <p:spTgt spid="48140"/>
                                        </p:tgtEl>
                                        <p:attrNameLst>
                                          <p:attrName>style.rotation</p:attrName>
                                        </p:attrNameLst>
                                      </p:cBhvr>
                                      <p:tavLst>
                                        <p:tav tm="0">
                                          <p:val>
                                            <p:fltVal val="720"/>
                                          </p:val>
                                        </p:tav>
                                        <p:tav tm="100000">
                                          <p:val>
                                            <p:fltVal val="0"/>
                                          </p:val>
                                        </p:tav>
                                      </p:tavLst>
                                    </p:anim>
                                    <p:anim calcmode="lin" valueType="num">
                                      <p:cBhvr>
                                        <p:cTn id="52" dur="500" fill="hold"/>
                                        <p:tgtEl>
                                          <p:spTgt spid="48140"/>
                                        </p:tgtEl>
                                        <p:attrNameLst>
                                          <p:attrName>ppt_h</p:attrName>
                                        </p:attrNameLst>
                                      </p:cBhvr>
                                      <p:tavLst>
                                        <p:tav tm="0">
                                          <p:val>
                                            <p:fltVal val="0"/>
                                          </p:val>
                                        </p:tav>
                                        <p:tav tm="100000">
                                          <p:val>
                                            <p:strVal val="#ppt_h"/>
                                          </p:val>
                                        </p:tav>
                                      </p:tavLst>
                                    </p:anim>
                                    <p:anim calcmode="lin" valueType="num">
                                      <p:cBhvr>
                                        <p:cTn id="53" dur="500" fill="hold"/>
                                        <p:tgtEl>
                                          <p:spTgt spid="48140"/>
                                        </p:tgtEl>
                                        <p:attrNameLst>
                                          <p:attrName>ppt_w</p:attrName>
                                        </p:attrNameLst>
                                      </p:cBhvr>
                                      <p:tavLst>
                                        <p:tav tm="0">
                                          <p:val>
                                            <p:fltVal val="0"/>
                                          </p:val>
                                        </p:tav>
                                        <p:tav tm="100000">
                                          <p:val>
                                            <p:strVal val="#ppt_w"/>
                                          </p:val>
                                        </p:tav>
                                      </p:tavLst>
                                    </p:anim>
                                  </p:childTnLst>
                                </p:cTn>
                              </p:par>
                            </p:childTnLst>
                          </p:cTn>
                        </p:par>
                      </p:childTnLst>
                    </p:cTn>
                  </p:par>
                  <p:par>
                    <p:cTn id="54" fill="hold">
                      <p:stCondLst>
                        <p:cond delay="indefinite"/>
                      </p:stCondLst>
                      <p:childTnLst>
                        <p:par>
                          <p:cTn id="55" fill="hold">
                            <p:stCondLst>
                              <p:cond delay="0"/>
                            </p:stCondLst>
                            <p:childTnLst>
                              <p:par>
                                <p:cTn id="56" presetID="53" presetClass="entr" presetSubtype="0" fill="hold" nodeType="clickEffect">
                                  <p:stCondLst>
                                    <p:cond delay="0"/>
                                  </p:stCondLst>
                                  <p:childTnLst>
                                    <p:set>
                                      <p:cBhvr>
                                        <p:cTn id="57" dur="1" fill="hold">
                                          <p:stCondLst>
                                            <p:cond delay="0"/>
                                          </p:stCondLst>
                                        </p:cTn>
                                        <p:tgtEl>
                                          <p:spTgt spid="48144"/>
                                        </p:tgtEl>
                                        <p:attrNameLst>
                                          <p:attrName>style.visibility</p:attrName>
                                        </p:attrNameLst>
                                      </p:cBhvr>
                                      <p:to>
                                        <p:strVal val="visible"/>
                                      </p:to>
                                    </p:set>
                                    <p:anim calcmode="lin" valueType="num">
                                      <p:cBhvr>
                                        <p:cTn id="58" dur="500" fill="hold"/>
                                        <p:tgtEl>
                                          <p:spTgt spid="48144"/>
                                        </p:tgtEl>
                                        <p:attrNameLst>
                                          <p:attrName>ppt_w</p:attrName>
                                        </p:attrNameLst>
                                      </p:cBhvr>
                                      <p:tavLst>
                                        <p:tav tm="0">
                                          <p:val>
                                            <p:fltVal val="0"/>
                                          </p:val>
                                        </p:tav>
                                        <p:tav tm="100000">
                                          <p:val>
                                            <p:strVal val="#ppt_w"/>
                                          </p:val>
                                        </p:tav>
                                      </p:tavLst>
                                    </p:anim>
                                    <p:anim calcmode="lin" valueType="num">
                                      <p:cBhvr>
                                        <p:cTn id="59" dur="500" fill="hold"/>
                                        <p:tgtEl>
                                          <p:spTgt spid="48144"/>
                                        </p:tgtEl>
                                        <p:attrNameLst>
                                          <p:attrName>ppt_h</p:attrName>
                                        </p:attrNameLst>
                                      </p:cBhvr>
                                      <p:tavLst>
                                        <p:tav tm="0">
                                          <p:val>
                                            <p:fltVal val="0"/>
                                          </p:val>
                                        </p:tav>
                                        <p:tav tm="100000">
                                          <p:val>
                                            <p:strVal val="#ppt_h"/>
                                          </p:val>
                                        </p:tav>
                                      </p:tavLst>
                                    </p:anim>
                                    <p:animEffect transition="in" filter="fade">
                                      <p:cBhvr>
                                        <p:cTn id="60" dur="500"/>
                                        <p:tgtEl>
                                          <p:spTgt spid="48144"/>
                                        </p:tgtEl>
                                      </p:cBhvr>
                                    </p:animEffect>
                                  </p:childTnLst>
                                </p:cTn>
                              </p:par>
                              <p:par>
                                <p:cTn id="61" presetID="53" presetClass="entr" presetSubtype="0" fill="hold" nodeType="withEffect">
                                  <p:stCondLst>
                                    <p:cond delay="0"/>
                                  </p:stCondLst>
                                  <p:childTnLst>
                                    <p:set>
                                      <p:cBhvr>
                                        <p:cTn id="62" dur="1" fill="hold">
                                          <p:stCondLst>
                                            <p:cond delay="0"/>
                                          </p:stCondLst>
                                        </p:cTn>
                                        <p:tgtEl>
                                          <p:spTgt spid="48141"/>
                                        </p:tgtEl>
                                        <p:attrNameLst>
                                          <p:attrName>style.visibility</p:attrName>
                                        </p:attrNameLst>
                                      </p:cBhvr>
                                      <p:to>
                                        <p:strVal val="visible"/>
                                      </p:to>
                                    </p:set>
                                    <p:anim calcmode="lin" valueType="num">
                                      <p:cBhvr>
                                        <p:cTn id="63" dur="500" fill="hold"/>
                                        <p:tgtEl>
                                          <p:spTgt spid="48141"/>
                                        </p:tgtEl>
                                        <p:attrNameLst>
                                          <p:attrName>ppt_w</p:attrName>
                                        </p:attrNameLst>
                                      </p:cBhvr>
                                      <p:tavLst>
                                        <p:tav tm="0">
                                          <p:val>
                                            <p:fltVal val="0"/>
                                          </p:val>
                                        </p:tav>
                                        <p:tav tm="100000">
                                          <p:val>
                                            <p:strVal val="#ppt_w"/>
                                          </p:val>
                                        </p:tav>
                                      </p:tavLst>
                                    </p:anim>
                                    <p:anim calcmode="lin" valueType="num">
                                      <p:cBhvr>
                                        <p:cTn id="64" dur="500" fill="hold"/>
                                        <p:tgtEl>
                                          <p:spTgt spid="48141"/>
                                        </p:tgtEl>
                                        <p:attrNameLst>
                                          <p:attrName>ppt_h</p:attrName>
                                        </p:attrNameLst>
                                      </p:cBhvr>
                                      <p:tavLst>
                                        <p:tav tm="0">
                                          <p:val>
                                            <p:fltVal val="0"/>
                                          </p:val>
                                        </p:tav>
                                        <p:tav tm="100000">
                                          <p:val>
                                            <p:strVal val="#ppt_h"/>
                                          </p:val>
                                        </p:tav>
                                      </p:tavLst>
                                    </p:anim>
                                    <p:animEffect transition="in" filter="fade">
                                      <p:cBhvr>
                                        <p:cTn id="65" dur="500"/>
                                        <p:tgtEl>
                                          <p:spTgt spid="48141"/>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0" fill="hold" nodeType="clickEffect">
                                  <p:stCondLst>
                                    <p:cond delay="0"/>
                                  </p:stCondLst>
                                  <p:childTnLst>
                                    <p:set>
                                      <p:cBhvr>
                                        <p:cTn id="69" dur="1" fill="hold">
                                          <p:stCondLst>
                                            <p:cond delay="0"/>
                                          </p:stCondLst>
                                        </p:cTn>
                                        <p:tgtEl>
                                          <p:spTgt spid="48145"/>
                                        </p:tgtEl>
                                        <p:attrNameLst>
                                          <p:attrName>style.visibility</p:attrName>
                                        </p:attrNameLst>
                                      </p:cBhvr>
                                      <p:to>
                                        <p:strVal val="visible"/>
                                      </p:to>
                                    </p:set>
                                    <p:anim calcmode="lin" valueType="num">
                                      <p:cBhvr>
                                        <p:cTn id="70" dur="500" fill="hold"/>
                                        <p:tgtEl>
                                          <p:spTgt spid="48145"/>
                                        </p:tgtEl>
                                        <p:attrNameLst>
                                          <p:attrName>ppt_w</p:attrName>
                                        </p:attrNameLst>
                                      </p:cBhvr>
                                      <p:tavLst>
                                        <p:tav tm="0">
                                          <p:val>
                                            <p:fltVal val="0"/>
                                          </p:val>
                                        </p:tav>
                                        <p:tav tm="100000">
                                          <p:val>
                                            <p:strVal val="#ppt_w"/>
                                          </p:val>
                                        </p:tav>
                                      </p:tavLst>
                                    </p:anim>
                                    <p:anim calcmode="lin" valueType="num">
                                      <p:cBhvr>
                                        <p:cTn id="71" dur="500" fill="hold"/>
                                        <p:tgtEl>
                                          <p:spTgt spid="48145"/>
                                        </p:tgtEl>
                                        <p:attrNameLst>
                                          <p:attrName>ppt_h</p:attrName>
                                        </p:attrNameLst>
                                      </p:cBhvr>
                                      <p:tavLst>
                                        <p:tav tm="0">
                                          <p:val>
                                            <p:fltVal val="0"/>
                                          </p:val>
                                        </p:tav>
                                        <p:tav tm="100000">
                                          <p:val>
                                            <p:strVal val="#ppt_h"/>
                                          </p:val>
                                        </p:tav>
                                      </p:tavLst>
                                    </p:anim>
                                    <p:animEffect transition="in" filter="fade">
                                      <p:cBhvr>
                                        <p:cTn id="72" dur="500"/>
                                        <p:tgtEl>
                                          <p:spTgt spid="48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User moves data from A </a:t>
            </a:r>
            <a:r>
              <a:rPr lang="en-US" smtClean="0">
                <a:sym typeface="Wingdings" pitchFamily="-110" charset="2"/>
              </a:rPr>
              <a:t> B</a:t>
            </a:r>
            <a:endParaRPr lang="en-US" smtClean="0"/>
          </a:p>
        </p:txBody>
      </p:sp>
      <p:sp>
        <p:nvSpPr>
          <p:cNvPr id="9219" name="Content Placeholder 2"/>
          <p:cNvSpPr>
            <a:spLocks noGrp="1"/>
          </p:cNvSpPr>
          <p:nvPr>
            <p:ph idx="1"/>
          </p:nvPr>
        </p:nvSpPr>
        <p:spPr/>
        <p:txBody>
          <a:bodyPr/>
          <a:lstStyle/>
          <a:p>
            <a:r>
              <a:rPr lang="en-US" dirty="0" smtClean="0"/>
              <a:t>User d</a:t>
            </a:r>
            <a:r>
              <a:rPr lang="en-US" dirty="0" smtClean="0"/>
              <a:t>oes </a:t>
            </a:r>
            <a:r>
              <a:rPr lang="en-US" dirty="0" smtClean="0"/>
              <a:t>not care how it is done</a:t>
            </a:r>
          </a:p>
          <a:p>
            <a:r>
              <a:rPr lang="en-US" dirty="0" smtClean="0"/>
              <a:t>User d</a:t>
            </a:r>
            <a:r>
              <a:rPr lang="en-US" dirty="0" smtClean="0"/>
              <a:t>oes </a:t>
            </a:r>
            <a:r>
              <a:rPr lang="en-US" dirty="0" smtClean="0"/>
              <a:t>not want to: </a:t>
            </a:r>
          </a:p>
          <a:p>
            <a:pPr lvl="1"/>
            <a:r>
              <a:rPr lang="en-US" dirty="0" smtClean="0"/>
              <a:t>Deal with different protocols</a:t>
            </a:r>
          </a:p>
          <a:p>
            <a:pPr lvl="1"/>
            <a:r>
              <a:rPr lang="en-US" dirty="0" smtClean="0"/>
              <a:t>Deal with different security models</a:t>
            </a:r>
          </a:p>
          <a:p>
            <a:pPr lvl="1"/>
            <a:r>
              <a:rPr lang="en-US" dirty="0" smtClean="0"/>
              <a:t>Learn new interface for different data types</a:t>
            </a:r>
          </a:p>
          <a:p>
            <a:r>
              <a:rPr lang="en-US" dirty="0" smtClean="0"/>
              <a:t>Handle structured &amp; un-structured data</a:t>
            </a:r>
          </a:p>
          <a:p>
            <a:pPr lvl="1"/>
            <a:r>
              <a:rPr lang="en-US" dirty="0" smtClean="0"/>
              <a:t>Agnostic about the data semantics</a:t>
            </a:r>
          </a:p>
        </p:txBody>
      </p:sp>
      <p:sp>
        <p:nvSpPr>
          <p:cNvPr id="9220" name="Footer Placeholder 3"/>
          <p:cNvSpPr>
            <a:spLocks noGrp="1"/>
          </p:cNvSpPr>
          <p:nvPr>
            <p:ph type="ftr" sz="quarter" idx="10"/>
          </p:nvPr>
        </p:nvSpPr>
        <p:spPr>
          <a:noFill/>
        </p:spPr>
        <p:txBody>
          <a:bodyPr/>
          <a:lstStyle/>
          <a:p>
            <a:fld id="{34DAF54A-D298-4E07-AB52-D25C659DC32F}" type="slidenum">
              <a:rPr lang="en-US" altLang="ja-JP" smtClean="0">
                <a:ea typeface="ＭＳ Ｐゴシック" pitchFamily="-110" charset="-128"/>
              </a:rPr>
              <a:pPr/>
              <a:t>6</a:t>
            </a:fld>
            <a:endParaRPr lang="en-US" altLang="ja-JP" smtClean="0">
              <a:ea typeface="ＭＳ Ｐゴシック" pitchFamily="-110"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Requirements</a:t>
            </a:r>
          </a:p>
        </p:txBody>
      </p:sp>
      <p:sp>
        <p:nvSpPr>
          <p:cNvPr id="10243" name="Content Placeholder 2"/>
          <p:cNvSpPr>
            <a:spLocks noGrp="1"/>
          </p:cNvSpPr>
          <p:nvPr>
            <p:ph idx="1"/>
          </p:nvPr>
        </p:nvSpPr>
        <p:spPr>
          <a:xfrm>
            <a:off x="685800" y="1524000"/>
            <a:ext cx="7958138" cy="4114800"/>
          </a:xfrm>
        </p:spPr>
        <p:txBody>
          <a:bodyPr/>
          <a:lstStyle/>
          <a:p>
            <a:r>
              <a:rPr lang="en-US" smtClean="0"/>
              <a:t>High-level interface and abstractions</a:t>
            </a:r>
          </a:p>
          <a:p>
            <a:pPr lvl="1"/>
            <a:r>
              <a:rPr lang="en-US" smtClean="0"/>
              <a:t>i.e. Unix cp – no concern if local/remote disk</a:t>
            </a:r>
          </a:p>
          <a:p>
            <a:r>
              <a:rPr lang="en-US" smtClean="0"/>
              <a:t>Automatically select sensible protocols</a:t>
            </a:r>
          </a:p>
          <a:p>
            <a:r>
              <a:rPr lang="en-US" smtClean="0"/>
              <a:t>Work with multiple security models</a:t>
            </a:r>
          </a:p>
          <a:p>
            <a:r>
              <a:rPr lang="en-US" smtClean="0"/>
              <a:t>Extensible &amp; integrateable into other services</a:t>
            </a:r>
          </a:p>
        </p:txBody>
      </p:sp>
      <p:sp>
        <p:nvSpPr>
          <p:cNvPr id="10244" name="Footer Placeholder 3"/>
          <p:cNvSpPr>
            <a:spLocks noGrp="1"/>
          </p:cNvSpPr>
          <p:nvPr>
            <p:ph type="ftr" sz="quarter" idx="10"/>
          </p:nvPr>
        </p:nvSpPr>
        <p:spPr>
          <a:noFill/>
        </p:spPr>
        <p:txBody>
          <a:bodyPr/>
          <a:lstStyle/>
          <a:p>
            <a:fld id="{A7DF1B83-11A4-48AD-B67C-F7FFAA271614}" type="slidenum">
              <a:rPr lang="en-US" altLang="ja-JP" smtClean="0">
                <a:ea typeface="ＭＳ Ｐゴシック" pitchFamily="-110" charset="-128"/>
              </a:rPr>
              <a:pPr/>
              <a:t>7</a:t>
            </a:fld>
            <a:endParaRPr lang="en-US" altLang="ja-JP" smtClean="0">
              <a:ea typeface="ＭＳ Ｐゴシック" pitchFamily="-110"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0"/>
          <p:cNvGrpSpPr>
            <a:grpSpLocks/>
          </p:cNvGrpSpPr>
          <p:nvPr/>
        </p:nvGrpSpPr>
        <p:grpSpPr bwMode="auto">
          <a:xfrm>
            <a:off x="6143625" y="4371975"/>
            <a:ext cx="865188" cy="985838"/>
            <a:chOff x="1000100" y="4729680"/>
            <a:chExt cx="864892" cy="985336"/>
          </a:xfrm>
        </p:grpSpPr>
        <p:sp>
          <p:nvSpPr>
            <p:cNvPr id="150571" name="Rectangle 43"/>
            <p:cNvSpPr>
              <a:spLocks noChangeArrowheads="1"/>
            </p:cNvSpPr>
            <p:nvPr/>
          </p:nvSpPr>
          <p:spPr bwMode="auto">
            <a:xfrm>
              <a:off x="1158796" y="4729680"/>
              <a:ext cx="461805" cy="271325"/>
            </a:xfrm>
            <a:prstGeom prst="rect">
              <a:avLst/>
            </a:prstGeom>
            <a:noFill/>
            <a:ln w="9525">
              <a:noFill/>
              <a:miter lim="800000"/>
              <a:headEnd/>
              <a:tailEnd/>
            </a:ln>
          </p:spPr>
          <p:txBody>
            <a:bodyPr wrap="none" lIns="30175" tIns="15088" rIns="30175" bIns="15088"/>
            <a:lstStyle/>
            <a:p>
              <a:pPr>
                <a:defRPr/>
              </a:pPr>
              <a:r>
                <a:rPr lang="en-GB" altLang="ja-JP" sz="1200" b="1" dirty="0">
                  <a:solidFill>
                    <a:srgbClr val="000000"/>
                  </a:solidFill>
                  <a:latin typeface="+mn-lt"/>
                  <a:ea typeface="ＭＳ Ｐゴシック" pitchFamily="34" charset="-128"/>
                  <a:cs typeface="Times New Roman" pitchFamily="18" charset="0"/>
                </a:rPr>
                <a:t>DEPR</a:t>
              </a:r>
              <a:endParaRPr lang="en-GB" altLang="ja-JP" sz="1200" dirty="0">
                <a:latin typeface="+mn-lt"/>
                <a:ea typeface="ＭＳ Ｐゴシック" pitchFamily="34" charset="-128"/>
              </a:endParaRPr>
            </a:p>
          </p:txBody>
        </p:sp>
        <p:sp>
          <p:nvSpPr>
            <p:cNvPr id="150570" name="Rectangle 42"/>
            <p:cNvSpPr>
              <a:spLocks noChangeArrowheads="1"/>
            </p:cNvSpPr>
            <p:nvPr/>
          </p:nvSpPr>
          <p:spPr bwMode="auto">
            <a:xfrm>
              <a:off x="1000100" y="4902630"/>
              <a:ext cx="864892" cy="812386"/>
            </a:xfrm>
            <a:prstGeom prst="rect">
              <a:avLst/>
            </a:prstGeom>
            <a:solidFill>
              <a:srgbClr val="FFFF00"/>
            </a:solidFill>
            <a:ln w="25400" cap="rnd">
              <a:solidFill>
                <a:srgbClr val="000000"/>
              </a:solidFill>
              <a:prstDash val="sysDot"/>
              <a:miter lim="800000"/>
              <a:headEnd/>
              <a:tailEnd/>
            </a:ln>
          </p:spPr>
          <p:txBody>
            <a:bodyPr lIns="30175" tIns="15088" rIns="30175" bIns="15088"/>
            <a:lstStyle/>
            <a:p>
              <a:pPr algn="l">
                <a:defRPr/>
              </a:pPr>
              <a:endParaRPr lang="en-US" sz="1200">
                <a:latin typeface="+mn-lt"/>
                <a:ea typeface="ＭＳ Ｐゴシック" pitchFamily="34" charset="-128"/>
              </a:endParaRPr>
            </a:p>
          </p:txBody>
        </p:sp>
      </p:grpSp>
      <p:sp>
        <p:nvSpPr>
          <p:cNvPr id="11267" name="Title 6"/>
          <p:cNvSpPr>
            <a:spLocks noGrp="1"/>
          </p:cNvSpPr>
          <p:nvPr>
            <p:ph type="title"/>
          </p:nvPr>
        </p:nvSpPr>
        <p:spPr/>
        <p:txBody>
          <a:bodyPr/>
          <a:lstStyle/>
          <a:p>
            <a:pPr eaLnBrk="1" hangingPunct="1"/>
            <a:r>
              <a:rPr lang="en-US" smtClean="0"/>
              <a:t>OGSA-DMI in a nutshell</a:t>
            </a:r>
          </a:p>
        </p:txBody>
      </p:sp>
      <p:sp>
        <p:nvSpPr>
          <p:cNvPr id="11268" name="Footer Placeholder 3"/>
          <p:cNvSpPr>
            <a:spLocks noGrp="1"/>
          </p:cNvSpPr>
          <p:nvPr>
            <p:ph type="ftr" sz="quarter" idx="10"/>
          </p:nvPr>
        </p:nvSpPr>
        <p:spPr>
          <a:noFill/>
        </p:spPr>
        <p:txBody>
          <a:bodyPr/>
          <a:lstStyle/>
          <a:p>
            <a:fld id="{256FB62E-37B8-448E-91D3-440FDFF7469F}" type="slidenum">
              <a:rPr lang="en-US" altLang="ja-JP" smtClean="0">
                <a:ea typeface="ＭＳ Ｐゴシック" pitchFamily="-110" charset="-128"/>
              </a:rPr>
              <a:pPr/>
              <a:t>8</a:t>
            </a:fld>
            <a:endParaRPr lang="en-US" altLang="ja-JP" smtClean="0">
              <a:ea typeface="ＭＳ Ｐゴシック" pitchFamily="-110" charset="-128"/>
            </a:endParaRPr>
          </a:p>
        </p:txBody>
      </p:sp>
      <p:sp>
        <p:nvSpPr>
          <p:cNvPr id="150567" name="AutoShape 39"/>
          <p:cNvSpPr>
            <a:spLocks noChangeArrowheads="1"/>
          </p:cNvSpPr>
          <p:nvPr/>
        </p:nvSpPr>
        <p:spPr bwMode="auto">
          <a:xfrm>
            <a:off x="4432300" y="3714750"/>
            <a:ext cx="896938" cy="811213"/>
          </a:xfrm>
          <a:prstGeom prst="roundRect">
            <a:avLst>
              <a:gd name="adj" fmla="val 16667"/>
            </a:avLst>
          </a:prstGeom>
          <a:solidFill>
            <a:srgbClr val="FFFF00"/>
          </a:solidFill>
          <a:ln w="25400">
            <a:solidFill>
              <a:srgbClr val="000000"/>
            </a:solidFill>
            <a:round/>
            <a:headEnd/>
            <a:tailEnd/>
          </a:ln>
        </p:spPr>
        <p:txBody>
          <a:bodyPr wrap="none" lIns="0" tIns="0" rIns="0" bIns="0" anchor="ctr"/>
          <a:lstStyle/>
          <a:p>
            <a:pPr algn="ctr">
              <a:defRPr/>
            </a:pPr>
            <a:r>
              <a:rPr lang="en-GB" altLang="ja-JP" sz="1200" dirty="0">
                <a:solidFill>
                  <a:srgbClr val="000000"/>
                </a:solidFill>
                <a:latin typeface="+mn-lt"/>
                <a:ea typeface="ＭＳ Ｐゴシック" pitchFamily="34" charset="-128"/>
                <a:cs typeface="Times New Roman" pitchFamily="18" charset="0"/>
              </a:rPr>
              <a:t>Data</a:t>
            </a:r>
          </a:p>
          <a:p>
            <a:pPr algn="ctr">
              <a:defRPr/>
            </a:pPr>
            <a:r>
              <a:rPr lang="en-GB" altLang="ja-JP" sz="1200" dirty="0">
                <a:solidFill>
                  <a:srgbClr val="000000"/>
                </a:solidFill>
                <a:latin typeface="+mn-lt"/>
                <a:ea typeface="ＭＳ Ｐゴシック" pitchFamily="34" charset="-128"/>
                <a:cs typeface="Times New Roman" pitchFamily="18" charset="0"/>
              </a:rPr>
              <a:t>Transfer</a:t>
            </a:r>
          </a:p>
          <a:p>
            <a:pPr algn="ctr">
              <a:defRPr/>
            </a:pPr>
            <a:r>
              <a:rPr lang="en-GB" altLang="ja-JP" sz="1200" dirty="0">
                <a:solidFill>
                  <a:srgbClr val="000000"/>
                </a:solidFill>
                <a:latin typeface="+mn-lt"/>
                <a:ea typeface="ＭＳ Ｐゴシック" pitchFamily="34" charset="-128"/>
                <a:cs typeface="Times New Roman" pitchFamily="18" charset="0"/>
              </a:rPr>
              <a:t>Instance</a:t>
            </a:r>
            <a:endParaRPr lang="en-US" altLang="ja-JP" sz="1200" dirty="0">
              <a:latin typeface="+mn-lt"/>
              <a:ea typeface="ＭＳ Ｐゴシック" pitchFamily="34" charset="-128"/>
            </a:endParaRPr>
          </a:p>
          <a:p>
            <a:pPr algn="ctr">
              <a:defRPr/>
            </a:pPr>
            <a:r>
              <a:rPr lang="en-GB" altLang="ja-JP" sz="1200" dirty="0">
                <a:solidFill>
                  <a:srgbClr val="000000"/>
                </a:solidFill>
                <a:latin typeface="+mn-lt"/>
                <a:ea typeface="ＭＳ Ｐゴシック" pitchFamily="34" charset="-128"/>
                <a:cs typeface="Times New Roman" pitchFamily="18" charset="0"/>
              </a:rPr>
              <a:t>Port Type</a:t>
            </a:r>
            <a:endParaRPr lang="en-GB" altLang="ja-JP" sz="1200" dirty="0">
              <a:latin typeface="+mn-lt"/>
              <a:ea typeface="ＭＳ Ｐゴシック" pitchFamily="34" charset="-128"/>
            </a:endParaRPr>
          </a:p>
        </p:txBody>
      </p:sp>
      <p:sp>
        <p:nvSpPr>
          <p:cNvPr id="150566" name="AutoShape 38"/>
          <p:cNvSpPr>
            <a:spLocks noChangeArrowheads="1"/>
          </p:cNvSpPr>
          <p:nvPr/>
        </p:nvSpPr>
        <p:spPr bwMode="auto">
          <a:xfrm>
            <a:off x="357188" y="3101975"/>
            <a:ext cx="588962" cy="542925"/>
          </a:xfrm>
          <a:prstGeom prst="roundRect">
            <a:avLst>
              <a:gd name="adj" fmla="val 16667"/>
            </a:avLst>
          </a:prstGeom>
          <a:solidFill>
            <a:schemeClr val="accent6">
              <a:lumMod val="20000"/>
              <a:lumOff val="80000"/>
            </a:schemeClr>
          </a:solidFill>
          <a:ln w="25400">
            <a:solidFill>
              <a:srgbClr val="000000"/>
            </a:solidFill>
            <a:round/>
            <a:headEnd/>
            <a:tailEnd/>
          </a:ln>
        </p:spPr>
        <p:txBody>
          <a:bodyPr wrap="none" lIns="0" tIns="15088" rIns="0" bIns="15088" anchor="ctr"/>
          <a:lstStyle/>
          <a:p>
            <a:pPr algn="ctr">
              <a:defRPr/>
            </a:pPr>
            <a:r>
              <a:rPr lang="en-GB" altLang="ja-JP" sz="1800" dirty="0">
                <a:solidFill>
                  <a:srgbClr val="000000"/>
                </a:solidFill>
                <a:latin typeface="+mn-lt"/>
                <a:ea typeface="ＭＳ Ｐゴシック" pitchFamily="34" charset="-128"/>
                <a:cs typeface="Times New Roman" pitchFamily="18" charset="0"/>
              </a:rPr>
              <a:t>User</a:t>
            </a:r>
            <a:endParaRPr lang="en-GB" altLang="ja-JP" sz="1800" dirty="0">
              <a:latin typeface="+mn-lt"/>
              <a:ea typeface="ＭＳ Ｐゴシック" pitchFamily="34" charset="-128"/>
            </a:endParaRPr>
          </a:p>
        </p:txBody>
      </p:sp>
      <p:sp>
        <p:nvSpPr>
          <p:cNvPr id="150560" name="AutoShape 32"/>
          <p:cNvSpPr>
            <a:spLocks noChangeArrowheads="1"/>
          </p:cNvSpPr>
          <p:nvPr/>
        </p:nvSpPr>
        <p:spPr bwMode="auto">
          <a:xfrm>
            <a:off x="7183438" y="4652963"/>
            <a:ext cx="269875" cy="484187"/>
          </a:xfrm>
          <a:prstGeom prst="can">
            <a:avLst>
              <a:gd name="adj" fmla="val 44583"/>
            </a:avLst>
          </a:prstGeom>
          <a:solidFill>
            <a:srgbClr val="CCFFFF"/>
          </a:solidFill>
          <a:ln w="9525">
            <a:solidFill>
              <a:srgbClr val="000000"/>
            </a:solidFill>
            <a:round/>
            <a:headEnd/>
            <a:tailEnd/>
          </a:ln>
        </p:spPr>
        <p:txBody>
          <a:bodyPr wrap="none" lIns="0" tIns="0" rIns="0" bIns="0" anchor="ctr"/>
          <a:lstStyle/>
          <a:p>
            <a:pPr algn="l">
              <a:defRPr/>
            </a:pPr>
            <a:r>
              <a:rPr lang="en-GB" altLang="ja-JP" sz="900" dirty="0">
                <a:latin typeface="+mn-lt"/>
                <a:ea typeface="ＭＳ Ｐゴシック" pitchFamily="34" charset="-128"/>
                <a:cs typeface="Arial" pitchFamily="34" charset="0"/>
              </a:rPr>
              <a:t>Data</a:t>
            </a:r>
          </a:p>
          <a:p>
            <a:pPr algn="l">
              <a:defRPr/>
            </a:pPr>
            <a:r>
              <a:rPr lang="en-GB" altLang="ja-JP" sz="900" dirty="0">
                <a:latin typeface="+mn-lt"/>
                <a:ea typeface="ＭＳ Ｐゴシック" pitchFamily="34" charset="-128"/>
                <a:cs typeface="Arial" pitchFamily="34" charset="0"/>
              </a:rPr>
              <a:t>@ B</a:t>
            </a:r>
            <a:endParaRPr lang="en-GB" altLang="ja-JP" sz="900" dirty="0">
              <a:latin typeface="+mn-lt"/>
              <a:ea typeface="ＭＳ Ｐゴシック" pitchFamily="34" charset="-128"/>
            </a:endParaRPr>
          </a:p>
        </p:txBody>
      </p:sp>
      <p:sp>
        <p:nvSpPr>
          <p:cNvPr id="150559" name="AutoShape 31"/>
          <p:cNvSpPr>
            <a:spLocks noChangeArrowheads="1"/>
          </p:cNvSpPr>
          <p:nvPr/>
        </p:nvSpPr>
        <p:spPr bwMode="auto">
          <a:xfrm>
            <a:off x="7183438" y="1981200"/>
            <a:ext cx="269875" cy="479425"/>
          </a:xfrm>
          <a:prstGeom prst="can">
            <a:avLst>
              <a:gd name="adj" fmla="val 44306"/>
            </a:avLst>
          </a:prstGeom>
          <a:solidFill>
            <a:srgbClr val="CCFFFF"/>
          </a:solidFill>
          <a:ln w="9525">
            <a:solidFill>
              <a:srgbClr val="000000"/>
            </a:solidFill>
            <a:round/>
            <a:headEnd/>
            <a:tailEnd/>
          </a:ln>
        </p:spPr>
        <p:txBody>
          <a:bodyPr wrap="none" lIns="0" tIns="0" rIns="0" bIns="0" anchor="ctr"/>
          <a:lstStyle/>
          <a:p>
            <a:pPr algn="ctr">
              <a:defRPr/>
            </a:pPr>
            <a:r>
              <a:rPr lang="en-US" altLang="ja-JP" sz="900" dirty="0">
                <a:latin typeface="+mn-lt"/>
                <a:ea typeface="ＭＳ Ｐゴシック" pitchFamily="34" charset="-128"/>
                <a:cs typeface="Arial" pitchFamily="34" charset="0"/>
              </a:rPr>
              <a:t>Data</a:t>
            </a:r>
          </a:p>
          <a:p>
            <a:pPr algn="ctr">
              <a:defRPr/>
            </a:pPr>
            <a:r>
              <a:rPr lang="en-US" altLang="ja-JP" sz="900" dirty="0">
                <a:latin typeface="+mn-lt"/>
                <a:ea typeface="ＭＳ Ｐゴシック" pitchFamily="34" charset="-128"/>
                <a:cs typeface="Arial" pitchFamily="34" charset="0"/>
              </a:rPr>
              <a:t>@ A</a:t>
            </a:r>
            <a:endParaRPr lang="en-US" altLang="ja-JP" sz="900" dirty="0">
              <a:latin typeface="+mn-lt"/>
              <a:ea typeface="ＭＳ Ｐゴシック" pitchFamily="34" charset="-128"/>
            </a:endParaRPr>
          </a:p>
        </p:txBody>
      </p:sp>
      <p:sp>
        <p:nvSpPr>
          <p:cNvPr id="150552" name="AutoShape 24"/>
          <p:cNvSpPr>
            <a:spLocks noChangeShapeType="1"/>
          </p:cNvSpPr>
          <p:nvPr/>
        </p:nvSpPr>
        <p:spPr bwMode="auto">
          <a:xfrm rot="16200000">
            <a:off x="3071812" y="1785938"/>
            <a:ext cx="714375" cy="2000250"/>
          </a:xfrm>
          <a:prstGeom prst="curvedConnector2">
            <a:avLst/>
          </a:prstGeom>
          <a:noFill/>
          <a:ln w="25400">
            <a:solidFill>
              <a:srgbClr val="000000"/>
            </a:solidFill>
            <a:round/>
            <a:headEnd type="none" w="med" len="med"/>
            <a:tailEnd type="triangle" w="lg" len="lg"/>
          </a:ln>
        </p:spPr>
        <p:txBody>
          <a:bodyPr/>
          <a:lstStyle/>
          <a:p>
            <a:pPr>
              <a:defRPr/>
            </a:pPr>
            <a:endParaRPr lang="en-US" sz="1200">
              <a:latin typeface="+mn-lt"/>
              <a:ea typeface="ＭＳ Ｐゴシック" pitchFamily="50" charset="-128"/>
            </a:endParaRPr>
          </a:p>
        </p:txBody>
      </p:sp>
      <p:sp>
        <p:nvSpPr>
          <p:cNvPr id="150551" name="AutoShape 23"/>
          <p:cNvSpPr>
            <a:spLocks noChangeShapeType="1"/>
          </p:cNvSpPr>
          <p:nvPr/>
        </p:nvSpPr>
        <p:spPr bwMode="auto">
          <a:xfrm rot="16200000" flipH="1">
            <a:off x="3242469" y="2901157"/>
            <a:ext cx="476250" cy="1960562"/>
          </a:xfrm>
          <a:prstGeom prst="curvedConnector2">
            <a:avLst/>
          </a:prstGeom>
          <a:noFill/>
          <a:ln w="25400">
            <a:solidFill>
              <a:srgbClr val="000000"/>
            </a:solidFill>
            <a:round/>
            <a:headEnd type="none" w="med" len="med"/>
            <a:tailEnd type="triangle" w="lg" len="lg"/>
          </a:ln>
        </p:spPr>
        <p:txBody>
          <a:bodyPr/>
          <a:lstStyle/>
          <a:p>
            <a:pPr>
              <a:defRPr/>
            </a:pPr>
            <a:endParaRPr lang="en-US" sz="1200">
              <a:latin typeface="+mn-lt"/>
              <a:ea typeface="ＭＳ Ｐゴシック" pitchFamily="50" charset="-128"/>
            </a:endParaRPr>
          </a:p>
        </p:txBody>
      </p:sp>
      <p:grpSp>
        <p:nvGrpSpPr>
          <p:cNvPr id="3" name="Group 57"/>
          <p:cNvGrpSpPr>
            <a:grpSpLocks/>
          </p:cNvGrpSpPr>
          <p:nvPr/>
        </p:nvGrpSpPr>
        <p:grpSpPr bwMode="auto">
          <a:xfrm>
            <a:off x="5797550" y="4652963"/>
            <a:ext cx="1436688" cy="957262"/>
            <a:chOff x="5797448" y="4653517"/>
            <a:chExt cx="1436473" cy="956753"/>
          </a:xfrm>
        </p:grpSpPr>
        <p:sp>
          <p:nvSpPr>
            <p:cNvPr id="150561" name="AutoShape 33"/>
            <p:cNvSpPr>
              <a:spLocks noChangeShapeType="1"/>
            </p:cNvSpPr>
            <p:nvPr/>
          </p:nvSpPr>
          <p:spPr bwMode="auto">
            <a:xfrm>
              <a:off x="6929167" y="4788382"/>
              <a:ext cx="253962" cy="107893"/>
            </a:xfrm>
            <a:prstGeom prst="straightConnector1">
              <a:avLst/>
            </a:prstGeom>
            <a:noFill/>
            <a:ln w="25400">
              <a:solidFill>
                <a:srgbClr val="000000"/>
              </a:solidFill>
              <a:round/>
              <a:headEnd/>
              <a:tailEnd/>
            </a:ln>
          </p:spPr>
          <p:txBody>
            <a:bodyPr wrap="none" anchor="ctr"/>
            <a:lstStyle/>
            <a:p>
              <a:pPr>
                <a:defRPr/>
              </a:pPr>
              <a:endParaRPr lang="en-US" sz="1200">
                <a:latin typeface="+mn-lt"/>
                <a:ea typeface="ＭＳ Ｐゴシック" pitchFamily="50" charset="-128"/>
              </a:endParaRPr>
            </a:p>
          </p:txBody>
        </p:sp>
        <p:sp>
          <p:nvSpPr>
            <p:cNvPr id="150547" name="AutoShape 19"/>
            <p:cNvSpPr>
              <a:spLocks noChangeArrowheads="1"/>
            </p:cNvSpPr>
            <p:nvPr/>
          </p:nvSpPr>
          <p:spPr bwMode="auto">
            <a:xfrm>
              <a:off x="6211724" y="4653517"/>
              <a:ext cx="717443" cy="271318"/>
            </a:xfrm>
            <a:prstGeom prst="roundRect">
              <a:avLst>
                <a:gd name="adj" fmla="val 16667"/>
              </a:avLst>
            </a:prstGeom>
            <a:solidFill>
              <a:srgbClr val="FF99FF"/>
            </a:solidFill>
            <a:ln w="9525">
              <a:solidFill>
                <a:srgbClr val="000000"/>
              </a:solidFill>
              <a:round/>
              <a:headEnd/>
              <a:tailEnd/>
            </a:ln>
          </p:spPr>
          <p:txBody>
            <a:bodyPr lIns="30175" tIns="15088" rIns="30175" bIns="15088" anchor="ctr"/>
            <a:lstStyle/>
            <a:p>
              <a:pPr algn="ctr">
                <a:defRPr/>
              </a:pPr>
              <a:r>
                <a:rPr lang="en-GB" altLang="ja-JP" sz="1200" b="1" dirty="0" err="1">
                  <a:solidFill>
                    <a:srgbClr val="000000"/>
                  </a:solidFill>
                  <a:latin typeface="+mn-lt"/>
                  <a:ea typeface="ＭＳ Ｐゴシック" pitchFamily="34" charset="-128"/>
                  <a:cs typeface="Times New Roman" pitchFamily="18" charset="0"/>
                </a:rPr>
                <a:t>GridFTP</a:t>
              </a:r>
              <a:endParaRPr lang="en-GB" altLang="ja-JP" sz="1200" dirty="0">
                <a:latin typeface="+mn-lt"/>
                <a:ea typeface="ＭＳ Ｐゴシック" pitchFamily="34" charset="-128"/>
              </a:endParaRPr>
            </a:p>
          </p:txBody>
        </p:sp>
        <p:sp>
          <p:nvSpPr>
            <p:cNvPr id="150546" name="AutoShape 18"/>
            <p:cNvSpPr>
              <a:spLocks noChangeArrowheads="1"/>
            </p:cNvSpPr>
            <p:nvPr/>
          </p:nvSpPr>
          <p:spPr bwMode="auto">
            <a:xfrm>
              <a:off x="6211724" y="4926422"/>
              <a:ext cx="717443" cy="269732"/>
            </a:xfrm>
            <a:prstGeom prst="roundRect">
              <a:avLst>
                <a:gd name="adj" fmla="val 16667"/>
              </a:avLst>
            </a:prstGeom>
            <a:solidFill>
              <a:srgbClr val="FF99FF"/>
            </a:solidFill>
            <a:ln w="9525">
              <a:solidFill>
                <a:srgbClr val="000000"/>
              </a:solidFill>
              <a:round/>
              <a:headEnd/>
              <a:tailEnd/>
            </a:ln>
          </p:spPr>
          <p:txBody>
            <a:bodyPr lIns="30175" tIns="15088" rIns="30175" bIns="15088" anchor="ctr"/>
            <a:lstStyle/>
            <a:p>
              <a:pPr algn="ctr">
                <a:defRPr/>
              </a:pPr>
              <a:r>
                <a:rPr lang="en-GB" altLang="ja-JP" sz="1200" b="1" dirty="0" smtClean="0">
                  <a:solidFill>
                    <a:srgbClr val="000000"/>
                  </a:solidFill>
                  <a:latin typeface="+mn-lt"/>
                  <a:ea typeface="ＭＳ Ｐゴシック" pitchFamily="34" charset="-128"/>
                  <a:cs typeface="Times New Roman" pitchFamily="18" charset="0"/>
                </a:rPr>
                <a:t>ftp</a:t>
              </a:r>
              <a:endParaRPr lang="en-GB" altLang="ja-JP" sz="1200" dirty="0">
                <a:latin typeface="+mn-lt"/>
                <a:ea typeface="ＭＳ Ｐゴシック" pitchFamily="34" charset="-128"/>
              </a:endParaRPr>
            </a:p>
          </p:txBody>
        </p:sp>
        <p:sp>
          <p:nvSpPr>
            <p:cNvPr id="150543" name="AutoShape 15"/>
            <p:cNvSpPr>
              <a:spLocks noChangeShapeType="1"/>
            </p:cNvSpPr>
            <p:nvPr/>
          </p:nvSpPr>
          <p:spPr bwMode="auto">
            <a:xfrm flipH="1">
              <a:off x="6929167" y="4896275"/>
              <a:ext cx="253962" cy="165012"/>
            </a:xfrm>
            <a:prstGeom prst="straightConnector1">
              <a:avLst/>
            </a:prstGeom>
            <a:noFill/>
            <a:ln w="25400">
              <a:solidFill>
                <a:srgbClr val="000000"/>
              </a:solidFill>
              <a:round/>
              <a:headEnd/>
              <a:tailEnd/>
            </a:ln>
          </p:spPr>
          <p:txBody>
            <a:bodyPr wrap="none" anchor="ctr"/>
            <a:lstStyle/>
            <a:p>
              <a:pPr>
                <a:defRPr/>
              </a:pPr>
              <a:endParaRPr lang="en-US" sz="1200">
                <a:latin typeface="+mn-lt"/>
                <a:ea typeface="ＭＳ Ｐゴシック" pitchFamily="50" charset="-128"/>
              </a:endParaRPr>
            </a:p>
          </p:txBody>
        </p:sp>
        <p:sp>
          <p:nvSpPr>
            <p:cNvPr id="150542" name="Text Box 14"/>
            <p:cNvSpPr txBox="1">
              <a:spLocks noChangeArrowheads="1"/>
            </p:cNvSpPr>
            <p:nvPr/>
          </p:nvSpPr>
          <p:spPr bwMode="auto">
            <a:xfrm>
              <a:off x="5797448" y="5316739"/>
              <a:ext cx="1436473" cy="293531"/>
            </a:xfrm>
            <a:prstGeom prst="rect">
              <a:avLst/>
            </a:prstGeom>
            <a:noFill/>
            <a:ln w="9525">
              <a:noFill/>
              <a:miter lim="800000"/>
              <a:headEnd/>
              <a:tailEnd/>
            </a:ln>
          </p:spPr>
          <p:txBody>
            <a:bodyPr lIns="0" tIns="0" rIns="0" bIns="0"/>
            <a:lstStyle/>
            <a:p>
              <a:pPr algn="ctr">
                <a:defRPr/>
              </a:pPr>
              <a:r>
                <a:rPr lang="en-GB" altLang="ja-JP" sz="1200">
                  <a:solidFill>
                    <a:srgbClr val="000000"/>
                  </a:solidFill>
                  <a:latin typeface="+mn-lt"/>
                  <a:ea typeface="ＭＳ Ｐゴシック" pitchFamily="34" charset="-128"/>
                  <a:cs typeface="Times New Roman" pitchFamily="18" charset="0"/>
                </a:rPr>
                <a:t>Services capable of placing data at the </a:t>
              </a:r>
              <a:r>
                <a:rPr lang="en-GB" altLang="ja-JP" sz="1200" b="1">
                  <a:solidFill>
                    <a:srgbClr val="000000"/>
                  </a:solidFill>
                  <a:latin typeface="+mn-lt"/>
                  <a:ea typeface="ＭＳ Ｐゴシック" pitchFamily="34" charset="-128"/>
                  <a:cs typeface="Times New Roman" pitchFamily="18" charset="0"/>
                </a:rPr>
                <a:t>sink</a:t>
              </a:r>
              <a:endParaRPr lang="en-US" altLang="ja-JP" sz="1200">
                <a:latin typeface="+mn-lt"/>
                <a:ea typeface="ＭＳ Ｐゴシック" pitchFamily="34" charset="-128"/>
              </a:endParaRPr>
            </a:p>
            <a:p>
              <a:pPr algn="l">
                <a:defRPr/>
              </a:pPr>
              <a:endParaRPr lang="en-US" altLang="ja-JP" sz="1200">
                <a:latin typeface="+mn-lt"/>
                <a:ea typeface="ＭＳ Ｐゴシック" pitchFamily="34" charset="-128"/>
              </a:endParaRPr>
            </a:p>
          </p:txBody>
        </p:sp>
      </p:grpSp>
      <p:grpSp>
        <p:nvGrpSpPr>
          <p:cNvPr id="4" name="Group 71"/>
          <p:cNvGrpSpPr>
            <a:grpSpLocks/>
          </p:cNvGrpSpPr>
          <p:nvPr/>
        </p:nvGrpSpPr>
        <p:grpSpPr bwMode="auto">
          <a:xfrm>
            <a:off x="6143625" y="1755775"/>
            <a:ext cx="865188" cy="1338263"/>
            <a:chOff x="285720" y="4661915"/>
            <a:chExt cx="864892" cy="1338853"/>
          </a:xfrm>
        </p:grpSpPr>
        <p:sp>
          <p:nvSpPr>
            <p:cNvPr id="150569" name="Rectangle 41"/>
            <p:cNvSpPr>
              <a:spLocks noChangeArrowheads="1"/>
            </p:cNvSpPr>
            <p:nvPr/>
          </p:nvSpPr>
          <p:spPr bwMode="auto">
            <a:xfrm>
              <a:off x="285720" y="4661915"/>
              <a:ext cx="864892" cy="1083152"/>
            </a:xfrm>
            <a:prstGeom prst="rect">
              <a:avLst/>
            </a:prstGeom>
            <a:solidFill>
              <a:srgbClr val="FFFF00"/>
            </a:solidFill>
            <a:ln w="25400" cap="rnd">
              <a:solidFill>
                <a:srgbClr val="000000"/>
              </a:solidFill>
              <a:prstDash val="sysDot"/>
              <a:miter lim="800000"/>
              <a:headEnd/>
              <a:tailEnd/>
            </a:ln>
          </p:spPr>
          <p:txBody>
            <a:bodyPr lIns="30175" tIns="15088" rIns="30175" bIns="15088"/>
            <a:lstStyle/>
            <a:p>
              <a:pPr algn="l">
                <a:defRPr/>
              </a:pPr>
              <a:endParaRPr lang="en-US" sz="1200">
                <a:latin typeface="+mn-lt"/>
                <a:ea typeface="ＭＳ Ｐゴシック" pitchFamily="34" charset="-128"/>
              </a:endParaRPr>
            </a:p>
          </p:txBody>
        </p:sp>
        <p:sp>
          <p:nvSpPr>
            <p:cNvPr id="150541" name="Rectangle 13"/>
            <p:cNvSpPr>
              <a:spLocks noChangeArrowheads="1"/>
            </p:cNvSpPr>
            <p:nvPr/>
          </p:nvSpPr>
          <p:spPr bwMode="auto">
            <a:xfrm>
              <a:off x="541221" y="5730774"/>
              <a:ext cx="460217" cy="269994"/>
            </a:xfrm>
            <a:prstGeom prst="rect">
              <a:avLst/>
            </a:prstGeom>
            <a:noFill/>
            <a:ln w="9525">
              <a:noFill/>
              <a:miter lim="800000"/>
              <a:headEnd/>
              <a:tailEnd/>
            </a:ln>
          </p:spPr>
          <p:txBody>
            <a:bodyPr wrap="none" lIns="30175" tIns="15088" rIns="30175" bIns="15088"/>
            <a:lstStyle/>
            <a:p>
              <a:pPr>
                <a:defRPr/>
              </a:pPr>
              <a:r>
                <a:rPr lang="en-GB" altLang="ja-JP" sz="1200" b="1" dirty="0">
                  <a:solidFill>
                    <a:srgbClr val="000000"/>
                  </a:solidFill>
                  <a:latin typeface="+mn-lt"/>
                  <a:ea typeface="ＭＳ Ｐゴシック" pitchFamily="34" charset="-128"/>
                  <a:cs typeface="Times New Roman" pitchFamily="18" charset="0"/>
                </a:rPr>
                <a:t>DEPR</a:t>
              </a:r>
              <a:endParaRPr lang="en-GB" altLang="ja-JP" sz="1200" dirty="0">
                <a:latin typeface="+mn-lt"/>
                <a:ea typeface="ＭＳ Ｐゴシック" pitchFamily="34" charset="-128"/>
              </a:endParaRPr>
            </a:p>
          </p:txBody>
        </p:sp>
      </p:grpSp>
      <p:grpSp>
        <p:nvGrpSpPr>
          <p:cNvPr id="5" name="Group 66"/>
          <p:cNvGrpSpPr>
            <a:grpSpLocks/>
          </p:cNvGrpSpPr>
          <p:nvPr/>
        </p:nvGrpSpPr>
        <p:grpSpPr bwMode="auto">
          <a:xfrm>
            <a:off x="5286375" y="1928813"/>
            <a:ext cx="950913" cy="3186112"/>
            <a:chOff x="5286380" y="1928801"/>
            <a:chExt cx="950283" cy="3186546"/>
          </a:xfrm>
        </p:grpSpPr>
        <p:sp>
          <p:nvSpPr>
            <p:cNvPr id="150539" name="AutoShape 11"/>
            <p:cNvSpPr>
              <a:spLocks noChangeShapeType="1"/>
            </p:cNvSpPr>
            <p:nvPr/>
          </p:nvSpPr>
          <p:spPr bwMode="auto">
            <a:xfrm flipV="1">
              <a:off x="5286380" y="2214590"/>
              <a:ext cx="928073" cy="214341"/>
            </a:xfrm>
            <a:prstGeom prst="straightConnector1">
              <a:avLst/>
            </a:prstGeom>
            <a:noFill/>
            <a:ln w="9525">
              <a:solidFill>
                <a:srgbClr val="000000"/>
              </a:solidFill>
              <a:prstDash val="sysDot"/>
              <a:round/>
              <a:headEnd/>
              <a:tailEnd type="stealth" w="med" len="med"/>
            </a:ln>
          </p:spPr>
          <p:txBody>
            <a:bodyPr anchor="ctr"/>
            <a:lstStyle/>
            <a:p>
              <a:pPr>
                <a:defRPr/>
              </a:pPr>
              <a:endParaRPr lang="en-US" sz="1200">
                <a:latin typeface="+mn-lt"/>
                <a:ea typeface="ＭＳ Ｐゴシック" pitchFamily="50" charset="-128"/>
              </a:endParaRPr>
            </a:p>
          </p:txBody>
        </p:sp>
        <p:sp>
          <p:nvSpPr>
            <p:cNvPr id="150538" name="AutoShape 10"/>
            <p:cNvSpPr>
              <a:spLocks noChangeShapeType="1"/>
            </p:cNvSpPr>
            <p:nvPr/>
          </p:nvSpPr>
          <p:spPr bwMode="auto">
            <a:xfrm flipV="1">
              <a:off x="5286380" y="1928801"/>
              <a:ext cx="928073" cy="500130"/>
            </a:xfrm>
            <a:prstGeom prst="straightConnector1">
              <a:avLst/>
            </a:prstGeom>
            <a:noFill/>
            <a:ln w="9525">
              <a:solidFill>
                <a:srgbClr val="000000"/>
              </a:solidFill>
              <a:prstDash val="sysDot"/>
              <a:round/>
              <a:headEnd/>
              <a:tailEnd type="stealth" w="med" len="med"/>
            </a:ln>
          </p:spPr>
          <p:txBody>
            <a:bodyPr anchor="ctr"/>
            <a:lstStyle/>
            <a:p>
              <a:pPr>
                <a:defRPr/>
              </a:pPr>
              <a:endParaRPr lang="en-US" sz="1200">
                <a:latin typeface="+mn-lt"/>
                <a:ea typeface="ＭＳ Ｐゴシック" pitchFamily="50" charset="-128"/>
              </a:endParaRPr>
            </a:p>
          </p:txBody>
        </p:sp>
        <p:sp>
          <p:nvSpPr>
            <p:cNvPr id="150537" name="AutoShape 9"/>
            <p:cNvSpPr>
              <a:spLocks noChangeShapeType="1"/>
            </p:cNvSpPr>
            <p:nvPr/>
          </p:nvSpPr>
          <p:spPr bwMode="auto">
            <a:xfrm>
              <a:off x="5286380" y="2398765"/>
              <a:ext cx="928073" cy="101614"/>
            </a:xfrm>
            <a:prstGeom prst="straightConnector1">
              <a:avLst/>
            </a:prstGeom>
            <a:noFill/>
            <a:ln w="9525">
              <a:solidFill>
                <a:srgbClr val="000000"/>
              </a:solidFill>
              <a:prstDash val="sysDot"/>
              <a:round/>
              <a:headEnd/>
              <a:tailEnd type="stealth" w="med" len="med"/>
            </a:ln>
          </p:spPr>
          <p:txBody>
            <a:bodyPr anchor="ctr"/>
            <a:lstStyle/>
            <a:p>
              <a:pPr>
                <a:defRPr/>
              </a:pPr>
              <a:endParaRPr lang="en-US" sz="1200">
                <a:latin typeface="+mn-lt"/>
                <a:ea typeface="ＭＳ Ｐゴシック" pitchFamily="50" charset="-128"/>
              </a:endParaRPr>
            </a:p>
          </p:txBody>
        </p:sp>
        <p:sp>
          <p:nvSpPr>
            <p:cNvPr id="150536" name="AutoShape 8"/>
            <p:cNvSpPr>
              <a:spLocks noChangeShapeType="1"/>
            </p:cNvSpPr>
            <p:nvPr/>
          </p:nvSpPr>
          <p:spPr bwMode="auto">
            <a:xfrm>
              <a:off x="5286380" y="2428931"/>
              <a:ext cx="924900" cy="2359346"/>
            </a:xfrm>
            <a:prstGeom prst="straightConnector1">
              <a:avLst/>
            </a:prstGeom>
            <a:noFill/>
            <a:ln w="9525">
              <a:solidFill>
                <a:srgbClr val="000000"/>
              </a:solidFill>
              <a:prstDash val="sysDot"/>
              <a:round/>
              <a:headEnd/>
              <a:tailEnd type="stealth" w="med" len="med"/>
            </a:ln>
          </p:spPr>
          <p:txBody>
            <a:bodyPr anchor="ctr"/>
            <a:lstStyle/>
            <a:p>
              <a:pPr>
                <a:defRPr/>
              </a:pPr>
              <a:endParaRPr lang="en-US" sz="1200">
                <a:latin typeface="+mn-lt"/>
                <a:ea typeface="ＭＳ Ｐゴシック" pitchFamily="50" charset="-128"/>
              </a:endParaRPr>
            </a:p>
          </p:txBody>
        </p:sp>
        <p:sp>
          <p:nvSpPr>
            <p:cNvPr id="150535" name="AutoShape 7"/>
            <p:cNvSpPr>
              <a:spLocks noChangeShapeType="1"/>
            </p:cNvSpPr>
            <p:nvPr/>
          </p:nvSpPr>
          <p:spPr bwMode="auto">
            <a:xfrm>
              <a:off x="5286380" y="2428931"/>
              <a:ext cx="950283" cy="2686416"/>
            </a:xfrm>
            <a:prstGeom prst="straightConnector1">
              <a:avLst/>
            </a:prstGeom>
            <a:noFill/>
            <a:ln w="9525">
              <a:solidFill>
                <a:srgbClr val="000000"/>
              </a:solidFill>
              <a:prstDash val="sysDot"/>
              <a:round/>
              <a:headEnd/>
              <a:tailEnd type="stealth" w="med" len="med"/>
            </a:ln>
          </p:spPr>
          <p:txBody>
            <a:bodyPr anchor="ctr"/>
            <a:lstStyle/>
            <a:p>
              <a:pPr>
                <a:defRPr/>
              </a:pPr>
              <a:endParaRPr lang="en-US" sz="1200">
                <a:latin typeface="+mn-lt"/>
                <a:ea typeface="ＭＳ Ｐゴシック" pitchFamily="50" charset="-128"/>
              </a:endParaRPr>
            </a:p>
          </p:txBody>
        </p:sp>
      </p:grpSp>
      <p:grpSp>
        <p:nvGrpSpPr>
          <p:cNvPr id="6" name="Group 67"/>
          <p:cNvGrpSpPr>
            <a:grpSpLocks/>
          </p:cNvGrpSpPr>
          <p:nvPr/>
        </p:nvGrpSpPr>
        <p:grpSpPr bwMode="auto">
          <a:xfrm>
            <a:off x="5281613" y="2500313"/>
            <a:ext cx="933450" cy="2286000"/>
            <a:chOff x="5281521" y="2500306"/>
            <a:chExt cx="933553" cy="2286016"/>
          </a:xfrm>
        </p:grpSpPr>
        <p:sp>
          <p:nvSpPr>
            <p:cNvPr id="150534" name="AutoShape 6"/>
            <p:cNvSpPr>
              <a:spLocks noChangeShapeType="1"/>
            </p:cNvSpPr>
            <p:nvPr/>
          </p:nvSpPr>
          <p:spPr bwMode="auto">
            <a:xfrm flipV="1">
              <a:off x="5281521" y="2500306"/>
              <a:ext cx="933553" cy="1619261"/>
            </a:xfrm>
            <a:prstGeom prst="straightConnector1">
              <a:avLst/>
            </a:prstGeom>
            <a:noFill/>
            <a:ln w="9525">
              <a:solidFill>
                <a:srgbClr val="000000"/>
              </a:solidFill>
              <a:prstDash val="dashDot"/>
              <a:round/>
              <a:headEnd/>
              <a:tailEnd type="stealth" w="med" len="med"/>
            </a:ln>
          </p:spPr>
          <p:txBody>
            <a:bodyPr anchor="ctr"/>
            <a:lstStyle/>
            <a:p>
              <a:pPr>
                <a:defRPr/>
              </a:pPr>
              <a:endParaRPr lang="en-US" sz="1200">
                <a:latin typeface="+mn-lt"/>
                <a:ea typeface="ＭＳ Ｐゴシック" pitchFamily="50" charset="-128"/>
              </a:endParaRPr>
            </a:p>
          </p:txBody>
        </p:sp>
        <p:sp>
          <p:nvSpPr>
            <p:cNvPr id="150533" name="AutoShape 5"/>
            <p:cNvSpPr>
              <a:spLocks noChangeShapeType="1"/>
            </p:cNvSpPr>
            <p:nvPr/>
          </p:nvSpPr>
          <p:spPr bwMode="auto">
            <a:xfrm>
              <a:off x="5281521" y="4119567"/>
              <a:ext cx="933553" cy="666755"/>
            </a:xfrm>
            <a:prstGeom prst="straightConnector1">
              <a:avLst/>
            </a:prstGeom>
            <a:noFill/>
            <a:ln w="9525">
              <a:solidFill>
                <a:srgbClr val="000000"/>
              </a:solidFill>
              <a:prstDash val="dashDot"/>
              <a:round/>
              <a:headEnd/>
              <a:tailEnd type="stealth" w="med" len="med"/>
            </a:ln>
          </p:spPr>
          <p:txBody>
            <a:bodyPr anchor="ctr"/>
            <a:lstStyle/>
            <a:p>
              <a:pPr>
                <a:defRPr/>
              </a:pPr>
              <a:endParaRPr lang="en-US" sz="1200">
                <a:latin typeface="+mn-lt"/>
                <a:ea typeface="ＭＳ Ｐゴシック" pitchFamily="50" charset="-128"/>
              </a:endParaRPr>
            </a:p>
          </p:txBody>
        </p:sp>
      </p:grpSp>
      <p:grpSp>
        <p:nvGrpSpPr>
          <p:cNvPr id="7" name="Group 68"/>
          <p:cNvGrpSpPr>
            <a:grpSpLocks/>
          </p:cNvGrpSpPr>
          <p:nvPr/>
        </p:nvGrpSpPr>
        <p:grpSpPr bwMode="auto">
          <a:xfrm>
            <a:off x="7478713" y="2286000"/>
            <a:ext cx="1397000" cy="2427288"/>
            <a:chOff x="7478319" y="2285992"/>
            <a:chExt cx="1396603" cy="2427988"/>
          </a:xfrm>
        </p:grpSpPr>
        <p:sp>
          <p:nvSpPr>
            <p:cNvPr id="150540" name="Freeform 12"/>
            <p:cNvSpPr>
              <a:spLocks/>
            </p:cNvSpPr>
            <p:nvPr/>
          </p:nvSpPr>
          <p:spPr bwMode="auto">
            <a:xfrm>
              <a:off x="7478319" y="2285992"/>
              <a:ext cx="593556" cy="2427988"/>
            </a:xfrm>
            <a:custGeom>
              <a:avLst/>
              <a:gdLst/>
              <a:ahLst/>
              <a:cxnLst>
                <a:cxn ang="0">
                  <a:pos x="0" y="0"/>
                </a:cxn>
                <a:cxn ang="0">
                  <a:pos x="395" y="723"/>
                </a:cxn>
                <a:cxn ang="0">
                  <a:pos x="0" y="1614"/>
                </a:cxn>
              </a:cxnLst>
              <a:rect l="0" t="0" r="r" b="b"/>
              <a:pathLst>
                <a:path w="395" h="1614">
                  <a:moveTo>
                    <a:pt x="0" y="0"/>
                  </a:moveTo>
                  <a:cubicBezTo>
                    <a:pt x="66" y="121"/>
                    <a:pt x="395" y="454"/>
                    <a:pt x="395" y="723"/>
                  </a:cubicBezTo>
                  <a:cubicBezTo>
                    <a:pt x="395" y="992"/>
                    <a:pt x="82" y="1429"/>
                    <a:pt x="0" y="1614"/>
                  </a:cubicBezTo>
                </a:path>
              </a:pathLst>
            </a:custGeom>
            <a:noFill/>
            <a:ln w="50800">
              <a:solidFill>
                <a:srgbClr val="FF99FF"/>
              </a:solidFill>
              <a:round/>
              <a:headEnd/>
              <a:tailEnd type="triangle" w="med" len="med"/>
            </a:ln>
          </p:spPr>
          <p:txBody>
            <a:bodyPr/>
            <a:lstStyle/>
            <a:p>
              <a:pPr>
                <a:defRPr/>
              </a:pPr>
              <a:endParaRPr lang="en-US" sz="1200">
                <a:latin typeface="+mn-lt"/>
                <a:ea typeface="ＭＳ Ｐゴシック" pitchFamily="50" charset="-128"/>
              </a:endParaRPr>
            </a:p>
          </p:txBody>
        </p:sp>
        <p:sp>
          <p:nvSpPr>
            <p:cNvPr id="150532" name="Rectangle 4"/>
            <p:cNvSpPr>
              <a:spLocks noChangeArrowheads="1"/>
            </p:cNvSpPr>
            <p:nvPr/>
          </p:nvSpPr>
          <p:spPr bwMode="auto">
            <a:xfrm>
              <a:off x="8143292" y="3072032"/>
              <a:ext cx="731630" cy="786039"/>
            </a:xfrm>
            <a:prstGeom prst="rect">
              <a:avLst/>
            </a:prstGeom>
            <a:noFill/>
            <a:ln w="9525">
              <a:noFill/>
              <a:miter lim="800000"/>
              <a:headEnd/>
              <a:tailEnd/>
            </a:ln>
          </p:spPr>
          <p:txBody>
            <a:bodyPr wrap="none" lIns="30175" tIns="15088" rIns="30175" bIns="15088"/>
            <a:lstStyle/>
            <a:p>
              <a:pPr algn="ctr">
                <a:defRPr/>
              </a:pPr>
              <a:r>
                <a:rPr lang="en-GB" altLang="ja-JP" sz="1200" dirty="0">
                  <a:solidFill>
                    <a:srgbClr val="000000"/>
                  </a:solidFill>
                  <a:latin typeface="+mn-lt"/>
                  <a:ea typeface="ＭＳ Ｐゴシック" pitchFamily="34" charset="-128"/>
                  <a:cs typeface="Times New Roman" pitchFamily="18" charset="0"/>
                </a:rPr>
                <a:t>Existing</a:t>
              </a:r>
            </a:p>
            <a:p>
              <a:pPr algn="ctr">
                <a:defRPr/>
              </a:pPr>
              <a:r>
                <a:rPr lang="en-GB" altLang="ja-JP" sz="1200" dirty="0">
                  <a:solidFill>
                    <a:srgbClr val="000000"/>
                  </a:solidFill>
                  <a:latin typeface="+mn-lt"/>
                  <a:ea typeface="ＭＳ Ｐゴシック" pitchFamily="34" charset="-128"/>
                  <a:cs typeface="Times New Roman" pitchFamily="18" charset="0"/>
                </a:rPr>
                <a:t> Data</a:t>
              </a:r>
              <a:endParaRPr lang="en-US" altLang="ja-JP" sz="1200" dirty="0">
                <a:latin typeface="+mn-lt"/>
                <a:ea typeface="ＭＳ Ｐゴシック" pitchFamily="34" charset="-128"/>
              </a:endParaRPr>
            </a:p>
            <a:p>
              <a:pPr algn="ctr">
                <a:defRPr/>
              </a:pPr>
              <a:r>
                <a:rPr lang="en-GB" altLang="ja-JP" sz="1200" dirty="0">
                  <a:solidFill>
                    <a:srgbClr val="000000"/>
                  </a:solidFill>
                  <a:latin typeface="+mn-lt"/>
                  <a:ea typeface="ＭＳ Ｐゴシック" pitchFamily="34" charset="-128"/>
                  <a:cs typeface="Times New Roman" pitchFamily="18" charset="0"/>
                </a:rPr>
                <a:t>Transfer</a:t>
              </a:r>
            </a:p>
            <a:p>
              <a:pPr algn="ctr">
                <a:defRPr/>
              </a:pPr>
              <a:r>
                <a:rPr lang="en-GB" altLang="ja-JP" sz="1200" dirty="0">
                  <a:solidFill>
                    <a:srgbClr val="000000"/>
                  </a:solidFill>
                  <a:latin typeface="+mn-lt"/>
                  <a:ea typeface="ＭＳ Ｐゴシック" pitchFamily="34" charset="-128"/>
                  <a:cs typeface="Times New Roman" pitchFamily="18" charset="0"/>
                </a:rPr>
                <a:t>protocol</a:t>
              </a:r>
              <a:endParaRPr lang="en-GB" altLang="ja-JP" sz="1200" dirty="0">
                <a:latin typeface="+mn-lt"/>
                <a:ea typeface="ＭＳ Ｐゴシック" pitchFamily="34" charset="-128"/>
              </a:endParaRPr>
            </a:p>
          </p:txBody>
        </p:sp>
      </p:grpSp>
      <p:sp>
        <p:nvSpPr>
          <p:cNvPr id="150531" name="AutoShape 3"/>
          <p:cNvSpPr>
            <a:spLocks noChangeArrowheads="1"/>
          </p:cNvSpPr>
          <p:nvPr/>
        </p:nvSpPr>
        <p:spPr bwMode="auto">
          <a:xfrm>
            <a:off x="4927600" y="5835650"/>
            <a:ext cx="2713038" cy="879475"/>
          </a:xfrm>
          <a:prstGeom prst="leftRightArrow">
            <a:avLst>
              <a:gd name="adj1" fmla="val 50000"/>
              <a:gd name="adj2" fmla="val 61697"/>
            </a:avLst>
          </a:prstGeom>
          <a:solidFill>
            <a:srgbClr val="FF99FF"/>
          </a:solidFill>
          <a:ln w="9525">
            <a:solidFill>
              <a:srgbClr val="000000"/>
            </a:solidFill>
            <a:miter lim="800000"/>
            <a:headEnd/>
            <a:tailEnd/>
          </a:ln>
        </p:spPr>
        <p:txBody>
          <a:bodyPr lIns="0" tIns="0" rIns="0" bIns="0" anchor="ctr"/>
          <a:lstStyle/>
          <a:p>
            <a:pPr algn="ctr"/>
            <a:r>
              <a:rPr lang="en-GB" altLang="ja-JP" sz="1600">
                <a:cs typeface="Arial" charset="0"/>
              </a:rPr>
              <a:t>Existing data</a:t>
            </a:r>
          </a:p>
          <a:p>
            <a:pPr algn="ctr"/>
            <a:r>
              <a:rPr lang="en-GB" altLang="ja-JP" sz="1600">
                <a:cs typeface="Arial" charset="0"/>
              </a:rPr>
              <a:t>transfer protocols</a:t>
            </a:r>
            <a:endParaRPr lang="en-US" altLang="ja-JP" sz="1600"/>
          </a:p>
        </p:txBody>
      </p:sp>
      <p:sp>
        <p:nvSpPr>
          <p:cNvPr id="150530" name="AutoShape 2"/>
          <p:cNvSpPr>
            <a:spLocks noChangeArrowheads="1"/>
          </p:cNvSpPr>
          <p:nvPr/>
        </p:nvSpPr>
        <p:spPr bwMode="auto">
          <a:xfrm>
            <a:off x="2571750" y="5835650"/>
            <a:ext cx="2363788" cy="879475"/>
          </a:xfrm>
          <a:prstGeom prst="leftRightArrow">
            <a:avLst>
              <a:gd name="adj1" fmla="val 50000"/>
              <a:gd name="adj2" fmla="val 43103"/>
            </a:avLst>
          </a:prstGeom>
          <a:solidFill>
            <a:srgbClr val="FFFF00"/>
          </a:solidFill>
          <a:ln w="9525">
            <a:solidFill>
              <a:srgbClr val="000000"/>
            </a:solidFill>
            <a:miter lim="800000"/>
            <a:headEnd/>
            <a:tailEnd/>
          </a:ln>
        </p:spPr>
        <p:txBody>
          <a:bodyPr lIns="0" tIns="0" rIns="0" bIns="0" anchor="ctr"/>
          <a:lstStyle/>
          <a:p>
            <a:pPr algn="ctr"/>
            <a:r>
              <a:rPr lang="en-GB" altLang="ja-JP" sz="1600">
                <a:cs typeface="Arial" charset="0"/>
              </a:rPr>
              <a:t>OGSA-DMI protocol</a:t>
            </a:r>
            <a:endParaRPr lang="en-US" altLang="ja-JP" sz="1600"/>
          </a:p>
        </p:txBody>
      </p:sp>
      <p:grpSp>
        <p:nvGrpSpPr>
          <p:cNvPr id="8" name="Group 58"/>
          <p:cNvGrpSpPr>
            <a:grpSpLocks/>
          </p:cNvGrpSpPr>
          <p:nvPr/>
        </p:nvGrpSpPr>
        <p:grpSpPr bwMode="auto">
          <a:xfrm>
            <a:off x="5643563" y="1223963"/>
            <a:ext cx="1857375" cy="1419225"/>
            <a:chOff x="5643570" y="1070300"/>
            <a:chExt cx="1857388" cy="1418486"/>
          </a:xfrm>
        </p:grpSpPr>
        <p:sp>
          <p:nvSpPr>
            <p:cNvPr id="150568" name="AutoShape 40"/>
            <p:cNvSpPr>
              <a:spLocks noChangeArrowheads="1"/>
            </p:cNvSpPr>
            <p:nvPr/>
          </p:nvSpPr>
          <p:spPr bwMode="auto">
            <a:xfrm>
              <a:off x="6210311" y="1674822"/>
              <a:ext cx="717555" cy="271322"/>
            </a:xfrm>
            <a:prstGeom prst="roundRect">
              <a:avLst>
                <a:gd name="adj" fmla="val 16667"/>
              </a:avLst>
            </a:prstGeom>
            <a:solidFill>
              <a:srgbClr val="FF99FF"/>
            </a:solidFill>
            <a:ln w="9525">
              <a:solidFill>
                <a:srgbClr val="000000"/>
              </a:solidFill>
              <a:round/>
              <a:headEnd/>
              <a:tailEnd/>
            </a:ln>
          </p:spPr>
          <p:txBody>
            <a:bodyPr lIns="30175" tIns="15088" rIns="30175" bIns="15088" anchor="ctr"/>
            <a:lstStyle/>
            <a:p>
              <a:pPr algn="ctr">
                <a:defRPr/>
              </a:pPr>
              <a:r>
                <a:rPr lang="en-GB" altLang="ja-JP" sz="1200" b="1" dirty="0">
                  <a:solidFill>
                    <a:srgbClr val="000000"/>
                  </a:solidFill>
                  <a:latin typeface="+mn-lt"/>
                  <a:ea typeface="ＭＳ Ｐゴシック" pitchFamily="34" charset="-128"/>
                  <a:cs typeface="Times New Roman" pitchFamily="18" charset="0"/>
                </a:rPr>
                <a:t>http</a:t>
              </a:r>
              <a:endParaRPr lang="en-GB" altLang="ja-JP" sz="1200" dirty="0">
                <a:latin typeface="+mn-lt"/>
                <a:ea typeface="ＭＳ Ｐゴシック" pitchFamily="34" charset="-128"/>
              </a:endParaRPr>
            </a:p>
          </p:txBody>
        </p:sp>
        <p:sp>
          <p:nvSpPr>
            <p:cNvPr id="150562" name="AutoShape 34"/>
            <p:cNvSpPr>
              <a:spLocks noChangeShapeType="1"/>
            </p:cNvSpPr>
            <p:nvPr/>
          </p:nvSpPr>
          <p:spPr bwMode="auto">
            <a:xfrm flipH="1" flipV="1">
              <a:off x="6927866" y="1809690"/>
              <a:ext cx="255590" cy="258627"/>
            </a:xfrm>
            <a:prstGeom prst="straightConnector1">
              <a:avLst/>
            </a:prstGeom>
            <a:noFill/>
            <a:ln w="25400">
              <a:solidFill>
                <a:srgbClr val="000000"/>
              </a:solidFill>
              <a:round/>
              <a:headEnd/>
              <a:tailEnd/>
            </a:ln>
          </p:spPr>
          <p:txBody>
            <a:bodyPr wrap="none" anchor="ctr"/>
            <a:lstStyle/>
            <a:p>
              <a:pPr>
                <a:defRPr/>
              </a:pPr>
              <a:endParaRPr lang="en-US" sz="1200">
                <a:latin typeface="+mn-lt"/>
                <a:ea typeface="ＭＳ Ｐゴシック" pitchFamily="50" charset="-128"/>
              </a:endParaRPr>
            </a:p>
          </p:txBody>
        </p:sp>
        <p:sp>
          <p:nvSpPr>
            <p:cNvPr id="150549" name="AutoShape 21"/>
            <p:cNvSpPr>
              <a:spLocks noChangeArrowheads="1"/>
            </p:cNvSpPr>
            <p:nvPr/>
          </p:nvSpPr>
          <p:spPr bwMode="auto">
            <a:xfrm>
              <a:off x="6210311" y="1947730"/>
              <a:ext cx="717555" cy="269734"/>
            </a:xfrm>
            <a:prstGeom prst="roundRect">
              <a:avLst>
                <a:gd name="adj" fmla="val 16667"/>
              </a:avLst>
            </a:prstGeom>
            <a:solidFill>
              <a:srgbClr val="FF99FF"/>
            </a:solidFill>
            <a:ln w="9525">
              <a:solidFill>
                <a:srgbClr val="000000"/>
              </a:solidFill>
              <a:round/>
              <a:headEnd/>
              <a:tailEnd/>
            </a:ln>
          </p:spPr>
          <p:txBody>
            <a:bodyPr lIns="30175" tIns="15088" rIns="30175" bIns="15088" anchor="ctr"/>
            <a:lstStyle/>
            <a:p>
              <a:pPr algn="ctr">
                <a:defRPr/>
              </a:pPr>
              <a:r>
                <a:rPr lang="en-GB" altLang="ja-JP" sz="1200" b="1" dirty="0" smtClean="0">
                  <a:solidFill>
                    <a:srgbClr val="000000"/>
                  </a:solidFill>
                  <a:latin typeface="+mn-lt"/>
                  <a:ea typeface="ＭＳ Ｐゴシック" pitchFamily="34" charset="-128"/>
                  <a:cs typeface="Times New Roman" pitchFamily="18" charset="0"/>
                </a:rPr>
                <a:t>ftp</a:t>
              </a:r>
              <a:endParaRPr lang="en-GB" altLang="ja-JP" sz="1200" dirty="0">
                <a:latin typeface="+mn-lt"/>
                <a:ea typeface="ＭＳ Ｐゴシック" pitchFamily="34" charset="-128"/>
              </a:endParaRPr>
            </a:p>
          </p:txBody>
        </p:sp>
        <p:sp>
          <p:nvSpPr>
            <p:cNvPr id="150548" name="AutoShape 20"/>
            <p:cNvSpPr>
              <a:spLocks noChangeArrowheads="1"/>
            </p:cNvSpPr>
            <p:nvPr/>
          </p:nvSpPr>
          <p:spPr bwMode="auto">
            <a:xfrm>
              <a:off x="6210311" y="2217464"/>
              <a:ext cx="719143" cy="271322"/>
            </a:xfrm>
            <a:prstGeom prst="roundRect">
              <a:avLst>
                <a:gd name="adj" fmla="val 16667"/>
              </a:avLst>
            </a:prstGeom>
            <a:solidFill>
              <a:srgbClr val="FF99FF"/>
            </a:solidFill>
            <a:ln w="9525">
              <a:solidFill>
                <a:srgbClr val="000000"/>
              </a:solidFill>
              <a:round/>
              <a:headEnd/>
              <a:tailEnd/>
            </a:ln>
          </p:spPr>
          <p:txBody>
            <a:bodyPr wrap="none" lIns="30175" tIns="15088" rIns="30175" bIns="15088" anchor="ctr"/>
            <a:lstStyle/>
            <a:p>
              <a:pPr algn="ctr">
                <a:defRPr/>
              </a:pPr>
              <a:r>
                <a:rPr lang="en-GB" altLang="ja-JP" sz="1200" b="1" dirty="0" err="1">
                  <a:solidFill>
                    <a:srgbClr val="000000"/>
                  </a:solidFill>
                  <a:latin typeface="+mn-lt"/>
                  <a:ea typeface="ＭＳ Ｐゴシック" pitchFamily="34" charset="-128"/>
                  <a:cs typeface="Times New Roman" pitchFamily="18" charset="0"/>
                </a:rPr>
                <a:t>GridFTP</a:t>
              </a:r>
              <a:endParaRPr lang="en-GB" altLang="ja-JP" sz="1200" dirty="0">
                <a:latin typeface="+mn-lt"/>
                <a:ea typeface="ＭＳ Ｐゴシック" pitchFamily="34" charset="-128"/>
              </a:endParaRPr>
            </a:p>
          </p:txBody>
        </p:sp>
        <p:sp>
          <p:nvSpPr>
            <p:cNvPr id="150545" name="AutoShape 17"/>
            <p:cNvSpPr>
              <a:spLocks noChangeShapeType="1"/>
            </p:cNvSpPr>
            <p:nvPr/>
          </p:nvSpPr>
          <p:spPr bwMode="auto">
            <a:xfrm flipH="1">
              <a:off x="6927866" y="2068317"/>
              <a:ext cx="255590" cy="14281"/>
            </a:xfrm>
            <a:prstGeom prst="straightConnector1">
              <a:avLst/>
            </a:prstGeom>
            <a:noFill/>
            <a:ln w="25400">
              <a:solidFill>
                <a:srgbClr val="000000"/>
              </a:solidFill>
              <a:round/>
              <a:headEnd/>
              <a:tailEnd/>
            </a:ln>
          </p:spPr>
          <p:txBody>
            <a:bodyPr wrap="none" anchor="ctr"/>
            <a:lstStyle/>
            <a:p>
              <a:pPr>
                <a:defRPr/>
              </a:pPr>
              <a:endParaRPr lang="en-US" sz="1200">
                <a:latin typeface="+mn-lt"/>
                <a:ea typeface="ＭＳ Ｐゴシック" pitchFamily="50" charset="-128"/>
              </a:endParaRPr>
            </a:p>
          </p:txBody>
        </p:sp>
        <p:sp>
          <p:nvSpPr>
            <p:cNvPr id="150544" name="AutoShape 16"/>
            <p:cNvSpPr>
              <a:spLocks noChangeShapeType="1"/>
            </p:cNvSpPr>
            <p:nvPr/>
          </p:nvSpPr>
          <p:spPr bwMode="auto">
            <a:xfrm flipH="1">
              <a:off x="6945329" y="2068317"/>
              <a:ext cx="254002" cy="285601"/>
            </a:xfrm>
            <a:prstGeom prst="straightConnector1">
              <a:avLst/>
            </a:prstGeom>
            <a:noFill/>
            <a:ln w="25400">
              <a:solidFill>
                <a:srgbClr val="000000"/>
              </a:solidFill>
              <a:round/>
              <a:headEnd/>
              <a:tailEnd/>
            </a:ln>
          </p:spPr>
          <p:txBody>
            <a:bodyPr wrap="none" anchor="ctr"/>
            <a:lstStyle/>
            <a:p>
              <a:pPr>
                <a:defRPr/>
              </a:pPr>
              <a:endParaRPr lang="en-US" sz="1200">
                <a:latin typeface="+mn-lt"/>
                <a:ea typeface="ＭＳ Ｐゴシック" pitchFamily="50" charset="-128"/>
              </a:endParaRPr>
            </a:p>
          </p:txBody>
        </p:sp>
        <p:sp>
          <p:nvSpPr>
            <p:cNvPr id="150573" name="Text Box 45"/>
            <p:cNvSpPr txBox="1">
              <a:spLocks noChangeArrowheads="1"/>
            </p:cNvSpPr>
            <p:nvPr/>
          </p:nvSpPr>
          <p:spPr bwMode="auto">
            <a:xfrm>
              <a:off x="5643570" y="1070300"/>
              <a:ext cx="1857388" cy="571202"/>
            </a:xfrm>
            <a:prstGeom prst="rect">
              <a:avLst/>
            </a:prstGeom>
            <a:noFill/>
            <a:ln w="9525">
              <a:noFill/>
              <a:miter lim="800000"/>
              <a:headEnd/>
              <a:tailEnd/>
            </a:ln>
          </p:spPr>
          <p:txBody>
            <a:bodyPr lIns="0" tIns="0" rIns="0" bIns="0"/>
            <a:lstStyle/>
            <a:p>
              <a:pPr algn="ctr">
                <a:defRPr/>
              </a:pPr>
              <a:r>
                <a:rPr lang="en-GB" altLang="ja-JP" sz="1200" dirty="0">
                  <a:solidFill>
                    <a:srgbClr val="000000"/>
                  </a:solidFill>
                  <a:latin typeface="+mn-lt"/>
                  <a:ea typeface="ＭＳ Ｐゴシック" pitchFamily="34" charset="-128"/>
                  <a:cs typeface="Times New Roman" pitchFamily="18" charset="0"/>
                </a:rPr>
                <a:t>Services capable of retrieving data from the </a:t>
              </a:r>
              <a:r>
                <a:rPr lang="en-GB" altLang="ja-JP" sz="1200" b="1" dirty="0">
                  <a:solidFill>
                    <a:srgbClr val="000000"/>
                  </a:solidFill>
                  <a:latin typeface="+mn-lt"/>
                  <a:ea typeface="ＭＳ Ｐゴシック" pitchFamily="34" charset="-128"/>
                  <a:cs typeface="Times New Roman" pitchFamily="18" charset="0"/>
                </a:rPr>
                <a:t>source</a:t>
              </a:r>
              <a:endParaRPr lang="en-US" altLang="ja-JP" sz="1200" dirty="0">
                <a:latin typeface="+mn-lt"/>
                <a:ea typeface="ＭＳ Ｐゴシック" pitchFamily="34" charset="-128"/>
              </a:endParaRPr>
            </a:p>
            <a:p>
              <a:pPr algn="l">
                <a:defRPr/>
              </a:pPr>
              <a:endParaRPr lang="en-US" altLang="ja-JP" sz="1200" dirty="0">
                <a:latin typeface="+mn-lt"/>
                <a:ea typeface="ＭＳ Ｐゴシック" pitchFamily="34" charset="-128"/>
              </a:endParaRPr>
            </a:p>
          </p:txBody>
        </p:sp>
      </p:grpSp>
      <p:sp>
        <p:nvSpPr>
          <p:cNvPr id="11283" name="Rectangle 46"/>
          <p:cNvSpPr>
            <a:spLocks noChangeArrowheads="1"/>
          </p:cNvSpPr>
          <p:nvPr/>
        </p:nvSpPr>
        <p:spPr bwMode="auto">
          <a:xfrm>
            <a:off x="8963025" y="0"/>
            <a:ext cx="184150" cy="457200"/>
          </a:xfrm>
          <a:prstGeom prst="rect">
            <a:avLst/>
          </a:prstGeom>
          <a:noFill/>
          <a:ln w="9525">
            <a:noFill/>
            <a:miter lim="800000"/>
            <a:headEnd/>
            <a:tailEnd/>
          </a:ln>
        </p:spPr>
        <p:txBody>
          <a:bodyPr wrap="none" anchor="ctr">
            <a:spAutoFit/>
          </a:bodyPr>
          <a:lstStyle/>
          <a:p>
            <a:endParaRPr lang="en-US"/>
          </a:p>
        </p:txBody>
      </p:sp>
      <p:sp>
        <p:nvSpPr>
          <p:cNvPr id="54" name="Down Arrow 53"/>
          <p:cNvSpPr/>
          <p:nvPr/>
        </p:nvSpPr>
        <p:spPr bwMode="auto">
          <a:xfrm>
            <a:off x="7173913" y="2530475"/>
            <a:ext cx="285750" cy="1928813"/>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en-US">
              <a:latin typeface="+mn-lt"/>
              <a:ea typeface="ＭＳ Ｐゴシック" pitchFamily="50" charset="-128"/>
            </a:endParaRPr>
          </a:p>
        </p:txBody>
      </p:sp>
      <p:sp>
        <p:nvSpPr>
          <p:cNvPr id="55" name="Text Box 45"/>
          <p:cNvSpPr txBox="1">
            <a:spLocks noChangeArrowheads="1"/>
          </p:cNvSpPr>
          <p:nvPr/>
        </p:nvSpPr>
        <p:spPr bwMode="auto">
          <a:xfrm>
            <a:off x="8143875" y="1847850"/>
            <a:ext cx="798513" cy="438150"/>
          </a:xfrm>
          <a:prstGeom prst="rect">
            <a:avLst/>
          </a:prstGeom>
          <a:noFill/>
          <a:ln w="9525">
            <a:noFill/>
            <a:miter lim="800000"/>
            <a:headEnd/>
            <a:tailEnd/>
          </a:ln>
        </p:spPr>
        <p:txBody>
          <a:bodyPr lIns="0" tIns="0" rIns="0" bIns="0"/>
          <a:lstStyle/>
          <a:p>
            <a:pPr algn="ctr">
              <a:defRPr/>
            </a:pPr>
            <a:r>
              <a:rPr lang="en-US" altLang="ja-JP" sz="1200" dirty="0">
                <a:solidFill>
                  <a:srgbClr val="000000"/>
                </a:solidFill>
                <a:latin typeface="+mn-lt"/>
                <a:ea typeface="ＭＳ Ｐゴシック" pitchFamily="34" charset="-128"/>
                <a:cs typeface="Times New Roman" pitchFamily="18" charset="0"/>
              </a:rPr>
              <a:t>Source</a:t>
            </a:r>
          </a:p>
          <a:p>
            <a:pPr algn="ctr">
              <a:defRPr/>
            </a:pPr>
            <a:r>
              <a:rPr lang="en-US" altLang="ja-JP" sz="1200" dirty="0">
                <a:solidFill>
                  <a:srgbClr val="000000"/>
                </a:solidFill>
                <a:latin typeface="+mn-lt"/>
                <a:ea typeface="ＭＳ Ｐゴシック" pitchFamily="34" charset="-128"/>
                <a:cs typeface="Times New Roman" pitchFamily="18" charset="0"/>
              </a:rPr>
              <a:t>Location</a:t>
            </a:r>
            <a:endParaRPr lang="en-US" altLang="ja-JP" sz="1200" dirty="0">
              <a:latin typeface="+mn-lt"/>
              <a:ea typeface="ＭＳ Ｐゴシック" pitchFamily="34" charset="-128"/>
            </a:endParaRPr>
          </a:p>
        </p:txBody>
      </p:sp>
      <p:sp>
        <p:nvSpPr>
          <p:cNvPr id="56" name="Text Box 45"/>
          <p:cNvSpPr txBox="1">
            <a:spLocks noChangeArrowheads="1"/>
          </p:cNvSpPr>
          <p:nvPr/>
        </p:nvSpPr>
        <p:spPr bwMode="auto">
          <a:xfrm>
            <a:off x="8072438" y="4714875"/>
            <a:ext cx="798512" cy="428625"/>
          </a:xfrm>
          <a:prstGeom prst="rect">
            <a:avLst/>
          </a:prstGeom>
          <a:noFill/>
          <a:ln w="9525">
            <a:noFill/>
            <a:miter lim="800000"/>
            <a:headEnd/>
            <a:tailEnd/>
          </a:ln>
        </p:spPr>
        <p:txBody>
          <a:bodyPr lIns="0" tIns="0" rIns="0" bIns="0"/>
          <a:lstStyle/>
          <a:p>
            <a:pPr algn="ctr">
              <a:defRPr/>
            </a:pPr>
            <a:r>
              <a:rPr lang="en-US" altLang="ja-JP" sz="1200" dirty="0">
                <a:solidFill>
                  <a:srgbClr val="000000"/>
                </a:solidFill>
                <a:latin typeface="+mn-lt"/>
                <a:ea typeface="ＭＳ Ｐゴシック" pitchFamily="34" charset="-128"/>
                <a:cs typeface="Times New Roman" pitchFamily="18" charset="0"/>
              </a:rPr>
              <a:t>Sink</a:t>
            </a:r>
          </a:p>
          <a:p>
            <a:pPr algn="ctr">
              <a:defRPr/>
            </a:pPr>
            <a:r>
              <a:rPr lang="en-US" altLang="ja-JP" sz="1200" dirty="0">
                <a:solidFill>
                  <a:srgbClr val="000000"/>
                </a:solidFill>
                <a:latin typeface="+mn-lt"/>
                <a:ea typeface="ＭＳ Ｐゴシック" pitchFamily="34" charset="-128"/>
                <a:cs typeface="Times New Roman" pitchFamily="18" charset="0"/>
              </a:rPr>
              <a:t>Location</a:t>
            </a:r>
            <a:endParaRPr lang="en-US" altLang="ja-JP" sz="1200" dirty="0">
              <a:latin typeface="+mn-lt"/>
              <a:ea typeface="ＭＳ Ｐゴシック" pitchFamily="34" charset="-128"/>
            </a:endParaRPr>
          </a:p>
          <a:p>
            <a:pPr algn="l">
              <a:defRPr/>
            </a:pPr>
            <a:endParaRPr lang="en-US" altLang="ja-JP" sz="1200" dirty="0">
              <a:latin typeface="+mn-lt"/>
              <a:ea typeface="ＭＳ Ｐゴシック" pitchFamily="34" charset="-128"/>
            </a:endParaRPr>
          </a:p>
        </p:txBody>
      </p:sp>
      <p:sp>
        <p:nvSpPr>
          <p:cNvPr id="57" name="TextBox 56"/>
          <p:cNvSpPr txBox="1"/>
          <p:nvPr/>
        </p:nvSpPr>
        <p:spPr>
          <a:xfrm>
            <a:off x="877888" y="1285875"/>
            <a:ext cx="2012950" cy="457200"/>
          </a:xfrm>
          <a:prstGeom prst="rect">
            <a:avLst/>
          </a:prstGeom>
          <a:noFill/>
        </p:spPr>
        <p:txBody>
          <a:bodyPr wrap="none">
            <a:spAutoFit/>
          </a:bodyPr>
          <a:lstStyle/>
          <a:p>
            <a:pPr>
              <a:defRPr/>
            </a:pPr>
            <a:r>
              <a:rPr lang="en-US" dirty="0">
                <a:latin typeface="+mn-lt"/>
                <a:ea typeface="ＭＳ Ｐゴシック" pitchFamily="50" charset="-128"/>
              </a:rPr>
              <a:t>The Problem!</a:t>
            </a:r>
          </a:p>
        </p:txBody>
      </p:sp>
      <p:grpSp>
        <p:nvGrpSpPr>
          <p:cNvPr id="9" name="Group 69"/>
          <p:cNvGrpSpPr/>
          <p:nvPr/>
        </p:nvGrpSpPr>
        <p:grpSpPr>
          <a:xfrm>
            <a:off x="946789" y="3071810"/>
            <a:ext cx="1920973" cy="584775"/>
            <a:chOff x="946789" y="3129977"/>
            <a:chExt cx="1920973" cy="584775"/>
          </a:xfrm>
          <a:solidFill>
            <a:schemeClr val="accent6">
              <a:lumMod val="20000"/>
              <a:lumOff val="80000"/>
            </a:schemeClr>
          </a:solidFill>
        </p:grpSpPr>
        <p:grpSp>
          <p:nvGrpSpPr>
            <p:cNvPr id="10" name="Group 62"/>
            <p:cNvGrpSpPr/>
            <p:nvPr/>
          </p:nvGrpSpPr>
          <p:grpSpPr>
            <a:xfrm>
              <a:off x="1058564" y="3129977"/>
              <a:ext cx="1809198" cy="584775"/>
              <a:chOff x="1058564" y="3129977"/>
              <a:chExt cx="1809198" cy="584775"/>
            </a:xfrm>
            <a:grpFill/>
          </p:grpSpPr>
          <p:sp>
            <p:nvSpPr>
              <p:cNvPr id="150557" name="AutoShape 29"/>
              <p:cNvSpPr>
                <a:spLocks noChangeArrowheads="1"/>
              </p:cNvSpPr>
              <p:nvPr/>
            </p:nvSpPr>
            <p:spPr bwMode="auto">
              <a:xfrm>
                <a:off x="2118690" y="3160319"/>
                <a:ext cx="749072" cy="541559"/>
              </a:xfrm>
              <a:prstGeom prst="roundRect">
                <a:avLst>
                  <a:gd name="adj" fmla="val 16667"/>
                </a:avLst>
              </a:prstGeom>
              <a:grpFill/>
              <a:ln w="25400">
                <a:solidFill>
                  <a:srgbClr val="000000"/>
                </a:solidFill>
                <a:round/>
                <a:headEnd/>
                <a:tailEnd/>
              </a:ln>
            </p:spPr>
            <p:txBody>
              <a:bodyPr lIns="30175" tIns="0" rIns="30175" bIns="0" anchor="ctr"/>
              <a:lstStyle/>
              <a:p>
                <a:pPr algn="ctr">
                  <a:defRPr/>
                </a:pPr>
                <a:r>
                  <a:rPr lang="en-GB" altLang="ja-JP" sz="1800" dirty="0">
                    <a:solidFill>
                      <a:srgbClr val="000000"/>
                    </a:solidFill>
                    <a:latin typeface="+mn-lt"/>
                    <a:ea typeface="ＭＳ Ｐゴシック" pitchFamily="34" charset="-128"/>
                    <a:cs typeface="Times New Roman" pitchFamily="18" charset="0"/>
                  </a:rPr>
                  <a:t>Client</a:t>
                </a:r>
                <a:endParaRPr lang="en-GB" altLang="ja-JP" sz="1800" dirty="0">
                  <a:latin typeface="+mn-lt"/>
                  <a:ea typeface="ＭＳ Ｐゴシック" pitchFamily="34" charset="-128"/>
                </a:endParaRPr>
              </a:p>
            </p:txBody>
          </p:sp>
          <p:sp>
            <p:nvSpPr>
              <p:cNvPr id="60" name="TextBox 59"/>
              <p:cNvSpPr txBox="1"/>
              <p:nvPr/>
            </p:nvSpPr>
            <p:spPr>
              <a:xfrm>
                <a:off x="1058564" y="3129977"/>
                <a:ext cx="941668" cy="584775"/>
              </a:xfrm>
              <a:prstGeom prst="rect">
                <a:avLst/>
              </a:prstGeom>
              <a:noFill/>
            </p:spPr>
            <p:txBody>
              <a:bodyPr>
                <a:spAutoFit/>
              </a:bodyPr>
              <a:lstStyle/>
              <a:p>
                <a:pPr algn="ctr">
                  <a:defRPr/>
                </a:pPr>
                <a:r>
                  <a:rPr lang="en-US" sz="1600" dirty="0">
                    <a:latin typeface="+mn-lt"/>
                    <a:ea typeface="ＭＳ Ｐゴシック" pitchFamily="50" charset="-128"/>
                  </a:rPr>
                  <a:t>Transfer</a:t>
                </a:r>
              </a:p>
              <a:p>
                <a:pPr algn="ctr">
                  <a:defRPr/>
                </a:pPr>
                <a:r>
                  <a:rPr lang="en-US" sz="1600" dirty="0">
                    <a:latin typeface="+mn-lt"/>
                    <a:ea typeface="ＭＳ Ｐゴシック" pitchFamily="50" charset="-128"/>
                  </a:rPr>
                  <a:t> A</a:t>
                </a:r>
                <a:r>
                  <a:rPr lang="en-US" sz="1600" dirty="0">
                    <a:latin typeface="+mn-lt"/>
                    <a:ea typeface="ＭＳ Ｐゴシック" pitchFamily="50" charset="-128"/>
                    <a:sym typeface="Wingdings" pitchFamily="2" charset="2"/>
                  </a:rPr>
                  <a:t>B</a:t>
                </a:r>
                <a:endParaRPr lang="en-US" sz="1600" dirty="0">
                  <a:latin typeface="+mn-lt"/>
                  <a:ea typeface="ＭＳ Ｐゴシック" pitchFamily="50" charset="-128"/>
                </a:endParaRPr>
              </a:p>
            </p:txBody>
          </p:sp>
        </p:grpSp>
        <p:cxnSp>
          <p:nvCxnSpPr>
            <p:cNvPr id="62" name="Straight Arrow Connector 61"/>
            <p:cNvCxnSpPr>
              <a:stCxn id="150566" idx="3"/>
              <a:endCxn id="150557" idx="1"/>
            </p:cNvCxnSpPr>
            <p:nvPr/>
          </p:nvCxnSpPr>
          <p:spPr bwMode="auto">
            <a:xfrm flipV="1">
              <a:off x="946789" y="3431099"/>
              <a:ext cx="1171901" cy="480"/>
            </a:xfrm>
            <a:prstGeom prst="straightConnector1">
              <a:avLst/>
            </a:prstGeom>
            <a:grpFill/>
            <a:ln w="25400" cap="flat" cmpd="sng" algn="ctr">
              <a:solidFill>
                <a:schemeClr val="tx1"/>
              </a:solidFill>
              <a:prstDash val="solid"/>
              <a:round/>
              <a:headEnd type="none" w="med" len="med"/>
              <a:tailEnd type="triangle" w="lg" len="lg"/>
            </a:ln>
            <a:effectLst/>
          </p:spPr>
        </p:cxnSp>
      </p:grpSp>
      <p:grpSp>
        <p:nvGrpSpPr>
          <p:cNvPr id="11" name="Group 65"/>
          <p:cNvGrpSpPr>
            <a:grpSpLocks/>
          </p:cNvGrpSpPr>
          <p:nvPr/>
        </p:nvGrpSpPr>
        <p:grpSpPr bwMode="auto">
          <a:xfrm>
            <a:off x="2857500" y="2857500"/>
            <a:ext cx="1866900" cy="500063"/>
            <a:chOff x="2857488" y="2857498"/>
            <a:chExt cx="1866913" cy="500065"/>
          </a:xfrm>
        </p:grpSpPr>
        <p:sp>
          <p:nvSpPr>
            <p:cNvPr id="64" name="AutoShape 24"/>
            <p:cNvSpPr>
              <a:spLocks noChangeShapeType="1"/>
            </p:cNvSpPr>
            <p:nvPr/>
          </p:nvSpPr>
          <p:spPr bwMode="auto">
            <a:xfrm rot="16200000" flipH="1" flipV="1">
              <a:off x="3540911" y="2174075"/>
              <a:ext cx="500065" cy="1866913"/>
            </a:xfrm>
            <a:prstGeom prst="curvedConnector2">
              <a:avLst/>
            </a:prstGeom>
            <a:noFill/>
            <a:ln w="25400">
              <a:solidFill>
                <a:srgbClr val="000000"/>
              </a:solidFill>
              <a:round/>
              <a:headEnd type="none" w="med" len="med"/>
              <a:tailEnd type="triangle" w="lg" len="lg"/>
            </a:ln>
          </p:spPr>
          <p:txBody>
            <a:bodyPr/>
            <a:lstStyle/>
            <a:p>
              <a:pPr>
                <a:defRPr/>
              </a:pPr>
              <a:endParaRPr lang="en-US" sz="1200">
                <a:latin typeface="+mn-lt"/>
                <a:ea typeface="ＭＳ Ｐゴシック" pitchFamily="50" charset="-128"/>
              </a:endParaRPr>
            </a:p>
          </p:txBody>
        </p:sp>
        <p:sp>
          <p:nvSpPr>
            <p:cNvPr id="11293" name="TextBox 64"/>
            <p:cNvSpPr txBox="1">
              <a:spLocks noChangeArrowheads="1"/>
            </p:cNvSpPr>
            <p:nvPr/>
          </p:nvSpPr>
          <p:spPr bwMode="auto">
            <a:xfrm>
              <a:off x="3575044" y="2959098"/>
              <a:ext cx="601667" cy="336551"/>
            </a:xfrm>
            <a:prstGeom prst="rect">
              <a:avLst/>
            </a:prstGeom>
            <a:noFill/>
            <a:ln w="9525">
              <a:noFill/>
              <a:miter lim="800000"/>
              <a:headEnd/>
              <a:tailEnd/>
            </a:ln>
          </p:spPr>
          <p:txBody>
            <a:bodyPr wrap="none">
              <a:spAutoFit/>
            </a:bodyPr>
            <a:lstStyle/>
            <a:p>
              <a:r>
                <a:rPr lang="en-US" sz="1600"/>
                <a:t>EPR</a:t>
              </a:r>
            </a:p>
          </p:txBody>
        </p:sp>
      </p:grpSp>
      <p:sp>
        <p:nvSpPr>
          <p:cNvPr id="150565" name="AutoShape 37"/>
          <p:cNvSpPr>
            <a:spLocks noChangeArrowheads="1"/>
          </p:cNvSpPr>
          <p:nvPr/>
        </p:nvSpPr>
        <p:spPr bwMode="auto">
          <a:xfrm>
            <a:off x="4421188" y="1985963"/>
            <a:ext cx="915987" cy="846137"/>
          </a:xfrm>
          <a:prstGeom prst="roundRect">
            <a:avLst>
              <a:gd name="adj" fmla="val 16667"/>
            </a:avLst>
          </a:prstGeom>
          <a:solidFill>
            <a:srgbClr val="FFFF00"/>
          </a:solidFill>
          <a:ln w="25400">
            <a:solidFill>
              <a:srgbClr val="000000"/>
            </a:solidFill>
            <a:round/>
            <a:headEnd/>
            <a:tailEnd/>
          </a:ln>
        </p:spPr>
        <p:txBody>
          <a:bodyPr lIns="0" tIns="0" rIns="0" bIns="0" anchor="ctr"/>
          <a:lstStyle/>
          <a:p>
            <a:pPr algn="ctr">
              <a:defRPr/>
            </a:pPr>
            <a:r>
              <a:rPr lang="en-GB" altLang="ja-JP" sz="1200" dirty="0">
                <a:solidFill>
                  <a:srgbClr val="000000"/>
                </a:solidFill>
                <a:latin typeface="+mn-lt"/>
                <a:ea typeface="ＭＳ Ｐゴシック" pitchFamily="34" charset="-128"/>
                <a:cs typeface="Times New Roman" pitchFamily="18" charset="0"/>
              </a:rPr>
              <a:t>Data Transfer Factory</a:t>
            </a:r>
            <a:endParaRPr lang="en-US" altLang="ja-JP" sz="1200" dirty="0">
              <a:latin typeface="+mn-lt"/>
              <a:ea typeface="ＭＳ Ｐゴシック" pitchFamily="34" charset="-128"/>
            </a:endParaRPr>
          </a:p>
          <a:p>
            <a:pPr algn="ctr">
              <a:defRPr/>
            </a:pPr>
            <a:r>
              <a:rPr lang="en-GB" altLang="ja-JP" sz="1200" dirty="0">
                <a:solidFill>
                  <a:srgbClr val="000000"/>
                </a:solidFill>
                <a:latin typeface="+mn-lt"/>
                <a:ea typeface="ＭＳ Ｐゴシック" pitchFamily="34" charset="-128"/>
                <a:cs typeface="Times New Roman" pitchFamily="18" charset="0"/>
              </a:rPr>
              <a:t>Port Type</a:t>
            </a:r>
            <a:endParaRPr lang="en-GB" altLang="ja-JP" sz="1200" dirty="0">
              <a:latin typeface="+mn-lt"/>
              <a:ea typeface="ＭＳ Ｐゴシック" pitchFamily="34" charset="-128"/>
            </a:endParaRPr>
          </a:p>
        </p:txBody>
      </p:sp>
      <p:sp>
        <p:nvSpPr>
          <p:cNvPr id="58" name="Rounded Rectangle 57"/>
          <p:cNvSpPr>
            <a:spLocks noChangeArrowheads="1"/>
          </p:cNvSpPr>
          <p:nvPr/>
        </p:nvSpPr>
        <p:spPr bwMode="auto">
          <a:xfrm>
            <a:off x="4371975" y="1928813"/>
            <a:ext cx="1000125" cy="2643187"/>
          </a:xfrm>
          <a:prstGeom prst="roundRect">
            <a:avLst>
              <a:gd name="adj" fmla="val 16667"/>
            </a:avLst>
          </a:prstGeom>
          <a:noFill/>
          <a:ln w="28575" algn="ctr">
            <a:solidFill>
              <a:schemeClr val="tx1"/>
            </a:solidFill>
            <a:prstDash val="sysDot"/>
            <a:round/>
            <a:headEnd/>
            <a:tailEnd/>
          </a:ln>
        </p:spPr>
        <p:txBody>
          <a:bodyPr lIns="0" rIns="0" anchor="ctr" anchorCtr="1"/>
          <a:lstStyle/>
          <a:p>
            <a:r>
              <a:rPr lang="en-US" sz="2000"/>
              <a:t>Service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subTnLst>
                                    <p:set>
                                      <p:cBhvr override="childStyle">
                                        <p:cTn dur="1" fill="hold" display="0" masterRel="nextClick" afterEffect="1"/>
                                        <p:tgtEl>
                                          <p:spTgt spid="5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subTnLst>
                                    <p:set>
                                      <p:cBhvr override="childStyle">
                                        <p:cTn dur="1" fill="hold" display="0" masterRel="nextClick" afterEffect="1"/>
                                        <p:tgtEl>
                                          <p:spTgt spid="5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056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056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0552"/>
                                        </p:tgtEl>
                                        <p:attrNameLst>
                                          <p:attrName>style.visibility</p:attrName>
                                        </p:attrNameLst>
                                      </p:cBhvr>
                                      <p:to>
                                        <p:strVal val="visible"/>
                                      </p:to>
                                    </p:set>
                                  </p:childTnLst>
                                  <p:subTnLst>
                                    <p:set>
                                      <p:cBhvr override="childStyle">
                                        <p:cTn dur="1" fill="hold" display="0" masterRel="nextClick" afterEffect="1"/>
                                        <p:tgtEl>
                                          <p:spTgt spid="150552"/>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0551"/>
                                        </p:tgtEl>
                                        <p:attrNameLst>
                                          <p:attrName>style.visibility</p:attrName>
                                        </p:attrNameLst>
                                      </p:cBhvr>
                                      <p:to>
                                        <p:strVal val="visible"/>
                                      </p:to>
                                    </p:set>
                                  </p:childTnLst>
                                  <p:subTnLst>
                                    <p:set>
                                      <p:cBhvr override="childStyle">
                                        <p:cTn dur="1" fill="hold" display="0" masterRel="nextClick" afterEffect="1"/>
                                        <p:tgtEl>
                                          <p:spTgt spid="150551"/>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05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05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67" grpId="0" animBg="1"/>
      <p:bldP spid="150552" grpId="0" animBg="1"/>
      <p:bldP spid="150551" grpId="0" animBg="1"/>
      <p:bldP spid="150531" grpId="0" animBg="1"/>
      <p:bldP spid="150530" grpId="0" animBg="1"/>
      <p:bldP spid="54" grpId="0" animBg="1"/>
      <p:bldP spid="57" grpId="0"/>
      <p:bldP spid="150565" grpId="0" animBg="1"/>
      <p:bldP spid="5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smtClean="0"/>
              <a:t>What we have done …</a:t>
            </a:r>
          </a:p>
        </p:txBody>
      </p:sp>
      <p:sp>
        <p:nvSpPr>
          <p:cNvPr id="12291" name="Content Placeholder 3"/>
          <p:cNvSpPr>
            <a:spLocks noGrp="1"/>
          </p:cNvSpPr>
          <p:nvPr>
            <p:ph idx="1"/>
          </p:nvPr>
        </p:nvSpPr>
        <p:spPr>
          <a:xfrm>
            <a:off x="357188" y="1500188"/>
            <a:ext cx="8429625" cy="4114800"/>
          </a:xfrm>
        </p:spPr>
        <p:txBody>
          <a:bodyPr/>
          <a:lstStyle/>
          <a:p>
            <a:pPr eaLnBrk="1" hangingPunct="1"/>
            <a:r>
              <a:rPr lang="en-US" dirty="0" smtClean="0"/>
              <a:t>Define port types to enable data transfers</a:t>
            </a:r>
          </a:p>
          <a:p>
            <a:pPr lvl="1" eaLnBrk="1" hangingPunct="1"/>
            <a:r>
              <a:rPr lang="en-US" dirty="0" smtClean="0"/>
              <a:t>Allow use of different protocols</a:t>
            </a:r>
          </a:p>
          <a:p>
            <a:pPr eaLnBrk="1" hangingPunct="1"/>
            <a:r>
              <a:rPr lang="en-US" dirty="0" err="1" smtClean="0"/>
              <a:t>Composeable</a:t>
            </a:r>
            <a:r>
              <a:rPr lang="en-US" dirty="0" smtClean="0"/>
              <a:t> with other WS specs </a:t>
            </a:r>
          </a:p>
          <a:p>
            <a:pPr eaLnBrk="1" hangingPunct="1"/>
            <a:r>
              <a:rPr lang="en-US" dirty="0" smtClean="0"/>
              <a:t>Core spec agnostic about WS renderings</a:t>
            </a:r>
          </a:p>
          <a:p>
            <a:pPr lvl="1" eaLnBrk="1" hangingPunct="1"/>
            <a:r>
              <a:rPr lang="en-US" dirty="0" smtClean="0"/>
              <a:t>Normative renderings for different WS ‘flavors’</a:t>
            </a:r>
          </a:p>
          <a:p>
            <a:pPr lvl="2"/>
            <a:r>
              <a:rPr lang="en-US" dirty="0" smtClean="0"/>
              <a:t>Have a plain WS rendering</a:t>
            </a:r>
          </a:p>
          <a:p>
            <a:pPr lvl="2"/>
            <a:r>
              <a:rPr lang="en-US" dirty="0" smtClean="0"/>
              <a:t>Working on a WSRF rendering</a:t>
            </a:r>
          </a:p>
          <a:p>
            <a:pPr lvl="2"/>
            <a:r>
              <a:rPr lang="en-US" dirty="0" smtClean="0"/>
              <a:t>Could add additional renderings</a:t>
            </a:r>
          </a:p>
        </p:txBody>
      </p:sp>
      <p:sp>
        <p:nvSpPr>
          <p:cNvPr id="12292" name="Footer Placeholder 2"/>
          <p:cNvSpPr>
            <a:spLocks noGrp="1"/>
          </p:cNvSpPr>
          <p:nvPr>
            <p:ph type="ftr" sz="quarter" idx="10"/>
          </p:nvPr>
        </p:nvSpPr>
        <p:spPr>
          <a:noFill/>
        </p:spPr>
        <p:txBody>
          <a:bodyPr/>
          <a:lstStyle/>
          <a:p>
            <a:fld id="{47DD10E2-AE41-4308-BB21-DAA9FD1DD981}" type="slidenum">
              <a:rPr lang="en-US" altLang="ja-JP" smtClean="0">
                <a:ea typeface="ＭＳ Ｐゴシック" pitchFamily="-110" charset="-128"/>
              </a:rPr>
              <a:pPr/>
              <a:t>9</a:t>
            </a:fld>
            <a:endParaRPr lang="en-US" altLang="ja-JP" smtClean="0">
              <a:ea typeface="ＭＳ Ｐゴシック" pitchFamily="-110" charset="-12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4">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4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1841</TotalTime>
  <Words>1532</Words>
  <PresentationFormat>On-screen Show (4:3)</PresentationFormat>
  <Paragraphs>303</Paragraphs>
  <Slides>27</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OGF PowerPoint Template v1.5</vt:lpstr>
      <vt:lpstr>Picture</vt:lpstr>
      <vt:lpstr>OGF25 OGSA-DMI Status</vt:lpstr>
      <vt:lpstr>OGF IPR Policies Apply</vt:lpstr>
      <vt:lpstr>Outline</vt:lpstr>
      <vt:lpstr>Background</vt:lpstr>
      <vt:lpstr>DMI Scenario (an analogy)</vt:lpstr>
      <vt:lpstr>User moves data from A  B</vt:lpstr>
      <vt:lpstr>Requirements</vt:lpstr>
      <vt:lpstr>OGSA-DMI in a nutshell</vt:lpstr>
      <vt:lpstr>What we have done …</vt:lpstr>
      <vt:lpstr>What are we not doing …</vt:lpstr>
      <vt:lpstr>The Data EPR - DEPR</vt:lpstr>
      <vt:lpstr>DEPR Use Cases</vt:lpstr>
      <vt:lpstr>Where will the DEPRs come from?</vt:lpstr>
      <vt:lpstr>Data Transfer Factory (DTF)</vt:lpstr>
      <vt:lpstr>Data Transfer Instance (DTI)</vt:lpstr>
      <vt:lpstr>DTI State Diagram</vt:lpstr>
      <vt:lpstr>Renderings</vt:lpstr>
      <vt:lpstr>DMI Factory</vt:lpstr>
      <vt:lpstr>DMI Instance</vt:lpstr>
      <vt:lpstr>Changes in Group Composition</vt:lpstr>
      <vt:lpstr>Documents</vt:lpstr>
      <vt:lpstr>Document Hierarchy</vt:lpstr>
      <vt:lpstr>Implementations</vt:lpstr>
      <vt:lpstr>Next Steps</vt:lpstr>
      <vt:lpstr>How can I participate?</vt:lpstr>
      <vt:lpstr>Conclusions</vt:lpstr>
      <vt:lpstr>Full Copyright Notice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Mario Antonioletti</dc:creator>
  <cp:lastModifiedBy>Mario Antonioletti</cp:lastModifiedBy>
  <cp:revision>20</cp:revision>
  <cp:lastPrinted>2006-08-17T17:55:00Z</cp:lastPrinted>
  <dcterms:created xsi:type="dcterms:W3CDTF">2009-02-27T16:46:16Z</dcterms:created>
  <dcterms:modified xsi:type="dcterms:W3CDTF">2009-03-04T13:19:47Z</dcterms:modified>
</cp:coreProperties>
</file>