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96" r:id="rId2"/>
    <p:sldId id="309" r:id="rId3"/>
    <p:sldId id="376" r:id="rId4"/>
    <p:sldId id="377" r:id="rId5"/>
    <p:sldId id="373" r:id="rId6"/>
    <p:sldId id="380" r:id="rId7"/>
    <p:sldId id="397" r:id="rId8"/>
    <p:sldId id="381" r:id="rId9"/>
    <p:sldId id="383" r:id="rId10"/>
    <p:sldId id="382" r:id="rId11"/>
    <p:sldId id="384" r:id="rId12"/>
    <p:sldId id="385" r:id="rId13"/>
    <p:sldId id="391" r:id="rId14"/>
    <p:sldId id="392" r:id="rId15"/>
    <p:sldId id="393" r:id="rId16"/>
    <p:sldId id="394" r:id="rId17"/>
    <p:sldId id="395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6699"/>
    <a:srgbClr val="FF9900"/>
    <a:srgbClr val="003366"/>
    <a:srgbClr val="FF00FF"/>
    <a:srgbClr val="FFCCCC"/>
    <a:srgbClr val="FFE5FF"/>
    <a:srgbClr val="FFCCFF"/>
    <a:srgbClr val="CCFFCC"/>
    <a:srgbClr val="99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9" autoAdjust="0"/>
    <p:restoredTop sz="94700" autoAdjust="0"/>
  </p:normalViewPr>
  <p:slideViewPr>
    <p:cSldViewPr>
      <p:cViewPr varScale="1">
        <p:scale>
          <a:sx n="82" d="100"/>
          <a:sy n="82" d="100"/>
        </p:scale>
        <p:origin x="-34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1D80A-4C7A-4EEE-9F97-A2F36ACF4879}" type="datetimeFigureOut">
              <a:rPr kumimoji="1" lang="ja-JP" altLang="en-US" smtClean="0"/>
              <a:pPr/>
              <a:t>2014/1/16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50B1-61E4-42EA-BA0D-F24BEC82EE6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5422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2F76-35FC-4AE6-A10C-BBDA7943F1FB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="" xmlns:p14="http://schemas.microsoft.com/office/powerpoint/2010/main" val="292335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背景画像淡い緑修正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 flipH="1">
            <a:off x="0" y="2997200"/>
            <a:ext cx="9144000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pic>
        <p:nvPicPr>
          <p:cNvPr id="6" name="Picture 7" descr="VICTORIES_logo_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25" y="149225"/>
            <a:ext cx="25209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058988"/>
            <a:ext cx="7772400" cy="865187"/>
          </a:xfrm>
        </p:spPr>
        <p:txBody>
          <a:bodyPr/>
          <a:lstStyle>
            <a:lvl1pPr>
              <a:defRPr sz="4000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68638"/>
            <a:ext cx="6400800" cy="647700"/>
          </a:xfrm>
          <a:effectLst>
            <a:outerShdw dist="35921" dir="2700000" algn="ctr" rotWithShape="0">
              <a:srgbClr val="EAEAEA"/>
            </a:outerShdw>
          </a:effectLst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4925" y="6524625"/>
            <a:ext cx="2133600" cy="27463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F5E994-1A49-4D8D-8FD8-97390195A80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5A756-3A27-47E0-975B-84A45F5CADC6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mtClean="0">
                <a:solidFill>
                  <a:srgbClr val="000000"/>
                </a:solidFill>
              </a:rPr>
              <a:t>第６回　ＶＩＣＴＯＲＩＥＳ拠点シンポジウム、２０１３年１１月２６日、秋葉原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EEC91-4459-4957-B514-CFBDE87A3D4F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mtClean="0">
                <a:solidFill>
                  <a:srgbClr val="000000"/>
                </a:solidFill>
              </a:rPr>
              <a:t>第６回　ＶＩＣＴＯＲＩＥＳ拠点シンポジウム、２０１３年１１月２６日、秋葉原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518BE-E221-415B-B50A-04EEC23AB5F1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mtClean="0">
                <a:solidFill>
                  <a:srgbClr val="000000"/>
                </a:solidFill>
              </a:rPr>
              <a:t>第６回　ＶＩＣＴＯＲＩＥＳ拠点シンポジウム、２０１３年１１月２６日、秋葉原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68313" y="980728"/>
            <a:ext cx="4038600" cy="5318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59313" y="980728"/>
            <a:ext cx="4038600" cy="5318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EBEE9-15AF-4E85-A3B1-FC4FAF77F939}" type="slidenum">
              <a:rPr lang="en-US" altLang="ja-JP"/>
              <a:pPr>
                <a:defRPr/>
              </a:pPr>
              <a:t>&lt;#&gt;</a:t>
            </a:fld>
            <a:endParaRPr lang="en-US" altLang="ja-JP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mtClean="0">
                <a:solidFill>
                  <a:srgbClr val="000000"/>
                </a:solidFill>
              </a:rPr>
              <a:t>第６回　ＶＩＣＴＯＲＩＥＳ拠点シンポジウム、２０１３年１１月２６日、秋葉原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836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ICTORIES_footer_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5246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50825" y="1412875"/>
            <a:ext cx="8642350" cy="511175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 flipH="1">
            <a:off x="0" y="693738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003399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81208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980728"/>
            <a:ext cx="8229600" cy="531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24625"/>
            <a:ext cx="395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003366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090307-5B71-4025-8D84-15C3DBBBA7D5}" type="slidenum">
              <a:rPr lang="en-US" altLang="ja-JP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&lt;#&gt;</a:t>
            </a:fld>
            <a:endParaRPr lang="en-US" altLang="ja-JP"/>
          </a:p>
        </p:txBody>
      </p:sp>
      <p:pic>
        <p:nvPicPr>
          <p:cNvPr id="3080" name="Picture 8" descr="ウェブロゴ英文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81500" y="6600825"/>
            <a:ext cx="3430588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4731" y="6588844"/>
            <a:ext cx="38592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 smtClean="0">
                <a:solidFill>
                  <a:srgbClr val="000000"/>
                </a:solidFill>
              </a:rPr>
              <a:t>第６回　ＶＩＣＴＯＲＩＥＳ拠点シンポジウム、２０１３年１１月２６日、秋葉原</a:t>
            </a:r>
            <a:endParaRPr lang="en-US" altLang="ja-JP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rgbClr val="003366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1412776"/>
            <a:ext cx="7772400" cy="1511399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NSI-based experiment plan for optical path network and topology description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933428"/>
            <a:ext cx="6400800" cy="647700"/>
          </a:xfrm>
        </p:spPr>
        <p:txBody>
          <a:bodyPr/>
          <a:lstStyle/>
          <a:p>
            <a:r>
              <a:rPr kumimoji="1" lang="en-US" altLang="ja-JP" dirty="0" smtClean="0"/>
              <a:t>Tomohiro </a:t>
            </a:r>
            <a:r>
              <a:rPr kumimoji="1" lang="en-US" altLang="ja-JP" dirty="0" err="1" smtClean="0"/>
              <a:t>Kudoh</a:t>
            </a:r>
            <a:endParaRPr kumimoji="1" lang="en-US" altLang="ja-JP" dirty="0" smtClean="0"/>
          </a:p>
          <a:p>
            <a:r>
              <a:rPr lang="en-US" altLang="ja-JP" dirty="0" smtClean="0"/>
              <a:t>(AIST)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F5E994-1A49-4D8D-8FD8-97390195A809}" type="slidenum">
              <a:rPr lang="en-US" altLang="ja-JP" smtClean="0"/>
              <a:pPr>
                <a:defRPr/>
              </a:pPr>
              <a:t>1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smtClean="0"/>
              <a:t>Device description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A5A756-3A27-47E0-975B-84A45F5CADC6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908720"/>
            <a:ext cx="844654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 </a:t>
            </a:r>
            <a:r>
              <a:rPr lang="en-US" altLang="ja-JP" sz="1600" dirty="0" smtClean="0"/>
              <a:t>"urn:ogf:network:victories_demo:2014:_Dnode1_WXC4X4V_1": </a:t>
            </a:r>
            <a:r>
              <a:rPr lang="en-US" altLang="ja-JP" sz="1600" dirty="0" smtClean="0"/>
              <a:t>{	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"address": "192.168.1.23", 	# NSA address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"constrain": "constraininfo.json#WXC4X4", 	#  pointer to constraints info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"</a:t>
            </a:r>
            <a:r>
              <a:rPr lang="en-US" altLang="ja-JP" sz="1600" dirty="0" err="1" smtClean="0"/>
              <a:t>exchangeCapable</a:t>
            </a:r>
            <a:r>
              <a:rPr lang="en-US" altLang="ja-JP" sz="1600" dirty="0" smtClean="0"/>
              <a:t>": ["ODU"],	# 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label swapping capability class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"ports": {	# start of port descriptions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"1": {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    "name": "urn:ogf:network:victories_demo:2014:_Dnode1_WXC4X4V_1_IO1", 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    "protocol": "ANY", 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    "type": "LAMBDA"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}, </a:t>
            </a:r>
            <a:endParaRPr lang="en-US" altLang="ja-JP" sz="1600" dirty="0" smtClean="0"/>
          </a:p>
          <a:p>
            <a:r>
              <a:rPr lang="en-US" altLang="ja-JP" sz="1600" dirty="0" smtClean="0"/>
              <a:t>--- snip ---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"10": {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    "name": "urn:ogf:network:victories_demo:2014:_Dnode1_WXC4X4V_1_AD2", 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    "protocol": "ANY", 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    "type": "LAMBDA"</a:t>
            </a:r>
            <a:endParaRPr lang="ja-JP" altLang="ja-JP" sz="1600" dirty="0" smtClean="0"/>
          </a:p>
          <a:p>
            <a:r>
              <a:rPr lang="en-US" altLang="ja-JP" sz="1600" dirty="0" smtClean="0"/>
              <a:t>                },</a:t>
            </a:r>
          </a:p>
          <a:p>
            <a:r>
              <a:rPr lang="en-US" altLang="ja-JP" sz="1600" dirty="0" smtClean="0"/>
              <a:t> </a:t>
            </a:r>
            <a:r>
              <a:rPr lang="en-US" altLang="ja-JP" sz="1600" dirty="0" smtClean="0"/>
              <a:t>           }</a:t>
            </a:r>
          </a:p>
          <a:p>
            <a:r>
              <a:rPr lang="en-US" altLang="ja-JP" sz="1600" dirty="0" smtClean="0"/>
              <a:t>}</a:t>
            </a:r>
            <a:endParaRPr lang="ja-JP" altLang="ja-JP" sz="1600" dirty="0" smtClean="0"/>
          </a:p>
          <a:p>
            <a:endParaRPr kumimoji="1" lang="ja-JP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SDP (net) </a:t>
            </a:r>
            <a:r>
              <a:rPr kumimoji="1" lang="en-US" altLang="ja-JP" sz="2400" dirty="0" smtClean="0"/>
              <a:t>description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A5A756-3A27-47E0-975B-84A45F5CADC6}" type="slidenum">
              <a:rPr lang="en-US" altLang="ja-JP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39552" y="908720"/>
            <a:ext cx="75608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 "$118": </a:t>
            </a:r>
            <a:r>
              <a:rPr lang="en-US" altLang="ja-JP" sz="1600" dirty="0" smtClean="0"/>
              <a:t>{         # </a:t>
            </a:r>
            <a:r>
              <a:rPr lang="en-US" altLang="ja-JP" sz="1600" dirty="0" err="1" smtClean="0"/>
              <a:t>net_id</a:t>
            </a:r>
            <a:r>
              <a:rPr lang="en-US" altLang="ja-JP" sz="1600" dirty="0" smtClean="0"/>
              <a:t>,  (an id of SDP, used internally)</a:t>
            </a:r>
            <a:endParaRPr lang="en-US" altLang="ja-JP" sz="1600" dirty="0" smtClean="0"/>
          </a:p>
          <a:p>
            <a:r>
              <a:rPr lang="en-US" altLang="ja-JP" sz="1600" dirty="0" smtClean="0"/>
              <a:t>            "_attribute_": {</a:t>
            </a:r>
          </a:p>
          <a:p>
            <a:r>
              <a:rPr lang="en-US" altLang="ja-JP" sz="1600" dirty="0" smtClean="0"/>
              <a:t>                "Delay": [</a:t>
            </a:r>
          </a:p>
          <a:p>
            <a:r>
              <a:rPr lang="en-US" altLang="ja-JP" sz="1600" dirty="0" smtClean="0"/>
              <a:t>                    350.5</a:t>
            </a:r>
          </a:p>
          <a:p>
            <a:r>
              <a:rPr lang="en-US" altLang="ja-JP" sz="1600" dirty="0" smtClean="0"/>
              <a:t>                ], </a:t>
            </a:r>
          </a:p>
          <a:p>
            <a:r>
              <a:rPr lang="en-US" altLang="ja-JP" sz="1600" dirty="0" smtClean="0"/>
              <a:t>                </a:t>
            </a:r>
            <a:r>
              <a:rPr lang="en-US" altLang="ja-JP" sz="1600" dirty="0" smtClean="0"/>
              <a:t>“</a:t>
            </a:r>
            <a:r>
              <a:rPr lang="en-US" altLang="ja-JP" sz="1600" dirty="0" err="1" smtClean="0"/>
              <a:t>OpticalPower</a:t>
            </a:r>
            <a:r>
              <a:rPr lang="en-US" altLang="ja-JP" sz="1600" dirty="0" smtClean="0"/>
              <a:t>": [</a:t>
            </a:r>
          </a:p>
          <a:p>
            <a:r>
              <a:rPr lang="en-US" altLang="ja-JP" sz="1600" dirty="0" smtClean="0"/>
              <a:t>                    -6.5</a:t>
            </a:r>
          </a:p>
          <a:p>
            <a:r>
              <a:rPr lang="en-US" altLang="ja-JP" sz="1600" dirty="0" smtClean="0"/>
              <a:t>                ], </a:t>
            </a:r>
          </a:p>
          <a:p>
            <a:r>
              <a:rPr lang="en-US" altLang="ja-JP" sz="1600" dirty="0" smtClean="0"/>
              <a:t>                "media": "SMF", </a:t>
            </a:r>
            <a:endParaRPr lang="en-US" altLang="ja-JP" sz="1600" dirty="0" smtClean="0"/>
          </a:p>
          <a:p>
            <a:r>
              <a:rPr lang="en-US" altLang="ja-JP" sz="1600" dirty="0" smtClean="0"/>
              <a:t> </a:t>
            </a:r>
            <a:r>
              <a:rPr lang="en-US" altLang="ja-JP" sz="1600" dirty="0" smtClean="0"/>
              <a:t>           },</a:t>
            </a:r>
            <a:endParaRPr lang="en-US" altLang="ja-JP" sz="1600" dirty="0" smtClean="0"/>
          </a:p>
          <a:p>
            <a:r>
              <a:rPr lang="en-US" altLang="ja-JP" sz="1600" dirty="0" smtClean="0"/>
              <a:t>            </a:t>
            </a:r>
            <a:r>
              <a:rPr lang="en-US" altLang="ja-JP" sz="1600" dirty="0" smtClean="0"/>
              <a:t>"urn:ogf:network:victories_demo:2014:_</a:t>
            </a:r>
            <a:r>
              <a:rPr lang="en-US" altLang="ja-JP" sz="1600" dirty="0" smtClean="0"/>
              <a:t>Dnode5_FXC16V_2": 4, </a:t>
            </a:r>
          </a:p>
          <a:p>
            <a:r>
              <a:rPr lang="en-US" altLang="ja-JP" sz="1600" dirty="0" smtClean="0"/>
              <a:t>            </a:t>
            </a:r>
            <a:r>
              <a:rPr lang="en-US" altLang="ja-JP" sz="1600" dirty="0" smtClean="0"/>
              <a:t>"urn:ogf:network:victories_demo:2014:_</a:t>
            </a:r>
            <a:r>
              <a:rPr lang="en-US" altLang="ja-JP" sz="1600" dirty="0" smtClean="0"/>
              <a:t>Dnode6_FXC8V_1": 1</a:t>
            </a:r>
          </a:p>
          <a:p>
            <a:r>
              <a:rPr lang="en-US" altLang="ja-JP" sz="1600" dirty="0" smtClean="0"/>
              <a:t>        },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Network</a:t>
            </a:r>
            <a:r>
              <a:rPr kumimoji="1" lang="en-US" altLang="ja-JP" sz="2400" dirty="0" smtClean="0"/>
              <a:t> and its constraint description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1152128"/>
          </a:xfrm>
        </p:spPr>
        <p:txBody>
          <a:bodyPr>
            <a:normAutofit/>
          </a:bodyPr>
          <a:lstStyle/>
          <a:p>
            <a:pPr marL="358775">
              <a:buFont typeface="Wingdings" pitchFamily="2" charset="2"/>
              <a:buChar char="Ø"/>
            </a:pPr>
            <a:r>
              <a:rPr lang="en-US" altLang="ja-JP" sz="2400" dirty="0" smtClean="0"/>
              <a:t>Network is described as a “device” in schematic CAD</a:t>
            </a:r>
            <a:endParaRPr lang="en-US" altLang="ja-JP" sz="2400" dirty="0" smtClean="0"/>
          </a:p>
          <a:p>
            <a:pPr marL="358775">
              <a:buFont typeface="Wingdings" pitchFamily="2" charset="2"/>
              <a:buChar char="Ø"/>
            </a:pPr>
            <a:r>
              <a:rPr lang="en-US" altLang="ja-JP" sz="2400" dirty="0" smtClean="0"/>
              <a:t>Each “device” is associated with a constraint description</a:t>
            </a:r>
            <a:endParaRPr lang="en-US" altLang="ja-JP" sz="2400" dirty="0" smtClean="0"/>
          </a:p>
        </p:txBody>
      </p:sp>
      <p:pic>
        <p:nvPicPr>
          <p:cNvPr id="2050" name="Picture 2" descr="C:\DOCUME~1\kudoh\LOCALS~1\Temp\B2Temp\Attach\WXCsymb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852936"/>
            <a:ext cx="3600400" cy="2436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063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Constraints: connectivity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marL="358775">
              <a:buFont typeface="Wingdings" pitchFamily="2" charset="2"/>
              <a:buChar char="Ø"/>
            </a:pPr>
            <a:r>
              <a:rPr lang="en-US" altLang="ja-JP" sz="2400" dirty="0" smtClean="0"/>
              <a:t>Internal connectivity matrix</a:t>
            </a:r>
            <a:r>
              <a:rPr lang="ja-JP" altLang="en-US" sz="2400" dirty="0" smtClean="0"/>
              <a:t>（✔</a:t>
            </a:r>
            <a:r>
              <a:rPr lang="en-US" altLang="ja-JP" sz="2400" dirty="0" smtClean="0"/>
              <a:t>: can be connected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358775">
              <a:buFont typeface="Wingdings" pitchFamily="2" charset="2"/>
              <a:buChar char="Ø"/>
            </a:pPr>
            <a:endParaRPr lang="en-US" altLang="ja-JP" sz="2400" dirty="0"/>
          </a:p>
          <a:p>
            <a:pPr marL="358775">
              <a:buFont typeface="Wingdings" pitchFamily="2" charset="2"/>
              <a:buChar char="Ø"/>
            </a:pPr>
            <a:endParaRPr lang="en-US" altLang="ja-JP" sz="2400" dirty="0" smtClean="0"/>
          </a:p>
          <a:p>
            <a:pPr marL="15875" indent="0">
              <a:buNone/>
            </a:pPr>
            <a:endParaRPr lang="en-US" altLang="ja-JP" sz="2800" dirty="0"/>
          </a:p>
          <a:p>
            <a:pPr marL="358775">
              <a:buFont typeface="Wingdings" pitchFamily="2" charset="2"/>
              <a:buChar char="Ø"/>
            </a:pPr>
            <a:endParaRPr lang="en-US" altLang="ja-JP" sz="2400" dirty="0" smtClean="0"/>
          </a:p>
          <a:p>
            <a:pPr marL="15875" indent="0">
              <a:buNone/>
            </a:pPr>
            <a:endParaRPr lang="en-US" altLang="ja-JP" sz="2800" dirty="0" smtClean="0"/>
          </a:p>
          <a:p>
            <a:pPr marL="358775">
              <a:buFont typeface="Wingdings" pitchFamily="2" charset="2"/>
              <a:buChar char="Ø"/>
            </a:pPr>
            <a:endParaRPr lang="en-US" altLang="ja-JP" sz="2400" dirty="0" smtClean="0"/>
          </a:p>
          <a:p>
            <a:pPr marL="358775">
              <a:buFont typeface="Wingdings" pitchFamily="2" charset="2"/>
              <a:buChar char="Ø"/>
            </a:pPr>
            <a:r>
              <a:rPr lang="en-US" altLang="ja-JP" sz="2400" dirty="0" smtClean="0"/>
              <a:t>Constraint description</a:t>
            </a:r>
            <a:endParaRPr lang="en-US" altLang="ja-JP" sz="2400" dirty="0" smtClean="0"/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6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79912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680" y="4668232"/>
            <a:ext cx="5760640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875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"AvailableConnections"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73075" lvl="1">
              <a:lnSpc>
                <a:spcPts val="1200"/>
              </a:lnSpc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"ColumnIndex" : [1, 2, 3, 4, 5,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6, 7, 8 ],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"1" : [1, 2, 3,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4, 5, 6, 7, 8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"2" : [1, 2,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3, 4, 5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6, 7, 8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"3" : [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3, 4, 5, 6, 7, 8 ],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"4" : [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1, 2, 3, 4, 5, 6, 7, 8 ],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"5"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4 ],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"6"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[1, 2, 3, 4 ],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"7" : [1, 2, 3, 4 ],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"8" : [1, 2, 3, 4 ]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4311714"/>
              </p:ext>
            </p:extLst>
          </p:nvPr>
        </p:nvGraphicFramePr>
        <p:xfrm>
          <a:off x="1691680" y="1268760"/>
          <a:ext cx="51840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8"/>
                <a:gridCol w="576008"/>
                <a:gridCol w="576008"/>
                <a:gridCol w="576008"/>
                <a:gridCol w="576008"/>
                <a:gridCol w="576008"/>
                <a:gridCol w="576008"/>
                <a:gridCol w="576008"/>
                <a:gridCol w="576008"/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IO1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IO2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IO3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IO4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AD1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AD2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AD3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AD4</a:t>
                      </a:r>
                      <a:endParaRPr kumimoji="1" lang="ja-JP" altLang="en-US" sz="1400" b="1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IO1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IO2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IO3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IO4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AD1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AD2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AD3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smtClean="0"/>
                        <a:t>AD4</a:t>
                      </a:r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 smtClean="0"/>
                        <a:t>✔</a:t>
                      </a:r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860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Constraints: </a:t>
            </a:r>
            <a:r>
              <a:rPr lang="en-US" altLang="ja-JP" sz="2400" dirty="0" smtClean="0"/>
              <a:t>labels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836713"/>
            <a:ext cx="8229600" cy="3816424"/>
          </a:xfrm>
        </p:spPr>
        <p:txBody>
          <a:bodyPr>
            <a:normAutofit/>
          </a:bodyPr>
          <a:lstStyle/>
          <a:p>
            <a:pPr marL="358775">
              <a:buFont typeface="Wingdings" panose="05000000000000000000" pitchFamily="2" charset="2"/>
              <a:buChar char="Ø"/>
            </a:pPr>
            <a:r>
              <a:rPr lang="en-US" altLang="ja-JP" sz="2400" dirty="0" smtClean="0"/>
              <a:t>Optical Add Drop Multiplexer (OADM)</a:t>
            </a:r>
            <a:endParaRPr lang="en-US" altLang="ja-JP" sz="2400" dirty="0" smtClean="0"/>
          </a:p>
          <a:p>
            <a:pPr marL="358775"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358775">
              <a:buFont typeface="Wingdings" panose="05000000000000000000" pitchFamily="2" charset="2"/>
              <a:buChar char="Ø"/>
            </a:pPr>
            <a:endParaRPr lang="en-US" altLang="ja-JP" sz="2400" dirty="0" smtClean="0"/>
          </a:p>
          <a:p>
            <a:pPr marL="358775">
              <a:buFont typeface="Wingdings" panose="05000000000000000000" pitchFamily="2" charset="2"/>
              <a:buChar char="Ø"/>
            </a:pPr>
            <a:endParaRPr lang="en-US" altLang="ja-JP" sz="2400" dirty="0" smtClean="0"/>
          </a:p>
          <a:p>
            <a:pPr marL="358775">
              <a:buFont typeface="Wingdings" panose="05000000000000000000" pitchFamily="2" charset="2"/>
              <a:buChar char="Ø"/>
            </a:pPr>
            <a:endParaRPr lang="en-US" altLang="ja-JP" sz="2400" dirty="0"/>
          </a:p>
          <a:p>
            <a:pPr marL="358775">
              <a:buNone/>
            </a:pPr>
            <a:endParaRPr lang="en-US" altLang="ja-JP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9704" y="4678104"/>
            <a:ext cx="316835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875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AvailablChannels"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"1"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"1-32",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"2" : "1-32", </a:t>
            </a:r>
            <a:endParaRPr lang="en-US" altLang="ja-JP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3" : "1-32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"4" : "1-32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"5" : "1-32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"6" : "1-32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"7" : "1-32",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"8" : "1-32"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27984" y="4678104"/>
            <a:ext cx="316835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875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"MaximumChannels"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"1"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32,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"2"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32, 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3"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32,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"4"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32,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"5" : 1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"6"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"7" : 1,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"8" : 1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フローチャート : 直接アクセス記憶 9"/>
          <p:cNvSpPr/>
          <p:nvPr/>
        </p:nvSpPr>
        <p:spPr>
          <a:xfrm>
            <a:off x="6156176" y="1772816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 : 直接アクセス記憶 10"/>
          <p:cNvSpPr/>
          <p:nvPr/>
        </p:nvSpPr>
        <p:spPr>
          <a:xfrm>
            <a:off x="6156176" y="2060848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 : 直接アクセス記憶 11"/>
          <p:cNvSpPr/>
          <p:nvPr/>
        </p:nvSpPr>
        <p:spPr>
          <a:xfrm>
            <a:off x="6156176" y="2348880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 : 直接アクセス記憶 12"/>
          <p:cNvSpPr/>
          <p:nvPr/>
        </p:nvSpPr>
        <p:spPr>
          <a:xfrm>
            <a:off x="6156176" y="2636912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 : 直接アクセス記憶 13"/>
          <p:cNvSpPr/>
          <p:nvPr/>
        </p:nvSpPr>
        <p:spPr>
          <a:xfrm flipH="1">
            <a:off x="2411760" y="1772816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 : 直接アクセス記憶 14"/>
          <p:cNvSpPr/>
          <p:nvPr/>
        </p:nvSpPr>
        <p:spPr>
          <a:xfrm flipH="1">
            <a:off x="2411760" y="2060848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ローチャート : 直接アクセス記憶 15"/>
          <p:cNvSpPr/>
          <p:nvPr/>
        </p:nvSpPr>
        <p:spPr>
          <a:xfrm flipH="1">
            <a:off x="2411760" y="2348880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ローチャート : 直接アクセス記憶 16"/>
          <p:cNvSpPr/>
          <p:nvPr/>
        </p:nvSpPr>
        <p:spPr>
          <a:xfrm flipH="1">
            <a:off x="2411760" y="2636912"/>
            <a:ext cx="720080" cy="216024"/>
          </a:xfrm>
          <a:prstGeom prst="flowChartMagneticDrum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3059832" y="1700808"/>
            <a:ext cx="3168352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3491880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3779912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>
            <a:off x="4067944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4355976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4860032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5148064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5436096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724128" y="3068960"/>
            <a:ext cx="0" cy="432048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2267744" y="1844824"/>
            <a:ext cx="4680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2267744" y="1916832"/>
            <a:ext cx="46805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2267744" y="1988840"/>
            <a:ext cx="46805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2267744" y="2132856"/>
            <a:ext cx="46805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2267744" y="2204864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491880" y="2204864"/>
            <a:ext cx="0" cy="13681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860032" y="2204864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endCxn id="67" idx="3"/>
          </p:cNvCxnSpPr>
          <p:nvPr/>
        </p:nvCxnSpPr>
        <p:spPr>
          <a:xfrm>
            <a:off x="4860032" y="2276872"/>
            <a:ext cx="9873" cy="12686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2267744" y="2492896"/>
            <a:ext cx="151216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267744" y="2564904"/>
            <a:ext cx="46805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267744" y="2420888"/>
            <a:ext cx="46805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3779912" y="2492896"/>
            <a:ext cx="0" cy="108012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5148064" y="2492896"/>
            <a:ext cx="18002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68" idx="3"/>
          </p:cNvCxnSpPr>
          <p:nvPr/>
        </p:nvCxnSpPr>
        <p:spPr>
          <a:xfrm flipH="1" flipV="1">
            <a:off x="5148065" y="2492898"/>
            <a:ext cx="9872" cy="10526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>
            <a:off x="2267744" y="2708920"/>
            <a:ext cx="4680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2267744" y="2780928"/>
            <a:ext cx="468052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1304145" y="170080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1 IN</a:t>
            </a:r>
            <a:endParaRPr kumimoji="1" lang="ja-JP" altLang="en-US" sz="14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304145" y="198884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2 IN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304145" y="2276872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3 IN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304145" y="2564904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4 IN</a:t>
            </a:r>
            <a:endParaRPr kumimoji="1" lang="ja-JP" altLang="en-US" sz="14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064785" y="170080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1 OUT</a:t>
            </a:r>
            <a:endParaRPr kumimoji="1"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064785" y="198884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2 OUT</a:t>
            </a:r>
            <a:endParaRPr kumimoji="1" lang="ja-JP" altLang="en-US" sz="1400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7064785" y="2276872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3 OUT</a:t>
            </a:r>
            <a:endParaRPr kumimoji="1" lang="ja-JP" altLang="en-US" sz="1400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7064785" y="2564904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Port 4 OUT</a:t>
            </a:r>
            <a:endParaRPr kumimoji="1" lang="ja-JP" altLang="en-US" sz="1400" dirty="0"/>
          </a:p>
        </p:txBody>
      </p:sp>
      <p:grpSp>
        <p:nvGrpSpPr>
          <p:cNvPr id="71" name="グループ化 70"/>
          <p:cNvGrpSpPr/>
          <p:nvPr/>
        </p:nvGrpSpPr>
        <p:grpSpPr>
          <a:xfrm rot="16200000">
            <a:off x="4856157" y="3405380"/>
            <a:ext cx="891591" cy="1171873"/>
            <a:chOff x="1456545" y="1853208"/>
            <a:chExt cx="891591" cy="1171873"/>
          </a:xfrm>
        </p:grpSpPr>
        <p:sp>
          <p:nvSpPr>
            <p:cNvPr id="67" name="テキスト ボックス 66"/>
            <p:cNvSpPr txBox="1"/>
            <p:nvPr/>
          </p:nvSpPr>
          <p:spPr>
            <a:xfrm>
              <a:off x="1456545" y="1853208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5 IN</a:t>
              </a:r>
              <a:endParaRPr kumimoji="1" lang="ja-JP" altLang="en-US" sz="1400" dirty="0"/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1456545" y="2141240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6 IN</a:t>
              </a:r>
              <a:endParaRPr kumimoji="1" lang="ja-JP" altLang="en-US" sz="1400" dirty="0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1456545" y="2429272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7 IN</a:t>
              </a:r>
              <a:endParaRPr kumimoji="1" lang="ja-JP" altLang="en-US" sz="1400" dirty="0"/>
            </a:p>
          </p:txBody>
        </p:sp>
        <p:sp>
          <p:nvSpPr>
            <p:cNvPr id="70" name="テキスト ボックス 69"/>
            <p:cNvSpPr txBox="1"/>
            <p:nvPr/>
          </p:nvSpPr>
          <p:spPr>
            <a:xfrm>
              <a:off x="1456545" y="2717304"/>
              <a:ext cx="8915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8 IN</a:t>
              </a:r>
              <a:endParaRPr kumimoji="1" lang="ja-JP" altLang="en-US" sz="1400" dirty="0"/>
            </a:p>
          </p:txBody>
        </p:sp>
      </p:grpSp>
      <p:grpSp>
        <p:nvGrpSpPr>
          <p:cNvPr id="77" name="グループ化 76"/>
          <p:cNvGrpSpPr/>
          <p:nvPr/>
        </p:nvGrpSpPr>
        <p:grpSpPr>
          <a:xfrm rot="16200000">
            <a:off x="3388619" y="3405380"/>
            <a:ext cx="1090363" cy="1171873"/>
            <a:chOff x="1357159" y="1853208"/>
            <a:chExt cx="1090363" cy="1171873"/>
          </a:xfrm>
        </p:grpSpPr>
        <p:sp>
          <p:nvSpPr>
            <p:cNvPr id="78" name="テキスト ボックス 77"/>
            <p:cNvSpPr txBox="1"/>
            <p:nvPr/>
          </p:nvSpPr>
          <p:spPr>
            <a:xfrm>
              <a:off x="1357159" y="1853208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5 OUT</a:t>
              </a:r>
              <a:endParaRPr kumimoji="1" lang="ja-JP" altLang="en-US" sz="1400" dirty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>
              <a:off x="1357159" y="2141240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6 OUT</a:t>
              </a:r>
              <a:endParaRPr kumimoji="1" lang="ja-JP" altLang="en-US" sz="1400" dirty="0"/>
            </a:p>
          </p:txBody>
        </p:sp>
        <p:sp>
          <p:nvSpPr>
            <p:cNvPr id="80" name="テキスト ボックス 79"/>
            <p:cNvSpPr txBox="1"/>
            <p:nvPr/>
          </p:nvSpPr>
          <p:spPr>
            <a:xfrm>
              <a:off x="1357159" y="2429272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7 OUT</a:t>
              </a:r>
              <a:endParaRPr kumimoji="1" lang="ja-JP" altLang="en-US" sz="1400" dirty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1357159" y="2717304"/>
              <a:ext cx="1090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Port 8 OUT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3519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altLang="ja-JP" sz="2400" dirty="0" smtClean="0"/>
              <a:t>Protection Capability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79912" y="162880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267744" y="4836348"/>
            <a:ext cx="4536504" cy="11849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875" indent="0">
              <a:lnSpc>
                <a:spcPts val="1200"/>
              </a:lnSpc>
              <a:buNone/>
            </a:pP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Protectable" </a:t>
            </a: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true,</a:t>
            </a:r>
          </a:p>
          <a:p>
            <a:pPr marL="15875" indent="0">
              <a:lnSpc>
                <a:spcPts val="12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5" indent="0">
              <a:lnSpc>
                <a:spcPts val="1200"/>
              </a:lnSpc>
              <a:buNone/>
            </a:pP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ProtectablePorts</a:t>
            </a: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[</a:t>
            </a: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5, 6],</a:t>
            </a: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5" indent="0">
              <a:lnSpc>
                <a:spcPts val="12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5" indent="0">
              <a:lnSpc>
                <a:spcPts val="1200"/>
              </a:lnSpc>
              <a:buNone/>
            </a:pP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ActiveSystemPorts</a:t>
            </a: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[1, 2, 3, 4],</a:t>
            </a:r>
          </a:p>
          <a:p>
            <a:pPr marL="15875" indent="0">
              <a:lnSpc>
                <a:spcPts val="1200"/>
              </a:lnSpc>
              <a:buNone/>
            </a:pPr>
            <a:endParaRPr lang="en-US" altLang="ja-JP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875" indent="0">
              <a:lnSpc>
                <a:spcPts val="1200"/>
              </a:lnSpc>
              <a:buNone/>
            </a:pP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StandbySystemPorts</a:t>
            </a:r>
            <a:r>
              <a:rPr lang="en-US" altLang="ja-JP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: [1, 2, 3, 4]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491880" y="1268760"/>
            <a:ext cx="2088232" cy="288032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5580112" y="1628800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580112" y="2348880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5580112" y="3068960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5580112" y="3789040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>
            <a:off x="3059832" y="1916832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3059832" y="3356992"/>
            <a:ext cx="4320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 flipH="1">
            <a:off x="5652120" y="1196752"/>
            <a:ext cx="31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 flipH="1">
            <a:off x="5652120" y="1916832"/>
            <a:ext cx="31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 flipH="1">
            <a:off x="5652120" y="2636912"/>
            <a:ext cx="31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 flipH="1">
            <a:off x="5652120" y="3356992"/>
            <a:ext cx="31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4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 flipH="1">
            <a:off x="3131840" y="1484784"/>
            <a:ext cx="31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5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 flipH="1">
            <a:off x="3131840" y="2924944"/>
            <a:ext cx="314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6</a:t>
            </a:r>
            <a:endParaRPr kumimoji="1" lang="ja-JP" altLang="en-US" sz="2000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2627784" y="1916832"/>
            <a:ext cx="86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5580112" y="1628800"/>
            <a:ext cx="86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3491880" y="1628800"/>
            <a:ext cx="2088232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3491880" y="1916832"/>
            <a:ext cx="2088232" cy="432048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5580112" y="2348880"/>
            <a:ext cx="864096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2627784" y="3356992"/>
            <a:ext cx="8640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580112" y="3068960"/>
            <a:ext cx="86409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V="1">
            <a:off x="3491880" y="3068960"/>
            <a:ext cx="2088232" cy="28803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3491880" y="3356992"/>
            <a:ext cx="2088232" cy="432048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580112" y="3789040"/>
            <a:ext cx="864096" cy="0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1475656" y="154750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</a:t>
            </a:r>
            <a:r>
              <a:rPr kumimoji="1" lang="en-US" altLang="ja-JP" dirty="0" smtClean="0"/>
              <a:t>rotected port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084168" y="119675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active</a:t>
            </a:r>
            <a:r>
              <a:rPr kumimoji="1" lang="en-US" altLang="ja-JP" dirty="0" smtClean="0"/>
              <a:t> port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08416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standby</a:t>
            </a:r>
            <a:r>
              <a:rPr kumimoji="1" lang="en-US" altLang="ja-JP" dirty="0" smtClean="0"/>
              <a:t> port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84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marL="358775"/>
            <a:r>
              <a:rPr lang="en-US" altLang="ja-JP" sz="2400" dirty="0" smtClean="0"/>
              <a:t>Gain and </a:t>
            </a:r>
            <a:r>
              <a:rPr lang="en-US" altLang="ja-JP" sz="2400" dirty="0" smtClean="0"/>
              <a:t>OSNR</a:t>
            </a:r>
            <a:endParaRPr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412776"/>
            <a:ext cx="7848872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875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"Gain"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73075" lvl="1">
              <a:lnSpc>
                <a:spcPts val="1200"/>
              </a:lnSpc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"ColumnIndex" : [1, 2, 3, 4, 5,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6, 7, 8 ],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"1" : [-7.0, -7.0, -7.0, -7.0, -7.0, -7.0, -7.0, -7.0],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2" : [-7.0, -7.0, -7.0, -7.0, -7.0, -7.0, -7.0, -7.0],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3" : [-7.0, -7.0, -7.0, -7.0, -7.0, -7.0, -7.0, -7.0],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4" : [-7.0, -7.0, -7.0, -7.0, -7.0, -7.0, -7.0, -7.0],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5"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[-7.0, -7.0, -7.0, -7.0, null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, null, null, null]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"6"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[-7.0, -7.0, -7.0,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-7.0, null, null, null, null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473075" lvl="1">
              <a:lnSpc>
                <a:spcPts val="1200"/>
              </a:lnSpc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"7"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[-7.0, -7.0, -7.0, -7.0, null, null, null, null],</a:t>
            </a:r>
          </a:p>
          <a:p>
            <a:pPr marL="473075" lvl="1">
              <a:lnSpc>
                <a:spcPts val="1200"/>
              </a:lnSpc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"8"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[-7.0, -7.0, -7.0, -7.0, null, null, null, null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60" y="3429000"/>
            <a:ext cx="8208912" cy="1785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875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"OSNR"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</a:p>
          <a:p>
            <a:pPr marL="473075" lvl="1">
              <a:lnSpc>
                <a:spcPts val="1200"/>
              </a:lnSpc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"ColumnIndex" : [1, 2, 3, 4, 5,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6, 7, 8 ],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1"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[2.2E-3, 2.2E-3, 2.2E-3, 2.2E-3,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2.2E-3, 2.2E-3, 2.2E-3, 2.2E-3],</a:t>
            </a: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"2" : [2.2E-3, 2.2E-3, 2.2E-3, 2.2E-3, 2.2E-3, 2.2E-3, 2.2E-3, 2.2E-3], "3" : [2.2E-3, 2.2E-3, 2.2E-3, 2.2E-3, 2.2E-3, 2.2E-3, 2.2E-3, 2.2E-3], "4" : [2.2E-3, 2.2E-3, 2.2E-3, 2.2E-3, 2.2E-3, 2.2E-3, 2.2E-3, 2.2E-3], "5" : 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[2.2E-3, 2.2E-3, 2.2E-3, 2.2E-3, null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, null, null, null]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73075" lvl="1" indent="0">
              <a:lnSpc>
                <a:spcPts val="1200"/>
              </a:lnSpc>
              <a:buNone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"6" : [2.2E-3, 2.2E-3, 2.2E-3, 2.2E-3, null, null, null, null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473075" lvl="1">
              <a:lnSpc>
                <a:spcPts val="1200"/>
              </a:lnSpc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"7"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[2.2E-3, 2.2E-3, 2.2E-3, 2.2E-3, null, null, null, null],</a:t>
            </a:r>
          </a:p>
          <a:p>
            <a:pPr marL="473075" lvl="1">
              <a:lnSpc>
                <a:spcPts val="1200"/>
              </a:lnSpc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"8" </a:t>
            </a: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: [2.2E-3, 2.2E-3, 2.2E-3, 2.2E-3, null, null, null, null</a:t>
            </a: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75" lvl="1">
              <a:lnSpc>
                <a:spcPts val="1200"/>
              </a:lnSpc>
              <a:buNone/>
            </a:pPr>
            <a:r>
              <a:rPr lang="en-US" altLang="ja-JP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89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marL="358775"/>
            <a:r>
              <a:rPr lang="en-US" altLang="ja-JP" sz="2400" dirty="0" smtClean="0"/>
              <a:t>An example constraint description</a:t>
            </a:r>
            <a:endParaRPr lang="en-US" altLang="ja-JP" sz="2400" dirty="0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1"/>
          </p:nvPr>
        </p:nvSpPr>
        <p:spPr>
          <a:xfrm>
            <a:off x="457200" y="836613"/>
            <a:ext cx="8229600" cy="553997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"WXC4X4" : {</a:t>
            </a: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"Comment" : </a:t>
            </a:r>
            <a:r>
              <a:rPr lang="en-US" altLang="ja-JP" sz="1200" dirty="0">
                <a:solidFill>
                  <a:schemeClr val="tx1"/>
                </a:solidFill>
              </a:rPr>
              <a:t>"Combination of TPA and WSS consists a WXC</a:t>
            </a:r>
            <a:r>
              <a:rPr lang="en-US" altLang="ja-JP" sz="1200" dirty="0" smtClean="0">
                <a:solidFill>
                  <a:schemeClr val="tx1"/>
                </a:solidFill>
              </a:rPr>
              <a:t>",</a:t>
            </a:r>
            <a:endParaRPr lang="en-US" altLang="ja-JP" sz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NumberOfPort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8,</a:t>
            </a: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AvailableConnections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[1, 2, 3, 4, 5, 6, 7, 8 ],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: [1, 2, 3, 4, 5, 6, 7, 8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&lt;SNIP&gt;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8" : [1, 2, 3, 4 ]</a:t>
            </a:r>
          </a:p>
          <a:p>
            <a:pPr marL="442913" lvl="1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AvailablChannels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: "1-32",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&lt;SNIP&gt;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 : "1-32"</a:t>
            </a:r>
          </a:p>
          <a:p>
            <a:pPr marL="442913" lvl="1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MaximumChannels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{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: 32,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&lt;SNIP&gt;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 : 1</a:t>
            </a:r>
          </a:p>
          <a:p>
            <a:pPr marL="442913" lvl="1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Protectable"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ProtectablePorts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5],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ActiveSystemPorts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[1, 2, 3, 4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StandbySystemPorts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[1, 2, 3, 4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endParaRPr lang="en-US" altLang="ja-JP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Gain" : {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[1, 2, 3, 4, 5, 6, 7, 8 ],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: [-7.0, -7.0, -7.0, -7.0, -7.0, -7.0, -7.0, -7.0],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&lt;SNIP&gt;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 : [-7.0, -7.0, -7.0, -7.0, null, null, null, null]</a:t>
            </a:r>
          </a:p>
          <a:p>
            <a:pPr marL="442913" lvl="1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442913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"OSNR" 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01688" lvl="1" indent="0">
              <a:lnSpc>
                <a:spcPts val="900"/>
              </a:lnSpc>
              <a:buNone/>
              <a:tabLst>
                <a:tab pos="444500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ja-JP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ColumnIndex</a:t>
            </a: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[1, 2, 3, 4, 5, 6, 7, 8 ],</a:t>
            </a:r>
          </a:p>
          <a:p>
            <a:pPr marL="801688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 : [2.2E-3, 2.2E-3, 2.2E-3, 2.2E-3, 2.2E-3, 2.2E-3, 2.2E-3, 2.2E-3],</a:t>
            </a:r>
          </a:p>
          <a:p>
            <a:pPr marL="801688" lvl="1" indent="0">
              <a:lnSpc>
                <a:spcPts val="900"/>
              </a:lnSpc>
              <a:buNone/>
              <a:tabLst>
                <a:tab pos="538163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&lt;SNIP&gt;</a:t>
            </a:r>
          </a:p>
          <a:p>
            <a:pPr marL="801688" lvl="1" indent="0">
              <a:lnSpc>
                <a:spcPts val="900"/>
              </a:lnSpc>
              <a:buNone/>
              <a:tabLst>
                <a:tab pos="538163" algn="l"/>
              </a:tabLst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 : [2.2E-3, 2.2E-3, 2.2E-3, 2.2E-3, null, null, null, null]</a:t>
            </a:r>
          </a:p>
          <a:p>
            <a:pPr marL="442913" lvl="1" indent="0">
              <a:lnSpc>
                <a:spcPts val="900"/>
              </a:lnSpc>
              <a:buNone/>
            </a:pPr>
            <a:r>
              <a:rPr lang="en-US" altLang="ja-JP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lnSpc>
                <a:spcPts val="900"/>
              </a:lnSpc>
              <a:buNone/>
            </a:pPr>
            <a:r>
              <a:rPr lang="en-US" altLang="ja-JP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976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2049" y="115888"/>
            <a:ext cx="8316416" cy="431800"/>
          </a:xfrm>
        </p:spPr>
        <p:txBody>
          <a:bodyPr/>
          <a:lstStyle/>
          <a:p>
            <a:r>
              <a:rPr kumimoji="1" lang="en-US" altLang="ja-JP" sz="2400" dirty="0" smtClean="0"/>
              <a:t>Victories project and its network model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A5A756-3A27-47E0-975B-84A45F5CADC6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pic>
        <p:nvPicPr>
          <p:cNvPr id="6" name="図 5" descr="InterOpto2013パネル2の図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1696624"/>
            <a:ext cx="5201765" cy="4651138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7504" y="980728"/>
            <a:ext cx="4176464" cy="5616624"/>
          </a:xfrm>
        </p:spPr>
        <p:txBody>
          <a:bodyPr/>
          <a:lstStyle/>
          <a:p>
            <a:r>
              <a:rPr lang="en-US" altLang="ja-JP" sz="2000" dirty="0" smtClean="0"/>
              <a:t>Vertically </a:t>
            </a:r>
            <a:r>
              <a:rPr lang="en-US" altLang="ja-JP" sz="2000" dirty="0" smtClean="0"/>
              <a:t>Integrated Center for Technologies of Optical Routing toward Ideal Energy Savings (VICTORIES) was established in 2008 within </a:t>
            </a:r>
            <a:r>
              <a:rPr lang="en-US" altLang="ja-JP" sz="2000" dirty="0" smtClean="0"/>
              <a:t>AIST</a:t>
            </a:r>
            <a:endParaRPr lang="en-US" altLang="ja-JP" sz="2000" dirty="0" smtClean="0"/>
          </a:p>
          <a:p>
            <a:r>
              <a:rPr lang="en-US" altLang="ja-JP" sz="2000" dirty="0" smtClean="0"/>
              <a:t>A</a:t>
            </a:r>
            <a:r>
              <a:rPr lang="en-US" altLang="ja-JP" sz="2000" dirty="0" smtClean="0"/>
              <a:t>ims </a:t>
            </a:r>
            <a:r>
              <a:rPr lang="en-US" altLang="ja-JP" sz="2000" dirty="0" smtClean="0"/>
              <a:t>to produce a dynamic optical path network technology that can realize a huge throughput with a </a:t>
            </a:r>
            <a:r>
              <a:rPr lang="en-US" altLang="ja-JP" sz="2000" dirty="0" smtClean="0"/>
              <a:t>significantly lower power consumption.</a:t>
            </a:r>
            <a:endParaRPr lang="en-US" altLang="ja-JP" sz="1600" dirty="0" smtClean="0"/>
          </a:p>
          <a:p>
            <a:r>
              <a:rPr lang="en-US" altLang="ja-JP" sz="2000" dirty="0" smtClean="0"/>
              <a:t>Experiment and demonstration planned in Oct. 2014.</a:t>
            </a:r>
          </a:p>
          <a:p>
            <a:r>
              <a:rPr lang="en-US" altLang="ja-JP" sz="2000" dirty="0" smtClean="0"/>
              <a:t>In the experiment, extended-NSI will be used for resource management of network and other resources. </a:t>
            </a:r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54917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コンテンツ プレースホルダ 2"/>
          <p:cNvSpPr txBox="1">
            <a:spLocks/>
          </p:cNvSpPr>
          <p:nvPr/>
        </p:nvSpPr>
        <p:spPr>
          <a:xfrm>
            <a:off x="211138" y="5300663"/>
            <a:ext cx="8640762" cy="10779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endParaRPr lang="en-US" altLang="ja-JP" sz="2800" dirty="0" smtClean="0"/>
          </a:p>
          <a:p>
            <a:pPr marL="0" indent="0">
              <a:buFontTx/>
              <a:buNone/>
              <a:defRPr/>
            </a:pPr>
            <a:endParaRPr lang="en-US" altLang="ja-JP" sz="2800" dirty="0" smtClean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 dirty="0" smtClean="0"/>
              <a:t>Dynamic node</a:t>
            </a:r>
            <a:endParaRPr kumimoji="1" lang="ja-JP" altLang="en-US" sz="24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>
          <a:xfrm>
            <a:off x="179512" y="990848"/>
            <a:ext cx="8229600" cy="5318472"/>
          </a:xfrm>
        </p:spPr>
        <p:txBody>
          <a:bodyPr/>
          <a:lstStyle/>
          <a:p>
            <a:pPr>
              <a:defRPr/>
            </a:pPr>
            <a:r>
              <a:rPr lang="en-US" altLang="ja-JP" sz="2400" dirty="0" smtClean="0">
                <a:solidFill>
                  <a:srgbClr val="002060"/>
                </a:solidFill>
              </a:rPr>
              <a:t>Multi-layer network node consists of:</a:t>
            </a:r>
          </a:p>
          <a:p>
            <a:pPr lvl="1">
              <a:defRPr/>
            </a:pPr>
            <a:r>
              <a:rPr lang="en-US" altLang="ja-JP" sz="2000" dirty="0" smtClean="0">
                <a:solidFill>
                  <a:srgbClr val="002060"/>
                </a:solidFill>
              </a:rPr>
              <a:t>Fiber cross-connect switch</a:t>
            </a:r>
          </a:p>
          <a:p>
            <a:pPr lvl="1">
              <a:defRPr/>
            </a:pPr>
            <a:r>
              <a:rPr lang="en-US" altLang="ja-JP" sz="2000" dirty="0" smtClean="0">
                <a:solidFill>
                  <a:srgbClr val="002060"/>
                </a:solidFill>
              </a:rPr>
              <a:t>Wavelength </a:t>
            </a:r>
            <a:r>
              <a:rPr lang="en-US" altLang="ja-JP" sz="2000" dirty="0" smtClean="0">
                <a:solidFill>
                  <a:srgbClr val="002060"/>
                </a:solidFill>
              </a:rPr>
              <a:t>selective switches</a:t>
            </a:r>
          </a:p>
          <a:p>
            <a:pPr lvl="1">
              <a:defRPr/>
            </a:pPr>
            <a:r>
              <a:rPr lang="en-US" altLang="ja-JP" sz="2000" dirty="0" smtClean="0">
                <a:solidFill>
                  <a:srgbClr val="002060"/>
                </a:solidFill>
              </a:rPr>
              <a:t>ODU switches</a:t>
            </a:r>
          </a:p>
          <a:p>
            <a:pPr lvl="1">
              <a:defRPr/>
            </a:pPr>
            <a:r>
              <a:rPr lang="en-US" altLang="ja-JP" sz="2000" dirty="0" smtClean="0">
                <a:solidFill>
                  <a:srgbClr val="002060"/>
                </a:solidFill>
              </a:rPr>
              <a:t>Ethernet switches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518BE-E221-415B-B50A-04EEC23AB5F1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pic>
        <p:nvPicPr>
          <p:cNvPr id="4098" name="Picture 2" descr="z_0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8224" t="51181" r="23315" b="3281"/>
          <a:stretch/>
        </p:blipFill>
        <p:spPr bwMode="auto">
          <a:xfrm>
            <a:off x="3851920" y="2545322"/>
            <a:ext cx="4045880" cy="355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3003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92697"/>
            <a:ext cx="6427217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4" name="タイトル 1"/>
          <p:cNvSpPr>
            <a:spLocks noGrp="1"/>
          </p:cNvSpPr>
          <p:nvPr>
            <p:ph type="title"/>
          </p:nvPr>
        </p:nvSpPr>
        <p:spPr>
          <a:xfrm>
            <a:off x="323850" y="115888"/>
            <a:ext cx="8532813" cy="431800"/>
          </a:xfrm>
        </p:spPr>
        <p:txBody>
          <a:bodyPr/>
          <a:lstStyle/>
          <a:p>
            <a:r>
              <a:rPr lang="en-US" altLang="ja-JP" sz="2400" dirty="0" smtClean="0"/>
              <a:t>Experimentation</a:t>
            </a:r>
            <a:r>
              <a:rPr lang="en-US" altLang="ja-JP" sz="2400" dirty="0" smtClean="0"/>
              <a:t> topology</a:t>
            </a:r>
            <a:endParaRPr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1064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/>
          <p:cNvSpPr/>
          <p:nvPr/>
        </p:nvSpPr>
        <p:spPr>
          <a:xfrm>
            <a:off x="1403995" y="5517232"/>
            <a:ext cx="632130" cy="1038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App.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403995" y="3933056"/>
            <a:ext cx="632130" cy="1584176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E-SW</a:t>
            </a:r>
          </a:p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Trans.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smtClean="0"/>
              <a:t>A dynamic node</a:t>
            </a:r>
            <a:endParaRPr kumimoji="1" lang="ja-JP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8091" y="764704"/>
            <a:ext cx="4032101" cy="56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左大かっこ 16"/>
          <p:cNvSpPr/>
          <p:nvPr/>
        </p:nvSpPr>
        <p:spPr>
          <a:xfrm>
            <a:off x="2214457" y="1124744"/>
            <a:ext cx="130872" cy="576064"/>
          </a:xfrm>
          <a:prstGeom prst="leftBracket">
            <a:avLst>
              <a:gd name="adj" fmla="val 9774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左大かっこ 19"/>
          <p:cNvSpPr/>
          <p:nvPr/>
        </p:nvSpPr>
        <p:spPr>
          <a:xfrm>
            <a:off x="2214457" y="1772816"/>
            <a:ext cx="197650" cy="1296144"/>
          </a:xfrm>
          <a:prstGeom prst="leftBracket">
            <a:avLst>
              <a:gd name="adj" fmla="val 9774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左大かっこ 20"/>
          <p:cNvSpPr/>
          <p:nvPr/>
        </p:nvSpPr>
        <p:spPr>
          <a:xfrm>
            <a:off x="2214457" y="3140968"/>
            <a:ext cx="197650" cy="648072"/>
          </a:xfrm>
          <a:prstGeom prst="leftBracket">
            <a:avLst>
              <a:gd name="adj" fmla="val 9774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左大かっこ 21"/>
          <p:cNvSpPr/>
          <p:nvPr/>
        </p:nvSpPr>
        <p:spPr>
          <a:xfrm>
            <a:off x="2208011" y="3872436"/>
            <a:ext cx="204096" cy="1788812"/>
          </a:xfrm>
          <a:prstGeom prst="leftBracket">
            <a:avLst>
              <a:gd name="adj" fmla="val 9774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左大かっこ 22"/>
          <p:cNvSpPr/>
          <p:nvPr/>
        </p:nvSpPr>
        <p:spPr>
          <a:xfrm>
            <a:off x="2105963" y="4766842"/>
            <a:ext cx="204096" cy="1788812"/>
          </a:xfrm>
          <a:prstGeom prst="leftBracket">
            <a:avLst>
              <a:gd name="adj" fmla="val 9774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403995" y="1196752"/>
            <a:ext cx="632130" cy="583048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Opt.</a:t>
            </a:r>
          </a:p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SW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403995" y="1837840"/>
            <a:ext cx="632130" cy="1231120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WSS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403648" y="3133985"/>
            <a:ext cx="632130" cy="738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>
                <a:solidFill>
                  <a:schemeClr val="tx1"/>
                </a:solidFill>
              </a:rPr>
              <a:t>TPA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2339752" y="1124744"/>
            <a:ext cx="3744416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角丸四角形 31"/>
          <p:cNvSpPr/>
          <p:nvPr/>
        </p:nvSpPr>
        <p:spPr>
          <a:xfrm>
            <a:off x="2339752" y="1772816"/>
            <a:ext cx="3744416" cy="1800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3" name="角丸四角形 32"/>
          <p:cNvSpPr/>
          <p:nvPr/>
        </p:nvSpPr>
        <p:spPr>
          <a:xfrm>
            <a:off x="2555776" y="3717032"/>
            <a:ext cx="100811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>
          <a:xfrm>
            <a:off x="3563888" y="3789040"/>
            <a:ext cx="100811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3707904" y="4149080"/>
            <a:ext cx="1800200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sp>
        <p:nvSpPr>
          <p:cNvPr id="37" name="円/楕円 36"/>
          <p:cNvSpPr/>
          <p:nvPr/>
        </p:nvSpPr>
        <p:spPr>
          <a:xfrm>
            <a:off x="7020272" y="2636912"/>
            <a:ext cx="2016224" cy="12241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NSA</a:t>
            </a:r>
          </a:p>
          <a:p>
            <a:pPr algn="ctr"/>
            <a:r>
              <a:rPr lang="en-US" altLang="ja-JP" dirty="0" smtClean="0"/>
              <a:t>(</a:t>
            </a:r>
            <a:r>
              <a:rPr lang="en-US" altLang="ja-JP" dirty="0" err="1" smtClean="0"/>
              <a:t>uPA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2267744" y="5733256"/>
            <a:ext cx="3600400" cy="792088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</a:t>
            </a:r>
            <a:endParaRPr kumimoji="1" lang="ja-JP" altLang="en-US" dirty="0"/>
          </a:p>
        </p:txBody>
      </p:sp>
      <p:cxnSp>
        <p:nvCxnSpPr>
          <p:cNvPr id="40" name="直線コネクタ 39"/>
          <p:cNvCxnSpPr>
            <a:stCxn id="37" idx="1"/>
            <a:endCxn id="31" idx="3"/>
          </p:cNvCxnSpPr>
          <p:nvPr/>
        </p:nvCxnSpPr>
        <p:spPr>
          <a:xfrm flipH="1" flipV="1">
            <a:off x="6084168" y="1412776"/>
            <a:ext cx="1231373" cy="14034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37" idx="3"/>
            <a:endCxn id="35" idx="3"/>
          </p:cNvCxnSpPr>
          <p:nvPr/>
        </p:nvCxnSpPr>
        <p:spPr>
          <a:xfrm flipH="1">
            <a:off x="4572000" y="3681778"/>
            <a:ext cx="2743541" cy="287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3275856" y="3429000"/>
            <a:ext cx="3816424" cy="2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>
            <a:stCxn id="37" idx="2"/>
          </p:cNvCxnSpPr>
          <p:nvPr/>
        </p:nvCxnSpPr>
        <p:spPr>
          <a:xfrm flipH="1" flipV="1">
            <a:off x="6084168" y="2708920"/>
            <a:ext cx="936104" cy="540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37" idx="4"/>
            <a:endCxn id="36" idx="3"/>
          </p:cNvCxnSpPr>
          <p:nvPr/>
        </p:nvCxnSpPr>
        <p:spPr>
          <a:xfrm flipH="1">
            <a:off x="5508104" y="3861048"/>
            <a:ext cx="2520280" cy="1008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0" y="6084004"/>
            <a:ext cx="32352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円/楕円 56"/>
          <p:cNvSpPr/>
          <p:nvPr/>
        </p:nvSpPr>
        <p:spPr>
          <a:xfrm>
            <a:off x="5868144" y="5589240"/>
            <a:ext cx="1008112" cy="9361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VOD-</a:t>
            </a:r>
            <a:r>
              <a:rPr kumimoji="1" lang="en-US" altLang="ja-JP" dirty="0" smtClean="0"/>
              <a:t>SA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23528" y="608400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: network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092280" y="1268760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Northbound I/F:</a:t>
            </a:r>
          </a:p>
          <a:p>
            <a:pPr algn="ctr"/>
            <a:r>
              <a:rPr kumimoji="1" lang="en-US" altLang="ja-JP" dirty="0" smtClean="0"/>
              <a:t>NSI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164288" y="429309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Northbound I/F:</a:t>
            </a:r>
          </a:p>
          <a:p>
            <a:pPr algn="ctr"/>
            <a:r>
              <a:rPr kumimoji="1" lang="en-US" altLang="ja-JP" dirty="0" smtClean="0"/>
              <a:t>NSI + VOD-SD</a:t>
            </a:r>
            <a:endParaRPr kumimoji="1" lang="ja-JP" altLang="en-US" dirty="0"/>
          </a:p>
        </p:txBody>
      </p:sp>
      <p:cxnSp>
        <p:nvCxnSpPr>
          <p:cNvPr id="68" name="直線コネクタ 67"/>
          <p:cNvCxnSpPr/>
          <p:nvPr/>
        </p:nvCxnSpPr>
        <p:spPr>
          <a:xfrm flipH="1">
            <a:off x="6876256" y="4941168"/>
            <a:ext cx="792088" cy="1080120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>
            <a:endCxn id="37" idx="0"/>
          </p:cNvCxnSpPr>
          <p:nvPr/>
        </p:nvCxnSpPr>
        <p:spPr>
          <a:xfrm>
            <a:off x="8028384" y="1988840"/>
            <a:ext cx="0" cy="648072"/>
          </a:xfrm>
          <a:prstGeom prst="line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9734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7"/>
          <p:cNvSpPr txBox="1">
            <a:spLocks noChangeArrowheads="1"/>
          </p:cNvSpPr>
          <p:nvPr/>
        </p:nvSpPr>
        <p:spPr bwMode="auto">
          <a:xfrm>
            <a:off x="1043608" y="4149080"/>
            <a:ext cx="64584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dirty="0" smtClean="0"/>
              <a:t>DC</a:t>
            </a:r>
            <a:endParaRPr lang="ja-JP" altLang="en-US" sz="1400" dirty="0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5638800" y="4343400"/>
            <a:ext cx="19812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1447800" y="4572000"/>
            <a:ext cx="1828800" cy="1905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365" name="Oval 461"/>
          <p:cNvSpPr>
            <a:spLocks noChangeArrowheads="1"/>
          </p:cNvSpPr>
          <p:nvPr/>
        </p:nvSpPr>
        <p:spPr bwMode="auto">
          <a:xfrm>
            <a:off x="6934200" y="1600200"/>
            <a:ext cx="642938" cy="490538"/>
          </a:xfrm>
          <a:prstGeom prst="ellipse">
            <a:avLst/>
          </a:prstGeom>
          <a:gradFill rotWithShape="1">
            <a:gsLst>
              <a:gs pos="0">
                <a:srgbClr val="FF99FF">
                  <a:alpha val="50000"/>
                </a:srgbClr>
              </a:gs>
              <a:gs pos="100000">
                <a:srgbClr val="9966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400" dirty="0" smtClean="0">
                <a:latin typeface="Calibri" pitchFamily="34" charset="0"/>
              </a:rPr>
              <a:t>Sub.</a:t>
            </a:r>
            <a:endParaRPr lang="ja-JP" altLang="en-US" sz="1400" dirty="0">
              <a:latin typeface="Calibri" pitchFamily="34" charset="0"/>
            </a:endParaRPr>
          </a:p>
        </p:txBody>
      </p:sp>
      <p:sp>
        <p:nvSpPr>
          <p:cNvPr id="15366" name="Oval 461"/>
          <p:cNvSpPr>
            <a:spLocks noChangeArrowheads="1"/>
          </p:cNvSpPr>
          <p:nvPr/>
        </p:nvSpPr>
        <p:spPr bwMode="auto">
          <a:xfrm>
            <a:off x="2100263" y="4648200"/>
            <a:ext cx="959569" cy="490538"/>
          </a:xfrm>
          <a:prstGeom prst="ellipse">
            <a:avLst/>
          </a:prstGeom>
          <a:gradFill rotWithShape="1">
            <a:gsLst>
              <a:gs pos="0">
                <a:srgbClr val="CCFF66">
                  <a:alpha val="50000"/>
                </a:srgbClr>
              </a:gs>
              <a:gs pos="100000">
                <a:srgbClr val="99FF3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400" dirty="0" smtClean="0">
                <a:latin typeface="Calibri" pitchFamily="34" charset="0"/>
              </a:rPr>
              <a:t>VOD-SA</a:t>
            </a:r>
            <a:endParaRPr lang="en-US" altLang="ja-JP" sz="1400" dirty="0">
              <a:latin typeface="Calibri" pitchFamily="34" charset="0"/>
            </a:endParaRPr>
          </a:p>
        </p:txBody>
      </p:sp>
      <p:sp>
        <p:nvSpPr>
          <p:cNvPr id="15367" name="Oval 461"/>
          <p:cNvSpPr>
            <a:spLocks noChangeArrowheads="1"/>
          </p:cNvSpPr>
          <p:nvPr/>
        </p:nvSpPr>
        <p:spPr bwMode="auto">
          <a:xfrm>
            <a:off x="3505200" y="4462463"/>
            <a:ext cx="490538" cy="490537"/>
          </a:xfrm>
          <a:prstGeom prst="ellipse">
            <a:avLst/>
          </a:prstGeom>
          <a:gradFill rotWithShape="1">
            <a:gsLst>
              <a:gs pos="0">
                <a:srgbClr val="FFFF00">
                  <a:alpha val="50000"/>
                </a:srgbClr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400" dirty="0" smtClean="0">
                <a:latin typeface="Calibri" pitchFamily="34" charset="0"/>
              </a:rPr>
              <a:t>NSA</a:t>
            </a:r>
            <a:endParaRPr lang="en-US" altLang="ja-JP" sz="1400" dirty="0">
              <a:latin typeface="Calibri" pitchFamily="34" charset="0"/>
            </a:endParaRPr>
          </a:p>
        </p:txBody>
      </p:sp>
      <p:sp>
        <p:nvSpPr>
          <p:cNvPr id="15368" name="Oval 461"/>
          <p:cNvSpPr>
            <a:spLocks noChangeArrowheads="1"/>
          </p:cNvSpPr>
          <p:nvPr/>
        </p:nvSpPr>
        <p:spPr bwMode="auto">
          <a:xfrm>
            <a:off x="5724128" y="4509120"/>
            <a:ext cx="801216" cy="638002"/>
          </a:xfrm>
          <a:prstGeom prst="ellipse">
            <a:avLst/>
          </a:prstGeom>
          <a:gradFill rotWithShape="1">
            <a:gsLst>
              <a:gs pos="0">
                <a:srgbClr val="CCFF66">
                  <a:alpha val="50000"/>
                </a:srgbClr>
              </a:gs>
              <a:gs pos="100000">
                <a:srgbClr val="99FF33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400" dirty="0" smtClean="0">
                <a:latin typeface="Calibri" pitchFamily="34" charset="0"/>
              </a:rPr>
              <a:t>VOD-SA</a:t>
            </a:r>
            <a:endParaRPr lang="en-US" altLang="ja-JP" sz="1400" dirty="0">
              <a:latin typeface="Calibri" pitchFamily="34" charset="0"/>
            </a:endParaRPr>
          </a:p>
        </p:txBody>
      </p:sp>
      <p:sp>
        <p:nvSpPr>
          <p:cNvPr id="15369" name="円/楕円 82"/>
          <p:cNvSpPr>
            <a:spLocks noChangeArrowheads="1"/>
          </p:cNvSpPr>
          <p:nvPr/>
        </p:nvSpPr>
        <p:spPr bwMode="auto">
          <a:xfrm>
            <a:off x="3581400" y="5449888"/>
            <a:ext cx="1676400" cy="493712"/>
          </a:xfrm>
          <a:prstGeom prst="ellipse">
            <a:avLst/>
          </a:prstGeom>
          <a:solidFill>
            <a:srgbClr val="FFFFFF"/>
          </a:solidFill>
          <a:ln w="50800" algn="ctr">
            <a:solidFill>
              <a:srgbClr val="FFCC66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ja-JP" sz="120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5370" name="直線コネクタ 132"/>
          <p:cNvCxnSpPr>
            <a:cxnSpLocks noChangeShapeType="1"/>
          </p:cNvCxnSpPr>
          <p:nvPr/>
        </p:nvCxnSpPr>
        <p:spPr bwMode="auto">
          <a:xfrm flipH="1" flipV="1">
            <a:off x="3663950" y="5735638"/>
            <a:ext cx="1593850" cy="131762"/>
          </a:xfrm>
          <a:prstGeom prst="line">
            <a:avLst/>
          </a:prstGeom>
          <a:noFill/>
          <a:ln w="25400" algn="ctr">
            <a:solidFill>
              <a:srgbClr val="3333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1" name="直線コネクタ 133"/>
          <p:cNvCxnSpPr>
            <a:cxnSpLocks noChangeShapeType="1"/>
          </p:cNvCxnSpPr>
          <p:nvPr/>
        </p:nvCxnSpPr>
        <p:spPr bwMode="auto">
          <a:xfrm flipH="1">
            <a:off x="3663950" y="5410200"/>
            <a:ext cx="679450" cy="230188"/>
          </a:xfrm>
          <a:prstGeom prst="line">
            <a:avLst/>
          </a:prstGeom>
          <a:noFill/>
          <a:ln w="25400" algn="ctr">
            <a:solidFill>
              <a:srgbClr val="3333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2" name="直線コネクタ 134"/>
          <p:cNvCxnSpPr>
            <a:cxnSpLocks noChangeShapeType="1"/>
          </p:cNvCxnSpPr>
          <p:nvPr/>
        </p:nvCxnSpPr>
        <p:spPr bwMode="auto">
          <a:xfrm flipH="1" flipV="1">
            <a:off x="4495800" y="5410200"/>
            <a:ext cx="762000" cy="304800"/>
          </a:xfrm>
          <a:prstGeom prst="line">
            <a:avLst/>
          </a:prstGeom>
          <a:noFill/>
          <a:ln w="25400" algn="ctr">
            <a:solidFill>
              <a:srgbClr val="3333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73" name="円/楕円 112"/>
          <p:cNvSpPr>
            <a:spLocks/>
          </p:cNvSpPr>
          <p:nvPr/>
        </p:nvSpPr>
        <p:spPr bwMode="auto">
          <a:xfrm>
            <a:off x="2932113" y="5554663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15374" name="AutoShape 13"/>
          <p:cNvCxnSpPr>
            <a:cxnSpLocks noChangeShapeType="1"/>
            <a:stCxn id="15373" idx="6"/>
          </p:cNvCxnSpPr>
          <p:nvPr/>
        </p:nvCxnSpPr>
        <p:spPr bwMode="auto">
          <a:xfrm>
            <a:off x="3041650" y="5603875"/>
            <a:ext cx="527050" cy="84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75" name="円/楕円 82"/>
          <p:cNvSpPr>
            <a:spLocks noChangeArrowheads="1"/>
          </p:cNvSpPr>
          <p:nvPr/>
        </p:nvSpPr>
        <p:spPr bwMode="auto">
          <a:xfrm rot="-3751653">
            <a:off x="6570663" y="2995612"/>
            <a:ext cx="1506538" cy="677863"/>
          </a:xfrm>
          <a:prstGeom prst="ellipse">
            <a:avLst/>
          </a:prstGeom>
          <a:solidFill>
            <a:srgbClr val="FFFFFF"/>
          </a:solidFill>
          <a:ln w="50800" algn="ctr">
            <a:solidFill>
              <a:srgbClr val="FFCC66"/>
            </a:solidFill>
            <a:round/>
            <a:headEnd/>
            <a:tailEnd/>
          </a:ln>
        </p:spPr>
        <p:txBody>
          <a:bodyPr vert="eaVert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ja-JP" sz="120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15376" name="直線コネクタ 132"/>
          <p:cNvCxnSpPr>
            <a:cxnSpLocks noChangeShapeType="1"/>
          </p:cNvCxnSpPr>
          <p:nvPr/>
        </p:nvCxnSpPr>
        <p:spPr bwMode="auto">
          <a:xfrm flipH="1">
            <a:off x="7172325" y="2781300"/>
            <a:ext cx="577850" cy="1225550"/>
          </a:xfrm>
          <a:prstGeom prst="line">
            <a:avLst/>
          </a:prstGeom>
          <a:noFill/>
          <a:ln w="25400" algn="ctr">
            <a:solidFill>
              <a:srgbClr val="3333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7" name="直線コネクタ 133"/>
          <p:cNvCxnSpPr>
            <a:cxnSpLocks noChangeShapeType="1"/>
          </p:cNvCxnSpPr>
          <p:nvPr/>
        </p:nvCxnSpPr>
        <p:spPr bwMode="auto">
          <a:xfrm flipH="1">
            <a:off x="7088188" y="3238500"/>
            <a:ext cx="19050" cy="723900"/>
          </a:xfrm>
          <a:prstGeom prst="line">
            <a:avLst/>
          </a:prstGeom>
          <a:noFill/>
          <a:ln w="25400" algn="ctr">
            <a:solidFill>
              <a:srgbClr val="3333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378" name="直線コネクタ 134"/>
          <p:cNvCxnSpPr>
            <a:cxnSpLocks noChangeShapeType="1"/>
          </p:cNvCxnSpPr>
          <p:nvPr/>
        </p:nvCxnSpPr>
        <p:spPr bwMode="auto">
          <a:xfrm flipH="1">
            <a:off x="7164388" y="2736850"/>
            <a:ext cx="503237" cy="393700"/>
          </a:xfrm>
          <a:prstGeom prst="line">
            <a:avLst/>
          </a:prstGeom>
          <a:noFill/>
          <a:ln w="25400" algn="ctr">
            <a:solidFill>
              <a:srgbClr val="3333FF">
                <a:alpha val="39999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5379" name="円/楕円 112"/>
          <p:cNvSpPr>
            <a:spLocks/>
          </p:cNvSpPr>
          <p:nvPr/>
        </p:nvSpPr>
        <p:spPr bwMode="auto">
          <a:xfrm>
            <a:off x="7261225" y="1981200"/>
            <a:ext cx="96838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80" name="Oval 461"/>
          <p:cNvSpPr>
            <a:spLocks noChangeArrowheads="1"/>
          </p:cNvSpPr>
          <p:nvPr/>
        </p:nvSpPr>
        <p:spPr bwMode="auto">
          <a:xfrm>
            <a:off x="6138863" y="3167063"/>
            <a:ext cx="490537" cy="490537"/>
          </a:xfrm>
          <a:prstGeom prst="ellipse">
            <a:avLst/>
          </a:prstGeom>
          <a:gradFill rotWithShape="1">
            <a:gsLst>
              <a:gs pos="0">
                <a:srgbClr val="FFFF00">
                  <a:alpha val="50000"/>
                </a:srgbClr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400">
                <a:latin typeface="Calibri" pitchFamily="34" charset="0"/>
              </a:rPr>
              <a:t>NRM</a:t>
            </a:r>
          </a:p>
        </p:txBody>
      </p:sp>
      <p:sp>
        <p:nvSpPr>
          <p:cNvPr id="15381" name="AutoShape 20"/>
          <p:cNvSpPr>
            <a:spLocks noChangeArrowheads="1"/>
          </p:cNvSpPr>
          <p:nvPr/>
        </p:nvSpPr>
        <p:spPr bwMode="auto">
          <a:xfrm>
            <a:off x="2095500" y="5459413"/>
            <a:ext cx="287338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pic>
        <p:nvPicPr>
          <p:cNvPr id="15382" name="Picture 27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627313" y="5387975"/>
            <a:ext cx="290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3" name="Picture 27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555875" y="5603875"/>
            <a:ext cx="290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27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2484438" y="5819775"/>
            <a:ext cx="290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5" name="AutoShape 24"/>
          <p:cNvSpPr>
            <a:spLocks noChangeArrowheads="1"/>
          </p:cNvSpPr>
          <p:nvPr/>
        </p:nvSpPr>
        <p:spPr bwMode="auto">
          <a:xfrm>
            <a:off x="2022475" y="5530850"/>
            <a:ext cx="287338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386" name="AutoShape 25"/>
          <p:cNvSpPr>
            <a:spLocks noChangeArrowheads="1"/>
          </p:cNvSpPr>
          <p:nvPr/>
        </p:nvSpPr>
        <p:spPr bwMode="auto">
          <a:xfrm>
            <a:off x="1951038" y="5602288"/>
            <a:ext cx="287337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387" name="AutoShape 26"/>
          <p:cNvSpPr>
            <a:spLocks noChangeArrowheads="1"/>
          </p:cNvSpPr>
          <p:nvPr/>
        </p:nvSpPr>
        <p:spPr bwMode="auto">
          <a:xfrm>
            <a:off x="1879600" y="5675313"/>
            <a:ext cx="287338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388" name="円/楕円 112"/>
          <p:cNvSpPr>
            <a:spLocks/>
          </p:cNvSpPr>
          <p:nvPr/>
        </p:nvSpPr>
        <p:spPr bwMode="auto">
          <a:xfrm>
            <a:off x="2166938" y="5746750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89" name="Line 28"/>
          <p:cNvSpPr>
            <a:spLocks noChangeShapeType="1"/>
          </p:cNvSpPr>
          <p:nvPr/>
        </p:nvSpPr>
        <p:spPr bwMode="auto">
          <a:xfrm flipV="1">
            <a:off x="2236788" y="5603875"/>
            <a:ext cx="4333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390" name="円/楕円 112"/>
          <p:cNvSpPr>
            <a:spLocks/>
          </p:cNvSpPr>
          <p:nvPr/>
        </p:nvSpPr>
        <p:spPr bwMode="auto">
          <a:xfrm>
            <a:off x="2813050" y="5770563"/>
            <a:ext cx="96838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91" name="円/楕円 112"/>
          <p:cNvSpPr>
            <a:spLocks/>
          </p:cNvSpPr>
          <p:nvPr/>
        </p:nvSpPr>
        <p:spPr bwMode="auto">
          <a:xfrm>
            <a:off x="2741613" y="6008688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92" name="円/楕円 112"/>
          <p:cNvSpPr>
            <a:spLocks/>
          </p:cNvSpPr>
          <p:nvPr/>
        </p:nvSpPr>
        <p:spPr bwMode="auto">
          <a:xfrm>
            <a:off x="2236788" y="5675313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93" name="円/楕円 112"/>
          <p:cNvSpPr>
            <a:spLocks/>
          </p:cNvSpPr>
          <p:nvPr/>
        </p:nvSpPr>
        <p:spPr bwMode="auto">
          <a:xfrm>
            <a:off x="2309813" y="5603875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94" name="円/楕円 112"/>
          <p:cNvSpPr>
            <a:spLocks/>
          </p:cNvSpPr>
          <p:nvPr/>
        </p:nvSpPr>
        <p:spPr bwMode="auto">
          <a:xfrm>
            <a:off x="2382838" y="5530850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395" name="Oval 34"/>
          <p:cNvSpPr>
            <a:spLocks noChangeArrowheads="1"/>
          </p:cNvSpPr>
          <p:nvPr/>
        </p:nvSpPr>
        <p:spPr bwMode="auto">
          <a:xfrm>
            <a:off x="1660525" y="5387975"/>
            <a:ext cx="828675" cy="576263"/>
          </a:xfrm>
          <a:prstGeom prst="ellipse">
            <a:avLst/>
          </a:prstGeom>
          <a:noFill/>
          <a:ln w="50800" algn="ctr">
            <a:solidFill>
              <a:srgbClr val="FF99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396" name="Oval 35"/>
          <p:cNvSpPr>
            <a:spLocks noChangeArrowheads="1"/>
          </p:cNvSpPr>
          <p:nvPr/>
        </p:nvSpPr>
        <p:spPr bwMode="auto">
          <a:xfrm rot="1742730">
            <a:off x="2524125" y="5314950"/>
            <a:ext cx="504825" cy="1008063"/>
          </a:xfrm>
          <a:prstGeom prst="ellipse">
            <a:avLst/>
          </a:prstGeom>
          <a:noFill/>
          <a:ln w="50800" algn="ctr">
            <a:solidFill>
              <a:srgbClr val="FF99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399" name="Oval 461"/>
          <p:cNvSpPr>
            <a:spLocks noChangeArrowheads="1"/>
          </p:cNvSpPr>
          <p:nvPr/>
        </p:nvSpPr>
        <p:spPr bwMode="auto">
          <a:xfrm>
            <a:off x="3852863" y="1752600"/>
            <a:ext cx="871537" cy="601663"/>
          </a:xfrm>
          <a:prstGeom prst="ellipse">
            <a:avLst/>
          </a:prstGeom>
          <a:gradFill rotWithShape="1">
            <a:gsLst>
              <a:gs pos="0">
                <a:srgbClr val="66FFFF">
                  <a:alpha val="50000"/>
                </a:srgbClr>
              </a:gs>
              <a:gs pos="100000">
                <a:srgbClr val="33CCCC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400" dirty="0" err="1" smtClean="0">
                <a:latin typeface="Calibri" pitchFamily="34" charset="0"/>
              </a:rPr>
              <a:t>VoD</a:t>
            </a:r>
            <a:endParaRPr lang="en-US" altLang="ja-JP" sz="1400" dirty="0" smtClean="0">
              <a:latin typeface="Calibri" pitchFamily="34" charset="0"/>
            </a:endParaRPr>
          </a:p>
          <a:p>
            <a:pPr algn="ctr" eaLnBrk="1" hangingPunct="1"/>
            <a:r>
              <a:rPr lang="en-US" altLang="ja-JP" sz="1400" dirty="0" smtClean="0">
                <a:latin typeface="Calibri" pitchFamily="34" charset="0"/>
              </a:rPr>
              <a:t>Coordinator</a:t>
            </a:r>
            <a:endParaRPr lang="ja-JP" altLang="en-US" sz="1400" dirty="0">
              <a:latin typeface="Calibri" pitchFamily="34" charset="0"/>
            </a:endParaRPr>
          </a:p>
        </p:txBody>
      </p:sp>
      <p:sp>
        <p:nvSpPr>
          <p:cNvPr id="15400" name="Oval 461"/>
          <p:cNvSpPr>
            <a:spLocks noChangeArrowheads="1"/>
          </p:cNvSpPr>
          <p:nvPr/>
        </p:nvSpPr>
        <p:spPr bwMode="auto">
          <a:xfrm>
            <a:off x="3581400" y="2895600"/>
            <a:ext cx="1295400" cy="609600"/>
          </a:xfrm>
          <a:prstGeom prst="ellipse">
            <a:avLst/>
          </a:prstGeom>
          <a:gradFill rotWithShape="1">
            <a:gsLst>
              <a:gs pos="0">
                <a:srgbClr val="3399FF">
                  <a:alpha val="50000"/>
                </a:srgbClr>
              </a:gs>
              <a:gs pos="100000">
                <a:srgbClr val="3333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400" dirty="0" smtClean="0">
                <a:latin typeface="Calibri" pitchFamily="34" charset="0"/>
              </a:rPr>
              <a:t>Resource</a:t>
            </a:r>
          </a:p>
          <a:p>
            <a:pPr algn="ctr" eaLnBrk="1" hangingPunct="1"/>
            <a:r>
              <a:rPr lang="en-US" altLang="ja-JP" sz="1400" dirty="0" smtClean="0">
                <a:latin typeface="Calibri" pitchFamily="34" charset="0"/>
              </a:rPr>
              <a:t>Aggregator</a:t>
            </a:r>
            <a:endParaRPr lang="ja-JP" altLang="en-US" sz="1400" dirty="0">
              <a:latin typeface="Calibri" pitchFamily="34" charset="0"/>
            </a:endParaRPr>
          </a:p>
        </p:txBody>
      </p:sp>
      <p:sp>
        <p:nvSpPr>
          <p:cNvPr id="15401" name="Text Box 40"/>
          <p:cNvSpPr txBox="1">
            <a:spLocks noChangeArrowheads="1"/>
          </p:cNvSpPr>
          <p:nvPr/>
        </p:nvSpPr>
        <p:spPr bwMode="auto">
          <a:xfrm>
            <a:off x="1524000" y="6126163"/>
            <a:ext cx="1335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srgbClr val="000000"/>
                </a:solidFill>
              </a:rPr>
              <a:t>Contents archive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5402" name="Text Box 41"/>
          <p:cNvSpPr txBox="1">
            <a:spLocks noChangeArrowheads="1"/>
          </p:cNvSpPr>
          <p:nvPr/>
        </p:nvSpPr>
        <p:spPr bwMode="auto">
          <a:xfrm>
            <a:off x="3733800" y="5516563"/>
            <a:ext cx="1117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srgbClr val="000000"/>
                </a:solidFill>
              </a:rPr>
              <a:t>Opt. path NW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5403" name="Text Box 42"/>
          <p:cNvSpPr txBox="1">
            <a:spLocks noChangeArrowheads="1"/>
          </p:cNvSpPr>
          <p:nvPr/>
        </p:nvSpPr>
        <p:spPr bwMode="auto">
          <a:xfrm rot="-3857057">
            <a:off x="6817514" y="3158739"/>
            <a:ext cx="1117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smtClean="0">
                <a:solidFill>
                  <a:srgbClr val="000000"/>
                </a:solidFill>
              </a:rPr>
              <a:t>Opt. path NW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5404" name="Rectangle 43"/>
          <p:cNvSpPr>
            <a:spLocks noChangeArrowheads="1"/>
          </p:cNvSpPr>
          <p:nvPr/>
        </p:nvSpPr>
        <p:spPr bwMode="auto">
          <a:xfrm>
            <a:off x="1295400" y="1600200"/>
            <a:ext cx="3886200" cy="1905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05" name="Line 44"/>
          <p:cNvSpPr>
            <a:spLocks noChangeShapeType="1"/>
          </p:cNvSpPr>
          <p:nvPr/>
        </p:nvSpPr>
        <p:spPr bwMode="auto">
          <a:xfrm flipH="1">
            <a:off x="2209800" y="5105400"/>
            <a:ext cx="76200" cy="30480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06" name="Line 45"/>
          <p:cNvSpPr>
            <a:spLocks noChangeShapeType="1"/>
          </p:cNvSpPr>
          <p:nvPr/>
        </p:nvSpPr>
        <p:spPr bwMode="auto">
          <a:xfrm>
            <a:off x="2819400" y="5105400"/>
            <a:ext cx="0" cy="30480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5407" name="Picture 44" descr="MCj00892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3250"/>
            <a:ext cx="838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08" name="Line 48"/>
          <p:cNvSpPr>
            <a:spLocks noChangeShapeType="1"/>
          </p:cNvSpPr>
          <p:nvPr/>
        </p:nvSpPr>
        <p:spPr bwMode="auto">
          <a:xfrm flipH="1">
            <a:off x="2438400" y="3429000"/>
            <a:ext cx="14478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 flipH="1">
            <a:off x="2895600" y="3429000"/>
            <a:ext cx="10668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 flipH="1">
            <a:off x="3886200" y="3429000"/>
            <a:ext cx="228600" cy="1066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5411" name="Group 51"/>
          <p:cNvGrpSpPr>
            <a:grpSpLocks/>
          </p:cNvGrpSpPr>
          <p:nvPr/>
        </p:nvGrpSpPr>
        <p:grpSpPr bwMode="auto">
          <a:xfrm>
            <a:off x="4248150" y="5181600"/>
            <a:ext cx="323850" cy="358775"/>
            <a:chOff x="2064" y="2795"/>
            <a:chExt cx="306" cy="321"/>
          </a:xfrm>
        </p:grpSpPr>
        <p:sp>
          <p:nvSpPr>
            <p:cNvPr id="15519" name="AutoShape 52"/>
            <p:cNvSpPr>
              <a:spLocks noChangeArrowheads="1"/>
            </p:cNvSpPr>
            <p:nvPr/>
          </p:nvSpPr>
          <p:spPr bwMode="auto">
            <a:xfrm>
              <a:off x="2064" y="2840"/>
              <a:ext cx="306" cy="276"/>
            </a:xfrm>
            <a:prstGeom prst="cube">
              <a:avLst>
                <a:gd name="adj" fmla="val 27176"/>
              </a:avLst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5520" name="AutoShape 53"/>
            <p:cNvSpPr>
              <a:spLocks noChangeArrowheads="1"/>
            </p:cNvSpPr>
            <p:nvPr/>
          </p:nvSpPr>
          <p:spPr bwMode="auto">
            <a:xfrm rot="7802682" flipH="1" flipV="1">
              <a:off x="2201" y="2830"/>
              <a:ext cx="121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grpSp>
          <p:nvGrpSpPr>
            <p:cNvPr id="15521" name="Group 54"/>
            <p:cNvGrpSpPr>
              <a:grpSpLocks/>
            </p:cNvGrpSpPr>
            <p:nvPr/>
          </p:nvGrpSpPr>
          <p:grpSpPr bwMode="auto">
            <a:xfrm>
              <a:off x="2108" y="2955"/>
              <a:ext cx="159" cy="125"/>
              <a:chOff x="1188" y="2368"/>
              <a:chExt cx="213" cy="86"/>
            </a:xfrm>
          </p:grpSpPr>
          <p:sp>
            <p:nvSpPr>
              <p:cNvPr id="15523" name="Freeform 55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24" name="Freeform 56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25" name="Freeform 57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26" name="Freeform 58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522" name="AutoShape 59"/>
            <p:cNvSpPr>
              <a:spLocks noChangeArrowheads="1"/>
            </p:cNvSpPr>
            <p:nvPr/>
          </p:nvSpPr>
          <p:spPr bwMode="auto">
            <a:xfrm rot="7802682">
              <a:off x="2092" y="2867"/>
              <a:ext cx="120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</p:grpSp>
      <p:grpSp>
        <p:nvGrpSpPr>
          <p:cNvPr id="15412" name="Group 60"/>
          <p:cNvGrpSpPr>
            <a:grpSpLocks/>
          </p:cNvGrpSpPr>
          <p:nvPr/>
        </p:nvGrpSpPr>
        <p:grpSpPr bwMode="auto">
          <a:xfrm>
            <a:off x="3429000" y="5486400"/>
            <a:ext cx="323850" cy="358775"/>
            <a:chOff x="2064" y="2795"/>
            <a:chExt cx="306" cy="321"/>
          </a:xfrm>
        </p:grpSpPr>
        <p:sp>
          <p:nvSpPr>
            <p:cNvPr id="15511" name="AutoShape 61"/>
            <p:cNvSpPr>
              <a:spLocks noChangeArrowheads="1"/>
            </p:cNvSpPr>
            <p:nvPr/>
          </p:nvSpPr>
          <p:spPr bwMode="auto">
            <a:xfrm>
              <a:off x="2064" y="2840"/>
              <a:ext cx="306" cy="276"/>
            </a:xfrm>
            <a:prstGeom prst="cube">
              <a:avLst>
                <a:gd name="adj" fmla="val 27176"/>
              </a:avLst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5512" name="AutoShape 62"/>
            <p:cNvSpPr>
              <a:spLocks noChangeArrowheads="1"/>
            </p:cNvSpPr>
            <p:nvPr/>
          </p:nvSpPr>
          <p:spPr bwMode="auto">
            <a:xfrm rot="7802682" flipH="1" flipV="1">
              <a:off x="2201" y="2830"/>
              <a:ext cx="121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grpSp>
          <p:nvGrpSpPr>
            <p:cNvPr id="15513" name="Group 63"/>
            <p:cNvGrpSpPr>
              <a:grpSpLocks/>
            </p:cNvGrpSpPr>
            <p:nvPr/>
          </p:nvGrpSpPr>
          <p:grpSpPr bwMode="auto">
            <a:xfrm>
              <a:off x="2108" y="2955"/>
              <a:ext cx="159" cy="125"/>
              <a:chOff x="1188" y="2368"/>
              <a:chExt cx="213" cy="86"/>
            </a:xfrm>
          </p:grpSpPr>
          <p:sp>
            <p:nvSpPr>
              <p:cNvPr id="15515" name="Freeform 64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16" name="Freeform 65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17" name="Freeform 66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18" name="Freeform 67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514" name="AutoShape 68"/>
            <p:cNvSpPr>
              <a:spLocks noChangeArrowheads="1"/>
            </p:cNvSpPr>
            <p:nvPr/>
          </p:nvSpPr>
          <p:spPr bwMode="auto">
            <a:xfrm rot="7802682">
              <a:off x="2092" y="2867"/>
              <a:ext cx="120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</p:grpSp>
      <p:grpSp>
        <p:nvGrpSpPr>
          <p:cNvPr id="15413" name="Group 69"/>
          <p:cNvGrpSpPr>
            <a:grpSpLocks/>
          </p:cNvGrpSpPr>
          <p:nvPr/>
        </p:nvGrpSpPr>
        <p:grpSpPr bwMode="auto">
          <a:xfrm>
            <a:off x="5162550" y="5562600"/>
            <a:ext cx="323850" cy="358775"/>
            <a:chOff x="2064" y="2795"/>
            <a:chExt cx="306" cy="321"/>
          </a:xfrm>
        </p:grpSpPr>
        <p:sp>
          <p:nvSpPr>
            <p:cNvPr id="15503" name="AutoShape 70"/>
            <p:cNvSpPr>
              <a:spLocks noChangeArrowheads="1"/>
            </p:cNvSpPr>
            <p:nvPr/>
          </p:nvSpPr>
          <p:spPr bwMode="auto">
            <a:xfrm>
              <a:off x="2064" y="2840"/>
              <a:ext cx="306" cy="276"/>
            </a:xfrm>
            <a:prstGeom prst="cube">
              <a:avLst>
                <a:gd name="adj" fmla="val 27176"/>
              </a:avLst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5504" name="AutoShape 71"/>
            <p:cNvSpPr>
              <a:spLocks noChangeArrowheads="1"/>
            </p:cNvSpPr>
            <p:nvPr/>
          </p:nvSpPr>
          <p:spPr bwMode="auto">
            <a:xfrm rot="7802682" flipH="1" flipV="1">
              <a:off x="2201" y="2830"/>
              <a:ext cx="121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grpSp>
          <p:nvGrpSpPr>
            <p:cNvPr id="15505" name="Group 72"/>
            <p:cNvGrpSpPr>
              <a:grpSpLocks/>
            </p:cNvGrpSpPr>
            <p:nvPr/>
          </p:nvGrpSpPr>
          <p:grpSpPr bwMode="auto">
            <a:xfrm>
              <a:off x="2108" y="2955"/>
              <a:ext cx="159" cy="125"/>
              <a:chOff x="1188" y="2368"/>
              <a:chExt cx="213" cy="86"/>
            </a:xfrm>
          </p:grpSpPr>
          <p:sp>
            <p:nvSpPr>
              <p:cNvPr id="15507" name="Freeform 73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08" name="Freeform 74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09" name="Freeform 75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10" name="Freeform 76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506" name="AutoShape 77"/>
            <p:cNvSpPr>
              <a:spLocks noChangeArrowheads="1"/>
            </p:cNvSpPr>
            <p:nvPr/>
          </p:nvSpPr>
          <p:spPr bwMode="auto">
            <a:xfrm rot="7802682">
              <a:off x="2092" y="2867"/>
              <a:ext cx="120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</p:grpSp>
      <p:sp>
        <p:nvSpPr>
          <p:cNvPr id="15414" name="Line 78"/>
          <p:cNvSpPr>
            <a:spLocks noChangeShapeType="1"/>
          </p:cNvSpPr>
          <p:nvPr/>
        </p:nvSpPr>
        <p:spPr bwMode="auto">
          <a:xfrm>
            <a:off x="3810000" y="4876800"/>
            <a:ext cx="304800" cy="53340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15" name="Rectangle 79"/>
          <p:cNvSpPr>
            <a:spLocks noChangeArrowheads="1"/>
          </p:cNvSpPr>
          <p:nvPr/>
        </p:nvSpPr>
        <p:spPr bwMode="auto">
          <a:xfrm>
            <a:off x="3352800" y="4343400"/>
            <a:ext cx="2209800" cy="1752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16" name="AutoShape 80"/>
          <p:cNvSpPr>
            <a:spLocks noChangeArrowheads="1"/>
          </p:cNvSpPr>
          <p:nvPr/>
        </p:nvSpPr>
        <p:spPr bwMode="auto">
          <a:xfrm>
            <a:off x="6149975" y="5459413"/>
            <a:ext cx="287338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17" name="AutoShape 81"/>
          <p:cNvSpPr>
            <a:spLocks noChangeArrowheads="1"/>
          </p:cNvSpPr>
          <p:nvPr/>
        </p:nvSpPr>
        <p:spPr bwMode="auto">
          <a:xfrm>
            <a:off x="6076950" y="5530850"/>
            <a:ext cx="287338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18" name="AutoShape 82"/>
          <p:cNvSpPr>
            <a:spLocks noChangeArrowheads="1"/>
          </p:cNvSpPr>
          <p:nvPr/>
        </p:nvSpPr>
        <p:spPr bwMode="auto">
          <a:xfrm>
            <a:off x="6005513" y="5602288"/>
            <a:ext cx="287337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19" name="AutoShape 83"/>
          <p:cNvSpPr>
            <a:spLocks noChangeArrowheads="1"/>
          </p:cNvSpPr>
          <p:nvPr/>
        </p:nvSpPr>
        <p:spPr bwMode="auto">
          <a:xfrm>
            <a:off x="5934075" y="5675313"/>
            <a:ext cx="287338" cy="215900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20" name="円/楕円 112"/>
          <p:cNvSpPr>
            <a:spLocks/>
          </p:cNvSpPr>
          <p:nvPr/>
        </p:nvSpPr>
        <p:spPr bwMode="auto">
          <a:xfrm>
            <a:off x="6221413" y="5746750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421" name="Line 85"/>
          <p:cNvSpPr>
            <a:spLocks noChangeShapeType="1"/>
          </p:cNvSpPr>
          <p:nvPr/>
        </p:nvSpPr>
        <p:spPr bwMode="auto">
          <a:xfrm flipV="1">
            <a:off x="6569075" y="5181600"/>
            <a:ext cx="28892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22" name="円/楕円 112"/>
          <p:cNvSpPr>
            <a:spLocks/>
          </p:cNvSpPr>
          <p:nvPr/>
        </p:nvSpPr>
        <p:spPr bwMode="auto">
          <a:xfrm>
            <a:off x="6291263" y="5675313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423" name="円/楕円 112"/>
          <p:cNvSpPr>
            <a:spLocks/>
          </p:cNvSpPr>
          <p:nvPr/>
        </p:nvSpPr>
        <p:spPr bwMode="auto">
          <a:xfrm>
            <a:off x="6364288" y="5603875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424" name="円/楕円 112"/>
          <p:cNvSpPr>
            <a:spLocks/>
          </p:cNvSpPr>
          <p:nvPr/>
        </p:nvSpPr>
        <p:spPr bwMode="auto">
          <a:xfrm>
            <a:off x="6437313" y="5530850"/>
            <a:ext cx="96837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425" name="Oval 89"/>
          <p:cNvSpPr>
            <a:spLocks noChangeArrowheads="1"/>
          </p:cNvSpPr>
          <p:nvPr/>
        </p:nvSpPr>
        <p:spPr bwMode="auto">
          <a:xfrm>
            <a:off x="5715000" y="5387975"/>
            <a:ext cx="828675" cy="576263"/>
          </a:xfrm>
          <a:prstGeom prst="ellipse">
            <a:avLst/>
          </a:prstGeom>
          <a:noFill/>
          <a:ln w="50800" algn="ctr">
            <a:solidFill>
              <a:srgbClr val="FF99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26" name="Oval 90"/>
          <p:cNvSpPr>
            <a:spLocks noChangeArrowheads="1"/>
          </p:cNvSpPr>
          <p:nvPr/>
        </p:nvSpPr>
        <p:spPr bwMode="auto">
          <a:xfrm rot="7533918">
            <a:off x="6825456" y="4749007"/>
            <a:ext cx="523875" cy="931862"/>
          </a:xfrm>
          <a:prstGeom prst="ellipse">
            <a:avLst/>
          </a:prstGeom>
          <a:noFill/>
          <a:ln w="50800" algn="ctr">
            <a:solidFill>
              <a:srgbClr val="FF99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27" name="Text Box 91"/>
          <p:cNvSpPr txBox="1">
            <a:spLocks noChangeArrowheads="1"/>
          </p:cNvSpPr>
          <p:nvPr/>
        </p:nvSpPr>
        <p:spPr bwMode="auto">
          <a:xfrm>
            <a:off x="6372200" y="5733256"/>
            <a:ext cx="10466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1200" dirty="0" err="1" smtClean="0">
                <a:solidFill>
                  <a:srgbClr val="000000"/>
                </a:solidFill>
              </a:rPr>
              <a:t>VoD</a:t>
            </a:r>
            <a:r>
              <a:rPr lang="en-US" altLang="ja-JP" sz="1200" dirty="0" smtClean="0">
                <a:solidFill>
                  <a:srgbClr val="000000"/>
                </a:solidFill>
              </a:rPr>
              <a:t> Servers</a:t>
            </a:r>
            <a:endParaRPr lang="ja-JP" altLang="en-US" sz="1200" dirty="0">
              <a:solidFill>
                <a:srgbClr val="000000"/>
              </a:solidFill>
            </a:endParaRPr>
          </a:p>
        </p:txBody>
      </p:sp>
      <p:sp>
        <p:nvSpPr>
          <p:cNvPr id="15428" name="Line 92"/>
          <p:cNvSpPr>
            <a:spLocks noChangeShapeType="1"/>
          </p:cNvSpPr>
          <p:nvPr/>
        </p:nvSpPr>
        <p:spPr bwMode="auto">
          <a:xfrm>
            <a:off x="6019800" y="5181600"/>
            <a:ext cx="168275" cy="22860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29" name="Line 93"/>
          <p:cNvSpPr>
            <a:spLocks noChangeShapeType="1"/>
          </p:cNvSpPr>
          <p:nvPr/>
        </p:nvSpPr>
        <p:spPr bwMode="auto">
          <a:xfrm>
            <a:off x="6477000" y="4800600"/>
            <a:ext cx="304800" cy="15240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5430" name="Picture 27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76800"/>
            <a:ext cx="290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31" name="Picture 27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041900"/>
            <a:ext cx="290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2" name="Line 96"/>
          <p:cNvSpPr>
            <a:spLocks noChangeShapeType="1"/>
          </p:cNvSpPr>
          <p:nvPr/>
        </p:nvSpPr>
        <p:spPr bwMode="auto">
          <a:xfrm>
            <a:off x="4724400" y="3429000"/>
            <a:ext cx="1143000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33" name="Line 97"/>
          <p:cNvSpPr>
            <a:spLocks noChangeShapeType="1"/>
          </p:cNvSpPr>
          <p:nvPr/>
        </p:nvSpPr>
        <p:spPr bwMode="auto">
          <a:xfrm>
            <a:off x="4800600" y="3352800"/>
            <a:ext cx="1371600" cy="1219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5434" name="Picture 276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94300"/>
            <a:ext cx="290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35" name="円/楕円 112"/>
          <p:cNvSpPr>
            <a:spLocks/>
          </p:cNvSpPr>
          <p:nvPr/>
        </p:nvSpPr>
        <p:spPr bwMode="auto">
          <a:xfrm>
            <a:off x="6934200" y="4876800"/>
            <a:ext cx="96838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436" name="円/楕円 112"/>
          <p:cNvSpPr>
            <a:spLocks/>
          </p:cNvSpPr>
          <p:nvPr/>
        </p:nvSpPr>
        <p:spPr bwMode="auto">
          <a:xfrm>
            <a:off x="7086600" y="5029200"/>
            <a:ext cx="96838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5437" name="円/楕円 112"/>
          <p:cNvSpPr>
            <a:spLocks/>
          </p:cNvSpPr>
          <p:nvPr/>
        </p:nvSpPr>
        <p:spPr bwMode="auto">
          <a:xfrm>
            <a:off x="7239000" y="5181600"/>
            <a:ext cx="96838" cy="98425"/>
          </a:xfrm>
          <a:prstGeom prst="ellipse">
            <a:avLst/>
          </a:prstGeom>
          <a:solidFill>
            <a:srgbClr val="FFFFFF"/>
          </a:solidFill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endParaRPr lang="ja-JP" alt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grpSp>
        <p:nvGrpSpPr>
          <p:cNvPr id="15438" name="Group 102"/>
          <p:cNvGrpSpPr>
            <a:grpSpLocks/>
          </p:cNvGrpSpPr>
          <p:nvPr/>
        </p:nvGrpSpPr>
        <p:grpSpPr bwMode="auto">
          <a:xfrm>
            <a:off x="6934200" y="3821113"/>
            <a:ext cx="323850" cy="358775"/>
            <a:chOff x="2064" y="2795"/>
            <a:chExt cx="306" cy="321"/>
          </a:xfrm>
        </p:grpSpPr>
        <p:sp>
          <p:nvSpPr>
            <p:cNvPr id="15495" name="AutoShape 103"/>
            <p:cNvSpPr>
              <a:spLocks noChangeArrowheads="1"/>
            </p:cNvSpPr>
            <p:nvPr/>
          </p:nvSpPr>
          <p:spPr bwMode="auto">
            <a:xfrm>
              <a:off x="2064" y="2840"/>
              <a:ext cx="306" cy="276"/>
            </a:xfrm>
            <a:prstGeom prst="cube">
              <a:avLst>
                <a:gd name="adj" fmla="val 27176"/>
              </a:avLst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5496" name="AutoShape 104"/>
            <p:cNvSpPr>
              <a:spLocks noChangeArrowheads="1"/>
            </p:cNvSpPr>
            <p:nvPr/>
          </p:nvSpPr>
          <p:spPr bwMode="auto">
            <a:xfrm rot="7802682" flipH="1" flipV="1">
              <a:off x="2201" y="2830"/>
              <a:ext cx="121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grpSp>
          <p:nvGrpSpPr>
            <p:cNvPr id="15497" name="Group 105"/>
            <p:cNvGrpSpPr>
              <a:grpSpLocks/>
            </p:cNvGrpSpPr>
            <p:nvPr/>
          </p:nvGrpSpPr>
          <p:grpSpPr bwMode="auto">
            <a:xfrm>
              <a:off x="2108" y="2955"/>
              <a:ext cx="159" cy="125"/>
              <a:chOff x="1188" y="2368"/>
              <a:chExt cx="213" cy="86"/>
            </a:xfrm>
          </p:grpSpPr>
          <p:sp>
            <p:nvSpPr>
              <p:cNvPr id="15499" name="Freeform 106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00" name="Freeform 107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01" name="Freeform 108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502" name="Freeform 109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498" name="AutoShape 110"/>
            <p:cNvSpPr>
              <a:spLocks noChangeArrowheads="1"/>
            </p:cNvSpPr>
            <p:nvPr/>
          </p:nvSpPr>
          <p:spPr bwMode="auto">
            <a:xfrm rot="7802682">
              <a:off x="2092" y="2867"/>
              <a:ext cx="120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</p:grpSp>
      <p:grpSp>
        <p:nvGrpSpPr>
          <p:cNvPr id="15439" name="Group 111"/>
          <p:cNvGrpSpPr>
            <a:grpSpLocks/>
          </p:cNvGrpSpPr>
          <p:nvPr/>
        </p:nvGrpSpPr>
        <p:grpSpPr bwMode="auto">
          <a:xfrm>
            <a:off x="6934200" y="2982913"/>
            <a:ext cx="323850" cy="358775"/>
            <a:chOff x="2064" y="2795"/>
            <a:chExt cx="306" cy="321"/>
          </a:xfrm>
        </p:grpSpPr>
        <p:sp>
          <p:nvSpPr>
            <p:cNvPr id="15487" name="AutoShape 112"/>
            <p:cNvSpPr>
              <a:spLocks noChangeArrowheads="1"/>
            </p:cNvSpPr>
            <p:nvPr/>
          </p:nvSpPr>
          <p:spPr bwMode="auto">
            <a:xfrm>
              <a:off x="2064" y="2840"/>
              <a:ext cx="306" cy="276"/>
            </a:xfrm>
            <a:prstGeom prst="cube">
              <a:avLst>
                <a:gd name="adj" fmla="val 27176"/>
              </a:avLst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5488" name="AutoShape 113"/>
            <p:cNvSpPr>
              <a:spLocks noChangeArrowheads="1"/>
            </p:cNvSpPr>
            <p:nvPr/>
          </p:nvSpPr>
          <p:spPr bwMode="auto">
            <a:xfrm rot="7802682" flipH="1" flipV="1">
              <a:off x="2201" y="2830"/>
              <a:ext cx="121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grpSp>
          <p:nvGrpSpPr>
            <p:cNvPr id="15489" name="Group 114"/>
            <p:cNvGrpSpPr>
              <a:grpSpLocks/>
            </p:cNvGrpSpPr>
            <p:nvPr/>
          </p:nvGrpSpPr>
          <p:grpSpPr bwMode="auto">
            <a:xfrm>
              <a:off x="2108" y="2955"/>
              <a:ext cx="159" cy="125"/>
              <a:chOff x="1188" y="2368"/>
              <a:chExt cx="213" cy="86"/>
            </a:xfrm>
          </p:grpSpPr>
          <p:sp>
            <p:nvSpPr>
              <p:cNvPr id="15491" name="Freeform 115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92" name="Freeform 116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93" name="Freeform 117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94" name="Freeform 118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490" name="AutoShape 119"/>
            <p:cNvSpPr>
              <a:spLocks noChangeArrowheads="1"/>
            </p:cNvSpPr>
            <p:nvPr/>
          </p:nvSpPr>
          <p:spPr bwMode="auto">
            <a:xfrm rot="7802682">
              <a:off x="2092" y="2867"/>
              <a:ext cx="120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</p:grpSp>
      <p:grpSp>
        <p:nvGrpSpPr>
          <p:cNvPr id="15440" name="Group 120"/>
          <p:cNvGrpSpPr>
            <a:grpSpLocks/>
          </p:cNvGrpSpPr>
          <p:nvPr/>
        </p:nvGrpSpPr>
        <p:grpSpPr bwMode="auto">
          <a:xfrm>
            <a:off x="7620000" y="2438400"/>
            <a:ext cx="323850" cy="358775"/>
            <a:chOff x="2064" y="2795"/>
            <a:chExt cx="306" cy="321"/>
          </a:xfrm>
        </p:grpSpPr>
        <p:sp>
          <p:nvSpPr>
            <p:cNvPr id="15479" name="AutoShape 121"/>
            <p:cNvSpPr>
              <a:spLocks noChangeArrowheads="1"/>
            </p:cNvSpPr>
            <p:nvPr/>
          </p:nvSpPr>
          <p:spPr bwMode="auto">
            <a:xfrm>
              <a:off x="2064" y="2840"/>
              <a:ext cx="306" cy="276"/>
            </a:xfrm>
            <a:prstGeom prst="cube">
              <a:avLst>
                <a:gd name="adj" fmla="val 27176"/>
              </a:avLst>
            </a:prstGeom>
            <a:gradFill rotWithShape="0"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sp>
          <p:nvSpPr>
            <p:cNvPr id="15480" name="AutoShape 122"/>
            <p:cNvSpPr>
              <a:spLocks noChangeArrowheads="1"/>
            </p:cNvSpPr>
            <p:nvPr/>
          </p:nvSpPr>
          <p:spPr bwMode="auto">
            <a:xfrm rot="7802682" flipH="1" flipV="1">
              <a:off x="2201" y="2830"/>
              <a:ext cx="121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  <p:grpSp>
          <p:nvGrpSpPr>
            <p:cNvPr id="15481" name="Group 123"/>
            <p:cNvGrpSpPr>
              <a:grpSpLocks/>
            </p:cNvGrpSpPr>
            <p:nvPr/>
          </p:nvGrpSpPr>
          <p:grpSpPr bwMode="auto">
            <a:xfrm>
              <a:off x="2108" y="2955"/>
              <a:ext cx="159" cy="125"/>
              <a:chOff x="1188" y="2368"/>
              <a:chExt cx="213" cy="86"/>
            </a:xfrm>
          </p:grpSpPr>
          <p:sp>
            <p:nvSpPr>
              <p:cNvPr id="15483" name="Freeform 124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84" name="Freeform 125"/>
              <p:cNvSpPr>
                <a:spLocks/>
              </p:cNvSpPr>
              <p:nvPr/>
            </p:nvSpPr>
            <p:spPr bwMode="auto">
              <a:xfrm>
                <a:off x="1188" y="2368"/>
                <a:ext cx="211" cy="84"/>
              </a:xfrm>
              <a:custGeom>
                <a:avLst/>
                <a:gdLst>
                  <a:gd name="T0" fmla="*/ 0 w 840"/>
                  <a:gd name="T1" fmla="*/ 0 h 253"/>
                  <a:gd name="T2" fmla="*/ 0 w 840"/>
                  <a:gd name="T3" fmla="*/ 0 h 253"/>
                  <a:gd name="T4" fmla="*/ 0 w 840"/>
                  <a:gd name="T5" fmla="*/ 0 h 253"/>
                  <a:gd name="T6" fmla="*/ 0 w 840"/>
                  <a:gd name="T7" fmla="*/ 0 h 253"/>
                  <a:gd name="T8" fmla="*/ 0 w 840"/>
                  <a:gd name="T9" fmla="*/ 0 h 253"/>
                  <a:gd name="T10" fmla="*/ 0 w 840"/>
                  <a:gd name="T11" fmla="*/ 0 h 253"/>
                  <a:gd name="T12" fmla="*/ 0 w 840"/>
                  <a:gd name="T13" fmla="*/ 0 h 253"/>
                  <a:gd name="T14" fmla="*/ 0 w 840"/>
                  <a:gd name="T15" fmla="*/ 0 h 253"/>
                  <a:gd name="T16" fmla="*/ 0 w 840"/>
                  <a:gd name="T17" fmla="*/ 0 h 253"/>
                  <a:gd name="T18" fmla="*/ 0 w 840"/>
                  <a:gd name="T19" fmla="*/ 0 h 253"/>
                  <a:gd name="T20" fmla="*/ 0 w 840"/>
                  <a:gd name="T21" fmla="*/ 0 h 253"/>
                  <a:gd name="T22" fmla="*/ 0 w 840"/>
                  <a:gd name="T23" fmla="*/ 0 h 253"/>
                  <a:gd name="T24" fmla="*/ 0 w 840"/>
                  <a:gd name="T25" fmla="*/ 0 h 253"/>
                  <a:gd name="T26" fmla="*/ 0 w 840"/>
                  <a:gd name="T27" fmla="*/ 0 h 253"/>
                  <a:gd name="T28" fmla="*/ 0 w 840"/>
                  <a:gd name="T29" fmla="*/ 0 h 253"/>
                  <a:gd name="T30" fmla="*/ 0 w 840"/>
                  <a:gd name="T31" fmla="*/ 0 h 253"/>
                  <a:gd name="T32" fmla="*/ 0 w 840"/>
                  <a:gd name="T33" fmla="*/ 0 h 253"/>
                  <a:gd name="T34" fmla="*/ 0 w 840"/>
                  <a:gd name="T35" fmla="*/ 0 h 253"/>
                  <a:gd name="T36" fmla="*/ 0 w 840"/>
                  <a:gd name="T37" fmla="*/ 0 h 253"/>
                  <a:gd name="T38" fmla="*/ 0 w 840"/>
                  <a:gd name="T39" fmla="*/ 0 h 253"/>
                  <a:gd name="T40" fmla="*/ 0 w 840"/>
                  <a:gd name="T41" fmla="*/ 0 h 253"/>
                  <a:gd name="T42" fmla="*/ 0 w 840"/>
                  <a:gd name="T43" fmla="*/ 0 h 253"/>
                  <a:gd name="T44" fmla="*/ 0 w 840"/>
                  <a:gd name="T45" fmla="*/ 0 h 253"/>
                  <a:gd name="T46" fmla="*/ 0 w 840"/>
                  <a:gd name="T47" fmla="*/ 0 h 253"/>
                  <a:gd name="T48" fmla="*/ 0 w 840"/>
                  <a:gd name="T49" fmla="*/ 0 h 253"/>
                  <a:gd name="T50" fmla="*/ 0 w 840"/>
                  <a:gd name="T51" fmla="*/ 0 h 253"/>
                  <a:gd name="T52" fmla="*/ 0 w 840"/>
                  <a:gd name="T53" fmla="*/ 0 h 253"/>
                  <a:gd name="T54" fmla="*/ 0 w 840"/>
                  <a:gd name="T55" fmla="*/ 0 h 253"/>
                  <a:gd name="T56" fmla="*/ 0 w 840"/>
                  <a:gd name="T57" fmla="*/ 0 h 253"/>
                  <a:gd name="T58" fmla="*/ 0 w 840"/>
                  <a:gd name="T59" fmla="*/ 0 h 253"/>
                  <a:gd name="T60" fmla="*/ 0 w 840"/>
                  <a:gd name="T61" fmla="*/ 0 h 253"/>
                  <a:gd name="T62" fmla="*/ 0 w 840"/>
                  <a:gd name="T63" fmla="*/ 0 h 253"/>
                  <a:gd name="T64" fmla="*/ 0 w 840"/>
                  <a:gd name="T65" fmla="*/ 0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3"/>
                  <a:gd name="T101" fmla="*/ 840 w 840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3">
                    <a:moveTo>
                      <a:pt x="123" y="33"/>
                    </a:moveTo>
                    <a:lnTo>
                      <a:pt x="310" y="33"/>
                    </a:lnTo>
                    <a:lnTo>
                      <a:pt x="424" y="106"/>
                    </a:lnTo>
                    <a:lnTo>
                      <a:pt x="539" y="33"/>
                    </a:lnTo>
                    <a:lnTo>
                      <a:pt x="715" y="33"/>
                    </a:lnTo>
                    <a:lnTo>
                      <a:pt x="715" y="0"/>
                    </a:lnTo>
                    <a:lnTo>
                      <a:pt x="840" y="49"/>
                    </a:lnTo>
                    <a:lnTo>
                      <a:pt x="715" y="98"/>
                    </a:lnTo>
                    <a:lnTo>
                      <a:pt x="715" y="65"/>
                    </a:lnTo>
                    <a:lnTo>
                      <a:pt x="559" y="65"/>
                    </a:lnTo>
                    <a:lnTo>
                      <a:pt x="456" y="123"/>
                    </a:lnTo>
                    <a:lnTo>
                      <a:pt x="559" y="188"/>
                    </a:lnTo>
                    <a:lnTo>
                      <a:pt x="715" y="188"/>
                    </a:lnTo>
                    <a:lnTo>
                      <a:pt x="715" y="147"/>
                    </a:lnTo>
                    <a:lnTo>
                      <a:pt x="840" y="204"/>
                    </a:lnTo>
                    <a:lnTo>
                      <a:pt x="715" y="253"/>
                    </a:lnTo>
                    <a:lnTo>
                      <a:pt x="715" y="220"/>
                    </a:lnTo>
                    <a:lnTo>
                      <a:pt x="539" y="220"/>
                    </a:lnTo>
                    <a:lnTo>
                      <a:pt x="424" y="147"/>
                    </a:lnTo>
                    <a:lnTo>
                      <a:pt x="310" y="220"/>
                    </a:lnTo>
                    <a:lnTo>
                      <a:pt x="123" y="220"/>
                    </a:lnTo>
                    <a:lnTo>
                      <a:pt x="123" y="253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89" y="188"/>
                    </a:lnTo>
                    <a:lnTo>
                      <a:pt x="393" y="131"/>
                    </a:lnTo>
                    <a:lnTo>
                      <a:pt x="289" y="65"/>
                    </a:lnTo>
                    <a:lnTo>
                      <a:pt x="123" y="65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85" name="Freeform 126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486" name="Freeform 127"/>
              <p:cNvSpPr>
                <a:spLocks/>
              </p:cNvSpPr>
              <p:nvPr/>
            </p:nvSpPr>
            <p:spPr bwMode="auto">
              <a:xfrm>
                <a:off x="1191" y="2370"/>
                <a:ext cx="210" cy="84"/>
              </a:xfrm>
              <a:custGeom>
                <a:avLst/>
                <a:gdLst>
                  <a:gd name="T0" fmla="*/ 0 w 840"/>
                  <a:gd name="T1" fmla="*/ 0 h 252"/>
                  <a:gd name="T2" fmla="*/ 0 w 840"/>
                  <a:gd name="T3" fmla="*/ 0 h 252"/>
                  <a:gd name="T4" fmla="*/ 0 w 840"/>
                  <a:gd name="T5" fmla="*/ 0 h 252"/>
                  <a:gd name="T6" fmla="*/ 0 w 840"/>
                  <a:gd name="T7" fmla="*/ 0 h 252"/>
                  <a:gd name="T8" fmla="*/ 0 w 840"/>
                  <a:gd name="T9" fmla="*/ 0 h 252"/>
                  <a:gd name="T10" fmla="*/ 0 w 840"/>
                  <a:gd name="T11" fmla="*/ 0 h 252"/>
                  <a:gd name="T12" fmla="*/ 0 w 840"/>
                  <a:gd name="T13" fmla="*/ 0 h 252"/>
                  <a:gd name="T14" fmla="*/ 0 w 840"/>
                  <a:gd name="T15" fmla="*/ 0 h 252"/>
                  <a:gd name="T16" fmla="*/ 0 w 840"/>
                  <a:gd name="T17" fmla="*/ 0 h 252"/>
                  <a:gd name="T18" fmla="*/ 0 w 840"/>
                  <a:gd name="T19" fmla="*/ 0 h 252"/>
                  <a:gd name="T20" fmla="*/ 0 w 840"/>
                  <a:gd name="T21" fmla="*/ 0 h 252"/>
                  <a:gd name="T22" fmla="*/ 0 w 840"/>
                  <a:gd name="T23" fmla="*/ 0 h 252"/>
                  <a:gd name="T24" fmla="*/ 0 w 840"/>
                  <a:gd name="T25" fmla="*/ 0 h 252"/>
                  <a:gd name="T26" fmla="*/ 0 w 840"/>
                  <a:gd name="T27" fmla="*/ 0 h 252"/>
                  <a:gd name="T28" fmla="*/ 0 w 840"/>
                  <a:gd name="T29" fmla="*/ 0 h 252"/>
                  <a:gd name="T30" fmla="*/ 0 w 840"/>
                  <a:gd name="T31" fmla="*/ 0 h 252"/>
                  <a:gd name="T32" fmla="*/ 0 w 840"/>
                  <a:gd name="T33" fmla="*/ 0 h 252"/>
                  <a:gd name="T34" fmla="*/ 0 w 840"/>
                  <a:gd name="T35" fmla="*/ 0 h 252"/>
                  <a:gd name="T36" fmla="*/ 0 w 840"/>
                  <a:gd name="T37" fmla="*/ 0 h 252"/>
                  <a:gd name="T38" fmla="*/ 0 w 840"/>
                  <a:gd name="T39" fmla="*/ 0 h 252"/>
                  <a:gd name="T40" fmla="*/ 0 w 840"/>
                  <a:gd name="T41" fmla="*/ 0 h 252"/>
                  <a:gd name="T42" fmla="*/ 0 w 840"/>
                  <a:gd name="T43" fmla="*/ 0 h 252"/>
                  <a:gd name="T44" fmla="*/ 0 w 840"/>
                  <a:gd name="T45" fmla="*/ 0 h 252"/>
                  <a:gd name="T46" fmla="*/ 0 w 840"/>
                  <a:gd name="T47" fmla="*/ 0 h 252"/>
                  <a:gd name="T48" fmla="*/ 0 w 840"/>
                  <a:gd name="T49" fmla="*/ 0 h 252"/>
                  <a:gd name="T50" fmla="*/ 0 w 840"/>
                  <a:gd name="T51" fmla="*/ 0 h 252"/>
                  <a:gd name="T52" fmla="*/ 0 w 840"/>
                  <a:gd name="T53" fmla="*/ 0 h 252"/>
                  <a:gd name="T54" fmla="*/ 0 w 840"/>
                  <a:gd name="T55" fmla="*/ 0 h 252"/>
                  <a:gd name="T56" fmla="*/ 0 w 840"/>
                  <a:gd name="T57" fmla="*/ 0 h 252"/>
                  <a:gd name="T58" fmla="*/ 0 w 840"/>
                  <a:gd name="T59" fmla="*/ 0 h 252"/>
                  <a:gd name="T60" fmla="*/ 0 w 840"/>
                  <a:gd name="T61" fmla="*/ 0 h 252"/>
                  <a:gd name="T62" fmla="*/ 0 w 840"/>
                  <a:gd name="T63" fmla="*/ 0 h 252"/>
                  <a:gd name="T64" fmla="*/ 0 w 840"/>
                  <a:gd name="T65" fmla="*/ 0 h 2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40"/>
                  <a:gd name="T100" fmla="*/ 0 h 252"/>
                  <a:gd name="T101" fmla="*/ 840 w 840"/>
                  <a:gd name="T102" fmla="*/ 252 h 2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40" h="252">
                    <a:moveTo>
                      <a:pt x="123" y="33"/>
                    </a:moveTo>
                    <a:lnTo>
                      <a:pt x="310" y="33"/>
                    </a:lnTo>
                    <a:lnTo>
                      <a:pt x="425" y="106"/>
                    </a:lnTo>
                    <a:lnTo>
                      <a:pt x="539" y="33"/>
                    </a:lnTo>
                    <a:lnTo>
                      <a:pt x="716" y="33"/>
                    </a:lnTo>
                    <a:lnTo>
                      <a:pt x="716" y="0"/>
                    </a:lnTo>
                    <a:lnTo>
                      <a:pt x="840" y="49"/>
                    </a:lnTo>
                    <a:lnTo>
                      <a:pt x="716" y="98"/>
                    </a:lnTo>
                    <a:lnTo>
                      <a:pt x="716" y="66"/>
                    </a:lnTo>
                    <a:lnTo>
                      <a:pt x="560" y="66"/>
                    </a:lnTo>
                    <a:lnTo>
                      <a:pt x="456" y="123"/>
                    </a:lnTo>
                    <a:lnTo>
                      <a:pt x="560" y="188"/>
                    </a:lnTo>
                    <a:lnTo>
                      <a:pt x="716" y="188"/>
                    </a:lnTo>
                    <a:lnTo>
                      <a:pt x="716" y="147"/>
                    </a:lnTo>
                    <a:lnTo>
                      <a:pt x="840" y="204"/>
                    </a:lnTo>
                    <a:lnTo>
                      <a:pt x="716" y="252"/>
                    </a:lnTo>
                    <a:lnTo>
                      <a:pt x="716" y="221"/>
                    </a:lnTo>
                    <a:lnTo>
                      <a:pt x="539" y="221"/>
                    </a:lnTo>
                    <a:lnTo>
                      <a:pt x="425" y="147"/>
                    </a:lnTo>
                    <a:lnTo>
                      <a:pt x="310" y="221"/>
                    </a:lnTo>
                    <a:lnTo>
                      <a:pt x="123" y="221"/>
                    </a:lnTo>
                    <a:lnTo>
                      <a:pt x="123" y="252"/>
                    </a:lnTo>
                    <a:lnTo>
                      <a:pt x="0" y="204"/>
                    </a:lnTo>
                    <a:lnTo>
                      <a:pt x="123" y="147"/>
                    </a:lnTo>
                    <a:lnTo>
                      <a:pt x="123" y="188"/>
                    </a:lnTo>
                    <a:lnTo>
                      <a:pt x="290" y="188"/>
                    </a:lnTo>
                    <a:lnTo>
                      <a:pt x="394" y="131"/>
                    </a:lnTo>
                    <a:lnTo>
                      <a:pt x="290" y="66"/>
                    </a:lnTo>
                    <a:lnTo>
                      <a:pt x="123" y="66"/>
                    </a:lnTo>
                    <a:lnTo>
                      <a:pt x="123" y="98"/>
                    </a:lnTo>
                    <a:lnTo>
                      <a:pt x="0" y="49"/>
                    </a:lnTo>
                    <a:lnTo>
                      <a:pt x="123" y="0"/>
                    </a:lnTo>
                    <a:lnTo>
                      <a:pt x="123" y="3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482" name="AutoShape 128"/>
            <p:cNvSpPr>
              <a:spLocks noChangeArrowheads="1"/>
            </p:cNvSpPr>
            <p:nvPr/>
          </p:nvSpPr>
          <p:spPr bwMode="auto">
            <a:xfrm rot="7802682">
              <a:off x="2092" y="2867"/>
              <a:ext cx="120" cy="52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rIns="45720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ＭＳ Ｐゴシック" pitchFamily="50" charset="-128"/>
                </a:defRPr>
              </a:lvl9pPr>
            </a:lstStyle>
            <a:p>
              <a:pPr eaLnBrk="1" hangingPunct="1"/>
              <a:endParaRPr lang="ja-JP" altLang="en-US">
                <a:latin typeface="Calibri" pitchFamily="34" charset="0"/>
              </a:endParaRPr>
            </a:p>
          </p:txBody>
        </p:sp>
      </p:grpSp>
      <p:pic>
        <p:nvPicPr>
          <p:cNvPr id="15441" name="Picture 44" descr="MCj00892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861050"/>
            <a:ext cx="838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42" name="Line 130"/>
          <p:cNvSpPr>
            <a:spLocks noChangeShapeType="1"/>
          </p:cNvSpPr>
          <p:nvPr/>
        </p:nvSpPr>
        <p:spPr bwMode="auto">
          <a:xfrm>
            <a:off x="54864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43" name="Line 131"/>
          <p:cNvSpPr>
            <a:spLocks noChangeShapeType="1"/>
          </p:cNvSpPr>
          <p:nvPr/>
        </p:nvSpPr>
        <p:spPr bwMode="auto">
          <a:xfrm flipV="1">
            <a:off x="7010400" y="41910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44" name="Line 132"/>
          <p:cNvSpPr>
            <a:spLocks noChangeShapeType="1"/>
          </p:cNvSpPr>
          <p:nvPr/>
        </p:nvSpPr>
        <p:spPr bwMode="auto">
          <a:xfrm>
            <a:off x="4876800" y="3276600"/>
            <a:ext cx="12954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45" name="Line 133"/>
          <p:cNvSpPr>
            <a:spLocks noChangeShapeType="1"/>
          </p:cNvSpPr>
          <p:nvPr/>
        </p:nvSpPr>
        <p:spPr bwMode="auto">
          <a:xfrm>
            <a:off x="6400800" y="3581400"/>
            <a:ext cx="457200" cy="7620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46" name="Rectangle 134"/>
          <p:cNvSpPr>
            <a:spLocks noChangeArrowheads="1"/>
          </p:cNvSpPr>
          <p:nvPr/>
        </p:nvSpPr>
        <p:spPr bwMode="auto">
          <a:xfrm>
            <a:off x="6019800" y="2438400"/>
            <a:ext cx="1981200" cy="1828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/>
            <a:endParaRPr lang="ja-JP" altLang="en-US">
              <a:latin typeface="Calibri" pitchFamily="34" charset="0"/>
            </a:endParaRPr>
          </a:p>
        </p:txBody>
      </p:sp>
      <p:sp>
        <p:nvSpPr>
          <p:cNvPr id="15447" name="Line 135"/>
          <p:cNvSpPr>
            <a:spLocks noChangeShapeType="1"/>
          </p:cNvSpPr>
          <p:nvPr/>
        </p:nvSpPr>
        <p:spPr bwMode="auto">
          <a:xfrm>
            <a:off x="7315200" y="2057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48" name="Line 136"/>
          <p:cNvSpPr>
            <a:spLocks noChangeShapeType="1"/>
          </p:cNvSpPr>
          <p:nvPr/>
        </p:nvSpPr>
        <p:spPr bwMode="auto">
          <a:xfrm flipH="1">
            <a:off x="4800600" y="1981200"/>
            <a:ext cx="21336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49" name="Line 137"/>
          <p:cNvSpPr>
            <a:spLocks noChangeShapeType="1"/>
          </p:cNvSpPr>
          <p:nvPr/>
        </p:nvSpPr>
        <p:spPr bwMode="auto">
          <a:xfrm>
            <a:off x="4267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50" name="Text Box 138"/>
          <p:cNvSpPr txBox="1">
            <a:spLocks noChangeArrowheads="1"/>
          </p:cNvSpPr>
          <p:nvPr/>
        </p:nvSpPr>
        <p:spPr bwMode="auto">
          <a:xfrm>
            <a:off x="7315200" y="558924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dirty="0" smtClean="0"/>
              <a:t>DC</a:t>
            </a:r>
            <a:endParaRPr lang="ja-JP" altLang="en-US" sz="1400" dirty="0"/>
          </a:p>
        </p:txBody>
      </p:sp>
      <p:sp>
        <p:nvSpPr>
          <p:cNvPr id="15451" name="Freeform 139"/>
          <p:cNvSpPr>
            <a:spLocks/>
          </p:cNvSpPr>
          <p:nvPr/>
        </p:nvSpPr>
        <p:spPr bwMode="auto">
          <a:xfrm>
            <a:off x="2971800" y="5791200"/>
            <a:ext cx="2971800" cy="393700"/>
          </a:xfrm>
          <a:custGeom>
            <a:avLst/>
            <a:gdLst>
              <a:gd name="T0" fmla="*/ 0 w 1776"/>
              <a:gd name="T1" fmla="*/ 0 h 248"/>
              <a:gd name="T2" fmla="*/ 2147483647 w 1776"/>
              <a:gd name="T3" fmla="*/ 2147483647 h 248"/>
              <a:gd name="T4" fmla="*/ 2147483647 w 1776"/>
              <a:gd name="T5" fmla="*/ 2147483647 h 248"/>
              <a:gd name="T6" fmla="*/ 0 60000 65536"/>
              <a:gd name="T7" fmla="*/ 0 60000 65536"/>
              <a:gd name="T8" fmla="*/ 0 60000 65536"/>
              <a:gd name="T9" fmla="*/ 0 w 1776"/>
              <a:gd name="T10" fmla="*/ 0 h 248"/>
              <a:gd name="T11" fmla="*/ 1776 w 177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248">
                <a:moveTo>
                  <a:pt x="0" y="0"/>
                </a:moveTo>
                <a:cubicBezTo>
                  <a:pt x="236" y="116"/>
                  <a:pt x="472" y="232"/>
                  <a:pt x="768" y="240"/>
                </a:cubicBezTo>
                <a:cubicBezTo>
                  <a:pt x="1064" y="248"/>
                  <a:pt x="1420" y="148"/>
                  <a:pt x="1776" y="48"/>
                </a:cubicBezTo>
              </a:path>
            </a:pathLst>
          </a:custGeom>
          <a:noFill/>
          <a:ln w="76200" cmpd="sng">
            <a:solidFill>
              <a:srgbClr val="6699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52" name="Text Box 140"/>
          <p:cNvSpPr txBox="1">
            <a:spLocks noChangeArrowheads="1"/>
          </p:cNvSpPr>
          <p:nvPr/>
        </p:nvSpPr>
        <p:spPr bwMode="auto">
          <a:xfrm>
            <a:off x="3581400" y="6172200"/>
            <a:ext cx="24307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b="1" dirty="0" smtClean="0">
                <a:solidFill>
                  <a:srgbClr val="0000FF"/>
                </a:solidFill>
              </a:rPr>
              <a:t>③deploy contents</a:t>
            </a:r>
            <a:endParaRPr lang="ja-JP" altLang="en-US" b="1" dirty="0">
              <a:solidFill>
                <a:srgbClr val="0000FF"/>
              </a:solidFill>
            </a:endParaRPr>
          </a:p>
        </p:txBody>
      </p:sp>
      <p:sp>
        <p:nvSpPr>
          <p:cNvPr id="15453" name="Line 141"/>
          <p:cNvSpPr>
            <a:spLocks noChangeShapeType="1"/>
          </p:cNvSpPr>
          <p:nvPr/>
        </p:nvSpPr>
        <p:spPr bwMode="auto">
          <a:xfrm>
            <a:off x="4800600" y="3429000"/>
            <a:ext cx="1143000" cy="1371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54" name="Freeform 142"/>
          <p:cNvSpPr>
            <a:spLocks/>
          </p:cNvSpPr>
          <p:nvPr/>
        </p:nvSpPr>
        <p:spPr bwMode="auto">
          <a:xfrm>
            <a:off x="7086600" y="1981200"/>
            <a:ext cx="1155700" cy="2895600"/>
          </a:xfrm>
          <a:custGeom>
            <a:avLst/>
            <a:gdLst>
              <a:gd name="T0" fmla="*/ 0 w 680"/>
              <a:gd name="T1" fmla="*/ 2147483647 h 1776"/>
              <a:gd name="T2" fmla="*/ 2147483647 w 680"/>
              <a:gd name="T3" fmla="*/ 2147483647 h 1776"/>
              <a:gd name="T4" fmla="*/ 2147483647 w 680"/>
              <a:gd name="T5" fmla="*/ 2147483647 h 1776"/>
              <a:gd name="T6" fmla="*/ 2147483647 w 680"/>
              <a:gd name="T7" fmla="*/ 0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1776"/>
              <a:gd name="T14" fmla="*/ 680 w 680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1776">
                <a:moveTo>
                  <a:pt x="0" y="1776"/>
                </a:moveTo>
                <a:cubicBezTo>
                  <a:pt x="212" y="1496"/>
                  <a:pt x="424" y="1216"/>
                  <a:pt x="528" y="1008"/>
                </a:cubicBezTo>
                <a:cubicBezTo>
                  <a:pt x="632" y="800"/>
                  <a:pt x="680" y="696"/>
                  <a:pt x="624" y="528"/>
                </a:cubicBezTo>
                <a:cubicBezTo>
                  <a:pt x="568" y="360"/>
                  <a:pt x="380" y="180"/>
                  <a:pt x="192" y="0"/>
                </a:cubicBezTo>
              </a:path>
            </a:pathLst>
          </a:custGeom>
          <a:noFill/>
          <a:ln w="76200" cmpd="sng">
            <a:solidFill>
              <a:srgbClr val="FF99CC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55" name="Text Box 143"/>
          <p:cNvSpPr txBox="1">
            <a:spLocks noChangeArrowheads="1"/>
          </p:cNvSpPr>
          <p:nvPr/>
        </p:nvSpPr>
        <p:spPr bwMode="auto">
          <a:xfrm>
            <a:off x="7696200" y="3200400"/>
            <a:ext cx="12682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b="1" dirty="0" smtClean="0">
                <a:solidFill>
                  <a:srgbClr val="FF0000"/>
                </a:solidFill>
              </a:rPr>
              <a:t>④Deliver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456" name="AutoShape 144"/>
          <p:cNvSpPr>
            <a:spLocks noChangeArrowheads="1"/>
          </p:cNvSpPr>
          <p:nvPr/>
        </p:nvSpPr>
        <p:spPr bwMode="auto">
          <a:xfrm>
            <a:off x="2895600" y="1828800"/>
            <a:ext cx="914400" cy="762000"/>
          </a:xfrm>
          <a:prstGeom prst="can">
            <a:avLst>
              <a:gd name="adj" fmla="val 26458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latin typeface="Calibri" pitchFamily="34" charset="0"/>
              </a:rPr>
              <a:t>Resource</a:t>
            </a:r>
          </a:p>
          <a:p>
            <a:pPr algn="ctr" eaLnBrk="1" hangingPunct="1"/>
            <a:r>
              <a:rPr lang="en-US" altLang="ja-JP" sz="1200" dirty="0" smtClean="0">
                <a:latin typeface="Calibri" pitchFamily="34" charset="0"/>
              </a:rPr>
              <a:t>database</a:t>
            </a:r>
          </a:p>
        </p:txBody>
      </p:sp>
      <p:pic>
        <p:nvPicPr>
          <p:cNvPr id="15457" name="Picture 48" descr="MCj0232092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87688" y="1219200"/>
            <a:ext cx="646112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59" name="Picture 43" descr="MCj0238999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682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0" name="Text Box 148"/>
          <p:cNvSpPr txBox="1">
            <a:spLocks noChangeArrowheads="1"/>
          </p:cNvSpPr>
          <p:nvPr/>
        </p:nvSpPr>
        <p:spPr bwMode="auto">
          <a:xfrm>
            <a:off x="3962400" y="44958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dirty="0" smtClean="0"/>
              <a:t>NW provider</a:t>
            </a:r>
            <a:endParaRPr lang="ja-JP" altLang="en-US" sz="1400" dirty="0"/>
          </a:p>
        </p:txBody>
      </p:sp>
      <p:pic>
        <p:nvPicPr>
          <p:cNvPr id="15461" name="Picture 43" descr="MCj0238999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81225"/>
            <a:ext cx="682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" name="Text Box 150"/>
          <p:cNvSpPr txBox="1">
            <a:spLocks noChangeArrowheads="1"/>
          </p:cNvSpPr>
          <p:nvPr/>
        </p:nvSpPr>
        <p:spPr bwMode="auto">
          <a:xfrm>
            <a:off x="5562600" y="25908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dirty="0" smtClean="0"/>
              <a:t>NW provider</a:t>
            </a:r>
            <a:endParaRPr lang="ja-JP" altLang="en-US" sz="1400" dirty="0"/>
          </a:p>
        </p:txBody>
      </p:sp>
      <p:sp>
        <p:nvSpPr>
          <p:cNvPr id="15463" name="Text Box 151"/>
          <p:cNvSpPr txBox="1">
            <a:spLocks noChangeArrowheads="1"/>
          </p:cNvSpPr>
          <p:nvPr/>
        </p:nvSpPr>
        <p:spPr bwMode="auto">
          <a:xfrm>
            <a:off x="5562600" y="16002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dirty="0" smtClean="0"/>
              <a:t>①request</a:t>
            </a:r>
            <a:endParaRPr lang="ja-JP" altLang="en-US" dirty="0"/>
          </a:p>
        </p:txBody>
      </p:sp>
      <p:sp>
        <p:nvSpPr>
          <p:cNvPr id="15464" name="Text Box 152"/>
          <p:cNvSpPr txBox="1">
            <a:spLocks noChangeArrowheads="1"/>
          </p:cNvSpPr>
          <p:nvPr/>
        </p:nvSpPr>
        <p:spPr bwMode="auto">
          <a:xfrm>
            <a:off x="3581400" y="3581400"/>
            <a:ext cx="19050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b="1" dirty="0" smtClean="0">
                <a:solidFill>
                  <a:srgbClr val="6600CC"/>
                </a:solidFill>
              </a:rPr>
              <a:t>②resource </a:t>
            </a:r>
            <a:r>
              <a:rPr lang="en-US" altLang="ja-JP" b="1" dirty="0" err="1" smtClean="0">
                <a:solidFill>
                  <a:srgbClr val="6600CC"/>
                </a:solidFill>
              </a:rPr>
              <a:t>rsv</a:t>
            </a:r>
            <a:r>
              <a:rPr lang="en-US" altLang="ja-JP" b="1" dirty="0" smtClean="0">
                <a:solidFill>
                  <a:srgbClr val="6600CC"/>
                </a:solidFill>
              </a:rPr>
              <a:t>.</a:t>
            </a:r>
            <a:endParaRPr lang="ja-JP" altLang="en-US" b="1" dirty="0">
              <a:solidFill>
                <a:srgbClr val="6600CC"/>
              </a:solidFill>
            </a:endParaRPr>
          </a:p>
        </p:txBody>
      </p:sp>
      <p:pic>
        <p:nvPicPr>
          <p:cNvPr id="15465" name="Picture 72" descr="MCj03984530000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12063" y="1295400"/>
            <a:ext cx="57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466" name="Picture 51" descr="MCj0238993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668463"/>
            <a:ext cx="6969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7" name="AutoShape 155"/>
          <p:cNvSpPr>
            <a:spLocks noChangeArrowheads="1"/>
          </p:cNvSpPr>
          <p:nvPr/>
        </p:nvSpPr>
        <p:spPr bwMode="auto">
          <a:xfrm>
            <a:off x="1524000" y="2667000"/>
            <a:ext cx="914400" cy="762000"/>
          </a:xfrm>
          <a:prstGeom prst="can">
            <a:avLst>
              <a:gd name="adj" fmla="val 26458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latin typeface="Calibri" pitchFamily="34" charset="0"/>
              </a:rPr>
              <a:t>Res. Usage</a:t>
            </a:r>
          </a:p>
          <a:p>
            <a:pPr algn="ctr" eaLnBrk="1" hangingPunct="1"/>
            <a:r>
              <a:rPr lang="en-US" altLang="ja-JP" sz="1200" dirty="0" smtClean="0">
                <a:latin typeface="Calibri" pitchFamily="34" charset="0"/>
              </a:rPr>
              <a:t>history</a:t>
            </a:r>
            <a:endParaRPr lang="ja-JP" altLang="en-US" sz="1200" dirty="0">
              <a:latin typeface="Calibri" pitchFamily="34" charset="0"/>
            </a:endParaRPr>
          </a:p>
        </p:txBody>
      </p:sp>
      <p:sp>
        <p:nvSpPr>
          <p:cNvPr id="15468" name="AutoShape 156"/>
          <p:cNvSpPr>
            <a:spLocks noChangeArrowheads="1"/>
          </p:cNvSpPr>
          <p:nvPr/>
        </p:nvSpPr>
        <p:spPr bwMode="auto">
          <a:xfrm>
            <a:off x="2590800" y="2667000"/>
            <a:ext cx="914400" cy="762000"/>
          </a:xfrm>
          <a:prstGeom prst="can">
            <a:avLst>
              <a:gd name="adj" fmla="val 26458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latin typeface="Calibri" pitchFamily="34" charset="0"/>
              </a:rPr>
              <a:t>User</a:t>
            </a:r>
          </a:p>
          <a:p>
            <a:pPr algn="ctr" eaLnBrk="1" hangingPunct="1"/>
            <a:r>
              <a:rPr lang="en-US" altLang="ja-JP" sz="1200" dirty="0" smtClean="0">
                <a:latin typeface="Calibri" pitchFamily="34" charset="0"/>
              </a:rPr>
              <a:t>database</a:t>
            </a:r>
            <a:endParaRPr lang="ja-JP" altLang="en-US" sz="1200" dirty="0">
              <a:latin typeface="Calibri" pitchFamily="34" charset="0"/>
            </a:endParaRPr>
          </a:p>
        </p:txBody>
      </p:sp>
      <p:sp>
        <p:nvSpPr>
          <p:cNvPr id="15469" name="Line 157"/>
          <p:cNvSpPr>
            <a:spLocks noChangeShapeType="1"/>
          </p:cNvSpPr>
          <p:nvPr/>
        </p:nvSpPr>
        <p:spPr bwMode="auto">
          <a:xfrm flipH="1" flipV="1">
            <a:off x="2286000" y="3276600"/>
            <a:ext cx="1295400" cy="12192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70" name="Line 158"/>
          <p:cNvSpPr>
            <a:spLocks noChangeShapeType="1"/>
          </p:cNvSpPr>
          <p:nvPr/>
        </p:nvSpPr>
        <p:spPr bwMode="auto">
          <a:xfrm flipH="1" flipV="1">
            <a:off x="2209800" y="3276600"/>
            <a:ext cx="609600" cy="13716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71" name="Line 159"/>
          <p:cNvSpPr>
            <a:spLocks noChangeShapeType="1"/>
          </p:cNvSpPr>
          <p:nvPr/>
        </p:nvSpPr>
        <p:spPr bwMode="auto">
          <a:xfrm flipH="1" flipV="1">
            <a:off x="2133600" y="3276600"/>
            <a:ext cx="228600" cy="1371600"/>
          </a:xfrm>
          <a:prstGeom prst="line">
            <a:avLst/>
          </a:prstGeom>
          <a:noFill/>
          <a:ln w="28575" cap="rnd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5472" name="Text Box 160"/>
          <p:cNvSpPr txBox="1">
            <a:spLocks noChangeArrowheads="1"/>
          </p:cNvSpPr>
          <p:nvPr/>
        </p:nvSpPr>
        <p:spPr bwMode="auto">
          <a:xfrm>
            <a:off x="1295400" y="3581400"/>
            <a:ext cx="1828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b="1" dirty="0" smtClean="0">
                <a:solidFill>
                  <a:srgbClr val="FF3300"/>
                </a:solidFill>
              </a:rPr>
              <a:t>Monitoring</a:t>
            </a:r>
            <a:endParaRPr lang="ja-JP" altLang="en-US" b="1" dirty="0">
              <a:solidFill>
                <a:srgbClr val="FF3300"/>
              </a:solidFill>
            </a:endParaRPr>
          </a:p>
        </p:txBody>
      </p:sp>
      <p:sp>
        <p:nvSpPr>
          <p:cNvPr id="15473" name="AutoShape 161"/>
          <p:cNvSpPr>
            <a:spLocks noChangeArrowheads="1"/>
          </p:cNvSpPr>
          <p:nvPr/>
        </p:nvSpPr>
        <p:spPr bwMode="auto">
          <a:xfrm>
            <a:off x="2057400" y="2362200"/>
            <a:ext cx="9906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750" y="10800"/>
                </a:moveTo>
                <a:cubicBezTo>
                  <a:pt x="2750" y="15246"/>
                  <a:pt x="6354" y="18850"/>
                  <a:pt x="10800" y="18850"/>
                </a:cubicBezTo>
                <a:cubicBezTo>
                  <a:pt x="15246" y="18850"/>
                  <a:pt x="18850" y="15246"/>
                  <a:pt x="18850" y="10800"/>
                </a:cubicBezTo>
                <a:cubicBezTo>
                  <a:pt x="18850" y="6354"/>
                  <a:pt x="15246" y="2750"/>
                  <a:pt x="10800" y="2750"/>
                </a:cubicBezTo>
                <a:cubicBezTo>
                  <a:pt x="6354" y="2750"/>
                  <a:pt x="2750" y="6354"/>
                  <a:pt x="2750" y="10800"/>
                </a:cubicBez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15474" name="Picture 163" descr="MC900229431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9144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75" name="Text Box 164"/>
          <p:cNvSpPr txBox="1">
            <a:spLocks noChangeArrowheads="1"/>
          </p:cNvSpPr>
          <p:nvPr/>
        </p:nvSpPr>
        <p:spPr bwMode="auto">
          <a:xfrm>
            <a:off x="539552" y="1371600"/>
            <a:ext cx="2127448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b="1" dirty="0" smtClean="0">
                <a:solidFill>
                  <a:srgbClr val="009900"/>
                </a:solidFill>
              </a:rPr>
              <a:t>★Resource discovery</a:t>
            </a:r>
            <a:endParaRPr lang="ja-JP" altLang="en-US" b="1" dirty="0">
              <a:solidFill>
                <a:srgbClr val="009900"/>
              </a:solidFill>
            </a:endParaRPr>
          </a:p>
        </p:txBody>
      </p:sp>
      <p:sp>
        <p:nvSpPr>
          <p:cNvPr id="15477" name="タイトル 164"/>
          <p:cNvSpPr>
            <a:spLocks noGrp="1"/>
          </p:cNvSpPr>
          <p:nvPr>
            <p:ph type="title" idx="4294967295"/>
          </p:nvPr>
        </p:nvSpPr>
        <p:spPr>
          <a:xfrm>
            <a:off x="395288" y="115888"/>
            <a:ext cx="8640762" cy="431800"/>
          </a:xfrm>
        </p:spPr>
        <p:txBody>
          <a:bodyPr/>
          <a:lstStyle/>
          <a:p>
            <a:r>
              <a:rPr lang="en-US" altLang="ja-JP" sz="2400" dirty="0" smtClean="0"/>
              <a:t>Resource management model of </a:t>
            </a:r>
            <a:r>
              <a:rPr lang="en-US" altLang="ja-JP" sz="2400" dirty="0" err="1" smtClean="0"/>
              <a:t>VoD</a:t>
            </a:r>
            <a:r>
              <a:rPr lang="en-US" altLang="ja-JP" sz="2400" dirty="0" smtClean="0"/>
              <a:t> application</a:t>
            </a:r>
            <a:endParaRPr lang="ja-JP" altLang="en-US" sz="2000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518BE-E221-415B-B50A-04EEC23AB5F1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168" name="コンテンツ プレースホルダー 2"/>
          <p:cNvSpPr txBox="1">
            <a:spLocks/>
          </p:cNvSpPr>
          <p:nvPr/>
        </p:nvSpPr>
        <p:spPr>
          <a:xfrm>
            <a:off x="0" y="764704"/>
            <a:ext cx="8820472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3366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000" kern="0" dirty="0" smtClean="0"/>
              <a:t>We will use NSI framework for both network and </a:t>
            </a:r>
            <a:r>
              <a:rPr lang="en-US" altLang="ja-JP" sz="2000" kern="0" dirty="0" smtClean="0"/>
              <a:t>v</a:t>
            </a:r>
            <a:r>
              <a:rPr lang="en-US" altLang="ja-JP" sz="2000" kern="0" dirty="0" smtClean="0"/>
              <a:t>ideo service resources </a:t>
            </a:r>
            <a:endParaRPr lang="ja-JP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xmlns="" val="40396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Service plane overview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655B3-F6DC-884B-9DFC-FADE1B285809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34" name="角丸四角形 33"/>
          <p:cNvSpPr/>
          <p:nvPr/>
        </p:nvSpPr>
        <p:spPr>
          <a:xfrm>
            <a:off x="4735311" y="1196975"/>
            <a:ext cx="1636889" cy="68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VoD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requester (tablet)</a:t>
            </a:r>
            <a:endParaRPr kumimoji="1" lang="ja-JP" altLang="en-US" sz="1400" dirty="0"/>
          </a:p>
        </p:txBody>
      </p:sp>
      <p:sp>
        <p:nvSpPr>
          <p:cNvPr id="36" name="角丸四角形 35"/>
          <p:cNvSpPr/>
          <p:nvPr/>
        </p:nvSpPr>
        <p:spPr>
          <a:xfrm>
            <a:off x="2441222" y="2189695"/>
            <a:ext cx="1549400" cy="6607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Resource Coordinator</a:t>
            </a:r>
          </a:p>
          <a:p>
            <a:pPr algn="ctr"/>
            <a:r>
              <a:rPr lang="en-US" altLang="ja-JP" sz="1400" dirty="0" smtClean="0"/>
              <a:t>(Aggregator</a:t>
            </a:r>
            <a:r>
              <a:rPr lang="ja-JP" altLang="en-US" sz="1400" dirty="0" smtClean="0"/>
              <a:t>）</a:t>
            </a:r>
            <a:endParaRPr kumimoji="1" lang="ja-JP" altLang="en-US" sz="1400" dirty="0"/>
          </a:p>
        </p:txBody>
      </p:sp>
      <p:sp>
        <p:nvSpPr>
          <p:cNvPr id="37" name="円柱 36"/>
          <p:cNvSpPr/>
          <p:nvPr/>
        </p:nvSpPr>
        <p:spPr>
          <a:xfrm>
            <a:off x="635001" y="2160237"/>
            <a:ext cx="945444" cy="719667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Contents DB</a:t>
            </a:r>
            <a:endParaRPr kumimoji="1" lang="ja-JP" altLang="en-US" sz="1400" dirty="0"/>
          </a:p>
        </p:txBody>
      </p:sp>
      <p:sp>
        <p:nvSpPr>
          <p:cNvPr id="38" name="角丸四角形 37"/>
          <p:cNvSpPr/>
          <p:nvPr/>
        </p:nvSpPr>
        <p:spPr>
          <a:xfrm>
            <a:off x="2342444" y="3564294"/>
            <a:ext cx="1368778" cy="660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NSI Aggregator</a:t>
            </a:r>
            <a:endParaRPr kumimoji="1" lang="ja-JP" altLang="en-US" sz="1400" dirty="0"/>
          </a:p>
        </p:txBody>
      </p:sp>
      <p:sp>
        <p:nvSpPr>
          <p:cNvPr id="39" name="角丸四角形 38"/>
          <p:cNvSpPr/>
          <p:nvPr/>
        </p:nvSpPr>
        <p:spPr>
          <a:xfrm>
            <a:off x="3990622" y="3564294"/>
            <a:ext cx="1368778" cy="6607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NSI/VOD</a:t>
            </a:r>
          </a:p>
          <a:p>
            <a:pPr algn="ctr"/>
            <a:r>
              <a:rPr lang="en-US" altLang="ja-JP" sz="1400" dirty="0" smtClean="0"/>
              <a:t>Aggregator</a:t>
            </a:r>
            <a:endParaRPr lang="en-US" altLang="ja-JP" sz="1400" dirty="0" smtClean="0"/>
          </a:p>
        </p:txBody>
      </p:sp>
      <p:cxnSp>
        <p:nvCxnSpPr>
          <p:cNvPr id="41" name="直線矢印コネクタ 40"/>
          <p:cNvCxnSpPr>
            <a:stCxn id="34" idx="2"/>
            <a:endCxn id="36" idx="0"/>
          </p:cNvCxnSpPr>
          <p:nvPr/>
        </p:nvCxnSpPr>
        <p:spPr>
          <a:xfrm flipH="1">
            <a:off x="3215922" y="1886304"/>
            <a:ext cx="2337834" cy="3033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stCxn id="36" idx="2"/>
            <a:endCxn id="38" idx="0"/>
          </p:cNvCxnSpPr>
          <p:nvPr/>
        </p:nvCxnSpPr>
        <p:spPr>
          <a:xfrm flipH="1">
            <a:off x="3026833" y="2850447"/>
            <a:ext cx="189089" cy="713847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36" idx="1"/>
            <a:endCxn id="37" idx="4"/>
          </p:cNvCxnSpPr>
          <p:nvPr/>
        </p:nvCxnSpPr>
        <p:spPr>
          <a:xfrm flipH="1">
            <a:off x="1580445" y="2520071"/>
            <a:ext cx="86077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stCxn id="36" idx="2"/>
            <a:endCxn id="39" idx="0"/>
          </p:cNvCxnSpPr>
          <p:nvPr/>
        </p:nvCxnSpPr>
        <p:spPr>
          <a:xfrm>
            <a:off x="3215922" y="2850447"/>
            <a:ext cx="1459089" cy="713847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1566333" y="4718583"/>
            <a:ext cx="1030111" cy="3587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NSI</a:t>
            </a:r>
            <a:r>
              <a:rPr lang="en-US" altLang="ja-JP" sz="1400" dirty="0"/>
              <a:t> </a:t>
            </a:r>
            <a:r>
              <a:rPr lang="en-US" altLang="ja-JP" sz="1400" dirty="0" err="1" smtClean="0"/>
              <a:t>uPA</a:t>
            </a:r>
            <a:endParaRPr kumimoji="1" lang="ja-JP" altLang="en-US" sz="1400" dirty="0"/>
          </a:p>
        </p:txBody>
      </p:sp>
      <p:sp>
        <p:nvSpPr>
          <p:cNvPr id="55" name="角丸四角形 54"/>
          <p:cNvSpPr/>
          <p:nvPr/>
        </p:nvSpPr>
        <p:spPr>
          <a:xfrm>
            <a:off x="2970392" y="4721229"/>
            <a:ext cx="1030111" cy="35877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NSI</a:t>
            </a:r>
            <a:r>
              <a:rPr lang="en-US" altLang="ja-JP" sz="1400" dirty="0"/>
              <a:t> </a:t>
            </a:r>
            <a:r>
              <a:rPr lang="en-US" altLang="ja-JP" sz="1400" dirty="0" err="1" smtClean="0"/>
              <a:t>uPA</a:t>
            </a:r>
            <a:endParaRPr kumimoji="1" lang="ja-JP" altLang="en-US" sz="1400" dirty="0"/>
          </a:p>
        </p:txBody>
      </p:sp>
      <p:sp>
        <p:nvSpPr>
          <p:cNvPr id="56" name="円/楕円 55"/>
          <p:cNvSpPr/>
          <p:nvPr/>
        </p:nvSpPr>
        <p:spPr>
          <a:xfrm>
            <a:off x="5771443" y="5421315"/>
            <a:ext cx="1665111" cy="7196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B:</a:t>
            </a:r>
            <a:br>
              <a:rPr lang="en-US" altLang="ja-JP" sz="1400" dirty="0" smtClean="0"/>
            </a:br>
            <a:r>
              <a:rPr lang="en-US" altLang="ja-JP" sz="1400" dirty="0" smtClean="0"/>
              <a:t>VOD-Server</a:t>
            </a:r>
            <a:endParaRPr kumimoji="1" lang="ja-JP" altLang="en-US" sz="1400" dirty="0"/>
          </a:p>
        </p:txBody>
      </p:sp>
      <p:sp>
        <p:nvSpPr>
          <p:cNvPr id="57" name="円/楕円 56"/>
          <p:cNvSpPr/>
          <p:nvPr/>
        </p:nvSpPr>
        <p:spPr>
          <a:xfrm>
            <a:off x="2046111" y="5855759"/>
            <a:ext cx="1665111" cy="7196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A:</a:t>
            </a:r>
            <a:br>
              <a:rPr lang="en-US" altLang="ja-JP" sz="1400" dirty="0" smtClean="0"/>
            </a:br>
            <a:r>
              <a:rPr lang="en-US" altLang="ja-JP" sz="1400" dirty="0" smtClean="0"/>
              <a:t>archive</a:t>
            </a:r>
            <a:endParaRPr kumimoji="1" lang="ja-JP" altLang="en-US" sz="1400" dirty="0"/>
          </a:p>
        </p:txBody>
      </p:sp>
      <p:sp>
        <p:nvSpPr>
          <p:cNvPr id="58" name="角丸四角形 57"/>
          <p:cNvSpPr/>
          <p:nvPr/>
        </p:nvSpPr>
        <p:spPr>
          <a:xfrm>
            <a:off x="6378216" y="1209322"/>
            <a:ext cx="1636889" cy="68932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C:</a:t>
            </a:r>
            <a:br>
              <a:rPr kumimoji="1" lang="en-US" altLang="ja-JP" sz="1400" dirty="0" smtClean="0"/>
            </a:br>
            <a:r>
              <a:rPr kumimoji="1" lang="en-US" altLang="ja-JP" sz="1400" dirty="0" err="1" smtClean="0"/>
              <a:t>VoD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65" name="角丸四角形 64"/>
          <p:cNvSpPr/>
          <p:nvPr/>
        </p:nvSpPr>
        <p:spPr>
          <a:xfrm>
            <a:off x="457200" y="3569766"/>
            <a:ext cx="982133" cy="6607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Path Finder</a:t>
            </a:r>
            <a:endParaRPr kumimoji="1" lang="ja-JP" altLang="en-US" sz="1400" dirty="0"/>
          </a:p>
        </p:txBody>
      </p:sp>
      <p:cxnSp>
        <p:nvCxnSpPr>
          <p:cNvPr id="66" name="直線矢印コネクタ 65"/>
          <p:cNvCxnSpPr>
            <a:stCxn id="38" idx="1"/>
            <a:endCxn id="65" idx="3"/>
          </p:cNvCxnSpPr>
          <p:nvPr/>
        </p:nvCxnSpPr>
        <p:spPr>
          <a:xfrm flipH="1">
            <a:off x="1439333" y="3894670"/>
            <a:ext cx="903111" cy="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>
            <a:stCxn id="38" idx="2"/>
            <a:endCxn id="54" idx="0"/>
          </p:cNvCxnSpPr>
          <p:nvPr/>
        </p:nvCxnSpPr>
        <p:spPr>
          <a:xfrm flipH="1">
            <a:off x="2081389" y="4225046"/>
            <a:ext cx="945444" cy="493537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/>
          <p:cNvCxnSpPr>
            <a:stCxn id="38" idx="2"/>
            <a:endCxn id="55" idx="0"/>
          </p:cNvCxnSpPr>
          <p:nvPr/>
        </p:nvCxnSpPr>
        <p:spPr>
          <a:xfrm>
            <a:off x="3026833" y="4225046"/>
            <a:ext cx="458615" cy="496183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雲形吹き出し 90"/>
          <p:cNvSpPr/>
          <p:nvPr/>
        </p:nvSpPr>
        <p:spPr>
          <a:xfrm>
            <a:off x="3654778" y="5576538"/>
            <a:ext cx="2130778" cy="790222"/>
          </a:xfrm>
          <a:prstGeom prst="cloudCallout">
            <a:avLst>
              <a:gd name="adj1" fmla="val -20833"/>
              <a:gd name="adj2" fmla="val 4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2" name="雲形吹き出し 91"/>
          <p:cNvSpPr/>
          <p:nvPr/>
        </p:nvSpPr>
        <p:spPr>
          <a:xfrm rot="5400000">
            <a:off x="5509008" y="3084547"/>
            <a:ext cx="3502315" cy="1284112"/>
          </a:xfrm>
          <a:prstGeom prst="cloudCallout">
            <a:avLst>
              <a:gd name="adj1" fmla="val -20833"/>
              <a:gd name="adj2" fmla="val 4821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06" name="直線矢印コネクタ 105"/>
          <p:cNvCxnSpPr>
            <a:endCxn id="63" idx="0"/>
          </p:cNvCxnSpPr>
          <p:nvPr/>
        </p:nvCxnSpPr>
        <p:spPr>
          <a:xfrm flipH="1">
            <a:off x="2969830" y="4225046"/>
            <a:ext cx="1588061" cy="13400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/>
          <p:cNvCxnSpPr>
            <a:stCxn id="39" idx="2"/>
            <a:endCxn id="64" idx="0"/>
          </p:cNvCxnSpPr>
          <p:nvPr/>
        </p:nvCxnSpPr>
        <p:spPr>
          <a:xfrm>
            <a:off x="4675011" y="4225046"/>
            <a:ext cx="1456266" cy="891475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角丸四角形 62"/>
          <p:cNvSpPr/>
          <p:nvPr/>
        </p:nvSpPr>
        <p:spPr>
          <a:xfrm>
            <a:off x="2454774" y="5565077"/>
            <a:ext cx="1030111" cy="3587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VOD-SA</a:t>
            </a:r>
            <a:endParaRPr kumimoji="1" lang="ja-JP" altLang="en-US" sz="1400" dirty="0"/>
          </a:p>
        </p:txBody>
      </p:sp>
      <p:sp>
        <p:nvSpPr>
          <p:cNvPr id="64" name="角丸四角形 63"/>
          <p:cNvSpPr/>
          <p:nvPr/>
        </p:nvSpPr>
        <p:spPr>
          <a:xfrm>
            <a:off x="5616221" y="5116521"/>
            <a:ext cx="1030111" cy="3587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VOD-SA</a:t>
            </a:r>
            <a:endParaRPr lang="ja-JP" altLang="en-US" sz="1400" dirty="0"/>
          </a:p>
        </p:txBody>
      </p:sp>
      <p:sp>
        <p:nvSpPr>
          <p:cNvPr id="47" name="角丸四角形 46"/>
          <p:cNvSpPr/>
          <p:nvPr/>
        </p:nvSpPr>
        <p:spPr>
          <a:xfrm>
            <a:off x="6677649" y="5110880"/>
            <a:ext cx="519012" cy="3587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UG</a:t>
            </a:r>
            <a:endParaRPr kumimoji="1" lang="ja-JP" altLang="en-US" sz="1400" dirty="0"/>
          </a:p>
        </p:txBody>
      </p:sp>
      <p:sp>
        <p:nvSpPr>
          <p:cNvPr id="51" name="角丸四角形 50"/>
          <p:cNvSpPr/>
          <p:nvPr/>
        </p:nvSpPr>
        <p:spPr>
          <a:xfrm>
            <a:off x="6603992" y="1955228"/>
            <a:ext cx="519012" cy="35877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UG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37073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 smtClean="0"/>
              <a:t>Topology description</a:t>
            </a:r>
            <a:endParaRPr kumimoji="1" lang="ja-JP" altLang="en-US" sz="2400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Topology consists of:</a:t>
            </a:r>
          </a:p>
          <a:p>
            <a:pPr lvl="1"/>
            <a:r>
              <a:rPr lang="en-US" altLang="ja-JP" dirty="0" smtClean="0"/>
              <a:t>Topology</a:t>
            </a:r>
          </a:p>
          <a:p>
            <a:pPr lvl="1"/>
            <a:r>
              <a:rPr kumimoji="1" lang="en-US" altLang="ja-JP" dirty="0" smtClean="0"/>
              <a:t>Constraints definitions</a:t>
            </a:r>
          </a:p>
        </p:txBody>
      </p:sp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0518BE-E221-415B-B50A-04EEC23AB5F1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 smtClean="0"/>
              <a:t>Schematic description of topology</a:t>
            </a:r>
            <a:endParaRPr kumimoji="1" lang="ja-JP" altLang="en-US" sz="2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A5A756-3A27-47E0-975B-84A45F5CADC6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19351"/>
            <a:ext cx="5189562" cy="377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68313" y="980728"/>
            <a:ext cx="8229600" cy="2448272"/>
          </a:xfrm>
        </p:spPr>
        <p:txBody>
          <a:bodyPr/>
          <a:lstStyle/>
          <a:p>
            <a:r>
              <a:rPr kumimoji="1" lang="en-US" altLang="ja-JP" sz="2400" dirty="0" smtClean="0"/>
              <a:t>Schematic CAD for digital circuits is used</a:t>
            </a:r>
          </a:p>
          <a:p>
            <a:pPr lvl="1"/>
            <a:r>
              <a:rPr lang="en-US" altLang="ja-JP" sz="2000" dirty="0" err="1" smtClean="0"/>
              <a:t>KiCAD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eeschema</a:t>
            </a:r>
            <a:r>
              <a:rPr lang="en-US" altLang="ja-JP" sz="2000" dirty="0" smtClean="0"/>
              <a:t> (GPL v2 licensed)</a:t>
            </a:r>
          </a:p>
          <a:p>
            <a:pPr lvl="2"/>
            <a:r>
              <a:rPr kumimoji="1" lang="en-US" altLang="ja-JP" sz="1800" dirty="0" smtClean="0"/>
              <a:t>Hierarchical design is supported</a:t>
            </a:r>
          </a:p>
          <a:p>
            <a:pPr lvl="1"/>
            <a:r>
              <a:rPr kumimoji="1" lang="en-US" altLang="ja-JP" sz="2000" dirty="0" smtClean="0"/>
              <a:t>Developed Python script to convert </a:t>
            </a:r>
            <a:r>
              <a:rPr kumimoji="1" lang="en-US" altLang="ja-JP" sz="2000" dirty="0" err="1" smtClean="0"/>
              <a:t>KiCAD</a:t>
            </a:r>
            <a:r>
              <a:rPr kumimoji="1" lang="en-US" altLang="ja-JP" sz="2000" dirty="0" smtClean="0"/>
              <a:t> native </a:t>
            </a:r>
            <a:r>
              <a:rPr kumimoji="1" lang="en-US" altLang="ja-JP" sz="2000" dirty="0" err="1" smtClean="0"/>
              <a:t>netlist</a:t>
            </a:r>
            <a:r>
              <a:rPr kumimoji="1" lang="en-US" altLang="ja-JP" sz="2000" dirty="0" smtClean="0"/>
              <a:t> to topology </a:t>
            </a:r>
            <a:r>
              <a:rPr kumimoji="1" lang="en-US" altLang="ja-JP" sz="2000" dirty="0" err="1" smtClean="0"/>
              <a:t>descripition</a:t>
            </a:r>
            <a:r>
              <a:rPr kumimoji="1" lang="en-US" altLang="ja-JP" sz="2000" dirty="0" smtClean="0"/>
              <a:t> in JSON format.</a:t>
            </a:r>
            <a:endParaRPr kumimoji="1" lang="ja-JP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お打ち合わせ資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お打ち合わせ資料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お打ち合わせ資料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お打ち合わせ資料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お打ち合わせ資料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お打ち合わせ資料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お打ち合わせ資料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お打ち合わせ資料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お打ち合わせ資料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お打ち合わせ資料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お打ち合わせ資料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お打ち合わせ資料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お打ち合わせ資料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お打ち合わせ資料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9733</TotalTime>
  <Words>1392</Words>
  <Application>Microsoft Office PowerPoint</Application>
  <PresentationFormat>画面に合わせる (4:3)</PresentationFormat>
  <Paragraphs>348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お打ち合わせ資料</vt:lpstr>
      <vt:lpstr>NSI-based experiment plan for optical path network and topology description</vt:lpstr>
      <vt:lpstr>Victories project and its network model</vt:lpstr>
      <vt:lpstr>Dynamic node</vt:lpstr>
      <vt:lpstr>Experimentation topology</vt:lpstr>
      <vt:lpstr>A dynamic node</vt:lpstr>
      <vt:lpstr>Resource management model of VoD application</vt:lpstr>
      <vt:lpstr>Service plane overview</vt:lpstr>
      <vt:lpstr>Topology description</vt:lpstr>
      <vt:lpstr>Schematic description of topology</vt:lpstr>
      <vt:lpstr>Device description</vt:lpstr>
      <vt:lpstr>SDP (net) description</vt:lpstr>
      <vt:lpstr>Network and its constraint description</vt:lpstr>
      <vt:lpstr>Constraints: connectivity</vt:lpstr>
      <vt:lpstr>Constraints: labels</vt:lpstr>
      <vt:lpstr>Protection Capability</vt:lpstr>
      <vt:lpstr>Gain and OSNR</vt:lpstr>
      <vt:lpstr>An example constraint description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Namiki</dc:creator>
  <cp:lastModifiedBy>Tomohiro Kudoh</cp:lastModifiedBy>
  <cp:revision>361</cp:revision>
  <dcterms:created xsi:type="dcterms:W3CDTF">2011-11-15T06:18:19Z</dcterms:created>
  <dcterms:modified xsi:type="dcterms:W3CDTF">2014-01-17T09:26:37Z</dcterms:modified>
</cp:coreProperties>
</file>