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6243637" cy="46799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63960" y="2250000"/>
            <a:ext cx="556704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16600" y="83196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216600" y="225000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63960" y="225000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271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271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480" y="831600"/>
            <a:ext cx="3401640" cy="27140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46480" y="831600"/>
            <a:ext cx="3401640" cy="2714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363960" y="831960"/>
            <a:ext cx="5567040" cy="27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271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560" cy="271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216600" y="831960"/>
            <a:ext cx="2716560" cy="271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352160" y="72360"/>
            <a:ext cx="4588560" cy="318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3960" y="225000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216600" y="831960"/>
            <a:ext cx="2716560" cy="271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560" cy="271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16600" y="83196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216600" y="225000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6600" y="831960"/>
            <a:ext cx="271656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63960" y="2250000"/>
            <a:ext cx="5567040" cy="129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2010">
                <a:latin typeface="Lucida Sans Unicode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2714040"/>
          </a:xfrm>
          <a:prstGeom prst="rect">
            <a:avLst/>
          </a:prstGeom>
        </p:spPr>
        <p:txBody>
          <a:bodyPr lIns="0" rIns="0" tIns="0" bIns="0"/>
          <a:p>
            <a:pPr>
              <a:buFont typeface="Wingdings" charset="2"/>
              <a:buChar char=""/>
            </a:pPr>
            <a:r>
              <a:rPr lang="en-AU" sz="1910">
                <a:latin typeface="Lucida Sans Unicode"/>
              </a:rPr>
              <a:t>Click to edit the outline text format</a:t>
            </a:r>
            <a:endParaRPr/>
          </a:p>
          <a:p>
            <a:pPr lvl="1">
              <a:buFont typeface="Lucida Sans Unicode"/>
              <a:buChar char="–"/>
            </a:pPr>
            <a:r>
              <a:rPr lang="en-AU" sz="1640">
                <a:latin typeface="Lucida Sans Unicode"/>
              </a:rPr>
              <a:t>Second Outline Level</a:t>
            </a:r>
            <a:endParaRPr/>
          </a:p>
          <a:p>
            <a:pPr lvl="2">
              <a:buFont typeface="Lucida Sans Unicode"/>
              <a:buChar char="•"/>
            </a:pPr>
            <a:r>
              <a:rPr lang="en-AU" sz="1370">
                <a:latin typeface="Lucida Sans Unicode"/>
              </a:rPr>
              <a:t>Third Outline Level</a:t>
            </a:r>
            <a:endParaRPr/>
          </a:p>
          <a:p>
            <a:pPr lvl="3">
              <a:buFont typeface="Lucida Sans Unicode"/>
              <a:buChar char="–"/>
            </a:pPr>
            <a:r>
              <a:rPr lang="en-AU" sz="1230">
                <a:latin typeface="Lucida Sans Unicode"/>
              </a:rPr>
              <a:t>Fourth Outline Level</a:t>
            </a:r>
            <a:endParaRPr/>
          </a:p>
          <a:p>
            <a:pPr lvl="4">
              <a:buFont typeface="Lucida Sans Unicode"/>
              <a:buChar char="»"/>
            </a:pPr>
            <a:r>
              <a:rPr lang="en-AU" sz="1230">
                <a:latin typeface="Lucida Sans Unicode"/>
              </a:rPr>
              <a:t>Fifth Outline Level</a:t>
            </a:r>
            <a:endParaRPr/>
          </a:p>
          <a:p>
            <a:pPr lvl="5">
              <a:buFont typeface="Lucida Sans Unicode"/>
              <a:buChar char="»"/>
            </a:pPr>
            <a:r>
              <a:rPr lang="en-AU" sz="1230">
                <a:latin typeface="Lucida Sans Unicode"/>
              </a:rPr>
              <a:t>Sixth Outline Level</a:t>
            </a:r>
            <a:endParaRPr/>
          </a:p>
          <a:p>
            <a:pPr lvl="6">
              <a:buFont typeface="Lucida Sans Unicode"/>
              <a:buChar char="»"/>
            </a:pPr>
            <a:r>
              <a:rPr lang="en-AU" sz="1230">
                <a:latin typeface="Lucida Sans Unicode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11760" y="4261320"/>
            <a:ext cx="1456920" cy="3254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1200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828800" y="4261320"/>
            <a:ext cx="2926080" cy="325440"/>
          </a:xfrm>
          <a:prstGeom prst="rect">
            <a:avLst/>
          </a:prstGeom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AU" sz="1200">
                <a:latin typeface="Arial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474080" y="4261320"/>
            <a:ext cx="1456920" cy="32544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18C9F9A7-2EDC-4127-97DB-DB60412BD24E}" type="slidenum">
              <a:rPr lang="en-AU" sz="1400">
                <a:latin typeface="Arial"/>
              </a:rPr>
              <a:t>&lt;number&gt;</a:t>
            </a:fld>
            <a:r>
              <a:rPr lang="en-AU" sz="1400">
                <a:latin typeface="Arial"/>
              </a:rPr>
              <a:t>/</a:t>
            </a:r>
            <a:r>
              <a:rPr lang="en-AU" sz="1400">
                <a:latin typeface="Arial"/>
              </a:rPr>
              <a:t>9</a:t>
            </a:r>
            <a:endParaRPr/>
          </a:p>
        </p:txBody>
      </p:sp>
      <p:pic>
        <p:nvPicPr>
          <p:cNvPr id="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" y="208080"/>
            <a:ext cx="1081800" cy="40716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727560"/>
            <a:ext cx="6243480" cy="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7" name="Line 7"/>
          <p:cNvSpPr/>
          <p:nvPr/>
        </p:nvSpPr>
        <p:spPr>
          <a:xfrm>
            <a:off x="0" y="103680"/>
            <a:ext cx="6243480" cy="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8" name="Line 8"/>
          <p:cNvSpPr/>
          <p:nvPr/>
        </p:nvSpPr>
        <p:spPr>
          <a:xfrm>
            <a:off x="103680" y="0"/>
            <a:ext cx="0" cy="468000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9" name="Line 9"/>
          <p:cNvSpPr/>
          <p:nvPr/>
        </p:nvSpPr>
        <p:spPr>
          <a:xfrm>
            <a:off x="0" y="4211640"/>
            <a:ext cx="6243480" cy="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10" name="Line 10"/>
          <p:cNvSpPr/>
          <p:nvPr/>
        </p:nvSpPr>
        <p:spPr>
          <a:xfrm>
            <a:off x="6139080" y="0"/>
            <a:ext cx="0" cy="468000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11" name="CustomShape 11"/>
          <p:cNvSpPr/>
          <p:nvPr/>
        </p:nvSpPr>
        <p:spPr>
          <a:xfrm>
            <a:off x="6139440" y="103680"/>
            <a:ext cx="104040" cy="410796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sp>
        <p:nvSpPr>
          <p:cNvPr id="12" name="CustomShape 12"/>
          <p:cNvSpPr/>
          <p:nvPr/>
        </p:nvSpPr>
        <p:spPr>
          <a:xfrm>
            <a:off x="360" y="360"/>
            <a:ext cx="104040" cy="727920"/>
          </a:xfrm>
          <a:prstGeom prst="rect">
            <a:avLst/>
          </a:prstGeom>
          <a:solidFill>
            <a:srgbClr val="c80043"/>
          </a:solidFill>
          <a:ln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360" y="4212000"/>
            <a:ext cx="104040" cy="46800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sp>
        <p:nvSpPr>
          <p:cNvPr id="14" name="Line 14"/>
          <p:cNvSpPr/>
          <p:nvPr/>
        </p:nvSpPr>
        <p:spPr>
          <a:xfrm>
            <a:off x="208080" y="0"/>
            <a:ext cx="0" cy="104040"/>
          </a:xfrm>
          <a:prstGeom prst="line">
            <a:avLst/>
          </a:prstGeom>
          <a:ln w="28440">
            <a:solidFill>
              <a:srgbClr val="3333cc"/>
            </a:solidFill>
            <a:miter/>
          </a:ln>
        </p:spPr>
      </p:sp>
      <p:sp>
        <p:nvSpPr>
          <p:cNvPr id="15" name="Line 15"/>
          <p:cNvSpPr/>
          <p:nvPr/>
        </p:nvSpPr>
        <p:spPr>
          <a:xfrm>
            <a:off x="207720" y="727560"/>
            <a:ext cx="0" cy="395208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16" name="CustomShape 16"/>
          <p:cNvSpPr/>
          <p:nvPr/>
        </p:nvSpPr>
        <p:spPr>
          <a:xfrm>
            <a:off x="103680" y="360"/>
            <a:ext cx="104400" cy="10368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103680" y="727560"/>
            <a:ext cx="104400" cy="348408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65760" y="822960"/>
            <a:ext cx="5486400" cy="2194560"/>
          </a:xfrm>
          <a:prstGeom prst="rect">
            <a:avLst/>
          </a:prstGeom>
        </p:spPr>
        <p:txBody>
          <a:bodyPr lIns="90000" rIns="0" tIns="0" bIns="46800" anchor="ctr"/>
          <a:p>
            <a:pPr algn="ctr"/>
            <a:r>
              <a:rPr b="1" lang="en-AU" sz="4200">
                <a:latin typeface="Lucida Sans Unicode"/>
              </a:rPr>
              <a:t>GLUE2 Open Enumerations Status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365760" y="2926080"/>
            <a:ext cx="5486400" cy="13068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AU" sz="2400">
                <a:latin typeface="Lucida Sans Unicode"/>
              </a:rPr>
              <a:t>Florido Paganelli, Lund University</a:t>
            </a:r>
            <a:endParaRPr/>
          </a:p>
          <a:p>
            <a:endParaRPr/>
          </a:p>
          <a:p>
            <a:r>
              <a:rPr lang="en-AU" sz="2400">
                <a:latin typeface="Lucida Sans Unicode"/>
              </a:rPr>
              <a:t>OGF37, Charlottesville, Virginia</a:t>
            </a:r>
            <a:r>
              <a:rPr lang="en-AU" sz="2400">
                <a:latin typeface="Lucida Sans Unicode"/>
              </a:rPr>
              <a:t>
</a:t>
            </a:r>
            <a:r>
              <a:rPr lang="en-AU" sz="2400">
                <a:latin typeface="Lucida Sans Unicode"/>
              </a:rPr>
              <a:t>  March 12</a:t>
            </a:r>
            <a:r>
              <a:rPr lang="en-AU" sz="2400" baseline="101000">
                <a:latin typeface="Lucida Sans Unicode"/>
              </a:rPr>
              <a:t>th</a:t>
            </a:r>
            <a:r>
              <a:rPr lang="en-AU" sz="2400">
                <a:latin typeface="Lucida Sans Unicode"/>
              </a:rPr>
              <a:t>, 2013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2010">
                <a:latin typeface="Lucida Sans Unicode"/>
              </a:rPr>
              <a:t>Outline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228600" y="914400"/>
            <a:ext cx="5618520" cy="2998800"/>
          </a:xfrm>
          <a:prstGeom prst="rect">
            <a:avLst/>
          </a:prstGeom>
        </p:spPr>
        <p:txBody>
          <a:bodyPr lIns="0" rIns="0" tIns="0" bIns="0"/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What are OEs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Why registering OEs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The new best practices document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How to register new OEs values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CSV files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Pending Tasks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371600" y="178200"/>
            <a:ext cx="4588560" cy="4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2000">
                <a:latin typeface="Lucida Sans Unicode"/>
              </a:rPr>
              <a:t>What are Open Enumerations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73760" y="1723680"/>
            <a:ext cx="1607040" cy="28008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wrap="none" lIns="90000" rIns="90000" tIns="45000" bIns="45000" anchor="ctr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org.glite.&lt;service&gt;</a:t>
            </a:r>
            <a:endParaRPr/>
          </a:p>
        </p:txBody>
      </p:sp>
      <p:sp>
        <p:nvSpPr>
          <p:cNvPr id="58" name="TextShape 3"/>
          <p:cNvSpPr txBox="1"/>
          <p:nvPr/>
        </p:nvSpPr>
        <p:spPr>
          <a:xfrm>
            <a:off x="228600" y="842400"/>
            <a:ext cx="5618520" cy="2998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AU">
                <a:latin typeface="Lucida Sans Unicode"/>
              </a:rPr>
              <a:t>Defined in GFD147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AU">
                <a:latin typeface="Lucida Sans Unicode"/>
              </a:rPr>
              <a:t>Data Types for GLUE2 attributes</a:t>
            </a:r>
            <a:endParaRPr/>
          </a:p>
        </p:txBody>
      </p:sp>
      <p:sp>
        <p:nvSpPr>
          <p:cNvPr id="59" name="CustomShape 4"/>
          <p:cNvSpPr/>
          <p:nvPr/>
        </p:nvSpPr>
        <p:spPr>
          <a:xfrm>
            <a:off x="4183920" y="1720800"/>
            <a:ext cx="1737360" cy="27720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wrap="none" lIns="90000" rIns="90000" tIns="45000" bIns="45000" anchor="ctr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execution.&lt;capability&gt;</a:t>
            </a:r>
            <a:endParaRPr/>
          </a:p>
        </p:txBody>
      </p:sp>
      <p:sp>
        <p:nvSpPr>
          <p:cNvPr id="60" name="CustomShape 5"/>
          <p:cNvSpPr/>
          <p:nvPr/>
        </p:nvSpPr>
        <p:spPr>
          <a:xfrm>
            <a:off x="2172240" y="1723680"/>
            <a:ext cx="1920240" cy="27720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wrap="none" lIns="90000" rIns="90000" tIns="45000" bIns="45000" anchor="ctr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unicore6.StorageFactory</a:t>
            </a:r>
            <a:endParaRPr/>
          </a:p>
        </p:txBody>
      </p:sp>
      <p:sp>
        <p:nvSpPr>
          <p:cNvPr id="61" name="TextShape 6"/>
          <p:cNvSpPr txBox="1"/>
          <p:nvPr/>
        </p:nvSpPr>
        <p:spPr>
          <a:xfrm>
            <a:off x="2615760" y="2372400"/>
            <a:ext cx="2743200" cy="370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1000">
                <a:latin typeface="Times New Roman"/>
              </a:rPr>
              <a:t>capacity of locating unknown resources or services, possibly satisfying a set of requirements</a:t>
            </a:r>
            <a:endParaRPr/>
          </a:p>
        </p:txBody>
      </p:sp>
      <p:sp>
        <p:nvSpPr>
          <p:cNvPr id="62" name="TextShape 7"/>
          <p:cNvSpPr txBox="1"/>
          <p:nvPr/>
        </p:nvSpPr>
        <p:spPr>
          <a:xfrm>
            <a:off x="2382840" y="2844720"/>
            <a:ext cx="1920240" cy="428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1200">
                <a:latin typeface="Times New Roman"/>
              </a:rPr>
              <a:t>NorduGrid Resource Coupled Execution Service</a:t>
            </a:r>
            <a:endParaRPr/>
          </a:p>
        </p:txBody>
      </p:sp>
      <p:sp>
        <p:nvSpPr>
          <p:cNvPr id="63" name="TextShape 8"/>
          <p:cNvSpPr txBox="1"/>
          <p:nvPr/>
        </p:nvSpPr>
        <p:spPr>
          <a:xfrm>
            <a:off x="731520" y="2050560"/>
            <a:ext cx="4771440" cy="3463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Bitstream Vera Sans"/>
              <a:buChar char="–"/>
            </a:pPr>
            <a:r>
              <a:rPr lang="en-AU">
                <a:latin typeface="Arial"/>
              </a:rPr>
              <a:t> </a:t>
            </a:r>
            <a:r>
              <a:rPr lang="en-AU">
                <a:latin typeface="Arial"/>
              </a:rPr>
              <a:t>Each string has a textual description</a:t>
            </a:r>
            <a:endParaRPr/>
          </a:p>
        </p:txBody>
      </p:sp>
      <p:sp>
        <p:nvSpPr>
          <p:cNvPr id="64" name="TextShape 9"/>
          <p:cNvSpPr txBox="1"/>
          <p:nvPr/>
        </p:nvSpPr>
        <p:spPr>
          <a:xfrm>
            <a:off x="731520" y="1391040"/>
            <a:ext cx="4937760" cy="3463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Bitstream Vera Sans"/>
              <a:buChar char="–"/>
            </a:pPr>
            <a:r>
              <a:rPr lang="en-AU">
                <a:latin typeface="Arial"/>
              </a:rPr>
              <a:t> </a:t>
            </a:r>
            <a:r>
              <a:rPr lang="en-AU">
                <a:latin typeface="Arial"/>
              </a:rPr>
              <a:t>Namespace-oriented strings</a:t>
            </a:r>
            <a:endParaRPr/>
          </a:p>
        </p:txBody>
      </p:sp>
      <p:sp>
        <p:nvSpPr>
          <p:cNvPr id="65" name="CustomShape 10"/>
          <p:cNvSpPr/>
          <p:nvPr/>
        </p:nvSpPr>
        <p:spPr>
          <a:xfrm>
            <a:off x="556560" y="2444400"/>
            <a:ext cx="2059200" cy="29376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wrap="none" lIns="90000" rIns="90000" tIns="45000" bIns="45000" anchor="ctr"/>
          <a:p>
            <a:r>
              <a:rPr lang="en-AU" sz="1200">
                <a:solidFill>
                  <a:srgbClr val="000000"/>
                </a:solidFill>
                <a:latin typeface="Courier 10 Pitch"/>
              </a:rPr>
              <a:t>information.discovery</a:t>
            </a:r>
            <a:endParaRPr/>
          </a:p>
        </p:txBody>
      </p:sp>
      <p:sp>
        <p:nvSpPr>
          <p:cNvPr id="66" name="CustomShape 11"/>
          <p:cNvSpPr/>
          <p:nvPr/>
        </p:nvSpPr>
        <p:spPr>
          <a:xfrm>
            <a:off x="584280" y="2921040"/>
            <a:ext cx="1798560" cy="29376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wrap="none" lIns="90000" rIns="90000" tIns="45000" bIns="45000" anchor="ctr"/>
          <a:p>
            <a:r>
              <a:rPr lang="en-AU" sz="1200">
                <a:solidFill>
                  <a:srgbClr val="000000"/>
                </a:solidFill>
                <a:latin typeface="Courier 10 Pitch"/>
              </a:rPr>
              <a:t>org.nordugrid.arex</a:t>
            </a:r>
            <a:endParaRPr/>
          </a:p>
        </p:txBody>
      </p:sp>
      <p:sp>
        <p:nvSpPr>
          <p:cNvPr id="67" name="TextShape 12"/>
          <p:cNvSpPr txBox="1"/>
          <p:nvPr/>
        </p:nvSpPr>
        <p:spPr>
          <a:xfrm>
            <a:off x="299880" y="3427920"/>
            <a:ext cx="5943600" cy="602280"/>
          </a:xfrm>
          <a:prstGeom prst="rect">
            <a:avLst/>
          </a:prstGeom>
        </p:spPr>
        <p:txBody>
          <a:bodyPr lIns="90000" rIns="90000" tIns="45000" bIns="45000"/>
          <a:p>
            <a:pPr lvl="2">
              <a:buSzPct val="45000"/>
              <a:buFont typeface="Bitstream Vera Sans"/>
              <a:buChar char="–"/>
            </a:pPr>
            <a:r>
              <a:rPr lang="en-AU">
                <a:latin typeface="Arial"/>
              </a:rPr>
              <a:t> </a:t>
            </a:r>
            <a:r>
              <a:rPr lang="en-AU">
                <a:latin typeface="Arial"/>
              </a:rPr>
              <a:t>New strings added by communities that make use of the GLUE2 standard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82320" y="809280"/>
            <a:ext cx="5394960" cy="113472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c0c0c0"/>
            </a:solidFill>
          </a:ln>
        </p:spPr>
      </p:sp>
      <p:sp>
        <p:nvSpPr>
          <p:cNvPr id="69" name="CustomShape 2"/>
          <p:cNvSpPr/>
          <p:nvPr/>
        </p:nvSpPr>
        <p:spPr>
          <a:xfrm>
            <a:off x="382320" y="2067120"/>
            <a:ext cx="5394960" cy="11703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c0c0c0"/>
            </a:solidFill>
          </a:ln>
        </p:spPr>
      </p:sp>
      <p:sp>
        <p:nvSpPr>
          <p:cNvPr id="70" name="CustomShape 3"/>
          <p:cNvSpPr/>
          <p:nvPr/>
        </p:nvSpPr>
        <p:spPr>
          <a:xfrm>
            <a:off x="382320" y="3328920"/>
            <a:ext cx="5394960" cy="89712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c0c0c0"/>
            </a:solidFill>
          </a:ln>
        </p:spPr>
      </p:sp>
      <p:sp>
        <p:nvSpPr>
          <p:cNvPr id="71" name="TextShape 4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2400">
                <a:latin typeface="Lucida Sans Unicode"/>
              </a:rPr>
              <a:t>Why registering OEs</a:t>
            </a:r>
            <a:endParaRPr/>
          </a:p>
        </p:txBody>
      </p:sp>
      <p:sp>
        <p:nvSpPr>
          <p:cNvPr id="72" name="TextShape 5"/>
          <p:cNvSpPr txBox="1"/>
          <p:nvPr/>
        </p:nvSpPr>
        <p:spPr>
          <a:xfrm>
            <a:off x="462960" y="846720"/>
            <a:ext cx="4017600" cy="2998800"/>
          </a:xfrm>
          <a:prstGeom prst="rect">
            <a:avLst/>
          </a:prstGeom>
        </p:spPr>
        <p:txBody>
          <a:bodyPr lIns="0" rIns="0" tIns="0" bIns="0"/>
          <a:p>
            <a:r>
              <a:rPr lang="en-AU">
                <a:latin typeface="Lucida Sans Unicode"/>
              </a:rPr>
              <a:t>Registering OEs means to notify the GLUE2 WG of their existence</a:t>
            </a:r>
            <a:r>
              <a:rPr lang="en-AU">
                <a:latin typeface="Lucida Sans Unicode"/>
              </a:rPr>
              <a:t>
</a:t>
            </a:r>
            <a:r>
              <a:rPr lang="en-AU" sz="1700">
                <a:latin typeface="Lucida Sans Unicode"/>
              </a:rPr>
              <a:t>→ They will be official and can be downloaded from the group's git-hub as CSV files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5840" y="1152720"/>
            <a:ext cx="1080000" cy="4608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99440" y="2266560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99440" y="343584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76" name="TextShape 6"/>
          <p:cNvSpPr txBox="1"/>
          <p:nvPr/>
        </p:nvSpPr>
        <p:spPr>
          <a:xfrm>
            <a:off x="473760" y="2087280"/>
            <a:ext cx="391536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AU">
                <a:latin typeface="Arial"/>
              </a:rPr>
              <a:t>Interoperability</a:t>
            </a:r>
            <a:r>
              <a:rPr lang="en-AU">
                <a:latin typeface="Arial"/>
              </a:rPr>
              <a:t>: Avoids clash of similar values</a:t>
            </a:r>
            <a:r>
              <a:rPr lang="en-AU">
                <a:latin typeface="Arial"/>
              </a:rPr>
              <a:t>
</a:t>
            </a:r>
            <a:r>
              <a:rPr lang="en-AU" sz="1700">
                <a:latin typeface="Arial"/>
              </a:rPr>
              <a:t>→ </a:t>
            </a:r>
            <a:r>
              <a:rPr lang="en-AU">
                <a:latin typeface="Arial"/>
              </a:rPr>
              <a:t>GLUE2 WG group can recommend better values</a:t>
            </a:r>
            <a:endParaRPr/>
          </a:p>
        </p:txBody>
      </p:sp>
      <p:sp>
        <p:nvSpPr>
          <p:cNvPr id="77" name="TextShape 7"/>
          <p:cNvSpPr txBox="1"/>
          <p:nvPr/>
        </p:nvSpPr>
        <p:spPr>
          <a:xfrm>
            <a:off x="430560" y="3328920"/>
            <a:ext cx="393192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AU">
                <a:latin typeface="Arial"/>
              </a:rPr>
              <a:t>Validation</a:t>
            </a:r>
            <a:r>
              <a:rPr lang="en-AU">
                <a:latin typeface="Arial"/>
              </a:rPr>
              <a:t>: tools can automatically download the strings from git-hub and check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2010">
                <a:latin typeface="Lucida Sans Unicode"/>
              </a:rPr>
              <a:t>The best practices document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232920" y="2040840"/>
            <a:ext cx="5619240" cy="2624040"/>
          </a:xfrm>
          <a:prstGeom prst="rect">
            <a:avLst/>
          </a:prstGeom>
        </p:spPr>
        <p:txBody>
          <a:bodyPr lIns="0" rIns="0" tIns="0" bIns="0"/>
          <a:p>
            <a:pPr algn="ctr">
              <a:buFont typeface="Wingdings" charset="2"/>
              <a:buChar char=""/>
            </a:pPr>
            <a:r>
              <a:rPr lang="en-AU" sz="2200">
                <a:latin typeface="Lucida Sans Unicode"/>
              </a:rPr>
              <a:t>Defines namespace format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200">
                <a:latin typeface="Lucida Sans Unicode"/>
              </a:rPr>
              <a:t>Describes the contents of git-hub CSV files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200">
                <a:latin typeface="Lucida Sans Unicode"/>
              </a:rPr>
              <a:t>Defines rules of thumb for the GLUE Working Group to manage names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365760" y="1097280"/>
            <a:ext cx="731520" cy="640080"/>
          </a:xfrm>
          <a:prstGeom prst="seal24">
            <a:avLst>
              <a:gd name="adj" fmla="val 539"/>
            </a:avLst>
          </a:prstGeom>
          <a:solidFill>
            <a:srgbClr val="e6e64c"/>
          </a:solidFill>
          <a:ln>
            <a:solidFill>
              <a:srgbClr val="cccc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AU">
                <a:latin typeface="Arial"/>
              </a:rPr>
              <a:t>New!</a:t>
            </a:r>
            <a:endParaRPr/>
          </a:p>
        </p:txBody>
      </p:sp>
      <p:sp>
        <p:nvSpPr>
          <p:cNvPr id="81" name="TextShape 4"/>
          <p:cNvSpPr txBox="1"/>
          <p:nvPr/>
        </p:nvSpPr>
        <p:spPr>
          <a:xfrm>
            <a:off x="1463040" y="1146960"/>
            <a:ext cx="4389120" cy="3160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AU" sz="1600">
                <a:latin typeface="Arial"/>
              </a:rPr>
              <a:t>http://redmine.ogf.org/projects/glue-wg/wiki/Enumerations_procedures_and_best_practices_v10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AU" sz="2200">
                <a:latin typeface="Lucida Sans Unicode"/>
              </a:rPr>
              <a:t>How to register new values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2560320"/>
            <a:ext cx="1208160" cy="120816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457200" y="914400"/>
            <a:ext cx="5303520" cy="914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200">
                <a:latin typeface="Arial"/>
              </a:rPr>
              <a:t>1. Read the procedure at: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http://redmine.ogf.org/projects/glue-wg/wiki/Enumerations_procedures_and_best_practices_v10#3-Requesting-new-Open-Enumerations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640080" y="2667960"/>
            <a:ext cx="3474720" cy="715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200">
                <a:latin typeface="Arial"/>
              </a:rPr>
              <a:t>2. Send an email to the GLUE Working Group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1900">
                <a:latin typeface="Lucida Sans Unicode"/>
              </a:rPr>
              <a:t>CSV files in the git-hub repository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63960" y="923400"/>
            <a:ext cx="5567040" cy="2624040"/>
          </a:xfrm>
          <a:prstGeom prst="rect">
            <a:avLst/>
          </a:prstGeom>
        </p:spPr>
        <p:txBody>
          <a:bodyPr lIns="0" rIns="0" tIns="0" bIns="0"/>
          <a:p>
            <a:pPr>
              <a:buFont typeface="Wingdings" charset="2"/>
              <a:buChar char=""/>
            </a:pPr>
            <a:r>
              <a:rPr lang="en-AU" sz="2200">
                <a:latin typeface="Lucida Sans Unicode"/>
              </a:rPr>
              <a:t>Contain values that should be used, but also keep track of what is not in use anymore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677880" y="3749040"/>
            <a:ext cx="5448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>
                <a:latin typeface="Arial"/>
              </a:rPr>
              <a:t>https://github.com/OGF-GLUE/Enumerations</a:t>
            </a:r>
            <a:endParaRPr/>
          </a:p>
        </p:txBody>
      </p:sp>
      <p:graphicFrame>
        <p:nvGraphicFramePr>
          <p:cNvPr id="89" name="Table 4"/>
          <p:cNvGraphicFramePr/>
          <p:nvPr/>
        </p:nvGraphicFramePr>
        <p:xfrm>
          <a:off x="91800" y="2072880"/>
          <a:ext cx="5851800" cy="1953000"/>
        </p:xfrm>
        <a:graphic>
          <a:graphicData uri="http://schemas.openxmlformats.org/drawingml/2006/table">
            <a:tbl>
              <a:tblPr/>
              <a:tblGrid>
                <a:gridCol w="803880"/>
                <a:gridCol w="976680"/>
                <a:gridCol w="820440"/>
                <a:gridCol w="858240"/>
                <a:gridCol w="906120"/>
                <a:gridCol w="1486440"/>
              </a:tblGrid>
              <a:tr h="426240">
                <a:tc>
                  <a:txBody>
                    <a:bodyPr lIns="90000" rIns="90000" tIns="46800" bIns="46800"/>
                    <a:p>
                      <a:r>
                        <a:rPr b="1" lang="en-AU" sz="700">
                          <a:latin typeface="Arial"/>
                        </a:rPr>
                        <a:t>Enumeration_type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AU" sz="700">
                          <a:latin typeface="Arial"/>
                        </a:rPr>
                        <a:t>Enumeration_value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AU" sz="700">
                          <a:latin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AU" sz="700"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AU" sz="700">
                          <a:latin typeface="Arial"/>
                        </a:rPr>
                        <a:t>Recommended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700">
                          <a:solidFill>
                            <a:srgbClr val="000000"/>
                          </a:solidFill>
                          <a:latin typeface="Arial"/>
                          <a:ea typeface="Bitstream Vera Sans"/>
                        </a:rPr>
                        <a:t>Deprecates</a:t>
                      </a:r>
                      <a:endParaRPr/>
                    </a:p>
                  </a:txBody>
                  <a:tcPr/>
                </a:tc>
              </a:tr>
              <a:tr h="793800">
                <a:tc>
                  <a:txBody>
                    <a:bodyPr lIns="90000" rIns="90000" tIns="46800" bIns="46800"/>
                    <a:p>
                      <a:r>
                        <a:rPr lang="en-AU" sz="700">
                          <a:latin typeface="Arial"/>
                        </a:rPr>
                        <a:t>ServiceType_t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AU" sz="700">
                          <a:solidFill>
                            <a:srgbClr val="0000ff"/>
                          </a:solidFill>
                          <a:latin typeface="Arial"/>
                        </a:rPr>
                        <a:t>org.nordugrid.arex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AU" sz="700">
                          <a:latin typeface="Arial"/>
                        </a:rPr>
                        <a:t>NorduGrid Resource Coupled Execution Service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AU" sz="700">
                          <a:solidFill>
                            <a:srgbClr val="0000ff"/>
                          </a:solidFill>
                          <a:latin typeface="Arial"/>
                        </a:rPr>
                        <a:t>Recommended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AU" sz="700">
                          <a:solidFill>
                            <a:srgbClr val="ff0000"/>
                          </a:solidFill>
                          <a:latin typeface="Arial"/>
                        </a:rPr>
                        <a:t>ARC-CE</a:t>
                      </a:r>
                      <a:endParaRPr/>
                    </a:p>
                    <a:p>
                      <a:r>
                        <a:rPr lang="en-AU" sz="700">
                          <a:latin typeface="Arial"/>
                        </a:rPr>
                        <a:t>org.nordugrid.execution.arex</a:t>
                      </a:r>
                      <a:endParaRPr/>
                    </a:p>
                    <a:p>
                      <a:r>
                        <a:rPr lang="en-AU" sz="700">
                          <a:latin typeface="Arial"/>
                        </a:rPr>
                        <a:t>org.nordugrid.information.aris</a:t>
                      </a:r>
                      <a:endParaRPr/>
                    </a:p>
                  </a:txBody>
                  <a:tcPr/>
                </a:tc>
              </a:tr>
              <a:tr h="732960">
                <a:tc>
                  <a:txBody>
                    <a:bodyPr lIns="90000" rIns="90000" tIns="46800" bIns="46800"/>
                    <a:p>
                      <a:r>
                        <a:rPr lang="en-AU" sz="700">
                          <a:latin typeface="Arial"/>
                        </a:rPr>
                        <a:t>ServiceType_t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AU" sz="700">
                          <a:solidFill>
                            <a:srgbClr val="ff0000"/>
                          </a:solidFill>
                          <a:latin typeface="Arial"/>
                        </a:rPr>
                        <a:t>ARC-CE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AU" sz="700">
                          <a:latin typeface="Arial"/>
                        </a:rPr>
                        <a:t>NorduGrid Resource Coupled Execution Service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AU" sz="700">
                          <a:solidFill>
                            <a:srgbClr val="ff0000"/>
                          </a:solidFill>
                          <a:latin typeface="Arial"/>
                        </a:rPr>
                        <a:t>Deprecated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AU" sz="700">
                          <a:solidFill>
                            <a:srgbClr val="0000ff"/>
                          </a:solidFill>
                          <a:latin typeface="Arial"/>
                        </a:rPr>
                        <a:t>org.nordugrid.arex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54480" y="254160"/>
            <a:ext cx="4114800" cy="38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2200">
                <a:latin typeface="Lucida Sans Unicode"/>
              </a:rPr>
              <a:t>Pending tasks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28600" y="914400"/>
            <a:ext cx="5618520" cy="5971680"/>
          </a:xfrm>
          <a:prstGeom prst="rect">
            <a:avLst/>
          </a:prstGeom>
        </p:spPr>
        <p:txBody>
          <a:bodyPr lIns="0" rIns="0" tIns="0" bIns="0"/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Only </a:t>
            </a:r>
            <a:r>
              <a:rPr lang="en-AU" sz="2400">
                <a:solidFill>
                  <a:srgbClr val="ff0000"/>
                </a:solidFill>
                <a:latin typeface="Lucida Sans Unicode"/>
              </a:rPr>
              <a:t>ServiceType_t </a:t>
            </a:r>
            <a:r>
              <a:rPr lang="en-AU" sz="2400">
                <a:solidFill>
                  <a:srgbClr val="000000"/>
                </a:solidFill>
                <a:latin typeface="Lucida Sans Unicode"/>
              </a:rPr>
              <a:t>fully fully published so far.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solidFill>
                  <a:srgbClr val="ff0000"/>
                </a:solidFill>
                <a:latin typeface="Lucida Sans Unicode"/>
              </a:rPr>
              <a:t>InterfaceName_t</a:t>
            </a:r>
            <a:r>
              <a:rPr lang="en-AU" sz="2400">
                <a:latin typeface="Lucida Sans Unicode"/>
              </a:rPr>
              <a:t>, </a:t>
            </a:r>
            <a:r>
              <a:rPr lang="en-AU" sz="2400">
                <a:solidFill>
                  <a:srgbClr val="ff0000"/>
                </a:solidFill>
                <a:latin typeface="Lucida Sans Unicode"/>
              </a:rPr>
              <a:t>Capability_t</a:t>
            </a:r>
            <a:r>
              <a:rPr lang="en-AU" sz="2400">
                <a:latin typeface="Lucida Sans Unicode"/>
              </a:rPr>
              <a:t> have been partially published. Capability is not well defined in the best practices document, and might need further discussions.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Need to publish the rest of enumerations.</a:t>
            </a:r>
            <a:endParaRPr/>
          </a:p>
          <a:p>
            <a:pPr lvl="1">
              <a:buFont typeface="Lucida Sans Unicode"/>
              <a:buChar char="–"/>
            </a:pPr>
            <a:r>
              <a:rPr lang="en-AU" sz="2400">
                <a:latin typeface="Lucida Sans Unicode"/>
              </a:rPr>
              <a:t>Some are tricky, i.e. Platform_t as OS names frequently change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Anyone volunteering?</a:t>
            </a:r>
            <a:endParaRPr/>
          </a:p>
          <a:p>
            <a:pPr>
              <a:buFont typeface="Wingdings" charset="2"/>
              <a:buChar char=""/>
            </a:pPr>
            <a:r>
              <a:rPr lang="en-AU" sz="2400">
                <a:latin typeface="Lucida Sans Unicode"/>
              </a:rPr>
              <a:t>Group might provide more formats than CSV upon request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2010">
                <a:latin typeface="Lucida Sans Unicode"/>
              </a:rPr>
              <a:t>References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28600" y="914400"/>
            <a:ext cx="5618520" cy="2998800"/>
          </a:xfrm>
          <a:prstGeom prst="rect">
            <a:avLst/>
          </a:prstGeom>
        </p:spPr>
        <p:txBody>
          <a:bodyPr lIns="0" rIns="0" tIns="0" bIns="0"/>
          <a:p>
            <a:pPr>
              <a:buFont typeface="Wingdings" charset="2"/>
              <a:buChar char=""/>
            </a:pPr>
            <a:r>
              <a:rPr lang="en-AU">
                <a:latin typeface="Lucida Sans Unicode"/>
              </a:rPr>
              <a:t>GLUE2 Model</a:t>
            </a:r>
            <a:r>
              <a:rPr lang="en-AU">
                <a:latin typeface="Lucida Sans Unicode"/>
              </a:rPr>
              <a:t>
</a:t>
            </a:r>
            <a:r>
              <a:rPr lang="en-AU" sz="900">
                <a:latin typeface="Lucida Sans Unicode"/>
              </a:rPr>
              <a:t>http://www.ogf.org/gf/docs/gfd.php?gfd=147</a:t>
            </a:r>
            <a:endParaRPr/>
          </a:p>
          <a:p>
            <a:pPr>
              <a:buFont typeface="Wingdings" charset="2"/>
              <a:buChar char=""/>
            </a:pPr>
            <a:r>
              <a:rPr lang="en-AU">
                <a:latin typeface="Lucida Sans Unicode"/>
              </a:rPr>
              <a:t>OGF GLUE2 WG Wiki</a:t>
            </a:r>
            <a:r>
              <a:rPr lang="en-AU">
                <a:latin typeface="Lucida Sans Unicode"/>
              </a:rPr>
              <a:t>
</a:t>
            </a:r>
            <a:r>
              <a:rPr lang="en-AU" sz="900">
                <a:latin typeface="Lucida Sans Unicode"/>
              </a:rPr>
              <a:t>http://redmine.ogf.org/projects/glue-wg/wiki#Open-Enumerations</a:t>
            </a:r>
            <a:endParaRPr/>
          </a:p>
          <a:p>
            <a:pPr>
              <a:buFont typeface="Wingdings" charset="2"/>
              <a:buChar char=""/>
            </a:pPr>
            <a:r>
              <a:rPr lang="en-AU">
                <a:latin typeface="Lucida Sans Unicode"/>
              </a:rPr>
              <a:t>GLUE2 WG Git-Hub</a:t>
            </a:r>
            <a:r>
              <a:rPr lang="en-AU">
                <a:latin typeface="Lucida Sans Unicode"/>
              </a:rPr>
              <a:t>
</a:t>
            </a:r>
            <a:r>
              <a:rPr lang="en-AU" sz="900">
                <a:latin typeface="Lucida Sans Unicode"/>
              </a:rPr>
              <a:t>https://github.com/OGF-GLUE/Enumerations</a:t>
            </a:r>
            <a:endParaRPr/>
          </a:p>
          <a:p>
            <a:pPr>
              <a:buFont typeface="Wingdings" charset="2"/>
              <a:buChar char=""/>
            </a:pPr>
            <a:r>
              <a:rPr lang="en-AU">
                <a:latin typeface="Lucida Sans Unicode"/>
              </a:rPr>
              <a:t>Open Enumerations best practices and procedures</a:t>
            </a:r>
            <a:r>
              <a:rPr lang="en-AU">
                <a:latin typeface="Lucida Sans Unicode"/>
              </a:rPr>
              <a:t>
</a:t>
            </a:r>
            <a:r>
              <a:rPr lang="en-AU" sz="900">
                <a:latin typeface="Lucida Sans Unicode"/>
              </a:rPr>
              <a:t>http://redmine.ogf.org/projects/glue-wg/wiki/Enumerations_procedures_and_best_practices_v10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