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6243637" cy="46799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63960" y="2249280"/>
            <a:ext cx="556704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216240" y="224928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363960" y="224928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63080" y="2248920"/>
            <a:ext cx="1621800" cy="1294200"/>
          </a:xfrm>
          <a:prstGeom prst="rect">
            <a:avLst/>
          </a:prstGeom>
          <a:ln>
            <a:noFill/>
          </a:ln>
        </p:spPr>
      </p:pic>
      <p:pic>
        <p:nvPicPr>
          <p:cNvPr descr="" id="5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10800" y="2248920"/>
            <a:ext cx="1621800" cy="1294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27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27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352160" y="72360"/>
            <a:ext cx="4588560" cy="34736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3960" y="224928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27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2714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216240" y="224928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6240" y="831960"/>
            <a:ext cx="271620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63960" y="2249280"/>
            <a:ext cx="5566320" cy="1294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3960" y="831960"/>
            <a:ext cx="5567040" cy="271404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/>
              <a:t>Click to edit the outline text format</a:t>
            </a:r>
            <a:endParaRPr/>
          </a:p>
          <a:p>
            <a:pPr lvl="1">
              <a:buFont typeface="Lucida Sans Unicode"/>
              <a:buChar char="–"/>
            </a:pPr>
            <a:r>
              <a:rPr lang="en-AU"/>
              <a:t>Second Outline Level</a:t>
            </a:r>
            <a:endParaRPr/>
          </a:p>
          <a:p>
            <a:pPr lvl="2">
              <a:buFont typeface="Lucida Sans Unicode"/>
              <a:buChar char="•"/>
            </a:pPr>
            <a:r>
              <a:rPr lang="en-AU"/>
              <a:t>Third Outline Level</a:t>
            </a:r>
            <a:endParaRPr/>
          </a:p>
          <a:p>
            <a:pPr lvl="3">
              <a:buFont typeface="Lucida Sans Unicode"/>
              <a:buChar char="–"/>
            </a:pPr>
            <a:r>
              <a:rPr lang="en-AU"/>
              <a:t>Fourth Outline Level</a:t>
            </a:r>
            <a:endParaRPr/>
          </a:p>
          <a:p>
            <a:pPr lvl="4">
              <a:buFont typeface="Lucida Sans Unicode"/>
              <a:buChar char="»"/>
            </a:pPr>
            <a:r>
              <a:rPr lang="en-AU"/>
              <a:t>Fifth Outline Level</a:t>
            </a:r>
            <a:endParaRPr/>
          </a:p>
          <a:p>
            <a:pPr lvl="5">
              <a:buFont typeface="Lucida Sans Unicode"/>
              <a:buChar char="»"/>
            </a:pPr>
            <a:r>
              <a:rPr lang="en-AU"/>
              <a:t>Sixth Outline Level</a:t>
            </a:r>
            <a:endParaRPr/>
          </a:p>
          <a:p>
            <a:pPr lvl="6">
              <a:buFont typeface="Lucida Sans Unicode"/>
              <a:buChar char="»"/>
            </a:pPr>
            <a:r>
              <a:rPr lang="en-AU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11760" y="4261320"/>
            <a:ext cx="1699920" cy="3254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lnSpc>
                <a:spcPct val="100000"/>
              </a:lnSpc>
            </a:pPr>
            <a:r>
              <a:rPr lang="en-GB" sz="1200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828800" y="4261320"/>
            <a:ext cx="2926080" cy="32544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r>
              <a:rPr lang="en-AU" sz="1200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474080" y="4261320"/>
            <a:ext cx="1456920" cy="325440"/>
          </a:xfrm>
          <a:prstGeom prst="rect">
            <a:avLst/>
          </a:prstGeom>
        </p:spPr>
        <p:txBody>
          <a:bodyPr bIns="46800" lIns="90000" rIns="90000" tIns="46800" wrap="none"/>
          <a:p>
            <a:pPr algn="r">
              <a:lnSpc>
                <a:spcPct val="100000"/>
              </a:lnSpc>
            </a:pPr>
            <a:fld id="{FABCEF10-EA13-49BF-9D6C-629356CF7370}" type="slidenum">
              <a:rPr lang="en-AU" sz="1400">
                <a:latin typeface="Arial"/>
              </a:rPr>
              <a:t>&lt;number&gt;</a:t>
            </a:fld>
            <a:r>
              <a:rPr lang="en-AU" sz="1400">
                <a:latin typeface="Arial"/>
              </a:rPr>
              <a:t>/</a:t>
            </a:r>
            <a:r>
              <a:rPr lang="en-AU" sz="1400">
                <a:latin typeface="Arial"/>
              </a:rPr>
              <a:t>11</a:t>
            </a:r>
            <a:endParaRPr/>
          </a:p>
        </p:txBody>
      </p:sp>
      <p:pic>
        <p:nvPicPr>
          <p:cNvPr descr="" id="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" y="208080"/>
            <a:ext cx="1081800" cy="40716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72756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7" name="Line 7"/>
          <p:cNvSpPr/>
          <p:nvPr/>
        </p:nvSpPr>
        <p:spPr>
          <a:xfrm>
            <a:off x="0" y="10368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8" name="Line 8"/>
          <p:cNvSpPr/>
          <p:nvPr/>
        </p:nvSpPr>
        <p:spPr>
          <a:xfrm>
            <a:off x="103680" y="0"/>
            <a:ext cx="0" cy="468000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9" name="Line 9"/>
          <p:cNvSpPr/>
          <p:nvPr/>
        </p:nvSpPr>
        <p:spPr>
          <a:xfrm>
            <a:off x="0" y="4211640"/>
            <a:ext cx="6243480" cy="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0" name="Line 10"/>
          <p:cNvSpPr/>
          <p:nvPr/>
        </p:nvSpPr>
        <p:spPr>
          <a:xfrm>
            <a:off x="6139080" y="0"/>
            <a:ext cx="0" cy="468000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1" name="CustomShape 11"/>
          <p:cNvSpPr/>
          <p:nvPr/>
        </p:nvSpPr>
        <p:spPr>
          <a:xfrm>
            <a:off x="6139440" y="103680"/>
            <a:ext cx="104040" cy="410796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360" y="360"/>
            <a:ext cx="104040" cy="727920"/>
          </a:xfrm>
          <a:prstGeom prst="rect">
            <a:avLst/>
          </a:prstGeom>
          <a:solidFill>
            <a:srgbClr val="c80043"/>
          </a:solidFill>
          <a:ln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360" y="4212000"/>
            <a:ext cx="104040" cy="46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</p:sp>
      <p:sp>
        <p:nvSpPr>
          <p:cNvPr id="14" name="Line 14"/>
          <p:cNvSpPr/>
          <p:nvPr/>
        </p:nvSpPr>
        <p:spPr>
          <a:xfrm>
            <a:off x="208080" y="0"/>
            <a:ext cx="0" cy="104040"/>
          </a:xfrm>
          <a:prstGeom prst="line">
            <a:avLst/>
          </a:prstGeom>
          <a:ln w="28440">
            <a:solidFill>
              <a:srgbClr val="3333cc"/>
            </a:solidFill>
            <a:miter/>
          </a:ln>
        </p:spPr>
      </p:sp>
      <p:sp>
        <p:nvSpPr>
          <p:cNvPr id="15" name="Line 15"/>
          <p:cNvSpPr/>
          <p:nvPr/>
        </p:nvSpPr>
        <p:spPr>
          <a:xfrm>
            <a:off x="207720" y="727560"/>
            <a:ext cx="0" cy="3952080"/>
          </a:xfrm>
          <a:prstGeom prst="line">
            <a:avLst/>
          </a:prstGeom>
          <a:ln w="50760">
            <a:solidFill>
              <a:srgbClr val="3333cc"/>
            </a:solidFill>
            <a:miter/>
          </a:ln>
        </p:spPr>
      </p:sp>
      <p:sp>
        <p:nvSpPr>
          <p:cNvPr id="16" name="CustomShape 16"/>
          <p:cNvSpPr/>
          <p:nvPr/>
        </p:nvSpPr>
        <p:spPr>
          <a:xfrm>
            <a:off x="103680" y="360"/>
            <a:ext cx="104400" cy="10368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103680" y="727560"/>
            <a:ext cx="104400" cy="348408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ogf.org/gf/docs/gfd.php?gfd=147" TargetMode="External"/><Relationship Id="rId2" Type="http://schemas.openxmlformats.org/officeDocument/2006/relationships/hyperlink" Target="http://redmine.ogf.org/projects/glue-wg/wiki#Open-Enumerations" TargetMode="External"/><Relationship Id="rId3" Type="http://schemas.openxmlformats.org/officeDocument/2006/relationships/hyperlink" Target="https://github.com/OGF-GLUE/Enumerations" TargetMode="External"/><Relationship Id="rId4" Type="http://schemas.openxmlformats.org/officeDocument/2006/relationships/hyperlink" Target="http://redmine.ogf.org/projects/glue-wg/wiki/Enumerations_procedures_and_best_practices_v10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redmine.ogf.org/projects/glue-wg/wiki/Enumerations_procedures_and_best_practices_v10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redmine.ogf.org/projects/glue-wg/wiki/Enumerations_procedures_and_best_practices_v10#3-Requesting-new-Open-Enumerations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OGF-GLUE/Enumerations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65760" y="822960"/>
            <a:ext cx="5486400" cy="2194560"/>
          </a:xfrm>
          <a:prstGeom prst="rect">
            <a:avLst/>
          </a:prstGeom>
        </p:spPr>
        <p:txBody>
          <a:bodyPr anchor="ctr" bIns="46800" lIns="90000" rIns="0" tIns="0"/>
          <a:p>
            <a:pPr algn="ctr"/>
            <a:r>
              <a:rPr lang="en-AU" sz="4200"/>
              <a:t>GLUE2 Open Enumerations Status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365760" y="2926080"/>
            <a:ext cx="5486400" cy="13068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AU" sz="2400"/>
              <a:t>Florido Paganelli, Lund University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1540440" y="4304880"/>
            <a:ext cx="3067560" cy="357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 sz="2400"/>
              <a:t>OGF41, July 2014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554480" y="254160"/>
            <a:ext cx="4114800" cy="38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 sz="2200"/>
              <a:t>Pending tasks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" y="914400"/>
            <a:ext cx="5618520" cy="324252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/>
              <a:t>Only </a:t>
            </a:r>
            <a:r>
              <a:rPr lang="en-AU">
                <a:solidFill>
                  <a:srgbClr val="ff0000"/>
                </a:solidFill>
              </a:rPr>
              <a:t>ServiceType_t</a:t>
            </a:r>
            <a:r>
              <a:rPr lang="en-AU">
                <a:solidFill>
                  <a:srgbClr val="000000"/>
                </a:solidFill>
              </a:rPr>
              <a:t> fully published so far.</a:t>
            </a:r>
            <a:endParaRPr/>
          </a:p>
          <a:p>
            <a:pPr>
              <a:buFont charset="2" typeface="Wingdings"/>
              <a:buChar char=""/>
            </a:pPr>
            <a:r>
              <a:rPr lang="en-AU">
                <a:solidFill>
                  <a:srgbClr val="ff0000"/>
                </a:solidFill>
              </a:rPr>
              <a:t>InterfaceName_t</a:t>
            </a:r>
            <a:r>
              <a:rPr lang="en-AU"/>
              <a:t>, </a:t>
            </a:r>
            <a:r>
              <a:rPr lang="en-AU">
                <a:solidFill>
                  <a:srgbClr val="ff0000"/>
                </a:solidFill>
              </a:rPr>
              <a:t>Capability_t</a:t>
            </a:r>
            <a:r>
              <a:rPr lang="en-AU"/>
              <a:t> have been partially published. Capability is not well defined in the best practices document, and might need further discussions.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Need to publish the rest of enumerations.</a:t>
            </a:r>
            <a:endParaRPr/>
          </a:p>
          <a:p>
            <a:pPr lvl="1">
              <a:buFont typeface="Lucida Sans Unicode"/>
              <a:buChar char="–"/>
            </a:pPr>
            <a:r>
              <a:rPr lang="en-AU"/>
              <a:t>Some are tricky, i.e. Platform_t as OS names frequently change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Anyone volunteering?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Group might provide more formats than CSV upon request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References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228600" y="914400"/>
            <a:ext cx="5618520" cy="299880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/>
              <a:t>GLUE2 Model</a:t>
            </a:r>
            <a:r>
              <a:rPr lang="en-AU"/>
              <a:t>
</a:t>
            </a:r>
            <a:r>
              <a:rPr lang="en-AU" sz="900">
                <a:hlinkClick r:id="rId1"/>
              </a:rPr>
              <a:t>http://www.ogf.org/gf/docs/gfd.php?gfd=147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OGF GLUE2 WG Wiki</a:t>
            </a:r>
            <a:r>
              <a:rPr lang="en-AU"/>
              <a:t>
</a:t>
            </a:r>
            <a:r>
              <a:rPr lang="en-AU" sz="900">
                <a:hlinkClick r:id="rId2"/>
              </a:rPr>
              <a:t>http://redmine.ogf.org/projects/glue-wg/wiki#Open-Enumerations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GLUE2 WG Git-Hub</a:t>
            </a:r>
            <a:r>
              <a:rPr lang="en-AU"/>
              <a:t>
</a:t>
            </a:r>
            <a:r>
              <a:rPr lang="en-AU" sz="900">
                <a:hlinkClick r:id="rId3"/>
              </a:rPr>
              <a:t>https://github.com/OGF-GLUE/Enumerations</a:t>
            </a:r>
            <a:endParaRPr/>
          </a:p>
          <a:p>
            <a:pPr>
              <a:buFont charset="2" typeface="Wingdings"/>
              <a:buChar char=""/>
            </a:pPr>
            <a:r>
              <a:rPr lang="en-AU"/>
              <a:t>Open Enumerations best practices and procedures</a:t>
            </a:r>
            <a:r>
              <a:rPr lang="en-AU"/>
              <a:t>
</a:t>
            </a:r>
            <a:r>
              <a:rPr lang="en-AU" sz="900">
                <a:hlinkClick r:id="rId4"/>
              </a:rPr>
              <a:t>http://redmine.ogf.org/projects/glue-wg/wiki/Enumerations_procedures_and_best_practices_v10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Outline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228600" y="914400"/>
            <a:ext cx="5618520" cy="299880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 sz="2400"/>
              <a:t>What are OEs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Why proposing OEs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Best practices document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How to propose new OEs values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Validation process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CSV files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400"/>
              <a:t>Pending Tasks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371600" y="178200"/>
            <a:ext cx="4588560" cy="47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 sz="2000"/>
              <a:t>What are Open Enumerations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228600" y="842400"/>
            <a:ext cx="5618520" cy="12931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/>
              <a:t>Defined in GFD147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AU"/>
              <a:t>They are </a:t>
            </a:r>
            <a:r>
              <a:rPr b="1" lang="en-AU"/>
              <a:t>values</a:t>
            </a:r>
            <a:r>
              <a:rPr lang="en-AU"/>
              <a:t> of Data Types for GLUE2 attributes. Datatypes are like: </a:t>
            </a:r>
            <a:r>
              <a:rPr lang="en-AU" sz="1400">
                <a:latin typeface="Courier 10 Pitch"/>
              </a:rPr>
              <a:t>ServiceType_t, InterfaceName_t, Osname_t, EndpointTechnology_t</a:t>
            </a:r>
            <a:r>
              <a:rPr lang="en-AU" sz="1400"/>
              <a:t> ... 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454320" y="3801600"/>
            <a:ext cx="1607040" cy="28008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org.glite.CE.cream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4001040" y="3139560"/>
            <a:ext cx="173736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information.monitoring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2263680" y="3123000"/>
            <a:ext cx="49608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linux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2563200" y="3799440"/>
            <a:ext cx="66240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amd64</a:t>
            </a:r>
            <a:endParaRPr/>
          </a:p>
        </p:txBody>
      </p:sp>
      <p:sp>
        <p:nvSpPr>
          <p:cNvPr id="63" name="CustomShape 7"/>
          <p:cNvSpPr/>
          <p:nvPr/>
        </p:nvSpPr>
        <p:spPr>
          <a:xfrm>
            <a:off x="4026240" y="3782160"/>
            <a:ext cx="93672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webservice</a:t>
            </a:r>
            <a:endParaRPr/>
          </a:p>
        </p:txBody>
      </p:sp>
      <p:sp>
        <p:nvSpPr>
          <p:cNvPr id="64" name="TextShape 8"/>
          <p:cNvSpPr txBox="1"/>
          <p:nvPr/>
        </p:nvSpPr>
        <p:spPr>
          <a:xfrm>
            <a:off x="202320" y="2031120"/>
            <a:ext cx="5618520" cy="80496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b="1" lang="en-AU"/>
              <a:t>OEs Values</a:t>
            </a:r>
            <a:r>
              <a:rPr lang="en-AU"/>
              <a:t> are strings. Some of these strings may have a namespace-based format. Few examples:</a:t>
            </a:r>
            <a:endParaRPr/>
          </a:p>
        </p:txBody>
      </p:sp>
      <p:sp>
        <p:nvSpPr>
          <p:cNvPr id="65" name="CustomShape 9"/>
          <p:cNvSpPr/>
          <p:nvPr/>
        </p:nvSpPr>
        <p:spPr>
          <a:xfrm>
            <a:off x="398880" y="3555360"/>
            <a:ext cx="1737360" cy="526320"/>
          </a:xfrm>
          <a:prstGeom prst="roundRect">
            <a:avLst>
              <a:gd fmla="val 3600" name="adj"/>
            </a:avLst>
          </a:prstGeom>
          <a:noFill/>
          <a:ln w="25560">
            <a:solidFill>
              <a:srgbClr val="c0c0c0"/>
            </a:solidFill>
            <a:custDash>
              <a:ds d="508000" sp="508000"/>
              <a:ds d="508000" sp="508000"/>
            </a:custDash>
            <a:round/>
          </a:ln>
        </p:spPr>
        <p:txBody>
          <a:bodyPr bIns="57600" lIns="64800" rIns="102600" tIns="44280" wrap="none"/>
          <a:p>
            <a:pPr algn="ctr"/>
            <a:r>
              <a:rPr lang="en-AU" sz="1200">
                <a:solidFill>
                  <a:srgbClr val="666666"/>
                </a:solidFill>
              </a:rPr>
              <a:t>ServiceType_t</a:t>
            </a:r>
            <a:endParaRPr/>
          </a:p>
        </p:txBody>
      </p:sp>
      <p:sp>
        <p:nvSpPr>
          <p:cNvPr id="66" name="CustomShape 10"/>
          <p:cNvSpPr/>
          <p:nvPr/>
        </p:nvSpPr>
        <p:spPr>
          <a:xfrm>
            <a:off x="2125440" y="2887200"/>
            <a:ext cx="1548720" cy="513000"/>
          </a:xfrm>
          <a:prstGeom prst="roundRect">
            <a:avLst>
              <a:gd fmla="val 3600" name="adj"/>
            </a:avLst>
          </a:prstGeom>
          <a:noFill/>
          <a:ln w="25560">
            <a:solidFill>
              <a:srgbClr val="c0c0c0"/>
            </a:solidFill>
            <a:custDash>
              <a:ds d="508000" sp="508000"/>
              <a:ds d="508000" sp="508000"/>
            </a:custDash>
            <a:round/>
          </a:ln>
        </p:spPr>
        <p:txBody>
          <a:bodyPr bIns="57600" lIns="64800" rIns="102600" tIns="44280" wrap="none"/>
          <a:p>
            <a:pPr algn="ctr"/>
            <a:r>
              <a:rPr lang="en-AU" sz="1200">
                <a:solidFill>
                  <a:srgbClr val="666666"/>
                </a:solidFill>
              </a:rPr>
              <a:t>OSName_t</a:t>
            </a:r>
            <a:endParaRPr/>
          </a:p>
        </p:txBody>
      </p:sp>
      <p:sp>
        <p:nvSpPr>
          <p:cNvPr id="67" name="CustomShape 11"/>
          <p:cNvSpPr/>
          <p:nvPr/>
        </p:nvSpPr>
        <p:spPr>
          <a:xfrm>
            <a:off x="2386080" y="3527640"/>
            <a:ext cx="908640" cy="513000"/>
          </a:xfrm>
          <a:prstGeom prst="roundRect">
            <a:avLst>
              <a:gd fmla="val 3600" name="adj"/>
            </a:avLst>
          </a:prstGeom>
          <a:noFill/>
          <a:ln w="25560">
            <a:solidFill>
              <a:srgbClr val="c0c0c0"/>
            </a:solidFill>
            <a:custDash>
              <a:ds d="508000" sp="508000"/>
              <a:ds d="508000" sp="508000"/>
            </a:custDash>
            <a:round/>
          </a:ln>
        </p:spPr>
        <p:txBody>
          <a:bodyPr bIns="57600" lIns="64800" rIns="102600" tIns="44280" wrap="none"/>
          <a:p>
            <a:pPr algn="ctr"/>
            <a:r>
              <a:rPr lang="en-AU" sz="1200">
                <a:solidFill>
                  <a:srgbClr val="666666"/>
                </a:solidFill>
              </a:rPr>
              <a:t>Platform_t</a:t>
            </a:r>
            <a:endParaRPr/>
          </a:p>
        </p:txBody>
      </p:sp>
      <p:sp>
        <p:nvSpPr>
          <p:cNvPr id="68" name="CustomShape 12"/>
          <p:cNvSpPr/>
          <p:nvPr/>
        </p:nvSpPr>
        <p:spPr>
          <a:xfrm>
            <a:off x="3948480" y="2903760"/>
            <a:ext cx="1789920" cy="513000"/>
          </a:xfrm>
          <a:prstGeom prst="roundRect">
            <a:avLst>
              <a:gd fmla="val 3600" name="adj"/>
            </a:avLst>
          </a:prstGeom>
          <a:noFill/>
          <a:ln w="25560">
            <a:solidFill>
              <a:srgbClr val="c0c0c0"/>
            </a:solidFill>
            <a:custDash>
              <a:ds d="508000" sp="508000"/>
              <a:ds d="508000" sp="508000"/>
            </a:custDash>
            <a:round/>
          </a:ln>
        </p:spPr>
        <p:txBody>
          <a:bodyPr bIns="57600" lIns="64800" rIns="102600" tIns="44280" wrap="none"/>
          <a:p>
            <a:pPr algn="ctr"/>
            <a:r>
              <a:rPr lang="en-AU" sz="1200">
                <a:solidFill>
                  <a:srgbClr val="666666"/>
                </a:solidFill>
              </a:rPr>
              <a:t>Capability_t</a:t>
            </a:r>
            <a:endParaRPr/>
          </a:p>
        </p:txBody>
      </p:sp>
      <p:sp>
        <p:nvSpPr>
          <p:cNvPr id="69" name="CustomShape 13"/>
          <p:cNvSpPr/>
          <p:nvPr/>
        </p:nvSpPr>
        <p:spPr>
          <a:xfrm>
            <a:off x="3621600" y="3546360"/>
            <a:ext cx="1789920" cy="513000"/>
          </a:xfrm>
          <a:prstGeom prst="roundRect">
            <a:avLst>
              <a:gd fmla="val 3600" name="adj"/>
            </a:avLst>
          </a:prstGeom>
          <a:noFill/>
          <a:ln w="25560">
            <a:solidFill>
              <a:srgbClr val="c0c0c0"/>
            </a:solidFill>
            <a:custDash>
              <a:ds d="508000" sp="508000"/>
              <a:ds d="508000" sp="508000"/>
            </a:custDash>
            <a:round/>
          </a:ln>
        </p:spPr>
        <p:txBody>
          <a:bodyPr bIns="57600" lIns="64800" rIns="102600" tIns="44280" wrap="none"/>
          <a:p>
            <a:pPr algn="ctr"/>
            <a:r>
              <a:rPr lang="en-AU" sz="1200">
                <a:solidFill>
                  <a:srgbClr val="666666"/>
                </a:solidFill>
              </a:rPr>
              <a:t>EndpointTechnology_t</a:t>
            </a:r>
            <a:endParaRPr/>
          </a:p>
        </p:txBody>
      </p:sp>
      <p:sp>
        <p:nvSpPr>
          <p:cNvPr id="70" name="CustomShape 14"/>
          <p:cNvSpPr/>
          <p:nvPr/>
        </p:nvSpPr>
        <p:spPr>
          <a:xfrm>
            <a:off x="2851200" y="3123000"/>
            <a:ext cx="822960" cy="27720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000">
                <a:solidFill>
                  <a:srgbClr val="000000"/>
                </a:solidFill>
                <a:latin typeface="Courier 10 Pitch"/>
              </a:rPr>
              <a:t>windowsxp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What are OEs contd.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2834640" y="1280160"/>
            <a:ext cx="2743200" cy="370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1000">
                <a:latin typeface="Times New Roman"/>
              </a:rPr>
              <a:t>capacity of locating unknown resources or services, possibly satisfying a set of requirements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2601720" y="1752480"/>
            <a:ext cx="1920240" cy="431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1200">
                <a:latin typeface="Times New Roman"/>
              </a:rPr>
              <a:t>NorduGrid Resource Coupled Execution Service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775440" y="1308960"/>
            <a:ext cx="2059200" cy="29376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200">
                <a:solidFill>
                  <a:srgbClr val="000000"/>
                </a:solidFill>
                <a:latin typeface="Courier 10 Pitch"/>
              </a:rPr>
              <a:t>information.discovery</a:t>
            </a:r>
            <a:endParaRPr/>
          </a:p>
        </p:txBody>
      </p:sp>
      <p:sp>
        <p:nvSpPr>
          <p:cNvPr id="75" name="CustomShape 5"/>
          <p:cNvSpPr/>
          <p:nvPr/>
        </p:nvSpPr>
        <p:spPr>
          <a:xfrm>
            <a:off x="803160" y="1828800"/>
            <a:ext cx="1798560" cy="293760"/>
          </a:xfrm>
          <a:prstGeom prst="rect">
            <a:avLst/>
          </a:prstGeom>
          <a:solidFill>
            <a:srgbClr val="e6e64c"/>
          </a:solidFill>
          <a:ln>
            <a:solidFill>
              <a:srgbClr val="ffff66"/>
            </a:solidFill>
          </a:ln>
        </p:spPr>
        <p:txBody>
          <a:bodyPr anchor="ctr" bIns="45000" lIns="90000" rIns="90000" tIns="45000" wrap="none"/>
          <a:p>
            <a:r>
              <a:rPr lang="en-AU" sz="1200">
                <a:solidFill>
                  <a:srgbClr val="000000"/>
                </a:solidFill>
                <a:latin typeface="Courier 10 Pitch"/>
              </a:rPr>
              <a:t>org.nordugrid.arex</a:t>
            </a:r>
            <a:endParaRPr/>
          </a:p>
        </p:txBody>
      </p:sp>
      <p:sp>
        <p:nvSpPr>
          <p:cNvPr id="76" name="TextShape 6"/>
          <p:cNvSpPr txBox="1"/>
          <p:nvPr/>
        </p:nvSpPr>
        <p:spPr>
          <a:xfrm>
            <a:off x="363960" y="831960"/>
            <a:ext cx="5567040" cy="35676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/>
              <a:t>Each string has a textual description</a:t>
            </a:r>
            <a:endParaRPr/>
          </a:p>
        </p:txBody>
      </p:sp>
      <p:sp>
        <p:nvSpPr>
          <p:cNvPr id="77" name="TextShape 7"/>
          <p:cNvSpPr txBox="1"/>
          <p:nvPr/>
        </p:nvSpPr>
        <p:spPr>
          <a:xfrm>
            <a:off x="365760" y="2477880"/>
            <a:ext cx="5567040" cy="147888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/>
              <a:t>GFD.147 already defines some of them in Appendix B, look for examples!</a:t>
            </a:r>
            <a:endParaRPr/>
          </a:p>
          <a:p>
            <a:pPr>
              <a:buFont charset="2" typeface="Wingdings"/>
              <a:buChar char=""/>
            </a:pPr>
            <a:r>
              <a:rPr b="1" lang="en-AU"/>
              <a:t>Open </a:t>
            </a:r>
            <a:r>
              <a:rPr lang="en-AU"/>
              <a:t>means that c</a:t>
            </a:r>
            <a:r>
              <a:rPr lang="en-AU"/>
              <a:t>ommunities using the GLUE2 standard can propose new values to be added to the existing lists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2320" y="809280"/>
            <a:ext cx="5652720" cy="111096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79" name="CustomShape 2"/>
          <p:cNvSpPr/>
          <p:nvPr/>
        </p:nvSpPr>
        <p:spPr>
          <a:xfrm>
            <a:off x="382320" y="2031120"/>
            <a:ext cx="5652720" cy="117036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80" name="CustomShape 3"/>
          <p:cNvSpPr/>
          <p:nvPr/>
        </p:nvSpPr>
        <p:spPr>
          <a:xfrm>
            <a:off x="382320" y="3328920"/>
            <a:ext cx="5652720" cy="89712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c0c0c0"/>
            </a:solidFill>
          </a:ln>
        </p:spPr>
      </p:sp>
      <p:sp>
        <p:nvSpPr>
          <p:cNvPr id="81" name="TextShape 4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 sz="2400"/>
              <a:t>Why proposing OEs values</a:t>
            </a:r>
            <a:endParaRPr/>
          </a:p>
        </p:txBody>
      </p:sp>
      <p:sp>
        <p:nvSpPr>
          <p:cNvPr id="82" name="TextShape 5"/>
          <p:cNvSpPr txBox="1"/>
          <p:nvPr/>
        </p:nvSpPr>
        <p:spPr>
          <a:xfrm>
            <a:off x="462960" y="846720"/>
            <a:ext cx="4383360" cy="1097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 sz="1300"/>
              <a:t>Proposing OEs values means to request the GLUE2 WG to </a:t>
            </a:r>
            <a:r>
              <a:rPr b="1" lang="en-AU" sz="1300"/>
              <a:t>validate</a:t>
            </a:r>
            <a:r>
              <a:rPr lang="en-AU" sz="1300"/>
              <a:t> them and add them to a registry</a:t>
            </a:r>
            <a:r>
              <a:rPr lang="en-AU" sz="1300"/>
              <a:t>
</a:t>
            </a:r>
            <a:r>
              <a:rPr lang="en-AU" sz="1300"/>
              <a:t>→ They will become official and can be downloaded from the group's git-hub as CSV files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57840" y="1152720"/>
            <a:ext cx="1080000" cy="460800"/>
          </a:xfrm>
          <a:prstGeom prst="rect">
            <a:avLst/>
          </a:prstGeom>
          <a:ln>
            <a:noFill/>
          </a:ln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87440" y="223056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87440" y="343584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86" name="TextShape 6"/>
          <p:cNvSpPr txBox="1"/>
          <p:nvPr/>
        </p:nvSpPr>
        <p:spPr>
          <a:xfrm>
            <a:off x="473760" y="2051280"/>
            <a:ext cx="3915360" cy="1114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AU"/>
              <a:t>Interoperability</a:t>
            </a:r>
            <a:r>
              <a:rPr lang="en-AU"/>
              <a:t>: Avoids clash of similar values</a:t>
            </a:r>
            <a:r>
              <a:rPr lang="en-AU"/>
              <a:t>
</a:t>
            </a:r>
            <a:r>
              <a:rPr lang="en-AU" sz="1700"/>
              <a:t>→ </a:t>
            </a:r>
            <a:r>
              <a:rPr lang="en-AU"/>
              <a:t>GLUE2 WG group can recommend better values</a:t>
            </a:r>
            <a:endParaRPr/>
          </a:p>
        </p:txBody>
      </p:sp>
      <p:sp>
        <p:nvSpPr>
          <p:cNvPr id="87" name="TextShape 7"/>
          <p:cNvSpPr txBox="1"/>
          <p:nvPr/>
        </p:nvSpPr>
        <p:spPr>
          <a:xfrm>
            <a:off x="430560" y="3328920"/>
            <a:ext cx="39319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AU"/>
              <a:t>Validation</a:t>
            </a:r>
            <a:r>
              <a:rPr lang="en-AU"/>
              <a:t>: tools can automatically download the strings from git-hub and check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The best practices document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232920" y="2040840"/>
            <a:ext cx="5619240" cy="262404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Font charset="2" typeface="Wingdings"/>
              <a:buChar char=""/>
            </a:pPr>
            <a:r>
              <a:rPr lang="en-AU" sz="2200"/>
              <a:t>Defines namespace format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200"/>
              <a:t>Describes the contents of git-hub CSV files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2200"/>
              <a:t>Defines rules of thumb for the GLUE Working Group to manage OEs values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365760" y="1097280"/>
            <a:ext cx="731520" cy="640080"/>
          </a:xfrm>
          <a:prstGeom prst="seal24">
            <a:avLst>
              <a:gd fmla="val 539" name="adj"/>
            </a:avLst>
          </a:prstGeom>
          <a:solidFill>
            <a:srgbClr val="e6e64c"/>
          </a:solidFill>
          <a:ln>
            <a:solidFill>
              <a:srgbClr val="cccc0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AU"/>
              <a:t>New!</a:t>
            </a:r>
            <a:endParaRPr/>
          </a:p>
        </p:txBody>
      </p:sp>
      <p:sp>
        <p:nvSpPr>
          <p:cNvPr id="91" name="TextShape 4"/>
          <p:cNvSpPr txBox="1"/>
          <p:nvPr/>
        </p:nvSpPr>
        <p:spPr>
          <a:xfrm>
            <a:off x="1463040" y="1146960"/>
            <a:ext cx="4389120" cy="318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AU" sz="1600">
                <a:hlinkClick r:id="rId1"/>
              </a:rPr>
              <a:t>http://redmine.ogf.org/projects/glue-wg/wiki/Enumerations_procedures_and_best_practices_v10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AU" sz="2200"/>
              <a:t>How to register new values</a:t>
            </a:r>
            <a:endParaRPr/>
          </a:p>
        </p:txBody>
      </p:sp>
      <p:pic>
        <p:nvPicPr>
          <p:cNvPr descr="" id="9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2560320"/>
            <a:ext cx="1208160" cy="12081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457200" y="914400"/>
            <a:ext cx="5303520" cy="9147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2200"/>
              <a:t>1. Read the procedure at:</a:t>
            </a:r>
            <a:endParaRPr/>
          </a:p>
          <a:p>
            <a:endParaRPr/>
          </a:p>
          <a:p>
            <a:r>
              <a:rPr lang="en-AU">
                <a:hlinkClick r:id="rId2"/>
              </a:rPr>
              <a:t>http://redmine.ogf.org/projects/glue-wg/wiki/Enumerations_procedures_and_best_practices_v10#3-Requesting-new-Open-Enumerations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914400" y="2651760"/>
            <a:ext cx="3108960" cy="102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2200"/>
              <a:t>2. Send an email to the GLUE Working Group</a:t>
            </a:r>
            <a:endParaRPr/>
          </a:p>
          <a:p>
            <a:pPr algn="ctr"/>
            <a:r>
              <a:rPr lang="en-AU" sz="2200"/>
              <a:t>glue-wg@ogf.org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Validation in short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63960" y="831960"/>
            <a:ext cx="5567040" cy="324612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 sz="1500"/>
              <a:t>When a proposal arrives to the group, its members: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1500"/>
              <a:t>Check that the values have the correct syntax and are consistent with the requirements in the best practices document;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1500"/>
              <a:t>If there is clashing values, propose solutions and then assign a </a:t>
            </a:r>
            <a:r>
              <a:rPr i="1" lang="en-AU" sz="1500"/>
              <a:t>Status</a:t>
            </a:r>
            <a:r>
              <a:rPr lang="en-AU" sz="1500"/>
              <a:t> to</a:t>
            </a:r>
            <a:r>
              <a:rPr lang="en-AU" sz="1500"/>
              <a:t> each value:</a:t>
            </a:r>
            <a:endParaRPr/>
          </a:p>
          <a:p>
            <a:pPr lvl="1">
              <a:buFont typeface="Lucida Sans Unicode"/>
              <a:buChar char="–"/>
            </a:pPr>
            <a:r>
              <a:rPr i="1" lang="en-AU" sz="1500"/>
              <a:t>Recommended </a:t>
            </a:r>
            <a:r>
              <a:rPr lang="en-AU" sz="1500"/>
              <a:t>if it should be used</a:t>
            </a:r>
            <a:endParaRPr/>
          </a:p>
          <a:p>
            <a:pPr lvl="1">
              <a:buFont typeface="Lucida Sans Unicode"/>
              <a:buChar char="–"/>
            </a:pPr>
            <a:r>
              <a:rPr i="1" lang="en-AU" sz="1500"/>
              <a:t>Deprecated</a:t>
            </a:r>
            <a:r>
              <a:rPr lang="en-AU" sz="1500"/>
              <a:t> for those values that should not be used anymore.</a:t>
            </a:r>
            <a:endParaRPr/>
          </a:p>
          <a:p>
            <a:pPr lvl="1">
              <a:buFont typeface="Lucida Sans Unicode"/>
              <a:buChar char="–"/>
            </a:pPr>
            <a:r>
              <a:rPr i="1" lang="en-AU" sz="1500"/>
              <a:t>Obsoleted</a:t>
            </a:r>
            <a:r>
              <a:rPr lang="en-AU" sz="1500"/>
              <a:t> for values related to something that is not in use anymore.</a:t>
            </a:r>
            <a:endParaRPr/>
          </a:p>
          <a:p>
            <a:pPr>
              <a:buFont charset="2" typeface="Wingdings"/>
              <a:buChar char=""/>
            </a:pPr>
            <a:r>
              <a:rPr lang="en-AU" sz="1500"/>
              <a:t>For each of these values adds their </a:t>
            </a:r>
            <a:r>
              <a:rPr i="1" lang="en-AU" sz="1500"/>
              <a:t>Status</a:t>
            </a:r>
            <a:r>
              <a:rPr lang="en-AU" sz="1500"/>
              <a:t> to the git-hub CSV for public access. </a:t>
            </a:r>
            <a:r>
              <a:rPr lang="en-AU" sz="1500"/>
              <a:t>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52160" y="72360"/>
            <a:ext cx="4588560" cy="68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 sz="1900"/>
              <a:t>CSV files in the git-hub repository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3960" y="923400"/>
            <a:ext cx="5567040" cy="2624040"/>
          </a:xfrm>
          <a:prstGeom prst="rect">
            <a:avLst/>
          </a:prstGeom>
        </p:spPr>
        <p:txBody>
          <a:bodyPr bIns="0" lIns="0" rIns="0" tIns="0" wrap="none"/>
          <a:p>
            <a:pPr>
              <a:buFont charset="2" typeface="Wingdings"/>
              <a:buChar char=""/>
            </a:pPr>
            <a:r>
              <a:rPr lang="en-AU" sz="2200"/>
              <a:t>Contain values that should be used, but also keep track of what is not in use anymore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677880" y="3749040"/>
            <a:ext cx="54486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>
                <a:hlinkClick r:id="rId1"/>
              </a:rPr>
              <a:t>https://github.com/OGF-GLUE/Enumerations</a:t>
            </a:r>
            <a:endParaRPr/>
          </a:p>
        </p:txBody>
      </p:sp>
      <p:graphicFrame>
        <p:nvGraphicFramePr>
          <p:cNvPr id="101" name="Table 4"/>
          <p:cNvGraphicFramePr/>
          <p:nvPr/>
        </p:nvGraphicFramePr>
        <p:xfrm>
          <a:off x="91800" y="2072880"/>
          <a:ext cx="5851440" cy="1952640"/>
        </p:xfrm>
        <a:graphic>
          <a:graphicData uri="http://schemas.openxmlformats.org/drawingml/2006/table">
            <a:tbl>
              <a:tblPr/>
              <a:tblGrid>
                <a:gridCol w="803880"/>
                <a:gridCol w="976680"/>
                <a:gridCol w="820440"/>
                <a:gridCol w="858240"/>
                <a:gridCol w="906120"/>
                <a:gridCol w="1486440"/>
              </a:tblGrid>
              <a:tr h="424080">
                <a:tc>
                  <a:txBody>
                    <a:bodyPr bIns="46800" lIns="90000" rIns="90000" tIns="46800" wrap="none"/>
                    <a:p>
                      <a:r>
                        <a:rPr b="1" lang="en-AU" sz="700"/>
                        <a:t>Enumeration_type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/>
                        <a:t>Enumeration_value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/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/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/>
                        <a:t>Recommended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700">
                          <a:solidFill>
                            <a:srgbClr val="000000"/>
                          </a:solidFill>
                          <a:latin typeface="Arial"/>
                          <a:ea typeface="Bitstream Vera Sans"/>
                        </a:rPr>
                        <a:t>Deprecates</a:t>
                      </a:r>
                      <a:endParaRPr/>
                    </a:p>
                  </a:txBody>
                  <a:tcPr/>
                </a:tc>
              </a:tr>
              <a:tr h="790200">
                <a:tc>
                  <a:txBody>
                    <a:bodyPr bIns="46800" lIns="90000" rIns="90000" tIns="46800" wrap="none"/>
                    <a:p>
                      <a:r>
                        <a:rPr lang="en-AU" sz="700"/>
                        <a:t>ServiceType_t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>
                          <a:solidFill>
                            <a:srgbClr val="0000ff"/>
                          </a:solidFill>
                        </a:rPr>
                        <a:t>org.nordugrid.arex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/>
                        <a:t>NorduGrid Resource Coupled Execution Service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>
                          <a:solidFill>
                            <a:srgbClr val="0000ff"/>
                          </a:solidFill>
                        </a:rPr>
                        <a:t>Recommended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>
                          <a:solidFill>
                            <a:srgbClr val="ff0000"/>
                          </a:solidFill>
                        </a:rPr>
                        <a:t>ARC-CE</a:t>
                      </a:r>
                      <a:endParaRPr/>
                    </a:p>
                    <a:p>
                      <a:r>
                        <a:rPr lang="en-AU" sz="700"/>
                        <a:t>org.nordugrid.execution.arex</a:t>
                      </a:r>
                      <a:endParaRPr/>
                    </a:p>
                    <a:p>
                      <a:r>
                        <a:rPr lang="en-AU" sz="700"/>
                        <a:t>org.nordugrid.information.aris</a:t>
                      </a:r>
                      <a:endParaRPr/>
                    </a:p>
                  </a:txBody>
                  <a:tcPr/>
                </a:tc>
              </a:tr>
              <a:tr h="738720">
                <a:tc>
                  <a:txBody>
                    <a:bodyPr bIns="46800" lIns="90000" rIns="90000" tIns="46800" wrap="none"/>
                    <a:p>
                      <a:r>
                        <a:rPr lang="en-AU" sz="700"/>
                        <a:t>ServiceType_t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>
                          <a:solidFill>
                            <a:srgbClr val="ff0000"/>
                          </a:solidFill>
                        </a:rPr>
                        <a:t>ARC-CE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/>
                        <a:t>NorduGrid Resource Coupled Execution Service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b="1" lang="en-AU" sz="700">
                          <a:solidFill>
                            <a:srgbClr val="ff0000"/>
                          </a:solidFill>
                        </a:rPr>
                        <a:t>Deprecated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en-AU" sz="700">
                          <a:solidFill>
                            <a:srgbClr val="0000ff"/>
                          </a:solidFill>
                        </a:rPr>
                        <a:t>org.nordugrid.arex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