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8" r:id="rId4"/>
    <p:sldId id="269" r:id="rId5"/>
    <p:sldId id="260" r:id="rId6"/>
    <p:sldId id="270" r:id="rId7"/>
    <p:sldId id="259" r:id="rId8"/>
    <p:sldId id="265" r:id="rId9"/>
    <p:sldId id="271" r:id="rId10"/>
    <p:sldId id="272" r:id="rId11"/>
    <p:sldId id="266" r:id="rId12"/>
    <p:sldId id="274" r:id="rId13"/>
    <p:sldId id="278" r:id="rId14"/>
    <p:sldId id="276" r:id="rId15"/>
    <p:sldId id="277" r:id="rId16"/>
    <p:sldId id="275" r:id="rId17"/>
    <p:sldId id="273" r:id="rId18"/>
    <p:sldId id="279" r:id="rId19"/>
    <p:sldId id="280" r:id="rId20"/>
    <p:sldId id="281" r:id="rId21"/>
    <p:sldId id="28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38" autoAdjust="0"/>
  </p:normalViewPr>
  <p:slideViewPr>
    <p:cSldViewPr snapToGrid="0" snapToObjects="1">
      <p:cViewPr varScale="1">
        <p:scale>
          <a:sx n="92" d="100"/>
          <a:sy n="92" d="100"/>
        </p:scale>
        <p:origin x="-44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07677-5021-4B48-87AF-EFEE9BBCFC1D}" type="datetimeFigureOut">
              <a:rPr lang="en-US" smtClean="0"/>
              <a:t>2014-09-26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E243E-295D-8342-9E2E-1441564489F3}" type="slidenum">
              <a:rPr lang="en-US" smtClean="0"/>
              <a:t>‹#›</a:t>
            </a:fld>
            <a:endParaRPr lang="en-US"/>
          </a:p>
        </p:txBody>
      </p:sp>
    </p:spTree>
    <p:extLst>
      <p:ext uri="{BB962C8B-B14F-4D97-AF65-F5344CB8AC3E}">
        <p14:creationId xmlns:p14="http://schemas.microsoft.com/office/powerpoint/2010/main" val="20040916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8E243E-295D-8342-9E2E-1441564489F3}" type="slidenum">
              <a:rPr lang="en-US" smtClean="0"/>
              <a:t>7</a:t>
            </a:fld>
            <a:endParaRPr lang="en-US"/>
          </a:p>
        </p:txBody>
      </p:sp>
    </p:spTree>
    <p:extLst>
      <p:ext uri="{BB962C8B-B14F-4D97-AF65-F5344CB8AC3E}">
        <p14:creationId xmlns:p14="http://schemas.microsoft.com/office/powerpoint/2010/main" val="1824299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8E243E-295D-8342-9E2E-1441564489F3}" type="slidenum">
              <a:rPr lang="en-US" smtClean="0"/>
              <a:t>10</a:t>
            </a:fld>
            <a:endParaRPr lang="en-US"/>
          </a:p>
        </p:txBody>
      </p:sp>
    </p:spTree>
    <p:extLst>
      <p:ext uri="{BB962C8B-B14F-4D97-AF65-F5344CB8AC3E}">
        <p14:creationId xmlns:p14="http://schemas.microsoft.com/office/powerpoint/2010/main" val="336798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E1F388E-30D9-D94D-BA18-337B80F91914}" type="datetimeFigureOut">
              <a:rPr lang="en-US" smtClean="0"/>
              <a:t>2014-09-26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32005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E1F388E-30D9-D94D-BA18-337B80F91914}" type="datetimeFigureOut">
              <a:rPr lang="en-US" smtClean="0"/>
              <a:t>2014-09-26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78772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E1F388E-30D9-D94D-BA18-337B80F91914}" type="datetimeFigureOut">
              <a:rPr lang="en-US" smtClean="0"/>
              <a:t>2014-09-26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6385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E1F388E-30D9-D94D-BA18-337B80F91914}" type="datetimeFigureOut">
              <a:rPr lang="en-US" smtClean="0"/>
              <a:t>2014-09-26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376125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E1F388E-30D9-D94D-BA18-337B80F91914}" type="datetimeFigureOut">
              <a:rPr lang="en-US" smtClean="0"/>
              <a:t>2014-09-26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117441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E1F388E-30D9-D94D-BA18-337B80F91914}" type="datetimeFigureOut">
              <a:rPr lang="en-US" smtClean="0"/>
              <a:t>2014-09-26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110743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E1F388E-30D9-D94D-BA18-337B80F91914}" type="datetimeFigureOut">
              <a:rPr lang="en-US" smtClean="0"/>
              <a:t>2014-09-26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10446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E1F388E-30D9-D94D-BA18-337B80F91914}" type="datetimeFigureOut">
              <a:rPr lang="en-US" smtClean="0"/>
              <a:t>2014-09-26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231057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F388E-30D9-D94D-BA18-337B80F91914}" type="datetimeFigureOut">
              <a:rPr lang="en-US" smtClean="0"/>
              <a:t>2014-09-26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165689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E1F388E-30D9-D94D-BA18-337B80F91914}" type="datetimeFigureOut">
              <a:rPr lang="en-US" smtClean="0"/>
              <a:t>2014-09-26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364249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E1F388E-30D9-D94D-BA18-337B80F91914}" type="datetimeFigureOut">
              <a:rPr lang="en-US" smtClean="0"/>
              <a:t>2014-09-26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D128C-AB62-5343-A08A-A532C03D49FD}" type="slidenum">
              <a:rPr lang="en-US" smtClean="0"/>
              <a:t>‹#›</a:t>
            </a:fld>
            <a:endParaRPr lang="en-US"/>
          </a:p>
        </p:txBody>
      </p:sp>
    </p:spTree>
    <p:extLst>
      <p:ext uri="{BB962C8B-B14F-4D97-AF65-F5344CB8AC3E}">
        <p14:creationId xmlns:p14="http://schemas.microsoft.com/office/powerpoint/2010/main" val="18898698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F388E-30D9-D94D-BA18-337B80F91914}" type="datetimeFigureOut">
              <a:rPr lang="en-US" smtClean="0"/>
              <a:t>2014-09-26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D128C-AB62-5343-A08A-A532C03D49FD}" type="slidenum">
              <a:rPr lang="en-US" smtClean="0"/>
              <a:t>‹#›</a:t>
            </a:fld>
            <a:endParaRPr lang="en-US"/>
          </a:p>
        </p:txBody>
      </p:sp>
    </p:spTree>
    <p:extLst>
      <p:ext uri="{BB962C8B-B14F-4D97-AF65-F5344CB8AC3E}">
        <p14:creationId xmlns:p14="http://schemas.microsoft.com/office/powerpoint/2010/main" val="241821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NSI Topology v2.0</a:t>
            </a:r>
            <a:endParaRPr lang="en-US" dirty="0"/>
          </a:p>
        </p:txBody>
      </p:sp>
      <p:sp>
        <p:nvSpPr>
          <p:cNvPr id="3" name="Subtitle 2"/>
          <p:cNvSpPr>
            <a:spLocks noGrp="1"/>
          </p:cNvSpPr>
          <p:nvPr>
            <p:ph type="subTitle" idx="1"/>
          </p:nvPr>
        </p:nvSpPr>
        <p:spPr/>
        <p:txBody>
          <a:bodyPr>
            <a:normAutofit/>
          </a:bodyPr>
          <a:lstStyle/>
          <a:p>
            <a:r>
              <a:rPr lang="en-US" dirty="0" smtClean="0"/>
              <a:t>Version </a:t>
            </a:r>
            <a:r>
              <a:rPr lang="en-US" dirty="0" smtClean="0"/>
              <a:t>1.2</a:t>
            </a:r>
            <a:endParaRPr lang="en-US" dirty="0" smtClean="0"/>
          </a:p>
          <a:p>
            <a:r>
              <a:rPr lang="en-US" dirty="0" smtClean="0"/>
              <a:t>John MacAuley, </a:t>
            </a:r>
            <a:r>
              <a:rPr lang="en-US" dirty="0" smtClean="0"/>
              <a:t>ESNET</a:t>
            </a:r>
            <a:endParaRPr lang="en-US" dirty="0" smtClean="0"/>
          </a:p>
          <a:p>
            <a:r>
              <a:rPr lang="en-US" dirty="0" smtClean="0"/>
              <a:t>September 22, 2014 Uppsala</a:t>
            </a:r>
            <a:endParaRPr lang="en-US" dirty="0"/>
          </a:p>
        </p:txBody>
      </p:sp>
    </p:spTree>
    <p:extLst>
      <p:ext uri="{BB962C8B-B14F-4D97-AF65-F5344CB8AC3E}">
        <p14:creationId xmlns:p14="http://schemas.microsoft.com/office/powerpoint/2010/main" val="16170591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Adaptation in action</a:t>
            </a:r>
            <a:endParaRPr lang="en-US" dirty="0"/>
          </a:p>
        </p:txBody>
      </p:sp>
      <p:sp>
        <p:nvSpPr>
          <p:cNvPr id="4" name="Rectangle 3"/>
          <p:cNvSpPr/>
          <p:nvPr/>
        </p:nvSpPr>
        <p:spPr>
          <a:xfrm>
            <a:off x="1454077" y="3476211"/>
            <a:ext cx="2503686" cy="319541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TextBox 4"/>
          <p:cNvSpPr txBox="1"/>
          <p:nvPr/>
        </p:nvSpPr>
        <p:spPr>
          <a:xfrm>
            <a:off x="1437898" y="6389699"/>
            <a:ext cx="1083460" cy="276999"/>
          </a:xfrm>
          <a:prstGeom prst="rect">
            <a:avLst/>
          </a:prstGeom>
          <a:noFill/>
        </p:spPr>
        <p:txBody>
          <a:bodyPr wrap="square" rtlCol="0">
            <a:spAutoFit/>
          </a:bodyPr>
          <a:lstStyle/>
          <a:p>
            <a:r>
              <a:rPr lang="en-US" sz="1200" dirty="0" smtClean="0">
                <a:solidFill>
                  <a:srgbClr val="FFFFFF"/>
                </a:solidFill>
              </a:rPr>
              <a:t>Network 1</a:t>
            </a:r>
            <a:endParaRPr lang="en-US" sz="1200" dirty="0">
              <a:solidFill>
                <a:srgbClr val="FFFFFF"/>
              </a:solidFill>
            </a:endParaRPr>
          </a:p>
        </p:txBody>
      </p:sp>
      <p:grpSp>
        <p:nvGrpSpPr>
          <p:cNvPr id="20" name="Group 19"/>
          <p:cNvGrpSpPr/>
          <p:nvPr/>
        </p:nvGrpSpPr>
        <p:grpSpPr>
          <a:xfrm>
            <a:off x="2294386" y="4780341"/>
            <a:ext cx="824001" cy="629084"/>
            <a:chOff x="1042543" y="5073917"/>
            <a:chExt cx="824001" cy="629084"/>
          </a:xfrm>
        </p:grpSpPr>
        <p:sp>
          <p:nvSpPr>
            <p:cNvPr id="11" name="Diamond 10"/>
            <p:cNvSpPr/>
            <p:nvPr/>
          </p:nvSpPr>
          <p:spPr>
            <a:xfrm>
              <a:off x="1048593" y="5073917"/>
              <a:ext cx="790588" cy="62908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12" name="TextBox 11"/>
            <p:cNvSpPr txBox="1"/>
            <p:nvPr/>
          </p:nvSpPr>
          <p:spPr>
            <a:xfrm>
              <a:off x="1042543" y="5229804"/>
              <a:ext cx="824001" cy="430887"/>
            </a:xfrm>
            <a:prstGeom prst="rect">
              <a:avLst/>
            </a:prstGeom>
            <a:noFill/>
          </p:spPr>
          <p:txBody>
            <a:bodyPr wrap="none" rtlCol="0">
              <a:spAutoFit/>
            </a:bodyPr>
            <a:lstStyle/>
            <a:p>
              <a:pPr algn="ctr"/>
              <a:r>
                <a:rPr lang="en-US" sz="1050" dirty="0" smtClean="0">
                  <a:solidFill>
                    <a:schemeClr val="bg1"/>
                  </a:solidFill>
                </a:rPr>
                <a:t>Adaptation</a:t>
              </a:r>
            </a:p>
            <a:p>
              <a:pPr algn="ctr"/>
              <a:r>
                <a:rPr lang="en-US" sz="1050" dirty="0" smtClean="0">
                  <a:solidFill>
                    <a:schemeClr val="bg1"/>
                  </a:solidFill>
                </a:rPr>
                <a:t>SD B</a:t>
              </a:r>
            </a:p>
          </p:txBody>
        </p:sp>
      </p:grpSp>
      <p:sp>
        <p:nvSpPr>
          <p:cNvPr id="6" name="Oval 5"/>
          <p:cNvSpPr/>
          <p:nvPr/>
        </p:nvSpPr>
        <p:spPr>
          <a:xfrm>
            <a:off x="2190651" y="5409424"/>
            <a:ext cx="970274" cy="9320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8" name="Oval 7"/>
          <p:cNvSpPr/>
          <p:nvPr/>
        </p:nvSpPr>
        <p:spPr>
          <a:xfrm>
            <a:off x="3039605" y="5836211"/>
            <a:ext cx="121069" cy="11778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100"/>
          </a:p>
        </p:txBody>
      </p:sp>
      <p:sp>
        <p:nvSpPr>
          <p:cNvPr id="10" name="Oval 9"/>
          <p:cNvSpPr/>
          <p:nvPr/>
        </p:nvSpPr>
        <p:spPr>
          <a:xfrm>
            <a:off x="2207545" y="5851242"/>
            <a:ext cx="121069" cy="11778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 name="TextBox 28"/>
          <p:cNvSpPr txBox="1"/>
          <p:nvPr/>
        </p:nvSpPr>
        <p:spPr>
          <a:xfrm>
            <a:off x="3151649" y="5591330"/>
            <a:ext cx="757579" cy="261610"/>
          </a:xfrm>
          <a:prstGeom prst="rect">
            <a:avLst/>
          </a:prstGeom>
          <a:noFill/>
        </p:spPr>
        <p:txBody>
          <a:bodyPr wrap="square" rtlCol="0">
            <a:spAutoFit/>
          </a:bodyPr>
          <a:lstStyle/>
          <a:p>
            <a:r>
              <a:rPr lang="en-US" sz="1100" dirty="0" smtClean="0">
                <a:solidFill>
                  <a:schemeClr val="bg1"/>
                </a:solidFill>
              </a:rPr>
              <a:t>STP 2-C-3</a:t>
            </a:r>
            <a:endParaRPr lang="en-US" sz="1100" dirty="0">
              <a:solidFill>
                <a:schemeClr val="bg1"/>
              </a:solidFill>
            </a:endParaRPr>
          </a:p>
        </p:txBody>
      </p:sp>
      <p:sp>
        <p:nvSpPr>
          <p:cNvPr id="37" name="TextBox 36"/>
          <p:cNvSpPr txBox="1"/>
          <p:nvPr/>
        </p:nvSpPr>
        <p:spPr>
          <a:xfrm>
            <a:off x="2297645" y="6329966"/>
            <a:ext cx="757579" cy="261610"/>
          </a:xfrm>
          <a:prstGeom prst="rect">
            <a:avLst/>
          </a:prstGeom>
          <a:noFill/>
        </p:spPr>
        <p:txBody>
          <a:bodyPr wrap="square" rtlCol="0">
            <a:spAutoFit/>
          </a:bodyPr>
          <a:lstStyle/>
          <a:p>
            <a:r>
              <a:rPr lang="en-US" sz="1100" dirty="0" smtClean="0">
                <a:solidFill>
                  <a:schemeClr val="bg1"/>
                </a:solidFill>
              </a:rPr>
              <a:t>STP 2-C-2</a:t>
            </a:r>
            <a:endParaRPr lang="en-US" sz="1100" dirty="0">
              <a:solidFill>
                <a:schemeClr val="bg1"/>
              </a:solidFill>
            </a:endParaRPr>
          </a:p>
        </p:txBody>
      </p:sp>
      <p:sp>
        <p:nvSpPr>
          <p:cNvPr id="38" name="TextBox 37"/>
          <p:cNvSpPr txBox="1"/>
          <p:nvPr/>
        </p:nvSpPr>
        <p:spPr>
          <a:xfrm>
            <a:off x="1508211" y="5762684"/>
            <a:ext cx="757579" cy="261610"/>
          </a:xfrm>
          <a:prstGeom prst="rect">
            <a:avLst/>
          </a:prstGeom>
          <a:noFill/>
        </p:spPr>
        <p:txBody>
          <a:bodyPr wrap="square" rtlCol="0">
            <a:spAutoFit/>
          </a:bodyPr>
          <a:lstStyle/>
          <a:p>
            <a:r>
              <a:rPr lang="en-US" sz="1100" dirty="0" smtClean="0">
                <a:solidFill>
                  <a:schemeClr val="bg1"/>
                </a:solidFill>
              </a:rPr>
              <a:t>STP 2-C-1</a:t>
            </a:r>
            <a:endParaRPr lang="en-US" sz="1100" dirty="0">
              <a:solidFill>
                <a:schemeClr val="bg1"/>
              </a:solidFill>
            </a:endParaRPr>
          </a:p>
        </p:txBody>
      </p:sp>
      <p:sp>
        <p:nvSpPr>
          <p:cNvPr id="39" name="TextBox 38"/>
          <p:cNvSpPr txBox="1"/>
          <p:nvPr/>
        </p:nvSpPr>
        <p:spPr>
          <a:xfrm>
            <a:off x="319614" y="1328242"/>
            <a:ext cx="8367186" cy="2147970"/>
          </a:xfrm>
          <a:prstGeom prst="rect">
            <a:avLst/>
          </a:prstGeom>
          <a:noFill/>
        </p:spPr>
        <p:txBody>
          <a:bodyPr wrap="square" rtlCol="0">
            <a:normAutofit fontScale="85000" lnSpcReduction="20000"/>
          </a:bodyPr>
          <a:lstStyle/>
          <a:p>
            <a:r>
              <a:rPr lang="en-US" sz="1200" dirty="0" smtClean="0">
                <a:latin typeface="Arial"/>
                <a:cs typeface="Arial"/>
              </a:rPr>
              <a:t>In this example we have an EPL service offered in Service Domain 1 defined by Service Description A, and an 802.1Q Trunk service in Service Domain 2 defined by Service Description C.</a:t>
            </a:r>
          </a:p>
          <a:p>
            <a:endParaRPr lang="en-US" sz="1200" dirty="0">
              <a:latin typeface="Arial"/>
              <a:cs typeface="Arial"/>
            </a:endParaRPr>
          </a:p>
          <a:p>
            <a:r>
              <a:rPr lang="en-US" sz="1200" dirty="0" smtClean="0">
                <a:latin typeface="Arial"/>
                <a:cs typeface="Arial"/>
              </a:rPr>
              <a:t>The EPL </a:t>
            </a:r>
            <a:r>
              <a:rPr lang="en-US" sz="1200" dirty="0">
                <a:latin typeface="Arial"/>
                <a:cs typeface="Arial"/>
              </a:rPr>
              <a:t>service offered in Service Domain 1 </a:t>
            </a:r>
            <a:r>
              <a:rPr lang="en-US" sz="1200" dirty="0" smtClean="0">
                <a:latin typeface="Arial"/>
                <a:cs typeface="Arial"/>
              </a:rPr>
              <a:t>could be implemented using a number of technologies, however, from an end user perspective this is not important as they are interested in the service being offered, and not the technology behind the service.</a:t>
            </a:r>
          </a:p>
          <a:p>
            <a:endParaRPr lang="en-US" sz="1200" dirty="0">
              <a:latin typeface="Arial"/>
              <a:cs typeface="Arial"/>
            </a:endParaRPr>
          </a:p>
          <a:p>
            <a:r>
              <a:rPr lang="en-US" sz="1200" dirty="0">
                <a:latin typeface="Arial"/>
                <a:cs typeface="Arial"/>
              </a:rPr>
              <a:t>F</a:t>
            </a:r>
            <a:r>
              <a:rPr lang="en-US" sz="1200" dirty="0" smtClean="0">
                <a:latin typeface="Arial"/>
                <a:cs typeface="Arial"/>
              </a:rPr>
              <a:t>or adaptation between Service Domain 1 (Service Definition A) and Service Domain 2 (Service Definition C) in Network 1 we require a transform from the EPL service to the 802.1Q Trunk compliant service.  For this example, we define an Adaptation (Service Definition B) that interconnects STPs in Service Domain 1 to STPs in Service Domain 2 through encapsulation of the original EPL service Ethernet frames using 802.1AH.  The 802.1AH frame is compatible with Service Domain 2, using the S-TAG from the 802.1AH frame as the switching VID.  Where this encapsulation occurs in the network is irrelevant from a path finder perspective, and is left up to the supporting NSA to worry about the details.</a:t>
            </a:r>
          </a:p>
          <a:p>
            <a:endParaRPr lang="en-US" sz="1200" dirty="0">
              <a:latin typeface="Arial"/>
              <a:cs typeface="Arial"/>
            </a:endParaRPr>
          </a:p>
          <a:p>
            <a:r>
              <a:rPr lang="en-US" sz="1200" dirty="0" smtClean="0">
                <a:latin typeface="Arial"/>
                <a:cs typeface="Arial"/>
              </a:rPr>
              <a:t>Similarly, in Network 2 we must reverse the </a:t>
            </a:r>
            <a:r>
              <a:rPr lang="en-US" sz="1200" dirty="0">
                <a:latin typeface="Arial"/>
                <a:cs typeface="Arial"/>
              </a:rPr>
              <a:t>encapsulation </a:t>
            </a:r>
            <a:r>
              <a:rPr lang="en-US" sz="1200" dirty="0" smtClean="0">
                <a:latin typeface="Arial"/>
                <a:cs typeface="Arial"/>
              </a:rPr>
              <a:t>performed in Network 1 to get back the original service type to deliver to the end user.  In this case the paired </a:t>
            </a:r>
            <a:r>
              <a:rPr lang="en-US" sz="1200" dirty="0">
                <a:latin typeface="Arial"/>
                <a:cs typeface="Arial"/>
              </a:rPr>
              <a:t>Adaptation (Service Definition B</a:t>
            </a:r>
            <a:r>
              <a:rPr lang="en-US" sz="1200" dirty="0" smtClean="0">
                <a:latin typeface="Arial"/>
                <a:cs typeface="Arial"/>
              </a:rPr>
              <a:t>) in Network 2 is used to remove the 802.1AH header allowing an STP in Service Domain 3 (Service Definition C) to be connected to an STP in Service Domain 4 (</a:t>
            </a:r>
            <a:r>
              <a:rPr lang="en-US" sz="1200" dirty="0">
                <a:latin typeface="Arial"/>
                <a:cs typeface="Arial"/>
              </a:rPr>
              <a:t>Service Definition </a:t>
            </a:r>
            <a:r>
              <a:rPr lang="en-US" sz="1200" dirty="0" smtClean="0">
                <a:latin typeface="Arial"/>
                <a:cs typeface="Arial"/>
              </a:rPr>
              <a:t>A) getting us back to the original Service Type.</a:t>
            </a:r>
          </a:p>
        </p:txBody>
      </p:sp>
      <p:grpSp>
        <p:nvGrpSpPr>
          <p:cNvPr id="15" name="Group 14"/>
          <p:cNvGrpSpPr/>
          <p:nvPr/>
        </p:nvGrpSpPr>
        <p:grpSpPr>
          <a:xfrm>
            <a:off x="1535715" y="3586660"/>
            <a:ext cx="2549812" cy="1209861"/>
            <a:chOff x="899525" y="4011361"/>
            <a:chExt cx="2549812" cy="1209861"/>
          </a:xfrm>
        </p:grpSpPr>
        <p:sp>
          <p:nvSpPr>
            <p:cNvPr id="17" name="Oval 16"/>
            <p:cNvSpPr/>
            <p:nvPr/>
          </p:nvSpPr>
          <p:spPr>
            <a:xfrm>
              <a:off x="1583045" y="4272971"/>
              <a:ext cx="963980" cy="9482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sp>
          <p:nvSpPr>
            <p:cNvPr id="18" name="Oval 17"/>
            <p:cNvSpPr/>
            <p:nvPr/>
          </p:nvSpPr>
          <p:spPr>
            <a:xfrm>
              <a:off x="2014799" y="4272971"/>
              <a:ext cx="105468" cy="116870"/>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a:p>
          </p:txBody>
        </p:sp>
        <p:sp>
          <p:nvSpPr>
            <p:cNvPr id="19" name="Oval 18"/>
            <p:cNvSpPr/>
            <p:nvPr/>
          </p:nvSpPr>
          <p:spPr>
            <a:xfrm>
              <a:off x="2441557" y="4709278"/>
              <a:ext cx="105468" cy="116870"/>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a:p>
          </p:txBody>
        </p:sp>
        <p:sp>
          <p:nvSpPr>
            <p:cNvPr id="21" name="Oval 20"/>
            <p:cNvSpPr/>
            <p:nvPr/>
          </p:nvSpPr>
          <p:spPr>
            <a:xfrm>
              <a:off x="1583045" y="4709278"/>
              <a:ext cx="105468" cy="116870"/>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a:p>
          </p:txBody>
        </p:sp>
        <p:sp>
          <p:nvSpPr>
            <p:cNvPr id="24" name="TextBox 23"/>
            <p:cNvSpPr txBox="1"/>
            <p:nvPr/>
          </p:nvSpPr>
          <p:spPr>
            <a:xfrm>
              <a:off x="1704387" y="4011361"/>
              <a:ext cx="737365" cy="261610"/>
            </a:xfrm>
            <a:prstGeom prst="rect">
              <a:avLst/>
            </a:prstGeom>
            <a:noFill/>
          </p:spPr>
          <p:txBody>
            <a:bodyPr wrap="square" rtlCol="0">
              <a:spAutoFit/>
            </a:bodyPr>
            <a:lstStyle/>
            <a:p>
              <a:r>
                <a:rPr lang="en-US" sz="1100" dirty="0" smtClean="0">
                  <a:solidFill>
                    <a:srgbClr val="FFFFFF"/>
                  </a:solidFill>
                </a:rPr>
                <a:t>STP 1-A-2</a:t>
              </a:r>
              <a:endParaRPr lang="en-US" sz="1100" dirty="0">
                <a:solidFill>
                  <a:srgbClr val="FFFFFF"/>
                </a:solidFill>
              </a:endParaRPr>
            </a:p>
          </p:txBody>
        </p:sp>
        <p:sp>
          <p:nvSpPr>
            <p:cNvPr id="35" name="TextBox 34"/>
            <p:cNvSpPr txBox="1"/>
            <p:nvPr/>
          </p:nvSpPr>
          <p:spPr>
            <a:xfrm>
              <a:off x="2534785" y="4631309"/>
              <a:ext cx="914552" cy="261610"/>
            </a:xfrm>
            <a:prstGeom prst="rect">
              <a:avLst/>
            </a:prstGeom>
            <a:noFill/>
          </p:spPr>
          <p:txBody>
            <a:bodyPr wrap="square" rtlCol="0">
              <a:spAutoFit/>
            </a:bodyPr>
            <a:lstStyle/>
            <a:p>
              <a:r>
                <a:rPr lang="en-US" sz="1100" dirty="0" smtClean="0">
                  <a:solidFill>
                    <a:srgbClr val="FFFFFF"/>
                  </a:solidFill>
                </a:rPr>
                <a:t>STP 1-A-3</a:t>
              </a:r>
              <a:endParaRPr lang="en-US" sz="1100" dirty="0">
                <a:solidFill>
                  <a:srgbClr val="FFFFFF"/>
                </a:solidFill>
              </a:endParaRPr>
            </a:p>
          </p:txBody>
        </p:sp>
        <p:sp>
          <p:nvSpPr>
            <p:cNvPr id="36" name="TextBox 35"/>
            <p:cNvSpPr txBox="1"/>
            <p:nvPr/>
          </p:nvSpPr>
          <p:spPr>
            <a:xfrm>
              <a:off x="899525" y="4636718"/>
              <a:ext cx="732365" cy="261610"/>
            </a:xfrm>
            <a:prstGeom prst="rect">
              <a:avLst/>
            </a:prstGeom>
            <a:noFill/>
          </p:spPr>
          <p:txBody>
            <a:bodyPr wrap="square" rtlCol="0">
              <a:spAutoFit/>
            </a:bodyPr>
            <a:lstStyle/>
            <a:p>
              <a:r>
                <a:rPr lang="en-US" sz="1100" dirty="0" smtClean="0">
                  <a:solidFill>
                    <a:srgbClr val="FFFFFF"/>
                  </a:solidFill>
                </a:rPr>
                <a:t>STP 1-A-1</a:t>
              </a:r>
              <a:endParaRPr lang="en-US" sz="1100" dirty="0">
                <a:solidFill>
                  <a:srgbClr val="FFFFFF"/>
                </a:solidFill>
              </a:endParaRPr>
            </a:p>
          </p:txBody>
        </p:sp>
        <p:sp>
          <p:nvSpPr>
            <p:cNvPr id="7" name="TextBox 6"/>
            <p:cNvSpPr txBox="1"/>
            <p:nvPr/>
          </p:nvSpPr>
          <p:spPr>
            <a:xfrm>
              <a:off x="1613242" y="4440322"/>
              <a:ext cx="895315" cy="600164"/>
            </a:xfrm>
            <a:prstGeom prst="rect">
              <a:avLst/>
            </a:prstGeom>
            <a:noFill/>
          </p:spPr>
          <p:txBody>
            <a:bodyPr wrap="square" rtlCol="0">
              <a:spAutoFit/>
            </a:bodyPr>
            <a:lstStyle/>
            <a:p>
              <a:pPr algn="ctr"/>
              <a:r>
                <a:rPr lang="en-US" sz="1100" dirty="0">
                  <a:solidFill>
                    <a:srgbClr val="FFFFFF"/>
                  </a:solidFill>
                </a:rPr>
                <a:t>Service Domain 1</a:t>
              </a:r>
            </a:p>
            <a:p>
              <a:pPr algn="ctr"/>
              <a:r>
                <a:rPr lang="en-US" sz="1100" dirty="0">
                  <a:solidFill>
                    <a:srgbClr val="FFFFFF"/>
                  </a:solidFill>
                </a:rPr>
                <a:t>SD A - </a:t>
              </a:r>
              <a:r>
                <a:rPr lang="en-US" sz="1100" dirty="0" smtClean="0">
                  <a:solidFill>
                    <a:srgbClr val="FFFFFF"/>
                  </a:solidFill>
                </a:rPr>
                <a:t>EPL</a:t>
              </a:r>
              <a:endParaRPr lang="en-US" sz="1100" dirty="0">
                <a:solidFill>
                  <a:srgbClr val="FFFFFF"/>
                </a:solidFill>
              </a:endParaRPr>
            </a:p>
          </p:txBody>
        </p:sp>
      </p:grpSp>
      <p:sp>
        <p:nvSpPr>
          <p:cNvPr id="25" name="TextBox 24"/>
          <p:cNvSpPr txBox="1"/>
          <p:nvPr/>
        </p:nvSpPr>
        <p:spPr>
          <a:xfrm>
            <a:off x="2187001" y="5468098"/>
            <a:ext cx="982013" cy="769441"/>
          </a:xfrm>
          <a:prstGeom prst="rect">
            <a:avLst/>
          </a:prstGeom>
          <a:noFill/>
        </p:spPr>
        <p:txBody>
          <a:bodyPr wrap="square" rtlCol="0">
            <a:spAutoFit/>
          </a:bodyPr>
          <a:lstStyle/>
          <a:p>
            <a:pPr algn="ctr"/>
            <a:r>
              <a:rPr lang="en-US" sz="1100" dirty="0">
                <a:solidFill>
                  <a:srgbClr val="FFFFFF"/>
                </a:solidFill>
              </a:rPr>
              <a:t>Service Domain 2</a:t>
            </a:r>
          </a:p>
          <a:p>
            <a:pPr algn="ctr"/>
            <a:r>
              <a:rPr lang="en-US" sz="1100" dirty="0">
                <a:solidFill>
                  <a:srgbClr val="FFFFFF"/>
                </a:solidFill>
              </a:rPr>
              <a:t>SD C – </a:t>
            </a:r>
            <a:endParaRPr lang="en-US" sz="1100" dirty="0" smtClean="0">
              <a:solidFill>
                <a:srgbClr val="FFFFFF"/>
              </a:solidFill>
            </a:endParaRPr>
          </a:p>
          <a:p>
            <a:pPr algn="ctr"/>
            <a:r>
              <a:rPr lang="en-US" sz="1100" dirty="0" smtClean="0">
                <a:solidFill>
                  <a:srgbClr val="FFFFFF"/>
                </a:solidFill>
              </a:rPr>
              <a:t>802.1Q</a:t>
            </a:r>
            <a:endParaRPr lang="en-US" sz="1100" dirty="0">
              <a:solidFill>
                <a:srgbClr val="FFFFFF"/>
              </a:solidFill>
            </a:endParaRPr>
          </a:p>
        </p:txBody>
      </p:sp>
      <p:sp>
        <p:nvSpPr>
          <p:cNvPr id="41" name="Oval 40"/>
          <p:cNvSpPr/>
          <p:nvPr/>
        </p:nvSpPr>
        <p:spPr>
          <a:xfrm>
            <a:off x="2598543" y="6223372"/>
            <a:ext cx="121069" cy="11778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2" name="Rectangle 41"/>
          <p:cNvSpPr/>
          <p:nvPr/>
        </p:nvSpPr>
        <p:spPr>
          <a:xfrm>
            <a:off x="4664252" y="3476211"/>
            <a:ext cx="2503686" cy="319541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3" name="TextBox 42"/>
          <p:cNvSpPr txBox="1"/>
          <p:nvPr/>
        </p:nvSpPr>
        <p:spPr>
          <a:xfrm>
            <a:off x="4648073" y="6389699"/>
            <a:ext cx="1083460" cy="276999"/>
          </a:xfrm>
          <a:prstGeom prst="rect">
            <a:avLst/>
          </a:prstGeom>
          <a:noFill/>
        </p:spPr>
        <p:txBody>
          <a:bodyPr wrap="square" rtlCol="0">
            <a:spAutoFit/>
          </a:bodyPr>
          <a:lstStyle/>
          <a:p>
            <a:r>
              <a:rPr lang="en-US" sz="1200" dirty="0" smtClean="0">
                <a:solidFill>
                  <a:srgbClr val="FFFFFF"/>
                </a:solidFill>
              </a:rPr>
              <a:t>Network 2</a:t>
            </a:r>
            <a:endParaRPr lang="en-US" sz="1200" dirty="0">
              <a:solidFill>
                <a:srgbClr val="FFFFFF"/>
              </a:solidFill>
            </a:endParaRPr>
          </a:p>
        </p:txBody>
      </p:sp>
      <p:grpSp>
        <p:nvGrpSpPr>
          <p:cNvPr id="44" name="Group 43"/>
          <p:cNvGrpSpPr/>
          <p:nvPr/>
        </p:nvGrpSpPr>
        <p:grpSpPr>
          <a:xfrm>
            <a:off x="5504561" y="4780341"/>
            <a:ext cx="824001" cy="629084"/>
            <a:chOff x="1042543" y="5073917"/>
            <a:chExt cx="824001" cy="629084"/>
          </a:xfrm>
        </p:grpSpPr>
        <p:sp>
          <p:nvSpPr>
            <p:cNvPr id="45" name="Diamond 44"/>
            <p:cNvSpPr/>
            <p:nvPr/>
          </p:nvSpPr>
          <p:spPr>
            <a:xfrm>
              <a:off x="1048593" y="5073917"/>
              <a:ext cx="790588" cy="62908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46" name="TextBox 45"/>
            <p:cNvSpPr txBox="1"/>
            <p:nvPr/>
          </p:nvSpPr>
          <p:spPr>
            <a:xfrm>
              <a:off x="1042543" y="5229804"/>
              <a:ext cx="824001" cy="430887"/>
            </a:xfrm>
            <a:prstGeom prst="rect">
              <a:avLst/>
            </a:prstGeom>
            <a:noFill/>
          </p:spPr>
          <p:txBody>
            <a:bodyPr wrap="none" rtlCol="0">
              <a:spAutoFit/>
            </a:bodyPr>
            <a:lstStyle/>
            <a:p>
              <a:pPr algn="ctr"/>
              <a:r>
                <a:rPr lang="en-US" sz="1050" dirty="0" smtClean="0">
                  <a:solidFill>
                    <a:schemeClr val="bg1"/>
                  </a:solidFill>
                </a:rPr>
                <a:t>Adaptation</a:t>
              </a:r>
            </a:p>
            <a:p>
              <a:pPr algn="ctr"/>
              <a:r>
                <a:rPr lang="en-US" sz="1050" dirty="0" smtClean="0">
                  <a:solidFill>
                    <a:schemeClr val="bg1"/>
                  </a:solidFill>
                </a:rPr>
                <a:t>SD B</a:t>
              </a:r>
            </a:p>
          </p:txBody>
        </p:sp>
      </p:grpSp>
      <p:sp>
        <p:nvSpPr>
          <p:cNvPr id="47" name="Oval 46"/>
          <p:cNvSpPr/>
          <p:nvPr/>
        </p:nvSpPr>
        <p:spPr>
          <a:xfrm>
            <a:off x="5400826" y="5409424"/>
            <a:ext cx="970274" cy="9320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48" name="Oval 47"/>
          <p:cNvSpPr/>
          <p:nvPr/>
        </p:nvSpPr>
        <p:spPr>
          <a:xfrm>
            <a:off x="6249780" y="5836211"/>
            <a:ext cx="121069" cy="11778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100"/>
          </a:p>
        </p:txBody>
      </p:sp>
      <p:sp>
        <p:nvSpPr>
          <p:cNvPr id="49" name="Oval 48"/>
          <p:cNvSpPr/>
          <p:nvPr/>
        </p:nvSpPr>
        <p:spPr>
          <a:xfrm>
            <a:off x="5409631" y="5851242"/>
            <a:ext cx="121069" cy="11778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0" name="TextBox 49"/>
          <p:cNvSpPr txBox="1"/>
          <p:nvPr/>
        </p:nvSpPr>
        <p:spPr>
          <a:xfrm>
            <a:off x="6361824" y="5761220"/>
            <a:ext cx="757579" cy="261610"/>
          </a:xfrm>
          <a:prstGeom prst="rect">
            <a:avLst/>
          </a:prstGeom>
          <a:noFill/>
        </p:spPr>
        <p:txBody>
          <a:bodyPr wrap="square" rtlCol="0">
            <a:spAutoFit/>
          </a:bodyPr>
          <a:lstStyle/>
          <a:p>
            <a:r>
              <a:rPr lang="en-US" sz="1100" dirty="0" smtClean="0">
                <a:solidFill>
                  <a:schemeClr val="bg1"/>
                </a:solidFill>
              </a:rPr>
              <a:t>STP 3-C-3</a:t>
            </a:r>
            <a:endParaRPr lang="en-US" sz="1100" dirty="0">
              <a:solidFill>
                <a:schemeClr val="bg1"/>
              </a:solidFill>
            </a:endParaRPr>
          </a:p>
        </p:txBody>
      </p:sp>
      <p:sp>
        <p:nvSpPr>
          <p:cNvPr id="51" name="TextBox 50"/>
          <p:cNvSpPr txBox="1"/>
          <p:nvPr/>
        </p:nvSpPr>
        <p:spPr>
          <a:xfrm>
            <a:off x="5507820" y="6329966"/>
            <a:ext cx="757579" cy="261610"/>
          </a:xfrm>
          <a:prstGeom prst="rect">
            <a:avLst/>
          </a:prstGeom>
          <a:noFill/>
        </p:spPr>
        <p:txBody>
          <a:bodyPr wrap="square" rtlCol="0">
            <a:spAutoFit/>
          </a:bodyPr>
          <a:lstStyle/>
          <a:p>
            <a:r>
              <a:rPr lang="en-US" sz="1100" dirty="0" smtClean="0">
                <a:solidFill>
                  <a:schemeClr val="bg1"/>
                </a:solidFill>
              </a:rPr>
              <a:t>STP 3-C-2</a:t>
            </a:r>
            <a:endParaRPr lang="en-US" sz="1100" dirty="0">
              <a:solidFill>
                <a:schemeClr val="bg1"/>
              </a:solidFill>
            </a:endParaRPr>
          </a:p>
        </p:txBody>
      </p:sp>
      <p:sp>
        <p:nvSpPr>
          <p:cNvPr id="52" name="TextBox 51"/>
          <p:cNvSpPr txBox="1"/>
          <p:nvPr/>
        </p:nvSpPr>
        <p:spPr>
          <a:xfrm>
            <a:off x="4718386" y="5608974"/>
            <a:ext cx="757579" cy="261610"/>
          </a:xfrm>
          <a:prstGeom prst="rect">
            <a:avLst/>
          </a:prstGeom>
          <a:noFill/>
        </p:spPr>
        <p:txBody>
          <a:bodyPr wrap="square" rtlCol="0">
            <a:spAutoFit/>
          </a:bodyPr>
          <a:lstStyle/>
          <a:p>
            <a:r>
              <a:rPr lang="en-US" sz="1100" dirty="0" smtClean="0">
                <a:solidFill>
                  <a:schemeClr val="bg1"/>
                </a:solidFill>
              </a:rPr>
              <a:t>STP 3-C-1</a:t>
            </a:r>
            <a:endParaRPr lang="en-US" sz="1100" dirty="0">
              <a:solidFill>
                <a:schemeClr val="bg1"/>
              </a:solidFill>
            </a:endParaRPr>
          </a:p>
        </p:txBody>
      </p:sp>
      <p:grpSp>
        <p:nvGrpSpPr>
          <p:cNvPr id="53" name="Group 52"/>
          <p:cNvGrpSpPr/>
          <p:nvPr/>
        </p:nvGrpSpPr>
        <p:grpSpPr>
          <a:xfrm>
            <a:off x="4745890" y="3586660"/>
            <a:ext cx="2549812" cy="1209861"/>
            <a:chOff x="899525" y="4011361"/>
            <a:chExt cx="2549812" cy="1209861"/>
          </a:xfrm>
        </p:grpSpPr>
        <p:sp>
          <p:nvSpPr>
            <p:cNvPr id="54" name="Oval 53"/>
            <p:cNvSpPr/>
            <p:nvPr/>
          </p:nvSpPr>
          <p:spPr>
            <a:xfrm>
              <a:off x="1583045" y="4272971"/>
              <a:ext cx="963980" cy="9482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sp>
          <p:nvSpPr>
            <p:cNvPr id="55" name="Oval 54"/>
            <p:cNvSpPr/>
            <p:nvPr/>
          </p:nvSpPr>
          <p:spPr>
            <a:xfrm>
              <a:off x="2014799" y="4272971"/>
              <a:ext cx="105468" cy="116870"/>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a:p>
          </p:txBody>
        </p:sp>
        <p:sp>
          <p:nvSpPr>
            <p:cNvPr id="56" name="Oval 55"/>
            <p:cNvSpPr/>
            <p:nvPr/>
          </p:nvSpPr>
          <p:spPr>
            <a:xfrm>
              <a:off x="2441557" y="4709278"/>
              <a:ext cx="105468" cy="116870"/>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a:p>
          </p:txBody>
        </p:sp>
        <p:sp>
          <p:nvSpPr>
            <p:cNvPr id="57" name="Oval 56"/>
            <p:cNvSpPr/>
            <p:nvPr/>
          </p:nvSpPr>
          <p:spPr>
            <a:xfrm>
              <a:off x="1583045" y="4709278"/>
              <a:ext cx="105468" cy="116870"/>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a:p>
          </p:txBody>
        </p:sp>
        <p:sp>
          <p:nvSpPr>
            <p:cNvPr id="58" name="TextBox 57"/>
            <p:cNvSpPr txBox="1"/>
            <p:nvPr/>
          </p:nvSpPr>
          <p:spPr>
            <a:xfrm>
              <a:off x="1704387" y="4011361"/>
              <a:ext cx="737365" cy="261610"/>
            </a:xfrm>
            <a:prstGeom prst="rect">
              <a:avLst/>
            </a:prstGeom>
            <a:noFill/>
          </p:spPr>
          <p:txBody>
            <a:bodyPr wrap="square" rtlCol="0">
              <a:spAutoFit/>
            </a:bodyPr>
            <a:lstStyle/>
            <a:p>
              <a:r>
                <a:rPr lang="en-US" sz="1100" dirty="0" smtClean="0">
                  <a:solidFill>
                    <a:srgbClr val="FFFFFF"/>
                  </a:solidFill>
                </a:rPr>
                <a:t>STP 4-A-2</a:t>
              </a:r>
              <a:endParaRPr lang="en-US" sz="1100" dirty="0">
                <a:solidFill>
                  <a:srgbClr val="FFFFFF"/>
                </a:solidFill>
              </a:endParaRPr>
            </a:p>
          </p:txBody>
        </p:sp>
        <p:sp>
          <p:nvSpPr>
            <p:cNvPr id="59" name="TextBox 58"/>
            <p:cNvSpPr txBox="1"/>
            <p:nvPr/>
          </p:nvSpPr>
          <p:spPr>
            <a:xfrm>
              <a:off x="2534785" y="4631309"/>
              <a:ext cx="914552" cy="261610"/>
            </a:xfrm>
            <a:prstGeom prst="rect">
              <a:avLst/>
            </a:prstGeom>
            <a:noFill/>
          </p:spPr>
          <p:txBody>
            <a:bodyPr wrap="square" rtlCol="0">
              <a:spAutoFit/>
            </a:bodyPr>
            <a:lstStyle/>
            <a:p>
              <a:r>
                <a:rPr lang="en-US" sz="1100" dirty="0" smtClean="0">
                  <a:solidFill>
                    <a:srgbClr val="FFFFFF"/>
                  </a:solidFill>
                </a:rPr>
                <a:t>STP 4-A-3</a:t>
              </a:r>
              <a:endParaRPr lang="en-US" sz="1100" dirty="0">
                <a:solidFill>
                  <a:srgbClr val="FFFFFF"/>
                </a:solidFill>
              </a:endParaRPr>
            </a:p>
          </p:txBody>
        </p:sp>
        <p:sp>
          <p:nvSpPr>
            <p:cNvPr id="60" name="TextBox 59"/>
            <p:cNvSpPr txBox="1"/>
            <p:nvPr/>
          </p:nvSpPr>
          <p:spPr>
            <a:xfrm>
              <a:off x="899525" y="4636718"/>
              <a:ext cx="732365" cy="261610"/>
            </a:xfrm>
            <a:prstGeom prst="rect">
              <a:avLst/>
            </a:prstGeom>
            <a:noFill/>
          </p:spPr>
          <p:txBody>
            <a:bodyPr wrap="square" rtlCol="0">
              <a:spAutoFit/>
            </a:bodyPr>
            <a:lstStyle/>
            <a:p>
              <a:r>
                <a:rPr lang="en-US" sz="1100" dirty="0" smtClean="0">
                  <a:solidFill>
                    <a:srgbClr val="FFFFFF"/>
                  </a:solidFill>
                </a:rPr>
                <a:t>STP 4-A-1</a:t>
              </a:r>
              <a:endParaRPr lang="en-US" sz="1100" dirty="0">
                <a:solidFill>
                  <a:srgbClr val="FFFFFF"/>
                </a:solidFill>
              </a:endParaRPr>
            </a:p>
          </p:txBody>
        </p:sp>
        <p:sp>
          <p:nvSpPr>
            <p:cNvPr id="61" name="TextBox 60"/>
            <p:cNvSpPr txBox="1"/>
            <p:nvPr/>
          </p:nvSpPr>
          <p:spPr>
            <a:xfrm>
              <a:off x="1613242" y="4440322"/>
              <a:ext cx="895315" cy="600164"/>
            </a:xfrm>
            <a:prstGeom prst="rect">
              <a:avLst/>
            </a:prstGeom>
            <a:noFill/>
          </p:spPr>
          <p:txBody>
            <a:bodyPr wrap="square" rtlCol="0">
              <a:spAutoFit/>
            </a:bodyPr>
            <a:lstStyle/>
            <a:p>
              <a:pPr algn="ctr"/>
              <a:r>
                <a:rPr lang="en-US" sz="1100" dirty="0">
                  <a:solidFill>
                    <a:srgbClr val="FFFFFF"/>
                  </a:solidFill>
                </a:rPr>
                <a:t>Service Domain </a:t>
              </a:r>
              <a:r>
                <a:rPr lang="en-US" sz="1100" dirty="0" smtClean="0">
                  <a:solidFill>
                    <a:srgbClr val="FFFFFF"/>
                  </a:solidFill>
                </a:rPr>
                <a:t>4</a:t>
              </a:r>
              <a:endParaRPr lang="en-US" sz="1100" dirty="0">
                <a:solidFill>
                  <a:srgbClr val="FFFFFF"/>
                </a:solidFill>
              </a:endParaRPr>
            </a:p>
            <a:p>
              <a:pPr algn="ctr"/>
              <a:r>
                <a:rPr lang="en-US" sz="1100" dirty="0">
                  <a:solidFill>
                    <a:srgbClr val="FFFFFF"/>
                  </a:solidFill>
                </a:rPr>
                <a:t>SD A - </a:t>
              </a:r>
              <a:r>
                <a:rPr lang="en-US" sz="1100" dirty="0" smtClean="0">
                  <a:solidFill>
                    <a:srgbClr val="FFFFFF"/>
                  </a:solidFill>
                </a:rPr>
                <a:t>EPL</a:t>
              </a:r>
              <a:endParaRPr lang="en-US" sz="1100" dirty="0">
                <a:solidFill>
                  <a:srgbClr val="FFFFFF"/>
                </a:solidFill>
              </a:endParaRPr>
            </a:p>
          </p:txBody>
        </p:sp>
      </p:grpSp>
      <p:sp>
        <p:nvSpPr>
          <p:cNvPr id="62" name="TextBox 61"/>
          <p:cNvSpPr txBox="1"/>
          <p:nvPr/>
        </p:nvSpPr>
        <p:spPr>
          <a:xfrm>
            <a:off x="5397176" y="5468098"/>
            <a:ext cx="982013" cy="769441"/>
          </a:xfrm>
          <a:prstGeom prst="rect">
            <a:avLst/>
          </a:prstGeom>
          <a:noFill/>
        </p:spPr>
        <p:txBody>
          <a:bodyPr wrap="square" rtlCol="0">
            <a:spAutoFit/>
          </a:bodyPr>
          <a:lstStyle/>
          <a:p>
            <a:pPr algn="ctr"/>
            <a:r>
              <a:rPr lang="en-US" sz="1100" dirty="0">
                <a:solidFill>
                  <a:srgbClr val="FFFFFF"/>
                </a:solidFill>
              </a:rPr>
              <a:t>Service Domain </a:t>
            </a:r>
            <a:r>
              <a:rPr lang="en-US" sz="1100" dirty="0" smtClean="0">
                <a:solidFill>
                  <a:srgbClr val="FFFFFF"/>
                </a:solidFill>
              </a:rPr>
              <a:t>3</a:t>
            </a:r>
            <a:endParaRPr lang="en-US" sz="1100" dirty="0">
              <a:solidFill>
                <a:srgbClr val="FFFFFF"/>
              </a:solidFill>
            </a:endParaRPr>
          </a:p>
          <a:p>
            <a:pPr algn="ctr"/>
            <a:r>
              <a:rPr lang="en-US" sz="1100" dirty="0">
                <a:solidFill>
                  <a:srgbClr val="FFFFFF"/>
                </a:solidFill>
              </a:rPr>
              <a:t>SD C – </a:t>
            </a:r>
            <a:endParaRPr lang="en-US" sz="1100" dirty="0" smtClean="0">
              <a:solidFill>
                <a:srgbClr val="FFFFFF"/>
              </a:solidFill>
            </a:endParaRPr>
          </a:p>
          <a:p>
            <a:pPr algn="ctr"/>
            <a:r>
              <a:rPr lang="en-US" sz="1100" dirty="0" smtClean="0">
                <a:solidFill>
                  <a:srgbClr val="FFFFFF"/>
                </a:solidFill>
              </a:rPr>
              <a:t>802.1Q</a:t>
            </a:r>
            <a:endParaRPr lang="en-US" sz="1100" dirty="0">
              <a:solidFill>
                <a:srgbClr val="FFFFFF"/>
              </a:solidFill>
            </a:endParaRPr>
          </a:p>
        </p:txBody>
      </p:sp>
      <p:sp>
        <p:nvSpPr>
          <p:cNvPr id="63" name="Oval 62"/>
          <p:cNvSpPr/>
          <p:nvPr/>
        </p:nvSpPr>
        <p:spPr>
          <a:xfrm>
            <a:off x="5808718" y="6223372"/>
            <a:ext cx="121069" cy="11778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27" name="Straight Connector 26"/>
          <p:cNvCxnSpPr>
            <a:stCxn id="8" idx="6"/>
            <a:endCxn id="49" idx="2"/>
          </p:cNvCxnSpPr>
          <p:nvPr/>
        </p:nvCxnSpPr>
        <p:spPr>
          <a:xfrm>
            <a:off x="3160674" y="5895105"/>
            <a:ext cx="2248957" cy="1503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2648472" y="4681875"/>
            <a:ext cx="105468" cy="11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a:p>
        </p:txBody>
      </p:sp>
      <p:sp>
        <p:nvSpPr>
          <p:cNvPr id="65" name="Oval 64"/>
          <p:cNvSpPr/>
          <p:nvPr/>
        </p:nvSpPr>
        <p:spPr>
          <a:xfrm>
            <a:off x="2628362" y="5410247"/>
            <a:ext cx="105468" cy="11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a:p>
        </p:txBody>
      </p:sp>
      <p:sp>
        <p:nvSpPr>
          <p:cNvPr id="67" name="Oval 66"/>
          <p:cNvSpPr/>
          <p:nvPr/>
        </p:nvSpPr>
        <p:spPr>
          <a:xfrm>
            <a:off x="5844316" y="5419449"/>
            <a:ext cx="105468" cy="11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a:p>
        </p:txBody>
      </p:sp>
      <p:sp>
        <p:nvSpPr>
          <p:cNvPr id="68" name="Oval 67"/>
          <p:cNvSpPr/>
          <p:nvPr/>
        </p:nvSpPr>
        <p:spPr>
          <a:xfrm>
            <a:off x="5851961" y="4677457"/>
            <a:ext cx="105468" cy="11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a:p>
        </p:txBody>
      </p:sp>
      <p:sp>
        <p:nvSpPr>
          <p:cNvPr id="71" name="Freeform 70"/>
          <p:cNvSpPr/>
          <p:nvPr/>
        </p:nvSpPr>
        <p:spPr>
          <a:xfrm>
            <a:off x="2054695" y="3675195"/>
            <a:ext cx="4530037" cy="2347635"/>
          </a:xfrm>
          <a:custGeom>
            <a:avLst/>
            <a:gdLst>
              <a:gd name="connsiteX0" fmla="*/ 0 w 4530037"/>
              <a:gd name="connsiteY0" fmla="*/ 148134 h 2347635"/>
              <a:gd name="connsiteX1" fmla="*/ 639059 w 4530037"/>
              <a:gd name="connsiteY1" fmla="*/ 204762 h 2347635"/>
              <a:gd name="connsiteX2" fmla="*/ 590523 w 4530037"/>
              <a:gd name="connsiteY2" fmla="*/ 2130098 h 2347635"/>
              <a:gd name="connsiteX3" fmla="*/ 1043526 w 4530037"/>
              <a:gd name="connsiteY3" fmla="*/ 2186726 h 2347635"/>
              <a:gd name="connsiteX4" fmla="*/ 3421796 w 4530037"/>
              <a:gd name="connsiteY4" fmla="*/ 2194815 h 2347635"/>
              <a:gd name="connsiteX5" fmla="*/ 3810084 w 4530037"/>
              <a:gd name="connsiteY5" fmla="*/ 2202905 h 2347635"/>
              <a:gd name="connsiteX6" fmla="*/ 3842442 w 4530037"/>
              <a:gd name="connsiteY6" fmla="*/ 220941 h 2347635"/>
              <a:gd name="connsiteX7" fmla="*/ 4530037 w 4530037"/>
              <a:gd name="connsiteY7" fmla="*/ 131955 h 234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037" h="2347635">
                <a:moveTo>
                  <a:pt x="0" y="148134"/>
                </a:moveTo>
                <a:cubicBezTo>
                  <a:pt x="270319" y="11284"/>
                  <a:pt x="540638" y="-125565"/>
                  <a:pt x="639059" y="204762"/>
                </a:cubicBezTo>
                <a:cubicBezTo>
                  <a:pt x="737480" y="535089"/>
                  <a:pt x="523112" y="1799771"/>
                  <a:pt x="590523" y="2130098"/>
                </a:cubicBezTo>
                <a:cubicBezTo>
                  <a:pt x="657934" y="2460425"/>
                  <a:pt x="571647" y="2175940"/>
                  <a:pt x="1043526" y="2186726"/>
                </a:cubicBezTo>
                <a:cubicBezTo>
                  <a:pt x="1515405" y="2197512"/>
                  <a:pt x="2960703" y="2192119"/>
                  <a:pt x="3421796" y="2194815"/>
                </a:cubicBezTo>
                <a:cubicBezTo>
                  <a:pt x="3882889" y="2197511"/>
                  <a:pt x="3739976" y="2531884"/>
                  <a:pt x="3810084" y="2202905"/>
                </a:cubicBezTo>
                <a:cubicBezTo>
                  <a:pt x="3880192" y="1873926"/>
                  <a:pt x="3722450" y="566099"/>
                  <a:pt x="3842442" y="220941"/>
                </a:cubicBezTo>
                <a:cubicBezTo>
                  <a:pt x="3962434" y="-124217"/>
                  <a:pt x="4530037" y="131955"/>
                  <a:pt x="4530037" y="131955"/>
                </a:cubicBezTo>
              </a:path>
            </a:pathLst>
          </a:cu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720758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Alignment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8871739"/>
              </p:ext>
            </p:extLst>
          </p:nvPr>
        </p:nvGraphicFramePr>
        <p:xfrm>
          <a:off x="457200" y="1440546"/>
          <a:ext cx="8229600" cy="4790440"/>
        </p:xfrm>
        <a:graphic>
          <a:graphicData uri="http://schemas.openxmlformats.org/drawingml/2006/table">
            <a:tbl>
              <a:tblPr firstRow="1" bandRow="1">
                <a:tableStyleId>{5C22544A-7EE6-4342-B048-85BDC9FD1C3A}</a:tableStyleId>
              </a:tblPr>
              <a:tblGrid>
                <a:gridCol w="2249714"/>
                <a:gridCol w="2235200"/>
                <a:gridCol w="3744686"/>
              </a:tblGrid>
              <a:tr h="370840">
                <a:tc>
                  <a:txBody>
                    <a:bodyPr/>
                    <a:lstStyle/>
                    <a:p>
                      <a:r>
                        <a:rPr lang="en-US" sz="1600" dirty="0" smtClean="0"/>
                        <a:t>Framework Terminology</a:t>
                      </a:r>
                      <a:endParaRPr lang="en-US" sz="1600" dirty="0"/>
                    </a:p>
                  </a:txBody>
                  <a:tcPr/>
                </a:tc>
                <a:tc>
                  <a:txBody>
                    <a:bodyPr/>
                    <a:lstStyle/>
                    <a:p>
                      <a:r>
                        <a:rPr lang="en-US" sz="1600" dirty="0" smtClean="0"/>
                        <a:t>New Terminology</a:t>
                      </a:r>
                      <a:endParaRPr lang="en-US" sz="1600" dirty="0"/>
                    </a:p>
                  </a:txBody>
                  <a:tcPr/>
                </a:tc>
                <a:tc>
                  <a:txBody>
                    <a:bodyPr/>
                    <a:lstStyle/>
                    <a:p>
                      <a:r>
                        <a:rPr lang="en-US" sz="1600" dirty="0" smtClean="0"/>
                        <a:t>Notes</a:t>
                      </a:r>
                      <a:endParaRPr lang="en-US" sz="1600" dirty="0"/>
                    </a:p>
                  </a:txBody>
                  <a:tcPr/>
                </a:tc>
              </a:tr>
              <a:tr h="370840">
                <a:tc>
                  <a:txBody>
                    <a:bodyPr/>
                    <a:lstStyle/>
                    <a:p>
                      <a:r>
                        <a:rPr lang="en-US" sz="1200" dirty="0" smtClean="0"/>
                        <a:t>Inter-Network Topology</a:t>
                      </a:r>
                      <a:endParaRPr lang="en-US" sz="1200" dirty="0"/>
                    </a:p>
                  </a:txBody>
                  <a:tcPr/>
                </a:tc>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full interconnectivity of all defined networks.</a:t>
                      </a:r>
                      <a:endParaRPr lang="en-US" sz="1200" dirty="0" smtClean="0"/>
                    </a:p>
                  </a:txBody>
                  <a:tcPr/>
                </a:tc>
              </a:tr>
              <a:tr h="370840">
                <a:tc>
                  <a:txBody>
                    <a:bodyPr/>
                    <a:lstStyle/>
                    <a:p>
                      <a:endParaRPr lang="en-US" sz="1200" dirty="0"/>
                    </a:p>
                  </a:txBody>
                  <a:tcPr/>
                </a:tc>
                <a:tc>
                  <a:txBody>
                    <a:bodyPr/>
                    <a:lstStyle/>
                    <a:p>
                      <a:r>
                        <a:rPr lang="en-US" sz="1200" dirty="0" smtClean="0"/>
                        <a:t>Service Region</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 Service Region is a single</a:t>
                      </a:r>
                      <a:r>
                        <a:rPr lang="en-US" sz="1200" baseline="0" dirty="0" smtClean="0"/>
                        <a:t> Service Type subset of the </a:t>
                      </a:r>
                      <a:r>
                        <a:rPr lang="en-US" sz="1200" dirty="0" smtClean="0"/>
                        <a:t>Inter-Network Topology.</a:t>
                      </a:r>
                    </a:p>
                  </a:txBody>
                  <a:tcPr/>
                </a:tc>
              </a:tr>
              <a:tr h="370840">
                <a:tc>
                  <a:txBody>
                    <a:bodyPr/>
                    <a:lstStyle/>
                    <a:p>
                      <a:r>
                        <a:rPr lang="en-US" sz="1200" dirty="0" smtClean="0"/>
                        <a:t>Network</a:t>
                      </a:r>
                      <a:r>
                        <a:rPr lang="en-US" sz="1200" baseline="0" dirty="0" smtClean="0"/>
                        <a:t> Service Agent (NSA)</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Network</a:t>
                      </a:r>
                      <a:r>
                        <a:rPr lang="en-US" sz="1200" baseline="0" dirty="0" smtClean="0"/>
                        <a:t> Service Agent (NSA)</a:t>
                      </a:r>
                      <a:endParaRPr 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370840">
                <a:tc>
                  <a:txBody>
                    <a:bodyPr/>
                    <a:lstStyle/>
                    <a:p>
                      <a:r>
                        <a:rPr lang="en-US" sz="1200" dirty="0" smtClean="0"/>
                        <a:t>Network</a:t>
                      </a:r>
                    </a:p>
                  </a:txBody>
                  <a:tcPr/>
                </a:tc>
                <a:tc>
                  <a:txBody>
                    <a:bodyPr/>
                    <a:lstStyle/>
                    <a:p>
                      <a:r>
                        <a:rPr lang="en-US" sz="1200" dirty="0" smtClean="0"/>
                        <a:t>Network</a:t>
                      </a:r>
                      <a:endParaRPr lang="en-US" sz="1200" dirty="0"/>
                    </a:p>
                  </a:txBody>
                  <a:tcPr/>
                </a:tc>
                <a:tc>
                  <a:txBody>
                    <a:bodyPr/>
                    <a:lstStyle/>
                    <a:p>
                      <a:r>
                        <a:rPr lang="en-US" sz="1200" dirty="0" smtClean="0"/>
                        <a:t>A network object</a:t>
                      </a:r>
                      <a:r>
                        <a:rPr lang="en-US" sz="1200" baseline="0" dirty="0" smtClean="0"/>
                        <a:t> collects a set of Service Domains (Transfer Functions), STP, SDP, and Adaptations.</a:t>
                      </a:r>
                      <a:endParaRPr lang="en-US" sz="1200" dirty="0"/>
                    </a:p>
                  </a:txBody>
                  <a:tcPr/>
                </a:tc>
              </a:tr>
              <a:tr h="370840">
                <a:tc>
                  <a:txBody>
                    <a:bodyPr/>
                    <a:lstStyle/>
                    <a:p>
                      <a:r>
                        <a:rPr lang="en-US" sz="1200" dirty="0" smtClean="0"/>
                        <a:t>Transfer</a:t>
                      </a:r>
                      <a:r>
                        <a:rPr lang="en-US" sz="1200" baseline="0" dirty="0" smtClean="0"/>
                        <a:t> Function</a:t>
                      </a:r>
                      <a:endParaRPr lang="en-US" sz="1200" dirty="0"/>
                    </a:p>
                  </a:txBody>
                  <a:tcPr/>
                </a:tc>
                <a:tc>
                  <a:txBody>
                    <a:bodyPr/>
                    <a:lstStyle/>
                    <a:p>
                      <a:r>
                        <a:rPr lang="en-US" sz="1200" dirty="0" smtClean="0"/>
                        <a:t>Service Domain</a:t>
                      </a:r>
                      <a:endParaRPr lang="en-US" sz="1200" dirty="0"/>
                    </a:p>
                  </a:txBody>
                  <a:tcPr/>
                </a:tc>
                <a:tc>
                  <a:txBody>
                    <a:bodyPr/>
                    <a:lstStyle/>
                    <a:p>
                      <a:r>
                        <a:rPr lang="en-US" sz="1200" dirty="0" smtClean="0"/>
                        <a:t>A Service</a:t>
                      </a:r>
                      <a:r>
                        <a:rPr lang="en-US" sz="1200" baseline="0" dirty="0" smtClean="0"/>
                        <a:t> Region has equivalent functionality and behaviors to the original NSI Transfer Function minus any implied adaptation.</a:t>
                      </a:r>
                      <a:endParaRPr lang="en-US" sz="1200" dirty="0"/>
                    </a:p>
                  </a:txBody>
                  <a:tcPr/>
                </a:tc>
              </a:tr>
              <a:tr h="370840">
                <a:tc>
                  <a:txBody>
                    <a:bodyPr/>
                    <a:lstStyle/>
                    <a:p>
                      <a:r>
                        <a:rPr lang="en-US" sz="1200" dirty="0" smtClean="0"/>
                        <a:t>Service Termination Point (STP)</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Service Termination Point (STP)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370840">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Adaptation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Provides the</a:t>
                      </a:r>
                      <a:r>
                        <a:rPr lang="en-US" sz="1200" baseline="0" dirty="0" smtClean="0"/>
                        <a:t> </a:t>
                      </a:r>
                      <a:r>
                        <a:rPr lang="en-US" sz="1200" dirty="0" smtClean="0"/>
                        <a:t>ability to adapt services using STP of different Service Domains,</a:t>
                      </a:r>
                      <a:r>
                        <a:rPr lang="en-US" sz="1200" baseline="0" dirty="0" smtClean="0"/>
                        <a:t> or two STP of the same Service Domain.</a:t>
                      </a:r>
                      <a:endParaRPr lang="en-US" sz="1200" dirty="0"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Service Demarcation Point (SDP)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Service Demarcation Point (SDP)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370840">
                <a:tc>
                  <a:txBody>
                    <a:bodyPr/>
                    <a:lstStyle/>
                    <a:p>
                      <a:r>
                        <a:rPr lang="en-US" sz="1200" dirty="0" smtClean="0"/>
                        <a:t>Service Type</a:t>
                      </a:r>
                      <a:endParaRPr lang="en-US" sz="1200" dirty="0"/>
                    </a:p>
                  </a:txBody>
                  <a:tcPr/>
                </a:tc>
                <a:tc>
                  <a:txBody>
                    <a:bodyPr/>
                    <a:lstStyle/>
                    <a:p>
                      <a:r>
                        <a:rPr lang="en-US" sz="1200" dirty="0" smtClean="0"/>
                        <a:t>Service Type</a:t>
                      </a:r>
                      <a:endParaRPr lang="en-US" sz="1200" dirty="0"/>
                    </a:p>
                  </a:txBody>
                  <a:tcPr/>
                </a:tc>
                <a:tc>
                  <a:txBody>
                    <a:bodyPr/>
                    <a:lstStyle/>
                    <a:p>
                      <a:endParaRPr lang="en-US" sz="1200" dirty="0"/>
                    </a:p>
                  </a:txBody>
                  <a:tcPr/>
                </a:tc>
              </a:tr>
              <a:tr h="370840">
                <a:tc>
                  <a:txBody>
                    <a:bodyPr/>
                    <a:lstStyle/>
                    <a:p>
                      <a:r>
                        <a:rPr lang="en-US" sz="1200" dirty="0" smtClean="0"/>
                        <a:t>Service</a:t>
                      </a:r>
                      <a:r>
                        <a:rPr lang="en-US" sz="1200" baseline="0" dirty="0" smtClean="0"/>
                        <a:t> Definition</a:t>
                      </a:r>
                      <a:endParaRPr lang="en-US" sz="1200" dirty="0"/>
                    </a:p>
                  </a:txBody>
                  <a:tcPr/>
                </a:tc>
                <a:tc>
                  <a:txBody>
                    <a:bodyPr/>
                    <a:lstStyle/>
                    <a:p>
                      <a:r>
                        <a:rPr lang="en-US" sz="1200" dirty="0" smtClean="0"/>
                        <a:t>Service Definition</a:t>
                      </a:r>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31222909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23" descr="Screen Shot 2013-12-03 at 2.46.15 PM.png"/>
          <p:cNvPicPr>
            <a:picLocks noGrp="1" noChangeAspect="1"/>
          </p:cNvPicPr>
          <p:nvPr>
            <p:ph idx="1"/>
          </p:nvPr>
        </p:nvPicPr>
        <p:blipFill>
          <a:blip r:embed="rId2">
            <a:extLst>
              <a:ext uri="{28A0092B-C50C-407E-A947-70E740481C1C}">
                <a14:useLocalDpi xmlns:a14="http://schemas.microsoft.com/office/drawing/2010/main" val="0"/>
              </a:ext>
            </a:extLst>
          </a:blip>
          <a:srcRect t="-40863" b="-40863"/>
          <a:stretch>
            <a:fillRect/>
          </a:stretch>
        </p:blipFill>
        <p:spPr/>
      </p:pic>
      <p:sp>
        <p:nvSpPr>
          <p:cNvPr id="2" name="Title 1"/>
          <p:cNvSpPr>
            <a:spLocks noGrp="1"/>
          </p:cNvSpPr>
          <p:nvPr>
            <p:ph type="title"/>
          </p:nvPr>
        </p:nvSpPr>
        <p:spPr/>
        <p:txBody>
          <a:bodyPr/>
          <a:lstStyle/>
          <a:p>
            <a:r>
              <a:rPr lang="en-US" dirty="0" smtClean="0"/>
              <a:t>NSI Service Termination Points</a:t>
            </a:r>
            <a:endParaRPr lang="en-US" dirty="0"/>
          </a:p>
        </p:txBody>
      </p:sp>
      <p:sp>
        <p:nvSpPr>
          <p:cNvPr id="5" name="TextBox 4"/>
          <p:cNvSpPr txBox="1"/>
          <p:nvPr/>
        </p:nvSpPr>
        <p:spPr>
          <a:xfrm>
            <a:off x="4205619" y="1600200"/>
            <a:ext cx="4587952" cy="369332"/>
          </a:xfrm>
          <a:prstGeom prst="rect">
            <a:avLst/>
          </a:prstGeom>
          <a:noFill/>
        </p:spPr>
        <p:txBody>
          <a:bodyPr wrap="none" rtlCol="0">
            <a:spAutoFit/>
          </a:bodyPr>
          <a:lstStyle/>
          <a:p>
            <a:r>
              <a:rPr lang="en-US" dirty="0" smtClean="0"/>
              <a:t>The Port element maps to a unidirectional STP. </a:t>
            </a:r>
            <a:endParaRPr lang="en-US" dirty="0"/>
          </a:p>
        </p:txBody>
      </p:sp>
      <p:cxnSp>
        <p:nvCxnSpPr>
          <p:cNvPr id="7" name="Straight Arrow Connector 6"/>
          <p:cNvCxnSpPr/>
          <p:nvPr/>
        </p:nvCxnSpPr>
        <p:spPr>
          <a:xfrm flipH="1">
            <a:off x="4702563" y="1969532"/>
            <a:ext cx="1812925" cy="134328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5263926" y="1969532"/>
            <a:ext cx="1251563" cy="263160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7200" y="5228261"/>
            <a:ext cx="8128890" cy="1138773"/>
          </a:xfrm>
          <a:prstGeom prst="rect">
            <a:avLst/>
          </a:prstGeom>
          <a:noFill/>
        </p:spPr>
        <p:txBody>
          <a:bodyPr wrap="square" rtlCol="0">
            <a:spAutoFit/>
          </a:bodyPr>
          <a:lstStyle/>
          <a:p>
            <a:r>
              <a:rPr lang="en-US" dirty="0" smtClean="0"/>
              <a:t>From these two port definitions we would generate the following unidirectional STP identifiers:</a:t>
            </a:r>
          </a:p>
          <a:p>
            <a:pPr lvl="1"/>
            <a:r>
              <a:rPr lang="en-US" sz="1600" dirty="0"/>
              <a:t>urn:ogf:network:netherlight.net:2013:port:a-gole-epl:testbed:666:</a:t>
            </a:r>
            <a:r>
              <a:rPr lang="en-US" sz="1600" dirty="0" smtClean="0"/>
              <a:t>out</a:t>
            </a:r>
          </a:p>
          <a:p>
            <a:pPr lvl="1"/>
            <a:r>
              <a:rPr lang="en-US" sz="1600" dirty="0"/>
              <a:t>urn:ogf:network:netherlight.net:2013:port:a-gole-epl:testbed:666:in</a:t>
            </a:r>
          </a:p>
        </p:txBody>
      </p:sp>
    </p:spTree>
    <p:extLst>
      <p:ext uri="{BB962C8B-B14F-4D97-AF65-F5344CB8AC3E}">
        <p14:creationId xmlns:p14="http://schemas.microsoft.com/office/powerpoint/2010/main" val="385072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Unidirectional STP from </a:t>
            </a:r>
            <a:r>
              <a:rPr lang="en-US" dirty="0" smtClean="0"/>
              <a:t>Port and Label</a:t>
            </a:r>
            <a:endParaRPr lang="en-US" dirty="0"/>
          </a:p>
        </p:txBody>
      </p:sp>
      <p:pic>
        <p:nvPicPr>
          <p:cNvPr id="4" name="Content Placeholder 3" descr="Screen Shot 2013-12-03 at 1.25.55 PM.png"/>
          <p:cNvPicPr>
            <a:picLocks noGrp="1" noChangeAspect="1"/>
          </p:cNvPicPr>
          <p:nvPr>
            <p:ph idx="1"/>
          </p:nvPr>
        </p:nvPicPr>
        <p:blipFill>
          <a:blip r:embed="rId2">
            <a:extLst>
              <a:ext uri="{28A0092B-C50C-407E-A947-70E740481C1C}">
                <a14:useLocalDpi xmlns:a14="http://schemas.microsoft.com/office/drawing/2010/main" val="0"/>
              </a:ext>
            </a:extLst>
          </a:blip>
          <a:srcRect t="-19410" b="-19410"/>
          <a:stretch>
            <a:fillRect/>
          </a:stretch>
        </p:blipFill>
        <p:spPr/>
      </p:pic>
      <p:sp>
        <p:nvSpPr>
          <p:cNvPr id="5" name="TextBox 4"/>
          <p:cNvSpPr txBox="1"/>
          <p:nvPr/>
        </p:nvSpPr>
        <p:spPr>
          <a:xfrm>
            <a:off x="4205619" y="1600200"/>
            <a:ext cx="4587952" cy="369332"/>
          </a:xfrm>
          <a:prstGeom prst="rect">
            <a:avLst/>
          </a:prstGeom>
          <a:noFill/>
        </p:spPr>
        <p:txBody>
          <a:bodyPr wrap="none" rtlCol="0">
            <a:spAutoFit/>
          </a:bodyPr>
          <a:lstStyle/>
          <a:p>
            <a:r>
              <a:rPr lang="en-US" dirty="0" smtClean="0"/>
              <a:t>The Port element maps to a unidirectional STP. </a:t>
            </a:r>
            <a:endParaRPr lang="en-US" dirty="0"/>
          </a:p>
        </p:txBody>
      </p:sp>
      <p:cxnSp>
        <p:nvCxnSpPr>
          <p:cNvPr id="7" name="Straight Arrow Connector 6"/>
          <p:cNvCxnSpPr/>
          <p:nvPr/>
        </p:nvCxnSpPr>
        <p:spPr>
          <a:xfrm flipH="1">
            <a:off x="4822198" y="1969532"/>
            <a:ext cx="1693290" cy="96599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5263926" y="1969532"/>
            <a:ext cx="1251563" cy="263160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7200" y="5541129"/>
            <a:ext cx="8128890" cy="1138773"/>
          </a:xfrm>
          <a:prstGeom prst="rect">
            <a:avLst/>
          </a:prstGeom>
          <a:noFill/>
        </p:spPr>
        <p:txBody>
          <a:bodyPr wrap="square" rtlCol="0">
            <a:spAutoFit/>
          </a:bodyPr>
          <a:lstStyle/>
          <a:p>
            <a:r>
              <a:rPr lang="en-US" dirty="0" smtClean="0"/>
              <a:t>The Label elements contains a single value that is used to fully qualify an STP.  From these two port definitions we would generate the following STP identifiers:</a:t>
            </a:r>
          </a:p>
          <a:p>
            <a:pPr lvl="1"/>
            <a:r>
              <a:rPr lang="en-US" sz="1600" dirty="0" smtClean="0"/>
              <a:t>urn:ogf:network:netherlight.net</a:t>
            </a:r>
            <a:r>
              <a:rPr lang="en-US" sz="1600" dirty="0"/>
              <a:t>:2013:port:a-gole:testbed:232:</a:t>
            </a:r>
            <a:r>
              <a:rPr lang="en-US" sz="1600" dirty="0" smtClean="0"/>
              <a:t>out?vlan=1799</a:t>
            </a:r>
          </a:p>
          <a:p>
            <a:pPr lvl="1"/>
            <a:r>
              <a:rPr lang="en-US" sz="1600" dirty="0"/>
              <a:t>urn:ogf:network:netherlight.net:2013:port:a-gole:testbed:232</a:t>
            </a:r>
            <a:r>
              <a:rPr lang="en-US" sz="1600" dirty="0" smtClean="0"/>
              <a:t>:in?</a:t>
            </a:r>
            <a:r>
              <a:rPr lang="en-US" sz="1600" dirty="0"/>
              <a:t>vlan=</a:t>
            </a:r>
            <a:r>
              <a:rPr lang="en-US" sz="1600" dirty="0" smtClean="0"/>
              <a:t>1799</a:t>
            </a:r>
            <a:endParaRPr lang="en-US" sz="1600" dirty="0"/>
          </a:p>
        </p:txBody>
      </p:sp>
      <p:cxnSp>
        <p:nvCxnSpPr>
          <p:cNvPr id="12" name="Straight Arrow Connector 11"/>
          <p:cNvCxnSpPr>
            <a:stCxn id="11" idx="0"/>
          </p:cNvCxnSpPr>
          <p:nvPr/>
        </p:nvCxnSpPr>
        <p:spPr>
          <a:xfrm flipV="1">
            <a:off x="4521645" y="5006041"/>
            <a:ext cx="2932515" cy="5350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521645" y="3303619"/>
            <a:ext cx="3107366" cy="223751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76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Unidirectional STP from </a:t>
            </a:r>
            <a:r>
              <a:rPr lang="en-US" sz="3600" dirty="0" err="1" smtClean="0"/>
              <a:t>PortGroup</a:t>
            </a:r>
            <a:r>
              <a:rPr lang="en-US" sz="3600" dirty="0" smtClean="0"/>
              <a:t> and </a:t>
            </a:r>
            <a:r>
              <a:rPr lang="en-US" sz="3600" dirty="0" err="1" smtClean="0"/>
              <a:t>LabelGroup</a:t>
            </a:r>
            <a:endParaRPr lang="en-US" sz="3600" dirty="0"/>
          </a:p>
        </p:txBody>
      </p:sp>
      <p:pic>
        <p:nvPicPr>
          <p:cNvPr id="4" name="Content Placeholder 3" descr="Screen Shot 2013-12-03 at 1.40.46 PM.png"/>
          <p:cNvPicPr>
            <a:picLocks noGrp="1" noChangeAspect="1"/>
          </p:cNvPicPr>
          <p:nvPr>
            <p:ph idx="1"/>
          </p:nvPr>
        </p:nvPicPr>
        <p:blipFill>
          <a:blip r:embed="rId2">
            <a:extLst>
              <a:ext uri="{28A0092B-C50C-407E-A947-70E740481C1C}">
                <a14:useLocalDpi xmlns:a14="http://schemas.microsoft.com/office/drawing/2010/main" val="0"/>
              </a:ext>
            </a:extLst>
          </a:blip>
          <a:srcRect t="-22540" b="-22540"/>
          <a:stretch>
            <a:fillRect/>
          </a:stretch>
        </p:blipFill>
        <p:spPr>
          <a:xfrm>
            <a:off x="506921" y="1378355"/>
            <a:ext cx="8179879" cy="4498618"/>
          </a:xfrm>
        </p:spPr>
      </p:pic>
      <p:sp>
        <p:nvSpPr>
          <p:cNvPr id="5" name="TextBox 4"/>
          <p:cNvSpPr txBox="1"/>
          <p:nvPr/>
        </p:nvSpPr>
        <p:spPr>
          <a:xfrm>
            <a:off x="2595143" y="1424365"/>
            <a:ext cx="5601513" cy="584776"/>
          </a:xfrm>
          <a:prstGeom prst="rect">
            <a:avLst/>
          </a:prstGeom>
          <a:noFill/>
        </p:spPr>
        <p:txBody>
          <a:bodyPr wrap="none" rtlCol="0">
            <a:spAutoFit/>
          </a:bodyPr>
          <a:lstStyle/>
          <a:p>
            <a:r>
              <a:rPr lang="en-US" sz="1600" dirty="0" smtClean="0"/>
              <a:t>The </a:t>
            </a:r>
            <a:r>
              <a:rPr lang="en-US" sz="1600" dirty="0" err="1" smtClean="0"/>
              <a:t>PortGroup</a:t>
            </a:r>
            <a:r>
              <a:rPr lang="en-US" sz="1600" dirty="0" smtClean="0"/>
              <a:t> element is a summary mechanism used to specify</a:t>
            </a:r>
          </a:p>
          <a:p>
            <a:r>
              <a:rPr lang="en-US" sz="1600" dirty="0" smtClean="0"/>
              <a:t>a mapping to one or more unidirectional STP. </a:t>
            </a:r>
            <a:endParaRPr lang="en-US" sz="1600" dirty="0"/>
          </a:p>
        </p:txBody>
      </p:sp>
      <p:cxnSp>
        <p:nvCxnSpPr>
          <p:cNvPr id="6" name="Straight Arrow Connector 5"/>
          <p:cNvCxnSpPr>
            <a:stCxn id="5" idx="2"/>
          </p:cNvCxnSpPr>
          <p:nvPr/>
        </p:nvCxnSpPr>
        <p:spPr>
          <a:xfrm flipH="1">
            <a:off x="4674958" y="2009141"/>
            <a:ext cx="720942" cy="85276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5" idx="2"/>
          </p:cNvCxnSpPr>
          <p:nvPr/>
        </p:nvCxnSpPr>
        <p:spPr>
          <a:xfrm flipH="1">
            <a:off x="5015458" y="2009141"/>
            <a:ext cx="380442" cy="245396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219059"/>
            <a:ext cx="8128890" cy="1508105"/>
          </a:xfrm>
          <a:prstGeom prst="rect">
            <a:avLst/>
          </a:prstGeom>
          <a:noFill/>
        </p:spPr>
        <p:txBody>
          <a:bodyPr wrap="square" rtlCol="0">
            <a:spAutoFit/>
          </a:bodyPr>
          <a:lstStyle/>
          <a:p>
            <a:r>
              <a:rPr lang="en-US" sz="1400" dirty="0" smtClean="0"/>
              <a:t>The </a:t>
            </a:r>
            <a:r>
              <a:rPr lang="en-US" sz="1400" dirty="0" err="1" smtClean="0"/>
              <a:t>LabelGroup</a:t>
            </a:r>
            <a:r>
              <a:rPr lang="en-US" sz="1400" dirty="0" smtClean="0"/>
              <a:t> elements can contain a range of values that are used to generate fully qualify STP or underspecified STP.  From these two port definitions we would generate the following </a:t>
            </a:r>
            <a:r>
              <a:rPr lang="en-US" sz="1400" dirty="0"/>
              <a:t>underspecified </a:t>
            </a:r>
            <a:r>
              <a:rPr lang="en-US" sz="1400" dirty="0" smtClean="0"/>
              <a:t>STP identifiers:</a:t>
            </a:r>
          </a:p>
          <a:p>
            <a:pPr lvl="1"/>
            <a:r>
              <a:rPr lang="en-US" sz="1200" dirty="0" smtClean="0"/>
              <a:t>urn:ogf:network:netherlight.net</a:t>
            </a:r>
            <a:r>
              <a:rPr lang="en-US" sz="1200" dirty="0"/>
              <a:t>:2013:port:a-gole:testbed:232:</a:t>
            </a:r>
            <a:r>
              <a:rPr lang="en-US" sz="1200" dirty="0" smtClean="0"/>
              <a:t>out?vlan=1779-1799</a:t>
            </a:r>
          </a:p>
          <a:p>
            <a:pPr lvl="1"/>
            <a:r>
              <a:rPr lang="en-US" sz="1200" dirty="0"/>
              <a:t>urn:ogf:network:netherlight.net:2013:port:a-gole:testbed:232</a:t>
            </a:r>
            <a:r>
              <a:rPr lang="en-US" sz="1200" dirty="0" smtClean="0"/>
              <a:t>:in?</a:t>
            </a:r>
            <a:r>
              <a:rPr lang="en-US" sz="1200" dirty="0"/>
              <a:t>vlan</a:t>
            </a:r>
            <a:r>
              <a:rPr lang="en-US" sz="1200" dirty="0" smtClean="0"/>
              <a:t>=</a:t>
            </a:r>
            <a:r>
              <a:rPr lang="en-US" sz="1200" dirty="0"/>
              <a:t>1779-</a:t>
            </a:r>
            <a:r>
              <a:rPr lang="en-US" sz="1200" dirty="0" smtClean="0"/>
              <a:t>1799</a:t>
            </a:r>
          </a:p>
          <a:p>
            <a:pPr lvl="1"/>
            <a:endParaRPr lang="en-US" sz="1200" dirty="0" smtClean="0"/>
          </a:p>
          <a:p>
            <a:r>
              <a:rPr lang="en-US" sz="1400" dirty="0" smtClean="0"/>
              <a:t>For fully qualified STP we would get 20 of each inbound and outbound built as on the previous slide.</a:t>
            </a:r>
          </a:p>
        </p:txBody>
      </p:sp>
      <p:cxnSp>
        <p:nvCxnSpPr>
          <p:cNvPr id="14" name="Straight Arrow Connector 13"/>
          <p:cNvCxnSpPr>
            <a:stCxn id="13" idx="0"/>
          </p:cNvCxnSpPr>
          <p:nvPr/>
        </p:nvCxnSpPr>
        <p:spPr>
          <a:xfrm flipV="1">
            <a:off x="4521645" y="4775985"/>
            <a:ext cx="2453977" cy="44307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3" idx="0"/>
          </p:cNvCxnSpPr>
          <p:nvPr/>
        </p:nvCxnSpPr>
        <p:spPr>
          <a:xfrm flipV="1">
            <a:off x="4521645" y="3193193"/>
            <a:ext cx="2527598" cy="202586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29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Service Demarcation Points</a:t>
            </a:r>
            <a:endParaRPr lang="en-US" dirty="0"/>
          </a:p>
        </p:txBody>
      </p:sp>
      <p:pic>
        <p:nvPicPr>
          <p:cNvPr id="4" name="Content Placeholder 3" descr="Screen Shot 2013-12-03 at 2.08.42 PM.png"/>
          <p:cNvPicPr>
            <a:picLocks noGrp="1" noChangeAspect="1"/>
          </p:cNvPicPr>
          <p:nvPr>
            <p:ph idx="1"/>
          </p:nvPr>
        </p:nvPicPr>
        <p:blipFill>
          <a:blip r:embed="rId2">
            <a:extLst>
              <a:ext uri="{28A0092B-C50C-407E-A947-70E740481C1C}">
                <a14:useLocalDpi xmlns:a14="http://schemas.microsoft.com/office/drawing/2010/main" val="0"/>
              </a:ext>
            </a:extLst>
          </a:blip>
          <a:srcRect t="-30948" b="-30948"/>
          <a:stretch>
            <a:fillRect/>
          </a:stretch>
        </p:blipFill>
        <p:spPr>
          <a:xfrm>
            <a:off x="457200" y="1940674"/>
            <a:ext cx="8229600" cy="4525963"/>
          </a:xfrm>
        </p:spPr>
      </p:pic>
      <p:sp>
        <p:nvSpPr>
          <p:cNvPr id="5" name="TextBox 4"/>
          <p:cNvSpPr txBox="1"/>
          <p:nvPr/>
        </p:nvSpPr>
        <p:spPr>
          <a:xfrm>
            <a:off x="570565" y="1445489"/>
            <a:ext cx="7343729" cy="1200329"/>
          </a:xfrm>
          <a:prstGeom prst="rect">
            <a:avLst/>
          </a:prstGeom>
          <a:noFill/>
        </p:spPr>
        <p:txBody>
          <a:bodyPr wrap="square" rtlCol="0">
            <a:spAutoFit/>
          </a:bodyPr>
          <a:lstStyle/>
          <a:p>
            <a:r>
              <a:rPr lang="en-US" dirty="0" smtClean="0"/>
              <a:t>The Port and </a:t>
            </a:r>
            <a:r>
              <a:rPr lang="en-US" dirty="0" err="1" smtClean="0"/>
              <a:t>PortGroup</a:t>
            </a:r>
            <a:r>
              <a:rPr lang="en-US" dirty="0" smtClean="0"/>
              <a:t> elements may contain an </a:t>
            </a:r>
            <a:r>
              <a:rPr lang="en-US" dirty="0" err="1" smtClean="0"/>
              <a:t>isAlias</a:t>
            </a:r>
            <a:r>
              <a:rPr lang="en-US" dirty="0" smtClean="0"/>
              <a:t> relationship indicating connectivity to another Port or </a:t>
            </a:r>
            <a:r>
              <a:rPr lang="en-US" dirty="0" err="1" smtClean="0"/>
              <a:t>PortGroup</a:t>
            </a:r>
            <a:r>
              <a:rPr lang="en-US" dirty="0" smtClean="0"/>
              <a:t>.  We use this  </a:t>
            </a:r>
            <a:r>
              <a:rPr lang="en-US" dirty="0" err="1"/>
              <a:t>isAlias</a:t>
            </a:r>
            <a:r>
              <a:rPr lang="en-US" dirty="0"/>
              <a:t> </a:t>
            </a:r>
            <a:r>
              <a:rPr lang="en-US" dirty="0" smtClean="0"/>
              <a:t>relationship to create an SDP between the adjacent STP generated from the Port or </a:t>
            </a:r>
            <a:r>
              <a:rPr lang="en-US" dirty="0" err="1" smtClean="0"/>
              <a:t>PortGroup</a:t>
            </a:r>
            <a:r>
              <a:rPr lang="en-US" dirty="0" smtClean="0"/>
              <a:t> elements.</a:t>
            </a:r>
            <a:endParaRPr lang="en-US" dirty="0"/>
          </a:p>
        </p:txBody>
      </p:sp>
      <p:cxnSp>
        <p:nvCxnSpPr>
          <p:cNvPr id="6" name="Straight Arrow Connector 5"/>
          <p:cNvCxnSpPr>
            <a:stCxn id="5" idx="2"/>
          </p:cNvCxnSpPr>
          <p:nvPr/>
        </p:nvCxnSpPr>
        <p:spPr>
          <a:xfrm>
            <a:off x="4242430" y="2645818"/>
            <a:ext cx="1536845" cy="197372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84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STP</a:t>
            </a:r>
            <a:endParaRPr lang="en-US" dirty="0"/>
          </a:p>
        </p:txBody>
      </p:sp>
      <p:pic>
        <p:nvPicPr>
          <p:cNvPr id="4" name="Content Placeholder 3" descr="Screen Shot 2013-12-03 at 3.00.05 PM.png"/>
          <p:cNvPicPr>
            <a:picLocks noGrp="1" noChangeAspect="1"/>
          </p:cNvPicPr>
          <p:nvPr>
            <p:ph idx="1"/>
          </p:nvPr>
        </p:nvPicPr>
        <p:blipFill>
          <a:blip r:embed="rId2">
            <a:extLst>
              <a:ext uri="{28A0092B-C50C-407E-A947-70E740481C1C}">
                <a14:useLocalDpi xmlns:a14="http://schemas.microsoft.com/office/drawing/2010/main" val="0"/>
              </a:ext>
            </a:extLst>
          </a:blip>
          <a:srcRect t="-48184" b="-48184"/>
          <a:stretch>
            <a:fillRect/>
          </a:stretch>
        </p:blipFill>
        <p:spPr>
          <a:xfrm>
            <a:off x="457200" y="1397756"/>
            <a:ext cx="8229600" cy="4525963"/>
          </a:xfrm>
        </p:spPr>
      </p:pic>
      <p:sp>
        <p:nvSpPr>
          <p:cNvPr id="5" name="TextBox 4"/>
          <p:cNvSpPr txBox="1"/>
          <p:nvPr/>
        </p:nvSpPr>
        <p:spPr>
          <a:xfrm>
            <a:off x="466403" y="1591242"/>
            <a:ext cx="8000051" cy="646331"/>
          </a:xfrm>
          <a:prstGeom prst="rect">
            <a:avLst/>
          </a:prstGeom>
          <a:noFill/>
        </p:spPr>
        <p:txBody>
          <a:bodyPr wrap="square" rtlCol="0">
            <a:spAutoFit/>
          </a:bodyPr>
          <a:lstStyle/>
          <a:p>
            <a:r>
              <a:rPr lang="en-US" dirty="0" smtClean="0"/>
              <a:t>The </a:t>
            </a:r>
            <a:r>
              <a:rPr lang="en-US" dirty="0" err="1" smtClean="0"/>
              <a:t>BidirectionalPort</a:t>
            </a:r>
            <a:r>
              <a:rPr lang="en-US" dirty="0" smtClean="0"/>
              <a:t> element groups a pair of inbound and outbound Port or </a:t>
            </a:r>
            <a:r>
              <a:rPr lang="en-US" dirty="0" err="1" smtClean="0"/>
              <a:t>PortGroup</a:t>
            </a:r>
            <a:r>
              <a:rPr lang="en-US" dirty="0" smtClean="0"/>
              <a:t> elements to create a bidirectional STP. </a:t>
            </a:r>
            <a:endParaRPr lang="en-US" dirty="0"/>
          </a:p>
        </p:txBody>
      </p:sp>
      <p:cxnSp>
        <p:nvCxnSpPr>
          <p:cNvPr id="6" name="Straight Arrow Connector 5"/>
          <p:cNvCxnSpPr>
            <a:stCxn id="5" idx="2"/>
          </p:cNvCxnSpPr>
          <p:nvPr/>
        </p:nvCxnSpPr>
        <p:spPr>
          <a:xfrm flipH="1">
            <a:off x="4233227" y="2237573"/>
            <a:ext cx="233202" cy="210590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5" idx="2"/>
          </p:cNvCxnSpPr>
          <p:nvPr/>
        </p:nvCxnSpPr>
        <p:spPr>
          <a:xfrm flipH="1">
            <a:off x="3708675" y="2237573"/>
            <a:ext cx="757754" cy="194026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66403" y="5145181"/>
            <a:ext cx="8128890" cy="1631216"/>
          </a:xfrm>
          <a:prstGeom prst="rect">
            <a:avLst/>
          </a:prstGeom>
          <a:noFill/>
        </p:spPr>
        <p:txBody>
          <a:bodyPr wrap="square" rtlCol="0">
            <a:spAutoFit/>
          </a:bodyPr>
          <a:lstStyle/>
          <a:p>
            <a:r>
              <a:rPr lang="en-US" dirty="0" smtClean="0"/>
              <a:t>The </a:t>
            </a:r>
            <a:r>
              <a:rPr lang="en-US" u="sng" dirty="0" err="1" smtClean="0"/>
              <a:t>BidirectionalPort</a:t>
            </a:r>
            <a:r>
              <a:rPr lang="en-US" u="sng" dirty="0" smtClean="0"/>
              <a:t> id </a:t>
            </a:r>
            <a:r>
              <a:rPr lang="en-US" dirty="0" smtClean="0"/>
              <a:t>is used as the root for the bidirectional STP identifier, but we must also navigate to the unidirectional Port/</a:t>
            </a:r>
            <a:r>
              <a:rPr lang="en-US" dirty="0" err="1" smtClean="0"/>
              <a:t>PortGroup</a:t>
            </a:r>
            <a:r>
              <a:rPr lang="en-US" dirty="0" smtClean="0"/>
              <a:t> definitions to determine any labels being used.  The following bidirectional STP identifier would be created based on the unidirectional Port specification:</a:t>
            </a:r>
          </a:p>
          <a:p>
            <a:endParaRPr lang="en-US" sz="1000" dirty="0" smtClean="0"/>
          </a:p>
          <a:p>
            <a:pPr lvl="1"/>
            <a:r>
              <a:rPr lang="en-US" sz="1600" dirty="0" smtClean="0"/>
              <a:t>urn:ogf:network:netherlight.net</a:t>
            </a:r>
            <a:r>
              <a:rPr lang="en-US" sz="1600" dirty="0"/>
              <a:t>:2013:port:a-gole:testbed:</a:t>
            </a:r>
            <a:r>
              <a:rPr lang="en-US" sz="1600" dirty="0" smtClean="0"/>
              <a:t>232?vlan=1799</a:t>
            </a:r>
          </a:p>
        </p:txBody>
      </p:sp>
      <p:cxnSp>
        <p:nvCxnSpPr>
          <p:cNvPr id="15" name="Straight Arrow Connector 14"/>
          <p:cNvCxnSpPr/>
          <p:nvPr/>
        </p:nvCxnSpPr>
        <p:spPr>
          <a:xfrm flipV="1">
            <a:off x="1941763" y="2972337"/>
            <a:ext cx="1398805" cy="224535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75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descr="Screen Shot 2013-12-03 at 5.19.53 PM.png"/>
          <p:cNvPicPr>
            <a:picLocks noGrp="1" noChangeAspect="1"/>
          </p:cNvPicPr>
          <p:nvPr>
            <p:ph idx="1"/>
          </p:nvPr>
        </p:nvPicPr>
        <p:blipFill>
          <a:blip r:embed="rId2">
            <a:extLst>
              <a:ext uri="{28A0092B-C50C-407E-A947-70E740481C1C}">
                <a14:useLocalDpi xmlns:a14="http://schemas.microsoft.com/office/drawing/2010/main" val="0"/>
              </a:ext>
            </a:extLst>
          </a:blip>
          <a:srcRect t="-5155" b="-5155"/>
          <a:stretch>
            <a:fillRect/>
          </a:stretch>
        </p:blipFill>
        <p:spPr/>
      </p:pic>
      <p:sp>
        <p:nvSpPr>
          <p:cNvPr id="2" name="Title 1"/>
          <p:cNvSpPr>
            <a:spLocks noGrp="1"/>
          </p:cNvSpPr>
          <p:nvPr>
            <p:ph type="title"/>
          </p:nvPr>
        </p:nvSpPr>
        <p:spPr/>
        <p:txBody>
          <a:bodyPr/>
          <a:lstStyle/>
          <a:p>
            <a:r>
              <a:rPr lang="en-US" dirty="0" smtClean="0"/>
              <a:t>NSI CS Services</a:t>
            </a:r>
            <a:endParaRPr lang="en-US" dirty="0"/>
          </a:p>
        </p:txBody>
      </p:sp>
      <p:sp>
        <p:nvSpPr>
          <p:cNvPr id="5" name="TextBox 4"/>
          <p:cNvSpPr txBox="1"/>
          <p:nvPr/>
        </p:nvSpPr>
        <p:spPr>
          <a:xfrm>
            <a:off x="1315978" y="3036756"/>
            <a:ext cx="344039" cy="369332"/>
          </a:xfrm>
          <a:prstGeom prst="rect">
            <a:avLst/>
          </a:prstGeom>
          <a:noFill/>
        </p:spPr>
        <p:txBody>
          <a:bodyPr wrap="none" rtlCol="0">
            <a:spAutoFit/>
          </a:bodyPr>
          <a:lstStyle/>
          <a:p>
            <a:r>
              <a:rPr lang="en-US" dirty="0" smtClean="0"/>
              <a:t>…</a:t>
            </a:r>
            <a:endParaRPr lang="en-US" dirty="0"/>
          </a:p>
        </p:txBody>
      </p:sp>
      <p:sp>
        <p:nvSpPr>
          <p:cNvPr id="6" name="TextBox 5"/>
          <p:cNvSpPr txBox="1"/>
          <p:nvPr/>
        </p:nvSpPr>
        <p:spPr>
          <a:xfrm>
            <a:off x="1013903" y="3412492"/>
            <a:ext cx="344039" cy="369332"/>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6944129" y="3350876"/>
            <a:ext cx="2113717" cy="646331"/>
          </a:xfrm>
          <a:prstGeom prst="rect">
            <a:avLst/>
          </a:prstGeom>
          <a:noFill/>
        </p:spPr>
        <p:txBody>
          <a:bodyPr wrap="none" rtlCol="0">
            <a:spAutoFit/>
          </a:bodyPr>
          <a:lstStyle/>
          <a:p>
            <a:r>
              <a:rPr lang="en-US" dirty="0" smtClean="0"/>
              <a:t>Reference to Service</a:t>
            </a:r>
          </a:p>
          <a:p>
            <a:r>
              <a:rPr lang="en-US" dirty="0" smtClean="0"/>
              <a:t>Definition type</a:t>
            </a:r>
            <a:endParaRPr lang="en-US" dirty="0"/>
          </a:p>
        </p:txBody>
      </p:sp>
      <p:cxnSp>
        <p:nvCxnSpPr>
          <p:cNvPr id="11" name="Straight Arrow Connector 10"/>
          <p:cNvCxnSpPr>
            <a:stCxn id="9" idx="1"/>
          </p:cNvCxnSpPr>
          <p:nvPr/>
        </p:nvCxnSpPr>
        <p:spPr>
          <a:xfrm flipH="1" flipV="1">
            <a:off x="6152325" y="2595043"/>
            <a:ext cx="791804" cy="107899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9" idx="1"/>
          </p:cNvCxnSpPr>
          <p:nvPr/>
        </p:nvCxnSpPr>
        <p:spPr>
          <a:xfrm flipH="1">
            <a:off x="6211800" y="3674042"/>
            <a:ext cx="732329" cy="83507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4168809" y="5668605"/>
            <a:ext cx="1003090" cy="57054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23193" y="3350876"/>
            <a:ext cx="2563435" cy="646331"/>
          </a:xfrm>
          <a:prstGeom prst="rect">
            <a:avLst/>
          </a:prstGeom>
          <a:noFill/>
        </p:spPr>
        <p:txBody>
          <a:bodyPr wrap="none" rtlCol="0">
            <a:spAutoFit/>
          </a:bodyPr>
          <a:lstStyle/>
          <a:p>
            <a:r>
              <a:rPr lang="en-US" dirty="0" smtClean="0"/>
              <a:t>Full service definition can</a:t>
            </a:r>
          </a:p>
          <a:p>
            <a:r>
              <a:rPr lang="en-US" dirty="0" smtClean="0"/>
              <a:t>be included.</a:t>
            </a:r>
            <a:endParaRPr lang="en-US" dirty="0"/>
          </a:p>
        </p:txBody>
      </p:sp>
      <p:cxnSp>
        <p:nvCxnSpPr>
          <p:cNvPr id="20" name="Straight Arrow Connector 19"/>
          <p:cNvCxnSpPr>
            <a:stCxn id="19" idx="1"/>
          </p:cNvCxnSpPr>
          <p:nvPr/>
        </p:nvCxnSpPr>
        <p:spPr>
          <a:xfrm flipH="1" flipV="1">
            <a:off x="2089005" y="3202394"/>
            <a:ext cx="1334188" cy="47164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171898" y="6031721"/>
            <a:ext cx="3211732" cy="646331"/>
          </a:xfrm>
          <a:prstGeom prst="rect">
            <a:avLst/>
          </a:prstGeom>
          <a:noFill/>
        </p:spPr>
        <p:txBody>
          <a:bodyPr wrap="square" rtlCol="0">
            <a:spAutoFit/>
          </a:bodyPr>
          <a:lstStyle/>
          <a:p>
            <a:r>
              <a:rPr lang="en-US" dirty="0" smtClean="0"/>
              <a:t>Adaptation Service Definition type</a:t>
            </a:r>
            <a:endParaRPr lang="en-US" dirty="0"/>
          </a:p>
        </p:txBody>
      </p:sp>
    </p:spTree>
    <p:extLst>
      <p:ext uri="{BB962C8B-B14F-4D97-AF65-F5344CB8AC3E}">
        <p14:creationId xmlns:p14="http://schemas.microsoft.com/office/powerpoint/2010/main" val="421924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24" descr="Screen Shot 2013-12-03 at 5.26.23 PM.png"/>
          <p:cNvPicPr>
            <a:picLocks noGrp="1" noChangeAspect="1"/>
          </p:cNvPicPr>
          <p:nvPr>
            <p:ph idx="1"/>
          </p:nvPr>
        </p:nvPicPr>
        <p:blipFill>
          <a:blip r:embed="rId2">
            <a:extLst>
              <a:ext uri="{28A0092B-C50C-407E-A947-70E740481C1C}">
                <a14:useLocalDpi xmlns:a14="http://schemas.microsoft.com/office/drawing/2010/main" val="0"/>
              </a:ext>
            </a:extLst>
          </a:blip>
          <a:srcRect t="-2875" b="-2875"/>
          <a:stretch>
            <a:fillRect/>
          </a:stretch>
        </p:blipFill>
        <p:spPr>
          <a:xfrm>
            <a:off x="920525" y="2395948"/>
            <a:ext cx="6883077" cy="3785427"/>
          </a:xfrm>
        </p:spPr>
      </p:pic>
      <p:sp>
        <p:nvSpPr>
          <p:cNvPr id="2" name="Title 1"/>
          <p:cNvSpPr>
            <a:spLocks noGrp="1"/>
          </p:cNvSpPr>
          <p:nvPr>
            <p:ph type="title"/>
          </p:nvPr>
        </p:nvSpPr>
        <p:spPr>
          <a:xfrm>
            <a:off x="247264" y="-56644"/>
            <a:ext cx="8229600" cy="1143000"/>
          </a:xfrm>
        </p:spPr>
        <p:txBody>
          <a:bodyPr/>
          <a:lstStyle/>
          <a:p>
            <a:r>
              <a:rPr lang="en-US" dirty="0" smtClean="0"/>
              <a:t>NSI Service Domain</a:t>
            </a:r>
            <a:endParaRPr lang="en-US" dirty="0"/>
          </a:p>
        </p:txBody>
      </p:sp>
      <p:sp>
        <p:nvSpPr>
          <p:cNvPr id="7" name="TextBox 6"/>
          <p:cNvSpPr txBox="1"/>
          <p:nvPr/>
        </p:nvSpPr>
        <p:spPr>
          <a:xfrm>
            <a:off x="595240" y="1268076"/>
            <a:ext cx="8000051" cy="1200329"/>
          </a:xfrm>
          <a:prstGeom prst="rect">
            <a:avLst/>
          </a:prstGeom>
          <a:noFill/>
        </p:spPr>
        <p:txBody>
          <a:bodyPr wrap="square" rtlCol="0">
            <a:spAutoFit/>
          </a:bodyPr>
          <a:lstStyle/>
          <a:p>
            <a:r>
              <a:rPr lang="en-US" dirty="0" smtClean="0"/>
              <a:t>The </a:t>
            </a:r>
            <a:r>
              <a:rPr lang="en-US" dirty="0" err="1" smtClean="0"/>
              <a:t>SwitchingService</a:t>
            </a:r>
            <a:r>
              <a:rPr lang="en-US" dirty="0" smtClean="0"/>
              <a:t> element is used to model NSI Service Domains.  A single </a:t>
            </a:r>
            <a:r>
              <a:rPr lang="en-US" dirty="0" err="1"/>
              <a:t>SwitchingService</a:t>
            </a:r>
            <a:r>
              <a:rPr lang="en-US" dirty="0"/>
              <a:t> </a:t>
            </a:r>
            <a:r>
              <a:rPr lang="en-US" dirty="0" smtClean="0"/>
              <a:t>declaration can expand into many NSI </a:t>
            </a:r>
            <a:r>
              <a:rPr lang="en-US" dirty="0"/>
              <a:t>Service </a:t>
            </a:r>
            <a:r>
              <a:rPr lang="en-US" dirty="0" smtClean="0"/>
              <a:t>Domains depending if label swapping is supported.  </a:t>
            </a:r>
            <a:r>
              <a:rPr lang="en-US" u="sng" dirty="0" smtClean="0"/>
              <a:t>Inbound</a:t>
            </a:r>
            <a:r>
              <a:rPr lang="en-US" dirty="0" smtClean="0"/>
              <a:t> and </a:t>
            </a:r>
            <a:r>
              <a:rPr lang="en-US" u="sng" dirty="0" smtClean="0"/>
              <a:t>outbound</a:t>
            </a:r>
            <a:r>
              <a:rPr lang="en-US" dirty="0" smtClean="0"/>
              <a:t> Port/</a:t>
            </a:r>
            <a:r>
              <a:rPr lang="en-US" dirty="0" err="1" smtClean="0"/>
              <a:t>PortGroup</a:t>
            </a:r>
            <a:r>
              <a:rPr lang="en-US" dirty="0" smtClean="0"/>
              <a:t> elements are specified as members.</a:t>
            </a:r>
            <a:endParaRPr lang="en-US" dirty="0"/>
          </a:p>
        </p:txBody>
      </p:sp>
      <p:cxnSp>
        <p:nvCxnSpPr>
          <p:cNvPr id="8" name="Straight Arrow Connector 7"/>
          <p:cNvCxnSpPr/>
          <p:nvPr/>
        </p:nvCxnSpPr>
        <p:spPr>
          <a:xfrm flipH="1">
            <a:off x="4362064" y="2180941"/>
            <a:ext cx="1021496" cy="24202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84755" y="2180941"/>
            <a:ext cx="110432" cy="163800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06136" y="5940295"/>
            <a:ext cx="4389155" cy="584776"/>
          </a:xfrm>
          <a:prstGeom prst="rect">
            <a:avLst/>
          </a:prstGeom>
          <a:noFill/>
        </p:spPr>
        <p:txBody>
          <a:bodyPr wrap="square" rtlCol="0">
            <a:spAutoFit/>
          </a:bodyPr>
          <a:lstStyle/>
          <a:p>
            <a:r>
              <a:rPr lang="en-US" sz="1600" dirty="0" smtClean="0"/>
              <a:t>The </a:t>
            </a:r>
            <a:r>
              <a:rPr lang="en-US" sz="1600" dirty="0" err="1" smtClean="0"/>
              <a:t>ServiceDefinition</a:t>
            </a:r>
            <a:r>
              <a:rPr lang="en-US" sz="1600" dirty="0" smtClean="0"/>
              <a:t> element identifies the services supported in this Service Domain.</a:t>
            </a:r>
            <a:endParaRPr lang="en-US" sz="1600" dirty="0"/>
          </a:p>
        </p:txBody>
      </p:sp>
      <p:cxnSp>
        <p:nvCxnSpPr>
          <p:cNvPr id="18" name="Straight Arrow Connector 17"/>
          <p:cNvCxnSpPr>
            <a:stCxn id="17" idx="1"/>
          </p:cNvCxnSpPr>
          <p:nvPr/>
        </p:nvCxnSpPr>
        <p:spPr>
          <a:xfrm flipH="1" flipV="1">
            <a:off x="3598243" y="5834246"/>
            <a:ext cx="607893" cy="39843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892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Content Placeholder 31" descr="Screen Shot 2013-12-03 at 7.14.12 PM.png"/>
          <p:cNvPicPr>
            <a:picLocks noGrp="1" noChangeAspect="1"/>
          </p:cNvPicPr>
          <p:nvPr>
            <p:ph idx="1"/>
          </p:nvPr>
        </p:nvPicPr>
        <p:blipFill>
          <a:blip r:embed="rId2">
            <a:extLst>
              <a:ext uri="{28A0092B-C50C-407E-A947-70E740481C1C}">
                <a14:useLocalDpi xmlns:a14="http://schemas.microsoft.com/office/drawing/2010/main" val="0"/>
              </a:ext>
            </a:extLst>
          </a:blip>
          <a:srcRect l="-8381" r="-8381"/>
          <a:stretch>
            <a:fillRect/>
          </a:stretch>
        </p:blipFill>
        <p:spPr>
          <a:xfrm>
            <a:off x="-386521" y="2199347"/>
            <a:ext cx="7479465" cy="4113418"/>
          </a:xfrm>
        </p:spPr>
      </p:pic>
      <p:sp>
        <p:nvSpPr>
          <p:cNvPr id="2" name="Title 1"/>
          <p:cNvSpPr>
            <a:spLocks noGrp="1"/>
          </p:cNvSpPr>
          <p:nvPr>
            <p:ph type="title"/>
          </p:nvPr>
        </p:nvSpPr>
        <p:spPr>
          <a:xfrm>
            <a:off x="247264" y="-56644"/>
            <a:ext cx="8229600" cy="1143000"/>
          </a:xfrm>
        </p:spPr>
        <p:txBody>
          <a:bodyPr/>
          <a:lstStyle/>
          <a:p>
            <a:r>
              <a:rPr lang="en-US" dirty="0" smtClean="0"/>
              <a:t>Label Swapping</a:t>
            </a:r>
            <a:endParaRPr lang="en-US" dirty="0"/>
          </a:p>
        </p:txBody>
      </p:sp>
      <p:sp>
        <p:nvSpPr>
          <p:cNvPr id="7" name="TextBox 6"/>
          <p:cNvSpPr txBox="1"/>
          <p:nvPr/>
        </p:nvSpPr>
        <p:spPr>
          <a:xfrm>
            <a:off x="450022" y="1211025"/>
            <a:ext cx="8000051" cy="738664"/>
          </a:xfrm>
          <a:prstGeom prst="rect">
            <a:avLst/>
          </a:prstGeom>
          <a:noFill/>
        </p:spPr>
        <p:txBody>
          <a:bodyPr wrap="square" rtlCol="0">
            <a:spAutoFit/>
          </a:bodyPr>
          <a:lstStyle/>
          <a:p>
            <a:r>
              <a:rPr lang="en-US" sz="1400" dirty="0" smtClean="0"/>
              <a:t>The </a:t>
            </a:r>
            <a:r>
              <a:rPr lang="en-US" sz="1400" dirty="0" err="1" smtClean="0"/>
              <a:t>SwitchingService</a:t>
            </a:r>
            <a:r>
              <a:rPr lang="en-US" sz="1400" dirty="0" smtClean="0"/>
              <a:t> supports the concept of label swapping.  If the </a:t>
            </a:r>
            <a:r>
              <a:rPr lang="en-US" sz="1400" dirty="0" err="1" smtClean="0"/>
              <a:t>labelSwapping</a:t>
            </a:r>
            <a:r>
              <a:rPr lang="en-US" sz="1400" dirty="0" smtClean="0"/>
              <a:t> attribute is set to true then any port within the </a:t>
            </a:r>
            <a:r>
              <a:rPr lang="en-US" sz="1400" dirty="0" err="1" smtClean="0"/>
              <a:t>SwitchingService</a:t>
            </a:r>
            <a:r>
              <a:rPr lang="en-US" sz="1400" dirty="0" smtClean="0"/>
              <a:t> can be connected to any other port independent of label.  If set to false, then only ports with equivalent labels can be interconnected.</a:t>
            </a:r>
            <a:endParaRPr lang="en-US" sz="1400" dirty="0"/>
          </a:p>
        </p:txBody>
      </p:sp>
      <p:cxnSp>
        <p:nvCxnSpPr>
          <p:cNvPr id="8" name="Straight Arrow Connector 7"/>
          <p:cNvCxnSpPr/>
          <p:nvPr/>
        </p:nvCxnSpPr>
        <p:spPr>
          <a:xfrm flipH="1">
            <a:off x="5641235" y="3699317"/>
            <a:ext cx="570565" cy="27606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5641235" y="3506069"/>
            <a:ext cx="570565" cy="19324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6211800" y="4702366"/>
            <a:ext cx="492898" cy="14077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257812" y="3542877"/>
            <a:ext cx="2760801" cy="523220"/>
          </a:xfrm>
          <a:prstGeom prst="rect">
            <a:avLst/>
          </a:prstGeom>
          <a:noFill/>
        </p:spPr>
        <p:txBody>
          <a:bodyPr wrap="square" rtlCol="0">
            <a:spAutoFit/>
          </a:bodyPr>
          <a:lstStyle/>
          <a:p>
            <a:r>
              <a:rPr lang="en-US" sz="1400" dirty="0" smtClean="0"/>
              <a:t>Port elements can be members of</a:t>
            </a:r>
          </a:p>
          <a:p>
            <a:r>
              <a:rPr lang="en-US" sz="1400" dirty="0" err="1" smtClean="0"/>
              <a:t>SwitchingService</a:t>
            </a:r>
            <a:r>
              <a:rPr lang="en-US" sz="1400" dirty="0" smtClean="0"/>
              <a:t>.</a:t>
            </a:r>
            <a:endParaRPr lang="en-US" sz="1400" dirty="0"/>
          </a:p>
        </p:txBody>
      </p:sp>
      <p:sp>
        <p:nvSpPr>
          <p:cNvPr id="20" name="TextBox 19"/>
          <p:cNvSpPr txBox="1"/>
          <p:nvPr/>
        </p:nvSpPr>
        <p:spPr>
          <a:xfrm>
            <a:off x="6704697" y="4551090"/>
            <a:ext cx="2507173" cy="523220"/>
          </a:xfrm>
          <a:prstGeom prst="rect">
            <a:avLst/>
          </a:prstGeom>
          <a:noFill/>
        </p:spPr>
        <p:txBody>
          <a:bodyPr wrap="square" rtlCol="0">
            <a:spAutoFit/>
          </a:bodyPr>
          <a:lstStyle/>
          <a:p>
            <a:r>
              <a:rPr lang="en-US" sz="1400" dirty="0" err="1" smtClean="0"/>
              <a:t>PortGroup</a:t>
            </a:r>
            <a:r>
              <a:rPr lang="en-US" sz="1400" dirty="0" smtClean="0"/>
              <a:t> elements can also be members of </a:t>
            </a:r>
            <a:r>
              <a:rPr lang="en-US" sz="1400" dirty="0" err="1" smtClean="0"/>
              <a:t>SwitchingService</a:t>
            </a:r>
            <a:r>
              <a:rPr lang="en-US" sz="1400" dirty="0" smtClean="0"/>
              <a:t>.</a:t>
            </a:r>
            <a:endParaRPr lang="en-US" sz="1400" dirty="0"/>
          </a:p>
        </p:txBody>
      </p:sp>
      <p:cxnSp>
        <p:nvCxnSpPr>
          <p:cNvPr id="21" name="Straight Arrow Connector 20"/>
          <p:cNvCxnSpPr>
            <a:stCxn id="25" idx="1"/>
          </p:cNvCxnSpPr>
          <p:nvPr/>
        </p:nvCxnSpPr>
        <p:spPr>
          <a:xfrm flipH="1" flipV="1">
            <a:off x="4450048" y="2765343"/>
            <a:ext cx="1965322" cy="26161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211800" y="4843139"/>
            <a:ext cx="492898" cy="51258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415370" y="2765343"/>
            <a:ext cx="2507173" cy="523220"/>
          </a:xfrm>
          <a:prstGeom prst="rect">
            <a:avLst/>
          </a:prstGeom>
          <a:noFill/>
        </p:spPr>
        <p:txBody>
          <a:bodyPr wrap="square" rtlCol="0">
            <a:spAutoFit/>
          </a:bodyPr>
          <a:lstStyle/>
          <a:p>
            <a:r>
              <a:rPr lang="en-US" sz="1400" dirty="0" err="1" smtClean="0"/>
              <a:t>labelType</a:t>
            </a:r>
            <a:r>
              <a:rPr lang="en-US" sz="1400" dirty="0" smtClean="0"/>
              <a:t> indicates the label that could be switched.</a:t>
            </a:r>
            <a:endParaRPr lang="en-US" sz="1400" dirty="0"/>
          </a:p>
        </p:txBody>
      </p:sp>
      <p:sp>
        <p:nvSpPr>
          <p:cNvPr id="27" name="TextBox 26"/>
          <p:cNvSpPr txBox="1"/>
          <p:nvPr/>
        </p:nvSpPr>
        <p:spPr>
          <a:xfrm>
            <a:off x="6415370" y="1872791"/>
            <a:ext cx="2507173" cy="954107"/>
          </a:xfrm>
          <a:prstGeom prst="rect">
            <a:avLst/>
          </a:prstGeom>
          <a:noFill/>
        </p:spPr>
        <p:txBody>
          <a:bodyPr wrap="square" rtlCol="0">
            <a:spAutoFit/>
          </a:bodyPr>
          <a:lstStyle/>
          <a:p>
            <a:r>
              <a:rPr lang="en-US" sz="1400" dirty="0" err="1" smtClean="0"/>
              <a:t>labelSwapping</a:t>
            </a:r>
            <a:r>
              <a:rPr lang="en-US" sz="1400" dirty="0" smtClean="0"/>
              <a:t> set to “true” indicates that ports can be connected with different label values.</a:t>
            </a:r>
            <a:endParaRPr lang="en-US" sz="1400" dirty="0"/>
          </a:p>
        </p:txBody>
      </p:sp>
      <p:cxnSp>
        <p:nvCxnSpPr>
          <p:cNvPr id="28" name="Straight Arrow Connector 27"/>
          <p:cNvCxnSpPr>
            <a:stCxn id="27" idx="1"/>
          </p:cNvCxnSpPr>
          <p:nvPr/>
        </p:nvCxnSpPr>
        <p:spPr>
          <a:xfrm flipH="1">
            <a:off x="2006181" y="2349845"/>
            <a:ext cx="4409189" cy="27280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Autofit/>
          </a:bodyPr>
          <a:lstStyle/>
          <a:p>
            <a:pPr marL="57150" indent="0">
              <a:buNone/>
            </a:pPr>
            <a:r>
              <a:rPr lang="en-US" sz="1800" dirty="0"/>
              <a:t>Network</a:t>
            </a:r>
          </a:p>
          <a:p>
            <a:pPr lvl="1"/>
            <a:r>
              <a:rPr lang="en-US" sz="1400" dirty="0"/>
              <a:t>A group of network resources managed by a single network provider and a single NSA</a:t>
            </a:r>
            <a:r>
              <a:rPr lang="en-US" sz="1400" dirty="0" smtClean="0"/>
              <a:t>.</a:t>
            </a:r>
          </a:p>
          <a:p>
            <a:pPr lvl="1"/>
            <a:r>
              <a:rPr lang="en-US" sz="1400" dirty="0" smtClean="0"/>
              <a:t>A network exposes a set of defined service types representing the services offered to a user by the network.</a:t>
            </a:r>
            <a:endParaRPr lang="en-US" sz="1400" dirty="0"/>
          </a:p>
          <a:p>
            <a:pPr marL="0" indent="0">
              <a:buNone/>
            </a:pPr>
            <a:r>
              <a:rPr lang="en-US" sz="1800" dirty="0" smtClean="0"/>
              <a:t>Intra</a:t>
            </a:r>
            <a:r>
              <a:rPr lang="en-US" sz="1800" dirty="0"/>
              <a:t>-Network </a:t>
            </a:r>
            <a:r>
              <a:rPr lang="en-US" sz="1800" dirty="0" smtClean="0"/>
              <a:t>Topology</a:t>
            </a:r>
          </a:p>
          <a:p>
            <a:pPr lvl="1"/>
            <a:r>
              <a:rPr lang="en-US" sz="1400" dirty="0" smtClean="0"/>
              <a:t>Refers </a:t>
            </a:r>
            <a:r>
              <a:rPr lang="en-US" sz="1400" dirty="0"/>
              <a:t>to the topology of </a:t>
            </a:r>
            <a:r>
              <a:rPr lang="en-US" sz="1400" dirty="0" smtClean="0"/>
              <a:t>resources </a:t>
            </a:r>
            <a:r>
              <a:rPr lang="en-US" sz="1400" dirty="0"/>
              <a:t>within a </a:t>
            </a:r>
            <a:r>
              <a:rPr lang="en-US" sz="1400" dirty="0" smtClean="0"/>
              <a:t>network, and the services offered by that network.</a:t>
            </a:r>
          </a:p>
          <a:p>
            <a:pPr marL="57150" indent="0">
              <a:buNone/>
            </a:pPr>
            <a:r>
              <a:rPr lang="en-US" sz="1800" dirty="0" smtClean="0"/>
              <a:t>Inter</a:t>
            </a:r>
            <a:r>
              <a:rPr lang="en-US" sz="1800" dirty="0"/>
              <a:t>-Network </a:t>
            </a:r>
            <a:r>
              <a:rPr lang="en-US" sz="1800" dirty="0" smtClean="0"/>
              <a:t>Topology</a:t>
            </a:r>
          </a:p>
          <a:p>
            <a:pPr marL="914400" lvl="1" indent="-457200"/>
            <a:r>
              <a:rPr lang="en-US" sz="1400" dirty="0" smtClean="0"/>
              <a:t>Refers </a:t>
            </a:r>
            <a:r>
              <a:rPr lang="en-US" sz="1400" dirty="0"/>
              <a:t>to the topology of interconnected </a:t>
            </a:r>
            <a:r>
              <a:rPr lang="en-US" sz="1400" dirty="0" smtClean="0"/>
              <a:t>Networks and the common services offered across these interconnected Networks.</a:t>
            </a:r>
          </a:p>
          <a:p>
            <a:pPr marL="914400" lvl="1" indent="-457200"/>
            <a:r>
              <a:rPr lang="en-US" sz="1400" dirty="0"/>
              <a:t>Inter-Network Topology </a:t>
            </a:r>
            <a:r>
              <a:rPr lang="en-US" sz="1400" dirty="0" smtClean="0"/>
              <a:t>is </a:t>
            </a:r>
            <a:r>
              <a:rPr lang="en-US" sz="1400" dirty="0"/>
              <a:t>concerned with describing the way in which Networks are statically </a:t>
            </a:r>
            <a:r>
              <a:rPr lang="en-US" sz="1400" dirty="0" smtClean="0"/>
              <a:t>interconnected</a:t>
            </a:r>
            <a:r>
              <a:rPr lang="en-US" sz="1400" dirty="0"/>
              <a:t> </a:t>
            </a:r>
            <a:r>
              <a:rPr lang="en-US" sz="1400" dirty="0" smtClean="0"/>
              <a:t>by treating </a:t>
            </a:r>
            <a:r>
              <a:rPr lang="en-US" sz="1400" dirty="0"/>
              <a:t>each Network as an aggregated set of Network capabilities </a:t>
            </a:r>
            <a:r>
              <a:rPr lang="en-US" sz="1400" dirty="0" smtClean="0"/>
              <a:t>and </a:t>
            </a:r>
            <a:r>
              <a:rPr lang="en-US" sz="1400" dirty="0"/>
              <a:t>Edge Points</a:t>
            </a:r>
            <a:r>
              <a:rPr lang="en-US" sz="1400" dirty="0" smtClean="0"/>
              <a:t>.</a:t>
            </a:r>
          </a:p>
          <a:p>
            <a:pPr marL="57150" indent="0">
              <a:buNone/>
            </a:pPr>
            <a:r>
              <a:rPr lang="en-US" sz="1800" dirty="0" smtClean="0"/>
              <a:t>Service</a:t>
            </a:r>
          </a:p>
          <a:p>
            <a:pPr marL="800100" lvl="1"/>
            <a:r>
              <a:rPr lang="en-US" sz="1400" dirty="0" smtClean="0"/>
              <a:t>A service </a:t>
            </a:r>
            <a:r>
              <a:rPr lang="en-US" sz="1400" dirty="0"/>
              <a:t>is a “connection” between two points in a Network </a:t>
            </a:r>
            <a:r>
              <a:rPr lang="en-US" sz="1400" dirty="0" smtClean="0"/>
              <a:t>with certain predefined and dynamically specified characteristics that will deliver </a:t>
            </a:r>
            <a:r>
              <a:rPr lang="en-US" sz="1400" dirty="0"/>
              <a:t>a </a:t>
            </a:r>
            <a:r>
              <a:rPr lang="en-US" sz="1400" dirty="0" smtClean="0"/>
              <a:t>“payload” </a:t>
            </a:r>
            <a:r>
              <a:rPr lang="en-US" sz="1400" dirty="0"/>
              <a:t>from </a:t>
            </a:r>
            <a:r>
              <a:rPr lang="en-US" sz="1400" dirty="0" smtClean="0"/>
              <a:t>Network ingress to Network egress unmodified.</a:t>
            </a:r>
          </a:p>
          <a:p>
            <a:pPr marL="0" indent="0">
              <a:buNone/>
            </a:pPr>
            <a:r>
              <a:rPr lang="en-US" sz="1800" dirty="0"/>
              <a:t>Service Type</a:t>
            </a:r>
          </a:p>
          <a:p>
            <a:pPr lvl="1"/>
            <a:r>
              <a:rPr lang="en-US" sz="1400" dirty="0"/>
              <a:t>A predefined type of service offered by a network and specified by a Service Definition</a:t>
            </a:r>
            <a:r>
              <a:rPr lang="en-US" sz="1400" dirty="0" smtClean="0"/>
              <a:t>.</a:t>
            </a:r>
            <a:endParaRPr lang="en-US" sz="1400" dirty="0"/>
          </a:p>
        </p:txBody>
      </p:sp>
    </p:spTree>
    <p:extLst>
      <p:ext uri="{BB962C8B-B14F-4D97-AF65-F5344CB8AC3E}">
        <p14:creationId xmlns:p14="http://schemas.microsoft.com/office/powerpoint/2010/main" val="37266577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Adaptation Port Definition</a:t>
            </a:r>
            <a:endParaRPr lang="en-US" dirty="0"/>
          </a:p>
        </p:txBody>
      </p:sp>
      <p:pic>
        <p:nvPicPr>
          <p:cNvPr id="4" name="Content Placeholder 3" descr="Screen Shot 2013-12-03 at 11.10.59 PM.png"/>
          <p:cNvPicPr>
            <a:picLocks noGrp="1" noChangeAspect="1"/>
          </p:cNvPicPr>
          <p:nvPr>
            <p:ph idx="1"/>
          </p:nvPr>
        </p:nvPicPr>
        <p:blipFill>
          <a:blip r:embed="rId2">
            <a:extLst>
              <a:ext uri="{28A0092B-C50C-407E-A947-70E740481C1C}">
                <a14:useLocalDpi xmlns:a14="http://schemas.microsoft.com/office/drawing/2010/main" val="0"/>
              </a:ext>
            </a:extLst>
          </a:blip>
          <a:srcRect l="-7038" r="-7038"/>
          <a:stretch>
            <a:fillRect/>
          </a:stretch>
        </p:blipFill>
        <p:spPr>
          <a:xfrm>
            <a:off x="0" y="2216741"/>
            <a:ext cx="8229600" cy="4525963"/>
          </a:xfrm>
        </p:spPr>
      </p:pic>
      <p:sp>
        <p:nvSpPr>
          <p:cNvPr id="5" name="TextBox 4"/>
          <p:cNvSpPr txBox="1"/>
          <p:nvPr/>
        </p:nvSpPr>
        <p:spPr>
          <a:xfrm>
            <a:off x="450022" y="1211025"/>
            <a:ext cx="8000051" cy="1015663"/>
          </a:xfrm>
          <a:prstGeom prst="rect">
            <a:avLst/>
          </a:prstGeom>
          <a:noFill/>
        </p:spPr>
        <p:txBody>
          <a:bodyPr wrap="square" rtlCol="0">
            <a:spAutoFit/>
          </a:bodyPr>
          <a:lstStyle/>
          <a:p>
            <a:r>
              <a:rPr lang="en-US" sz="1200" dirty="0" smtClean="0"/>
              <a:t>Adaptation is port based in NML, so to model an adaptation between NSI Service Domains, we must create special STP for referencing within the Adaptation.  In our specific case, we create four unidirectional ports per adaptation.  The outbound port from the source Service Domain #1 references the </a:t>
            </a:r>
            <a:r>
              <a:rPr lang="en-US" sz="1200" dirty="0" err="1" smtClean="0"/>
              <a:t>AdaptationService</a:t>
            </a:r>
            <a:r>
              <a:rPr lang="en-US" sz="1200" dirty="0" smtClean="0"/>
              <a:t>, and the </a:t>
            </a:r>
            <a:r>
              <a:rPr lang="en-US" sz="1200" dirty="0" err="1" smtClean="0"/>
              <a:t>AdaptationService</a:t>
            </a:r>
            <a:r>
              <a:rPr lang="en-US" sz="1200" dirty="0" smtClean="0"/>
              <a:t> references the inbound port of the destination Service Domain #2.  Similarly, for </a:t>
            </a:r>
            <a:r>
              <a:rPr lang="en-US" sz="1200" dirty="0" err="1" smtClean="0"/>
              <a:t>deadaptation</a:t>
            </a:r>
            <a:r>
              <a:rPr lang="en-US" sz="1200" dirty="0" smtClean="0"/>
              <a:t> the outbound port in Service Domain #2 references the </a:t>
            </a:r>
            <a:r>
              <a:rPr lang="en-US" sz="1200" dirty="0" err="1" smtClean="0"/>
              <a:t>DeadaptationService</a:t>
            </a:r>
            <a:r>
              <a:rPr lang="en-US" sz="1200" dirty="0" smtClean="0"/>
              <a:t>, and the </a:t>
            </a:r>
            <a:r>
              <a:rPr lang="en-US" sz="1200" dirty="0" err="1" smtClean="0"/>
              <a:t>DeadaptationService</a:t>
            </a:r>
            <a:r>
              <a:rPr lang="en-US" sz="1200" dirty="0" smtClean="0"/>
              <a:t> references the inbound port on Service Domain #1.</a:t>
            </a:r>
            <a:endParaRPr lang="en-US" sz="1200" dirty="0"/>
          </a:p>
        </p:txBody>
      </p:sp>
      <p:cxnSp>
        <p:nvCxnSpPr>
          <p:cNvPr id="6" name="Straight Arrow Connector 5"/>
          <p:cNvCxnSpPr>
            <a:stCxn id="7" idx="1"/>
          </p:cNvCxnSpPr>
          <p:nvPr/>
        </p:nvCxnSpPr>
        <p:spPr>
          <a:xfrm flipH="1" flipV="1">
            <a:off x="5190305" y="3202395"/>
            <a:ext cx="1067507" cy="34048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257812" y="3281267"/>
            <a:ext cx="2760801" cy="523220"/>
          </a:xfrm>
          <a:prstGeom prst="rect">
            <a:avLst/>
          </a:prstGeom>
          <a:noFill/>
        </p:spPr>
        <p:txBody>
          <a:bodyPr wrap="square" rtlCol="0">
            <a:spAutoFit/>
          </a:bodyPr>
          <a:lstStyle/>
          <a:p>
            <a:r>
              <a:rPr lang="en-US" sz="1400" dirty="0" smtClean="0"/>
              <a:t>Outbound Port elements reference the (De)</a:t>
            </a:r>
            <a:r>
              <a:rPr lang="en-US" sz="1400" dirty="0" err="1" smtClean="0"/>
              <a:t>AdaptationService</a:t>
            </a:r>
            <a:r>
              <a:rPr lang="en-US" sz="1400" dirty="0" smtClean="0"/>
              <a:t>.</a:t>
            </a:r>
            <a:endParaRPr lang="en-US" sz="1400" dirty="0"/>
          </a:p>
        </p:txBody>
      </p:sp>
      <p:cxnSp>
        <p:nvCxnSpPr>
          <p:cNvPr id="10" name="Straight Arrow Connector 9"/>
          <p:cNvCxnSpPr>
            <a:stCxn id="7" idx="1"/>
          </p:cNvCxnSpPr>
          <p:nvPr/>
        </p:nvCxnSpPr>
        <p:spPr>
          <a:xfrm flipH="1">
            <a:off x="5540007" y="3542877"/>
            <a:ext cx="717805" cy="160119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571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 </a:t>
            </a:r>
            <a:r>
              <a:rPr lang="en-US" dirty="0" smtClean="0"/>
              <a:t>Service Definition</a:t>
            </a:r>
            <a:endParaRPr lang="en-US" dirty="0"/>
          </a:p>
        </p:txBody>
      </p:sp>
      <p:pic>
        <p:nvPicPr>
          <p:cNvPr id="4" name="Content Placeholder 3" descr="Screen Shot 2013-12-03 at 11.27.47 PM.png"/>
          <p:cNvPicPr>
            <a:picLocks noGrp="1" noChangeAspect="1"/>
          </p:cNvPicPr>
          <p:nvPr>
            <p:ph idx="1"/>
          </p:nvPr>
        </p:nvPicPr>
        <p:blipFill>
          <a:blip r:embed="rId2">
            <a:extLst>
              <a:ext uri="{28A0092B-C50C-407E-A947-70E740481C1C}">
                <a14:useLocalDpi xmlns:a14="http://schemas.microsoft.com/office/drawing/2010/main" val="0"/>
              </a:ext>
            </a:extLst>
          </a:blip>
          <a:srcRect t="-4345" b="-4345"/>
          <a:stretch>
            <a:fillRect/>
          </a:stretch>
        </p:blipFill>
        <p:spPr/>
      </p:pic>
      <p:cxnSp>
        <p:nvCxnSpPr>
          <p:cNvPr id="5" name="Straight Arrow Connector 4"/>
          <p:cNvCxnSpPr>
            <a:stCxn id="6" idx="1"/>
          </p:cNvCxnSpPr>
          <p:nvPr/>
        </p:nvCxnSpPr>
        <p:spPr>
          <a:xfrm flipH="1" flipV="1">
            <a:off x="5549208" y="3607448"/>
            <a:ext cx="708604" cy="15388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257812" y="3607448"/>
            <a:ext cx="2760801" cy="307777"/>
          </a:xfrm>
          <a:prstGeom prst="rect">
            <a:avLst/>
          </a:prstGeom>
          <a:noFill/>
        </p:spPr>
        <p:txBody>
          <a:bodyPr wrap="square" rtlCol="0">
            <a:spAutoFit/>
          </a:bodyPr>
          <a:lstStyle/>
          <a:p>
            <a:r>
              <a:rPr lang="en-US" sz="1400" dirty="0" smtClean="0"/>
              <a:t>Target port of adaptation.</a:t>
            </a:r>
            <a:endParaRPr lang="en-US" sz="1400" dirty="0"/>
          </a:p>
        </p:txBody>
      </p:sp>
      <p:cxnSp>
        <p:nvCxnSpPr>
          <p:cNvPr id="8" name="Straight Arrow Connector 7"/>
          <p:cNvCxnSpPr>
            <a:stCxn id="9" idx="1"/>
          </p:cNvCxnSpPr>
          <p:nvPr/>
        </p:nvCxnSpPr>
        <p:spPr>
          <a:xfrm flipH="1">
            <a:off x="4969441" y="1671113"/>
            <a:ext cx="974964" cy="121840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944405" y="1409503"/>
            <a:ext cx="2760801" cy="523220"/>
          </a:xfrm>
          <a:prstGeom prst="rect">
            <a:avLst/>
          </a:prstGeom>
          <a:noFill/>
        </p:spPr>
        <p:txBody>
          <a:bodyPr wrap="square" rtlCol="0">
            <a:spAutoFit/>
          </a:bodyPr>
          <a:lstStyle/>
          <a:p>
            <a:r>
              <a:rPr lang="en-US" sz="1400" dirty="0" smtClean="0"/>
              <a:t>Service Definition for adaptation is referenced by Id.</a:t>
            </a:r>
            <a:endParaRPr lang="en-US" sz="1400" dirty="0"/>
          </a:p>
        </p:txBody>
      </p:sp>
      <p:cxnSp>
        <p:nvCxnSpPr>
          <p:cNvPr id="11" name="Straight Arrow Connector 10"/>
          <p:cNvCxnSpPr>
            <a:stCxn id="12" idx="1"/>
          </p:cNvCxnSpPr>
          <p:nvPr/>
        </p:nvCxnSpPr>
        <p:spPr>
          <a:xfrm flipH="1" flipV="1">
            <a:off x="5235801" y="5462270"/>
            <a:ext cx="708604" cy="15388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944405" y="5462270"/>
            <a:ext cx="2760801" cy="307777"/>
          </a:xfrm>
          <a:prstGeom prst="rect">
            <a:avLst/>
          </a:prstGeom>
          <a:noFill/>
        </p:spPr>
        <p:txBody>
          <a:bodyPr wrap="square" rtlCol="0">
            <a:spAutoFit/>
          </a:bodyPr>
          <a:lstStyle/>
          <a:p>
            <a:r>
              <a:rPr lang="en-US" sz="1400" dirty="0" smtClean="0"/>
              <a:t>Target port of </a:t>
            </a:r>
            <a:r>
              <a:rPr lang="en-US" sz="1400" dirty="0" err="1" smtClean="0"/>
              <a:t>deadaptation</a:t>
            </a:r>
            <a:r>
              <a:rPr lang="en-US" sz="1400" dirty="0" smtClean="0"/>
              <a:t>.</a:t>
            </a:r>
            <a:endParaRPr lang="en-US" sz="1400" dirty="0"/>
          </a:p>
        </p:txBody>
      </p:sp>
      <p:sp>
        <p:nvSpPr>
          <p:cNvPr id="13" name="TextBox 12"/>
          <p:cNvSpPr txBox="1"/>
          <p:nvPr/>
        </p:nvSpPr>
        <p:spPr>
          <a:xfrm>
            <a:off x="299125" y="1266456"/>
            <a:ext cx="2760801" cy="523220"/>
          </a:xfrm>
          <a:prstGeom prst="rect">
            <a:avLst/>
          </a:prstGeom>
          <a:noFill/>
        </p:spPr>
        <p:txBody>
          <a:bodyPr wrap="square" rtlCol="0">
            <a:spAutoFit/>
          </a:bodyPr>
          <a:lstStyle/>
          <a:p>
            <a:r>
              <a:rPr lang="en-US" sz="1400" dirty="0" smtClean="0"/>
              <a:t>Adaptation Id is referenced by source port.</a:t>
            </a:r>
            <a:endParaRPr lang="en-US" sz="1400" dirty="0"/>
          </a:p>
        </p:txBody>
      </p:sp>
      <p:cxnSp>
        <p:nvCxnSpPr>
          <p:cNvPr id="14" name="Straight Arrow Connector 13"/>
          <p:cNvCxnSpPr/>
          <p:nvPr/>
        </p:nvCxnSpPr>
        <p:spPr>
          <a:xfrm>
            <a:off x="1343589" y="1600200"/>
            <a:ext cx="2374288" cy="115128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57200" y="6015807"/>
            <a:ext cx="2760801" cy="738664"/>
          </a:xfrm>
          <a:prstGeom prst="rect">
            <a:avLst/>
          </a:prstGeom>
          <a:noFill/>
        </p:spPr>
        <p:txBody>
          <a:bodyPr wrap="square" rtlCol="0">
            <a:spAutoFit/>
          </a:bodyPr>
          <a:lstStyle/>
          <a:p>
            <a:r>
              <a:rPr lang="en-US" sz="1400" dirty="0" smtClean="0"/>
              <a:t>Service Definition for </a:t>
            </a:r>
            <a:r>
              <a:rPr lang="en-US" sz="1400" dirty="0" err="1" smtClean="0"/>
              <a:t>deadaptation</a:t>
            </a:r>
            <a:r>
              <a:rPr lang="en-US" sz="1400" dirty="0" smtClean="0"/>
              <a:t> must be same reference Id as adaptation.</a:t>
            </a:r>
            <a:endParaRPr lang="en-US" sz="1400" dirty="0"/>
          </a:p>
        </p:txBody>
      </p:sp>
      <p:cxnSp>
        <p:nvCxnSpPr>
          <p:cNvPr id="19" name="Straight Arrow Connector 18"/>
          <p:cNvCxnSpPr>
            <a:stCxn id="18" idx="3"/>
          </p:cNvCxnSpPr>
          <p:nvPr/>
        </p:nvCxnSpPr>
        <p:spPr>
          <a:xfrm flipV="1">
            <a:off x="3218001" y="4978435"/>
            <a:ext cx="987618" cy="140670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14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Autofit/>
          </a:bodyPr>
          <a:lstStyle/>
          <a:p>
            <a:pPr marL="0" indent="0">
              <a:buNone/>
            </a:pPr>
            <a:r>
              <a:rPr lang="en-US" sz="1600" dirty="0" smtClean="0"/>
              <a:t>Service Definition</a:t>
            </a:r>
            <a:endParaRPr lang="en-US" sz="1600" dirty="0"/>
          </a:p>
          <a:p>
            <a:pPr lvl="1"/>
            <a:r>
              <a:rPr lang="en-US" sz="1400" dirty="0" smtClean="0"/>
              <a:t>A document that describes </a:t>
            </a:r>
            <a:r>
              <a:rPr lang="en-US" sz="1400" dirty="0"/>
              <a:t>the predefined </a:t>
            </a:r>
            <a:r>
              <a:rPr lang="en-US" sz="1400" dirty="0" smtClean="0"/>
              <a:t>characteristics and </a:t>
            </a:r>
            <a:r>
              <a:rPr lang="en-US" sz="1400" dirty="0" err="1" smtClean="0"/>
              <a:t>requestable</a:t>
            </a:r>
            <a:r>
              <a:rPr lang="en-US" sz="1400" dirty="0" smtClean="0"/>
              <a:t> </a:t>
            </a:r>
            <a:r>
              <a:rPr lang="en-US" sz="1400" dirty="0"/>
              <a:t>elements associated with </a:t>
            </a:r>
            <a:r>
              <a:rPr lang="en-US" sz="1400" dirty="0" smtClean="0"/>
              <a:t>a service being offered by a Network. </a:t>
            </a:r>
          </a:p>
          <a:p>
            <a:pPr marL="0" indent="0">
              <a:buNone/>
            </a:pPr>
            <a:r>
              <a:rPr lang="en-US" sz="1600" dirty="0" smtClean="0"/>
              <a:t>Service </a:t>
            </a:r>
            <a:r>
              <a:rPr lang="en-US" sz="1600" dirty="0"/>
              <a:t>Termination Point (STP)</a:t>
            </a:r>
          </a:p>
          <a:p>
            <a:pPr lvl="1"/>
            <a:r>
              <a:rPr lang="en-US" sz="1400" dirty="0"/>
              <a:t>An STP names a topological location that is the ingress/egress point of </a:t>
            </a:r>
            <a:r>
              <a:rPr lang="en-US" sz="1400" dirty="0" smtClean="0"/>
              <a:t>a Network and is </a:t>
            </a:r>
            <a:r>
              <a:rPr lang="en-US" sz="1400" dirty="0"/>
              <a:t>defined by a single Service Type</a:t>
            </a:r>
            <a:r>
              <a:rPr lang="en-US" sz="1400" dirty="0" smtClean="0"/>
              <a:t>.</a:t>
            </a:r>
          </a:p>
          <a:p>
            <a:pPr lvl="1"/>
            <a:r>
              <a:rPr lang="en-US" sz="1400" dirty="0" smtClean="0"/>
              <a:t>An STP can be fully specified representing a single termination point, or under specified representing a set or bundle of STP.</a:t>
            </a:r>
          </a:p>
          <a:p>
            <a:pPr marL="0" indent="0">
              <a:buNone/>
            </a:pPr>
            <a:r>
              <a:rPr lang="en-US" sz="1600" dirty="0"/>
              <a:t>Service Domain</a:t>
            </a:r>
          </a:p>
          <a:p>
            <a:pPr lvl="1"/>
            <a:r>
              <a:rPr lang="en-US" sz="1400" dirty="0"/>
              <a:t>A </a:t>
            </a:r>
            <a:r>
              <a:rPr lang="en-US" sz="1400" dirty="0" smtClean="0"/>
              <a:t>group of </a:t>
            </a:r>
            <a:r>
              <a:rPr lang="en-US" sz="1400" dirty="0"/>
              <a:t>STP within a </a:t>
            </a:r>
            <a:r>
              <a:rPr lang="en-US" sz="1400" dirty="0" smtClean="0"/>
              <a:t>Network </a:t>
            </a:r>
            <a:r>
              <a:rPr lang="en-US" sz="1400" dirty="0"/>
              <a:t>described by a single Service </a:t>
            </a:r>
            <a:r>
              <a:rPr lang="en-US" sz="1400" dirty="0" smtClean="0"/>
              <a:t>Type and can </a:t>
            </a:r>
            <a:r>
              <a:rPr lang="en-US" sz="1400" dirty="0"/>
              <a:t>be fully interconnected without </a:t>
            </a:r>
            <a:r>
              <a:rPr lang="en-US" sz="1400" dirty="0" smtClean="0"/>
              <a:t>restriction.</a:t>
            </a:r>
          </a:p>
          <a:p>
            <a:pPr marL="0" indent="0">
              <a:buNone/>
            </a:pPr>
            <a:r>
              <a:rPr lang="en-US" sz="1600" dirty="0" smtClean="0"/>
              <a:t>Service </a:t>
            </a:r>
            <a:r>
              <a:rPr lang="en-US" sz="1600" dirty="0"/>
              <a:t>Demarcation Point (SDP)</a:t>
            </a:r>
          </a:p>
          <a:p>
            <a:pPr lvl="1"/>
            <a:r>
              <a:rPr lang="en-US" sz="1400" dirty="0"/>
              <a:t>SDP are formed when </a:t>
            </a:r>
            <a:r>
              <a:rPr lang="en-US" sz="1400" dirty="0" smtClean="0"/>
              <a:t>a pair STPs </a:t>
            </a:r>
            <a:r>
              <a:rPr lang="en-US" sz="1400" dirty="0"/>
              <a:t>of matching capabilities </a:t>
            </a:r>
            <a:r>
              <a:rPr lang="en-US" sz="1400" dirty="0" smtClean="0"/>
              <a:t>are </a:t>
            </a:r>
            <a:r>
              <a:rPr lang="en-US" sz="1400" dirty="0"/>
              <a:t>considered </a:t>
            </a:r>
            <a:r>
              <a:rPr lang="en-US" sz="1400" dirty="0" smtClean="0"/>
              <a:t>adjacent (and connectable) between two Service Domains.</a:t>
            </a:r>
            <a:endParaRPr lang="en-US" sz="1400" dirty="0"/>
          </a:p>
          <a:p>
            <a:pPr marL="0" indent="0">
              <a:buNone/>
            </a:pPr>
            <a:r>
              <a:rPr lang="en-US" sz="1600" dirty="0" smtClean="0"/>
              <a:t>Service Region</a:t>
            </a:r>
          </a:p>
          <a:p>
            <a:pPr lvl="1"/>
            <a:r>
              <a:rPr lang="en-US" sz="1400" dirty="0" smtClean="0"/>
              <a:t>The set of interconnected Service Domains of the same Service Type. (i.e. Inter</a:t>
            </a:r>
            <a:r>
              <a:rPr lang="en-US" sz="1400" dirty="0"/>
              <a:t>-Network Topology for that service type</a:t>
            </a:r>
            <a:r>
              <a:rPr lang="en-US" sz="1400" dirty="0" smtClean="0"/>
              <a:t>).</a:t>
            </a:r>
          </a:p>
        </p:txBody>
      </p:sp>
    </p:spTree>
    <p:extLst>
      <p:ext uri="{BB962C8B-B14F-4D97-AF65-F5344CB8AC3E}">
        <p14:creationId xmlns:p14="http://schemas.microsoft.com/office/powerpoint/2010/main" val="31688690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t>Adaptation (Interworking)</a:t>
            </a:r>
          </a:p>
          <a:p>
            <a:pPr lvl="1"/>
            <a:r>
              <a:rPr lang="en-US" sz="1600" dirty="0" smtClean="0"/>
              <a:t>By definition, Service Domains of different Service Types cannot be directly connected due to the differing Service Definitions, however, an Adaptation can be defined that permits interconnection of STP from two different Service Domains using the concepts of encapsulation and adaptation.</a:t>
            </a:r>
          </a:p>
          <a:p>
            <a:pPr lvl="1"/>
            <a:r>
              <a:rPr lang="en-US" sz="1600" dirty="0" smtClean="0"/>
              <a:t>An Adaptation defines the (de)encapsulation or (de)adaptation of one service type into another service type</a:t>
            </a:r>
            <a:r>
              <a:rPr lang="en-US" sz="1600" dirty="0"/>
              <a:t> </a:t>
            </a:r>
            <a:r>
              <a:rPr lang="en-US" sz="1600" dirty="0" smtClean="0"/>
              <a:t>if the Network is capable of offering the service.</a:t>
            </a:r>
          </a:p>
          <a:p>
            <a:pPr lvl="1"/>
            <a:r>
              <a:rPr lang="en-US" sz="1600" dirty="0" smtClean="0"/>
              <a:t>An Adaptation has directionality (adaptation and de-adaptation).</a:t>
            </a:r>
          </a:p>
          <a:p>
            <a:pPr lvl="1"/>
            <a:r>
              <a:rPr lang="en-US" sz="1600" dirty="0" smtClean="0"/>
              <a:t>Unidirectional and bidirectional Adaptations are supported, with </a:t>
            </a:r>
            <a:r>
              <a:rPr lang="en-US" sz="1600" dirty="0"/>
              <a:t>bidirectional Adaptations </a:t>
            </a:r>
            <a:r>
              <a:rPr lang="en-US" sz="1600" dirty="0" smtClean="0"/>
              <a:t>containing a symmetric pair of </a:t>
            </a:r>
            <a:r>
              <a:rPr lang="en-US" sz="1600" dirty="0"/>
              <a:t>adaptation and de-</a:t>
            </a:r>
            <a:r>
              <a:rPr lang="en-US" sz="1600" dirty="0" smtClean="0"/>
              <a:t>adaptation functions.</a:t>
            </a:r>
          </a:p>
          <a:p>
            <a:pPr lvl="1"/>
            <a:r>
              <a:rPr lang="en-US" sz="1600" dirty="0" smtClean="0"/>
              <a:t>An Adaptation can also be defined between STP of the same service type in the case where encapsulation/adaptation of the input service type results in the same output service type.</a:t>
            </a:r>
          </a:p>
          <a:p>
            <a:pPr lvl="1"/>
            <a:r>
              <a:rPr lang="en-US" sz="1600" dirty="0" smtClean="0"/>
              <a:t>An Adaptation has an associated Service Definition describing the Service Adaptation, parameters of the service, attributes of the service, and specifically any restrictions/limitations.</a:t>
            </a:r>
          </a:p>
        </p:txBody>
      </p:sp>
    </p:spTree>
    <p:extLst>
      <p:ext uri="{BB962C8B-B14F-4D97-AF65-F5344CB8AC3E}">
        <p14:creationId xmlns:p14="http://schemas.microsoft.com/office/powerpoint/2010/main" val="6659770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Domain</a:t>
            </a:r>
            <a:endParaRPr lang="en-US" dirty="0"/>
          </a:p>
        </p:txBody>
      </p:sp>
      <p:sp>
        <p:nvSpPr>
          <p:cNvPr id="3" name="Content Placeholder 2"/>
          <p:cNvSpPr>
            <a:spLocks noGrp="1"/>
          </p:cNvSpPr>
          <p:nvPr>
            <p:ph idx="1"/>
          </p:nvPr>
        </p:nvSpPr>
        <p:spPr>
          <a:xfrm>
            <a:off x="457201" y="1600201"/>
            <a:ext cx="4254566" cy="4671336"/>
          </a:xfrm>
        </p:spPr>
        <p:txBody>
          <a:bodyPr>
            <a:normAutofit fontScale="92500" lnSpcReduction="10000"/>
          </a:bodyPr>
          <a:lstStyle/>
          <a:p>
            <a:pPr marL="0" indent="0">
              <a:buNone/>
            </a:pPr>
            <a:r>
              <a:rPr lang="en-US" sz="2400" dirty="0" smtClean="0"/>
              <a:t>In a Service Domain any STP can be connected to any other STP.</a:t>
            </a:r>
          </a:p>
          <a:p>
            <a:pPr marL="0" indent="0">
              <a:buNone/>
            </a:pPr>
            <a:endParaRPr lang="en-US" sz="2400" dirty="0"/>
          </a:p>
          <a:p>
            <a:pPr marL="0" indent="0">
              <a:buNone/>
            </a:pPr>
            <a:r>
              <a:rPr lang="en-US" sz="2400" dirty="0" smtClean="0"/>
              <a:t>A Service Domain has an associated Service Definition (SD) describing </a:t>
            </a:r>
            <a:r>
              <a:rPr lang="en-US" sz="2400" dirty="0"/>
              <a:t>the </a:t>
            </a:r>
            <a:r>
              <a:rPr lang="en-US" sz="2400" dirty="0" smtClean="0"/>
              <a:t>service being offered.</a:t>
            </a:r>
          </a:p>
          <a:p>
            <a:pPr marL="0" indent="0">
              <a:buNone/>
            </a:pPr>
            <a:endParaRPr lang="en-US" sz="2400" dirty="0"/>
          </a:p>
          <a:p>
            <a:pPr marL="0" indent="0">
              <a:buNone/>
            </a:pPr>
            <a:r>
              <a:rPr lang="en-US" sz="2400" dirty="0" smtClean="0"/>
              <a:t>Service Domains are grouped into Network topologies that can be advertised by at most one NSA.</a:t>
            </a:r>
          </a:p>
          <a:p>
            <a:pPr marL="0" indent="0">
              <a:buNone/>
            </a:pPr>
            <a:endParaRPr lang="en-US" sz="2400" dirty="0"/>
          </a:p>
          <a:p>
            <a:pPr marL="0" indent="0">
              <a:buNone/>
            </a:pPr>
            <a:r>
              <a:rPr lang="en-US" sz="2400" dirty="0" smtClean="0"/>
              <a:t>An NSA can advertise multiple Network topologies.</a:t>
            </a:r>
          </a:p>
          <a:p>
            <a:pPr marL="457200" lvl="1" indent="0">
              <a:buNone/>
            </a:pPr>
            <a:endParaRPr lang="en-US" sz="2000" dirty="0"/>
          </a:p>
        </p:txBody>
      </p:sp>
      <p:sp>
        <p:nvSpPr>
          <p:cNvPr id="58" name="Rectangle 57"/>
          <p:cNvSpPr/>
          <p:nvPr/>
        </p:nvSpPr>
        <p:spPr>
          <a:xfrm>
            <a:off x="4875407" y="1328240"/>
            <a:ext cx="3811393" cy="53236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5111443" y="1484726"/>
            <a:ext cx="3317682" cy="478681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2" name="TextBox 61"/>
          <p:cNvSpPr txBox="1"/>
          <p:nvPr/>
        </p:nvSpPr>
        <p:spPr>
          <a:xfrm>
            <a:off x="5111443" y="5877771"/>
            <a:ext cx="1083460" cy="338554"/>
          </a:xfrm>
          <a:prstGeom prst="rect">
            <a:avLst/>
          </a:prstGeom>
          <a:noFill/>
        </p:spPr>
        <p:txBody>
          <a:bodyPr wrap="square" rtlCol="0">
            <a:spAutoFit/>
          </a:bodyPr>
          <a:lstStyle/>
          <a:p>
            <a:r>
              <a:rPr lang="en-US" sz="1600" dirty="0" smtClean="0">
                <a:solidFill>
                  <a:srgbClr val="FFFFFF"/>
                </a:solidFill>
              </a:rPr>
              <a:t>Network 1</a:t>
            </a:r>
            <a:endParaRPr lang="en-US" sz="1600" dirty="0">
              <a:solidFill>
                <a:srgbClr val="FFFFFF"/>
              </a:solidFill>
            </a:endParaRPr>
          </a:p>
        </p:txBody>
      </p:sp>
      <p:sp>
        <p:nvSpPr>
          <p:cNvPr id="68" name="Oval 67"/>
          <p:cNvSpPr/>
          <p:nvPr/>
        </p:nvSpPr>
        <p:spPr>
          <a:xfrm>
            <a:off x="6092995" y="4523987"/>
            <a:ext cx="1335856" cy="11951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3</a:t>
            </a:r>
          </a:p>
          <a:p>
            <a:pPr algn="ctr"/>
            <a:r>
              <a:rPr lang="en-US" sz="1400" dirty="0" smtClean="0"/>
              <a:t>SD C</a:t>
            </a:r>
            <a:endParaRPr lang="en-US" sz="1400" dirty="0"/>
          </a:p>
        </p:txBody>
      </p:sp>
      <p:sp>
        <p:nvSpPr>
          <p:cNvPr id="69" name="Oval 68"/>
          <p:cNvSpPr/>
          <p:nvPr/>
        </p:nvSpPr>
        <p:spPr>
          <a:xfrm>
            <a:off x="7282696" y="5073917"/>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0" name="Oval 69"/>
          <p:cNvSpPr/>
          <p:nvPr/>
        </p:nvSpPr>
        <p:spPr>
          <a:xfrm>
            <a:off x="6691307" y="5571876"/>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1" name="Oval 70"/>
          <p:cNvSpPr/>
          <p:nvPr/>
        </p:nvSpPr>
        <p:spPr>
          <a:xfrm>
            <a:off x="6092995" y="5073917"/>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81" name="Group 80"/>
          <p:cNvGrpSpPr/>
          <p:nvPr/>
        </p:nvGrpSpPr>
        <p:grpSpPr>
          <a:xfrm>
            <a:off x="6098024" y="1687796"/>
            <a:ext cx="1335856" cy="1195194"/>
            <a:chOff x="1714709" y="1417638"/>
            <a:chExt cx="1335856" cy="1195194"/>
          </a:xfrm>
        </p:grpSpPr>
        <p:sp>
          <p:nvSpPr>
            <p:cNvPr id="82" name="Oval 81"/>
            <p:cNvSpPr/>
            <p:nvPr/>
          </p:nvSpPr>
          <p:spPr>
            <a:xfrm>
              <a:off x="1714709" y="1417638"/>
              <a:ext cx="1335856" cy="11951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1</a:t>
              </a:r>
            </a:p>
            <a:p>
              <a:pPr algn="ctr"/>
              <a:r>
                <a:rPr lang="en-US" sz="1400" dirty="0" smtClean="0"/>
                <a:t>SD A</a:t>
              </a:r>
              <a:endParaRPr lang="en-US" sz="1400" dirty="0"/>
            </a:p>
          </p:txBody>
        </p:sp>
        <p:sp>
          <p:nvSpPr>
            <p:cNvPr id="83" name="Oval 82"/>
            <p:cNvSpPr/>
            <p:nvPr/>
          </p:nvSpPr>
          <p:spPr>
            <a:xfrm>
              <a:off x="2313021" y="141763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Oval 83"/>
            <p:cNvSpPr/>
            <p:nvPr/>
          </p:nvSpPr>
          <p:spPr>
            <a:xfrm>
              <a:off x="2904410" y="196756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p:cNvSpPr/>
            <p:nvPr/>
          </p:nvSpPr>
          <p:spPr>
            <a:xfrm>
              <a:off x="1714709" y="196756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sp>
        <p:nvSpPr>
          <p:cNvPr id="87" name="TextBox 86"/>
          <p:cNvSpPr txBox="1"/>
          <p:nvPr/>
        </p:nvSpPr>
        <p:spPr>
          <a:xfrm>
            <a:off x="6876690" y="1484726"/>
            <a:ext cx="914552" cy="307777"/>
          </a:xfrm>
          <a:prstGeom prst="rect">
            <a:avLst/>
          </a:prstGeom>
          <a:noFill/>
        </p:spPr>
        <p:txBody>
          <a:bodyPr wrap="square" rtlCol="0">
            <a:spAutoFit/>
          </a:bodyPr>
          <a:lstStyle/>
          <a:p>
            <a:r>
              <a:rPr lang="en-US" sz="1400" dirty="0" smtClean="0">
                <a:solidFill>
                  <a:srgbClr val="FFFFFF"/>
                </a:solidFill>
              </a:rPr>
              <a:t>STP 1-A-2</a:t>
            </a:r>
            <a:endParaRPr lang="en-US" sz="1400" dirty="0">
              <a:solidFill>
                <a:srgbClr val="FFFFFF"/>
              </a:solidFill>
            </a:endParaRPr>
          </a:p>
        </p:txBody>
      </p:sp>
      <p:sp>
        <p:nvSpPr>
          <p:cNvPr id="88" name="TextBox 87"/>
          <p:cNvSpPr txBox="1"/>
          <p:nvPr/>
        </p:nvSpPr>
        <p:spPr>
          <a:xfrm>
            <a:off x="7447252" y="5000367"/>
            <a:ext cx="914552" cy="307777"/>
          </a:xfrm>
          <a:prstGeom prst="rect">
            <a:avLst/>
          </a:prstGeom>
          <a:noFill/>
        </p:spPr>
        <p:txBody>
          <a:bodyPr wrap="square" rtlCol="0">
            <a:spAutoFit/>
          </a:bodyPr>
          <a:lstStyle/>
          <a:p>
            <a:r>
              <a:rPr lang="en-US" sz="1400" dirty="0" smtClean="0">
                <a:solidFill>
                  <a:schemeClr val="bg1"/>
                </a:solidFill>
              </a:rPr>
              <a:t>STP 3-C-3</a:t>
            </a:r>
            <a:endParaRPr lang="en-US" sz="1400" dirty="0">
              <a:solidFill>
                <a:schemeClr val="bg1"/>
              </a:solidFill>
            </a:endParaRPr>
          </a:p>
        </p:txBody>
      </p:sp>
      <p:sp>
        <p:nvSpPr>
          <p:cNvPr id="89" name="TextBox 88"/>
          <p:cNvSpPr txBox="1"/>
          <p:nvPr/>
        </p:nvSpPr>
        <p:spPr>
          <a:xfrm>
            <a:off x="5009652" y="6313297"/>
            <a:ext cx="1083460" cy="338554"/>
          </a:xfrm>
          <a:prstGeom prst="rect">
            <a:avLst/>
          </a:prstGeom>
          <a:noFill/>
        </p:spPr>
        <p:txBody>
          <a:bodyPr wrap="square" rtlCol="0">
            <a:spAutoFit/>
          </a:bodyPr>
          <a:lstStyle/>
          <a:p>
            <a:r>
              <a:rPr lang="en-US" sz="1600" dirty="0" smtClean="0">
                <a:solidFill>
                  <a:srgbClr val="000000"/>
                </a:solidFill>
              </a:rPr>
              <a:t>NSA 1</a:t>
            </a:r>
            <a:endParaRPr lang="en-US" sz="1600" dirty="0">
              <a:solidFill>
                <a:srgbClr val="000000"/>
              </a:solidFill>
            </a:endParaRPr>
          </a:p>
        </p:txBody>
      </p:sp>
      <p:sp>
        <p:nvSpPr>
          <p:cNvPr id="90" name="TextBox 89"/>
          <p:cNvSpPr txBox="1"/>
          <p:nvPr/>
        </p:nvSpPr>
        <p:spPr>
          <a:xfrm>
            <a:off x="7438049" y="2139049"/>
            <a:ext cx="914552" cy="307777"/>
          </a:xfrm>
          <a:prstGeom prst="rect">
            <a:avLst/>
          </a:prstGeom>
          <a:noFill/>
        </p:spPr>
        <p:txBody>
          <a:bodyPr wrap="square" rtlCol="0">
            <a:spAutoFit/>
          </a:bodyPr>
          <a:lstStyle/>
          <a:p>
            <a:r>
              <a:rPr lang="en-US" sz="1400" dirty="0" smtClean="0">
                <a:solidFill>
                  <a:srgbClr val="FFFFFF"/>
                </a:solidFill>
              </a:rPr>
              <a:t>STP 1-A-3</a:t>
            </a:r>
            <a:endParaRPr lang="en-US" sz="1400" dirty="0">
              <a:solidFill>
                <a:srgbClr val="FFFFFF"/>
              </a:solidFill>
            </a:endParaRPr>
          </a:p>
        </p:txBody>
      </p:sp>
      <p:sp>
        <p:nvSpPr>
          <p:cNvPr id="91" name="TextBox 90"/>
          <p:cNvSpPr txBox="1"/>
          <p:nvPr/>
        </p:nvSpPr>
        <p:spPr>
          <a:xfrm>
            <a:off x="5229487" y="2139049"/>
            <a:ext cx="914552" cy="307777"/>
          </a:xfrm>
          <a:prstGeom prst="rect">
            <a:avLst/>
          </a:prstGeom>
          <a:noFill/>
        </p:spPr>
        <p:txBody>
          <a:bodyPr wrap="square" rtlCol="0">
            <a:spAutoFit/>
          </a:bodyPr>
          <a:lstStyle/>
          <a:p>
            <a:r>
              <a:rPr lang="en-US" sz="1400" dirty="0" smtClean="0">
                <a:solidFill>
                  <a:srgbClr val="FFFFFF"/>
                </a:solidFill>
              </a:rPr>
              <a:t>STP 1-A-1</a:t>
            </a:r>
            <a:endParaRPr lang="en-US" sz="1400" dirty="0">
              <a:solidFill>
                <a:srgbClr val="FFFFFF"/>
              </a:solidFill>
            </a:endParaRPr>
          </a:p>
        </p:txBody>
      </p:sp>
      <p:sp>
        <p:nvSpPr>
          <p:cNvPr id="92" name="TextBox 91"/>
          <p:cNvSpPr txBox="1"/>
          <p:nvPr/>
        </p:nvSpPr>
        <p:spPr>
          <a:xfrm>
            <a:off x="6308879" y="5752114"/>
            <a:ext cx="914552" cy="307777"/>
          </a:xfrm>
          <a:prstGeom prst="rect">
            <a:avLst/>
          </a:prstGeom>
          <a:noFill/>
        </p:spPr>
        <p:txBody>
          <a:bodyPr wrap="square" rtlCol="0">
            <a:spAutoFit/>
          </a:bodyPr>
          <a:lstStyle/>
          <a:p>
            <a:r>
              <a:rPr lang="en-US" sz="1400" dirty="0" smtClean="0">
                <a:solidFill>
                  <a:schemeClr val="bg1"/>
                </a:solidFill>
              </a:rPr>
              <a:t>STP 3-C-2</a:t>
            </a:r>
            <a:endParaRPr lang="en-US" sz="1400" dirty="0">
              <a:solidFill>
                <a:schemeClr val="bg1"/>
              </a:solidFill>
            </a:endParaRPr>
          </a:p>
        </p:txBody>
      </p:sp>
      <p:sp>
        <p:nvSpPr>
          <p:cNvPr id="93" name="TextBox 92"/>
          <p:cNvSpPr txBox="1"/>
          <p:nvPr/>
        </p:nvSpPr>
        <p:spPr>
          <a:xfrm>
            <a:off x="5219159" y="4981963"/>
            <a:ext cx="914552" cy="307777"/>
          </a:xfrm>
          <a:prstGeom prst="rect">
            <a:avLst/>
          </a:prstGeom>
          <a:noFill/>
        </p:spPr>
        <p:txBody>
          <a:bodyPr wrap="square" rtlCol="0">
            <a:spAutoFit/>
          </a:bodyPr>
          <a:lstStyle/>
          <a:p>
            <a:r>
              <a:rPr lang="en-US" sz="1400" dirty="0" smtClean="0">
                <a:solidFill>
                  <a:schemeClr val="bg1"/>
                </a:solidFill>
              </a:rPr>
              <a:t>STP 3-C-1</a:t>
            </a:r>
            <a:endParaRPr lang="en-US" sz="1400" dirty="0">
              <a:solidFill>
                <a:schemeClr val="bg1"/>
              </a:solidFill>
            </a:endParaRPr>
          </a:p>
        </p:txBody>
      </p:sp>
      <p:sp>
        <p:nvSpPr>
          <p:cNvPr id="101" name="Oval 100"/>
          <p:cNvSpPr/>
          <p:nvPr/>
        </p:nvSpPr>
        <p:spPr>
          <a:xfrm>
            <a:off x="6092995" y="3080278"/>
            <a:ext cx="1335856" cy="11951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2</a:t>
            </a:r>
          </a:p>
          <a:p>
            <a:pPr algn="ctr"/>
            <a:r>
              <a:rPr lang="en-US" sz="1400" dirty="0" smtClean="0"/>
              <a:t>SD B</a:t>
            </a:r>
            <a:endParaRPr lang="en-US" sz="1400" dirty="0"/>
          </a:p>
        </p:txBody>
      </p:sp>
      <p:sp>
        <p:nvSpPr>
          <p:cNvPr id="102" name="Oval 101"/>
          <p:cNvSpPr/>
          <p:nvPr/>
        </p:nvSpPr>
        <p:spPr>
          <a:xfrm>
            <a:off x="7127338" y="3293689"/>
            <a:ext cx="146155" cy="147305"/>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3" name="Oval 102"/>
          <p:cNvSpPr/>
          <p:nvPr/>
        </p:nvSpPr>
        <p:spPr>
          <a:xfrm>
            <a:off x="7141570" y="3922366"/>
            <a:ext cx="146155" cy="147305"/>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4" name="Oval 103"/>
          <p:cNvSpPr/>
          <p:nvPr/>
        </p:nvSpPr>
        <p:spPr>
          <a:xfrm>
            <a:off x="6092995" y="3630208"/>
            <a:ext cx="146155" cy="147305"/>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5" name="TextBox 104"/>
          <p:cNvSpPr txBox="1"/>
          <p:nvPr/>
        </p:nvSpPr>
        <p:spPr>
          <a:xfrm>
            <a:off x="7306357" y="3159024"/>
            <a:ext cx="914552" cy="307777"/>
          </a:xfrm>
          <a:prstGeom prst="rect">
            <a:avLst/>
          </a:prstGeom>
          <a:noFill/>
        </p:spPr>
        <p:txBody>
          <a:bodyPr wrap="square" rtlCol="0">
            <a:spAutoFit/>
          </a:bodyPr>
          <a:lstStyle/>
          <a:p>
            <a:r>
              <a:rPr lang="en-US" sz="1400" dirty="0" smtClean="0">
                <a:solidFill>
                  <a:schemeClr val="bg1"/>
                </a:solidFill>
              </a:rPr>
              <a:t>STP </a:t>
            </a:r>
            <a:r>
              <a:rPr lang="en-US" sz="1400" dirty="0">
                <a:solidFill>
                  <a:schemeClr val="bg1"/>
                </a:solidFill>
              </a:rPr>
              <a:t>2</a:t>
            </a:r>
            <a:r>
              <a:rPr lang="en-US" sz="1400" dirty="0" smtClean="0">
                <a:solidFill>
                  <a:schemeClr val="bg1"/>
                </a:solidFill>
              </a:rPr>
              <a:t>-C-3</a:t>
            </a:r>
            <a:endParaRPr lang="en-US" sz="1400" dirty="0">
              <a:solidFill>
                <a:schemeClr val="bg1"/>
              </a:solidFill>
            </a:endParaRPr>
          </a:p>
        </p:txBody>
      </p:sp>
      <p:sp>
        <p:nvSpPr>
          <p:cNvPr id="106" name="TextBox 105"/>
          <p:cNvSpPr txBox="1"/>
          <p:nvPr/>
        </p:nvSpPr>
        <p:spPr>
          <a:xfrm>
            <a:off x="7287725" y="3940089"/>
            <a:ext cx="914552" cy="307777"/>
          </a:xfrm>
          <a:prstGeom prst="rect">
            <a:avLst/>
          </a:prstGeom>
          <a:noFill/>
        </p:spPr>
        <p:txBody>
          <a:bodyPr wrap="square" rtlCol="0">
            <a:spAutoFit/>
          </a:bodyPr>
          <a:lstStyle/>
          <a:p>
            <a:r>
              <a:rPr lang="en-US" sz="1400" dirty="0" smtClean="0">
                <a:solidFill>
                  <a:schemeClr val="bg1"/>
                </a:solidFill>
              </a:rPr>
              <a:t>STP </a:t>
            </a:r>
            <a:r>
              <a:rPr lang="en-US" sz="1400" dirty="0">
                <a:solidFill>
                  <a:schemeClr val="bg1"/>
                </a:solidFill>
              </a:rPr>
              <a:t>2</a:t>
            </a:r>
            <a:r>
              <a:rPr lang="en-US" sz="1400" dirty="0" smtClean="0">
                <a:solidFill>
                  <a:schemeClr val="bg1"/>
                </a:solidFill>
              </a:rPr>
              <a:t>-C-2</a:t>
            </a:r>
            <a:endParaRPr lang="en-US" sz="1400" dirty="0">
              <a:solidFill>
                <a:schemeClr val="bg1"/>
              </a:solidFill>
            </a:endParaRPr>
          </a:p>
        </p:txBody>
      </p:sp>
      <p:sp>
        <p:nvSpPr>
          <p:cNvPr id="107" name="TextBox 106"/>
          <p:cNvSpPr txBox="1"/>
          <p:nvPr/>
        </p:nvSpPr>
        <p:spPr>
          <a:xfrm>
            <a:off x="5219159" y="3538254"/>
            <a:ext cx="914552" cy="307777"/>
          </a:xfrm>
          <a:prstGeom prst="rect">
            <a:avLst/>
          </a:prstGeom>
          <a:noFill/>
        </p:spPr>
        <p:txBody>
          <a:bodyPr wrap="square" rtlCol="0">
            <a:spAutoFit/>
          </a:bodyPr>
          <a:lstStyle/>
          <a:p>
            <a:r>
              <a:rPr lang="en-US" sz="1400" dirty="0" smtClean="0">
                <a:solidFill>
                  <a:schemeClr val="bg1"/>
                </a:solidFill>
              </a:rPr>
              <a:t>STP </a:t>
            </a:r>
            <a:r>
              <a:rPr lang="en-US" sz="1400" dirty="0">
                <a:solidFill>
                  <a:schemeClr val="bg1"/>
                </a:solidFill>
              </a:rPr>
              <a:t>2</a:t>
            </a:r>
            <a:r>
              <a:rPr lang="en-US" sz="1400" dirty="0" smtClean="0">
                <a:solidFill>
                  <a:schemeClr val="bg1"/>
                </a:solidFill>
              </a:rPr>
              <a:t>-C-1</a:t>
            </a:r>
            <a:endParaRPr lang="en-US" sz="1400" dirty="0">
              <a:solidFill>
                <a:schemeClr val="bg1"/>
              </a:solidFill>
            </a:endParaRPr>
          </a:p>
        </p:txBody>
      </p:sp>
    </p:spTree>
    <p:extLst>
      <p:ext uri="{BB962C8B-B14F-4D97-AF65-F5344CB8AC3E}">
        <p14:creationId xmlns:p14="http://schemas.microsoft.com/office/powerpoint/2010/main" val="20574327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Domain</a:t>
            </a:r>
            <a:endParaRPr lang="en-US" dirty="0"/>
          </a:p>
        </p:txBody>
      </p:sp>
      <p:sp>
        <p:nvSpPr>
          <p:cNvPr id="3" name="Content Placeholder 2"/>
          <p:cNvSpPr>
            <a:spLocks noGrp="1"/>
          </p:cNvSpPr>
          <p:nvPr>
            <p:ph idx="1"/>
          </p:nvPr>
        </p:nvSpPr>
        <p:spPr>
          <a:xfrm>
            <a:off x="457199" y="1600201"/>
            <a:ext cx="4345757" cy="4633520"/>
          </a:xfrm>
        </p:spPr>
        <p:txBody>
          <a:bodyPr>
            <a:normAutofit fontScale="55000" lnSpcReduction="20000"/>
          </a:bodyPr>
          <a:lstStyle/>
          <a:p>
            <a:pPr marL="0" indent="0">
              <a:buNone/>
            </a:pPr>
            <a:r>
              <a:rPr lang="en-US" dirty="0" smtClean="0"/>
              <a:t>Service Domains can be nested to model internal structure.</a:t>
            </a:r>
          </a:p>
          <a:p>
            <a:pPr marL="0" indent="0">
              <a:buNone/>
            </a:pPr>
            <a:endParaRPr lang="en-US" dirty="0" smtClean="0"/>
          </a:p>
          <a:p>
            <a:pPr marL="0" indent="0">
              <a:buNone/>
            </a:pPr>
            <a:r>
              <a:rPr lang="en-US" dirty="0" smtClean="0"/>
              <a:t>Externally visible STP are used for inter-domain interconnection to peer networks.</a:t>
            </a:r>
          </a:p>
          <a:p>
            <a:pPr marL="0" indent="0">
              <a:buNone/>
            </a:pPr>
            <a:endParaRPr lang="en-US" dirty="0" smtClean="0"/>
          </a:p>
          <a:p>
            <a:pPr marL="0" indent="0">
              <a:buNone/>
            </a:pPr>
            <a:r>
              <a:rPr lang="en-US" dirty="0"/>
              <a:t>I</a:t>
            </a:r>
            <a:r>
              <a:rPr lang="en-US" dirty="0" smtClean="0"/>
              <a:t>nternal STP are used to connect the internal Service subdomain as well as to the Domain’s external STP points.</a:t>
            </a:r>
          </a:p>
          <a:p>
            <a:pPr marL="0" indent="0">
              <a:buNone/>
            </a:pPr>
            <a:endParaRPr lang="en-US" dirty="0"/>
          </a:p>
          <a:p>
            <a:pPr marL="0" indent="0">
              <a:buNone/>
            </a:pPr>
            <a:r>
              <a:rPr lang="en-US" dirty="0" smtClean="0"/>
              <a:t>An external path finder could issue a request to connect STP-1-A-1 to STP-1-C-1 and delegate internal path finding to the </a:t>
            </a:r>
            <a:r>
              <a:rPr lang="en-US" dirty="0" err="1" smtClean="0"/>
              <a:t>uPA</a:t>
            </a:r>
            <a:r>
              <a:rPr lang="en-US" dirty="0" smtClean="0"/>
              <a:t>, or</a:t>
            </a:r>
            <a:r>
              <a:rPr lang="en-US" dirty="0"/>
              <a:t> </a:t>
            </a:r>
            <a:r>
              <a:rPr lang="en-US" dirty="0" smtClean="0"/>
              <a:t>if the path finder would like to provide additional guidance, it could specify a more detailed path such as (STP</a:t>
            </a:r>
            <a:r>
              <a:rPr lang="en-US" dirty="0"/>
              <a:t>-1-A-</a:t>
            </a:r>
            <a:r>
              <a:rPr lang="en-US" dirty="0" smtClean="0"/>
              <a:t>1, </a:t>
            </a:r>
            <a:r>
              <a:rPr lang="en-US" dirty="0"/>
              <a:t>STP-1-A</a:t>
            </a:r>
            <a:r>
              <a:rPr lang="en-US" dirty="0" smtClean="0"/>
              <a:t>-3), (STP</a:t>
            </a:r>
            <a:r>
              <a:rPr lang="en-US" dirty="0"/>
              <a:t>-1</a:t>
            </a:r>
            <a:r>
              <a:rPr lang="en-US" dirty="0" smtClean="0"/>
              <a:t>-B-3, </a:t>
            </a:r>
            <a:r>
              <a:rPr lang="en-US" dirty="0"/>
              <a:t>STP-1</a:t>
            </a:r>
            <a:r>
              <a:rPr lang="en-US" dirty="0" smtClean="0"/>
              <a:t>-B-2), and (STP</a:t>
            </a:r>
            <a:r>
              <a:rPr lang="en-US" dirty="0"/>
              <a:t>-1</a:t>
            </a:r>
            <a:r>
              <a:rPr lang="en-US" dirty="0" smtClean="0"/>
              <a:t>-C-3, STP</a:t>
            </a:r>
            <a:r>
              <a:rPr lang="en-US" dirty="0"/>
              <a:t>-1-C-</a:t>
            </a:r>
            <a:r>
              <a:rPr lang="en-US" dirty="0" smtClean="0"/>
              <a:t>1).</a:t>
            </a:r>
          </a:p>
        </p:txBody>
      </p:sp>
      <p:sp>
        <p:nvSpPr>
          <p:cNvPr id="4" name="Oval 3"/>
          <p:cNvSpPr/>
          <p:nvPr/>
        </p:nvSpPr>
        <p:spPr>
          <a:xfrm>
            <a:off x="5641713" y="1800066"/>
            <a:ext cx="2784593" cy="22954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728647" y="2093011"/>
            <a:ext cx="1190676" cy="13915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Service Domain</a:t>
            </a:r>
          </a:p>
          <a:p>
            <a:pPr algn="ctr"/>
            <a:r>
              <a:rPr lang="en-US" sz="1200" dirty="0" smtClean="0"/>
              <a:t>1A</a:t>
            </a:r>
            <a:endParaRPr lang="en-US" sz="1200" dirty="0"/>
          </a:p>
        </p:txBody>
      </p:sp>
      <p:sp>
        <p:nvSpPr>
          <p:cNvPr id="6" name="Oval 5"/>
          <p:cNvSpPr/>
          <p:nvPr/>
        </p:nvSpPr>
        <p:spPr>
          <a:xfrm>
            <a:off x="7148072" y="3103502"/>
            <a:ext cx="990784" cy="8058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SD-1C</a:t>
            </a:r>
            <a:endParaRPr lang="en-US" sz="1200" dirty="0"/>
          </a:p>
        </p:txBody>
      </p:sp>
      <p:sp>
        <p:nvSpPr>
          <p:cNvPr id="8" name="Oval 7"/>
          <p:cNvSpPr/>
          <p:nvPr/>
        </p:nvSpPr>
        <p:spPr>
          <a:xfrm>
            <a:off x="5728647" y="2625547"/>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Oval 8"/>
          <p:cNvSpPr/>
          <p:nvPr/>
        </p:nvSpPr>
        <p:spPr>
          <a:xfrm>
            <a:off x="5851180" y="2281159"/>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Oval 9"/>
          <p:cNvSpPr/>
          <p:nvPr/>
        </p:nvSpPr>
        <p:spPr>
          <a:xfrm>
            <a:off x="6162196" y="2119937"/>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Oval 10"/>
          <p:cNvSpPr/>
          <p:nvPr/>
        </p:nvSpPr>
        <p:spPr>
          <a:xfrm>
            <a:off x="5748702" y="2998459"/>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 name="Oval 13"/>
          <p:cNvSpPr/>
          <p:nvPr/>
        </p:nvSpPr>
        <p:spPr>
          <a:xfrm>
            <a:off x="7507216" y="3704150"/>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 name="Oval 14"/>
          <p:cNvSpPr/>
          <p:nvPr/>
        </p:nvSpPr>
        <p:spPr>
          <a:xfrm>
            <a:off x="6074114" y="328659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7" name="Oval 16"/>
          <p:cNvSpPr/>
          <p:nvPr/>
        </p:nvSpPr>
        <p:spPr>
          <a:xfrm>
            <a:off x="7929163" y="352396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4" name="Oval 43"/>
          <p:cNvSpPr/>
          <p:nvPr/>
        </p:nvSpPr>
        <p:spPr>
          <a:xfrm>
            <a:off x="6607771" y="3151242"/>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 </a:t>
            </a:r>
            <a:endParaRPr lang="en-US" dirty="0"/>
          </a:p>
        </p:txBody>
      </p:sp>
      <p:sp>
        <p:nvSpPr>
          <p:cNvPr id="45" name="Oval 44"/>
          <p:cNvSpPr/>
          <p:nvPr/>
        </p:nvSpPr>
        <p:spPr>
          <a:xfrm>
            <a:off x="7195817" y="3450313"/>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6" name="Oval 45"/>
          <p:cNvSpPr/>
          <p:nvPr/>
        </p:nvSpPr>
        <p:spPr>
          <a:xfrm>
            <a:off x="7507216" y="3136231"/>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60" name="Straight Connector 59"/>
          <p:cNvCxnSpPr>
            <a:stCxn id="44" idx="6"/>
            <a:endCxn id="45" idx="2"/>
          </p:cNvCxnSpPr>
          <p:nvPr/>
        </p:nvCxnSpPr>
        <p:spPr>
          <a:xfrm>
            <a:off x="6753926" y="3224895"/>
            <a:ext cx="441891" cy="29907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147737" y="1392542"/>
            <a:ext cx="1810073" cy="369332"/>
          </a:xfrm>
          <a:prstGeom prst="rect">
            <a:avLst/>
          </a:prstGeom>
          <a:noFill/>
        </p:spPr>
        <p:txBody>
          <a:bodyPr wrap="none" rtlCol="0">
            <a:spAutoFit/>
          </a:bodyPr>
          <a:lstStyle/>
          <a:p>
            <a:r>
              <a:rPr lang="en-US" dirty="0" smtClean="0"/>
              <a:t>Service Domain 1</a:t>
            </a:r>
            <a:endParaRPr lang="en-US" dirty="0"/>
          </a:p>
        </p:txBody>
      </p:sp>
      <p:sp>
        <p:nvSpPr>
          <p:cNvPr id="64" name="TextBox 63"/>
          <p:cNvSpPr txBox="1"/>
          <p:nvPr/>
        </p:nvSpPr>
        <p:spPr>
          <a:xfrm>
            <a:off x="7327137" y="5015935"/>
            <a:ext cx="1620380" cy="1415772"/>
          </a:xfrm>
          <a:prstGeom prst="rect">
            <a:avLst/>
          </a:prstGeom>
          <a:noFill/>
        </p:spPr>
        <p:txBody>
          <a:bodyPr wrap="none" rtlCol="0">
            <a:spAutoFit/>
          </a:bodyPr>
          <a:lstStyle/>
          <a:p>
            <a:r>
              <a:rPr lang="en-US" u="sng" dirty="0" smtClean="0"/>
              <a:t>Key</a:t>
            </a:r>
          </a:p>
          <a:p>
            <a:r>
              <a:rPr lang="en-US" dirty="0"/>
              <a:t> </a:t>
            </a:r>
            <a:r>
              <a:rPr lang="en-US" dirty="0" smtClean="0"/>
              <a:t>     Internal </a:t>
            </a:r>
            <a:r>
              <a:rPr lang="en-US" sz="1600" dirty="0" smtClean="0"/>
              <a:t>STP</a:t>
            </a:r>
          </a:p>
          <a:p>
            <a:r>
              <a:rPr lang="en-US" dirty="0"/>
              <a:t> </a:t>
            </a:r>
            <a:r>
              <a:rPr lang="en-US" dirty="0" smtClean="0"/>
              <a:t>     External </a:t>
            </a:r>
            <a:r>
              <a:rPr lang="en-US" sz="1600" dirty="0" smtClean="0"/>
              <a:t>STP</a:t>
            </a:r>
          </a:p>
          <a:p>
            <a:r>
              <a:rPr lang="en-US" sz="1600" dirty="0"/>
              <a:t> </a:t>
            </a:r>
            <a:r>
              <a:rPr lang="en-US" sz="1600" dirty="0" smtClean="0"/>
              <a:t>      Internal SDP</a:t>
            </a:r>
          </a:p>
          <a:p>
            <a:r>
              <a:rPr lang="en-US" sz="1600" dirty="0"/>
              <a:t> </a:t>
            </a:r>
            <a:r>
              <a:rPr lang="en-US" sz="1600" dirty="0" smtClean="0"/>
              <a:t>      External SDP</a:t>
            </a:r>
            <a:endParaRPr lang="en-US" sz="1600" dirty="0"/>
          </a:p>
        </p:txBody>
      </p:sp>
      <p:sp>
        <p:nvSpPr>
          <p:cNvPr id="65" name="Oval 64"/>
          <p:cNvSpPr/>
          <p:nvPr/>
        </p:nvSpPr>
        <p:spPr>
          <a:xfrm>
            <a:off x="7459905" y="5423655"/>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6" name="Oval 65"/>
          <p:cNvSpPr/>
          <p:nvPr/>
        </p:nvSpPr>
        <p:spPr>
          <a:xfrm>
            <a:off x="7469312" y="5703108"/>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67" name="Straight Connector 66"/>
          <p:cNvCxnSpPr/>
          <p:nvPr/>
        </p:nvCxnSpPr>
        <p:spPr>
          <a:xfrm>
            <a:off x="7441703" y="6024007"/>
            <a:ext cx="23082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446855" y="6250023"/>
            <a:ext cx="230822"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7566763" y="2768425"/>
            <a:ext cx="570564" cy="307777"/>
          </a:xfrm>
          <a:prstGeom prst="rect">
            <a:avLst/>
          </a:prstGeom>
          <a:noFill/>
        </p:spPr>
        <p:txBody>
          <a:bodyPr wrap="none" rtlCol="0">
            <a:spAutoFit/>
          </a:bodyPr>
          <a:lstStyle/>
          <a:p>
            <a:r>
              <a:rPr lang="en-US" sz="1400" dirty="0" smtClean="0">
                <a:solidFill>
                  <a:srgbClr val="FFFFFF"/>
                </a:solidFill>
              </a:rPr>
              <a:t>I-SDP</a:t>
            </a:r>
            <a:endParaRPr lang="en-US" sz="1400" dirty="0">
              <a:solidFill>
                <a:srgbClr val="FFFFFF"/>
              </a:solidFill>
            </a:endParaRPr>
          </a:p>
        </p:txBody>
      </p:sp>
      <p:cxnSp>
        <p:nvCxnSpPr>
          <p:cNvPr id="75" name="Straight Connector 74"/>
          <p:cNvCxnSpPr/>
          <p:nvPr/>
        </p:nvCxnSpPr>
        <p:spPr>
          <a:xfrm>
            <a:off x="4909200" y="3111629"/>
            <a:ext cx="83950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4944896" y="2712242"/>
            <a:ext cx="612993" cy="307777"/>
          </a:xfrm>
          <a:prstGeom prst="rect">
            <a:avLst/>
          </a:prstGeom>
          <a:noFill/>
        </p:spPr>
        <p:txBody>
          <a:bodyPr wrap="none" rtlCol="0">
            <a:spAutoFit/>
          </a:bodyPr>
          <a:lstStyle/>
          <a:p>
            <a:r>
              <a:rPr lang="en-US" sz="1400" dirty="0"/>
              <a:t>E</a:t>
            </a:r>
            <a:r>
              <a:rPr lang="en-US" sz="1400" dirty="0" smtClean="0"/>
              <a:t>-SDP</a:t>
            </a:r>
            <a:endParaRPr lang="en-US" sz="1400" dirty="0"/>
          </a:p>
        </p:txBody>
      </p:sp>
      <p:sp>
        <p:nvSpPr>
          <p:cNvPr id="58" name="Oval 57"/>
          <p:cNvSpPr/>
          <p:nvPr/>
        </p:nvSpPr>
        <p:spPr>
          <a:xfrm>
            <a:off x="7026603" y="1915365"/>
            <a:ext cx="955431" cy="865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SD-1B</a:t>
            </a:r>
            <a:endParaRPr lang="en-US" sz="1200" dirty="0"/>
          </a:p>
        </p:txBody>
      </p:sp>
      <p:sp>
        <p:nvSpPr>
          <p:cNvPr id="16" name="Oval 15"/>
          <p:cNvSpPr/>
          <p:nvPr/>
        </p:nvSpPr>
        <p:spPr>
          <a:xfrm>
            <a:off x="7364919" y="1931789"/>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1" name="Oval 60"/>
          <p:cNvSpPr/>
          <p:nvPr/>
        </p:nvSpPr>
        <p:spPr>
          <a:xfrm>
            <a:off x="7714834" y="2074564"/>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2" name="Oval 61"/>
          <p:cNvSpPr/>
          <p:nvPr/>
        </p:nvSpPr>
        <p:spPr>
          <a:xfrm>
            <a:off x="7434138" y="2633162"/>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 </a:t>
            </a:r>
            <a:endParaRPr lang="en-US" dirty="0"/>
          </a:p>
        </p:txBody>
      </p:sp>
      <p:cxnSp>
        <p:nvCxnSpPr>
          <p:cNvPr id="68" name="Straight Connector 67"/>
          <p:cNvCxnSpPr>
            <a:stCxn id="62" idx="4"/>
            <a:endCxn id="46" idx="0"/>
          </p:cNvCxnSpPr>
          <p:nvPr/>
        </p:nvCxnSpPr>
        <p:spPr>
          <a:xfrm>
            <a:off x="7507216" y="2780467"/>
            <a:ext cx="73078" cy="35576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138856" y="3626262"/>
            <a:ext cx="83950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912532" y="2174798"/>
            <a:ext cx="83950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8120143" y="1825843"/>
            <a:ext cx="612993" cy="307777"/>
          </a:xfrm>
          <a:prstGeom prst="rect">
            <a:avLst/>
          </a:prstGeom>
          <a:noFill/>
        </p:spPr>
        <p:txBody>
          <a:bodyPr wrap="none" rtlCol="0">
            <a:spAutoFit/>
          </a:bodyPr>
          <a:lstStyle/>
          <a:p>
            <a:r>
              <a:rPr lang="en-US" sz="1400" dirty="0"/>
              <a:t>E</a:t>
            </a:r>
            <a:r>
              <a:rPr lang="en-US" sz="1400" dirty="0" smtClean="0"/>
              <a:t>-SDP</a:t>
            </a:r>
            <a:endParaRPr lang="en-US" sz="1400" dirty="0"/>
          </a:p>
        </p:txBody>
      </p:sp>
      <p:sp>
        <p:nvSpPr>
          <p:cNvPr id="76" name="TextBox 75"/>
          <p:cNvSpPr txBox="1"/>
          <p:nvPr/>
        </p:nvSpPr>
        <p:spPr>
          <a:xfrm>
            <a:off x="8365365" y="3292211"/>
            <a:ext cx="612993" cy="307777"/>
          </a:xfrm>
          <a:prstGeom prst="rect">
            <a:avLst/>
          </a:prstGeom>
          <a:noFill/>
        </p:spPr>
        <p:txBody>
          <a:bodyPr wrap="none" rtlCol="0">
            <a:spAutoFit/>
          </a:bodyPr>
          <a:lstStyle/>
          <a:p>
            <a:r>
              <a:rPr lang="en-US" sz="1400" dirty="0"/>
              <a:t>E</a:t>
            </a:r>
            <a:r>
              <a:rPr lang="en-US" sz="1400" dirty="0" smtClean="0"/>
              <a:t>-SDP</a:t>
            </a:r>
            <a:endParaRPr lang="en-US" sz="1400" dirty="0"/>
          </a:p>
        </p:txBody>
      </p:sp>
      <p:sp>
        <p:nvSpPr>
          <p:cNvPr id="77" name="TextBox 76"/>
          <p:cNvSpPr txBox="1"/>
          <p:nvPr/>
        </p:nvSpPr>
        <p:spPr>
          <a:xfrm>
            <a:off x="5014827" y="3149238"/>
            <a:ext cx="898165" cy="307777"/>
          </a:xfrm>
          <a:prstGeom prst="rect">
            <a:avLst/>
          </a:prstGeom>
          <a:noFill/>
        </p:spPr>
        <p:txBody>
          <a:bodyPr wrap="none" rtlCol="0">
            <a:spAutoFit/>
          </a:bodyPr>
          <a:lstStyle/>
          <a:p>
            <a:r>
              <a:rPr lang="en-US" sz="1400" dirty="0" smtClean="0">
                <a:solidFill>
                  <a:srgbClr val="FF0000"/>
                </a:solidFill>
              </a:rPr>
              <a:t>STP-1-A-1</a:t>
            </a:r>
            <a:endParaRPr lang="en-US" sz="1400" dirty="0">
              <a:solidFill>
                <a:srgbClr val="FF0000"/>
              </a:solidFill>
            </a:endParaRPr>
          </a:p>
        </p:txBody>
      </p:sp>
      <p:sp>
        <p:nvSpPr>
          <p:cNvPr id="80" name="TextBox 79"/>
          <p:cNvSpPr txBox="1"/>
          <p:nvPr/>
        </p:nvSpPr>
        <p:spPr>
          <a:xfrm>
            <a:off x="7912005" y="2182289"/>
            <a:ext cx="891941" cy="307777"/>
          </a:xfrm>
          <a:prstGeom prst="rect">
            <a:avLst/>
          </a:prstGeom>
          <a:noFill/>
        </p:spPr>
        <p:txBody>
          <a:bodyPr wrap="none" rtlCol="0">
            <a:spAutoFit/>
          </a:bodyPr>
          <a:lstStyle/>
          <a:p>
            <a:r>
              <a:rPr lang="en-US" sz="1400" dirty="0" smtClean="0">
                <a:solidFill>
                  <a:srgbClr val="FF0000"/>
                </a:solidFill>
              </a:rPr>
              <a:t>STP-1-B-1</a:t>
            </a:r>
            <a:endParaRPr lang="en-US" sz="1400" dirty="0">
              <a:solidFill>
                <a:srgbClr val="FF0000"/>
              </a:solidFill>
            </a:endParaRPr>
          </a:p>
        </p:txBody>
      </p:sp>
      <p:sp>
        <p:nvSpPr>
          <p:cNvPr id="81" name="TextBox 80"/>
          <p:cNvSpPr txBox="1"/>
          <p:nvPr/>
        </p:nvSpPr>
        <p:spPr>
          <a:xfrm>
            <a:off x="7987997" y="3704150"/>
            <a:ext cx="890012" cy="307777"/>
          </a:xfrm>
          <a:prstGeom prst="rect">
            <a:avLst/>
          </a:prstGeom>
          <a:noFill/>
        </p:spPr>
        <p:txBody>
          <a:bodyPr wrap="none" rtlCol="0">
            <a:spAutoFit/>
          </a:bodyPr>
          <a:lstStyle/>
          <a:p>
            <a:r>
              <a:rPr lang="en-US" sz="1400" dirty="0" smtClean="0">
                <a:solidFill>
                  <a:srgbClr val="FF0000"/>
                </a:solidFill>
              </a:rPr>
              <a:t>STP-1-C-1</a:t>
            </a:r>
            <a:endParaRPr lang="en-US" sz="1400" dirty="0">
              <a:solidFill>
                <a:srgbClr val="FF0000"/>
              </a:solidFill>
            </a:endParaRPr>
          </a:p>
        </p:txBody>
      </p:sp>
      <p:sp>
        <p:nvSpPr>
          <p:cNvPr id="82" name="TextBox 81"/>
          <p:cNvSpPr txBox="1"/>
          <p:nvPr/>
        </p:nvSpPr>
        <p:spPr>
          <a:xfrm>
            <a:off x="6535973" y="2844570"/>
            <a:ext cx="800219" cy="276999"/>
          </a:xfrm>
          <a:prstGeom prst="rect">
            <a:avLst/>
          </a:prstGeom>
          <a:noFill/>
        </p:spPr>
        <p:txBody>
          <a:bodyPr wrap="none" rtlCol="0">
            <a:spAutoFit/>
          </a:bodyPr>
          <a:lstStyle/>
          <a:p>
            <a:r>
              <a:rPr lang="en-US" sz="1200" dirty="0" smtClean="0">
                <a:solidFill>
                  <a:srgbClr val="008000"/>
                </a:solidFill>
              </a:rPr>
              <a:t>STP-1-A-2</a:t>
            </a:r>
            <a:endParaRPr lang="en-US" sz="1200" dirty="0">
              <a:solidFill>
                <a:srgbClr val="008000"/>
              </a:solidFill>
            </a:endParaRPr>
          </a:p>
        </p:txBody>
      </p:sp>
      <p:sp>
        <p:nvSpPr>
          <p:cNvPr id="83" name="TextBox 82"/>
          <p:cNvSpPr txBox="1"/>
          <p:nvPr/>
        </p:nvSpPr>
        <p:spPr>
          <a:xfrm>
            <a:off x="6547981" y="3568974"/>
            <a:ext cx="789249" cy="276999"/>
          </a:xfrm>
          <a:prstGeom prst="rect">
            <a:avLst/>
          </a:prstGeom>
          <a:noFill/>
        </p:spPr>
        <p:txBody>
          <a:bodyPr wrap="none" rtlCol="0">
            <a:spAutoFit/>
          </a:bodyPr>
          <a:lstStyle/>
          <a:p>
            <a:r>
              <a:rPr lang="en-US" sz="1200" dirty="0" smtClean="0">
                <a:solidFill>
                  <a:srgbClr val="008000"/>
                </a:solidFill>
              </a:rPr>
              <a:t>STP-1-C-2</a:t>
            </a:r>
            <a:endParaRPr lang="en-US" sz="1200" dirty="0">
              <a:solidFill>
                <a:srgbClr val="008000"/>
              </a:solidFill>
            </a:endParaRPr>
          </a:p>
        </p:txBody>
      </p:sp>
      <p:sp>
        <p:nvSpPr>
          <p:cNvPr id="84" name="TextBox 83"/>
          <p:cNvSpPr txBox="1"/>
          <p:nvPr/>
        </p:nvSpPr>
        <p:spPr>
          <a:xfrm>
            <a:off x="6737760" y="2419241"/>
            <a:ext cx="790902" cy="276999"/>
          </a:xfrm>
          <a:prstGeom prst="rect">
            <a:avLst/>
          </a:prstGeom>
          <a:noFill/>
        </p:spPr>
        <p:txBody>
          <a:bodyPr wrap="none" rtlCol="0">
            <a:spAutoFit/>
          </a:bodyPr>
          <a:lstStyle/>
          <a:p>
            <a:r>
              <a:rPr lang="en-US" sz="1200" dirty="0" smtClean="0">
                <a:solidFill>
                  <a:srgbClr val="008000"/>
                </a:solidFill>
              </a:rPr>
              <a:t>STP-1-B-</a:t>
            </a:r>
            <a:r>
              <a:rPr lang="en-US" sz="1200" dirty="0">
                <a:solidFill>
                  <a:srgbClr val="008000"/>
                </a:solidFill>
              </a:rPr>
              <a:t>2</a:t>
            </a:r>
          </a:p>
        </p:txBody>
      </p:sp>
      <p:sp>
        <p:nvSpPr>
          <p:cNvPr id="85" name="TextBox 84"/>
          <p:cNvSpPr txBox="1"/>
          <p:nvPr/>
        </p:nvSpPr>
        <p:spPr>
          <a:xfrm>
            <a:off x="7624724" y="3054780"/>
            <a:ext cx="789249" cy="276999"/>
          </a:xfrm>
          <a:prstGeom prst="rect">
            <a:avLst/>
          </a:prstGeom>
          <a:noFill/>
        </p:spPr>
        <p:txBody>
          <a:bodyPr wrap="none" rtlCol="0">
            <a:spAutoFit/>
          </a:bodyPr>
          <a:lstStyle/>
          <a:p>
            <a:r>
              <a:rPr lang="en-US" sz="1200" dirty="0" smtClean="0">
                <a:solidFill>
                  <a:srgbClr val="008000"/>
                </a:solidFill>
              </a:rPr>
              <a:t>STP-1-C-3</a:t>
            </a:r>
            <a:endParaRPr lang="en-US" sz="1200" dirty="0">
              <a:solidFill>
                <a:srgbClr val="008000"/>
              </a:solidFill>
            </a:endParaRPr>
          </a:p>
        </p:txBody>
      </p:sp>
      <p:sp>
        <p:nvSpPr>
          <p:cNvPr id="86" name="Oval 85"/>
          <p:cNvSpPr/>
          <p:nvPr/>
        </p:nvSpPr>
        <p:spPr>
          <a:xfrm>
            <a:off x="6474903" y="2182289"/>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 </a:t>
            </a:r>
            <a:endParaRPr lang="en-US" dirty="0"/>
          </a:p>
        </p:txBody>
      </p:sp>
      <p:sp>
        <p:nvSpPr>
          <p:cNvPr id="87" name="Oval 86"/>
          <p:cNvSpPr/>
          <p:nvPr/>
        </p:nvSpPr>
        <p:spPr>
          <a:xfrm>
            <a:off x="7118677" y="2093011"/>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 </a:t>
            </a:r>
            <a:endParaRPr lang="en-US" dirty="0"/>
          </a:p>
        </p:txBody>
      </p:sp>
      <p:cxnSp>
        <p:nvCxnSpPr>
          <p:cNvPr id="88" name="Straight Connector 87"/>
          <p:cNvCxnSpPr>
            <a:stCxn id="86" idx="7"/>
            <a:endCxn id="87" idx="2"/>
          </p:cNvCxnSpPr>
          <p:nvPr/>
        </p:nvCxnSpPr>
        <p:spPr>
          <a:xfrm flipV="1">
            <a:off x="6599654" y="2166664"/>
            <a:ext cx="519023" cy="3719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5912992" y="1854700"/>
            <a:ext cx="800219" cy="276999"/>
          </a:xfrm>
          <a:prstGeom prst="rect">
            <a:avLst/>
          </a:prstGeom>
          <a:noFill/>
        </p:spPr>
        <p:txBody>
          <a:bodyPr wrap="none" rtlCol="0">
            <a:spAutoFit/>
          </a:bodyPr>
          <a:lstStyle/>
          <a:p>
            <a:r>
              <a:rPr lang="en-US" sz="1200" dirty="0" smtClean="0">
                <a:solidFill>
                  <a:srgbClr val="008000"/>
                </a:solidFill>
              </a:rPr>
              <a:t>STP-1-A-3</a:t>
            </a:r>
            <a:endParaRPr lang="en-US" sz="1200" dirty="0">
              <a:solidFill>
                <a:srgbClr val="008000"/>
              </a:solidFill>
            </a:endParaRPr>
          </a:p>
        </p:txBody>
      </p:sp>
      <p:sp>
        <p:nvSpPr>
          <p:cNvPr id="90" name="TextBox 89"/>
          <p:cNvSpPr txBox="1"/>
          <p:nvPr/>
        </p:nvSpPr>
        <p:spPr>
          <a:xfrm>
            <a:off x="6639052" y="1732077"/>
            <a:ext cx="790902" cy="276999"/>
          </a:xfrm>
          <a:prstGeom prst="rect">
            <a:avLst/>
          </a:prstGeom>
          <a:noFill/>
        </p:spPr>
        <p:txBody>
          <a:bodyPr wrap="none" rtlCol="0">
            <a:spAutoFit/>
          </a:bodyPr>
          <a:lstStyle/>
          <a:p>
            <a:r>
              <a:rPr lang="en-US" sz="1200" dirty="0" smtClean="0">
                <a:solidFill>
                  <a:srgbClr val="008000"/>
                </a:solidFill>
              </a:rPr>
              <a:t>STP-1-B-3</a:t>
            </a:r>
            <a:endParaRPr lang="en-US" sz="1200" dirty="0">
              <a:solidFill>
                <a:srgbClr val="008000"/>
              </a:solidFill>
            </a:endParaRPr>
          </a:p>
        </p:txBody>
      </p:sp>
    </p:spTree>
    <p:extLst>
      <p:ext uri="{BB962C8B-B14F-4D97-AF65-F5344CB8AC3E}">
        <p14:creationId xmlns:p14="http://schemas.microsoft.com/office/powerpoint/2010/main" val="5790965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5143968" y="3657520"/>
            <a:ext cx="3542832" cy="29026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7" name="Oval 6"/>
          <p:cNvSpPr/>
          <p:nvPr/>
        </p:nvSpPr>
        <p:spPr>
          <a:xfrm>
            <a:off x="649111" y="4092216"/>
            <a:ext cx="2784593" cy="22954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NSI Transfer Function</a:t>
            </a:r>
            <a:endParaRPr lang="en-US" dirty="0"/>
          </a:p>
        </p:txBody>
      </p:sp>
      <p:sp>
        <p:nvSpPr>
          <p:cNvPr id="3" name="Content Placeholder 2"/>
          <p:cNvSpPr>
            <a:spLocks noGrp="1"/>
          </p:cNvSpPr>
          <p:nvPr>
            <p:ph idx="1"/>
          </p:nvPr>
        </p:nvSpPr>
        <p:spPr>
          <a:xfrm>
            <a:off x="457200" y="1600201"/>
            <a:ext cx="8229600" cy="1804644"/>
          </a:xfrm>
        </p:spPr>
        <p:txBody>
          <a:bodyPr>
            <a:noAutofit/>
          </a:bodyPr>
          <a:lstStyle/>
          <a:p>
            <a:r>
              <a:rPr lang="en-US" sz="2000" dirty="0" smtClean="0"/>
              <a:t>In this new model the Transfer Function is not required since similar outcomes can be achieved through the definition of separate Service Domains.</a:t>
            </a:r>
          </a:p>
          <a:p>
            <a:r>
              <a:rPr lang="en-US" sz="2000" dirty="0" smtClean="0"/>
              <a:t>Remember a Service Domain has the requirement for single Service Type and full interconnectivity between member STP.</a:t>
            </a:r>
            <a:endParaRPr lang="en-US" sz="2000" dirty="0"/>
          </a:p>
        </p:txBody>
      </p:sp>
      <p:sp>
        <p:nvSpPr>
          <p:cNvPr id="4" name="Oval 3"/>
          <p:cNvSpPr/>
          <p:nvPr/>
        </p:nvSpPr>
        <p:spPr>
          <a:xfrm>
            <a:off x="1269996" y="4628433"/>
            <a:ext cx="658518" cy="592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TF1</a:t>
            </a:r>
            <a:endParaRPr lang="en-US" sz="1400" dirty="0"/>
          </a:p>
        </p:txBody>
      </p:sp>
      <p:sp>
        <p:nvSpPr>
          <p:cNvPr id="6" name="Oval 5"/>
          <p:cNvSpPr/>
          <p:nvPr/>
        </p:nvSpPr>
        <p:spPr>
          <a:xfrm>
            <a:off x="2203215" y="5127030"/>
            <a:ext cx="658518" cy="592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TF2</a:t>
            </a:r>
            <a:endParaRPr lang="en-US" sz="1400" dirty="0"/>
          </a:p>
        </p:txBody>
      </p:sp>
      <p:sp>
        <p:nvSpPr>
          <p:cNvPr id="8" name="Oval 7"/>
          <p:cNvSpPr/>
          <p:nvPr/>
        </p:nvSpPr>
        <p:spPr>
          <a:xfrm>
            <a:off x="2015066" y="409221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Oval 8"/>
          <p:cNvSpPr/>
          <p:nvPr/>
        </p:nvSpPr>
        <p:spPr>
          <a:xfrm>
            <a:off x="803392" y="4666068"/>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Oval 9"/>
          <p:cNvSpPr/>
          <p:nvPr/>
        </p:nvSpPr>
        <p:spPr>
          <a:xfrm>
            <a:off x="1175926" y="4280364"/>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Oval 10"/>
          <p:cNvSpPr/>
          <p:nvPr/>
        </p:nvSpPr>
        <p:spPr>
          <a:xfrm>
            <a:off x="1646295" y="409221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Oval 11"/>
          <p:cNvSpPr/>
          <p:nvPr/>
        </p:nvSpPr>
        <p:spPr>
          <a:xfrm>
            <a:off x="649111" y="5347164"/>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 name="Oval 13"/>
          <p:cNvSpPr/>
          <p:nvPr/>
        </p:nvSpPr>
        <p:spPr>
          <a:xfrm>
            <a:off x="2679227" y="6067772"/>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 name="Oval 14"/>
          <p:cNvSpPr/>
          <p:nvPr/>
        </p:nvSpPr>
        <p:spPr>
          <a:xfrm>
            <a:off x="3175940" y="5535312"/>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 name="Oval 15"/>
          <p:cNvSpPr/>
          <p:nvPr/>
        </p:nvSpPr>
        <p:spPr>
          <a:xfrm>
            <a:off x="1081851" y="595864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7" name="Oval 16"/>
          <p:cNvSpPr/>
          <p:nvPr/>
        </p:nvSpPr>
        <p:spPr>
          <a:xfrm>
            <a:off x="2987791" y="4556942"/>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8" name="Oval 17"/>
          <p:cNvSpPr/>
          <p:nvPr/>
        </p:nvSpPr>
        <p:spPr>
          <a:xfrm>
            <a:off x="3270014" y="503295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Oval 18"/>
          <p:cNvSpPr/>
          <p:nvPr/>
        </p:nvSpPr>
        <p:spPr>
          <a:xfrm>
            <a:off x="2585152" y="4186290"/>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24" name="Straight Connector 23"/>
          <p:cNvCxnSpPr>
            <a:stCxn id="11" idx="4"/>
            <a:endCxn id="4" idx="0"/>
          </p:cNvCxnSpPr>
          <p:nvPr/>
        </p:nvCxnSpPr>
        <p:spPr>
          <a:xfrm flipH="1">
            <a:off x="1599255" y="4280364"/>
            <a:ext cx="141115" cy="34806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8" idx="4"/>
          </p:cNvCxnSpPr>
          <p:nvPr/>
        </p:nvCxnSpPr>
        <p:spPr>
          <a:xfrm flipH="1">
            <a:off x="1834444" y="4280364"/>
            <a:ext cx="274697" cy="4348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0" idx="4"/>
            <a:endCxn id="4" idx="1"/>
          </p:cNvCxnSpPr>
          <p:nvPr/>
        </p:nvCxnSpPr>
        <p:spPr>
          <a:xfrm>
            <a:off x="1270001" y="4468512"/>
            <a:ext cx="96433" cy="24671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9" idx="5"/>
            <a:endCxn id="4" idx="2"/>
          </p:cNvCxnSpPr>
          <p:nvPr/>
        </p:nvCxnSpPr>
        <p:spPr>
          <a:xfrm>
            <a:off x="963987" y="4826662"/>
            <a:ext cx="306009" cy="9810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endCxn id="4" idx="3"/>
          </p:cNvCxnSpPr>
          <p:nvPr/>
        </p:nvCxnSpPr>
        <p:spPr>
          <a:xfrm flipV="1">
            <a:off x="837260" y="5134306"/>
            <a:ext cx="529174" cy="28435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6" idx="7"/>
            <a:endCxn id="4" idx="4"/>
          </p:cNvCxnSpPr>
          <p:nvPr/>
        </p:nvCxnSpPr>
        <p:spPr>
          <a:xfrm flipV="1">
            <a:off x="1242446" y="5221100"/>
            <a:ext cx="356809" cy="7651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6" idx="4"/>
          </p:cNvCxnSpPr>
          <p:nvPr/>
        </p:nvCxnSpPr>
        <p:spPr>
          <a:xfrm flipH="1" flipV="1">
            <a:off x="2532474" y="5719697"/>
            <a:ext cx="146753" cy="348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6" idx="0"/>
            <a:endCxn id="19" idx="4"/>
          </p:cNvCxnSpPr>
          <p:nvPr/>
        </p:nvCxnSpPr>
        <p:spPr>
          <a:xfrm flipV="1">
            <a:off x="2532474" y="4374438"/>
            <a:ext cx="146753" cy="7525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6" idx="7"/>
            <a:endCxn id="17" idx="3"/>
          </p:cNvCxnSpPr>
          <p:nvPr/>
        </p:nvCxnSpPr>
        <p:spPr>
          <a:xfrm flipV="1">
            <a:off x="2765295" y="4717536"/>
            <a:ext cx="250050" cy="4962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6" idx="6"/>
            <a:endCxn id="18" idx="2"/>
          </p:cNvCxnSpPr>
          <p:nvPr/>
        </p:nvCxnSpPr>
        <p:spPr>
          <a:xfrm flipV="1">
            <a:off x="2861733" y="5127030"/>
            <a:ext cx="408281" cy="29633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6" idx="5"/>
            <a:endCxn id="15" idx="2"/>
          </p:cNvCxnSpPr>
          <p:nvPr/>
        </p:nvCxnSpPr>
        <p:spPr>
          <a:xfrm flipV="1">
            <a:off x="2765295" y="5629386"/>
            <a:ext cx="410645" cy="351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5" name="Right Arrow 64"/>
          <p:cNvSpPr/>
          <p:nvPr/>
        </p:nvSpPr>
        <p:spPr>
          <a:xfrm>
            <a:off x="3603037" y="4826662"/>
            <a:ext cx="1458148" cy="8654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5405432" y="3947280"/>
            <a:ext cx="1513847" cy="14713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1</a:t>
            </a:r>
            <a:endParaRPr lang="en-US" sz="1400" dirty="0"/>
          </a:p>
        </p:txBody>
      </p:sp>
      <p:sp>
        <p:nvSpPr>
          <p:cNvPr id="67" name="Oval 66"/>
          <p:cNvSpPr/>
          <p:nvPr/>
        </p:nvSpPr>
        <p:spPr>
          <a:xfrm>
            <a:off x="6820169" y="4668667"/>
            <a:ext cx="1719678" cy="15265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2</a:t>
            </a:r>
            <a:endParaRPr lang="en-US" sz="1400" dirty="0"/>
          </a:p>
        </p:txBody>
      </p:sp>
      <p:sp>
        <p:nvSpPr>
          <p:cNvPr id="68" name="Oval 67"/>
          <p:cNvSpPr/>
          <p:nvPr/>
        </p:nvSpPr>
        <p:spPr>
          <a:xfrm>
            <a:off x="6126041" y="3947280"/>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9" name="Oval 68"/>
          <p:cNvSpPr/>
          <p:nvPr/>
        </p:nvSpPr>
        <p:spPr>
          <a:xfrm>
            <a:off x="5405432" y="4381315"/>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0" name="Oval 69"/>
          <p:cNvSpPr/>
          <p:nvPr/>
        </p:nvSpPr>
        <p:spPr>
          <a:xfrm>
            <a:off x="5640271" y="506247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1" name="Oval 70"/>
          <p:cNvSpPr/>
          <p:nvPr/>
        </p:nvSpPr>
        <p:spPr>
          <a:xfrm>
            <a:off x="6126041" y="523194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2" name="Oval 71"/>
          <p:cNvSpPr/>
          <p:nvPr/>
        </p:nvSpPr>
        <p:spPr>
          <a:xfrm>
            <a:off x="5676363" y="407898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3" name="Oval 72"/>
          <p:cNvSpPr/>
          <p:nvPr/>
        </p:nvSpPr>
        <p:spPr>
          <a:xfrm>
            <a:off x="5433099" y="4701167"/>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4" name="Oval 73"/>
          <p:cNvSpPr/>
          <p:nvPr/>
        </p:nvSpPr>
        <p:spPr>
          <a:xfrm>
            <a:off x="7614154" y="4657719"/>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5" name="Oval 74"/>
          <p:cNvSpPr/>
          <p:nvPr/>
        </p:nvSpPr>
        <p:spPr>
          <a:xfrm>
            <a:off x="8351698" y="5255443"/>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6" name="Oval 75"/>
          <p:cNvSpPr/>
          <p:nvPr/>
        </p:nvSpPr>
        <p:spPr>
          <a:xfrm>
            <a:off x="8001734" y="5901038"/>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7" name="Oval 76"/>
          <p:cNvSpPr/>
          <p:nvPr/>
        </p:nvSpPr>
        <p:spPr>
          <a:xfrm>
            <a:off x="7614154" y="6017097"/>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8" name="Oval 77"/>
          <p:cNvSpPr/>
          <p:nvPr/>
        </p:nvSpPr>
        <p:spPr>
          <a:xfrm>
            <a:off x="8048773" y="4811905"/>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9" name="Oval 78"/>
          <p:cNvSpPr/>
          <p:nvPr/>
        </p:nvSpPr>
        <p:spPr>
          <a:xfrm>
            <a:off x="8257623" y="5656446"/>
            <a:ext cx="188149" cy="18814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TextBox 4"/>
          <p:cNvSpPr txBox="1"/>
          <p:nvPr/>
        </p:nvSpPr>
        <p:spPr>
          <a:xfrm>
            <a:off x="1485547" y="5889063"/>
            <a:ext cx="997990" cy="369332"/>
          </a:xfrm>
          <a:prstGeom prst="rect">
            <a:avLst/>
          </a:prstGeom>
          <a:noFill/>
        </p:spPr>
        <p:txBody>
          <a:bodyPr wrap="none" rtlCol="0">
            <a:spAutoFit/>
          </a:bodyPr>
          <a:lstStyle/>
          <a:p>
            <a:r>
              <a:rPr lang="en-US" dirty="0" smtClean="0">
                <a:solidFill>
                  <a:schemeClr val="bg1"/>
                </a:solidFill>
              </a:rPr>
              <a:t>Network</a:t>
            </a:r>
            <a:endParaRPr lang="en-US" dirty="0">
              <a:solidFill>
                <a:schemeClr val="bg1"/>
              </a:solidFill>
            </a:endParaRPr>
          </a:p>
        </p:txBody>
      </p:sp>
      <p:sp>
        <p:nvSpPr>
          <p:cNvPr id="48" name="TextBox 47"/>
          <p:cNvSpPr txBox="1"/>
          <p:nvPr/>
        </p:nvSpPr>
        <p:spPr>
          <a:xfrm>
            <a:off x="6036032" y="5986200"/>
            <a:ext cx="997990" cy="369332"/>
          </a:xfrm>
          <a:prstGeom prst="rect">
            <a:avLst/>
          </a:prstGeom>
          <a:noFill/>
        </p:spPr>
        <p:txBody>
          <a:bodyPr wrap="none" rtlCol="0">
            <a:spAutoFit/>
          </a:bodyPr>
          <a:lstStyle/>
          <a:p>
            <a:r>
              <a:rPr lang="en-US" dirty="0" smtClean="0">
                <a:solidFill>
                  <a:schemeClr val="bg1"/>
                </a:solidFill>
              </a:rPr>
              <a:t>Network</a:t>
            </a:r>
            <a:endParaRPr lang="en-US" dirty="0">
              <a:solidFill>
                <a:schemeClr val="bg1"/>
              </a:solidFill>
            </a:endParaRPr>
          </a:p>
        </p:txBody>
      </p:sp>
    </p:spTree>
    <p:extLst>
      <p:ext uri="{BB962C8B-B14F-4D97-AF65-F5344CB8AC3E}">
        <p14:creationId xmlns:p14="http://schemas.microsoft.com/office/powerpoint/2010/main" val="24654575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875407" y="1328240"/>
            <a:ext cx="3811393" cy="53236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Adaptation</a:t>
            </a:r>
            <a:endParaRPr lang="en-US" dirty="0"/>
          </a:p>
        </p:txBody>
      </p:sp>
      <p:sp>
        <p:nvSpPr>
          <p:cNvPr id="4" name="Rectangle 3"/>
          <p:cNvSpPr/>
          <p:nvPr/>
        </p:nvSpPr>
        <p:spPr>
          <a:xfrm>
            <a:off x="5111443" y="1484726"/>
            <a:ext cx="3317682" cy="478681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TextBox 4"/>
          <p:cNvSpPr txBox="1"/>
          <p:nvPr/>
        </p:nvSpPr>
        <p:spPr>
          <a:xfrm>
            <a:off x="5111443" y="5877771"/>
            <a:ext cx="1083460" cy="338554"/>
          </a:xfrm>
          <a:prstGeom prst="rect">
            <a:avLst/>
          </a:prstGeom>
          <a:noFill/>
        </p:spPr>
        <p:txBody>
          <a:bodyPr wrap="square" rtlCol="0">
            <a:spAutoFit/>
          </a:bodyPr>
          <a:lstStyle/>
          <a:p>
            <a:r>
              <a:rPr lang="en-US" sz="1600" dirty="0" smtClean="0">
                <a:solidFill>
                  <a:srgbClr val="FFFFFF"/>
                </a:solidFill>
              </a:rPr>
              <a:t>Network 1</a:t>
            </a:r>
            <a:endParaRPr lang="en-US" sz="1600" dirty="0">
              <a:solidFill>
                <a:srgbClr val="FFFFFF"/>
              </a:solidFill>
            </a:endParaRPr>
          </a:p>
        </p:txBody>
      </p:sp>
      <p:sp>
        <p:nvSpPr>
          <p:cNvPr id="6" name="Oval 5"/>
          <p:cNvSpPr/>
          <p:nvPr/>
        </p:nvSpPr>
        <p:spPr>
          <a:xfrm>
            <a:off x="6092995" y="4523987"/>
            <a:ext cx="1335856" cy="11951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2</a:t>
            </a:r>
          </a:p>
          <a:p>
            <a:pPr algn="ctr"/>
            <a:r>
              <a:rPr lang="en-US" sz="1400" dirty="0" smtClean="0"/>
              <a:t>SD C</a:t>
            </a:r>
            <a:endParaRPr lang="en-US" sz="1400" dirty="0"/>
          </a:p>
        </p:txBody>
      </p:sp>
      <p:sp>
        <p:nvSpPr>
          <p:cNvPr id="8" name="Oval 7"/>
          <p:cNvSpPr/>
          <p:nvPr/>
        </p:nvSpPr>
        <p:spPr>
          <a:xfrm>
            <a:off x="7282696" y="5073917"/>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Oval 8"/>
          <p:cNvSpPr/>
          <p:nvPr/>
        </p:nvSpPr>
        <p:spPr>
          <a:xfrm>
            <a:off x="6691307" y="5571876"/>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Oval 9"/>
          <p:cNvSpPr/>
          <p:nvPr/>
        </p:nvSpPr>
        <p:spPr>
          <a:xfrm>
            <a:off x="6092995" y="5073917"/>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Diamond 10"/>
          <p:cNvSpPr/>
          <p:nvPr/>
        </p:nvSpPr>
        <p:spPr>
          <a:xfrm>
            <a:off x="6088821" y="3116741"/>
            <a:ext cx="1354667" cy="116651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12" name="TextBox 11"/>
          <p:cNvSpPr txBox="1"/>
          <p:nvPr/>
        </p:nvSpPr>
        <p:spPr>
          <a:xfrm>
            <a:off x="6302858" y="3493037"/>
            <a:ext cx="998365" cy="523220"/>
          </a:xfrm>
          <a:prstGeom prst="rect">
            <a:avLst/>
          </a:prstGeom>
          <a:noFill/>
        </p:spPr>
        <p:txBody>
          <a:bodyPr wrap="none" rtlCol="0">
            <a:spAutoFit/>
          </a:bodyPr>
          <a:lstStyle/>
          <a:p>
            <a:pPr algn="ctr"/>
            <a:r>
              <a:rPr lang="en-US" sz="1400" dirty="0" smtClean="0">
                <a:solidFill>
                  <a:schemeClr val="bg1"/>
                </a:solidFill>
              </a:rPr>
              <a:t>Adaptation</a:t>
            </a:r>
          </a:p>
          <a:p>
            <a:pPr algn="ctr"/>
            <a:r>
              <a:rPr lang="en-US" sz="1400" dirty="0" smtClean="0">
                <a:solidFill>
                  <a:schemeClr val="bg1"/>
                </a:solidFill>
              </a:rPr>
              <a:t>SD B</a:t>
            </a:r>
          </a:p>
        </p:txBody>
      </p:sp>
      <p:cxnSp>
        <p:nvCxnSpPr>
          <p:cNvPr id="13" name="Straight Connector 12"/>
          <p:cNvCxnSpPr>
            <a:endCxn id="11" idx="2"/>
          </p:cNvCxnSpPr>
          <p:nvPr/>
        </p:nvCxnSpPr>
        <p:spPr>
          <a:xfrm flipV="1">
            <a:off x="6764385" y="4283259"/>
            <a:ext cx="1770" cy="240728"/>
          </a:xfrm>
          <a:prstGeom prst="line">
            <a:avLst/>
          </a:prstGeom>
          <a:ln>
            <a:headEnd type="none" w="lg" len="lg"/>
          </a:ln>
        </p:spPr>
        <p:style>
          <a:lnRef idx="3">
            <a:schemeClr val="accent1"/>
          </a:lnRef>
          <a:fillRef idx="0">
            <a:schemeClr val="accent1"/>
          </a:fillRef>
          <a:effectRef idx="2">
            <a:schemeClr val="accent1"/>
          </a:effectRef>
          <a:fontRef idx="minor">
            <a:schemeClr val="tx1"/>
          </a:fontRef>
        </p:style>
      </p:cxnSp>
      <p:grpSp>
        <p:nvGrpSpPr>
          <p:cNvPr id="16" name="Group 15"/>
          <p:cNvGrpSpPr/>
          <p:nvPr/>
        </p:nvGrpSpPr>
        <p:grpSpPr>
          <a:xfrm>
            <a:off x="6098024" y="1687796"/>
            <a:ext cx="1335856" cy="1195194"/>
            <a:chOff x="1714709" y="1417638"/>
            <a:chExt cx="1335856" cy="1195194"/>
          </a:xfrm>
        </p:grpSpPr>
        <p:sp>
          <p:nvSpPr>
            <p:cNvPr id="17" name="Oval 16"/>
            <p:cNvSpPr/>
            <p:nvPr/>
          </p:nvSpPr>
          <p:spPr>
            <a:xfrm>
              <a:off x="1714709" y="1417638"/>
              <a:ext cx="1335856" cy="11951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1</a:t>
              </a:r>
            </a:p>
            <a:p>
              <a:pPr algn="ctr"/>
              <a:r>
                <a:rPr lang="en-US" sz="1400" dirty="0" smtClean="0"/>
                <a:t>SD A</a:t>
              </a:r>
              <a:endParaRPr lang="en-US" sz="1400" dirty="0"/>
            </a:p>
          </p:txBody>
        </p:sp>
        <p:sp>
          <p:nvSpPr>
            <p:cNvPr id="18" name="Oval 17"/>
            <p:cNvSpPr/>
            <p:nvPr/>
          </p:nvSpPr>
          <p:spPr>
            <a:xfrm>
              <a:off x="2313021" y="141763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Oval 18"/>
            <p:cNvSpPr/>
            <p:nvPr/>
          </p:nvSpPr>
          <p:spPr>
            <a:xfrm>
              <a:off x="2904410" y="196756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Oval 20"/>
            <p:cNvSpPr/>
            <p:nvPr/>
          </p:nvSpPr>
          <p:spPr>
            <a:xfrm>
              <a:off x="1714709" y="196756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cxnSp>
        <p:nvCxnSpPr>
          <p:cNvPr id="22" name="Straight Connector 21"/>
          <p:cNvCxnSpPr>
            <a:stCxn id="11" idx="0"/>
            <a:endCxn id="17" idx="4"/>
          </p:cNvCxnSpPr>
          <p:nvPr/>
        </p:nvCxnSpPr>
        <p:spPr>
          <a:xfrm flipH="1" flipV="1">
            <a:off x="6765952" y="2882990"/>
            <a:ext cx="203" cy="233751"/>
          </a:xfrm>
          <a:prstGeom prst="line">
            <a:avLst/>
          </a:prstGeom>
          <a:ln>
            <a:headEnd type="none" w="lg" len="lg"/>
            <a:tailEnd type="non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6876690" y="1484726"/>
            <a:ext cx="914552" cy="307777"/>
          </a:xfrm>
          <a:prstGeom prst="rect">
            <a:avLst/>
          </a:prstGeom>
          <a:noFill/>
        </p:spPr>
        <p:txBody>
          <a:bodyPr wrap="square" rtlCol="0">
            <a:spAutoFit/>
          </a:bodyPr>
          <a:lstStyle/>
          <a:p>
            <a:r>
              <a:rPr lang="en-US" sz="1400" dirty="0" smtClean="0">
                <a:solidFill>
                  <a:srgbClr val="FFFFFF"/>
                </a:solidFill>
              </a:rPr>
              <a:t>STP 1-A-2</a:t>
            </a:r>
            <a:endParaRPr lang="en-US" sz="1400" dirty="0">
              <a:solidFill>
                <a:srgbClr val="FFFFFF"/>
              </a:solidFill>
            </a:endParaRPr>
          </a:p>
        </p:txBody>
      </p:sp>
      <p:sp>
        <p:nvSpPr>
          <p:cNvPr id="29" name="TextBox 28"/>
          <p:cNvSpPr txBox="1"/>
          <p:nvPr/>
        </p:nvSpPr>
        <p:spPr>
          <a:xfrm>
            <a:off x="7447252" y="5000367"/>
            <a:ext cx="914552" cy="307777"/>
          </a:xfrm>
          <a:prstGeom prst="rect">
            <a:avLst/>
          </a:prstGeom>
          <a:noFill/>
        </p:spPr>
        <p:txBody>
          <a:bodyPr wrap="square" rtlCol="0">
            <a:spAutoFit/>
          </a:bodyPr>
          <a:lstStyle/>
          <a:p>
            <a:r>
              <a:rPr lang="en-US" sz="1400" dirty="0" smtClean="0">
                <a:solidFill>
                  <a:schemeClr val="bg1"/>
                </a:solidFill>
              </a:rPr>
              <a:t>STP 2-C-3</a:t>
            </a:r>
            <a:endParaRPr lang="en-US" sz="1400" dirty="0">
              <a:solidFill>
                <a:schemeClr val="bg1"/>
              </a:solidFill>
            </a:endParaRPr>
          </a:p>
        </p:txBody>
      </p:sp>
      <p:sp>
        <p:nvSpPr>
          <p:cNvPr id="34" name="TextBox 33"/>
          <p:cNvSpPr txBox="1"/>
          <p:nvPr/>
        </p:nvSpPr>
        <p:spPr>
          <a:xfrm>
            <a:off x="5009652" y="6313297"/>
            <a:ext cx="1083460" cy="338554"/>
          </a:xfrm>
          <a:prstGeom prst="rect">
            <a:avLst/>
          </a:prstGeom>
          <a:noFill/>
        </p:spPr>
        <p:txBody>
          <a:bodyPr wrap="square" rtlCol="0">
            <a:spAutoFit/>
          </a:bodyPr>
          <a:lstStyle/>
          <a:p>
            <a:r>
              <a:rPr lang="en-US" sz="1600" dirty="0" smtClean="0">
                <a:solidFill>
                  <a:srgbClr val="000000"/>
                </a:solidFill>
              </a:rPr>
              <a:t>NSA 1</a:t>
            </a:r>
            <a:endParaRPr lang="en-US" sz="1600" dirty="0">
              <a:solidFill>
                <a:srgbClr val="000000"/>
              </a:solidFill>
            </a:endParaRPr>
          </a:p>
        </p:txBody>
      </p:sp>
      <p:sp>
        <p:nvSpPr>
          <p:cNvPr id="35" name="TextBox 34"/>
          <p:cNvSpPr txBox="1"/>
          <p:nvPr/>
        </p:nvSpPr>
        <p:spPr>
          <a:xfrm>
            <a:off x="7438049" y="2139049"/>
            <a:ext cx="914552" cy="307777"/>
          </a:xfrm>
          <a:prstGeom prst="rect">
            <a:avLst/>
          </a:prstGeom>
          <a:noFill/>
        </p:spPr>
        <p:txBody>
          <a:bodyPr wrap="square" rtlCol="0">
            <a:spAutoFit/>
          </a:bodyPr>
          <a:lstStyle/>
          <a:p>
            <a:r>
              <a:rPr lang="en-US" sz="1400" dirty="0" smtClean="0">
                <a:solidFill>
                  <a:srgbClr val="FFFFFF"/>
                </a:solidFill>
              </a:rPr>
              <a:t>STP 1-A-3</a:t>
            </a:r>
            <a:endParaRPr lang="en-US" sz="1400" dirty="0">
              <a:solidFill>
                <a:srgbClr val="FFFFFF"/>
              </a:solidFill>
            </a:endParaRPr>
          </a:p>
        </p:txBody>
      </p:sp>
      <p:sp>
        <p:nvSpPr>
          <p:cNvPr id="36" name="TextBox 35"/>
          <p:cNvSpPr txBox="1"/>
          <p:nvPr/>
        </p:nvSpPr>
        <p:spPr>
          <a:xfrm>
            <a:off x="5229487" y="2139049"/>
            <a:ext cx="914552" cy="307777"/>
          </a:xfrm>
          <a:prstGeom prst="rect">
            <a:avLst/>
          </a:prstGeom>
          <a:noFill/>
        </p:spPr>
        <p:txBody>
          <a:bodyPr wrap="square" rtlCol="0">
            <a:spAutoFit/>
          </a:bodyPr>
          <a:lstStyle/>
          <a:p>
            <a:r>
              <a:rPr lang="en-US" sz="1400" dirty="0" smtClean="0">
                <a:solidFill>
                  <a:srgbClr val="FFFFFF"/>
                </a:solidFill>
              </a:rPr>
              <a:t>STP 1-A-1</a:t>
            </a:r>
            <a:endParaRPr lang="en-US" sz="1400" dirty="0">
              <a:solidFill>
                <a:srgbClr val="FFFFFF"/>
              </a:solidFill>
            </a:endParaRPr>
          </a:p>
        </p:txBody>
      </p:sp>
      <p:sp>
        <p:nvSpPr>
          <p:cNvPr id="37" name="TextBox 36"/>
          <p:cNvSpPr txBox="1"/>
          <p:nvPr/>
        </p:nvSpPr>
        <p:spPr>
          <a:xfrm>
            <a:off x="6308879" y="5752114"/>
            <a:ext cx="914552" cy="307777"/>
          </a:xfrm>
          <a:prstGeom prst="rect">
            <a:avLst/>
          </a:prstGeom>
          <a:noFill/>
        </p:spPr>
        <p:txBody>
          <a:bodyPr wrap="square" rtlCol="0">
            <a:spAutoFit/>
          </a:bodyPr>
          <a:lstStyle/>
          <a:p>
            <a:r>
              <a:rPr lang="en-US" sz="1400" dirty="0" smtClean="0">
                <a:solidFill>
                  <a:schemeClr val="bg1"/>
                </a:solidFill>
              </a:rPr>
              <a:t>STP 2-C-2</a:t>
            </a:r>
            <a:endParaRPr lang="en-US" sz="1400" dirty="0">
              <a:solidFill>
                <a:schemeClr val="bg1"/>
              </a:solidFill>
            </a:endParaRPr>
          </a:p>
        </p:txBody>
      </p:sp>
      <p:sp>
        <p:nvSpPr>
          <p:cNvPr id="38" name="TextBox 37"/>
          <p:cNvSpPr txBox="1"/>
          <p:nvPr/>
        </p:nvSpPr>
        <p:spPr>
          <a:xfrm>
            <a:off x="5219159" y="4981963"/>
            <a:ext cx="914552" cy="307777"/>
          </a:xfrm>
          <a:prstGeom prst="rect">
            <a:avLst/>
          </a:prstGeom>
          <a:noFill/>
        </p:spPr>
        <p:txBody>
          <a:bodyPr wrap="square" rtlCol="0">
            <a:spAutoFit/>
          </a:bodyPr>
          <a:lstStyle/>
          <a:p>
            <a:r>
              <a:rPr lang="en-US" sz="1400" dirty="0" smtClean="0">
                <a:solidFill>
                  <a:schemeClr val="bg1"/>
                </a:solidFill>
              </a:rPr>
              <a:t>STP 2-C-1</a:t>
            </a:r>
            <a:endParaRPr lang="en-US" sz="1400" dirty="0">
              <a:solidFill>
                <a:schemeClr val="bg1"/>
              </a:solidFill>
            </a:endParaRPr>
          </a:p>
        </p:txBody>
      </p:sp>
      <p:sp>
        <p:nvSpPr>
          <p:cNvPr id="39" name="TextBox 38"/>
          <p:cNvSpPr txBox="1"/>
          <p:nvPr/>
        </p:nvSpPr>
        <p:spPr>
          <a:xfrm>
            <a:off x="319614" y="1328241"/>
            <a:ext cx="4438165" cy="5317874"/>
          </a:xfrm>
          <a:prstGeom prst="rect">
            <a:avLst/>
          </a:prstGeom>
          <a:noFill/>
        </p:spPr>
        <p:txBody>
          <a:bodyPr wrap="square" rtlCol="0">
            <a:normAutofit fontScale="92500" lnSpcReduction="10000"/>
          </a:bodyPr>
          <a:lstStyle/>
          <a:p>
            <a:r>
              <a:rPr lang="en-US" sz="1200" dirty="0" smtClean="0">
                <a:latin typeface="Arial"/>
                <a:cs typeface="Arial"/>
              </a:rPr>
              <a:t>Service Domains contain a set of STP of the same Service Type that are capable of being interconnected.</a:t>
            </a:r>
          </a:p>
          <a:p>
            <a:endParaRPr lang="en-US" sz="1200" dirty="0" smtClean="0">
              <a:latin typeface="Arial"/>
              <a:cs typeface="Arial"/>
            </a:endParaRPr>
          </a:p>
          <a:p>
            <a:r>
              <a:rPr lang="en-US" sz="1200" dirty="0" smtClean="0">
                <a:latin typeface="Arial"/>
                <a:cs typeface="Arial"/>
              </a:rPr>
              <a:t>Adaptations are used to connect STP from two Service Domains within the same Network, essentially allowing a path finder to determine if it is possible to “enter” an STP in one Service Domain and “exit” an STP on a different Service Domain.</a:t>
            </a:r>
          </a:p>
          <a:p>
            <a:endParaRPr lang="en-US" sz="1200" dirty="0">
              <a:latin typeface="Arial"/>
              <a:cs typeface="Arial"/>
            </a:endParaRPr>
          </a:p>
          <a:p>
            <a:r>
              <a:rPr lang="en-US" sz="1200" dirty="0" smtClean="0">
                <a:latin typeface="Arial"/>
                <a:cs typeface="Arial"/>
              </a:rPr>
              <a:t>Adaptation STP are added to each Service Domain to anchor the transitional SDP associated with the Adaptation.  This transitional SDP is not used in connections, and is only present to enable path finding between the domains.</a:t>
            </a:r>
          </a:p>
          <a:p>
            <a:endParaRPr lang="en-US" sz="1200" dirty="0" smtClean="0">
              <a:latin typeface="Arial"/>
              <a:cs typeface="Arial"/>
            </a:endParaRPr>
          </a:p>
          <a:p>
            <a:r>
              <a:rPr lang="en-US" sz="1200" dirty="0" smtClean="0">
                <a:latin typeface="Arial"/>
                <a:cs typeface="Arial"/>
              </a:rPr>
              <a:t>Adaptations are defined with their own Service Definition, describing the capabilities of the adaptation, and the service specific parameters needed to make the reservation requests across the Adaptation.</a:t>
            </a:r>
          </a:p>
          <a:p>
            <a:endParaRPr lang="en-US" sz="1200" dirty="0" smtClean="0">
              <a:latin typeface="Arial"/>
              <a:cs typeface="Arial"/>
            </a:endParaRPr>
          </a:p>
          <a:p>
            <a:r>
              <a:rPr lang="en-US" sz="1200" dirty="0" smtClean="0">
                <a:latin typeface="Arial"/>
                <a:cs typeface="Arial"/>
              </a:rPr>
              <a:t>A request to NSA 1 going from STP 1-A-2 to STP 2-C-2 can be made in a SINGLE request, however, the request parameters must specify the Service Type of the Adaptation.  These parameters will contain values required by each component STP, as well as adaptation specific parameters.  For example:</a:t>
            </a:r>
          </a:p>
          <a:p>
            <a:endParaRPr lang="en-US" sz="1200" dirty="0" smtClean="0">
              <a:latin typeface="Arial"/>
              <a:cs typeface="Arial"/>
            </a:endParaRPr>
          </a:p>
          <a:p>
            <a:pPr lvl="1"/>
            <a:r>
              <a:rPr lang="en-US" sz="1200" dirty="0" err="1" smtClean="0">
                <a:latin typeface="Arial"/>
                <a:cs typeface="Arial"/>
              </a:rPr>
              <a:t>resv.req</a:t>
            </a:r>
            <a:r>
              <a:rPr lang="en-US" sz="1200" dirty="0" smtClean="0">
                <a:latin typeface="Arial"/>
                <a:cs typeface="Arial"/>
              </a:rPr>
              <a:t> (</a:t>
            </a:r>
          </a:p>
          <a:p>
            <a:pPr lvl="1"/>
            <a:r>
              <a:rPr lang="en-US" sz="1200" dirty="0">
                <a:latin typeface="Arial"/>
                <a:cs typeface="Arial"/>
              </a:rPr>
              <a:t>	</a:t>
            </a:r>
            <a:r>
              <a:rPr lang="en-US" sz="1200" dirty="0" err="1" smtClean="0">
                <a:latin typeface="Arial"/>
                <a:cs typeface="Arial"/>
              </a:rPr>
              <a:t>serviceType</a:t>
            </a:r>
            <a:r>
              <a:rPr lang="en-US" sz="1200" dirty="0" smtClean="0">
                <a:latin typeface="Arial"/>
                <a:cs typeface="Arial"/>
              </a:rPr>
              <a:t>=“B”,</a:t>
            </a:r>
          </a:p>
          <a:p>
            <a:pPr lvl="1"/>
            <a:r>
              <a:rPr lang="en-US" sz="1200" dirty="0">
                <a:latin typeface="Arial"/>
                <a:cs typeface="Arial"/>
              </a:rPr>
              <a:t>	</a:t>
            </a:r>
            <a:r>
              <a:rPr lang="en-US" sz="1200" dirty="0" err="1" smtClean="0">
                <a:latin typeface="Arial"/>
                <a:cs typeface="Arial"/>
              </a:rPr>
              <a:t>sourceStp</a:t>
            </a:r>
            <a:r>
              <a:rPr lang="en-US" sz="1200" dirty="0" smtClean="0">
                <a:latin typeface="Arial"/>
                <a:cs typeface="Arial"/>
              </a:rPr>
              <a:t>=“STP 1-A-2”,</a:t>
            </a:r>
          </a:p>
          <a:p>
            <a:pPr lvl="1"/>
            <a:r>
              <a:rPr lang="en-US" sz="1200" dirty="0">
                <a:latin typeface="Arial"/>
                <a:cs typeface="Arial"/>
              </a:rPr>
              <a:t>	</a:t>
            </a:r>
            <a:r>
              <a:rPr lang="en-US" sz="1200" dirty="0" err="1" smtClean="0">
                <a:latin typeface="Arial"/>
                <a:cs typeface="Arial"/>
              </a:rPr>
              <a:t>sourceParams</a:t>
            </a:r>
            <a:r>
              <a:rPr lang="en-US" sz="1200" dirty="0" smtClean="0">
                <a:latin typeface="Arial"/>
                <a:cs typeface="Arial"/>
              </a:rPr>
              <a:t>={Ethernet parameters}, 	</a:t>
            </a:r>
            <a:r>
              <a:rPr lang="en-US" sz="1200" dirty="0" err="1" smtClean="0">
                <a:latin typeface="Arial"/>
                <a:cs typeface="Arial"/>
              </a:rPr>
              <a:t>destStp</a:t>
            </a:r>
            <a:r>
              <a:rPr lang="en-US" sz="1200" dirty="0" smtClean="0">
                <a:latin typeface="Arial"/>
                <a:cs typeface="Arial"/>
              </a:rPr>
              <a:t>=“STP 2-C-2”,</a:t>
            </a:r>
          </a:p>
          <a:p>
            <a:pPr lvl="1"/>
            <a:r>
              <a:rPr lang="en-US" sz="1200" dirty="0">
                <a:latin typeface="Arial"/>
                <a:cs typeface="Arial"/>
              </a:rPr>
              <a:t>	</a:t>
            </a:r>
            <a:r>
              <a:rPr lang="en-US" sz="1200" dirty="0" err="1" smtClean="0">
                <a:latin typeface="Arial"/>
                <a:cs typeface="Arial"/>
              </a:rPr>
              <a:t>destParams</a:t>
            </a:r>
            <a:r>
              <a:rPr lang="en-US" sz="1200" dirty="0" smtClean="0">
                <a:latin typeface="Arial"/>
                <a:cs typeface="Arial"/>
              </a:rPr>
              <a:t>={SDH parameters},</a:t>
            </a:r>
          </a:p>
          <a:p>
            <a:pPr lvl="1"/>
            <a:r>
              <a:rPr lang="en-US" sz="1200" dirty="0">
                <a:latin typeface="Arial"/>
                <a:cs typeface="Arial"/>
              </a:rPr>
              <a:t>	</a:t>
            </a:r>
            <a:r>
              <a:rPr lang="en-US" sz="1200" dirty="0" err="1" smtClean="0">
                <a:latin typeface="Arial"/>
                <a:cs typeface="Arial"/>
              </a:rPr>
              <a:t>adaptParms</a:t>
            </a:r>
            <a:r>
              <a:rPr lang="en-US" sz="1200" dirty="0" smtClean="0">
                <a:latin typeface="Arial"/>
                <a:cs typeface="Arial"/>
              </a:rPr>
              <a:t>={Adaptation specific </a:t>
            </a:r>
            <a:r>
              <a:rPr lang="en-US" sz="1200" dirty="0" err="1" smtClean="0">
                <a:latin typeface="Arial"/>
                <a:cs typeface="Arial"/>
              </a:rPr>
              <a:t>params</a:t>
            </a:r>
            <a:r>
              <a:rPr lang="en-US" sz="1200" dirty="0" smtClean="0">
                <a:latin typeface="Arial"/>
                <a:cs typeface="Arial"/>
              </a:rPr>
              <a:t>}</a:t>
            </a:r>
          </a:p>
          <a:p>
            <a:pPr lvl="1"/>
            <a:r>
              <a:rPr lang="en-US" sz="1200" dirty="0" smtClean="0">
                <a:latin typeface="Arial"/>
                <a:cs typeface="Arial"/>
              </a:rPr>
              <a:t>);</a:t>
            </a:r>
          </a:p>
        </p:txBody>
      </p:sp>
      <p:sp>
        <p:nvSpPr>
          <p:cNvPr id="27" name="Oval 26"/>
          <p:cNvSpPr/>
          <p:nvPr/>
        </p:nvSpPr>
        <p:spPr>
          <a:xfrm>
            <a:off x="6691307" y="2735685"/>
            <a:ext cx="146155" cy="14730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Oval 27"/>
          <p:cNvSpPr/>
          <p:nvPr/>
        </p:nvSpPr>
        <p:spPr>
          <a:xfrm>
            <a:off x="6697552" y="4551593"/>
            <a:ext cx="146155" cy="14730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3269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875407" y="1328240"/>
            <a:ext cx="3811393" cy="53236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Adaptation within Service Domains</a:t>
            </a:r>
            <a:endParaRPr lang="en-US" dirty="0"/>
          </a:p>
        </p:txBody>
      </p:sp>
      <p:sp>
        <p:nvSpPr>
          <p:cNvPr id="4" name="Rectangle 3"/>
          <p:cNvSpPr/>
          <p:nvPr/>
        </p:nvSpPr>
        <p:spPr>
          <a:xfrm>
            <a:off x="5111443" y="1484726"/>
            <a:ext cx="3317682" cy="478681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TextBox 4"/>
          <p:cNvSpPr txBox="1"/>
          <p:nvPr/>
        </p:nvSpPr>
        <p:spPr>
          <a:xfrm>
            <a:off x="5111443" y="5877771"/>
            <a:ext cx="1083460" cy="338554"/>
          </a:xfrm>
          <a:prstGeom prst="rect">
            <a:avLst/>
          </a:prstGeom>
          <a:noFill/>
        </p:spPr>
        <p:txBody>
          <a:bodyPr wrap="square" rtlCol="0">
            <a:spAutoFit/>
          </a:bodyPr>
          <a:lstStyle/>
          <a:p>
            <a:r>
              <a:rPr lang="en-US" sz="1600" dirty="0" smtClean="0">
                <a:solidFill>
                  <a:srgbClr val="FFFFFF"/>
                </a:solidFill>
              </a:rPr>
              <a:t>Network 1</a:t>
            </a:r>
            <a:endParaRPr lang="en-US" sz="1600" dirty="0">
              <a:solidFill>
                <a:srgbClr val="FFFFFF"/>
              </a:solidFill>
            </a:endParaRPr>
          </a:p>
        </p:txBody>
      </p:sp>
      <p:sp>
        <p:nvSpPr>
          <p:cNvPr id="6" name="Oval 5"/>
          <p:cNvSpPr/>
          <p:nvPr/>
        </p:nvSpPr>
        <p:spPr>
          <a:xfrm>
            <a:off x="6092995" y="4523987"/>
            <a:ext cx="1335856" cy="11951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2</a:t>
            </a:r>
          </a:p>
          <a:p>
            <a:pPr algn="ctr"/>
            <a:r>
              <a:rPr lang="en-US" sz="1400" dirty="0" smtClean="0"/>
              <a:t>SD C</a:t>
            </a:r>
            <a:endParaRPr lang="en-US" sz="1400" dirty="0"/>
          </a:p>
        </p:txBody>
      </p:sp>
      <p:sp>
        <p:nvSpPr>
          <p:cNvPr id="8" name="Oval 7"/>
          <p:cNvSpPr/>
          <p:nvPr/>
        </p:nvSpPr>
        <p:spPr>
          <a:xfrm>
            <a:off x="7282696" y="5073917"/>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Oval 8"/>
          <p:cNvSpPr/>
          <p:nvPr/>
        </p:nvSpPr>
        <p:spPr>
          <a:xfrm>
            <a:off x="6691307" y="5571876"/>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Oval 9"/>
          <p:cNvSpPr/>
          <p:nvPr/>
        </p:nvSpPr>
        <p:spPr>
          <a:xfrm>
            <a:off x="6092995" y="5073917"/>
            <a:ext cx="146155" cy="14730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Diamond 10"/>
          <p:cNvSpPr/>
          <p:nvPr/>
        </p:nvSpPr>
        <p:spPr>
          <a:xfrm>
            <a:off x="6088821" y="3116741"/>
            <a:ext cx="1354667" cy="116651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12" name="TextBox 11"/>
          <p:cNvSpPr txBox="1"/>
          <p:nvPr/>
        </p:nvSpPr>
        <p:spPr>
          <a:xfrm>
            <a:off x="6302858" y="3493037"/>
            <a:ext cx="998365" cy="523220"/>
          </a:xfrm>
          <a:prstGeom prst="rect">
            <a:avLst/>
          </a:prstGeom>
          <a:noFill/>
        </p:spPr>
        <p:txBody>
          <a:bodyPr wrap="none" rtlCol="0">
            <a:spAutoFit/>
          </a:bodyPr>
          <a:lstStyle/>
          <a:p>
            <a:pPr algn="ctr"/>
            <a:r>
              <a:rPr lang="en-US" sz="1400" dirty="0" smtClean="0">
                <a:solidFill>
                  <a:schemeClr val="bg1"/>
                </a:solidFill>
              </a:rPr>
              <a:t>Adaptation</a:t>
            </a:r>
          </a:p>
          <a:p>
            <a:pPr algn="ctr"/>
            <a:r>
              <a:rPr lang="en-US" sz="1400" dirty="0" smtClean="0">
                <a:solidFill>
                  <a:schemeClr val="bg1"/>
                </a:solidFill>
              </a:rPr>
              <a:t>SD B</a:t>
            </a:r>
          </a:p>
        </p:txBody>
      </p:sp>
      <p:grpSp>
        <p:nvGrpSpPr>
          <p:cNvPr id="16" name="Group 15"/>
          <p:cNvGrpSpPr/>
          <p:nvPr/>
        </p:nvGrpSpPr>
        <p:grpSpPr>
          <a:xfrm>
            <a:off x="6098024" y="1687796"/>
            <a:ext cx="1335856" cy="1195194"/>
            <a:chOff x="1714709" y="1417638"/>
            <a:chExt cx="1335856" cy="1195194"/>
          </a:xfrm>
        </p:grpSpPr>
        <p:sp>
          <p:nvSpPr>
            <p:cNvPr id="17" name="Oval 16"/>
            <p:cNvSpPr/>
            <p:nvPr/>
          </p:nvSpPr>
          <p:spPr>
            <a:xfrm>
              <a:off x="1714709" y="1417638"/>
              <a:ext cx="1335856" cy="11951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Service Domain 1</a:t>
              </a:r>
            </a:p>
            <a:p>
              <a:pPr algn="ctr"/>
              <a:r>
                <a:rPr lang="en-US" sz="1400" dirty="0" smtClean="0"/>
                <a:t>SD A</a:t>
              </a:r>
              <a:endParaRPr lang="en-US" sz="1400" dirty="0"/>
            </a:p>
          </p:txBody>
        </p:sp>
        <p:sp>
          <p:nvSpPr>
            <p:cNvPr id="18" name="Oval 17"/>
            <p:cNvSpPr/>
            <p:nvPr/>
          </p:nvSpPr>
          <p:spPr>
            <a:xfrm>
              <a:off x="2313021" y="141763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Oval 18"/>
            <p:cNvSpPr/>
            <p:nvPr/>
          </p:nvSpPr>
          <p:spPr>
            <a:xfrm>
              <a:off x="2904410" y="196756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Oval 20"/>
            <p:cNvSpPr/>
            <p:nvPr/>
          </p:nvSpPr>
          <p:spPr>
            <a:xfrm>
              <a:off x="1714709" y="1967568"/>
              <a:ext cx="146155" cy="147305"/>
            </a:xfrm>
            <a:prstGeom prst="ellipse">
              <a:avLst/>
            </a:prstGeom>
            <a:solidFill>
              <a:srgbClr val="008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cxnSp>
        <p:nvCxnSpPr>
          <p:cNvPr id="22" name="Straight Connector 21"/>
          <p:cNvCxnSpPr>
            <a:stCxn id="11" idx="1"/>
            <a:endCxn id="17" idx="3"/>
          </p:cNvCxnSpPr>
          <p:nvPr/>
        </p:nvCxnSpPr>
        <p:spPr>
          <a:xfrm flipV="1">
            <a:off x="6088821" y="2707958"/>
            <a:ext cx="204835" cy="992042"/>
          </a:xfrm>
          <a:prstGeom prst="line">
            <a:avLst/>
          </a:prstGeom>
          <a:ln>
            <a:headEnd type="none" w="lg" len="lg"/>
            <a:tailEnd type="non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6876690" y="1484726"/>
            <a:ext cx="914552" cy="307777"/>
          </a:xfrm>
          <a:prstGeom prst="rect">
            <a:avLst/>
          </a:prstGeom>
          <a:noFill/>
        </p:spPr>
        <p:txBody>
          <a:bodyPr wrap="square" rtlCol="0">
            <a:spAutoFit/>
          </a:bodyPr>
          <a:lstStyle/>
          <a:p>
            <a:r>
              <a:rPr lang="en-US" sz="1400" dirty="0" smtClean="0">
                <a:solidFill>
                  <a:srgbClr val="FFFFFF"/>
                </a:solidFill>
              </a:rPr>
              <a:t>STP 1-A-2</a:t>
            </a:r>
            <a:endParaRPr lang="en-US" sz="1400" dirty="0">
              <a:solidFill>
                <a:srgbClr val="FFFFFF"/>
              </a:solidFill>
            </a:endParaRPr>
          </a:p>
        </p:txBody>
      </p:sp>
      <p:sp>
        <p:nvSpPr>
          <p:cNvPr id="29" name="TextBox 28"/>
          <p:cNvSpPr txBox="1"/>
          <p:nvPr/>
        </p:nvSpPr>
        <p:spPr>
          <a:xfrm>
            <a:off x="7447252" y="5000367"/>
            <a:ext cx="914552" cy="307777"/>
          </a:xfrm>
          <a:prstGeom prst="rect">
            <a:avLst/>
          </a:prstGeom>
          <a:noFill/>
        </p:spPr>
        <p:txBody>
          <a:bodyPr wrap="square" rtlCol="0">
            <a:spAutoFit/>
          </a:bodyPr>
          <a:lstStyle/>
          <a:p>
            <a:r>
              <a:rPr lang="en-US" sz="1400" dirty="0" smtClean="0">
                <a:solidFill>
                  <a:schemeClr val="bg1"/>
                </a:solidFill>
              </a:rPr>
              <a:t>STP 2-C-3</a:t>
            </a:r>
            <a:endParaRPr lang="en-US" sz="1400" dirty="0">
              <a:solidFill>
                <a:schemeClr val="bg1"/>
              </a:solidFill>
            </a:endParaRPr>
          </a:p>
        </p:txBody>
      </p:sp>
      <p:sp>
        <p:nvSpPr>
          <p:cNvPr id="34" name="TextBox 33"/>
          <p:cNvSpPr txBox="1"/>
          <p:nvPr/>
        </p:nvSpPr>
        <p:spPr>
          <a:xfrm>
            <a:off x="5009652" y="6313297"/>
            <a:ext cx="1083460" cy="338554"/>
          </a:xfrm>
          <a:prstGeom prst="rect">
            <a:avLst/>
          </a:prstGeom>
          <a:noFill/>
        </p:spPr>
        <p:txBody>
          <a:bodyPr wrap="square" rtlCol="0">
            <a:spAutoFit/>
          </a:bodyPr>
          <a:lstStyle/>
          <a:p>
            <a:r>
              <a:rPr lang="en-US" sz="1600" dirty="0" smtClean="0">
                <a:solidFill>
                  <a:srgbClr val="000000"/>
                </a:solidFill>
              </a:rPr>
              <a:t>NSA 1</a:t>
            </a:r>
            <a:endParaRPr lang="en-US" sz="1600" dirty="0">
              <a:solidFill>
                <a:srgbClr val="000000"/>
              </a:solidFill>
            </a:endParaRPr>
          </a:p>
        </p:txBody>
      </p:sp>
      <p:sp>
        <p:nvSpPr>
          <p:cNvPr id="35" name="TextBox 34"/>
          <p:cNvSpPr txBox="1"/>
          <p:nvPr/>
        </p:nvSpPr>
        <p:spPr>
          <a:xfrm>
            <a:off x="7438049" y="2139049"/>
            <a:ext cx="914552" cy="307777"/>
          </a:xfrm>
          <a:prstGeom prst="rect">
            <a:avLst/>
          </a:prstGeom>
          <a:noFill/>
        </p:spPr>
        <p:txBody>
          <a:bodyPr wrap="square" rtlCol="0">
            <a:spAutoFit/>
          </a:bodyPr>
          <a:lstStyle/>
          <a:p>
            <a:r>
              <a:rPr lang="en-US" sz="1400" dirty="0" smtClean="0">
                <a:solidFill>
                  <a:srgbClr val="FFFFFF"/>
                </a:solidFill>
              </a:rPr>
              <a:t>STP 1-A-3</a:t>
            </a:r>
            <a:endParaRPr lang="en-US" sz="1400" dirty="0">
              <a:solidFill>
                <a:srgbClr val="FFFFFF"/>
              </a:solidFill>
            </a:endParaRPr>
          </a:p>
        </p:txBody>
      </p:sp>
      <p:sp>
        <p:nvSpPr>
          <p:cNvPr id="36" name="TextBox 35"/>
          <p:cNvSpPr txBox="1"/>
          <p:nvPr/>
        </p:nvSpPr>
        <p:spPr>
          <a:xfrm>
            <a:off x="5229487" y="2139049"/>
            <a:ext cx="914552" cy="307777"/>
          </a:xfrm>
          <a:prstGeom prst="rect">
            <a:avLst/>
          </a:prstGeom>
          <a:noFill/>
        </p:spPr>
        <p:txBody>
          <a:bodyPr wrap="square" rtlCol="0">
            <a:spAutoFit/>
          </a:bodyPr>
          <a:lstStyle/>
          <a:p>
            <a:r>
              <a:rPr lang="en-US" sz="1400" dirty="0" smtClean="0">
                <a:solidFill>
                  <a:srgbClr val="FFFFFF"/>
                </a:solidFill>
              </a:rPr>
              <a:t>STP 1-A-1</a:t>
            </a:r>
            <a:endParaRPr lang="en-US" sz="1400" dirty="0">
              <a:solidFill>
                <a:srgbClr val="FFFFFF"/>
              </a:solidFill>
            </a:endParaRPr>
          </a:p>
        </p:txBody>
      </p:sp>
      <p:sp>
        <p:nvSpPr>
          <p:cNvPr id="37" name="TextBox 36"/>
          <p:cNvSpPr txBox="1"/>
          <p:nvPr/>
        </p:nvSpPr>
        <p:spPr>
          <a:xfrm>
            <a:off x="6308879" y="5752114"/>
            <a:ext cx="914552" cy="307777"/>
          </a:xfrm>
          <a:prstGeom prst="rect">
            <a:avLst/>
          </a:prstGeom>
          <a:noFill/>
        </p:spPr>
        <p:txBody>
          <a:bodyPr wrap="square" rtlCol="0">
            <a:spAutoFit/>
          </a:bodyPr>
          <a:lstStyle/>
          <a:p>
            <a:r>
              <a:rPr lang="en-US" sz="1400" dirty="0" smtClean="0">
                <a:solidFill>
                  <a:schemeClr val="bg1"/>
                </a:solidFill>
              </a:rPr>
              <a:t>STP 2-C-2</a:t>
            </a:r>
            <a:endParaRPr lang="en-US" sz="1400" dirty="0">
              <a:solidFill>
                <a:schemeClr val="bg1"/>
              </a:solidFill>
            </a:endParaRPr>
          </a:p>
        </p:txBody>
      </p:sp>
      <p:sp>
        <p:nvSpPr>
          <p:cNvPr id="38" name="TextBox 37"/>
          <p:cNvSpPr txBox="1"/>
          <p:nvPr/>
        </p:nvSpPr>
        <p:spPr>
          <a:xfrm>
            <a:off x="5219159" y="4981963"/>
            <a:ext cx="914552" cy="307777"/>
          </a:xfrm>
          <a:prstGeom prst="rect">
            <a:avLst/>
          </a:prstGeom>
          <a:noFill/>
        </p:spPr>
        <p:txBody>
          <a:bodyPr wrap="square" rtlCol="0">
            <a:spAutoFit/>
          </a:bodyPr>
          <a:lstStyle/>
          <a:p>
            <a:r>
              <a:rPr lang="en-US" sz="1400" dirty="0" smtClean="0">
                <a:solidFill>
                  <a:schemeClr val="bg1"/>
                </a:solidFill>
              </a:rPr>
              <a:t>STP 2-C-1</a:t>
            </a:r>
            <a:endParaRPr lang="en-US" sz="1400" dirty="0">
              <a:solidFill>
                <a:schemeClr val="bg1"/>
              </a:solidFill>
            </a:endParaRPr>
          </a:p>
        </p:txBody>
      </p:sp>
      <p:sp>
        <p:nvSpPr>
          <p:cNvPr id="39" name="TextBox 38"/>
          <p:cNvSpPr txBox="1"/>
          <p:nvPr/>
        </p:nvSpPr>
        <p:spPr>
          <a:xfrm>
            <a:off x="319614" y="1328241"/>
            <a:ext cx="4438165" cy="5317874"/>
          </a:xfrm>
          <a:prstGeom prst="rect">
            <a:avLst/>
          </a:prstGeom>
          <a:noFill/>
        </p:spPr>
        <p:txBody>
          <a:bodyPr wrap="square" rtlCol="0">
            <a:normAutofit/>
          </a:bodyPr>
          <a:lstStyle/>
          <a:p>
            <a:r>
              <a:rPr lang="en-US" sz="1200" dirty="0" smtClean="0">
                <a:latin typeface="Arial"/>
                <a:cs typeface="Arial"/>
              </a:rPr>
              <a:t>Adaptations can be defined between STP of the same type, resulting in an adaptation occurring between two STP within the same Service Domain.</a:t>
            </a:r>
          </a:p>
          <a:p>
            <a:endParaRPr lang="en-US" sz="1200" dirty="0" smtClean="0">
              <a:latin typeface="Arial"/>
              <a:cs typeface="Arial"/>
            </a:endParaRPr>
          </a:p>
          <a:p>
            <a:r>
              <a:rPr lang="en-US" sz="1200" dirty="0" smtClean="0">
                <a:latin typeface="Arial"/>
                <a:cs typeface="Arial"/>
              </a:rPr>
              <a:t>A service request of this type would require specification of the Service Definition for the adaptation, and not the Service Definition associated with the Service Domain.</a:t>
            </a:r>
            <a:endParaRPr lang="en-US" sz="1200" dirty="0">
              <a:latin typeface="Arial"/>
              <a:cs typeface="Arial"/>
            </a:endParaRPr>
          </a:p>
          <a:p>
            <a:endParaRPr lang="en-US" sz="1200" dirty="0" smtClean="0">
              <a:latin typeface="Arial"/>
              <a:cs typeface="Arial"/>
            </a:endParaRPr>
          </a:p>
          <a:p>
            <a:r>
              <a:rPr lang="en-US" sz="1200" dirty="0" smtClean="0">
                <a:latin typeface="Arial"/>
                <a:cs typeface="Arial"/>
              </a:rPr>
              <a:t>A request to NSA 1 going from STP 1-A-1 to STP 1-</a:t>
            </a:r>
            <a:r>
              <a:rPr lang="en-US" sz="1200" dirty="0">
                <a:latin typeface="Arial"/>
                <a:cs typeface="Arial"/>
              </a:rPr>
              <a:t>A</a:t>
            </a:r>
            <a:r>
              <a:rPr lang="en-US" sz="1200" dirty="0" smtClean="0">
                <a:latin typeface="Arial"/>
                <a:cs typeface="Arial"/>
              </a:rPr>
              <a:t>-</a:t>
            </a:r>
            <a:r>
              <a:rPr lang="en-US" sz="1200" dirty="0">
                <a:latin typeface="Arial"/>
                <a:cs typeface="Arial"/>
              </a:rPr>
              <a:t>3</a:t>
            </a:r>
            <a:r>
              <a:rPr lang="en-US" sz="1200" dirty="0" smtClean="0">
                <a:latin typeface="Arial"/>
                <a:cs typeface="Arial"/>
              </a:rPr>
              <a:t> can be performed using the Service Type of the Adaptation allowing for manipulation of the ingress service.  These parameters will contain values required by each component STP, as well as adaptation specific parameters.  For example, we define SD B to allow the encapsulation of the ingress service PDU with the addition of a VLAN identifier:</a:t>
            </a:r>
          </a:p>
          <a:p>
            <a:endParaRPr lang="en-US" sz="1200" dirty="0" smtClean="0">
              <a:latin typeface="Arial"/>
              <a:cs typeface="Arial"/>
            </a:endParaRPr>
          </a:p>
          <a:p>
            <a:pPr lvl="1"/>
            <a:r>
              <a:rPr lang="en-US" sz="1200" dirty="0" err="1" smtClean="0">
                <a:latin typeface="Arial"/>
                <a:cs typeface="Arial"/>
              </a:rPr>
              <a:t>resv.req</a:t>
            </a:r>
            <a:r>
              <a:rPr lang="en-US" sz="1200" dirty="0" smtClean="0">
                <a:latin typeface="Arial"/>
                <a:cs typeface="Arial"/>
              </a:rPr>
              <a:t> (</a:t>
            </a:r>
          </a:p>
          <a:p>
            <a:pPr lvl="1"/>
            <a:r>
              <a:rPr lang="en-US" sz="1200" dirty="0">
                <a:latin typeface="Arial"/>
                <a:cs typeface="Arial"/>
              </a:rPr>
              <a:t>	</a:t>
            </a:r>
            <a:r>
              <a:rPr lang="en-US" sz="1200" dirty="0" err="1" smtClean="0">
                <a:latin typeface="Arial"/>
                <a:cs typeface="Arial"/>
              </a:rPr>
              <a:t>serviceType</a:t>
            </a:r>
            <a:r>
              <a:rPr lang="en-US" sz="1200" dirty="0" smtClean="0">
                <a:latin typeface="Arial"/>
                <a:cs typeface="Arial"/>
              </a:rPr>
              <a:t>=“B”,</a:t>
            </a:r>
          </a:p>
          <a:p>
            <a:pPr lvl="1"/>
            <a:r>
              <a:rPr lang="en-US" sz="1200" dirty="0">
                <a:latin typeface="Arial"/>
                <a:cs typeface="Arial"/>
              </a:rPr>
              <a:t>	</a:t>
            </a:r>
            <a:r>
              <a:rPr lang="en-US" sz="1200" dirty="0" err="1" smtClean="0">
                <a:latin typeface="Arial"/>
                <a:cs typeface="Arial"/>
              </a:rPr>
              <a:t>sourceStp</a:t>
            </a:r>
            <a:r>
              <a:rPr lang="en-US" sz="1200" dirty="0" smtClean="0">
                <a:latin typeface="Arial"/>
                <a:cs typeface="Arial"/>
              </a:rPr>
              <a:t>=“STP 1-A-1”,</a:t>
            </a:r>
          </a:p>
          <a:p>
            <a:pPr lvl="1"/>
            <a:r>
              <a:rPr lang="en-US" sz="1200" dirty="0" smtClean="0">
                <a:latin typeface="Arial"/>
                <a:cs typeface="Arial"/>
              </a:rPr>
              <a:t>	</a:t>
            </a:r>
            <a:r>
              <a:rPr lang="en-US" sz="1200" dirty="0" err="1" smtClean="0">
                <a:latin typeface="Arial"/>
                <a:cs typeface="Arial"/>
              </a:rPr>
              <a:t>destStp</a:t>
            </a:r>
            <a:r>
              <a:rPr lang="en-US" sz="1200" dirty="0" smtClean="0">
                <a:latin typeface="Arial"/>
                <a:cs typeface="Arial"/>
              </a:rPr>
              <a:t>=“STP 1-A-</a:t>
            </a:r>
            <a:r>
              <a:rPr lang="en-US" sz="1200" dirty="0">
                <a:latin typeface="Arial"/>
                <a:cs typeface="Arial"/>
              </a:rPr>
              <a:t>3</a:t>
            </a:r>
            <a:r>
              <a:rPr lang="en-US" sz="1200" dirty="0" smtClean="0">
                <a:latin typeface="Arial"/>
                <a:cs typeface="Arial"/>
              </a:rPr>
              <a:t>”,</a:t>
            </a:r>
          </a:p>
          <a:p>
            <a:pPr lvl="1"/>
            <a:r>
              <a:rPr lang="en-US" sz="1200" dirty="0">
                <a:latin typeface="Arial"/>
                <a:cs typeface="Arial"/>
              </a:rPr>
              <a:t>	</a:t>
            </a:r>
            <a:r>
              <a:rPr lang="en-US" sz="1200" dirty="0" err="1" smtClean="0">
                <a:latin typeface="Arial"/>
                <a:cs typeface="Arial"/>
              </a:rPr>
              <a:t>EthernetParams</a:t>
            </a:r>
            <a:r>
              <a:rPr lang="en-US" sz="1200" dirty="0" smtClean="0">
                <a:latin typeface="Arial"/>
                <a:cs typeface="Arial"/>
              </a:rPr>
              <a:t>=</a:t>
            </a:r>
            <a:r>
              <a:rPr lang="en-US" sz="1200" dirty="0">
                <a:latin typeface="Arial"/>
                <a:cs typeface="Arial"/>
              </a:rPr>
              <a:t>{Ethernet parameters</a:t>
            </a:r>
            <a:r>
              <a:rPr lang="en-US" sz="1200" dirty="0" smtClean="0">
                <a:latin typeface="Arial"/>
                <a:cs typeface="Arial"/>
              </a:rPr>
              <a:t>},</a:t>
            </a:r>
          </a:p>
          <a:p>
            <a:pPr lvl="1"/>
            <a:r>
              <a:rPr lang="en-US" sz="1200" dirty="0">
                <a:latin typeface="Arial"/>
                <a:cs typeface="Arial"/>
              </a:rPr>
              <a:t>	</a:t>
            </a:r>
            <a:r>
              <a:rPr lang="en-US" sz="1200" dirty="0" err="1" smtClean="0">
                <a:latin typeface="Arial"/>
                <a:cs typeface="Arial"/>
              </a:rPr>
              <a:t>adaptParms</a:t>
            </a:r>
            <a:r>
              <a:rPr lang="en-US" sz="1200" dirty="0" smtClean="0">
                <a:latin typeface="Arial"/>
                <a:cs typeface="Arial"/>
              </a:rPr>
              <a:t>={Push </a:t>
            </a:r>
            <a:r>
              <a:rPr lang="en-US" sz="1200" dirty="0" err="1" smtClean="0">
                <a:latin typeface="Arial"/>
                <a:cs typeface="Arial"/>
              </a:rPr>
              <a:t>vlan</a:t>
            </a:r>
            <a:r>
              <a:rPr lang="en-US" sz="1200" dirty="0" smtClean="0">
                <a:latin typeface="Arial"/>
                <a:cs typeface="Arial"/>
              </a:rPr>
              <a:t>=1790}</a:t>
            </a:r>
          </a:p>
          <a:p>
            <a:pPr lvl="1"/>
            <a:r>
              <a:rPr lang="en-US" sz="1200" dirty="0" smtClean="0">
                <a:latin typeface="Arial"/>
                <a:cs typeface="Arial"/>
              </a:rPr>
              <a:t>);</a:t>
            </a:r>
          </a:p>
          <a:p>
            <a:endParaRPr lang="en-US" sz="1200" dirty="0">
              <a:latin typeface="Arial"/>
              <a:cs typeface="Arial"/>
            </a:endParaRPr>
          </a:p>
          <a:p>
            <a:r>
              <a:rPr lang="en-US" sz="1200" dirty="0" smtClean="0">
                <a:latin typeface="Arial"/>
                <a:cs typeface="Arial"/>
              </a:rPr>
              <a:t>The path finder can then “pop” the added VLAN identifier later in the path using the reverse Adaptation.</a:t>
            </a:r>
          </a:p>
        </p:txBody>
      </p:sp>
      <p:cxnSp>
        <p:nvCxnSpPr>
          <p:cNvPr id="31" name="Straight Connector 30"/>
          <p:cNvCxnSpPr>
            <a:stCxn id="11" idx="3"/>
            <a:endCxn id="17" idx="5"/>
          </p:cNvCxnSpPr>
          <p:nvPr/>
        </p:nvCxnSpPr>
        <p:spPr>
          <a:xfrm flipH="1" flipV="1">
            <a:off x="7238248" y="2707958"/>
            <a:ext cx="205240" cy="992042"/>
          </a:xfrm>
          <a:prstGeom prst="line">
            <a:avLst/>
          </a:prstGeom>
          <a:ln>
            <a:headEnd type="none" w="lg" len="lg"/>
            <a:tailEnd type="none"/>
          </a:ln>
        </p:spPr>
        <p:style>
          <a:lnRef idx="3">
            <a:schemeClr val="accent1"/>
          </a:lnRef>
          <a:fillRef idx="0">
            <a:schemeClr val="accent1"/>
          </a:fillRef>
          <a:effectRef idx="2">
            <a:schemeClr val="accent1"/>
          </a:effectRef>
          <a:fontRef idx="minor">
            <a:schemeClr val="tx1"/>
          </a:fontRef>
        </p:style>
      </p:cxnSp>
      <p:sp>
        <p:nvSpPr>
          <p:cNvPr id="27" name="Oval 26"/>
          <p:cNvSpPr/>
          <p:nvPr/>
        </p:nvSpPr>
        <p:spPr>
          <a:xfrm>
            <a:off x="6275250" y="2588380"/>
            <a:ext cx="146155" cy="14730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Oval 27"/>
          <p:cNvSpPr/>
          <p:nvPr/>
        </p:nvSpPr>
        <p:spPr>
          <a:xfrm>
            <a:off x="7104040" y="2588380"/>
            <a:ext cx="146155" cy="14730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3263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6636</TotalTime>
  <Words>2657</Words>
  <Application>Microsoft Macintosh PowerPoint</Application>
  <PresentationFormat>On-screen Show (4:3)</PresentationFormat>
  <Paragraphs>284</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NSI Topology v2.0</vt:lpstr>
      <vt:lpstr>Terminology</vt:lpstr>
      <vt:lpstr>Terminology</vt:lpstr>
      <vt:lpstr>Terminology</vt:lpstr>
      <vt:lpstr>Service Domain</vt:lpstr>
      <vt:lpstr>Service Domain</vt:lpstr>
      <vt:lpstr>NSI Transfer Function</vt:lpstr>
      <vt:lpstr>Adaptation</vt:lpstr>
      <vt:lpstr>Adaptation within Service Domains</vt:lpstr>
      <vt:lpstr>Adaptation in action</vt:lpstr>
      <vt:lpstr>Terminology Alignment</vt:lpstr>
      <vt:lpstr>NSI Service Termination Points</vt:lpstr>
      <vt:lpstr>Unidirectional STP from Port and Label</vt:lpstr>
      <vt:lpstr>Unidirectional STP from PortGroup and LabelGroup</vt:lpstr>
      <vt:lpstr>NSI Service Demarcation Points</vt:lpstr>
      <vt:lpstr>Bidirectional STP</vt:lpstr>
      <vt:lpstr>NSI CS Services</vt:lpstr>
      <vt:lpstr>NSI Service Domain</vt:lpstr>
      <vt:lpstr>Label Swapping</vt:lpstr>
      <vt:lpstr>Adaptation Port Definition</vt:lpstr>
      <vt:lpstr>Adaptation Service Definition</vt:lpstr>
    </vt:vector>
  </TitlesOfParts>
  <Company>Black Acorn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little slide pack I lovingly refer to as “The World of Topology According to Jerry”</dc:title>
  <dc:creator>John MacAuley</dc:creator>
  <cp:lastModifiedBy>John MacAuley</cp:lastModifiedBy>
  <cp:revision>137</cp:revision>
  <cp:lastPrinted>2013-12-04T05:02:54Z</cp:lastPrinted>
  <dcterms:created xsi:type="dcterms:W3CDTF">2013-11-18T21:06:39Z</dcterms:created>
  <dcterms:modified xsi:type="dcterms:W3CDTF">2014-09-26T13:04:26Z</dcterms:modified>
</cp:coreProperties>
</file>