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60" r:id="rId1"/>
  </p:sldMasterIdLst>
  <p:sldIdLst>
    <p:sldId id="256" r:id="rId2"/>
    <p:sldId id="278" r:id="rId3"/>
    <p:sldId id="257" r:id="rId4"/>
    <p:sldId id="269" r:id="rId5"/>
    <p:sldId id="275" r:id="rId6"/>
    <p:sldId id="271" r:id="rId7"/>
    <p:sldId id="266" r:id="rId8"/>
    <p:sldId id="268" r:id="rId9"/>
    <p:sldId id="273" r:id="rId10"/>
    <p:sldId id="267" r:id="rId11"/>
    <p:sldId id="277" r:id="rId12"/>
    <p:sldId id="279" r:id="rId13"/>
    <p:sldId id="258" r:id="rId14"/>
    <p:sldId id="274" r:id="rId15"/>
    <p:sldId id="262" r:id="rId16"/>
    <p:sldId id="259" r:id="rId17"/>
    <p:sldId id="260" r:id="rId18"/>
    <p:sldId id="261" r:id="rId19"/>
    <p:sldId id="263" r:id="rId20"/>
    <p:sldId id="276" r:id="rId21"/>
    <p:sldId id="264" r:id="rId22"/>
    <p:sldId id="280" r:id="rId23"/>
    <p:sldId id="282" r:id="rId24"/>
    <p:sldId id="283"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144"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defRPr/>
            </a:pPr>
            <a:r>
              <a:rPr lang="en-US" altLang="ja-JP" sz="60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smtClean="0"/>
              <a:t>Click to edit Master subtitle style</a:t>
            </a: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endParaRPr lang="en-US"/>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prstTxWarp prst="textNoShape">
              <a:avLst/>
            </a:prstTxWarp>
          </a:bodyPr>
          <a:lstStyle/>
          <a:p>
            <a:pPr algn="l" eaLnBrk="1" hangingPunct="1">
              <a:spcBef>
                <a:spcPct val="20000"/>
              </a:spcBef>
              <a:buClr>
                <a:schemeClr val="accent2"/>
              </a:buClr>
              <a:buFont typeface="Times" charset="0"/>
              <a:buNone/>
              <a:defRPr/>
            </a:pPr>
            <a:endParaRPr lang="ja-JP" altLang="en-US" sz="2800">
              <a:solidFill>
                <a:schemeClr val="bg1"/>
              </a:solidFill>
            </a:endParaRPr>
          </a:p>
        </p:txBody>
      </p:sp>
      <p:sp>
        <p:nvSpPr>
          <p:cNvPr id="1028" name="Rectangle 17"/>
          <p:cNvSpPr>
            <a:spLocks noGrp="1" noChangeArrowheads="1"/>
          </p:cNvSpPr>
          <p:nvPr>
            <p:ph type="title"/>
          </p:nvPr>
        </p:nvSpPr>
        <p:spPr bwMode="auto">
          <a:xfrm>
            <a:off x="685800" y="152400"/>
            <a:ext cx="7772400" cy="847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a:t>Titelmasterformat durch Klicken bearbeiten</a:t>
            </a:r>
          </a:p>
        </p:txBody>
      </p:sp>
      <p:sp>
        <p:nvSpPr>
          <p:cNvPr id="2" name="Rectangle 18"/>
          <p:cNvSpPr>
            <a:spLocks noGrp="1" noChangeArrowheads="1"/>
          </p:cNvSpPr>
          <p:nvPr>
            <p:ph type="body" idx="1"/>
          </p:nvPr>
        </p:nvSpPr>
        <p:spPr bwMode="auto">
          <a:xfrm>
            <a:off x="685800" y="1285875"/>
            <a:ext cx="7772400" cy="4786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Textmasterformate durch Klicken bearbeiten</a:t>
            </a:r>
          </a:p>
          <a:p>
            <a:pPr lvl="1"/>
            <a:r>
              <a:rPr lang="en-US" altLang="ja-JP"/>
              <a:t>Zweite Ebene</a:t>
            </a:r>
          </a:p>
          <a:p>
            <a:pPr lvl="2"/>
            <a:r>
              <a:rPr lang="en-US" altLang="ja-JP"/>
              <a:t>Dritte Ebene</a:t>
            </a:r>
          </a:p>
          <a:p>
            <a:pPr lvl="3"/>
            <a:r>
              <a:rPr lang="en-US" altLang="ja-JP"/>
              <a:t>Vierte Ebene</a:t>
            </a:r>
          </a:p>
          <a:p>
            <a:pPr lvl="4"/>
            <a:r>
              <a:rPr lang="en-US" altLang="ja-JP"/>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prstTxWarp prst="textNoShape">
              <a:avLst/>
            </a:prstTxWarp>
            <a:spAutoFit/>
          </a:bodyPr>
          <a:lstStyle/>
          <a:p>
            <a:pPr algn="l">
              <a:spcBef>
                <a:spcPct val="50000"/>
              </a:spcBef>
              <a:defRPr/>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a:solidFill>
            <a:schemeClr val="tx1"/>
          </a:solidFill>
          <a:latin typeface="+mj-lt"/>
          <a:ea typeface="+mj-ea"/>
          <a:cs typeface="ＭＳ Ｐゴシック" charset="-128"/>
        </a:defRPr>
      </a:lvl1pPr>
      <a:lvl2pPr algn="l" rtl="0" eaLnBrk="1" fontAlgn="base" hangingPunct="1">
        <a:spcBef>
          <a:spcPct val="0"/>
        </a:spcBef>
        <a:spcAft>
          <a:spcPct val="0"/>
        </a:spcAft>
        <a:defRPr sz="3500">
          <a:solidFill>
            <a:schemeClr val="tx1"/>
          </a:solidFill>
          <a:latin typeface="Arial" charset="0"/>
          <a:ea typeface="ＭＳ Ｐゴシック" pitchFamily="1" charset="-128"/>
          <a:cs typeface="ＭＳ Ｐゴシック"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cs typeface="ＭＳ Ｐゴシック"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cs typeface="ＭＳ Ｐゴシック"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cs typeface="ＭＳ Ｐゴシック"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charset="0"/>
        <a:buChar char="•"/>
        <a:defRPr sz="2800">
          <a:solidFill>
            <a:schemeClr val="tx1"/>
          </a:solidFill>
          <a:latin typeface="+mn-lt"/>
          <a:ea typeface="+mn-ea"/>
          <a:cs typeface="ＭＳ Ｐゴシック" charset="-128"/>
        </a:defRPr>
      </a:lvl1pPr>
      <a:lvl2pPr marL="742950" indent="-285750" algn="l" rtl="0" eaLnBrk="1" fontAlgn="base" hangingPunct="1">
        <a:spcBef>
          <a:spcPct val="20000"/>
        </a:spcBef>
        <a:spcAft>
          <a:spcPct val="0"/>
        </a:spcAft>
        <a:buClr>
          <a:schemeClr val="accent2"/>
        </a:buClr>
        <a:buChar char="•"/>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foo@nordu.net%20blah%20bla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a:bodyPr>
          <a:lstStyle/>
          <a:p>
            <a:r>
              <a:rPr lang="en-US" dirty="0" smtClean="0"/>
              <a:t>Service Definitions </a:t>
            </a:r>
            <a:br>
              <a:rPr lang="en-US" dirty="0" smtClean="0"/>
            </a:br>
            <a:endParaRPr lang="en-US" dirty="0"/>
          </a:p>
        </p:txBody>
      </p:sp>
      <p:sp>
        <p:nvSpPr>
          <p:cNvPr id="3" name="Subtitle 2"/>
          <p:cNvSpPr>
            <a:spLocks noGrp="1"/>
          </p:cNvSpPr>
          <p:nvPr>
            <p:ph type="subTitle" sz="quarter" idx="1"/>
          </p:nvPr>
        </p:nvSpPr>
        <p:spPr/>
        <p:txBody>
          <a:bodyPr/>
          <a:lstStyle/>
          <a:p>
            <a:r>
              <a:rPr lang="en-US" dirty="0" smtClean="0"/>
              <a:t>A feature proposed for NSI version 2.0</a:t>
            </a:r>
            <a:endParaRPr lang="en-US" dirty="0"/>
          </a:p>
        </p:txBody>
      </p:sp>
    </p:spTree>
    <p:extLst>
      <p:ext uri="{BB962C8B-B14F-4D97-AF65-F5344CB8AC3E}">
        <p14:creationId xmlns:p14="http://schemas.microsoft.com/office/powerpoint/2010/main" val="3393236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smtClean="0"/>
              <a:t>Definitions and CS Protocol</a:t>
            </a:r>
            <a:endParaRPr lang="en-US" dirty="0"/>
          </a:p>
        </p:txBody>
      </p:sp>
      <p:sp>
        <p:nvSpPr>
          <p:cNvPr id="3" name="Content Placeholder 2"/>
          <p:cNvSpPr>
            <a:spLocks noGrp="1"/>
          </p:cNvSpPr>
          <p:nvPr>
            <p:ph idx="1"/>
          </p:nvPr>
        </p:nvSpPr>
        <p:spPr>
          <a:xfrm>
            <a:off x="685800" y="1285875"/>
            <a:ext cx="7772400" cy="4975225"/>
          </a:xfrm>
        </p:spPr>
        <p:txBody>
          <a:bodyPr>
            <a:normAutofit fontScale="62500" lnSpcReduction="20000"/>
          </a:bodyPr>
          <a:lstStyle/>
          <a:p>
            <a:r>
              <a:rPr lang="en-US" dirty="0" smtClean="0"/>
              <a:t>The Service Definition </a:t>
            </a:r>
            <a:r>
              <a:rPr lang="en-US" dirty="0" smtClean="0"/>
              <a:t>identifies the parameters that bound a particular service.</a:t>
            </a:r>
          </a:p>
          <a:p>
            <a:r>
              <a:rPr lang="en-US" dirty="0"/>
              <a:t>i</a:t>
            </a:r>
            <a:r>
              <a:rPr lang="en-US" dirty="0" smtClean="0"/>
              <a:t>.e. A NSI-CS </a:t>
            </a:r>
            <a:r>
              <a:rPr lang="en-US" dirty="0" err="1" smtClean="0"/>
              <a:t>ReservationRequest</a:t>
            </a:r>
            <a:r>
              <a:rPr lang="en-US" dirty="0" smtClean="0"/>
              <a:t>() must fall within these parametric bounds</a:t>
            </a:r>
          </a:p>
          <a:p>
            <a:r>
              <a:rPr lang="en-US" dirty="0" smtClean="0"/>
              <a:t>Thus, the SD service parameters also form the request parameters: </a:t>
            </a:r>
          </a:p>
          <a:p>
            <a:pPr lvl="1"/>
            <a:r>
              <a:rPr lang="en-US" dirty="0" smtClean="0"/>
              <a:t>Explicit declarative parameters (parameters that have only one possible value are assumed to be that value and can be, but need not be, present in the </a:t>
            </a:r>
            <a:r>
              <a:rPr lang="en-US" dirty="0" err="1" smtClean="0"/>
              <a:t>Resv</a:t>
            </a:r>
            <a:r>
              <a:rPr lang="en-US" dirty="0" smtClean="0"/>
              <a:t> request.</a:t>
            </a:r>
          </a:p>
          <a:p>
            <a:pPr lvl="1"/>
            <a:r>
              <a:rPr lang="en-US" dirty="0" smtClean="0"/>
              <a:t>Parameters </a:t>
            </a:r>
            <a:r>
              <a:rPr lang="en-US" dirty="0" smtClean="0"/>
              <a:t>that express a set or range of values </a:t>
            </a:r>
            <a:r>
              <a:rPr lang="en-US" dirty="0" smtClean="0"/>
              <a:t>may have a default value.   These parameters must be either explicitly specified in the request, or the default value is used.  If a required parameter is missing, and no default is specified in the SD, the request is rejected.</a:t>
            </a:r>
          </a:p>
          <a:p>
            <a:endParaRPr lang="en-US" dirty="0"/>
          </a:p>
          <a:p>
            <a:r>
              <a:rPr lang="en-US" dirty="0" smtClean="0"/>
              <a:t>Example:</a:t>
            </a:r>
          </a:p>
          <a:p>
            <a:pPr marL="0" indent="0">
              <a:buNone/>
            </a:pPr>
            <a:r>
              <a:rPr lang="en-US" dirty="0" err="1" smtClean="0"/>
              <a:t>Resv</a:t>
            </a:r>
            <a:r>
              <a:rPr lang="en-US" dirty="0" smtClean="0"/>
              <a:t>(  </a:t>
            </a:r>
            <a:r>
              <a:rPr lang="en-US" dirty="0" err="1" smtClean="0"/>
              <a:t>src</a:t>
            </a:r>
            <a:r>
              <a:rPr lang="en-US" dirty="0" smtClean="0"/>
              <a:t>=A:A1; </a:t>
            </a:r>
            <a:r>
              <a:rPr lang="en-US" dirty="0" err="1" smtClean="0"/>
              <a:t>dst</a:t>
            </a:r>
            <a:r>
              <a:rPr lang="en-US" dirty="0" smtClean="0"/>
              <a:t>=C:C2;  start=today@15:00; end=start+12:00;</a:t>
            </a:r>
          </a:p>
          <a:p>
            <a:pPr marL="0" indent="0">
              <a:buNone/>
            </a:pPr>
            <a:r>
              <a:rPr lang="en-US" dirty="0"/>
              <a:t>	</a:t>
            </a:r>
            <a:r>
              <a:rPr lang="en-US" dirty="0" err="1" smtClean="0"/>
              <a:t>Auth</a:t>
            </a:r>
            <a:r>
              <a:rPr lang="en-US" dirty="0" smtClean="0"/>
              <a:t>=</a:t>
            </a:r>
            <a:r>
              <a:rPr lang="en-US" dirty="0" smtClean="0">
                <a:hlinkClick r:id="rId2"/>
              </a:rPr>
              <a:t>foo@nordu.net</a:t>
            </a:r>
            <a:r>
              <a:rPr lang="en-US" dirty="0">
                <a:hlinkClick r:id="rId2"/>
              </a:rPr>
              <a:t> </a:t>
            </a:r>
            <a:r>
              <a:rPr lang="en-US" dirty="0" smtClean="0">
                <a:hlinkClick r:id="rId2"/>
              </a:rPr>
              <a:t>blah blah</a:t>
            </a:r>
            <a:r>
              <a:rPr lang="en-US" dirty="0" smtClean="0"/>
              <a:t>;</a:t>
            </a:r>
          </a:p>
          <a:p>
            <a:pPr marL="0" indent="0">
              <a:buNone/>
            </a:pPr>
            <a:r>
              <a:rPr lang="en-US" dirty="0"/>
              <a:t>	</a:t>
            </a:r>
            <a:r>
              <a:rPr lang="en-US" dirty="0" err="1" smtClean="0"/>
              <a:t>CSD_type</a:t>
            </a:r>
            <a:r>
              <a:rPr lang="en-US" dirty="0" smtClean="0"/>
              <a:t>=</a:t>
            </a:r>
            <a:r>
              <a:rPr lang="en-US" dirty="0" err="1" smtClean="0"/>
              <a:t>AutoGOLE</a:t>
            </a:r>
            <a:r>
              <a:rPr lang="en-US" dirty="0" smtClean="0"/>
              <a:t>-SD;    capacity=10^9;  )    </a:t>
            </a:r>
          </a:p>
          <a:p>
            <a:pPr marL="0" indent="0">
              <a:buNone/>
            </a:pPr>
            <a:endParaRPr lang="en-US" dirty="0"/>
          </a:p>
          <a:p>
            <a:pPr marL="0" indent="0">
              <a:buNone/>
            </a:pPr>
            <a:r>
              <a:rPr lang="en-US" dirty="0" smtClean="0"/>
              <a:t>the </a:t>
            </a:r>
            <a:r>
              <a:rPr lang="en-US" dirty="0"/>
              <a:t>MTU and </a:t>
            </a:r>
            <a:r>
              <a:rPr lang="en-US" dirty="0" err="1"/>
              <a:t>MaxFER</a:t>
            </a:r>
            <a:r>
              <a:rPr lang="en-US" dirty="0"/>
              <a:t> </a:t>
            </a:r>
            <a:r>
              <a:rPr lang="en-US" dirty="0" err="1"/>
              <a:t>paramters</a:t>
            </a:r>
            <a:r>
              <a:rPr lang="en-US" dirty="0"/>
              <a:t> are missing </a:t>
            </a:r>
            <a:r>
              <a:rPr lang="en-US" dirty="0" smtClean="0"/>
              <a:t>from </a:t>
            </a:r>
            <a:r>
              <a:rPr lang="en-US" dirty="0"/>
              <a:t>the request, but have defaults defined in the SD</a:t>
            </a:r>
            <a:r>
              <a:rPr lang="en-US" dirty="0" smtClean="0"/>
              <a:t>.  </a:t>
            </a:r>
          </a:p>
        </p:txBody>
      </p:sp>
    </p:spTree>
    <p:extLst>
      <p:ext uri="{BB962C8B-B14F-4D97-AF65-F5344CB8AC3E}">
        <p14:creationId xmlns:p14="http://schemas.microsoft.com/office/powerpoint/2010/main" val="36348867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t>
            </a:r>
            <a:r>
              <a:rPr lang="en-US" smtClean="0"/>
              <a:t>Definitions </a:t>
            </a:r>
            <a:r>
              <a:rPr lang="en-US" dirty="0" smtClean="0"/>
              <a:t>and CS Protocol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NSI Framework poses several attributes of any “Connection”, and therefore of all Connection Services.</a:t>
            </a:r>
          </a:p>
          <a:p>
            <a:pPr lvl="1"/>
            <a:r>
              <a:rPr lang="en-US" dirty="0" smtClean="0"/>
              <a:t>These base Connection attributes are:</a:t>
            </a:r>
          </a:p>
          <a:p>
            <a:pPr lvl="2"/>
            <a:r>
              <a:rPr lang="en-US" dirty="0" smtClean="0"/>
              <a:t>Source STP, and Destination STP</a:t>
            </a:r>
          </a:p>
          <a:p>
            <a:pPr lvl="2"/>
            <a:r>
              <a:rPr lang="en-US" dirty="0" smtClean="0"/>
              <a:t>Schedule (start time, end time)</a:t>
            </a:r>
          </a:p>
          <a:p>
            <a:pPr lvl="2"/>
            <a:r>
              <a:rPr lang="en-US" dirty="0" smtClean="0"/>
              <a:t>Policy (who can do what)</a:t>
            </a:r>
          </a:p>
          <a:p>
            <a:pPr lvl="2"/>
            <a:r>
              <a:rPr lang="en-US" dirty="0" smtClean="0"/>
              <a:t>Performance (what are the technical capabilities required.)</a:t>
            </a:r>
          </a:p>
          <a:p>
            <a:r>
              <a:rPr lang="en-US" dirty="0" smtClean="0"/>
              <a:t>The Service Definition is relevant to all of these, but the most complex and the most variable is the Performance guarantees</a:t>
            </a:r>
          </a:p>
          <a:p>
            <a:pPr lvl="1"/>
            <a:r>
              <a:rPr lang="en-US" dirty="0" smtClean="0"/>
              <a:t>I propose we focus on these aspects initially as the most crucial to be resolved.</a:t>
            </a:r>
          </a:p>
          <a:p>
            <a:pPr lvl="1"/>
            <a:r>
              <a:rPr lang="en-US" dirty="0" smtClean="0"/>
              <a:t>We can formally define protocol fields for the NSI “Base” parameters, and have a separate section for “Service Specific” parameters.</a:t>
            </a:r>
            <a:endParaRPr lang="en-US" dirty="0"/>
          </a:p>
        </p:txBody>
      </p:sp>
    </p:spTree>
    <p:extLst>
      <p:ext uri="{BB962C8B-B14F-4D97-AF65-F5344CB8AC3E}">
        <p14:creationId xmlns:p14="http://schemas.microsoft.com/office/powerpoint/2010/main" val="31162711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CSD (or “SD”) defines the “template” for a service request – it identifies the parameters that must be specified in order for the Provider to </a:t>
            </a:r>
            <a:r>
              <a:rPr lang="en-US" dirty="0" err="1" smtClean="0"/>
              <a:t>fullfil</a:t>
            </a:r>
            <a:r>
              <a:rPr lang="en-US" dirty="0" smtClean="0"/>
              <a:t> the request.</a:t>
            </a:r>
          </a:p>
          <a:p>
            <a:r>
              <a:rPr lang="en-US" dirty="0" smtClean="0"/>
              <a:t>The Reservation carries a similar a Service Request (“SR”) “form” which is essentially a set of parameters taken from the SD and defined as desired by the Requester within the bounds of the SD.</a:t>
            </a:r>
          </a:p>
          <a:p>
            <a:r>
              <a:rPr lang="en-US" dirty="0" smtClean="0"/>
              <a:t>Since some parameters may be delegated to the PA to ‘fill in the blanks’, the Reservation response must contain a Service Confirmation (“SC”) form containing the “as-built” information – the SD template fully filled out. </a:t>
            </a:r>
            <a:endParaRPr lang="en-US" dirty="0"/>
          </a:p>
        </p:txBody>
      </p:sp>
    </p:spTree>
    <p:extLst>
      <p:ext uri="{BB962C8B-B14F-4D97-AF65-F5344CB8AC3E}">
        <p14:creationId xmlns:p14="http://schemas.microsoft.com/office/powerpoint/2010/main" val="31537137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52"/>
            <a:ext cx="8229600" cy="1143000"/>
          </a:xfrm>
        </p:spPr>
        <p:txBody>
          <a:bodyPr/>
          <a:lstStyle/>
          <a:p>
            <a:r>
              <a:rPr lang="en-US" dirty="0" smtClean="0"/>
              <a:t>Service Termination Points</a:t>
            </a:r>
            <a:endParaRPr lang="en-US" dirty="0"/>
          </a:p>
        </p:txBody>
      </p:sp>
      <p:sp>
        <p:nvSpPr>
          <p:cNvPr id="3" name="Content Placeholder 2"/>
          <p:cNvSpPr>
            <a:spLocks noGrp="1"/>
          </p:cNvSpPr>
          <p:nvPr>
            <p:ph idx="1"/>
          </p:nvPr>
        </p:nvSpPr>
        <p:spPr>
          <a:xfrm>
            <a:off x="457200" y="1233452"/>
            <a:ext cx="8229600" cy="5605639"/>
          </a:xfrm>
        </p:spPr>
        <p:txBody>
          <a:bodyPr>
            <a:spAutoFit/>
          </a:bodyPr>
          <a:lstStyle/>
          <a:p>
            <a:pPr>
              <a:lnSpc>
                <a:spcPct val="80000"/>
              </a:lnSpc>
            </a:pPr>
            <a:r>
              <a:rPr lang="en-US" dirty="0"/>
              <a:t>STPs identify the topological location where the connection service payload is exchanged with external networks. </a:t>
            </a:r>
          </a:p>
          <a:p>
            <a:pPr>
              <a:lnSpc>
                <a:spcPct val="80000"/>
              </a:lnSpc>
            </a:pPr>
            <a:r>
              <a:rPr lang="en-US" dirty="0" smtClean="0"/>
              <a:t>Payload</a:t>
            </a:r>
          </a:p>
          <a:p>
            <a:pPr lvl="1">
              <a:lnSpc>
                <a:spcPct val="80000"/>
              </a:lnSpc>
            </a:pPr>
            <a:r>
              <a:rPr lang="en-US" dirty="0" smtClean="0"/>
              <a:t>“Payload” </a:t>
            </a:r>
            <a:r>
              <a:rPr lang="en-US" dirty="0"/>
              <a:t>is the information that is carried transparently end to end, unmodified, by the associated NSI </a:t>
            </a:r>
            <a:r>
              <a:rPr lang="en-US" dirty="0" smtClean="0"/>
              <a:t>Connection instance.</a:t>
            </a:r>
          </a:p>
          <a:p>
            <a:pPr>
              <a:lnSpc>
                <a:spcPct val="80000"/>
              </a:lnSpc>
            </a:pPr>
            <a:r>
              <a:rPr lang="en-US" dirty="0" smtClean="0"/>
              <a:t>Access Framing</a:t>
            </a:r>
          </a:p>
          <a:p>
            <a:pPr lvl="1">
              <a:lnSpc>
                <a:spcPct val="80000"/>
              </a:lnSpc>
            </a:pPr>
            <a:r>
              <a:rPr lang="en-US" sz="2000" dirty="0" smtClean="0"/>
              <a:t>The “access framing</a:t>
            </a:r>
            <a:r>
              <a:rPr lang="en-US" sz="2000" dirty="0"/>
              <a:t>” is the formatting information or other control/wire information </a:t>
            </a:r>
            <a:r>
              <a:rPr lang="en-US" sz="2000" dirty="0" smtClean="0"/>
              <a:t>-&gt;at the STP &lt;- that </a:t>
            </a:r>
            <a:r>
              <a:rPr lang="en-US" sz="2000" dirty="0"/>
              <a:t>separates “payload” from “not payload”.</a:t>
            </a:r>
          </a:p>
          <a:p>
            <a:pPr lvl="1">
              <a:lnSpc>
                <a:spcPct val="80000"/>
              </a:lnSpc>
            </a:pPr>
            <a:r>
              <a:rPr lang="en-US" sz="2000" dirty="0" smtClean="0"/>
              <a:t>Framing </a:t>
            </a:r>
            <a:r>
              <a:rPr lang="en-US" sz="2000" dirty="0" smtClean="0"/>
              <a:t>information may also be a component that separates one STP from another, e.g. 802.1Q frames contain a VLANID that differentiates Service Termination Points within a particular </a:t>
            </a:r>
            <a:r>
              <a:rPr lang="en-US" sz="2000" dirty="0" err="1" smtClean="0"/>
              <a:t>ethernet</a:t>
            </a:r>
            <a:r>
              <a:rPr lang="en-US" sz="2000" dirty="0" smtClean="0"/>
              <a:t> flow.</a:t>
            </a:r>
          </a:p>
          <a:p>
            <a:pPr lvl="1">
              <a:lnSpc>
                <a:spcPct val="80000"/>
              </a:lnSpc>
            </a:pPr>
            <a:r>
              <a:rPr lang="en-US" sz="2000" dirty="0" smtClean="0"/>
              <a:t>Payload must be presented at the egress STP in a fashion that as much as possible preserves the “unmodified” aspects of the user data flow.</a:t>
            </a:r>
            <a:endParaRPr lang="en-US" sz="2000" dirty="0" smtClean="0"/>
          </a:p>
        </p:txBody>
      </p:sp>
    </p:spTree>
    <p:extLst>
      <p:ext uri="{BB962C8B-B14F-4D97-AF65-F5344CB8AC3E}">
        <p14:creationId xmlns:p14="http://schemas.microsoft.com/office/powerpoint/2010/main" val="4057623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52"/>
            <a:ext cx="8229600" cy="1143000"/>
          </a:xfrm>
        </p:spPr>
        <p:txBody>
          <a:bodyPr/>
          <a:lstStyle/>
          <a:p>
            <a:r>
              <a:rPr lang="en-US" dirty="0" smtClean="0"/>
              <a:t>Service Termination Points</a:t>
            </a:r>
            <a:endParaRPr lang="en-US" dirty="0"/>
          </a:p>
        </p:txBody>
      </p:sp>
      <p:sp>
        <p:nvSpPr>
          <p:cNvPr id="3" name="Content Placeholder 2"/>
          <p:cNvSpPr>
            <a:spLocks noGrp="1"/>
          </p:cNvSpPr>
          <p:nvPr>
            <p:ph idx="1"/>
          </p:nvPr>
        </p:nvSpPr>
        <p:spPr>
          <a:xfrm>
            <a:off x="457200" y="1557245"/>
            <a:ext cx="8229600" cy="4659738"/>
          </a:xfrm>
        </p:spPr>
        <p:txBody>
          <a:bodyPr>
            <a:spAutoFit/>
          </a:bodyPr>
          <a:lstStyle/>
          <a:p>
            <a:pPr>
              <a:lnSpc>
                <a:spcPct val="80000"/>
              </a:lnSpc>
            </a:pPr>
            <a:r>
              <a:rPr lang="en-US" sz="2400" dirty="0" smtClean="0"/>
              <a:t>Simple </a:t>
            </a:r>
            <a:r>
              <a:rPr lang="en-US" sz="2400" dirty="0" smtClean="0"/>
              <a:t>initial </a:t>
            </a:r>
            <a:r>
              <a:rPr lang="en-US" sz="2400" dirty="0" smtClean="0"/>
              <a:t>proposition</a:t>
            </a:r>
            <a:r>
              <a:rPr lang="en-US" sz="2400" dirty="0" smtClean="0"/>
              <a:t>:  All </a:t>
            </a:r>
            <a:r>
              <a:rPr lang="en-US" sz="2400" dirty="0" smtClean="0"/>
              <a:t>STPs for a particular service </a:t>
            </a:r>
            <a:r>
              <a:rPr lang="en-US" sz="2400" dirty="0" smtClean="0"/>
              <a:t>definition type </a:t>
            </a:r>
            <a:r>
              <a:rPr lang="en-US" sz="2400" dirty="0" smtClean="0"/>
              <a:t>are the same</a:t>
            </a:r>
            <a:r>
              <a:rPr lang="en-US" sz="2400" dirty="0" smtClean="0"/>
              <a:t>.</a:t>
            </a:r>
          </a:p>
          <a:p>
            <a:pPr lvl="1">
              <a:lnSpc>
                <a:spcPct val="80000"/>
              </a:lnSpc>
            </a:pPr>
            <a:r>
              <a:rPr lang="en-US" sz="2000" dirty="0" smtClean="0"/>
              <a:t>Heterogeneous STPs introduce significant complexities into the the NSI Connection abstraction	</a:t>
            </a:r>
          </a:p>
          <a:p>
            <a:pPr lvl="1">
              <a:lnSpc>
                <a:spcPct val="80000"/>
              </a:lnSpc>
            </a:pPr>
            <a:r>
              <a:rPr lang="en-US" sz="2000" dirty="0" smtClean="0"/>
              <a:t>Example: Take a NSI Network service that contains STPs that map to </a:t>
            </a:r>
            <a:r>
              <a:rPr lang="en-US" sz="2000" dirty="0" err="1" smtClean="0"/>
              <a:t>ethernet</a:t>
            </a:r>
            <a:r>
              <a:rPr lang="en-US" sz="2000" dirty="0" smtClean="0"/>
              <a:t> or </a:t>
            </a:r>
            <a:r>
              <a:rPr lang="en-US" sz="2000" dirty="0" err="1" smtClean="0"/>
              <a:t>Sonet</a:t>
            </a:r>
            <a:r>
              <a:rPr lang="en-US" sz="2000" dirty="0" smtClean="0"/>
              <a:t>..    </a:t>
            </a:r>
          </a:p>
          <a:p>
            <a:pPr>
              <a:lnSpc>
                <a:spcPct val="80000"/>
              </a:lnSpc>
            </a:pPr>
            <a:r>
              <a:rPr lang="en-US" sz="2400" dirty="0" smtClean="0"/>
              <a:t>Homogeneous </a:t>
            </a:r>
            <a:r>
              <a:rPr lang="en-US" sz="2400" dirty="0" smtClean="0"/>
              <a:t>STPs </a:t>
            </a:r>
            <a:r>
              <a:rPr lang="en-US" sz="2400" dirty="0" smtClean="0"/>
              <a:t>provide a simple initial services model that will allow us to develop basic path finding processes, topology constructs, and real performance engineering/provisioning techniques.</a:t>
            </a:r>
          </a:p>
          <a:p>
            <a:pPr lvl="1">
              <a:lnSpc>
                <a:spcPct val="80000"/>
              </a:lnSpc>
            </a:pPr>
            <a:r>
              <a:rPr lang="en-US" sz="2000" dirty="0" smtClean="0"/>
              <a:t>Heterogeneous STPs are not precluded, but these pose complexities that are not easily resolved (yet).   We can re-visit more complex topological issues later.</a:t>
            </a:r>
          </a:p>
          <a:p>
            <a:pPr>
              <a:lnSpc>
                <a:spcPct val="80000"/>
              </a:lnSpc>
            </a:pPr>
            <a:endParaRPr lang="en-US" sz="2800" dirty="0"/>
          </a:p>
          <a:p>
            <a:pPr lvl="1">
              <a:lnSpc>
                <a:spcPct val="80000"/>
              </a:lnSpc>
            </a:pPr>
            <a:endParaRPr lang="en-US" dirty="0" smtClean="0"/>
          </a:p>
        </p:txBody>
      </p:sp>
    </p:spTree>
    <p:extLst>
      <p:ext uri="{BB962C8B-B14F-4D97-AF65-F5344CB8AC3E}">
        <p14:creationId xmlns:p14="http://schemas.microsoft.com/office/powerpoint/2010/main" val="32050365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0"/>
            <a:ext cx="8229600" cy="1143000"/>
          </a:xfrm>
        </p:spPr>
        <p:txBody>
          <a:bodyPr/>
          <a:lstStyle/>
          <a:p>
            <a:r>
              <a:rPr lang="en-US" dirty="0" smtClean="0"/>
              <a:t>Service Termination Points</a:t>
            </a:r>
            <a:endParaRPr lang="en-US" dirty="0"/>
          </a:p>
        </p:txBody>
      </p:sp>
      <p:sp>
        <p:nvSpPr>
          <p:cNvPr id="3" name="Content Placeholder 2"/>
          <p:cNvSpPr>
            <a:spLocks noGrp="1"/>
          </p:cNvSpPr>
          <p:nvPr>
            <p:ph idx="1"/>
          </p:nvPr>
        </p:nvSpPr>
        <p:spPr>
          <a:xfrm>
            <a:off x="457200" y="1158046"/>
            <a:ext cx="8229600" cy="5528737"/>
          </a:xfrm>
        </p:spPr>
        <p:txBody>
          <a:bodyPr>
            <a:normAutofit fontScale="70000" lnSpcReduction="20000"/>
          </a:bodyPr>
          <a:lstStyle/>
          <a:p>
            <a:r>
              <a:rPr lang="en-US" sz="4000" dirty="0" smtClean="0"/>
              <a:t>Mapping </a:t>
            </a:r>
            <a:r>
              <a:rPr lang="en-US" sz="4000" dirty="0" smtClean="0"/>
              <a:t>the STP</a:t>
            </a:r>
          </a:p>
          <a:p>
            <a:pPr lvl="1"/>
            <a:r>
              <a:rPr lang="en-US" dirty="0" smtClean="0"/>
              <a:t>The STP </a:t>
            </a:r>
            <a:r>
              <a:rPr lang="en-US" dirty="0" smtClean="0"/>
              <a:t>represents </a:t>
            </a:r>
            <a:r>
              <a:rPr lang="en-US" dirty="0" smtClean="0"/>
              <a:t>a connection endpoint. </a:t>
            </a:r>
            <a:r>
              <a:rPr lang="en-US" dirty="0" smtClean="0"/>
              <a:t>Thus</a:t>
            </a:r>
            <a:r>
              <a:rPr lang="en-US" dirty="0" smtClean="0"/>
              <a:t>, </a:t>
            </a:r>
            <a:r>
              <a:rPr lang="en-US" dirty="0" smtClean="0"/>
              <a:t>the</a:t>
            </a:r>
            <a:r>
              <a:rPr lang="en-US" dirty="0" smtClean="0"/>
              <a:t> ingress STP must </a:t>
            </a:r>
            <a:r>
              <a:rPr lang="en-US" dirty="0" err="1" smtClean="0"/>
              <a:t>mapTo</a:t>
            </a:r>
            <a:r>
              <a:rPr lang="en-US" dirty="0" smtClean="0"/>
              <a:t> a </a:t>
            </a:r>
            <a:r>
              <a:rPr lang="en-US" dirty="0" smtClean="0"/>
              <a:t>n-</a:t>
            </a:r>
            <a:r>
              <a:rPr lang="en-US" dirty="0" smtClean="0"/>
              <a:t>tuple </a:t>
            </a:r>
            <a:r>
              <a:rPr lang="en-US" dirty="0" smtClean="0"/>
              <a:t>that </a:t>
            </a:r>
            <a:r>
              <a:rPr lang="en-US" dirty="0" smtClean="0"/>
              <a:t>fully and uniquely identifies </a:t>
            </a:r>
            <a:r>
              <a:rPr lang="en-US" dirty="0" smtClean="0"/>
              <a:t>the input </a:t>
            </a:r>
            <a:r>
              <a:rPr lang="en-US" dirty="0" smtClean="0"/>
              <a:t>payload.</a:t>
            </a:r>
          </a:p>
          <a:p>
            <a:pPr lvl="1"/>
            <a:r>
              <a:rPr lang="en-US" dirty="0" smtClean="0"/>
              <a:t>Similarly,</a:t>
            </a:r>
            <a:r>
              <a:rPr lang="en-US" dirty="0"/>
              <a:t> </a:t>
            </a:r>
            <a:r>
              <a:rPr lang="en-US" dirty="0" smtClean="0"/>
              <a:t>the egress STP </a:t>
            </a:r>
            <a:r>
              <a:rPr lang="en-US" dirty="0" smtClean="0"/>
              <a:t>must </a:t>
            </a:r>
            <a:r>
              <a:rPr lang="en-US" dirty="0" smtClean="0"/>
              <a:t>map </a:t>
            </a:r>
            <a:r>
              <a:rPr lang="en-US" dirty="0" smtClean="0"/>
              <a:t>to </a:t>
            </a:r>
            <a:r>
              <a:rPr lang="en-US" dirty="0" smtClean="0"/>
              <a:t>a similar </a:t>
            </a:r>
            <a:r>
              <a:rPr lang="en-US" dirty="0" smtClean="0"/>
              <a:t>n-tuple </a:t>
            </a:r>
            <a:r>
              <a:rPr lang="en-US" dirty="0" smtClean="0"/>
              <a:t>to properly </a:t>
            </a:r>
            <a:r>
              <a:rPr lang="en-US" dirty="0" smtClean="0"/>
              <a:t>deliver</a:t>
            </a:r>
            <a:r>
              <a:rPr lang="en-US" dirty="0" smtClean="0"/>
              <a:t> </a:t>
            </a:r>
            <a:r>
              <a:rPr lang="en-US" dirty="0" smtClean="0"/>
              <a:t>the payload where the client expects to see it.</a:t>
            </a:r>
          </a:p>
          <a:p>
            <a:pPr lvl="1"/>
            <a:r>
              <a:rPr lang="en-US" dirty="0" smtClean="0"/>
              <a:t>Thus, within a </a:t>
            </a:r>
            <a:r>
              <a:rPr lang="en-US" dirty="0" err="1" smtClean="0"/>
              <a:t>mulitplexed</a:t>
            </a:r>
            <a:r>
              <a:rPr lang="en-US" dirty="0" smtClean="0"/>
              <a:t> or virtualized flow of packets/frames that are associated with different connections, the STP may identify the payloads from any possible set of identifying characteristics – they need not be simply from the “framing” data.</a:t>
            </a:r>
          </a:p>
          <a:p>
            <a:pPr lvl="1"/>
            <a:r>
              <a:rPr lang="en-US" dirty="0" smtClean="0"/>
              <a:t>For example, we could define an STP to be 802.1q frames with </a:t>
            </a:r>
            <a:r>
              <a:rPr lang="en-US" dirty="0" err="1" smtClean="0"/>
              <a:t>vlan</a:t>
            </a:r>
            <a:r>
              <a:rPr lang="en-US" dirty="0" smtClean="0"/>
              <a:t> 100 carrying IP packets with TCP port 80.  And then claim the entire </a:t>
            </a:r>
            <a:r>
              <a:rPr lang="en-US" dirty="0" err="1" smtClean="0"/>
              <a:t>ethernet</a:t>
            </a:r>
            <a:r>
              <a:rPr lang="en-US" dirty="0" smtClean="0"/>
              <a:t> PDU as the payload.    To be fair, we cannot redirect such a packet to, say, a different </a:t>
            </a:r>
            <a:r>
              <a:rPr lang="en-US" dirty="0" err="1" smtClean="0"/>
              <a:t>vlan</a:t>
            </a:r>
            <a:r>
              <a:rPr lang="en-US" dirty="0" smtClean="0"/>
              <a:t> as this would violate payload immutability.  But we could switch the flow to another port.</a:t>
            </a:r>
          </a:p>
          <a:p>
            <a:pPr lvl="1"/>
            <a:r>
              <a:rPr lang="en-US" dirty="0" smtClean="0"/>
              <a:t>(This seems a bit esoteric, but in fact is a very powerful aspect of STPs that will prove useful in the future… This is an advanced topic…) </a:t>
            </a:r>
          </a:p>
          <a:p>
            <a:r>
              <a:rPr lang="en-US" dirty="0" smtClean="0"/>
              <a:t>How STPs are identified is a function of the NSI Service with which they are associated.  i.e. STP specifications are part of the Service Definition</a:t>
            </a:r>
            <a:r>
              <a:rPr lang="en-US" dirty="0" smtClean="0"/>
              <a:t>.</a:t>
            </a:r>
          </a:p>
          <a:p>
            <a:pPr lvl="1"/>
            <a:r>
              <a:rPr lang="en-US" dirty="0" smtClean="0"/>
              <a:t>The STP mapping is not carried in the NSI protocol, (since the framework is technology agnostic) so </a:t>
            </a:r>
            <a:endParaRPr lang="en-US" dirty="0"/>
          </a:p>
        </p:txBody>
      </p:sp>
    </p:spTree>
    <p:extLst>
      <p:ext uri="{BB962C8B-B14F-4D97-AF65-F5344CB8AC3E}">
        <p14:creationId xmlns:p14="http://schemas.microsoft.com/office/powerpoint/2010/main" val="1544654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AutoGOLE</a:t>
            </a:r>
            <a:r>
              <a:rPr lang="en-US" dirty="0" smtClean="0"/>
              <a:t> Service Definition DXQ</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Potential </a:t>
            </a:r>
            <a:r>
              <a:rPr lang="en-US" dirty="0" smtClean="0"/>
              <a:t>:  </a:t>
            </a:r>
            <a:r>
              <a:rPr lang="en-US" b="1" dirty="0" smtClean="0">
                <a:solidFill>
                  <a:srgbClr val="FF0000"/>
                </a:solidFill>
              </a:rPr>
              <a:t>DXQ </a:t>
            </a:r>
            <a:endParaRPr lang="en-US" b="1" dirty="0">
              <a:solidFill>
                <a:srgbClr val="FF0000"/>
              </a:solidFill>
            </a:endParaRPr>
          </a:p>
          <a:p>
            <a:r>
              <a:rPr lang="en-US" dirty="0" smtClean="0"/>
              <a:t>Service </a:t>
            </a:r>
            <a:r>
              <a:rPr lang="en-US" dirty="0" smtClean="0"/>
              <a:t>Type:  Data Transport for 802.1Q framed payloads</a:t>
            </a:r>
          </a:p>
          <a:p>
            <a:pPr lvl="2"/>
            <a:r>
              <a:rPr lang="en-US" dirty="0" err="1" smtClean="0"/>
              <a:t>Abreviation</a:t>
            </a:r>
            <a:r>
              <a:rPr lang="en-US" dirty="0" smtClean="0"/>
              <a:t>: DXQ</a:t>
            </a:r>
          </a:p>
          <a:p>
            <a:pPr lvl="1"/>
            <a:r>
              <a:rPr lang="en-US" dirty="0" smtClean="0"/>
              <a:t>Description: User data in the payload data section of an 802.1Q </a:t>
            </a:r>
            <a:r>
              <a:rPr lang="en-US" dirty="0" err="1" smtClean="0"/>
              <a:t>ethernet</a:t>
            </a:r>
            <a:r>
              <a:rPr lang="en-US" dirty="0" smtClean="0"/>
              <a:t> frame is carried from the ingress STP to the egress STP.</a:t>
            </a:r>
          </a:p>
          <a:p>
            <a:pPr lvl="1"/>
            <a:r>
              <a:rPr lang="en-US" dirty="0" smtClean="0"/>
              <a:t>STP specification:</a:t>
            </a:r>
          </a:p>
          <a:p>
            <a:pPr lvl="2"/>
            <a:r>
              <a:rPr lang="en-US" dirty="0" smtClean="0"/>
              <a:t>All STPs </a:t>
            </a:r>
            <a:r>
              <a:rPr lang="en-US" dirty="0" err="1" smtClean="0"/>
              <a:t>mapTo</a:t>
            </a:r>
            <a:r>
              <a:rPr lang="en-US" dirty="0" smtClean="0"/>
              <a:t> a tuple that uniquely identifies a flow of IEEE 802.1Q frames with a specific VLAN ID on a specific physical interface port.  </a:t>
            </a:r>
          </a:p>
          <a:p>
            <a:pPr lvl="2"/>
            <a:r>
              <a:rPr lang="en-US" dirty="0" smtClean="0"/>
              <a:t>In DXQ, the Ethernet frame (PDU) itself is </a:t>
            </a:r>
            <a:r>
              <a:rPr lang="en-US" i="1" u="sng" dirty="0" smtClean="0"/>
              <a:t>not</a:t>
            </a:r>
            <a:r>
              <a:rPr lang="en-US" dirty="0" smtClean="0"/>
              <a:t> considered part of the payload, though a particular DXQ service provider may elect to carry the frame along with the payload.</a:t>
            </a:r>
          </a:p>
          <a:p>
            <a:pPr lvl="2"/>
            <a:r>
              <a:rPr lang="en-US" dirty="0" smtClean="0"/>
              <a:t>Specifically, 802.3 untagged frames and 802.1ad (</a:t>
            </a:r>
            <a:r>
              <a:rPr lang="en-US" dirty="0" err="1" smtClean="0"/>
              <a:t>QinQ</a:t>
            </a:r>
            <a:r>
              <a:rPr lang="en-US" dirty="0" smtClean="0"/>
              <a:t>) dual tagged frames are disallowed as STPs in DXQ version 1.0  (these are special cases and need further consideration before including them in the SD.)</a:t>
            </a:r>
          </a:p>
        </p:txBody>
      </p:sp>
    </p:spTree>
    <p:extLst>
      <p:ext uri="{BB962C8B-B14F-4D97-AF65-F5344CB8AC3E}">
        <p14:creationId xmlns:p14="http://schemas.microsoft.com/office/powerpoint/2010/main" val="11612457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AutoGOLE</a:t>
            </a:r>
            <a:r>
              <a:rPr lang="en-US" dirty="0" smtClean="0"/>
              <a:t> DXQ</a:t>
            </a:r>
            <a:endParaRPr lang="en-US" dirty="0"/>
          </a:p>
        </p:txBody>
      </p:sp>
      <p:sp>
        <p:nvSpPr>
          <p:cNvPr id="3" name="Content Placeholder 2"/>
          <p:cNvSpPr>
            <a:spLocks noGrp="1"/>
          </p:cNvSpPr>
          <p:nvPr>
            <p:ph idx="1"/>
          </p:nvPr>
        </p:nvSpPr>
        <p:spPr/>
        <p:txBody>
          <a:bodyPr>
            <a:normAutofit/>
          </a:bodyPr>
          <a:lstStyle/>
          <a:p>
            <a:r>
              <a:rPr lang="en-US" dirty="0" smtClean="0"/>
              <a:t>Proposal #1:  </a:t>
            </a:r>
            <a:r>
              <a:rPr lang="en-US" b="1" dirty="0" smtClean="0">
                <a:solidFill>
                  <a:srgbClr val="FF0000"/>
                </a:solidFill>
              </a:rPr>
              <a:t>DXQ</a:t>
            </a:r>
            <a:endParaRPr lang="en-US" dirty="0">
              <a:solidFill>
                <a:srgbClr val="000000"/>
              </a:solidFill>
            </a:endParaRPr>
          </a:p>
          <a:p>
            <a:pPr lvl="1"/>
            <a:r>
              <a:rPr lang="en-US" dirty="0" smtClean="0">
                <a:solidFill>
                  <a:srgbClr val="000000"/>
                </a:solidFill>
              </a:rPr>
              <a:t>Since the .1Q ingress PDU is not part of the payload, the network(s) are free to modify the framing along the path, as long as the payload is again presented as the payload data section of an 802.1Q frame at the egress point.</a:t>
            </a:r>
          </a:p>
          <a:p>
            <a:pPr lvl="1"/>
            <a:r>
              <a:rPr lang="en-US" dirty="0" smtClean="0">
                <a:solidFill>
                  <a:srgbClr val="000000"/>
                </a:solidFill>
              </a:rPr>
              <a:t>Thus, the payload may be presented at the egress point in a .1Q frame that has a different VLAN tag than the ingress point, i.e. the service is allowed to perform VLAN rewrite/translation/swapping.</a:t>
            </a:r>
            <a:endParaRPr lang="en-US" dirty="0">
              <a:solidFill>
                <a:srgbClr val="000000"/>
              </a:solidFill>
            </a:endParaRPr>
          </a:p>
        </p:txBody>
      </p:sp>
    </p:spTree>
    <p:extLst>
      <p:ext uri="{BB962C8B-B14F-4D97-AF65-F5344CB8AC3E}">
        <p14:creationId xmlns:p14="http://schemas.microsoft.com/office/powerpoint/2010/main" val="34164589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308"/>
            <a:ext cx="8470456" cy="918861"/>
          </a:xfrm>
        </p:spPr>
        <p:txBody>
          <a:bodyPr/>
          <a:lstStyle/>
          <a:p>
            <a:r>
              <a:rPr lang="en-US" dirty="0" err="1" smtClean="0"/>
              <a:t>AutoGOLE</a:t>
            </a:r>
            <a:r>
              <a:rPr lang="en-US" dirty="0" smtClean="0"/>
              <a:t> Service Definition ETS</a:t>
            </a:r>
            <a:endParaRPr lang="en-US" dirty="0"/>
          </a:p>
        </p:txBody>
      </p:sp>
      <p:sp>
        <p:nvSpPr>
          <p:cNvPr id="3" name="Content Placeholder 2"/>
          <p:cNvSpPr>
            <a:spLocks noGrp="1"/>
          </p:cNvSpPr>
          <p:nvPr>
            <p:ph idx="1"/>
          </p:nvPr>
        </p:nvSpPr>
        <p:spPr>
          <a:xfrm>
            <a:off x="457199" y="1306374"/>
            <a:ext cx="8470457" cy="5055007"/>
          </a:xfrm>
        </p:spPr>
        <p:txBody>
          <a:bodyPr>
            <a:noAutofit/>
          </a:bodyPr>
          <a:lstStyle/>
          <a:p>
            <a:pPr>
              <a:lnSpc>
                <a:spcPct val="70000"/>
              </a:lnSpc>
            </a:pPr>
            <a:r>
              <a:rPr lang="en-US" sz="2800" dirty="0" smtClean="0"/>
              <a:t>Alternative Proposal #2:  </a:t>
            </a:r>
            <a:r>
              <a:rPr lang="en-US" sz="2800" b="1" dirty="0" smtClean="0">
                <a:solidFill>
                  <a:srgbClr val="FF0000"/>
                </a:solidFill>
              </a:rPr>
              <a:t>EVTS</a:t>
            </a:r>
          </a:p>
          <a:p>
            <a:pPr lvl="1">
              <a:lnSpc>
                <a:spcPct val="70000"/>
              </a:lnSpc>
            </a:pPr>
            <a:r>
              <a:rPr lang="en-US" sz="2000" dirty="0" smtClean="0"/>
              <a:t>Service Type: Ethernet VLAN Transport Service</a:t>
            </a:r>
          </a:p>
          <a:p>
            <a:pPr lvl="2">
              <a:lnSpc>
                <a:spcPct val="70000"/>
              </a:lnSpc>
            </a:pPr>
            <a:r>
              <a:rPr lang="en-US" sz="2000" dirty="0" err="1" smtClean="0"/>
              <a:t>Abreviation</a:t>
            </a:r>
            <a:r>
              <a:rPr lang="en-US" sz="2000" dirty="0" smtClean="0"/>
              <a:t>: EVTS</a:t>
            </a:r>
          </a:p>
          <a:p>
            <a:pPr lvl="1">
              <a:lnSpc>
                <a:spcPct val="70000"/>
              </a:lnSpc>
            </a:pPr>
            <a:r>
              <a:rPr lang="en-US" sz="2000" dirty="0" smtClean="0"/>
              <a:t>Description: </a:t>
            </a:r>
            <a:r>
              <a:rPr lang="en-US" sz="2000" dirty="0"/>
              <a:t>T</a:t>
            </a:r>
            <a:r>
              <a:rPr lang="en-US" sz="2000" dirty="0" smtClean="0"/>
              <a:t>he payload data is the </a:t>
            </a:r>
            <a:r>
              <a:rPr lang="en-US" sz="2000" dirty="0" err="1" smtClean="0"/>
              <a:t>ethernet</a:t>
            </a:r>
            <a:r>
              <a:rPr lang="en-US" sz="2000" dirty="0" smtClean="0"/>
              <a:t> PDU in its entirety.   The EVTS service transports “</a:t>
            </a:r>
            <a:r>
              <a:rPr lang="en-US" sz="2000" dirty="0" err="1" smtClean="0"/>
              <a:t>ethernet</a:t>
            </a:r>
            <a:r>
              <a:rPr lang="en-US" sz="2000" dirty="0" smtClean="0"/>
              <a:t> frames” associated with a particular VLAN from an ingress point to an egress point.  This is in effect a tunnel over which 802.1q frames are blindly carried.  </a:t>
            </a:r>
          </a:p>
          <a:p>
            <a:pPr lvl="2">
              <a:lnSpc>
                <a:spcPct val="70000"/>
              </a:lnSpc>
            </a:pPr>
            <a:r>
              <a:rPr lang="en-US" sz="2000" dirty="0" smtClean="0"/>
              <a:t>Since the entire frame is considered the Payload, no modification of the frame is allowed.    Thus, the sum result is that no VLAN swapping is allowed – and so clients can be assured that the VLAN tag presented at the ingress will not be changed in transit and the packet will appear at the egress on the same VLAN.</a:t>
            </a:r>
          </a:p>
          <a:p>
            <a:pPr lvl="1">
              <a:lnSpc>
                <a:spcPct val="70000"/>
              </a:lnSpc>
            </a:pPr>
            <a:r>
              <a:rPr lang="en-US" sz="2000" dirty="0" smtClean="0"/>
              <a:t>STP specification:</a:t>
            </a:r>
          </a:p>
          <a:p>
            <a:pPr lvl="2">
              <a:lnSpc>
                <a:spcPct val="70000"/>
              </a:lnSpc>
            </a:pPr>
            <a:r>
              <a:rPr lang="en-US" sz="2000" dirty="0" smtClean="0"/>
              <a:t>For EVTS v1.0 all STPs map to a tuple that uniquely identify a flow of 802.1q frames with a specific VLAN ID. </a:t>
            </a:r>
            <a:endParaRPr lang="en-US" sz="2000" dirty="0" smtClean="0"/>
          </a:p>
          <a:p>
            <a:pPr lvl="1">
              <a:lnSpc>
                <a:spcPct val="70000"/>
              </a:lnSpc>
            </a:pPr>
            <a:r>
              <a:rPr lang="en-US" sz="2000" dirty="0" smtClean="0"/>
              <a:t>Note: While this SD tells you the VLANs can not (will not) be swapped, it does not tell you which STPs correspond to the same VLAN ID.  A port </a:t>
            </a:r>
            <a:r>
              <a:rPr lang="en-US" sz="2000" dirty="0" err="1" smtClean="0"/>
              <a:t>adjacentcy</a:t>
            </a:r>
            <a:r>
              <a:rPr lang="en-US" sz="2000" dirty="0" smtClean="0"/>
              <a:t> matrix (could express this…or VLAN planes could do so.</a:t>
            </a:r>
            <a:endParaRPr lang="en-US" sz="2000" dirty="0" smtClean="0"/>
          </a:p>
        </p:txBody>
      </p:sp>
    </p:spTree>
    <p:extLst>
      <p:ext uri="{BB962C8B-B14F-4D97-AF65-F5344CB8AC3E}">
        <p14:creationId xmlns:p14="http://schemas.microsoft.com/office/powerpoint/2010/main" val="30775280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308"/>
            <a:ext cx="8470456" cy="918861"/>
          </a:xfrm>
        </p:spPr>
        <p:txBody>
          <a:bodyPr/>
          <a:lstStyle/>
          <a:p>
            <a:r>
              <a:rPr lang="en-US" dirty="0" err="1" smtClean="0"/>
              <a:t>AutoGOLE</a:t>
            </a:r>
            <a:r>
              <a:rPr lang="en-US" dirty="0" smtClean="0"/>
              <a:t> Service Definition ETS</a:t>
            </a:r>
            <a:endParaRPr lang="en-US" dirty="0"/>
          </a:p>
        </p:txBody>
      </p:sp>
      <p:sp>
        <p:nvSpPr>
          <p:cNvPr id="3" name="Content Placeholder 2"/>
          <p:cNvSpPr>
            <a:spLocks noGrp="1"/>
          </p:cNvSpPr>
          <p:nvPr>
            <p:ph idx="1"/>
          </p:nvPr>
        </p:nvSpPr>
        <p:spPr>
          <a:xfrm>
            <a:off x="457199" y="996169"/>
            <a:ext cx="8470457" cy="5678162"/>
          </a:xfrm>
        </p:spPr>
        <p:txBody>
          <a:bodyPr>
            <a:noAutofit/>
          </a:bodyPr>
          <a:lstStyle/>
          <a:p>
            <a:pPr>
              <a:lnSpc>
                <a:spcPct val="80000"/>
              </a:lnSpc>
            </a:pPr>
            <a:r>
              <a:rPr lang="en-US" sz="2800" dirty="0" smtClean="0"/>
              <a:t>Alternative Proposal #2:  </a:t>
            </a:r>
            <a:r>
              <a:rPr lang="en-US" sz="2800" b="1" dirty="0" smtClean="0">
                <a:solidFill>
                  <a:srgbClr val="FF0000"/>
                </a:solidFill>
              </a:rPr>
              <a:t>EVTS</a:t>
            </a:r>
          </a:p>
          <a:p>
            <a:pPr lvl="1">
              <a:lnSpc>
                <a:spcPct val="80000"/>
              </a:lnSpc>
            </a:pPr>
            <a:r>
              <a:rPr lang="en-US" sz="2000" dirty="0" smtClean="0"/>
              <a:t>This service does not “build a VLAN” across networks.  EVTS constructs a point to point connection that carries tagged frames from ingress to egress.   Note:  An EVTS service provider may elect to build a VLAN across the transport infrastructure to deliver the service payload, but this is not required or recommended and may have undesirable consequences for both the network and the user payload.</a:t>
            </a:r>
          </a:p>
          <a:p>
            <a:pPr lvl="1">
              <a:lnSpc>
                <a:spcPct val="80000"/>
              </a:lnSpc>
            </a:pPr>
            <a:r>
              <a:rPr lang="en-US" sz="2000" dirty="0" smtClean="0"/>
              <a:t>The EVTS service provider should also be wary of mapping such flows to 802.1ad (</a:t>
            </a:r>
            <a:r>
              <a:rPr lang="en-US" sz="2000" dirty="0" err="1" smtClean="0"/>
              <a:t>QinQ</a:t>
            </a:r>
            <a:r>
              <a:rPr lang="en-US" sz="2000" dirty="0" smtClean="0"/>
              <a:t>) flows as these insert an additional VLAN tag in the payload frame thus modifying the payload.   This has an effect on the MTU limits for the flow and the Frame Check Sum value that must be recomputed.   Fundamentally, this breaks payload immutability and should be avoided – though in reality it may have only limited impact on real users.</a:t>
            </a:r>
          </a:p>
          <a:p>
            <a:pPr lvl="1">
              <a:lnSpc>
                <a:spcPct val="80000"/>
              </a:lnSpc>
            </a:pPr>
            <a:r>
              <a:rPr lang="en-US" sz="2000" dirty="0" smtClean="0"/>
              <a:t>It is recommended that EVTS connections be encapsulated inside another technology in order to preserve payload immutability.   Such techniques may employ 802.1ah (Provider Based Bridging), MPLS LSPs, GFP/SONET-SDH, or other isolation techniques. </a:t>
            </a:r>
          </a:p>
        </p:txBody>
      </p:sp>
    </p:spTree>
    <p:extLst>
      <p:ext uri="{BB962C8B-B14F-4D97-AF65-F5344CB8AC3E}">
        <p14:creationId xmlns:p14="http://schemas.microsoft.com/office/powerpoint/2010/main" val="10492968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596900" y="1206500"/>
            <a:ext cx="7772400" cy="4902200"/>
          </a:xfrm>
        </p:spPr>
        <p:txBody>
          <a:bodyPr>
            <a:normAutofit fontScale="62500" lnSpcReduction="20000"/>
          </a:bodyPr>
          <a:lstStyle/>
          <a:p>
            <a:r>
              <a:rPr lang="en-US" dirty="0" smtClean="0"/>
              <a:t>As the technologies in our networks varies considerably from domain to domain, how do reconcile the needs of the “requestor” with the capabilities of the “provider”?</a:t>
            </a:r>
          </a:p>
          <a:p>
            <a:pPr lvl="1"/>
            <a:r>
              <a:rPr lang="en-US" dirty="0" smtClean="0"/>
              <a:t>Not all capabilities are present in every network</a:t>
            </a:r>
          </a:p>
          <a:p>
            <a:pPr lvl="1"/>
            <a:r>
              <a:rPr lang="en-US" dirty="0"/>
              <a:t>P</a:t>
            </a:r>
            <a:r>
              <a:rPr lang="en-US" dirty="0" smtClean="0"/>
              <a:t>roviders cannot guarantee every aspect of a hardware technology as a service feature…</a:t>
            </a:r>
          </a:p>
          <a:p>
            <a:pPr lvl="1"/>
            <a:r>
              <a:rPr lang="en-US" dirty="0" smtClean="0"/>
              <a:t>Requesters cannot be expected to know details of every technology in every domain in order to </a:t>
            </a:r>
            <a:r>
              <a:rPr lang="en-US" dirty="0" err="1" smtClean="0"/>
              <a:t>specifiy</a:t>
            </a:r>
            <a:r>
              <a:rPr lang="en-US" dirty="0" smtClean="0"/>
              <a:t> their configuration.</a:t>
            </a:r>
          </a:p>
          <a:p>
            <a:pPr lvl="1"/>
            <a:r>
              <a:rPr lang="en-US" dirty="0" smtClean="0"/>
              <a:t>There is no common adoption of terms and quantification of provisioning or transport details.</a:t>
            </a:r>
          </a:p>
          <a:p>
            <a:r>
              <a:rPr lang="en-US" dirty="0" smtClean="0"/>
              <a:t>We need a </a:t>
            </a:r>
            <a:r>
              <a:rPr lang="en-US" dirty="0" err="1" smtClean="0"/>
              <a:t>mechansim</a:t>
            </a:r>
            <a:r>
              <a:rPr lang="en-US" dirty="0" smtClean="0"/>
              <a:t> to bound the characteristics of a Service</a:t>
            </a:r>
            <a:r>
              <a:rPr lang="en-US" dirty="0"/>
              <a:t> </a:t>
            </a:r>
            <a:r>
              <a:rPr lang="en-US" dirty="0" smtClean="0"/>
              <a:t>so that providers know *exactly* what they are committing to provide…-&gt; so that they can allocate the resources, tools,  and skills sets to guarantee the service features..</a:t>
            </a:r>
          </a:p>
          <a:p>
            <a:r>
              <a:rPr lang="en-US" dirty="0" smtClean="0"/>
              <a:t>We need a means to express these service capabilities to users (and other automated agents) so that they can pose requests that can be honored.</a:t>
            </a:r>
          </a:p>
          <a:p>
            <a:r>
              <a:rPr lang="en-US" dirty="0" smtClean="0"/>
              <a:t>In a guaranteed performance world, we need a means of clearly stating what is “required” (by the RA) and what is “committed to” (from the PA).</a:t>
            </a:r>
          </a:p>
          <a:p>
            <a:endParaRPr lang="en-US" dirty="0"/>
          </a:p>
        </p:txBody>
      </p:sp>
    </p:spTree>
    <p:extLst>
      <p:ext uri="{BB962C8B-B14F-4D97-AF65-F5344CB8AC3E}">
        <p14:creationId xmlns:p14="http://schemas.microsoft.com/office/powerpoint/2010/main" val="41756971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auto">
          <a:xfrm>
            <a:off x="3503778" y="3630436"/>
            <a:ext cx="1746892" cy="1571930"/>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FF00"/>
                </a:solidFill>
                <a:effectLst/>
                <a:latin typeface="Arial" charset="0"/>
                <a:ea typeface="ＭＳ Ｐゴシック" pitchFamily="1" charset="-128"/>
              </a:rPr>
              <a:t>NetB</a:t>
            </a:r>
            <a:endParaRPr kumimoji="0" lang="en-US" sz="2000" b="0" i="0" u="none" strike="noStrike" cap="none" normalizeH="0" baseline="0" dirty="0" smtClean="0">
              <a:ln>
                <a:noFill/>
              </a:ln>
              <a:solidFill>
                <a:srgbClr val="FFFF00"/>
              </a:solidFill>
              <a:effectLst/>
              <a:latin typeface="Arial" charset="0"/>
              <a:ea typeface="ＭＳ Ｐゴシック" pitchFamily="1"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rgbClr val="FFFF00"/>
                </a:solidFill>
                <a:latin typeface="Arial" charset="0"/>
                <a:ea typeface="ＭＳ Ｐゴシック" pitchFamily="1" charset="-128"/>
              </a:rPr>
              <a:t>SD=EVTS</a:t>
            </a:r>
            <a:endParaRPr kumimoji="0" lang="en-US" b="0" i="0" u="none" strike="noStrike" cap="none" normalizeH="0" baseline="0" dirty="0" smtClean="0">
              <a:ln>
                <a:noFill/>
              </a:ln>
              <a:solidFill>
                <a:srgbClr val="FFFF00"/>
              </a:solidFill>
              <a:effectLst/>
              <a:latin typeface="Arial" charset="0"/>
              <a:ea typeface="ＭＳ Ｐゴシック" pitchFamily="1" charset="-128"/>
            </a:endParaRPr>
          </a:p>
        </p:txBody>
      </p:sp>
      <p:sp>
        <p:nvSpPr>
          <p:cNvPr id="94" name="Rectangle 93"/>
          <p:cNvSpPr/>
          <p:nvPr/>
        </p:nvSpPr>
        <p:spPr bwMode="auto">
          <a:xfrm>
            <a:off x="3813997" y="5067300"/>
            <a:ext cx="1121644" cy="1033123"/>
          </a:xfrm>
          <a:prstGeom prst="rect">
            <a:avLst/>
          </a:prstGeom>
          <a:solidFill>
            <a:schemeClr val="bg1">
              <a:lumMod val="65000"/>
              <a:alpha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Rectangle 41"/>
          <p:cNvSpPr/>
          <p:nvPr/>
        </p:nvSpPr>
        <p:spPr bwMode="auto">
          <a:xfrm>
            <a:off x="5586799" y="5202366"/>
            <a:ext cx="1082721" cy="745657"/>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3" name="Rectangle 42"/>
          <p:cNvSpPr/>
          <p:nvPr/>
        </p:nvSpPr>
        <p:spPr bwMode="auto">
          <a:xfrm>
            <a:off x="2067080" y="5196959"/>
            <a:ext cx="1082721" cy="745657"/>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Rectangle 39"/>
          <p:cNvSpPr/>
          <p:nvPr/>
        </p:nvSpPr>
        <p:spPr bwMode="auto">
          <a:xfrm>
            <a:off x="3800984" y="5202366"/>
            <a:ext cx="1121644"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 name="Title 1"/>
          <p:cNvSpPr>
            <a:spLocks noGrp="1"/>
          </p:cNvSpPr>
          <p:nvPr>
            <p:ph type="title"/>
          </p:nvPr>
        </p:nvSpPr>
        <p:spPr/>
        <p:txBody>
          <a:bodyPr/>
          <a:lstStyle/>
          <a:p>
            <a:r>
              <a:rPr lang="en-US" dirty="0" smtClean="0"/>
              <a:t>Service Definitions and STPs -</a:t>
            </a:r>
            <a:endParaRPr lang="en-US" dirty="0"/>
          </a:p>
        </p:txBody>
      </p:sp>
      <p:sp>
        <p:nvSpPr>
          <p:cNvPr id="11" name="Rectangle 10"/>
          <p:cNvSpPr/>
          <p:nvPr/>
        </p:nvSpPr>
        <p:spPr bwMode="auto">
          <a:xfrm>
            <a:off x="2472642" y="1166636"/>
            <a:ext cx="664171"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2472642" y="1410365"/>
            <a:ext cx="664171" cy="32716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TextBox 12"/>
          <p:cNvSpPr txBox="1"/>
          <p:nvPr/>
        </p:nvSpPr>
        <p:spPr>
          <a:xfrm>
            <a:off x="656231" y="1368197"/>
            <a:ext cx="1493355" cy="369332"/>
          </a:xfrm>
          <a:prstGeom prst="rect">
            <a:avLst/>
          </a:prstGeom>
          <a:noFill/>
        </p:spPr>
        <p:txBody>
          <a:bodyPr wrap="none" rtlCol="0">
            <a:spAutoFit/>
          </a:bodyPr>
          <a:lstStyle/>
          <a:p>
            <a:r>
              <a:rPr lang="en-US" dirty="0" smtClean="0"/>
              <a:t>802.1Q PDU</a:t>
            </a:r>
            <a:endParaRPr lang="en-US" dirty="0"/>
          </a:p>
        </p:txBody>
      </p:sp>
      <p:sp>
        <p:nvSpPr>
          <p:cNvPr id="14" name="Left Brace 13"/>
          <p:cNvSpPr/>
          <p:nvPr/>
        </p:nvSpPr>
        <p:spPr bwMode="auto">
          <a:xfrm>
            <a:off x="2188266" y="1166636"/>
            <a:ext cx="196850" cy="745657"/>
          </a:xfrm>
          <a:prstGeom prst="leftBrace">
            <a:avLst>
              <a:gd name="adj1" fmla="val 66398"/>
              <a:gd name="adj2" fmla="val 5170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TextBox 14"/>
          <p:cNvSpPr txBox="1"/>
          <p:nvPr/>
        </p:nvSpPr>
        <p:spPr>
          <a:xfrm>
            <a:off x="3324916" y="1368197"/>
            <a:ext cx="2057812" cy="369332"/>
          </a:xfrm>
          <a:prstGeom prst="rect">
            <a:avLst/>
          </a:prstGeom>
          <a:noFill/>
        </p:spPr>
        <p:txBody>
          <a:bodyPr wrap="none" rtlCol="0">
            <a:spAutoFit/>
          </a:bodyPr>
          <a:lstStyle/>
          <a:p>
            <a:r>
              <a:rPr lang="en-US" dirty="0" smtClean="0"/>
              <a:t>User Data Section</a:t>
            </a:r>
            <a:endParaRPr lang="en-US" dirty="0"/>
          </a:p>
        </p:txBody>
      </p:sp>
      <p:sp>
        <p:nvSpPr>
          <p:cNvPr id="16" name="Left Brace 15"/>
          <p:cNvSpPr/>
          <p:nvPr/>
        </p:nvSpPr>
        <p:spPr bwMode="auto">
          <a:xfrm flipH="1">
            <a:off x="3220872" y="1410366"/>
            <a:ext cx="104044" cy="327164"/>
          </a:xfrm>
          <a:prstGeom prst="leftBrace">
            <a:avLst>
              <a:gd name="adj1" fmla="val 66398"/>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Oval 16"/>
          <p:cNvSpPr/>
          <p:nvPr/>
        </p:nvSpPr>
        <p:spPr bwMode="auto">
          <a:xfrm>
            <a:off x="5171100"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8" name="Oval 17"/>
          <p:cNvSpPr/>
          <p:nvPr/>
        </p:nvSpPr>
        <p:spPr bwMode="auto">
          <a:xfrm>
            <a:off x="3430948"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9" name="Oval 18"/>
          <p:cNvSpPr/>
          <p:nvPr/>
        </p:nvSpPr>
        <p:spPr bwMode="auto">
          <a:xfrm>
            <a:off x="1763626" y="3630436"/>
            <a:ext cx="1746892" cy="157193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FF00"/>
                </a:solidFill>
                <a:effectLst/>
                <a:latin typeface="Arial" charset="0"/>
                <a:ea typeface="ＭＳ Ｐゴシック" pitchFamily="1" charset="-128"/>
              </a:rPr>
              <a:t>NetA</a:t>
            </a:r>
            <a:endParaRPr kumimoji="0" lang="en-US" sz="2000" b="0" i="0" u="none" strike="noStrike" cap="none" normalizeH="0" baseline="0" dirty="0" smtClean="0">
              <a:ln>
                <a:noFill/>
              </a:ln>
              <a:solidFill>
                <a:srgbClr val="FFFF00"/>
              </a:solidFill>
              <a:effectLst/>
              <a:latin typeface="Arial" charset="0"/>
              <a:ea typeface="ＭＳ Ｐゴシック" pitchFamily="1"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rgbClr val="FFFF00"/>
                </a:solidFill>
                <a:latin typeface="Arial" charset="0"/>
                <a:ea typeface="ＭＳ Ｐゴシック" pitchFamily="1" charset="-128"/>
              </a:rPr>
              <a:t>SD=DXQ</a:t>
            </a:r>
            <a:endParaRPr kumimoji="0" lang="en-US" b="0" i="0" u="none" strike="noStrike" cap="none" normalizeH="0" baseline="0" dirty="0" smtClean="0">
              <a:ln>
                <a:noFill/>
              </a:ln>
              <a:solidFill>
                <a:srgbClr val="FFFF00"/>
              </a:solidFill>
              <a:effectLst/>
              <a:latin typeface="Arial" charset="0"/>
              <a:ea typeface="ＭＳ Ｐゴシック" pitchFamily="1" charset="-128"/>
            </a:endParaRPr>
          </a:p>
        </p:txBody>
      </p:sp>
      <p:sp>
        <p:nvSpPr>
          <p:cNvPr id="20" name="Oval 19"/>
          <p:cNvSpPr/>
          <p:nvPr/>
        </p:nvSpPr>
        <p:spPr bwMode="auto">
          <a:xfrm>
            <a:off x="3430948"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1" name="Oval 20"/>
          <p:cNvSpPr/>
          <p:nvPr/>
        </p:nvSpPr>
        <p:spPr bwMode="auto">
          <a:xfrm>
            <a:off x="1690796"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2" name="Oval 21"/>
          <p:cNvSpPr/>
          <p:nvPr/>
        </p:nvSpPr>
        <p:spPr bwMode="auto">
          <a:xfrm>
            <a:off x="5254714" y="3630436"/>
            <a:ext cx="1746892" cy="157193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FF00"/>
                </a:solidFill>
                <a:effectLst/>
                <a:latin typeface="Arial" charset="0"/>
                <a:ea typeface="ＭＳ Ｐゴシック" pitchFamily="1" charset="-128"/>
              </a:rPr>
              <a:t>NetC</a:t>
            </a:r>
            <a:endParaRPr kumimoji="0" lang="en-US" sz="2000" b="0" i="0" u="none" strike="noStrike" cap="none" normalizeH="0" baseline="0" dirty="0" smtClean="0">
              <a:ln>
                <a:noFill/>
              </a:ln>
              <a:solidFill>
                <a:srgbClr val="FFFF00"/>
              </a:solidFill>
              <a:effectLst/>
              <a:latin typeface="Arial" charset="0"/>
              <a:ea typeface="ＭＳ Ｐゴシック" pitchFamily="1" charset="-128"/>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rgbClr val="FFFF00"/>
                </a:solidFill>
                <a:latin typeface="Arial" charset="0"/>
                <a:ea typeface="ＭＳ Ｐゴシック" pitchFamily="1" charset="-128"/>
              </a:rPr>
              <a:t>SD=DXQ</a:t>
            </a:r>
            <a:endParaRPr kumimoji="0" lang="en-US" b="0" i="0" u="none" strike="noStrike" cap="none" normalizeH="0" baseline="0" dirty="0" smtClean="0">
              <a:ln>
                <a:noFill/>
              </a:ln>
              <a:solidFill>
                <a:srgbClr val="FFFF00"/>
              </a:solidFill>
              <a:effectLst/>
              <a:latin typeface="Arial" charset="0"/>
              <a:ea typeface="ＭＳ Ｐゴシック" pitchFamily="1" charset="-128"/>
            </a:endParaRPr>
          </a:p>
        </p:txBody>
      </p:sp>
      <p:sp>
        <p:nvSpPr>
          <p:cNvPr id="23" name="Oval 22"/>
          <p:cNvSpPr/>
          <p:nvPr/>
        </p:nvSpPr>
        <p:spPr bwMode="auto">
          <a:xfrm>
            <a:off x="6940550"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4" name="Oval 23"/>
          <p:cNvSpPr/>
          <p:nvPr/>
        </p:nvSpPr>
        <p:spPr bwMode="auto">
          <a:xfrm>
            <a:off x="5187698" y="4313366"/>
            <a:ext cx="14566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5" name="Rectangle 24"/>
          <p:cNvSpPr/>
          <p:nvPr/>
        </p:nvSpPr>
        <p:spPr bwMode="auto">
          <a:xfrm>
            <a:off x="6669520" y="5202366"/>
            <a:ext cx="664171"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Rectangle 25"/>
          <p:cNvSpPr/>
          <p:nvPr/>
        </p:nvSpPr>
        <p:spPr bwMode="auto">
          <a:xfrm>
            <a:off x="6669520" y="5446095"/>
            <a:ext cx="664171" cy="32716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Rectangle 26"/>
          <p:cNvSpPr/>
          <p:nvPr/>
        </p:nvSpPr>
        <p:spPr bwMode="auto">
          <a:xfrm>
            <a:off x="4922628" y="5202366"/>
            <a:ext cx="664171"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 name="Rectangle 27"/>
          <p:cNvSpPr/>
          <p:nvPr/>
        </p:nvSpPr>
        <p:spPr bwMode="auto">
          <a:xfrm>
            <a:off x="4922628" y="5446095"/>
            <a:ext cx="664171" cy="32716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9" name="Rectangle 28"/>
          <p:cNvSpPr/>
          <p:nvPr/>
        </p:nvSpPr>
        <p:spPr bwMode="auto">
          <a:xfrm>
            <a:off x="3136813" y="5202366"/>
            <a:ext cx="664171"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Rectangle 29"/>
          <p:cNvSpPr/>
          <p:nvPr/>
        </p:nvSpPr>
        <p:spPr bwMode="auto">
          <a:xfrm>
            <a:off x="3136813" y="5446095"/>
            <a:ext cx="664171" cy="32716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1" name="Rectangle 30"/>
          <p:cNvSpPr/>
          <p:nvPr/>
        </p:nvSpPr>
        <p:spPr bwMode="auto">
          <a:xfrm>
            <a:off x="1402909" y="5202366"/>
            <a:ext cx="664171" cy="745657"/>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2" name="Rectangle 31"/>
          <p:cNvSpPr/>
          <p:nvPr/>
        </p:nvSpPr>
        <p:spPr bwMode="auto">
          <a:xfrm>
            <a:off x="1402909" y="5446095"/>
            <a:ext cx="664171" cy="327164"/>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34" name="Straight Arrow Connector 33"/>
          <p:cNvCxnSpPr>
            <a:stCxn id="25" idx="0"/>
          </p:cNvCxnSpPr>
          <p:nvPr/>
        </p:nvCxnSpPr>
        <p:spPr bwMode="auto">
          <a:xfrm flipV="1">
            <a:off x="7001606" y="4594530"/>
            <a:ext cx="0" cy="6078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flipV="1">
            <a:off x="5250670" y="4594530"/>
            <a:ext cx="0" cy="6078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3499734" y="4594530"/>
            <a:ext cx="0" cy="6078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flipV="1">
            <a:off x="1748798" y="4594530"/>
            <a:ext cx="0" cy="6078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Rectangle 38"/>
          <p:cNvSpPr/>
          <p:nvPr/>
        </p:nvSpPr>
        <p:spPr bwMode="auto">
          <a:xfrm>
            <a:off x="1402909" y="5446096"/>
            <a:ext cx="5930782" cy="327164"/>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4" name="TextBox 43"/>
          <p:cNvSpPr txBox="1"/>
          <p:nvPr/>
        </p:nvSpPr>
        <p:spPr>
          <a:xfrm>
            <a:off x="1434666" y="5138866"/>
            <a:ext cx="627370" cy="369332"/>
          </a:xfrm>
          <a:prstGeom prst="rect">
            <a:avLst/>
          </a:prstGeom>
          <a:noFill/>
        </p:spPr>
        <p:txBody>
          <a:bodyPr wrap="none" rtlCol="0">
            <a:spAutoFit/>
          </a:bodyPr>
          <a:lstStyle/>
          <a:p>
            <a:r>
              <a:rPr lang="en-US" dirty="0" err="1"/>
              <a:t>v</a:t>
            </a:r>
            <a:r>
              <a:rPr lang="en-US" dirty="0" err="1" smtClean="0"/>
              <a:t>l</a:t>
            </a:r>
            <a:r>
              <a:rPr lang="en-US" dirty="0" smtClean="0"/>
              <a:t>=4</a:t>
            </a:r>
            <a:endParaRPr lang="en-US" dirty="0"/>
          </a:p>
        </p:txBody>
      </p:sp>
      <p:sp>
        <p:nvSpPr>
          <p:cNvPr id="45" name="TextBox 44"/>
          <p:cNvSpPr txBox="1"/>
          <p:nvPr/>
        </p:nvSpPr>
        <p:spPr>
          <a:xfrm>
            <a:off x="3097414" y="5138866"/>
            <a:ext cx="794295" cy="369332"/>
          </a:xfrm>
          <a:prstGeom prst="rect">
            <a:avLst/>
          </a:prstGeom>
          <a:noFill/>
        </p:spPr>
        <p:txBody>
          <a:bodyPr wrap="none" rtlCol="0">
            <a:spAutoFit/>
          </a:bodyPr>
          <a:lstStyle/>
          <a:p>
            <a:r>
              <a:rPr lang="en-US" dirty="0" err="1" smtClean="0"/>
              <a:t>Vl</a:t>
            </a:r>
            <a:r>
              <a:rPr lang="en-US" dirty="0" smtClean="0"/>
              <a:t>=99</a:t>
            </a:r>
            <a:endParaRPr lang="en-US" dirty="0"/>
          </a:p>
        </p:txBody>
      </p:sp>
      <p:sp>
        <p:nvSpPr>
          <p:cNvPr id="46" name="TextBox 45"/>
          <p:cNvSpPr txBox="1"/>
          <p:nvPr/>
        </p:nvSpPr>
        <p:spPr>
          <a:xfrm>
            <a:off x="4874462" y="5138866"/>
            <a:ext cx="794295" cy="369332"/>
          </a:xfrm>
          <a:prstGeom prst="rect">
            <a:avLst/>
          </a:prstGeom>
          <a:noFill/>
        </p:spPr>
        <p:txBody>
          <a:bodyPr wrap="none" rtlCol="0">
            <a:spAutoFit/>
          </a:bodyPr>
          <a:lstStyle/>
          <a:p>
            <a:r>
              <a:rPr lang="en-US" dirty="0" err="1" smtClean="0"/>
              <a:t>Vl</a:t>
            </a:r>
            <a:r>
              <a:rPr lang="en-US" dirty="0" smtClean="0"/>
              <a:t>=99</a:t>
            </a:r>
            <a:endParaRPr lang="en-US" dirty="0"/>
          </a:p>
        </p:txBody>
      </p:sp>
      <p:sp>
        <p:nvSpPr>
          <p:cNvPr id="47" name="TextBox 46"/>
          <p:cNvSpPr txBox="1"/>
          <p:nvPr/>
        </p:nvSpPr>
        <p:spPr>
          <a:xfrm>
            <a:off x="6651510" y="5138866"/>
            <a:ext cx="665917" cy="369332"/>
          </a:xfrm>
          <a:prstGeom prst="rect">
            <a:avLst/>
          </a:prstGeom>
          <a:noFill/>
        </p:spPr>
        <p:txBody>
          <a:bodyPr wrap="none" rtlCol="0">
            <a:spAutoFit/>
          </a:bodyPr>
          <a:lstStyle/>
          <a:p>
            <a:r>
              <a:rPr lang="en-US" dirty="0" err="1" smtClean="0"/>
              <a:t>Vl</a:t>
            </a:r>
            <a:r>
              <a:rPr lang="en-US" dirty="0" smtClean="0"/>
              <a:t>=6</a:t>
            </a:r>
            <a:endParaRPr lang="en-US" dirty="0"/>
          </a:p>
        </p:txBody>
      </p:sp>
      <p:cxnSp>
        <p:nvCxnSpPr>
          <p:cNvPr id="52" name="Straight Arrow Connector 51"/>
          <p:cNvCxnSpPr>
            <a:stCxn id="55" idx="2"/>
          </p:cNvCxnSpPr>
          <p:nvPr/>
        </p:nvCxnSpPr>
        <p:spPr bwMode="auto">
          <a:xfrm flipH="1">
            <a:off x="7007593" y="3648018"/>
            <a:ext cx="528703" cy="6653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TextBox 54"/>
          <p:cNvSpPr txBox="1"/>
          <p:nvPr/>
        </p:nvSpPr>
        <p:spPr>
          <a:xfrm>
            <a:off x="6781472" y="2478467"/>
            <a:ext cx="1509648" cy="1169551"/>
          </a:xfrm>
          <a:prstGeom prst="rect">
            <a:avLst/>
          </a:prstGeom>
          <a:noFill/>
        </p:spPr>
        <p:txBody>
          <a:bodyPr wrap="none" rtlCol="0">
            <a:spAutoFit/>
          </a:bodyPr>
          <a:lstStyle/>
          <a:p>
            <a:r>
              <a:rPr lang="en-US" sz="1400" b="1" dirty="0" err="1" smtClean="0"/>
              <a:t>stp</a:t>
            </a:r>
            <a:r>
              <a:rPr lang="en-US" sz="1400" b="1" dirty="0" smtClean="0"/>
              <a:t> C:C2</a:t>
            </a:r>
          </a:p>
          <a:p>
            <a:r>
              <a:rPr lang="en-US" sz="1400" dirty="0" err="1" smtClean="0"/>
              <a:t>mapsTo</a:t>
            </a:r>
            <a:r>
              <a:rPr lang="en-US" sz="1400" dirty="0" smtClean="0"/>
              <a:t>: </a:t>
            </a:r>
          </a:p>
          <a:p>
            <a:r>
              <a:rPr lang="en-US" sz="1400" dirty="0"/>
              <a:t>	</a:t>
            </a:r>
            <a:r>
              <a:rPr lang="en-US" sz="1400" dirty="0" err="1" smtClean="0"/>
              <a:t>sw</a:t>
            </a:r>
            <a:r>
              <a:rPr lang="en-US" sz="1400" dirty="0" smtClean="0"/>
              <a:t>=x1.edu</a:t>
            </a:r>
          </a:p>
          <a:p>
            <a:r>
              <a:rPr lang="en-US" sz="1400" dirty="0"/>
              <a:t>	</a:t>
            </a:r>
            <a:r>
              <a:rPr lang="en-US" sz="1400" dirty="0" smtClean="0"/>
              <a:t>p=ge0/2/3</a:t>
            </a:r>
          </a:p>
          <a:p>
            <a:r>
              <a:rPr lang="en-US" sz="1400" dirty="0"/>
              <a:t>	</a:t>
            </a:r>
            <a:r>
              <a:rPr lang="en-US" sz="1400" dirty="0" err="1" smtClean="0"/>
              <a:t>vl</a:t>
            </a:r>
            <a:r>
              <a:rPr lang="en-US" sz="1400" dirty="0" smtClean="0"/>
              <a:t>=6</a:t>
            </a:r>
            <a:endParaRPr lang="en-US" sz="1400" dirty="0"/>
          </a:p>
        </p:txBody>
      </p:sp>
      <p:cxnSp>
        <p:nvCxnSpPr>
          <p:cNvPr id="58" name="Straight Arrow Connector 57"/>
          <p:cNvCxnSpPr>
            <a:stCxn id="60" idx="2"/>
          </p:cNvCxnSpPr>
          <p:nvPr/>
        </p:nvCxnSpPr>
        <p:spPr bwMode="auto">
          <a:xfrm flipH="1">
            <a:off x="5316760" y="2907081"/>
            <a:ext cx="900205" cy="14129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0" name="TextBox 59"/>
          <p:cNvSpPr txBox="1"/>
          <p:nvPr/>
        </p:nvSpPr>
        <p:spPr>
          <a:xfrm>
            <a:off x="5586799" y="1737530"/>
            <a:ext cx="1260331" cy="1169551"/>
          </a:xfrm>
          <a:prstGeom prst="rect">
            <a:avLst/>
          </a:prstGeom>
          <a:noFill/>
        </p:spPr>
        <p:txBody>
          <a:bodyPr wrap="none" rtlCol="0">
            <a:spAutoFit/>
          </a:bodyPr>
          <a:lstStyle/>
          <a:p>
            <a:r>
              <a:rPr lang="en-US" sz="1400" b="1" dirty="0" err="1" smtClean="0"/>
              <a:t>stp</a:t>
            </a:r>
            <a:r>
              <a:rPr lang="en-US" sz="1400" b="1" dirty="0" smtClean="0"/>
              <a:t> C:C1</a:t>
            </a:r>
          </a:p>
          <a:p>
            <a:r>
              <a:rPr lang="en-US" sz="1400" dirty="0" err="1" smtClean="0"/>
              <a:t>mapsTo</a:t>
            </a:r>
            <a:r>
              <a:rPr lang="en-US" sz="1400" dirty="0" smtClean="0"/>
              <a:t>: </a:t>
            </a:r>
          </a:p>
          <a:p>
            <a:r>
              <a:rPr lang="en-US" sz="1400" dirty="0" smtClean="0"/>
              <a:t>    </a:t>
            </a:r>
            <a:r>
              <a:rPr lang="en-US" sz="1400" dirty="0" err="1" smtClean="0"/>
              <a:t>sw</a:t>
            </a:r>
            <a:r>
              <a:rPr lang="en-US" sz="1400" dirty="0" smtClean="0"/>
              <a:t>=x1.edu</a:t>
            </a:r>
          </a:p>
          <a:p>
            <a:r>
              <a:rPr lang="en-US" sz="1400" dirty="0" smtClean="0"/>
              <a:t>    p=ge0/2/3</a:t>
            </a:r>
          </a:p>
          <a:p>
            <a:r>
              <a:rPr lang="en-US" sz="1400" dirty="0" smtClean="0"/>
              <a:t>    unit=99</a:t>
            </a:r>
            <a:endParaRPr lang="en-US" sz="1400" dirty="0"/>
          </a:p>
        </p:txBody>
      </p:sp>
      <p:sp>
        <p:nvSpPr>
          <p:cNvPr id="62" name="TextBox 61"/>
          <p:cNvSpPr txBox="1"/>
          <p:nvPr/>
        </p:nvSpPr>
        <p:spPr>
          <a:xfrm>
            <a:off x="5272610" y="4320068"/>
            <a:ext cx="440266" cy="338554"/>
          </a:xfrm>
          <a:prstGeom prst="rect">
            <a:avLst/>
          </a:prstGeom>
          <a:noFill/>
        </p:spPr>
        <p:txBody>
          <a:bodyPr wrap="square" rtlCol="0">
            <a:spAutoFit/>
          </a:bodyPr>
          <a:lstStyle/>
          <a:p>
            <a:r>
              <a:rPr lang="en-US" sz="1600" dirty="0" smtClean="0"/>
              <a:t>C1</a:t>
            </a:r>
            <a:endParaRPr lang="en-US" sz="1600" dirty="0"/>
          </a:p>
        </p:txBody>
      </p:sp>
      <p:sp>
        <p:nvSpPr>
          <p:cNvPr id="63" name="TextBox 62"/>
          <p:cNvSpPr txBox="1"/>
          <p:nvPr/>
        </p:nvSpPr>
        <p:spPr>
          <a:xfrm>
            <a:off x="6554055" y="4334188"/>
            <a:ext cx="440266" cy="338554"/>
          </a:xfrm>
          <a:prstGeom prst="rect">
            <a:avLst/>
          </a:prstGeom>
          <a:noFill/>
        </p:spPr>
        <p:txBody>
          <a:bodyPr wrap="square" rtlCol="0">
            <a:spAutoFit/>
          </a:bodyPr>
          <a:lstStyle/>
          <a:p>
            <a:r>
              <a:rPr lang="en-US" sz="1600" dirty="0" smtClean="0"/>
              <a:t>C2</a:t>
            </a:r>
            <a:endParaRPr lang="en-US" sz="1600" dirty="0"/>
          </a:p>
        </p:txBody>
      </p:sp>
      <p:sp>
        <p:nvSpPr>
          <p:cNvPr id="64" name="TextBox 63"/>
          <p:cNvSpPr txBox="1"/>
          <p:nvPr/>
        </p:nvSpPr>
        <p:spPr>
          <a:xfrm>
            <a:off x="4827254" y="4348308"/>
            <a:ext cx="440266" cy="338554"/>
          </a:xfrm>
          <a:prstGeom prst="rect">
            <a:avLst/>
          </a:prstGeom>
          <a:noFill/>
        </p:spPr>
        <p:txBody>
          <a:bodyPr wrap="square" rtlCol="0">
            <a:spAutoFit/>
          </a:bodyPr>
          <a:lstStyle/>
          <a:p>
            <a:r>
              <a:rPr lang="en-US" sz="1600" dirty="0"/>
              <a:t>B</a:t>
            </a:r>
            <a:r>
              <a:rPr lang="en-US" sz="1600" dirty="0" smtClean="0"/>
              <a:t>2</a:t>
            </a:r>
            <a:endParaRPr lang="en-US" sz="1600" dirty="0"/>
          </a:p>
        </p:txBody>
      </p:sp>
      <p:sp>
        <p:nvSpPr>
          <p:cNvPr id="65" name="TextBox 64"/>
          <p:cNvSpPr txBox="1"/>
          <p:nvPr/>
        </p:nvSpPr>
        <p:spPr>
          <a:xfrm>
            <a:off x="3100453" y="4362428"/>
            <a:ext cx="440266" cy="338554"/>
          </a:xfrm>
          <a:prstGeom prst="rect">
            <a:avLst/>
          </a:prstGeom>
          <a:noFill/>
        </p:spPr>
        <p:txBody>
          <a:bodyPr wrap="square" rtlCol="0">
            <a:spAutoFit/>
          </a:bodyPr>
          <a:lstStyle/>
          <a:p>
            <a:r>
              <a:rPr lang="en-US" sz="1600" dirty="0" smtClean="0"/>
              <a:t>A2</a:t>
            </a:r>
            <a:endParaRPr lang="en-US" sz="1600" dirty="0"/>
          </a:p>
        </p:txBody>
      </p:sp>
      <p:sp>
        <p:nvSpPr>
          <p:cNvPr id="66" name="TextBox 65"/>
          <p:cNvSpPr txBox="1"/>
          <p:nvPr/>
        </p:nvSpPr>
        <p:spPr>
          <a:xfrm>
            <a:off x="1748000" y="4376548"/>
            <a:ext cx="440266" cy="338554"/>
          </a:xfrm>
          <a:prstGeom prst="rect">
            <a:avLst/>
          </a:prstGeom>
          <a:noFill/>
        </p:spPr>
        <p:txBody>
          <a:bodyPr wrap="square" rtlCol="0">
            <a:spAutoFit/>
          </a:bodyPr>
          <a:lstStyle/>
          <a:p>
            <a:r>
              <a:rPr lang="en-US" sz="1600" dirty="0" smtClean="0"/>
              <a:t>A1</a:t>
            </a:r>
            <a:endParaRPr lang="en-US" sz="1600" dirty="0"/>
          </a:p>
        </p:txBody>
      </p:sp>
      <p:sp>
        <p:nvSpPr>
          <p:cNvPr id="67" name="TextBox 66"/>
          <p:cNvSpPr txBox="1"/>
          <p:nvPr/>
        </p:nvSpPr>
        <p:spPr>
          <a:xfrm>
            <a:off x="3521207" y="4362428"/>
            <a:ext cx="440266" cy="338554"/>
          </a:xfrm>
          <a:prstGeom prst="rect">
            <a:avLst/>
          </a:prstGeom>
          <a:noFill/>
        </p:spPr>
        <p:txBody>
          <a:bodyPr wrap="square" rtlCol="0">
            <a:spAutoFit/>
          </a:bodyPr>
          <a:lstStyle/>
          <a:p>
            <a:r>
              <a:rPr lang="en-US" sz="1600" dirty="0"/>
              <a:t>B</a:t>
            </a:r>
            <a:r>
              <a:rPr lang="en-US" sz="1600" dirty="0" smtClean="0"/>
              <a:t>1</a:t>
            </a:r>
            <a:endParaRPr lang="en-US" sz="1600" dirty="0"/>
          </a:p>
        </p:txBody>
      </p:sp>
      <p:sp>
        <p:nvSpPr>
          <p:cNvPr id="68" name="TextBox 67"/>
          <p:cNvSpPr txBox="1"/>
          <p:nvPr/>
        </p:nvSpPr>
        <p:spPr>
          <a:xfrm>
            <a:off x="3331307" y="2214583"/>
            <a:ext cx="1097601" cy="1384995"/>
          </a:xfrm>
          <a:prstGeom prst="rect">
            <a:avLst/>
          </a:prstGeom>
          <a:noFill/>
        </p:spPr>
        <p:txBody>
          <a:bodyPr wrap="none" rtlCol="0">
            <a:spAutoFit/>
          </a:bodyPr>
          <a:lstStyle/>
          <a:p>
            <a:r>
              <a:rPr lang="en-US" sz="1400" b="1" dirty="0" err="1" smtClean="0"/>
              <a:t>Stp</a:t>
            </a:r>
            <a:r>
              <a:rPr lang="en-US" sz="1400" b="1" dirty="0" smtClean="0"/>
              <a:t> B:B1</a:t>
            </a:r>
          </a:p>
          <a:p>
            <a:r>
              <a:rPr lang="en-US" sz="1400" dirty="0" err="1" smtClean="0"/>
              <a:t>mapsTo</a:t>
            </a:r>
            <a:r>
              <a:rPr lang="en-US" sz="1400" dirty="0" smtClean="0"/>
              <a:t>: </a:t>
            </a:r>
          </a:p>
          <a:p>
            <a:r>
              <a:rPr lang="en-US" sz="1400" dirty="0" smtClean="0"/>
              <a:t>    </a:t>
            </a:r>
            <a:r>
              <a:rPr lang="en-US" sz="1400" dirty="0" err="1" smtClean="0"/>
              <a:t>sw</a:t>
            </a:r>
            <a:r>
              <a:rPr lang="en-US" sz="1400" dirty="0" smtClean="0"/>
              <a:t>=chi-a</a:t>
            </a:r>
          </a:p>
          <a:p>
            <a:r>
              <a:rPr lang="en-US" sz="1400" dirty="0" smtClean="0"/>
              <a:t>    pic=2/0</a:t>
            </a:r>
          </a:p>
          <a:p>
            <a:r>
              <a:rPr lang="en-US" sz="1400" dirty="0"/>
              <a:t> </a:t>
            </a:r>
            <a:r>
              <a:rPr lang="en-US" sz="1400" dirty="0" smtClean="0"/>
              <a:t>   if=0</a:t>
            </a:r>
          </a:p>
          <a:p>
            <a:r>
              <a:rPr lang="en-US" sz="1400" dirty="0" smtClean="0"/>
              <a:t>    </a:t>
            </a:r>
            <a:r>
              <a:rPr lang="en-US" sz="1400" dirty="0" err="1" smtClean="0"/>
              <a:t>vl</a:t>
            </a:r>
            <a:r>
              <a:rPr lang="en-US" sz="1400" dirty="0" smtClean="0"/>
              <a:t>=99</a:t>
            </a:r>
            <a:endParaRPr lang="en-US" sz="1400" dirty="0"/>
          </a:p>
        </p:txBody>
      </p:sp>
      <p:sp>
        <p:nvSpPr>
          <p:cNvPr id="69" name="TextBox 68"/>
          <p:cNvSpPr txBox="1"/>
          <p:nvPr/>
        </p:nvSpPr>
        <p:spPr>
          <a:xfrm>
            <a:off x="4374819" y="1774289"/>
            <a:ext cx="1357438" cy="954107"/>
          </a:xfrm>
          <a:prstGeom prst="rect">
            <a:avLst/>
          </a:prstGeom>
          <a:noFill/>
        </p:spPr>
        <p:txBody>
          <a:bodyPr wrap="none" rtlCol="0">
            <a:spAutoFit/>
          </a:bodyPr>
          <a:lstStyle/>
          <a:p>
            <a:r>
              <a:rPr lang="en-US" sz="1400" b="1" dirty="0" err="1" smtClean="0"/>
              <a:t>Stp</a:t>
            </a:r>
            <a:r>
              <a:rPr lang="en-US" sz="1400" b="1" dirty="0" smtClean="0"/>
              <a:t> B:B2</a:t>
            </a:r>
          </a:p>
          <a:p>
            <a:r>
              <a:rPr lang="en-US" sz="1400" dirty="0" err="1" smtClean="0"/>
              <a:t>mapsTo</a:t>
            </a:r>
            <a:r>
              <a:rPr lang="en-US" sz="1400" dirty="0" smtClean="0"/>
              <a:t>: </a:t>
            </a:r>
          </a:p>
          <a:p>
            <a:r>
              <a:rPr lang="en-US" sz="1400" dirty="0" smtClean="0"/>
              <a:t>    </a:t>
            </a:r>
            <a:r>
              <a:rPr lang="en-US" sz="1400" dirty="0" err="1" smtClean="0"/>
              <a:t>sw</a:t>
            </a:r>
            <a:r>
              <a:rPr lang="en-US" sz="1400" dirty="0" smtClean="0"/>
              <a:t>=cph1</a:t>
            </a:r>
          </a:p>
          <a:p>
            <a:r>
              <a:rPr lang="en-US" sz="1400" dirty="0" smtClean="0"/>
              <a:t>    p=ge-3-4.99</a:t>
            </a:r>
          </a:p>
        </p:txBody>
      </p:sp>
      <p:cxnSp>
        <p:nvCxnSpPr>
          <p:cNvPr id="71" name="Straight Arrow Connector 70"/>
          <p:cNvCxnSpPr>
            <a:stCxn id="69" idx="2"/>
            <a:endCxn id="24" idx="1"/>
          </p:cNvCxnSpPr>
          <p:nvPr/>
        </p:nvCxnSpPr>
        <p:spPr bwMode="auto">
          <a:xfrm>
            <a:off x="5053538" y="2728396"/>
            <a:ext cx="155491" cy="16072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8" name="Straight Arrow Connector 77"/>
          <p:cNvCxnSpPr>
            <a:stCxn id="68" idx="2"/>
          </p:cNvCxnSpPr>
          <p:nvPr/>
        </p:nvCxnSpPr>
        <p:spPr bwMode="auto">
          <a:xfrm flipH="1">
            <a:off x="3576608" y="3599578"/>
            <a:ext cx="303500" cy="7137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963956" y="2819264"/>
            <a:ext cx="1103124" cy="738664"/>
          </a:xfrm>
          <a:prstGeom prst="rect">
            <a:avLst/>
          </a:prstGeom>
          <a:noFill/>
        </p:spPr>
        <p:txBody>
          <a:bodyPr wrap="none" rtlCol="0">
            <a:spAutoFit/>
          </a:bodyPr>
          <a:lstStyle/>
          <a:p>
            <a:r>
              <a:rPr lang="en-US" sz="1400" b="1" dirty="0" err="1" smtClean="0"/>
              <a:t>Stp</a:t>
            </a:r>
            <a:r>
              <a:rPr lang="en-US" sz="1400" b="1" dirty="0" smtClean="0"/>
              <a:t> A:A1</a:t>
            </a:r>
          </a:p>
          <a:p>
            <a:r>
              <a:rPr lang="en-US" sz="1400" dirty="0" err="1" smtClean="0"/>
              <a:t>mapsTo</a:t>
            </a:r>
            <a:r>
              <a:rPr lang="en-US" sz="1400" dirty="0" smtClean="0"/>
              <a:t>: </a:t>
            </a:r>
          </a:p>
          <a:p>
            <a:r>
              <a:rPr lang="en-US" sz="1400" dirty="0" smtClean="0"/>
              <a:t>    &lt;12&gt;&lt;4&gt;</a:t>
            </a:r>
            <a:endParaRPr lang="en-US" sz="1400" dirty="0"/>
          </a:p>
        </p:txBody>
      </p:sp>
      <p:sp>
        <p:nvSpPr>
          <p:cNvPr id="83" name="TextBox 82"/>
          <p:cNvSpPr txBox="1"/>
          <p:nvPr/>
        </p:nvSpPr>
        <p:spPr>
          <a:xfrm>
            <a:off x="2299186" y="2206666"/>
            <a:ext cx="1153093" cy="738664"/>
          </a:xfrm>
          <a:prstGeom prst="rect">
            <a:avLst/>
          </a:prstGeom>
          <a:noFill/>
        </p:spPr>
        <p:txBody>
          <a:bodyPr wrap="none" rtlCol="0">
            <a:spAutoFit/>
          </a:bodyPr>
          <a:lstStyle/>
          <a:p>
            <a:r>
              <a:rPr lang="en-US" sz="1400" b="1" dirty="0" err="1" smtClean="0"/>
              <a:t>Stp</a:t>
            </a:r>
            <a:r>
              <a:rPr lang="en-US" sz="1400" b="1" dirty="0" smtClean="0"/>
              <a:t> A:A2</a:t>
            </a:r>
          </a:p>
          <a:p>
            <a:r>
              <a:rPr lang="en-US" sz="1400" dirty="0" err="1" smtClean="0"/>
              <a:t>mapsTo</a:t>
            </a:r>
            <a:r>
              <a:rPr lang="en-US" sz="1400" dirty="0" smtClean="0"/>
              <a:t>: </a:t>
            </a:r>
          </a:p>
          <a:p>
            <a:r>
              <a:rPr lang="en-US" sz="1400" dirty="0" smtClean="0"/>
              <a:t>   &lt;10&gt;&lt;99&gt;</a:t>
            </a:r>
            <a:endParaRPr lang="en-US" sz="1400" dirty="0"/>
          </a:p>
        </p:txBody>
      </p:sp>
      <p:cxnSp>
        <p:nvCxnSpPr>
          <p:cNvPr id="84" name="Straight Arrow Connector 83"/>
          <p:cNvCxnSpPr>
            <a:stCxn id="83" idx="2"/>
            <a:endCxn id="20" idx="1"/>
          </p:cNvCxnSpPr>
          <p:nvPr/>
        </p:nvCxnSpPr>
        <p:spPr bwMode="auto">
          <a:xfrm>
            <a:off x="2875733" y="2945330"/>
            <a:ext cx="576546" cy="13903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7" name="Straight Arrow Connector 86"/>
          <p:cNvCxnSpPr>
            <a:stCxn id="82" idx="2"/>
            <a:endCxn id="21" idx="0"/>
          </p:cNvCxnSpPr>
          <p:nvPr/>
        </p:nvCxnSpPr>
        <p:spPr bwMode="auto">
          <a:xfrm>
            <a:off x="1515518" y="3557928"/>
            <a:ext cx="248108" cy="755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flipV="1">
            <a:off x="3452279" y="5824060"/>
            <a:ext cx="631862" cy="3735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1" name="TextBox 100"/>
          <p:cNvSpPr txBox="1"/>
          <p:nvPr/>
        </p:nvSpPr>
        <p:spPr>
          <a:xfrm>
            <a:off x="1304813" y="6012934"/>
            <a:ext cx="2160605" cy="369332"/>
          </a:xfrm>
          <a:prstGeom prst="rect">
            <a:avLst/>
          </a:prstGeom>
          <a:noFill/>
        </p:spPr>
        <p:txBody>
          <a:bodyPr wrap="none" rtlCol="0">
            <a:spAutoFit/>
          </a:bodyPr>
          <a:lstStyle/>
          <a:p>
            <a:r>
              <a:rPr lang="en-US" dirty="0" smtClean="0"/>
              <a:t>PDU is the payload</a:t>
            </a:r>
            <a:endParaRPr lang="en-US" dirty="0"/>
          </a:p>
        </p:txBody>
      </p:sp>
      <p:sp>
        <p:nvSpPr>
          <p:cNvPr id="102" name="TextBox 101"/>
          <p:cNvSpPr txBox="1"/>
          <p:nvPr/>
        </p:nvSpPr>
        <p:spPr>
          <a:xfrm>
            <a:off x="4743294" y="6197600"/>
            <a:ext cx="4204734" cy="369332"/>
          </a:xfrm>
          <a:prstGeom prst="rect">
            <a:avLst/>
          </a:prstGeom>
          <a:noFill/>
        </p:spPr>
        <p:txBody>
          <a:bodyPr wrap="none" rtlCol="0">
            <a:spAutoFit/>
          </a:bodyPr>
          <a:lstStyle/>
          <a:p>
            <a:r>
              <a:rPr lang="en-US" dirty="0" smtClean="0"/>
              <a:t>Transport framing could be…</a:t>
            </a:r>
            <a:r>
              <a:rPr lang="en-US" dirty="0" err="1" smtClean="0"/>
              <a:t>EoMPLS</a:t>
            </a:r>
            <a:r>
              <a:rPr lang="en-US" dirty="0" smtClean="0"/>
              <a:t>?</a:t>
            </a:r>
            <a:endParaRPr lang="en-US" dirty="0"/>
          </a:p>
        </p:txBody>
      </p:sp>
      <p:cxnSp>
        <p:nvCxnSpPr>
          <p:cNvPr id="103" name="Straight Arrow Connector 102"/>
          <p:cNvCxnSpPr>
            <a:stCxn id="102" idx="1"/>
          </p:cNvCxnSpPr>
          <p:nvPr/>
        </p:nvCxnSpPr>
        <p:spPr bwMode="auto">
          <a:xfrm flipH="1" flipV="1">
            <a:off x="4559300" y="6100424"/>
            <a:ext cx="183994" cy="2818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3575068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Mixing Services</a:t>
            </a:r>
            <a:endParaRPr lang="en-US" dirty="0"/>
          </a:p>
        </p:txBody>
      </p:sp>
      <p:sp>
        <p:nvSpPr>
          <p:cNvPr id="3" name="Content Placeholder 2"/>
          <p:cNvSpPr>
            <a:spLocks noGrp="1"/>
          </p:cNvSpPr>
          <p:nvPr>
            <p:ph idx="1"/>
          </p:nvPr>
        </p:nvSpPr>
        <p:spPr/>
        <p:txBody>
          <a:bodyPr>
            <a:normAutofit/>
          </a:bodyPr>
          <a:lstStyle/>
          <a:p>
            <a:r>
              <a:rPr lang="en-US" dirty="0" smtClean="0"/>
              <a:t>Both DXQ and EVTS define similar STPs.</a:t>
            </a:r>
          </a:p>
          <a:p>
            <a:pPr lvl="1"/>
            <a:r>
              <a:rPr lang="en-US" dirty="0" smtClean="0"/>
              <a:t>This is fine.   Indeed, both services may announce STPs that have exactly the same physical mappings – but this is not </a:t>
            </a:r>
            <a:r>
              <a:rPr lang="en-US" dirty="0" err="1" smtClean="0"/>
              <a:t>intriniscally</a:t>
            </a:r>
            <a:r>
              <a:rPr lang="en-US" dirty="0" smtClean="0"/>
              <a:t> obvious or </a:t>
            </a:r>
            <a:r>
              <a:rPr lang="en-US" dirty="0" smtClean="0"/>
              <a:t>germane </a:t>
            </a:r>
            <a:r>
              <a:rPr lang="en-US" dirty="0" smtClean="0"/>
              <a:t>to Requesting Agents.</a:t>
            </a:r>
          </a:p>
          <a:p>
            <a:pPr lvl="1"/>
            <a:r>
              <a:rPr lang="en-US" dirty="0" smtClean="0"/>
              <a:t>A request to DXQ service can offer </a:t>
            </a:r>
            <a:r>
              <a:rPr lang="en-US" dirty="0" err="1" smtClean="0"/>
              <a:t>vlan</a:t>
            </a:r>
            <a:r>
              <a:rPr lang="en-US" dirty="0" smtClean="0"/>
              <a:t> swapping capability.</a:t>
            </a:r>
          </a:p>
          <a:p>
            <a:pPr lvl="1"/>
            <a:r>
              <a:rPr lang="en-US" dirty="0" smtClean="0"/>
              <a:t>A request to EVTS would deliver a flat VLAN connection.  </a:t>
            </a:r>
          </a:p>
          <a:p>
            <a:pPr lvl="1"/>
            <a:r>
              <a:rPr lang="en-US" dirty="0" smtClean="0"/>
              <a:t>Both services could co-exist if necessary…</a:t>
            </a:r>
          </a:p>
          <a:p>
            <a:pPr lvl="1"/>
            <a:endParaRPr lang="en-US" dirty="0"/>
          </a:p>
        </p:txBody>
      </p:sp>
    </p:spTree>
    <p:extLst>
      <p:ext uri="{BB962C8B-B14F-4D97-AF65-F5344CB8AC3E}">
        <p14:creationId xmlns:p14="http://schemas.microsoft.com/office/powerpoint/2010/main" val="30061550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 Only” NSAs pose problems in that their service puts constraints (bounds) on even the base parameters – specifically the Source and Destination STPs.</a:t>
            </a:r>
          </a:p>
          <a:p>
            <a:pPr lvl="1"/>
            <a:r>
              <a:rPr lang="en-US" dirty="0" smtClean="0"/>
              <a:t>But there is no existing mechanism to announce this fact…and so requests that are not completely local will be rejected.</a:t>
            </a:r>
          </a:p>
          <a:p>
            <a:r>
              <a:rPr lang="en-US" dirty="0" smtClean="0"/>
              <a:t>A Service Definition that explicitly bounded the STPs that could be used in a Reservation would indicate this </a:t>
            </a:r>
            <a:r>
              <a:rPr lang="en-US" dirty="0" err="1" smtClean="0"/>
              <a:t>anolmaly</a:t>
            </a:r>
            <a:endParaRPr lang="en-US" dirty="0" smtClean="0"/>
          </a:p>
          <a:p>
            <a:r>
              <a:rPr lang="en-US" dirty="0" smtClean="0"/>
              <a:t>Example SD parameters:  </a:t>
            </a:r>
          </a:p>
          <a:p>
            <a:pPr marL="0" indent="0">
              <a:buNone/>
            </a:pPr>
            <a:r>
              <a:rPr lang="en-US" sz="1900" dirty="0">
                <a:latin typeface="Courier"/>
                <a:cs typeface="Courier"/>
              </a:rPr>
              <a:t>	</a:t>
            </a:r>
            <a:r>
              <a:rPr lang="en-US" sz="1900" dirty="0" smtClean="0">
                <a:latin typeface="Courier"/>
                <a:cs typeface="Courier"/>
              </a:rPr>
              <a:t>&lt;</a:t>
            </a:r>
            <a:r>
              <a:rPr lang="en-US" sz="1900" dirty="0" err="1" smtClean="0">
                <a:latin typeface="Courier"/>
                <a:cs typeface="Courier"/>
              </a:rPr>
              <a:t>serviceDefinition</a:t>
            </a:r>
            <a:r>
              <a:rPr lang="en-US" sz="1900" dirty="0" smtClean="0">
                <a:latin typeface="Courier"/>
                <a:cs typeface="Courier"/>
              </a:rPr>
              <a:t>&gt;</a:t>
            </a:r>
          </a:p>
          <a:p>
            <a:pPr marL="0" indent="0">
              <a:buNone/>
            </a:pPr>
            <a:r>
              <a:rPr lang="en-US" sz="1900" dirty="0">
                <a:latin typeface="Courier"/>
                <a:cs typeface="Courier"/>
              </a:rPr>
              <a:t>	</a:t>
            </a:r>
            <a:r>
              <a:rPr lang="en-US" sz="1900" dirty="0" smtClean="0">
                <a:latin typeface="Courier"/>
                <a:cs typeface="Courier"/>
              </a:rPr>
              <a:t>	&lt;</a:t>
            </a:r>
            <a:r>
              <a:rPr lang="en-US" sz="1900" dirty="0" err="1" smtClean="0">
                <a:latin typeface="Courier"/>
                <a:cs typeface="Courier"/>
              </a:rPr>
              <a:t>sourceSTP</a:t>
            </a:r>
            <a:r>
              <a:rPr lang="en-US" sz="1900" dirty="0" smtClean="0">
                <a:latin typeface="Courier"/>
                <a:cs typeface="Courier"/>
              </a:rPr>
              <a:t>&gt; </a:t>
            </a:r>
            <a:r>
              <a:rPr lang="en-US" sz="1900" dirty="0" err="1" smtClean="0">
                <a:latin typeface="Courier"/>
                <a:cs typeface="Courier"/>
              </a:rPr>
              <a:t>ES.net.EVTS</a:t>
            </a:r>
            <a:r>
              <a:rPr lang="en-US" sz="1900" dirty="0" smtClean="0">
                <a:latin typeface="Courier"/>
                <a:cs typeface="Courier"/>
              </a:rPr>
              <a:t>:* &lt;/</a:t>
            </a:r>
            <a:r>
              <a:rPr lang="en-US" sz="1900" dirty="0" err="1" smtClean="0">
                <a:latin typeface="Courier"/>
                <a:cs typeface="Courier"/>
              </a:rPr>
              <a:t>sourceSTP</a:t>
            </a:r>
            <a:r>
              <a:rPr lang="en-US" sz="1900" dirty="0">
                <a:latin typeface="Courier"/>
                <a:cs typeface="Courier"/>
              </a:rPr>
              <a:t>&gt;</a:t>
            </a:r>
            <a:endParaRPr lang="en-US" sz="1900" dirty="0" smtClean="0">
              <a:latin typeface="Courier"/>
              <a:cs typeface="Courier"/>
            </a:endParaRPr>
          </a:p>
          <a:p>
            <a:pPr marL="0" indent="0">
              <a:buNone/>
            </a:pPr>
            <a:r>
              <a:rPr lang="en-US" sz="1900" dirty="0">
                <a:latin typeface="Courier"/>
                <a:cs typeface="Courier"/>
              </a:rPr>
              <a:t>	</a:t>
            </a:r>
            <a:r>
              <a:rPr lang="en-US" sz="1900" dirty="0" smtClean="0">
                <a:latin typeface="Courier"/>
                <a:cs typeface="Courier"/>
              </a:rPr>
              <a:t>	&lt;</a:t>
            </a:r>
            <a:r>
              <a:rPr lang="en-US" sz="1900" dirty="0" err="1" smtClean="0">
                <a:latin typeface="Courier"/>
                <a:cs typeface="Courier"/>
              </a:rPr>
              <a:t>destSTP</a:t>
            </a:r>
            <a:r>
              <a:rPr lang="en-US" sz="1900" dirty="0" smtClean="0">
                <a:latin typeface="Courier"/>
                <a:cs typeface="Courier"/>
              </a:rPr>
              <a:t>&gt;   </a:t>
            </a:r>
            <a:r>
              <a:rPr lang="en-US" sz="1900" dirty="0" err="1" smtClean="0">
                <a:latin typeface="Courier"/>
                <a:cs typeface="Courier"/>
              </a:rPr>
              <a:t>ES.net.EVTS</a:t>
            </a:r>
            <a:r>
              <a:rPr lang="en-US" sz="1900" dirty="0" smtClean="0">
                <a:latin typeface="Courier"/>
                <a:cs typeface="Courier"/>
              </a:rPr>
              <a:t>:*  &lt;/</a:t>
            </a:r>
            <a:r>
              <a:rPr lang="en-US" sz="1900" dirty="0" err="1" smtClean="0">
                <a:latin typeface="Courier"/>
                <a:cs typeface="Courier"/>
              </a:rPr>
              <a:t>destSTP</a:t>
            </a:r>
            <a:r>
              <a:rPr lang="en-US" sz="1900" dirty="0" smtClean="0">
                <a:latin typeface="Courier"/>
                <a:cs typeface="Courier"/>
              </a:rPr>
              <a:t>&gt;</a:t>
            </a:r>
          </a:p>
          <a:p>
            <a:pPr marL="0" indent="0">
              <a:buNone/>
            </a:pPr>
            <a:r>
              <a:rPr lang="en-US" sz="1900" dirty="0">
                <a:latin typeface="Courier"/>
                <a:cs typeface="Courier"/>
              </a:rPr>
              <a:t>	</a:t>
            </a:r>
            <a:r>
              <a:rPr lang="en-US" sz="1900" dirty="0" smtClean="0">
                <a:latin typeface="Courier"/>
                <a:cs typeface="Courier"/>
              </a:rPr>
              <a:t>&lt;/</a:t>
            </a:r>
            <a:r>
              <a:rPr lang="en-US" sz="1900" dirty="0" err="1" smtClean="0">
                <a:latin typeface="Courier"/>
                <a:cs typeface="Courier"/>
              </a:rPr>
              <a:t>serviceDefinition</a:t>
            </a:r>
            <a:r>
              <a:rPr lang="en-US" sz="1900" dirty="0">
                <a:latin typeface="Courier"/>
                <a:cs typeface="Courier"/>
              </a:rPr>
              <a:t>&gt;</a:t>
            </a:r>
          </a:p>
          <a:p>
            <a:pPr marL="0" indent="0">
              <a:buNone/>
            </a:pPr>
            <a:r>
              <a:rPr lang="en-US" sz="2400" dirty="0" smtClean="0">
                <a:cs typeface="Courier"/>
              </a:rPr>
              <a:t>This requires a more sophisticated parser, but such a function will likely be used for enumeration and </a:t>
            </a:r>
            <a:r>
              <a:rPr lang="en-US" sz="2400" dirty="0" err="1" smtClean="0">
                <a:cs typeface="Courier"/>
              </a:rPr>
              <a:t>pt</a:t>
            </a:r>
            <a:r>
              <a:rPr lang="en-US" sz="2400" dirty="0" smtClean="0">
                <a:cs typeface="Courier"/>
              </a:rPr>
              <a:t>-to-</a:t>
            </a:r>
            <a:r>
              <a:rPr lang="en-US" sz="2400" dirty="0" err="1" smtClean="0">
                <a:cs typeface="Courier"/>
              </a:rPr>
              <a:t>anypt</a:t>
            </a:r>
            <a:r>
              <a:rPr lang="en-US" sz="2400" dirty="0" smtClean="0">
                <a:cs typeface="Courier"/>
              </a:rPr>
              <a:t> specifications as well.</a:t>
            </a:r>
          </a:p>
          <a:p>
            <a:pPr marL="0" indent="0">
              <a:buNone/>
            </a:pPr>
            <a:endParaRPr lang="en-US" sz="1900" dirty="0"/>
          </a:p>
        </p:txBody>
      </p:sp>
    </p:spTree>
    <p:extLst>
      <p:ext uri="{BB962C8B-B14F-4D97-AF65-F5344CB8AC3E}">
        <p14:creationId xmlns:p14="http://schemas.microsoft.com/office/powerpoint/2010/main" val="33477560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The wide range of variability of parameters and their values makes specification of a SD schema difficult – the schema elements must be able to reflect almost any type of value…</a:t>
            </a:r>
          </a:p>
          <a:p>
            <a:pPr lvl="1"/>
            <a:r>
              <a:rPr lang="en-US" dirty="0" smtClean="0"/>
              <a:t>This also limits the useful ness of a structured data format as it becomes difficult to </a:t>
            </a:r>
            <a:r>
              <a:rPr lang="en-US" dirty="0" err="1" smtClean="0"/>
              <a:t>validat</a:t>
            </a:r>
            <a:r>
              <a:rPr lang="en-US" dirty="0" smtClean="0"/>
              <a:t> any particular aspect of the resulting SD instance.</a:t>
            </a:r>
          </a:p>
          <a:p>
            <a:r>
              <a:rPr lang="en-US" dirty="0" smtClean="0"/>
              <a:t>This requires more exploration – by an XSD type expert…</a:t>
            </a:r>
          </a:p>
          <a:p>
            <a:endParaRPr lang="en-US" dirty="0" smtClean="0"/>
          </a:p>
        </p:txBody>
      </p:sp>
    </p:spTree>
    <p:extLst>
      <p:ext uri="{BB962C8B-B14F-4D97-AF65-F5344CB8AC3E}">
        <p14:creationId xmlns:p14="http://schemas.microsoft.com/office/powerpoint/2010/main" val="12036139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a:t>
            </a:r>
            <a:endParaRPr lang="en-US" dirty="0"/>
          </a:p>
        </p:txBody>
      </p:sp>
      <p:sp>
        <p:nvSpPr>
          <p:cNvPr id="3" name="Content Placeholder 2"/>
          <p:cNvSpPr>
            <a:spLocks noGrp="1"/>
          </p:cNvSpPr>
          <p:nvPr>
            <p:ph idx="1"/>
          </p:nvPr>
        </p:nvSpPr>
        <p:spPr/>
        <p:txBody>
          <a:bodyPr/>
          <a:lstStyle/>
          <a:p>
            <a:r>
              <a:rPr lang="en-US" dirty="0" smtClean="0"/>
              <a:t>These configurable Service Definitions allow us to tailor services to our community’s needs </a:t>
            </a:r>
            <a:endParaRPr lang="en-US" dirty="0"/>
          </a:p>
          <a:p>
            <a:r>
              <a:rPr lang="en-US" dirty="0" smtClean="0"/>
              <a:t>They also provide a clear engineering target for engineering teams.</a:t>
            </a:r>
          </a:p>
          <a:p>
            <a:endParaRPr lang="en-US" dirty="0"/>
          </a:p>
          <a:p>
            <a:r>
              <a:rPr lang="en-US" dirty="0" smtClean="0"/>
              <a:t>Without this service orientation, we will require many hard-coded service parameters </a:t>
            </a:r>
          </a:p>
          <a:p>
            <a:pPr lvl="1"/>
            <a:r>
              <a:rPr lang="en-US" dirty="0" smtClean="0"/>
              <a:t>These will vary by hardware capabilities….</a:t>
            </a:r>
          </a:p>
          <a:p>
            <a:pPr lvl="1"/>
            <a:endParaRPr lang="en-US" dirty="0"/>
          </a:p>
        </p:txBody>
      </p:sp>
    </p:spTree>
    <p:extLst>
      <p:ext uri="{BB962C8B-B14F-4D97-AF65-F5344CB8AC3E}">
        <p14:creationId xmlns:p14="http://schemas.microsoft.com/office/powerpoint/2010/main" val="322507870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Recomendations</a:t>
            </a:r>
            <a:endParaRPr lang="en-US" dirty="0"/>
          </a:p>
        </p:txBody>
      </p:sp>
      <p:sp>
        <p:nvSpPr>
          <p:cNvPr id="3" name="Content Placeholder 2"/>
          <p:cNvSpPr>
            <a:spLocks noGrp="1"/>
          </p:cNvSpPr>
          <p:nvPr>
            <p:ph idx="1"/>
          </p:nvPr>
        </p:nvSpPr>
        <p:spPr/>
        <p:txBody>
          <a:bodyPr/>
          <a:lstStyle/>
          <a:p>
            <a:r>
              <a:rPr lang="en-US" dirty="0" smtClean="0"/>
              <a:t>The Service Definition concept is gaining acceptance in many R&amp;E networks as a well organized approach to formal service specification.  We should adopt it and smooth out the rough spots – and automate it.</a:t>
            </a:r>
          </a:p>
          <a:p>
            <a:r>
              <a:rPr lang="en-US" dirty="0" smtClean="0">
                <a:solidFill>
                  <a:srgbClr val="FF0000"/>
                </a:solidFill>
              </a:rPr>
              <a:t>Can we agree to include Service Definitions as a V2.0 feature ?</a:t>
            </a:r>
          </a:p>
          <a:p>
            <a:pPr lvl="1"/>
            <a:r>
              <a:rPr lang="en-US" dirty="0" smtClean="0">
                <a:solidFill>
                  <a:srgbClr val="FF0000"/>
                </a:solidFill>
              </a:rPr>
              <a:t>Specifics TBD but following the basic concepts as outlined herein.</a:t>
            </a:r>
            <a:endParaRPr lang="en-US" dirty="0">
              <a:solidFill>
                <a:srgbClr val="FF0000"/>
              </a:solidFill>
            </a:endParaRPr>
          </a:p>
        </p:txBody>
      </p:sp>
    </p:spTree>
    <p:extLst>
      <p:ext uri="{BB962C8B-B14F-4D97-AF65-F5344CB8AC3E}">
        <p14:creationId xmlns:p14="http://schemas.microsoft.com/office/powerpoint/2010/main" val="6962744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Definition</a:t>
            </a:r>
            <a:endParaRPr lang="en-US" dirty="0"/>
          </a:p>
        </p:txBody>
      </p:sp>
      <p:sp>
        <p:nvSpPr>
          <p:cNvPr id="3" name="Content Placeholder 2"/>
          <p:cNvSpPr>
            <a:spLocks noGrp="1"/>
          </p:cNvSpPr>
          <p:nvPr>
            <p:ph idx="1"/>
          </p:nvPr>
        </p:nvSpPr>
        <p:spPr>
          <a:xfrm>
            <a:off x="685800" y="1285875"/>
            <a:ext cx="7772400" cy="5165725"/>
          </a:xfrm>
        </p:spPr>
        <p:txBody>
          <a:bodyPr>
            <a:normAutofit fontScale="77500" lnSpcReduction="20000"/>
          </a:bodyPr>
          <a:lstStyle/>
          <a:p>
            <a:r>
              <a:rPr lang="en-US" dirty="0" smtClean="0"/>
              <a:t>“Service Definitions” were conceived to provide a formal mechanism to declare and bound the range of service characteristics associated with a Connection Service</a:t>
            </a:r>
          </a:p>
          <a:p>
            <a:pPr lvl="1"/>
            <a:r>
              <a:rPr lang="en-US" dirty="0" smtClean="0"/>
              <a:t>This allows providers to guaranty the service capabilities they express in a Service Definition, and</a:t>
            </a:r>
          </a:p>
          <a:p>
            <a:pPr lvl="1"/>
            <a:r>
              <a:rPr lang="en-US" dirty="0" smtClean="0"/>
              <a:t>This allows users to discern exactly what service capabilities they can request – with the expectation that these capabilities will be guaranteed.</a:t>
            </a:r>
          </a:p>
          <a:p>
            <a:pPr lvl="1"/>
            <a:endParaRPr lang="en-US" dirty="0" smtClean="0"/>
          </a:p>
          <a:p>
            <a:r>
              <a:rPr lang="en-US" dirty="0" smtClean="0"/>
              <a:t>A comprehensive service “specification” covers </a:t>
            </a:r>
            <a:r>
              <a:rPr lang="en-US" dirty="0" smtClean="0"/>
              <a:t>a broad range of aspects associated with a </a:t>
            </a:r>
            <a:r>
              <a:rPr lang="en-US" dirty="0" smtClean="0"/>
              <a:t>service offering</a:t>
            </a:r>
            <a:endParaRPr lang="en-US" dirty="0" smtClean="0"/>
          </a:p>
          <a:p>
            <a:pPr lvl="1"/>
            <a:r>
              <a:rPr lang="en-US" dirty="0" smtClean="0"/>
              <a:t>These </a:t>
            </a:r>
            <a:r>
              <a:rPr lang="en-US" dirty="0" smtClean="0"/>
              <a:t>may include AAI profiles, help </a:t>
            </a:r>
            <a:r>
              <a:rPr lang="en-US" dirty="0" smtClean="0"/>
              <a:t>desk, </a:t>
            </a:r>
            <a:r>
              <a:rPr lang="en-US" dirty="0" smtClean="0"/>
              <a:t>monitoring, </a:t>
            </a:r>
            <a:r>
              <a:rPr lang="en-US" dirty="0" smtClean="0"/>
              <a:t>accounting, etc. </a:t>
            </a:r>
          </a:p>
          <a:p>
            <a:r>
              <a:rPr lang="en-US" b="1" dirty="0" smtClean="0"/>
              <a:t>For this OGF NSI v2.0 </a:t>
            </a:r>
            <a:r>
              <a:rPr lang="en-US" b="1" dirty="0" smtClean="0"/>
              <a:t>discussion</a:t>
            </a:r>
            <a:r>
              <a:rPr lang="en-US" b="1" dirty="0" smtClean="0"/>
              <a:t>, we are only interested in </a:t>
            </a:r>
            <a:r>
              <a:rPr lang="en-US" b="1" dirty="0" smtClean="0"/>
              <a:t>those technical aspects that are a specific part of the protocol or the topology </a:t>
            </a:r>
            <a:r>
              <a:rPr lang="en-US" dirty="0" smtClean="0"/>
              <a:t>that are necessary to express service capabilities of NSI domains</a:t>
            </a:r>
            <a:r>
              <a:rPr lang="en-US" dirty="0" smtClean="0"/>
              <a:t>.</a:t>
            </a:r>
          </a:p>
          <a:p>
            <a:r>
              <a:rPr lang="en-US" dirty="0" smtClean="0"/>
              <a:t>These are </a:t>
            </a:r>
            <a:r>
              <a:rPr lang="en-US" dirty="0" err="1" smtClean="0"/>
              <a:t>refered</a:t>
            </a:r>
            <a:r>
              <a:rPr lang="en-US" dirty="0" smtClean="0"/>
              <a:t> to as </a:t>
            </a:r>
            <a:r>
              <a:rPr lang="en-US" b="1" dirty="0" smtClean="0"/>
              <a:t>“Service Definitions”</a:t>
            </a:r>
          </a:p>
        </p:txBody>
      </p:sp>
    </p:spTree>
    <p:extLst>
      <p:ext uri="{BB962C8B-B14F-4D97-AF65-F5344CB8AC3E}">
        <p14:creationId xmlns:p14="http://schemas.microsoft.com/office/powerpoint/2010/main" val="22379326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Basic </a:t>
            </a:r>
            <a:r>
              <a:rPr lang="en-US" dirty="0" smtClean="0"/>
              <a:t>“Service Definition”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smtClean="0"/>
              <a:t>Service Definition </a:t>
            </a:r>
            <a:r>
              <a:rPr lang="en-US" dirty="0"/>
              <a:t>consists of a set of </a:t>
            </a:r>
            <a:r>
              <a:rPr lang="en-US" dirty="0" smtClean="0"/>
              <a:t>characteristics, or “</a:t>
            </a:r>
            <a:r>
              <a:rPr lang="en-US" dirty="0"/>
              <a:t>service parameters</a:t>
            </a:r>
            <a:r>
              <a:rPr lang="en-US" dirty="0" smtClean="0"/>
              <a:t>”, that identify </a:t>
            </a:r>
            <a:r>
              <a:rPr lang="en-US" dirty="0" smtClean="0"/>
              <a:t>and bound salient </a:t>
            </a:r>
            <a:r>
              <a:rPr lang="en-US" dirty="0" smtClean="0"/>
              <a:t>aspects of the service</a:t>
            </a:r>
          </a:p>
          <a:p>
            <a:pPr lvl="1"/>
            <a:r>
              <a:rPr lang="en-US" dirty="0" smtClean="0"/>
              <a:t>Examples:  “</a:t>
            </a:r>
            <a:r>
              <a:rPr lang="en-US" dirty="0" smtClean="0"/>
              <a:t>bandwidth”, or “bit error rate”… </a:t>
            </a:r>
            <a:endParaRPr lang="en-US" dirty="0"/>
          </a:p>
          <a:p>
            <a:r>
              <a:rPr lang="en-US" dirty="0" smtClean="0"/>
              <a:t>Since </a:t>
            </a:r>
            <a:r>
              <a:rPr lang="en-US" dirty="0"/>
              <a:t>the final arbiter of a service </a:t>
            </a:r>
            <a:r>
              <a:rPr lang="en-US" dirty="0" smtClean="0"/>
              <a:t>parameter’s meaning </a:t>
            </a:r>
            <a:r>
              <a:rPr lang="en-US" dirty="0"/>
              <a:t>is </a:t>
            </a:r>
            <a:r>
              <a:rPr lang="en-US" dirty="0" smtClean="0"/>
              <a:t>the network engineer or the code developer, these service parameters </a:t>
            </a:r>
            <a:r>
              <a:rPr lang="en-US" dirty="0"/>
              <a:t>should therefore have a human readable form that Is unequivocal in its meaning. </a:t>
            </a:r>
          </a:p>
          <a:p>
            <a:r>
              <a:rPr lang="en-US" dirty="0" smtClean="0"/>
              <a:t>For </a:t>
            </a:r>
            <a:r>
              <a:rPr lang="en-US" dirty="0"/>
              <a:t>each </a:t>
            </a:r>
            <a:r>
              <a:rPr lang="en-US" dirty="0" smtClean="0"/>
              <a:t>service parameter, </a:t>
            </a:r>
            <a:r>
              <a:rPr lang="en-US" dirty="0"/>
              <a:t>there is </a:t>
            </a:r>
            <a:r>
              <a:rPr lang="en-US" dirty="0" smtClean="0"/>
              <a:t>more formal specification of a range/set </a:t>
            </a:r>
            <a:r>
              <a:rPr lang="en-US" dirty="0"/>
              <a:t>of values that </a:t>
            </a:r>
            <a:r>
              <a:rPr lang="en-US" dirty="0" smtClean="0"/>
              <a:t>the service provider </a:t>
            </a:r>
            <a:r>
              <a:rPr lang="en-US" dirty="0"/>
              <a:t>is prepared to accept in a Reservation Request as technically viable and </a:t>
            </a:r>
            <a:r>
              <a:rPr lang="en-US" dirty="0" smtClean="0"/>
              <a:t>is prepared to guarantee </a:t>
            </a:r>
            <a:r>
              <a:rPr lang="en-US" dirty="0"/>
              <a:t>if confirmed</a:t>
            </a:r>
            <a:r>
              <a:rPr lang="en-US" dirty="0" smtClean="0"/>
              <a:t>.</a:t>
            </a:r>
          </a:p>
          <a:p>
            <a:endParaRPr lang="en-US" dirty="0"/>
          </a:p>
        </p:txBody>
      </p:sp>
    </p:spTree>
    <p:extLst>
      <p:ext uri="{BB962C8B-B14F-4D97-AF65-F5344CB8AC3E}">
        <p14:creationId xmlns:p14="http://schemas.microsoft.com/office/powerpoint/2010/main" val="20876075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Parameters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9564852"/>
              </p:ext>
            </p:extLst>
          </p:nvPr>
        </p:nvGraphicFramePr>
        <p:xfrm>
          <a:off x="186433" y="1361302"/>
          <a:ext cx="8855610" cy="4657220"/>
        </p:xfrm>
        <a:graphic>
          <a:graphicData uri="http://schemas.openxmlformats.org/drawingml/2006/table">
            <a:tbl>
              <a:tblPr firstRow="1" lastRow="1" bandRow="1">
                <a:tableStyleId>{5C22544A-7EE6-4342-B048-85BDC9FD1C3A}</a:tableStyleId>
              </a:tblPr>
              <a:tblGrid>
                <a:gridCol w="1426467"/>
                <a:gridCol w="1231900"/>
                <a:gridCol w="988747"/>
                <a:gridCol w="5208496"/>
              </a:tblGrid>
              <a:tr h="456235">
                <a:tc>
                  <a:txBody>
                    <a:bodyPr/>
                    <a:lstStyle/>
                    <a:p>
                      <a:r>
                        <a:rPr lang="en-US" sz="1600" dirty="0" smtClean="0"/>
                        <a:t>Parameter</a:t>
                      </a:r>
                      <a:endParaRPr lang="en-US" sz="1600" dirty="0"/>
                    </a:p>
                  </a:txBody>
                  <a:tcPr/>
                </a:tc>
                <a:tc>
                  <a:txBody>
                    <a:bodyPr/>
                    <a:lstStyle/>
                    <a:p>
                      <a:r>
                        <a:rPr lang="en-US" sz="1600" dirty="0" smtClean="0"/>
                        <a:t>Range</a:t>
                      </a:r>
                      <a:endParaRPr lang="en-US" sz="1600" dirty="0"/>
                    </a:p>
                  </a:txBody>
                  <a:tcPr/>
                </a:tc>
                <a:tc>
                  <a:txBody>
                    <a:bodyPr/>
                    <a:lstStyle/>
                    <a:p>
                      <a:r>
                        <a:rPr lang="en-US" sz="1600" dirty="0" smtClean="0"/>
                        <a:t>Units</a:t>
                      </a:r>
                      <a:endParaRPr lang="en-US" sz="1600" dirty="0"/>
                    </a:p>
                  </a:txBody>
                  <a:tcPr/>
                </a:tc>
                <a:tc>
                  <a:txBody>
                    <a:bodyPr/>
                    <a:lstStyle/>
                    <a:p>
                      <a:r>
                        <a:rPr lang="en-US" sz="1600" dirty="0" smtClean="0"/>
                        <a:t>Human</a:t>
                      </a:r>
                      <a:r>
                        <a:rPr lang="en-US" sz="1600" baseline="0" dirty="0" smtClean="0"/>
                        <a:t> </a:t>
                      </a:r>
                      <a:r>
                        <a:rPr lang="en-US" sz="1600" dirty="0" smtClean="0"/>
                        <a:t>description</a:t>
                      </a:r>
                      <a:endParaRPr lang="en-US" sz="1600" dirty="0"/>
                    </a:p>
                  </a:txBody>
                  <a:tcPr/>
                </a:tc>
              </a:tr>
              <a:tr h="985719">
                <a:tc>
                  <a:txBody>
                    <a:bodyPr/>
                    <a:lstStyle/>
                    <a:p>
                      <a:r>
                        <a:rPr lang="en-US" sz="1600" dirty="0" smtClean="0"/>
                        <a:t>BW</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0 to 10^10</a:t>
                      </a:r>
                    </a:p>
                    <a:p>
                      <a:endParaRPr lang="en-US" sz="1600" dirty="0"/>
                    </a:p>
                  </a:txBody>
                  <a:tcPr/>
                </a:tc>
                <a:tc>
                  <a:txBody>
                    <a:bodyPr/>
                    <a:lstStyle/>
                    <a:p>
                      <a:r>
                        <a:rPr lang="en-US" sz="1600" dirty="0" smtClean="0"/>
                        <a:t>Bits</a:t>
                      </a:r>
                      <a:r>
                        <a:rPr lang="en-US" sz="1600" baseline="0" dirty="0" smtClean="0"/>
                        <a:t> per second</a:t>
                      </a:r>
                      <a:endParaRPr lang="en-US" sz="1600" dirty="0"/>
                    </a:p>
                  </a:txBody>
                  <a:tcPr/>
                </a:tc>
                <a:tc>
                  <a:txBody>
                    <a:bodyPr/>
                    <a:lstStyle/>
                    <a:p>
                      <a:r>
                        <a:rPr lang="en-US" sz="1600" dirty="0" smtClean="0"/>
                        <a:t>Bandwidth.  This is the requested Bandwidth of the connection.  The provided Bandwidth shall not vary more than</a:t>
                      </a:r>
                      <a:r>
                        <a:rPr lang="en-US" sz="1600" baseline="0" dirty="0" smtClean="0"/>
                        <a:t> +-.1% when measured over any 10 second period.</a:t>
                      </a:r>
                      <a:endParaRPr lang="en-US" sz="1600" dirty="0"/>
                    </a:p>
                  </a:txBody>
                  <a:tcPr/>
                </a:tc>
              </a:tr>
              <a:tr h="674131">
                <a:tc>
                  <a:txBody>
                    <a:bodyPr/>
                    <a:lstStyle/>
                    <a:p>
                      <a:r>
                        <a:rPr lang="en-US" sz="1600" dirty="0" smtClean="0"/>
                        <a:t>FER</a:t>
                      </a:r>
                      <a:endParaRPr lang="en-US" sz="1600" dirty="0"/>
                    </a:p>
                  </a:txBody>
                  <a:tcPr/>
                </a:tc>
                <a:tc>
                  <a:txBody>
                    <a:bodyPr/>
                    <a:lstStyle/>
                    <a:p>
                      <a:r>
                        <a:rPr lang="en-US" sz="1600" dirty="0" smtClean="0"/>
                        <a:t>10^-8</a:t>
                      </a:r>
                      <a:endParaRPr lang="en-US" sz="1600" dirty="0"/>
                    </a:p>
                  </a:txBody>
                  <a:tcPr/>
                </a:tc>
                <a:tc>
                  <a:txBody>
                    <a:bodyPr/>
                    <a:lstStyle/>
                    <a:p>
                      <a:r>
                        <a:rPr lang="en-US" sz="1600" dirty="0" smtClean="0"/>
                        <a:t>Frames</a:t>
                      </a:r>
                      <a:endParaRPr lang="en-US" sz="1600" dirty="0"/>
                    </a:p>
                  </a:txBody>
                  <a:tcPr/>
                </a:tc>
                <a:tc>
                  <a:txBody>
                    <a:bodyPr/>
                    <a:lstStyle/>
                    <a:p>
                      <a:r>
                        <a:rPr lang="en-US" sz="1600" dirty="0" smtClean="0"/>
                        <a:t>Frame </a:t>
                      </a:r>
                      <a:r>
                        <a:rPr lang="en-US" sz="1600" dirty="0" err="1" smtClean="0"/>
                        <a:t>Errorr</a:t>
                      </a:r>
                      <a:r>
                        <a:rPr lang="en-US" sz="1600" dirty="0" smtClean="0"/>
                        <a:t> Rate.  This is the number </a:t>
                      </a:r>
                      <a:r>
                        <a:rPr lang="en-US" sz="1600" dirty="0" err="1" smtClean="0"/>
                        <a:t>errorred</a:t>
                      </a:r>
                      <a:r>
                        <a:rPr lang="en-US" sz="1600" baseline="0" dirty="0" smtClean="0"/>
                        <a:t> frames per second </a:t>
                      </a:r>
                      <a:endParaRPr lang="en-US" sz="1600" dirty="0"/>
                    </a:p>
                  </a:txBody>
                  <a:tcPr/>
                </a:tc>
              </a:tr>
              <a:tr h="818547">
                <a:tc>
                  <a:txBody>
                    <a:bodyPr/>
                    <a:lstStyle/>
                    <a:p>
                      <a:r>
                        <a:rPr lang="en-US" sz="1600" dirty="0" smtClean="0"/>
                        <a:t>MBS</a:t>
                      </a:r>
                      <a:endParaRPr lang="en-US" sz="1600" dirty="0"/>
                    </a:p>
                  </a:txBody>
                  <a:tcPr/>
                </a:tc>
                <a:tc>
                  <a:txBody>
                    <a:bodyPr/>
                    <a:lstStyle/>
                    <a:p>
                      <a:r>
                        <a:rPr lang="en-US" sz="1600" dirty="0" smtClean="0"/>
                        <a:t>72</a:t>
                      </a:r>
                      <a:endParaRPr lang="en-US" sz="1600" dirty="0"/>
                    </a:p>
                  </a:txBody>
                  <a:tcPr/>
                </a:tc>
                <a:tc>
                  <a:txBody>
                    <a:bodyPr/>
                    <a:lstStyle/>
                    <a:p>
                      <a:endParaRPr lang="en-US" sz="1600" dirty="0"/>
                    </a:p>
                  </a:txBody>
                  <a:tcPr/>
                </a:tc>
                <a:tc>
                  <a:txBody>
                    <a:bodyPr/>
                    <a:lstStyle/>
                    <a:p>
                      <a:r>
                        <a:rPr lang="en-US" sz="1600" dirty="0" smtClean="0"/>
                        <a:t>Maximum Burst Size.  This is the maximum number of bits that can be </a:t>
                      </a:r>
                      <a:r>
                        <a:rPr lang="en-US" sz="1600" dirty="0" err="1" smtClean="0"/>
                        <a:t>ingressed</a:t>
                      </a:r>
                      <a:r>
                        <a:rPr lang="en-US" sz="1600" dirty="0" smtClean="0"/>
                        <a:t> at wire speed</a:t>
                      </a:r>
                      <a:r>
                        <a:rPr lang="en-US" sz="1600" baseline="0" dirty="0" smtClean="0"/>
                        <a:t> per second</a:t>
                      </a:r>
                      <a:endParaRPr lang="en-US" sz="1600" dirty="0"/>
                    </a:p>
                  </a:txBody>
                  <a:tcPr/>
                </a:tc>
              </a:tr>
              <a:tr h="818547">
                <a:tc>
                  <a:txBody>
                    <a:bodyPr/>
                    <a:lstStyle/>
                    <a:p>
                      <a:r>
                        <a:rPr lang="en-US" sz="1600" dirty="0" smtClean="0"/>
                        <a:t>MTU</a:t>
                      </a:r>
                      <a:endParaRPr lang="en-US" sz="1600" dirty="0"/>
                    </a:p>
                  </a:txBody>
                  <a:tcPr/>
                </a:tc>
                <a:tc>
                  <a:txBody>
                    <a:bodyPr/>
                    <a:lstStyle/>
                    <a:p>
                      <a:r>
                        <a:rPr lang="en-US" sz="1600" dirty="0" smtClean="0"/>
                        <a:t>1500</a:t>
                      </a:r>
                      <a:r>
                        <a:rPr lang="en-US" sz="1600" baseline="0" dirty="0" smtClean="0"/>
                        <a:t> or 9280</a:t>
                      </a:r>
                      <a:endParaRPr lang="en-US" sz="1600" dirty="0"/>
                    </a:p>
                  </a:txBody>
                  <a:tcPr/>
                </a:tc>
                <a:tc>
                  <a:txBody>
                    <a:bodyPr/>
                    <a:lstStyle/>
                    <a:p>
                      <a:r>
                        <a:rPr lang="en-US" sz="1600" dirty="0" smtClean="0"/>
                        <a:t>Bytes</a:t>
                      </a:r>
                      <a:endParaRPr lang="en-US" sz="1600" dirty="0"/>
                    </a:p>
                  </a:txBody>
                  <a:tcPr/>
                </a:tc>
                <a:tc>
                  <a:txBody>
                    <a:bodyPr/>
                    <a:lstStyle/>
                    <a:p>
                      <a:r>
                        <a:rPr lang="en-US" sz="1600" dirty="0" smtClean="0"/>
                        <a:t>Maximum frame</a:t>
                      </a:r>
                      <a:r>
                        <a:rPr lang="en-US" sz="1600" baseline="0" dirty="0" smtClean="0"/>
                        <a:t> size the service can transport intact.</a:t>
                      </a:r>
                      <a:endParaRPr lang="en-US" sz="1600" dirty="0"/>
                    </a:p>
                  </a:txBody>
                  <a:tcPr/>
                </a:tc>
              </a:tr>
              <a:tr h="818547">
                <a:tc>
                  <a:txBody>
                    <a:bodyPr/>
                    <a:lstStyle/>
                    <a:p>
                      <a:r>
                        <a:rPr lang="en-US" sz="1600" dirty="0" err="1" smtClean="0"/>
                        <a:t>PreserveIFG</a:t>
                      </a:r>
                      <a:endParaRPr lang="en-US" sz="1600" dirty="0"/>
                    </a:p>
                  </a:txBody>
                  <a:tcPr/>
                </a:tc>
                <a:tc>
                  <a:txBody>
                    <a:bodyPr/>
                    <a:lstStyle/>
                    <a:p>
                      <a:r>
                        <a:rPr lang="en-US" sz="1600" dirty="0" smtClean="0"/>
                        <a:t>False</a:t>
                      </a:r>
                      <a:endParaRPr lang="en-US" sz="1600" dirty="0"/>
                    </a:p>
                  </a:txBody>
                  <a:tcPr/>
                </a:tc>
                <a:tc>
                  <a:txBody>
                    <a:bodyPr/>
                    <a:lstStyle/>
                    <a:p>
                      <a:endParaRPr lang="en-US" sz="1600" dirty="0"/>
                    </a:p>
                  </a:txBody>
                  <a:tcPr/>
                </a:tc>
                <a:tc>
                  <a:txBody>
                    <a:bodyPr/>
                    <a:lstStyle/>
                    <a:p>
                      <a:r>
                        <a:rPr lang="en-US" sz="1600" dirty="0" smtClean="0"/>
                        <a:t>The inter-frame gap is not preserved in this service.  Therefore the user can not rely on ingress flow pacing/shaping</a:t>
                      </a:r>
                      <a:r>
                        <a:rPr lang="en-US" sz="1600" baseline="0" dirty="0" smtClean="0"/>
                        <a:t> to be preserved end to end.</a:t>
                      </a:r>
                      <a:endParaRPr lang="en-US" sz="1600" dirty="0"/>
                    </a:p>
                  </a:txBody>
                  <a:tcPr/>
                </a:tc>
              </a:tr>
            </a:tbl>
          </a:graphicData>
        </a:graphic>
      </p:graphicFrame>
    </p:spTree>
    <p:extLst>
      <p:ext uri="{BB962C8B-B14F-4D97-AF65-F5344CB8AC3E}">
        <p14:creationId xmlns:p14="http://schemas.microsoft.com/office/powerpoint/2010/main" val="29490403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Parameters</a:t>
            </a:r>
            <a:endParaRPr lang="en-US" dirty="0"/>
          </a:p>
        </p:txBody>
      </p:sp>
      <p:sp>
        <p:nvSpPr>
          <p:cNvPr id="3" name="Content Placeholder 2"/>
          <p:cNvSpPr>
            <a:spLocks noGrp="1"/>
          </p:cNvSpPr>
          <p:nvPr>
            <p:ph idx="1"/>
          </p:nvPr>
        </p:nvSpPr>
        <p:spPr>
          <a:xfrm>
            <a:off x="685799" y="1679575"/>
            <a:ext cx="8076593" cy="4137025"/>
          </a:xfrm>
        </p:spPr>
        <p:txBody>
          <a:bodyPr>
            <a:normAutofit fontScale="77500" lnSpcReduction="20000"/>
          </a:bodyPr>
          <a:lstStyle/>
          <a:p>
            <a:r>
              <a:rPr lang="en-US" dirty="0"/>
              <a:t>Thus these service parameters make up the formal set of characteristics that govern a </a:t>
            </a:r>
            <a:r>
              <a:rPr lang="en-US" dirty="0" smtClean="0"/>
              <a:t>service</a:t>
            </a:r>
          </a:p>
          <a:p>
            <a:pPr lvl="1"/>
            <a:r>
              <a:rPr lang="en-US" dirty="0" smtClean="0"/>
              <a:t>All aspects of a service that constitute part of the service guaranty are identified by a service parameter </a:t>
            </a:r>
          </a:p>
          <a:p>
            <a:pPr lvl="1"/>
            <a:r>
              <a:rPr lang="en-US" dirty="0" smtClean="0"/>
              <a:t>Any aspect not identified by a service parameter is explicitly </a:t>
            </a:r>
            <a:r>
              <a:rPr lang="en-US" i="1" u="sng" dirty="0" smtClean="0"/>
              <a:t>undefined</a:t>
            </a:r>
            <a:r>
              <a:rPr lang="en-US" dirty="0" smtClean="0"/>
              <a:t>.  I.e. there is no valid assumption that can be made regarding presence or predictability of such mythical characteristics.  </a:t>
            </a:r>
          </a:p>
          <a:p>
            <a:r>
              <a:rPr lang="en-US" dirty="0" smtClean="0"/>
              <a:t>These </a:t>
            </a:r>
            <a:r>
              <a:rPr lang="en-US" dirty="0"/>
              <a:t>Service Parameters completely bound the service capabilities that a PA is responsible for delivering</a:t>
            </a:r>
            <a:r>
              <a:rPr lang="en-US" dirty="0" smtClean="0"/>
              <a:t>.</a:t>
            </a:r>
          </a:p>
          <a:p>
            <a:r>
              <a:rPr lang="en-US" dirty="0" smtClean="0"/>
              <a:t>In general, services parameters should be describing aspects of the service, not aspects of hardware.  The intent is to allow the local network engineering and management decide how best to deliver the advertised services</a:t>
            </a:r>
            <a:endParaRPr lang="en-US" dirty="0"/>
          </a:p>
        </p:txBody>
      </p:sp>
    </p:spTree>
    <p:extLst>
      <p:ext uri="{BB962C8B-B14F-4D97-AF65-F5344CB8AC3E}">
        <p14:creationId xmlns:p14="http://schemas.microsoft.com/office/powerpoint/2010/main" val="982288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0523"/>
          </a:xfrm>
        </p:spPr>
        <p:txBody>
          <a:bodyPr>
            <a:normAutofit/>
          </a:bodyPr>
          <a:lstStyle/>
          <a:p>
            <a:r>
              <a:rPr lang="en-US" dirty="0" smtClean="0"/>
              <a:t>Service Definition Example</a:t>
            </a:r>
            <a:endParaRPr lang="en-US" dirty="0"/>
          </a:p>
        </p:txBody>
      </p:sp>
      <p:sp>
        <p:nvSpPr>
          <p:cNvPr id="4" name="TextBox 3"/>
          <p:cNvSpPr txBox="1"/>
          <p:nvPr/>
        </p:nvSpPr>
        <p:spPr>
          <a:xfrm>
            <a:off x="649367" y="1150680"/>
            <a:ext cx="8126333" cy="4801315"/>
          </a:xfrm>
          <a:prstGeom prst="rect">
            <a:avLst/>
          </a:prstGeom>
          <a:noFill/>
        </p:spPr>
        <p:txBody>
          <a:bodyPr wrap="square" rtlCol="0">
            <a:spAutoFit/>
          </a:bodyPr>
          <a:lstStyle/>
          <a:p>
            <a:r>
              <a:rPr lang="en-US" dirty="0" smtClean="0"/>
              <a:t>&lt;</a:t>
            </a:r>
            <a:r>
              <a:rPr lang="en-US" dirty="0" err="1" smtClean="0"/>
              <a:t>serviceDefinition</a:t>
            </a:r>
            <a:r>
              <a:rPr lang="en-US" dirty="0" smtClean="0"/>
              <a:t> name=“DXQ” &gt;</a:t>
            </a:r>
            <a:endParaRPr lang="en-US" dirty="0" smtClean="0"/>
          </a:p>
          <a:p>
            <a:r>
              <a:rPr lang="en-US" dirty="0"/>
              <a:t>	</a:t>
            </a:r>
            <a:r>
              <a:rPr lang="en-US" dirty="0" smtClean="0"/>
              <a:t>&lt;</a:t>
            </a:r>
            <a:r>
              <a:rPr lang="en-US" dirty="0" err="1"/>
              <a:t>s</a:t>
            </a:r>
            <a:r>
              <a:rPr lang="en-US" dirty="0" err="1" smtClean="0"/>
              <a:t>erviceDescription</a:t>
            </a:r>
            <a:r>
              <a:rPr lang="en-US" dirty="0" smtClean="0"/>
              <a:t>&gt;</a:t>
            </a:r>
            <a:endParaRPr lang="en-US" dirty="0" smtClean="0"/>
          </a:p>
          <a:p>
            <a:pPr lvl="2"/>
            <a:r>
              <a:rPr lang="en-US" dirty="0" smtClean="0"/>
              <a:t>Ethernet framed data transport.  This service </a:t>
            </a:r>
            <a:r>
              <a:rPr lang="en-US" dirty="0" smtClean="0"/>
              <a:t>constructs Connections  that </a:t>
            </a:r>
            <a:r>
              <a:rPr lang="en-US" dirty="0" smtClean="0"/>
              <a:t>transport </a:t>
            </a:r>
            <a:r>
              <a:rPr lang="en-US" dirty="0" smtClean="0"/>
              <a:t>data found in the payload section of an 802.1Q </a:t>
            </a:r>
            <a:r>
              <a:rPr lang="en-US" dirty="0" err="1" smtClean="0"/>
              <a:t>ethernet</a:t>
            </a:r>
            <a:r>
              <a:rPr lang="en-US" dirty="0" smtClean="0"/>
              <a:t> frame. </a:t>
            </a:r>
            <a:r>
              <a:rPr lang="en-US" dirty="0" smtClean="0"/>
              <a:t>STPs in this service are mapped to   </a:t>
            </a:r>
            <a:r>
              <a:rPr lang="en-US" dirty="0" smtClean="0"/>
              <a:t>IEEE 802.1Q </a:t>
            </a:r>
            <a:r>
              <a:rPr lang="en-US" dirty="0" smtClean="0"/>
              <a:t>tagged </a:t>
            </a:r>
            <a:r>
              <a:rPr lang="en-US" dirty="0" err="1" smtClean="0"/>
              <a:t>ethernet</a:t>
            </a:r>
            <a:r>
              <a:rPr lang="en-US" dirty="0" smtClean="0"/>
              <a:t> packets.</a:t>
            </a:r>
            <a:r>
              <a:rPr lang="en-US" dirty="0" smtClean="0"/>
              <a:t>	format.   The 802.1Q PDU frame itself is not considered transport payload, just the payload contents.  Inter-frame spacing is explicitly NOT preserved.  </a:t>
            </a:r>
          </a:p>
          <a:p>
            <a:r>
              <a:rPr lang="en-US" dirty="0"/>
              <a:t>	</a:t>
            </a:r>
            <a:r>
              <a:rPr lang="en-US" dirty="0" smtClean="0"/>
              <a:t>&lt;/</a:t>
            </a:r>
            <a:r>
              <a:rPr lang="en-US" dirty="0" err="1" smtClean="0"/>
              <a:t>serviceDescription</a:t>
            </a:r>
            <a:r>
              <a:rPr lang="en-US" dirty="0" smtClean="0"/>
              <a:t>&gt;</a:t>
            </a:r>
            <a:endParaRPr lang="en-US" dirty="0" smtClean="0"/>
          </a:p>
          <a:p>
            <a:r>
              <a:rPr lang="en-US" dirty="0"/>
              <a:t>	</a:t>
            </a:r>
            <a:r>
              <a:rPr lang="en-US" dirty="0" smtClean="0"/>
              <a:t>&lt;</a:t>
            </a:r>
            <a:r>
              <a:rPr lang="en-US" dirty="0" err="1" smtClean="0"/>
              <a:t>serviceParameters</a:t>
            </a:r>
            <a:r>
              <a:rPr lang="en-US" dirty="0" smtClean="0"/>
              <a:t>&gt;</a:t>
            </a:r>
            <a:endParaRPr lang="en-US" dirty="0" smtClean="0"/>
          </a:p>
          <a:p>
            <a:r>
              <a:rPr lang="en-US" dirty="0"/>
              <a:t>	</a:t>
            </a:r>
            <a:r>
              <a:rPr lang="en-US" dirty="0" smtClean="0"/>
              <a:t>	</a:t>
            </a:r>
            <a:r>
              <a:rPr lang="en-US" dirty="0" smtClean="0"/>
              <a:t>&lt;Bits</a:t>
            </a:r>
            <a:r>
              <a:rPr lang="en-US" dirty="0" smtClean="0"/>
              <a:t>-per-</a:t>
            </a:r>
            <a:r>
              <a:rPr lang="en-US" dirty="0" smtClean="0"/>
              <a:t>second units=“bits per second” &gt;</a:t>
            </a:r>
          </a:p>
          <a:p>
            <a:r>
              <a:rPr lang="en-US" dirty="0"/>
              <a:t>	</a:t>
            </a:r>
            <a:r>
              <a:rPr lang="en-US" dirty="0" smtClean="0"/>
              <a:t>		</a:t>
            </a:r>
            <a:r>
              <a:rPr lang="en-US" dirty="0" smtClean="0"/>
              <a:t>from </a:t>
            </a:r>
            <a:r>
              <a:rPr lang="en-US" dirty="0" smtClean="0"/>
              <a:t>0 to </a:t>
            </a:r>
            <a:r>
              <a:rPr lang="en-US" dirty="0" smtClean="0"/>
              <a:t>10000000000 </a:t>
            </a:r>
            <a:r>
              <a:rPr lang="en-US" dirty="0" smtClean="0"/>
              <a:t>units </a:t>
            </a:r>
            <a:r>
              <a:rPr lang="en-US" dirty="0" smtClean="0"/>
              <a:t>bits</a:t>
            </a:r>
          </a:p>
          <a:p>
            <a:r>
              <a:rPr lang="en-US" dirty="0"/>
              <a:t>	</a:t>
            </a:r>
            <a:r>
              <a:rPr lang="en-US" dirty="0" smtClean="0"/>
              <a:t>	&lt;/Bits</a:t>
            </a:r>
            <a:r>
              <a:rPr lang="en-US" dirty="0"/>
              <a:t>-per-second&gt;   </a:t>
            </a:r>
            <a:endParaRPr lang="en-US" dirty="0" smtClean="0"/>
          </a:p>
          <a:p>
            <a:r>
              <a:rPr lang="en-US" dirty="0"/>
              <a:t>	</a:t>
            </a:r>
            <a:r>
              <a:rPr lang="en-US" dirty="0" smtClean="0"/>
              <a:t>	</a:t>
            </a:r>
            <a:r>
              <a:rPr lang="en-US" dirty="0" smtClean="0"/>
              <a:t>&lt;Max</a:t>
            </a:r>
            <a:r>
              <a:rPr lang="en-US" dirty="0" smtClean="0"/>
              <a:t>-Frame-</a:t>
            </a:r>
            <a:r>
              <a:rPr lang="en-US" dirty="0" smtClean="0"/>
              <a:t>Size units=“bytes”&gt; </a:t>
            </a:r>
            <a:r>
              <a:rPr lang="en-US" dirty="0" smtClean="0"/>
              <a:t>1500 or </a:t>
            </a:r>
            <a:r>
              <a:rPr lang="en-US" dirty="0" smtClean="0"/>
              <a:t>9280 &lt;Max-Frame-Size&gt;</a:t>
            </a:r>
            <a:endParaRPr lang="en-US" dirty="0" smtClean="0"/>
          </a:p>
          <a:p>
            <a:r>
              <a:rPr lang="en-US" dirty="0"/>
              <a:t>	</a:t>
            </a:r>
            <a:r>
              <a:rPr lang="en-US" dirty="0" smtClean="0"/>
              <a:t>	</a:t>
            </a:r>
            <a:r>
              <a:rPr lang="en-US" dirty="0" smtClean="0"/>
              <a:t>&lt;Max</a:t>
            </a:r>
            <a:r>
              <a:rPr lang="en-US" dirty="0" smtClean="0"/>
              <a:t>-Burst-</a:t>
            </a:r>
            <a:r>
              <a:rPr lang="en-US" dirty="0" smtClean="0"/>
              <a:t>Size units=“bytes”&gt;  100000 &lt;Max-Burst-Size&gt; </a:t>
            </a:r>
            <a:endParaRPr lang="en-US" dirty="0" smtClean="0"/>
          </a:p>
          <a:p>
            <a:r>
              <a:rPr lang="en-US" dirty="0"/>
              <a:t>	</a:t>
            </a:r>
            <a:r>
              <a:rPr lang="en-US" dirty="0" smtClean="0"/>
              <a:t>&lt;/</a:t>
            </a:r>
            <a:r>
              <a:rPr lang="en-US" dirty="0" err="1" smtClean="0"/>
              <a:t>serviceParameters</a:t>
            </a:r>
            <a:r>
              <a:rPr lang="en-US" dirty="0" smtClean="0"/>
              <a:t>&gt;</a:t>
            </a:r>
            <a:endParaRPr lang="en-US" dirty="0" smtClean="0"/>
          </a:p>
          <a:p>
            <a:r>
              <a:rPr lang="en-US" dirty="0" smtClean="0"/>
              <a:t>&lt;</a:t>
            </a:r>
            <a:r>
              <a:rPr lang="en-US" dirty="0" err="1" smtClean="0"/>
              <a:t>serviceDefinition</a:t>
            </a:r>
            <a:r>
              <a:rPr lang="en-US" dirty="0" smtClean="0"/>
              <a:t>&gt;</a:t>
            </a:r>
            <a:endParaRPr lang="en-US" dirty="0"/>
          </a:p>
        </p:txBody>
      </p:sp>
    </p:spTree>
    <p:extLst>
      <p:ext uri="{BB962C8B-B14F-4D97-AF65-F5344CB8AC3E}">
        <p14:creationId xmlns:p14="http://schemas.microsoft.com/office/powerpoint/2010/main" val="26161575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a:t>
            </a:r>
            <a:r>
              <a:rPr lang="en-US" dirty="0" smtClean="0"/>
              <a:t> a Service Definition</a:t>
            </a:r>
            <a:endParaRPr lang="en-US" dirty="0"/>
          </a:p>
        </p:txBody>
      </p:sp>
      <p:sp>
        <p:nvSpPr>
          <p:cNvPr id="3" name="Content Placeholder 2"/>
          <p:cNvSpPr>
            <a:spLocks noGrp="1"/>
          </p:cNvSpPr>
          <p:nvPr>
            <p:ph idx="1"/>
          </p:nvPr>
        </p:nvSpPr>
        <p:spPr>
          <a:xfrm>
            <a:off x="685800" y="1285875"/>
            <a:ext cx="8013700" cy="5026025"/>
          </a:xfrm>
        </p:spPr>
        <p:txBody>
          <a:bodyPr>
            <a:normAutofit/>
          </a:bodyPr>
          <a:lstStyle/>
          <a:p>
            <a:r>
              <a:rPr lang="en-US" sz="2000" dirty="0" smtClean="0"/>
              <a:t>Anyone can define any NSI Connection Service SD simply by formally defining the parameter space </a:t>
            </a:r>
            <a:r>
              <a:rPr lang="en-US" sz="2000" dirty="0" smtClean="0"/>
              <a:t>their </a:t>
            </a:r>
            <a:r>
              <a:rPr lang="en-US" sz="2000" dirty="0" smtClean="0"/>
              <a:t>service recognizes.</a:t>
            </a:r>
          </a:p>
          <a:p>
            <a:r>
              <a:rPr lang="en-US" sz="2000" dirty="0" smtClean="0"/>
              <a:t>A network can offer a particular </a:t>
            </a:r>
            <a:r>
              <a:rPr lang="en-US" sz="2000" dirty="0"/>
              <a:t>C</a:t>
            </a:r>
            <a:r>
              <a:rPr lang="en-US" sz="2000" dirty="0" smtClean="0"/>
              <a:t>onnection Service by engineering </a:t>
            </a:r>
            <a:r>
              <a:rPr lang="en-US" sz="2000" dirty="0" smtClean="0"/>
              <a:t>it’s</a:t>
            </a:r>
            <a:r>
              <a:rPr lang="en-US" sz="2000" dirty="0" smtClean="0"/>
              <a:t> </a:t>
            </a:r>
            <a:r>
              <a:rPr lang="en-US" sz="2000" dirty="0" smtClean="0"/>
              <a:t>internal infrastructure and the internal NRM </a:t>
            </a:r>
            <a:r>
              <a:rPr lang="en-US" sz="2000" dirty="0" smtClean="0"/>
              <a:t>to honor the parameters of the SD.</a:t>
            </a:r>
          </a:p>
          <a:p>
            <a:r>
              <a:rPr lang="en-US" sz="2000" dirty="0" smtClean="0"/>
              <a:t>The SD for a service domain can be announced in several possible ways:</a:t>
            </a:r>
          </a:p>
          <a:p>
            <a:pPr lvl="1"/>
            <a:r>
              <a:rPr lang="en-US" sz="1600" dirty="0" smtClean="0"/>
              <a:t>It can be  stored as a web doc and the URL is included in the public topology announcement for that network.</a:t>
            </a:r>
          </a:p>
          <a:p>
            <a:pPr lvl="1"/>
            <a:r>
              <a:rPr lang="en-US" sz="1600" dirty="0" smtClean="0"/>
              <a:t>The SD specification itself can be directly included in the Network block of the topology announcement. (thus simplifying access to it.)</a:t>
            </a:r>
          </a:p>
          <a:p>
            <a:r>
              <a:rPr lang="en-US" sz="2000" dirty="0" smtClean="0"/>
              <a:t>These discovery mechanisms allow the SD to flow thru the network via topology (which is a natural association.)</a:t>
            </a:r>
            <a:endParaRPr lang="en-US" sz="2000" dirty="0" smtClean="0"/>
          </a:p>
        </p:txBody>
      </p:sp>
    </p:spTree>
    <p:extLst>
      <p:ext uri="{BB962C8B-B14F-4D97-AF65-F5344CB8AC3E}">
        <p14:creationId xmlns:p14="http://schemas.microsoft.com/office/powerpoint/2010/main" val="26056142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Service Definitions”</a:t>
            </a:r>
            <a:endParaRPr lang="en-US" dirty="0"/>
          </a:p>
        </p:txBody>
      </p:sp>
      <p:sp>
        <p:nvSpPr>
          <p:cNvPr id="3" name="Content Placeholder 2"/>
          <p:cNvSpPr>
            <a:spLocks noGrp="1"/>
          </p:cNvSpPr>
          <p:nvPr>
            <p:ph idx="1"/>
          </p:nvPr>
        </p:nvSpPr>
        <p:spPr>
          <a:xfrm>
            <a:off x="685800" y="1285875"/>
            <a:ext cx="7962900" cy="5051425"/>
          </a:xfrm>
        </p:spPr>
        <p:txBody>
          <a:bodyPr>
            <a:noAutofit/>
          </a:bodyPr>
          <a:lstStyle/>
          <a:p>
            <a:r>
              <a:rPr lang="en-US" sz="2000" dirty="0" smtClean="0"/>
              <a:t>Several </a:t>
            </a:r>
            <a:r>
              <a:rPr lang="en-US" sz="2000" dirty="0"/>
              <a:t>networks may conspire together to define a single “common service definition” which they all agree to implement</a:t>
            </a:r>
            <a:r>
              <a:rPr lang="en-US" sz="2000" dirty="0" smtClean="0"/>
              <a:t>.</a:t>
            </a:r>
            <a:endParaRPr lang="en-US" sz="2000" dirty="0"/>
          </a:p>
          <a:p>
            <a:pPr lvl="1"/>
            <a:r>
              <a:rPr lang="en-US" sz="1600" dirty="0" smtClean="0"/>
              <a:t>This insures compatibility and interoperability among the services end to end.</a:t>
            </a:r>
          </a:p>
          <a:p>
            <a:r>
              <a:rPr lang="en-US" sz="2000" dirty="0" smtClean="0"/>
              <a:t>Example:</a:t>
            </a:r>
          </a:p>
          <a:p>
            <a:pPr lvl="1"/>
            <a:r>
              <a:rPr lang="en-US" sz="1600" dirty="0" err="1" smtClean="0"/>
              <a:t>NetA</a:t>
            </a:r>
            <a:r>
              <a:rPr lang="en-US" sz="1600" dirty="0" smtClean="0"/>
              <a:t> SD:</a:t>
            </a:r>
          </a:p>
          <a:p>
            <a:pPr lvl="2"/>
            <a:r>
              <a:rPr lang="en-US" sz="1200" dirty="0" smtClean="0"/>
              <a:t>BW := 0 to 10^10 bps    /* 10 Gbps */</a:t>
            </a:r>
          </a:p>
          <a:p>
            <a:pPr lvl="2"/>
            <a:r>
              <a:rPr lang="en-US" sz="1200" dirty="0" smtClean="0"/>
              <a:t>MTU := 9280 bytes default=9280</a:t>
            </a:r>
          </a:p>
          <a:p>
            <a:pPr lvl="2"/>
            <a:endParaRPr lang="en-US" sz="1200" dirty="0"/>
          </a:p>
          <a:p>
            <a:pPr lvl="1"/>
            <a:r>
              <a:rPr lang="en-US" sz="1600" dirty="0" err="1" smtClean="0"/>
              <a:t>NetB</a:t>
            </a:r>
            <a:r>
              <a:rPr lang="en-US" sz="1600" dirty="0" smtClean="0"/>
              <a:t> SD:</a:t>
            </a:r>
          </a:p>
          <a:p>
            <a:pPr lvl="2"/>
            <a:r>
              <a:rPr lang="en-US" sz="1200" dirty="0" smtClean="0"/>
              <a:t>Bandwidth := 0 to 10^11 bps   </a:t>
            </a:r>
            <a:r>
              <a:rPr lang="en-US" sz="1200" dirty="0" smtClean="0">
                <a:sym typeface="Wingdings"/>
              </a:rPr>
              <a:t>/* 100 </a:t>
            </a:r>
            <a:r>
              <a:rPr lang="en-US" sz="1200" dirty="0" err="1" smtClean="0">
                <a:sym typeface="Wingdings"/>
              </a:rPr>
              <a:t>gbps</a:t>
            </a:r>
            <a:r>
              <a:rPr lang="en-US" sz="1200" dirty="0">
                <a:sym typeface="Wingdings"/>
              </a:rPr>
              <a:t> </a:t>
            </a:r>
            <a:r>
              <a:rPr lang="en-US" sz="1200" dirty="0" smtClean="0">
                <a:sym typeface="Wingdings"/>
              </a:rPr>
              <a:t>*/</a:t>
            </a:r>
            <a:endParaRPr lang="en-US" sz="1200" dirty="0" smtClean="0"/>
          </a:p>
          <a:p>
            <a:pPr lvl="2"/>
            <a:r>
              <a:rPr lang="en-US" sz="1200" dirty="0" smtClean="0"/>
              <a:t>FER := 10^-8 default=10^-8</a:t>
            </a:r>
          </a:p>
          <a:p>
            <a:pPr lvl="2"/>
            <a:endParaRPr lang="en-US" sz="1200" dirty="0"/>
          </a:p>
          <a:p>
            <a:pPr lvl="1"/>
            <a:r>
              <a:rPr lang="en-US" sz="1600" dirty="0" smtClean="0"/>
              <a:t>Common SD:</a:t>
            </a:r>
          </a:p>
          <a:p>
            <a:pPr lvl="2"/>
            <a:r>
              <a:rPr lang="en-US" sz="1200" dirty="0" err="1" smtClean="0"/>
              <a:t>CSD_type</a:t>
            </a:r>
            <a:r>
              <a:rPr lang="en-US" sz="1200" dirty="0" smtClean="0"/>
              <a:t> = </a:t>
            </a:r>
            <a:r>
              <a:rPr lang="en-US" sz="1200" dirty="0" err="1" smtClean="0"/>
              <a:t>AutoGOLE</a:t>
            </a:r>
            <a:r>
              <a:rPr lang="en-US" sz="1200" dirty="0" smtClean="0"/>
              <a:t>-SD </a:t>
            </a:r>
          </a:p>
          <a:p>
            <a:pPr lvl="2"/>
            <a:r>
              <a:rPr lang="en-US" sz="1200" dirty="0" smtClean="0"/>
              <a:t>Capacity:= 0 to 10^11 units=bps</a:t>
            </a:r>
          </a:p>
          <a:p>
            <a:pPr lvl="2"/>
            <a:r>
              <a:rPr lang="en-US" sz="1200" dirty="0" smtClean="0"/>
              <a:t>MTU := 9300 units=bytes  default=9300</a:t>
            </a:r>
          </a:p>
          <a:p>
            <a:pPr lvl="2"/>
            <a:r>
              <a:rPr lang="en-US" sz="1200" dirty="0" err="1" smtClean="0"/>
              <a:t>MaxFER</a:t>
            </a:r>
            <a:r>
              <a:rPr lang="en-US" sz="1200" dirty="0" smtClean="0"/>
              <a:t>  := 10^-8 to 0  default 10^8</a:t>
            </a:r>
            <a:endParaRPr lang="en-US" sz="1200" dirty="0"/>
          </a:p>
        </p:txBody>
      </p:sp>
    </p:spTree>
    <p:extLst>
      <p:ext uri="{BB962C8B-B14F-4D97-AF65-F5344CB8AC3E}">
        <p14:creationId xmlns:p14="http://schemas.microsoft.com/office/powerpoint/2010/main" val="12598579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SI">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37828</TotalTime>
  <Words>2958</Words>
  <Application>Microsoft Macintosh PowerPoint</Application>
  <PresentationFormat>On-screen Show (4:3)</PresentationFormat>
  <Paragraphs>244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NSI</vt:lpstr>
      <vt:lpstr>Service Definitions  </vt:lpstr>
      <vt:lpstr>Problem:</vt:lpstr>
      <vt:lpstr>Service Definition</vt:lpstr>
      <vt:lpstr>The Basic “Service Definition”</vt:lpstr>
      <vt:lpstr>Service Parameters</vt:lpstr>
      <vt:lpstr>Service Parameters</vt:lpstr>
      <vt:lpstr>Service Definition Example</vt:lpstr>
      <vt:lpstr>Creating a Service Definition</vt:lpstr>
      <vt:lpstr>“Common Service Definitions”</vt:lpstr>
      <vt:lpstr>Service Definitions and CS Protocol</vt:lpstr>
      <vt:lpstr>Service Definitions and CS Protocol</vt:lpstr>
      <vt:lpstr>PowerPoint Presentation</vt:lpstr>
      <vt:lpstr>Service Termination Points</vt:lpstr>
      <vt:lpstr>Service Termination Points</vt:lpstr>
      <vt:lpstr>Service Termination Points</vt:lpstr>
      <vt:lpstr>AutoGOLE Service Definition DXQ</vt:lpstr>
      <vt:lpstr>AutoGOLE DXQ</vt:lpstr>
      <vt:lpstr>AutoGOLE Service Definition ETS</vt:lpstr>
      <vt:lpstr>AutoGOLE Service Definition ETS</vt:lpstr>
      <vt:lpstr>Service Definitions and STPs -</vt:lpstr>
      <vt:lpstr>Mixing Services</vt:lpstr>
      <vt:lpstr>Other considerations</vt:lpstr>
      <vt:lpstr>Considerations</vt:lpstr>
      <vt:lpstr>Consideration</vt:lpstr>
      <vt:lpstr>Recomendations</vt:lpstr>
    </vt:vector>
  </TitlesOfParts>
  <Company>NORDUnet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AutomatedGOLE  Service Definition  </dc:title>
  <dc:creator>Jerry Sobieski</dc:creator>
  <cp:lastModifiedBy>Jerry Sobieski</cp:lastModifiedBy>
  <cp:revision>102</cp:revision>
  <dcterms:created xsi:type="dcterms:W3CDTF">2012-02-08T23:21:21Z</dcterms:created>
  <dcterms:modified xsi:type="dcterms:W3CDTF">2012-03-19T11:44:01Z</dcterms:modified>
</cp:coreProperties>
</file>