
<file path=[Content_Types].xml><?xml version="1.0" encoding="utf-8"?>
<Types xmlns="http://schemas.openxmlformats.org/package/2006/content-types">
  <Override PartName="/ppt/slides/slide3.xml" ContentType="application/vnd.openxmlformats-officedocument.presentationml.slide+xml"/>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s/slide5.xml" ContentType="application/vnd.openxmlformats-officedocument.presentationml.slide+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68" r:id="rId2"/>
    <p:sldId id="270" r:id="rId3"/>
    <p:sldId id="265" r:id="rId4"/>
    <p:sldId id="263" r:id="rId5"/>
    <p:sldId id="269"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709" autoAdjust="0"/>
    <p:restoredTop sz="94655" autoAdjust="0"/>
  </p:normalViewPr>
  <p:slideViewPr>
    <p:cSldViewPr snapToGrid="0" snapToObjects="1">
      <p:cViewPr>
        <p:scale>
          <a:sx n="150" d="100"/>
          <a:sy n="150" d="100"/>
        </p:scale>
        <p:origin x="-488" y="32"/>
      </p:cViewPr>
      <p:guideLst>
        <p:guide orient="horz" pos="2160"/>
        <p:guide pos="2880"/>
      </p:guideLst>
    </p:cSldViewPr>
  </p:slideViewPr>
  <p:outlineViewPr>
    <p:cViewPr>
      <p:scale>
        <a:sx n="33" d="100"/>
        <a:sy n="33" d="100"/>
      </p:scale>
      <p:origin x="0" y="171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67882DF-B95A-EE47-8578-0940428D5302}" type="datetimeFigureOut">
              <a:t>10/1/10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7D88B-6045-A64E-BFBC-A35080D9FD0B}" type="slidenum">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7882DF-B95A-EE47-8578-0940428D5302}" type="datetimeFigureOut">
              <a:t>10/1/10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7D88B-6045-A64E-BFBC-A35080D9FD0B}" type="slidenum">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7882DF-B95A-EE47-8578-0940428D5302}" type="datetimeFigureOut">
              <a:t>10/1/10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7D88B-6045-A64E-BFBC-A35080D9FD0B}" type="slidenum">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7882DF-B95A-EE47-8578-0940428D5302}" type="datetimeFigureOut">
              <a:t>10/1/10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7D88B-6045-A64E-BFBC-A35080D9FD0B}" type="slidenum">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7882DF-B95A-EE47-8578-0940428D5302}" type="datetimeFigureOut">
              <a:t>10/1/10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7D88B-6045-A64E-BFBC-A35080D9FD0B}" type="slidenum">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7882DF-B95A-EE47-8578-0940428D5302}" type="datetimeFigureOut">
              <a:t>10/1/10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7D88B-6045-A64E-BFBC-A35080D9FD0B}" type="slidenum">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7882DF-B95A-EE47-8578-0940428D5302}" type="datetimeFigureOut">
              <a:t>10/1/10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F7D88B-6045-A64E-BFBC-A35080D9FD0B}" type="slidenum">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7882DF-B95A-EE47-8578-0940428D5302}" type="datetimeFigureOut">
              <a:t>10/1/10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F7D88B-6045-A64E-BFBC-A35080D9FD0B}" type="slidenum">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7882DF-B95A-EE47-8578-0940428D5302}" type="datetimeFigureOut">
              <a:t>10/1/10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F7D88B-6045-A64E-BFBC-A35080D9FD0B}" type="slidenum">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7882DF-B95A-EE47-8578-0940428D5302}" type="datetimeFigureOut">
              <a:t>10/1/10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7D88B-6045-A64E-BFBC-A35080D9FD0B}" type="slidenum">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7882DF-B95A-EE47-8578-0940428D5302}" type="datetimeFigureOut">
              <a:t>10/1/10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7D88B-6045-A64E-BFBC-A35080D9FD0B}" type="slidenum">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882DF-B95A-EE47-8578-0940428D5302}" type="datetimeFigureOut">
              <a:t>10/1/10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7D88B-6045-A64E-BFBC-A35080D9FD0B}"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a:t>“Time” in the NSI Protocol</a:t>
            </a:r>
          </a:p>
        </p:txBody>
      </p:sp>
      <p:sp>
        <p:nvSpPr>
          <p:cNvPr id="3" name="Content Placeholder 2"/>
          <p:cNvSpPr>
            <a:spLocks noGrp="1"/>
          </p:cNvSpPr>
          <p:nvPr>
            <p:ph idx="1"/>
          </p:nvPr>
        </p:nvSpPr>
        <p:spPr>
          <a:xfrm>
            <a:off x="457200" y="1066799"/>
            <a:ext cx="8509000" cy="5647267"/>
          </a:xfrm>
        </p:spPr>
        <p:txBody>
          <a:bodyPr>
            <a:noAutofit/>
          </a:bodyPr>
          <a:lstStyle/>
          <a:p>
            <a:pPr lvl="0"/>
            <a:r>
              <a:rPr lang="en-US" sz="1800"/>
              <a:t>Two notions of “Time” are important to NSI Connection Service</a:t>
            </a:r>
          </a:p>
          <a:p>
            <a:pPr lvl="1"/>
            <a:r>
              <a:rPr lang="en-US" sz="1600"/>
              <a:t>Absolute time </a:t>
            </a:r>
          </a:p>
          <a:p>
            <a:pPr lvl="2"/>
            <a:r>
              <a:rPr lang="en-US" sz="1400"/>
              <a:t>Globally Coordinated Time and Date, “UTC” time.</a:t>
            </a:r>
          </a:p>
          <a:p>
            <a:pPr lvl="2"/>
            <a:r>
              <a:rPr lang="en-US" sz="1400"/>
              <a:t>Necessary foremost for coordinated scheduling of distributed resources or processes.</a:t>
            </a:r>
          </a:p>
          <a:p>
            <a:pPr lvl="2"/>
            <a:r>
              <a:rPr lang="en-US" sz="1400"/>
              <a:t>Accuracy of the UTC time among independent agents should be such that the variance in clocks is small compared to average duration of the tasks or allocation windows.  This will allow distributed state to converge without significant adverse impact to resource availability. </a:t>
            </a:r>
          </a:p>
          <a:p>
            <a:pPr lvl="2"/>
            <a:r>
              <a:rPr lang="en-US" sz="1400"/>
              <a:t>NTP, commonly accurate to +/- 5ms, is adequate for providing a coordinated Time of Day. </a:t>
            </a:r>
            <a:r>
              <a:rPr lang="en-US" sz="1400">
                <a:solidFill>
                  <a:srgbClr val="0000FF"/>
                </a:solidFill>
              </a:rPr>
              <a:t>1 second</a:t>
            </a:r>
            <a:r>
              <a:rPr lang="en-US" sz="1400"/>
              <a:t> (+/- 5ms) is suitable for these purposes.  Even a 1 minute +/- 15 seconds would probably suffice…</a:t>
            </a:r>
          </a:p>
          <a:p>
            <a:pPr lvl="2"/>
            <a:r>
              <a:rPr lang="en-US" sz="1400"/>
              <a:t>Small variances in clocks across agents, and other non-deterministic timing skew must be handled by the protocol such that distributed state machines converge to a common state quickly and correctly. </a:t>
            </a:r>
          </a:p>
          <a:p>
            <a:pPr lvl="1"/>
            <a:r>
              <a:rPr lang="en-US" sz="1600"/>
              <a:t>Relative time</a:t>
            </a:r>
          </a:p>
          <a:p>
            <a:pPr lvl="2"/>
            <a:r>
              <a:rPr lang="en-US" sz="1400"/>
              <a:t>The order, “timing”, of events relative to one another (and internal state) within the NSI </a:t>
            </a:r>
            <a:r>
              <a:rPr lang="en-US" sz="1400" i="1"/>
              <a:t>Protocol finite state machine</a:t>
            </a:r>
            <a:r>
              <a:rPr lang="en-US" sz="1400"/>
              <a:t>.</a:t>
            </a:r>
          </a:p>
          <a:p>
            <a:pPr lvl="2"/>
            <a:r>
              <a:rPr lang="en-US" sz="1400"/>
              <a:t>This is important for protocol state convergence and correct termination, particularly among asynchronous autonomous agents such as NSAs. </a:t>
            </a:r>
          </a:p>
          <a:p>
            <a:pPr lvl="2"/>
            <a:r>
              <a:rPr lang="en-US" sz="1400"/>
              <a:t>A correctly specified Finite state machines does not require time synchronization among autonomous agents for the protocol to converge.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a:t>“Time” in the NSI Protocol</a:t>
            </a:r>
          </a:p>
        </p:txBody>
      </p:sp>
      <p:sp>
        <p:nvSpPr>
          <p:cNvPr id="3" name="Content Placeholder 2"/>
          <p:cNvSpPr>
            <a:spLocks noGrp="1"/>
          </p:cNvSpPr>
          <p:nvPr>
            <p:ph idx="1"/>
          </p:nvPr>
        </p:nvSpPr>
        <p:spPr>
          <a:xfrm>
            <a:off x="457200" y="1066799"/>
            <a:ext cx="8509000" cy="5647267"/>
          </a:xfrm>
        </p:spPr>
        <p:txBody>
          <a:bodyPr>
            <a:noAutofit/>
          </a:bodyPr>
          <a:lstStyle/>
          <a:p>
            <a:r>
              <a:rPr lang="en-US" sz="1800"/>
              <a:t>The NSI protocol SM itself is not sensitive to absolute time, it is only sensitive to the relative timing of events</a:t>
            </a:r>
          </a:p>
          <a:p>
            <a:pPr lvl="1"/>
            <a:r>
              <a:rPr lang="en-US" sz="1600"/>
              <a:t>T</a:t>
            </a:r>
            <a:r>
              <a:rPr lang="en-US" sz="1600"/>
              <a:t>he event scheduler may use a time and date to identify when to trigger a protocol event, and the protocol may compute various time/dates trigger other various events, but the protocol itself is not driven by any specific absolute time or date, nor does it require synchronization of UTC among NSAs.</a:t>
            </a:r>
          </a:p>
          <a:p>
            <a:r>
              <a:rPr lang="en-US" sz="1800"/>
              <a:t>The NSI protocol state machine operates on a FIFO Event Queue (EQ) – separate and distinct from the schedule queue (SQ)…</a:t>
            </a:r>
          </a:p>
          <a:p>
            <a:pPr lvl="1"/>
            <a:r>
              <a:rPr lang="en-US" sz="1400"/>
              <a:t>Time-based events are removed from the schedule queue and placed on the protocol event queue when their “scheduled time” = “the current time”.</a:t>
            </a:r>
          </a:p>
          <a:p>
            <a:pPr lvl="1"/>
            <a:r>
              <a:rPr lang="en-US" sz="1400"/>
              <a:t>Events are processed off the event queue by the state machine in First In First Out order.</a:t>
            </a:r>
          </a:p>
          <a:p>
            <a:pPr lvl="1"/>
            <a:r>
              <a:rPr lang="en-US" sz="1400"/>
              <a:t>Other events such as inbound message events are also place on the protocol event queue for processing</a:t>
            </a:r>
          </a:p>
          <a:p>
            <a:r>
              <a:rPr lang="en-US" sz="1946"/>
              <a:t>The “scheduler” process is implementation specific.</a:t>
            </a:r>
          </a:p>
          <a:p>
            <a:r>
              <a:rPr lang="en-US" sz="1946"/>
              <a:t>The protocol requires only an interface to the scheduling functionality that: </a:t>
            </a:r>
          </a:p>
          <a:p>
            <a:pPr lvl="1"/>
            <a:r>
              <a:rPr lang="en-US" sz="1514"/>
              <a:t>Must have a granularity of </a:t>
            </a:r>
            <a:r>
              <a:rPr lang="en-US" sz="1514">
                <a:solidFill>
                  <a:srgbClr val="0000FF"/>
                </a:solidFill>
              </a:rPr>
              <a:t>1ms</a:t>
            </a:r>
            <a:r>
              <a:rPr lang="en-US" sz="1514"/>
              <a:t>.</a:t>
            </a:r>
          </a:p>
          <a:p>
            <a:pPr lvl="1"/>
            <a:r>
              <a:rPr lang="en-US" sz="1514"/>
              <a:t>Must be able to queue timer events with a time of day. (a calendar)</a:t>
            </a:r>
          </a:p>
          <a:p>
            <a:pPr lvl="1"/>
            <a:r>
              <a:rPr lang="en-US" sz="1514"/>
              <a:t>Must be able to queue timer events with a specific delay (a timer) i.e.  current time+delay. </a:t>
            </a:r>
          </a:p>
          <a:p>
            <a:pPr lvl="1"/>
            <a:r>
              <a:rPr lang="en-US" sz="1514"/>
              <a:t>Must be able to delete events from the schedule prior to expiry</a:t>
            </a:r>
          </a:p>
          <a:p>
            <a:pPr lvl="1"/>
            <a:r>
              <a:rPr lang="en-US" sz="1514"/>
              <a:t>Must be able to invoke a callback routine upon expiry of the event.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 name="Rectangle 116"/>
          <p:cNvSpPr/>
          <p:nvPr/>
        </p:nvSpPr>
        <p:spPr>
          <a:xfrm>
            <a:off x="1871176" y="1864744"/>
            <a:ext cx="220689" cy="1193231"/>
          </a:xfrm>
          <a:prstGeom prst="rect">
            <a:avLst/>
          </a:prstGeom>
          <a:solidFill>
            <a:schemeClr val="bg1">
              <a:lumMod val="6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p:cNvSpPr/>
          <p:nvPr/>
        </p:nvSpPr>
        <p:spPr>
          <a:xfrm>
            <a:off x="5872583" y="1875591"/>
            <a:ext cx="220689" cy="1193231"/>
          </a:xfrm>
          <a:prstGeom prst="rect">
            <a:avLst/>
          </a:prstGeom>
          <a:solidFill>
            <a:schemeClr val="bg1">
              <a:lumMod val="6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686800" cy="1143000"/>
          </a:xfrm>
        </p:spPr>
        <p:txBody>
          <a:bodyPr>
            <a:normAutofit/>
          </a:bodyPr>
          <a:lstStyle/>
          <a:p>
            <a:r>
              <a:rPr lang="en-US" sz="2800"/>
              <a:t>Relative Timing Example – Auto Provisioning</a:t>
            </a:r>
          </a:p>
        </p:txBody>
      </p:sp>
      <p:cxnSp>
        <p:nvCxnSpPr>
          <p:cNvPr id="5" name="Straight Arrow Connector 4"/>
          <p:cNvCxnSpPr/>
          <p:nvPr/>
        </p:nvCxnSpPr>
        <p:spPr>
          <a:xfrm>
            <a:off x="1608434" y="3064052"/>
            <a:ext cx="575844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1608434" y="1859693"/>
            <a:ext cx="575844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6458" y="2884156"/>
            <a:ext cx="582874" cy="369332"/>
          </a:xfrm>
          <a:prstGeom prst="rect">
            <a:avLst/>
          </a:prstGeom>
          <a:noFill/>
        </p:spPr>
        <p:txBody>
          <a:bodyPr wrap="none" rtlCol="0">
            <a:spAutoFit/>
          </a:bodyPr>
          <a:lstStyle/>
          <a:p>
            <a:r>
              <a:rPr lang="en-US" b="1"/>
              <a:t>NSA</a:t>
            </a:r>
          </a:p>
        </p:txBody>
      </p:sp>
      <p:sp>
        <p:nvSpPr>
          <p:cNvPr id="10" name="TextBox 9"/>
          <p:cNvSpPr txBox="1"/>
          <p:nvPr/>
        </p:nvSpPr>
        <p:spPr>
          <a:xfrm>
            <a:off x="598670" y="1659412"/>
            <a:ext cx="1018728" cy="369332"/>
          </a:xfrm>
          <a:prstGeom prst="rect">
            <a:avLst/>
          </a:prstGeom>
          <a:noFill/>
        </p:spPr>
        <p:txBody>
          <a:bodyPr wrap="none" rtlCol="0">
            <a:spAutoFit/>
          </a:bodyPr>
          <a:lstStyle/>
          <a:p>
            <a:r>
              <a:rPr lang="en-US">
                <a:solidFill>
                  <a:srgbClr val="0000FF"/>
                </a:solidFill>
              </a:rPr>
              <a:t>Orig NSA</a:t>
            </a:r>
          </a:p>
        </p:txBody>
      </p:sp>
      <p:cxnSp>
        <p:nvCxnSpPr>
          <p:cNvPr id="11" name="Straight Arrow Connector 10"/>
          <p:cNvCxnSpPr/>
          <p:nvPr/>
        </p:nvCxnSpPr>
        <p:spPr>
          <a:xfrm rot="16200000" flipH="1">
            <a:off x="1379340" y="2353117"/>
            <a:ext cx="1204361" cy="22068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flipH="1" flipV="1">
            <a:off x="2904538" y="2356297"/>
            <a:ext cx="1204361" cy="22068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4439392" y="2995852"/>
            <a:ext cx="1433191" cy="9817"/>
          </a:xfrm>
          <a:prstGeom prst="straightConnector1">
            <a:avLst/>
          </a:prstGeom>
          <a:ln w="25400" cap="flat" cmpd="sng" algn="ctr">
            <a:solidFill>
              <a:srgbClr val="FF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1" name="Lightning Bolt 40"/>
          <p:cNvSpPr/>
          <p:nvPr/>
        </p:nvSpPr>
        <p:spPr>
          <a:xfrm>
            <a:off x="4282463" y="2802113"/>
            <a:ext cx="171450" cy="260350"/>
          </a:xfrm>
          <a:prstGeom prst="lightningBolt">
            <a:avLst/>
          </a:prstGeom>
          <a:solidFill>
            <a:srgbClr val="FF00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rot="16200000" flipV="1">
            <a:off x="4925693" y="2363608"/>
            <a:ext cx="1879917" cy="10316"/>
          </a:xfrm>
          <a:prstGeom prst="straightConnector1">
            <a:avLst/>
          </a:prstGeom>
          <a:ln w="12700" cap="flat" cmpd="sng" algn="ctr">
            <a:solidFill>
              <a:srgbClr val="FF0000"/>
            </a:solidFill>
            <a:prstDash val="lg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3" name="Group 63"/>
          <p:cNvGrpSpPr/>
          <p:nvPr/>
        </p:nvGrpSpPr>
        <p:grpSpPr>
          <a:xfrm rot="1656898">
            <a:off x="3812135" y="2962450"/>
            <a:ext cx="50975" cy="200025"/>
            <a:chOff x="5578476" y="3369707"/>
            <a:chExt cx="85725" cy="200025"/>
          </a:xfrm>
        </p:grpSpPr>
        <p:sp>
          <p:nvSpPr>
            <p:cNvPr id="65" name="Rectangle 64"/>
            <p:cNvSpPr/>
            <p:nvPr/>
          </p:nvSpPr>
          <p:spPr>
            <a:xfrm>
              <a:off x="5581651" y="3369707"/>
              <a:ext cx="82550" cy="200025"/>
            </a:xfrm>
            <a:prstGeom prst="rect">
              <a:avLst/>
            </a:prstGeom>
            <a:solidFill>
              <a:schemeClr val="bg1"/>
            </a:solidFill>
            <a:ln w="12700"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 name="Straight Connector 65"/>
            <p:cNvCxnSpPr/>
            <p:nvPr/>
          </p:nvCxnSpPr>
          <p:spPr>
            <a:xfrm rot="5400000">
              <a:off x="5482710" y="3470791"/>
              <a:ext cx="194707" cy="3175"/>
            </a:xfrm>
            <a:prstGeom prst="line">
              <a:avLst/>
            </a:pr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565256" y="3470791"/>
              <a:ext cx="194707" cy="3175"/>
            </a:xfrm>
            <a:prstGeom prst="line">
              <a:avLst/>
            </a:pr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cxnSp>
        <p:nvCxnSpPr>
          <p:cNvPr id="68" name="Straight Arrow Connector 67"/>
          <p:cNvCxnSpPr/>
          <p:nvPr/>
        </p:nvCxnSpPr>
        <p:spPr>
          <a:xfrm rot="16200000" flipV="1">
            <a:off x="3292957" y="1859692"/>
            <a:ext cx="648212" cy="1"/>
          </a:xfrm>
          <a:prstGeom prst="straightConnector1">
            <a:avLst/>
          </a:prstGeom>
          <a:ln w="12700" cap="flat" cmpd="sng" algn="ctr">
            <a:solidFill>
              <a:srgbClr val="0000FF"/>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rot="16200000" flipV="1">
            <a:off x="1547067" y="1859692"/>
            <a:ext cx="648212" cy="1"/>
          </a:xfrm>
          <a:prstGeom prst="straightConnector1">
            <a:avLst/>
          </a:prstGeom>
          <a:ln w="12700" cap="flat" cmpd="sng" algn="ctr">
            <a:solidFill>
              <a:srgbClr val="0000FF"/>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rot="16200000" flipV="1">
            <a:off x="1767758" y="2984617"/>
            <a:ext cx="648212" cy="1"/>
          </a:xfrm>
          <a:prstGeom prst="straightConnector1">
            <a:avLst/>
          </a:prstGeom>
          <a:ln w="12700" cap="flat" cmpd="sng" algn="ctr">
            <a:solidFill>
              <a:srgbClr val="FF0000"/>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rot="16200000" flipV="1">
            <a:off x="3072268" y="2966578"/>
            <a:ext cx="648212" cy="1"/>
          </a:xfrm>
          <a:prstGeom prst="straightConnector1">
            <a:avLst/>
          </a:prstGeom>
          <a:ln w="12700" cap="flat" cmpd="sng" algn="ctr">
            <a:solidFill>
              <a:srgbClr val="FF0000"/>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1426157" y="2785464"/>
            <a:ext cx="351378" cy="276999"/>
          </a:xfrm>
          <a:prstGeom prst="rect">
            <a:avLst/>
          </a:prstGeom>
          <a:noFill/>
        </p:spPr>
        <p:txBody>
          <a:bodyPr wrap="none" rtlCol="0">
            <a:spAutoFit/>
          </a:bodyPr>
          <a:lstStyle/>
          <a:p>
            <a:r>
              <a:rPr lang="en-US" sz="1200" b="1"/>
              <a:t>PA</a:t>
            </a:r>
          </a:p>
        </p:txBody>
      </p:sp>
      <p:sp>
        <p:nvSpPr>
          <p:cNvPr id="80" name="TextBox 79"/>
          <p:cNvSpPr txBox="1"/>
          <p:nvPr/>
        </p:nvSpPr>
        <p:spPr>
          <a:xfrm>
            <a:off x="1426157" y="1859693"/>
            <a:ext cx="364553" cy="276999"/>
          </a:xfrm>
          <a:prstGeom prst="rect">
            <a:avLst/>
          </a:prstGeom>
          <a:noFill/>
        </p:spPr>
        <p:txBody>
          <a:bodyPr wrap="none" rtlCol="0">
            <a:spAutoFit/>
          </a:bodyPr>
          <a:lstStyle/>
          <a:p>
            <a:r>
              <a:rPr lang="en-US" sz="1200">
                <a:solidFill>
                  <a:srgbClr val="0000FF"/>
                </a:solidFill>
              </a:rPr>
              <a:t>RA</a:t>
            </a:r>
          </a:p>
        </p:txBody>
      </p:sp>
      <p:cxnSp>
        <p:nvCxnSpPr>
          <p:cNvPr id="85" name="Straight Arrow Connector 84"/>
          <p:cNvCxnSpPr/>
          <p:nvPr/>
        </p:nvCxnSpPr>
        <p:spPr>
          <a:xfrm>
            <a:off x="1871176" y="1675027"/>
            <a:ext cx="1745886" cy="1"/>
          </a:xfrm>
          <a:prstGeom prst="straightConnector1">
            <a:avLst/>
          </a:prstGeom>
          <a:ln w="12700" cap="flat" cmpd="sng" algn="ctr">
            <a:solidFill>
              <a:srgbClr val="0000FF"/>
            </a:solidFill>
            <a:prstDash val="solid"/>
            <a:round/>
            <a:headEnd type="none" w="med" len="med"/>
            <a:tailEnd type="stealth" w="sm" len="lg"/>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2332482" y="1428806"/>
            <a:ext cx="690802" cy="246221"/>
          </a:xfrm>
          <a:prstGeom prst="rect">
            <a:avLst/>
          </a:prstGeom>
          <a:noFill/>
        </p:spPr>
        <p:txBody>
          <a:bodyPr wrap="none" rtlCol="0">
            <a:spAutoFit/>
          </a:bodyPr>
          <a:lstStyle/>
          <a:p>
            <a:r>
              <a:rPr lang="en-US" sz="1000">
                <a:solidFill>
                  <a:srgbClr val="0000FF"/>
                </a:solidFill>
              </a:rPr>
              <a:t>Reserving</a:t>
            </a:r>
          </a:p>
        </p:txBody>
      </p:sp>
      <p:cxnSp>
        <p:nvCxnSpPr>
          <p:cNvPr id="89" name="Straight Arrow Connector 88"/>
          <p:cNvCxnSpPr/>
          <p:nvPr/>
        </p:nvCxnSpPr>
        <p:spPr>
          <a:xfrm>
            <a:off x="2091861" y="2906731"/>
            <a:ext cx="1304512" cy="1"/>
          </a:xfrm>
          <a:prstGeom prst="straightConnector1">
            <a:avLst/>
          </a:prstGeom>
          <a:ln w="12700" cap="flat" cmpd="sng" algn="ctr">
            <a:solidFill>
              <a:srgbClr val="FF0000"/>
            </a:solidFill>
            <a:prstDash val="solid"/>
            <a:round/>
            <a:headEnd type="none" w="med" len="med"/>
            <a:tailEnd type="stealth" w="sm" len="lg"/>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rot="5400000" flipH="1" flipV="1">
            <a:off x="5380748" y="2335915"/>
            <a:ext cx="1204361" cy="22068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flipV="1">
            <a:off x="3617064" y="1551917"/>
            <a:ext cx="1033703" cy="380"/>
          </a:xfrm>
          <a:prstGeom prst="straightConnector1">
            <a:avLst/>
          </a:prstGeom>
          <a:ln w="12700" cap="flat" cmpd="sng" algn="ctr">
            <a:solidFill>
              <a:srgbClr val="0000FF"/>
            </a:solidFill>
            <a:prstDash val="solid"/>
            <a:round/>
            <a:headEnd type="none" w="med" len="med"/>
            <a:tailEnd type="stealth" w="sm" len="lg"/>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3614497" y="1306076"/>
            <a:ext cx="839416" cy="246221"/>
          </a:xfrm>
          <a:prstGeom prst="rect">
            <a:avLst/>
          </a:prstGeom>
          <a:noFill/>
          <a:ln>
            <a:noFill/>
          </a:ln>
        </p:spPr>
        <p:txBody>
          <a:bodyPr wrap="square" rtlCol="0">
            <a:spAutoFit/>
          </a:bodyPr>
          <a:lstStyle/>
          <a:p>
            <a:r>
              <a:rPr lang="en-US" sz="1000">
                <a:solidFill>
                  <a:srgbClr val="0000FF"/>
                </a:solidFill>
              </a:rPr>
              <a:t>Scheduled</a:t>
            </a:r>
          </a:p>
        </p:txBody>
      </p:sp>
      <p:sp>
        <p:nvSpPr>
          <p:cNvPr id="127" name="TextBox 126"/>
          <p:cNvSpPr txBox="1"/>
          <p:nvPr/>
        </p:nvSpPr>
        <p:spPr>
          <a:xfrm>
            <a:off x="1108034" y="2322380"/>
            <a:ext cx="839455" cy="246221"/>
          </a:xfrm>
          <a:prstGeom prst="rect">
            <a:avLst/>
          </a:prstGeom>
          <a:noFill/>
        </p:spPr>
        <p:txBody>
          <a:bodyPr wrap="none" rtlCol="0">
            <a:spAutoFit/>
          </a:bodyPr>
          <a:lstStyle/>
          <a:p>
            <a:r>
              <a:rPr lang="en-US" sz="1000"/>
              <a:t>ReserverReq</a:t>
            </a:r>
          </a:p>
        </p:txBody>
      </p:sp>
      <p:sp>
        <p:nvSpPr>
          <p:cNvPr id="130" name="TextBox 129"/>
          <p:cNvSpPr txBox="1"/>
          <p:nvPr/>
        </p:nvSpPr>
        <p:spPr>
          <a:xfrm>
            <a:off x="2620657" y="2183880"/>
            <a:ext cx="844903" cy="246221"/>
          </a:xfrm>
          <a:prstGeom prst="rect">
            <a:avLst/>
          </a:prstGeom>
          <a:noFill/>
        </p:spPr>
        <p:txBody>
          <a:bodyPr wrap="none" rtlCol="0">
            <a:spAutoFit/>
          </a:bodyPr>
          <a:lstStyle/>
          <a:p>
            <a:r>
              <a:rPr lang="en-US" sz="1000"/>
              <a:t>ReserveResp</a:t>
            </a:r>
          </a:p>
        </p:txBody>
      </p:sp>
      <p:sp>
        <p:nvSpPr>
          <p:cNvPr id="132" name="TextBox 131"/>
          <p:cNvSpPr txBox="1"/>
          <p:nvPr/>
        </p:nvSpPr>
        <p:spPr>
          <a:xfrm>
            <a:off x="6093271" y="1937659"/>
            <a:ext cx="922298" cy="246221"/>
          </a:xfrm>
          <a:prstGeom prst="rect">
            <a:avLst/>
          </a:prstGeom>
          <a:noFill/>
        </p:spPr>
        <p:txBody>
          <a:bodyPr wrap="none" rtlCol="0">
            <a:spAutoFit/>
          </a:bodyPr>
          <a:lstStyle/>
          <a:p>
            <a:r>
              <a:rPr lang="en-US" sz="1000"/>
              <a:t>ProvComplete</a:t>
            </a:r>
          </a:p>
        </p:txBody>
      </p:sp>
      <p:sp>
        <p:nvSpPr>
          <p:cNvPr id="137" name="TextBox 136"/>
          <p:cNvSpPr txBox="1"/>
          <p:nvPr/>
        </p:nvSpPr>
        <p:spPr>
          <a:xfrm>
            <a:off x="5362270" y="1028696"/>
            <a:ext cx="1343557" cy="400110"/>
          </a:xfrm>
          <a:prstGeom prst="rect">
            <a:avLst/>
          </a:prstGeom>
          <a:noFill/>
          <a:ln>
            <a:noFill/>
          </a:ln>
        </p:spPr>
        <p:txBody>
          <a:bodyPr wrap="square" rtlCol="0">
            <a:spAutoFit/>
          </a:bodyPr>
          <a:lstStyle/>
          <a:p>
            <a:r>
              <a:rPr lang="en-US" sz="1000">
                <a:solidFill>
                  <a:srgbClr val="000000"/>
                </a:solidFill>
              </a:rPr>
              <a:t>Requested DayClock InService TIme</a:t>
            </a:r>
          </a:p>
        </p:txBody>
      </p:sp>
      <p:cxnSp>
        <p:nvCxnSpPr>
          <p:cNvPr id="138" name="Straight Arrow Connector 137"/>
          <p:cNvCxnSpPr/>
          <p:nvPr/>
        </p:nvCxnSpPr>
        <p:spPr>
          <a:xfrm>
            <a:off x="4453913" y="2568601"/>
            <a:ext cx="1387295" cy="1588"/>
          </a:xfrm>
          <a:prstGeom prst="straightConnector1">
            <a:avLst/>
          </a:prstGeom>
          <a:ln w="12700" cap="flat" cmpd="sng" algn="ctr">
            <a:solidFill>
              <a:srgbClr val="FF0000"/>
            </a:solidFill>
            <a:prstDash val="solid"/>
            <a:round/>
            <a:headEnd type="none" w="med" len="med"/>
            <a:tailEnd type="stealth" w="sm" len="lg"/>
          </a:ln>
          <a:effectLst/>
        </p:spPr>
        <p:style>
          <a:lnRef idx="2">
            <a:schemeClr val="accent1"/>
          </a:lnRef>
          <a:fillRef idx="0">
            <a:schemeClr val="accent1"/>
          </a:fillRef>
          <a:effectRef idx="1">
            <a:schemeClr val="accent1"/>
          </a:effectRef>
          <a:fontRef idx="minor">
            <a:schemeClr val="tx1"/>
          </a:fontRef>
        </p:style>
      </p:cxnSp>
      <p:sp>
        <p:nvSpPr>
          <p:cNvPr id="141" name="TextBox 140"/>
          <p:cNvSpPr txBox="1"/>
          <p:nvPr/>
        </p:nvSpPr>
        <p:spPr>
          <a:xfrm>
            <a:off x="4605387" y="2323968"/>
            <a:ext cx="902396" cy="246221"/>
          </a:xfrm>
          <a:prstGeom prst="rect">
            <a:avLst/>
          </a:prstGeom>
          <a:noFill/>
          <a:ln>
            <a:noFill/>
          </a:ln>
        </p:spPr>
        <p:txBody>
          <a:bodyPr wrap="square" rtlCol="0">
            <a:spAutoFit/>
          </a:bodyPr>
          <a:lstStyle/>
          <a:p>
            <a:r>
              <a:rPr lang="en-US" sz="1000">
                <a:solidFill>
                  <a:srgbClr val="FF0000"/>
                </a:solidFill>
              </a:rPr>
              <a:t>Provisioning</a:t>
            </a:r>
          </a:p>
        </p:txBody>
      </p:sp>
      <p:cxnSp>
        <p:nvCxnSpPr>
          <p:cNvPr id="164" name="Straight Arrow Connector 163"/>
          <p:cNvCxnSpPr/>
          <p:nvPr/>
        </p:nvCxnSpPr>
        <p:spPr>
          <a:xfrm rot="5400000" flipH="1" flipV="1">
            <a:off x="3907829" y="3021419"/>
            <a:ext cx="1065051" cy="1921"/>
          </a:xfrm>
          <a:prstGeom prst="straightConnector1">
            <a:avLst/>
          </a:prstGeom>
          <a:ln w="12700" cap="flat" cmpd="sng" algn="ctr">
            <a:solidFill>
              <a:srgbClr val="FF0000"/>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8" name="TextBox 167"/>
          <p:cNvSpPr txBox="1"/>
          <p:nvPr/>
        </p:nvSpPr>
        <p:spPr>
          <a:xfrm>
            <a:off x="2448687" y="2686949"/>
            <a:ext cx="690802" cy="246221"/>
          </a:xfrm>
          <a:prstGeom prst="rect">
            <a:avLst/>
          </a:prstGeom>
          <a:noFill/>
          <a:ln>
            <a:noFill/>
          </a:ln>
        </p:spPr>
        <p:txBody>
          <a:bodyPr wrap="square" rtlCol="0">
            <a:spAutoFit/>
          </a:bodyPr>
          <a:lstStyle/>
          <a:p>
            <a:r>
              <a:rPr lang="en-US" sz="1000">
                <a:solidFill>
                  <a:srgbClr val="FF0000"/>
                </a:solidFill>
              </a:rPr>
              <a:t>Reserving</a:t>
            </a:r>
          </a:p>
        </p:txBody>
      </p:sp>
      <p:sp>
        <p:nvSpPr>
          <p:cNvPr id="106" name="Rectangle 105"/>
          <p:cNvSpPr/>
          <p:nvPr/>
        </p:nvSpPr>
        <p:spPr>
          <a:xfrm>
            <a:off x="5757341" y="2494078"/>
            <a:ext cx="220689" cy="702009"/>
          </a:xfrm>
          <a:prstGeom prst="rect">
            <a:avLst/>
          </a:prstGeom>
          <a:solidFill>
            <a:srgbClr val="FF000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ectangle 115"/>
          <p:cNvSpPr/>
          <p:nvPr/>
        </p:nvSpPr>
        <p:spPr>
          <a:xfrm>
            <a:off x="4332746" y="2760430"/>
            <a:ext cx="220689" cy="412621"/>
          </a:xfrm>
          <a:prstGeom prst="rect">
            <a:avLst/>
          </a:prstGeom>
          <a:solidFill>
            <a:srgbClr val="FF000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121"/>
          <p:cNvSpPr/>
          <p:nvPr/>
        </p:nvSpPr>
        <p:spPr>
          <a:xfrm>
            <a:off x="3383645" y="1855210"/>
            <a:ext cx="220689" cy="1193231"/>
          </a:xfrm>
          <a:prstGeom prst="rect">
            <a:avLst/>
          </a:prstGeom>
          <a:solidFill>
            <a:schemeClr val="bg1">
              <a:lumMod val="6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5" name="Straight Arrow Connector 144"/>
          <p:cNvCxnSpPr/>
          <p:nvPr/>
        </p:nvCxnSpPr>
        <p:spPr>
          <a:xfrm>
            <a:off x="5872583" y="2802113"/>
            <a:ext cx="1411690" cy="1588"/>
          </a:xfrm>
          <a:prstGeom prst="straightConnector1">
            <a:avLst/>
          </a:prstGeom>
          <a:ln w="12700" cap="flat" cmpd="sng" algn="ctr">
            <a:solidFill>
              <a:srgbClr val="FF0000"/>
            </a:solidFill>
            <a:prstDash val="solid"/>
            <a:round/>
            <a:headEnd type="none" w="med" len="med"/>
            <a:tailEnd type="stealth" w="sm" len="lg"/>
          </a:ln>
          <a:effectLst/>
        </p:spPr>
        <p:style>
          <a:lnRef idx="2">
            <a:schemeClr val="accent1"/>
          </a:lnRef>
          <a:fillRef idx="0">
            <a:schemeClr val="accent1"/>
          </a:fillRef>
          <a:effectRef idx="1">
            <a:schemeClr val="accent1"/>
          </a:effectRef>
          <a:fontRef idx="minor">
            <a:schemeClr val="tx1"/>
          </a:fontRef>
        </p:style>
      </p:cxnSp>
      <p:sp>
        <p:nvSpPr>
          <p:cNvPr id="146" name="TextBox 145"/>
          <p:cNvSpPr txBox="1"/>
          <p:nvPr/>
        </p:nvSpPr>
        <p:spPr>
          <a:xfrm>
            <a:off x="6131319" y="2557480"/>
            <a:ext cx="902396" cy="246221"/>
          </a:xfrm>
          <a:prstGeom prst="rect">
            <a:avLst/>
          </a:prstGeom>
          <a:noFill/>
          <a:ln>
            <a:noFill/>
          </a:ln>
        </p:spPr>
        <p:txBody>
          <a:bodyPr wrap="square" rtlCol="0">
            <a:spAutoFit/>
          </a:bodyPr>
          <a:lstStyle/>
          <a:p>
            <a:r>
              <a:rPr lang="en-US" sz="1000">
                <a:solidFill>
                  <a:srgbClr val="FF0000"/>
                </a:solidFill>
              </a:rPr>
              <a:t>In Service</a:t>
            </a:r>
          </a:p>
        </p:txBody>
      </p:sp>
      <p:sp>
        <p:nvSpPr>
          <p:cNvPr id="157" name="Rectangle 156"/>
          <p:cNvSpPr/>
          <p:nvPr/>
        </p:nvSpPr>
        <p:spPr>
          <a:xfrm>
            <a:off x="5507783" y="2882394"/>
            <a:ext cx="340405" cy="313693"/>
          </a:xfrm>
          <a:prstGeom prst="rect">
            <a:avLst/>
          </a:prstGeom>
          <a:solidFill>
            <a:schemeClr val="accent3">
              <a:lumMod val="7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59"/>
          <p:cNvSpPr/>
          <p:nvPr/>
        </p:nvSpPr>
        <p:spPr>
          <a:xfrm>
            <a:off x="3244686" y="2933170"/>
            <a:ext cx="138959" cy="313693"/>
          </a:xfrm>
          <a:prstGeom prst="rect">
            <a:avLst/>
          </a:prstGeom>
          <a:solidFill>
            <a:schemeClr val="accent3">
              <a:lumMod val="7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ectangle 160"/>
          <p:cNvSpPr/>
          <p:nvPr/>
        </p:nvSpPr>
        <p:spPr>
          <a:xfrm>
            <a:off x="2091865" y="2915214"/>
            <a:ext cx="185241" cy="313693"/>
          </a:xfrm>
          <a:prstGeom prst="rect">
            <a:avLst/>
          </a:prstGeom>
          <a:solidFill>
            <a:schemeClr val="accent3">
              <a:lumMod val="7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TextBox 165"/>
          <p:cNvSpPr txBox="1"/>
          <p:nvPr/>
        </p:nvSpPr>
        <p:spPr>
          <a:xfrm>
            <a:off x="4553435" y="2716683"/>
            <a:ext cx="902396" cy="246221"/>
          </a:xfrm>
          <a:prstGeom prst="rect">
            <a:avLst/>
          </a:prstGeom>
          <a:noFill/>
          <a:ln>
            <a:noFill/>
          </a:ln>
        </p:spPr>
        <p:txBody>
          <a:bodyPr wrap="square" rtlCol="0">
            <a:spAutoFit/>
          </a:bodyPr>
          <a:lstStyle/>
          <a:p>
            <a:r>
              <a:rPr lang="en-US" sz="1000">
                <a:solidFill>
                  <a:srgbClr val="FF0000"/>
                </a:solidFill>
              </a:rPr>
              <a:t>Est Prov Time</a:t>
            </a:r>
          </a:p>
        </p:txBody>
      </p:sp>
      <p:cxnSp>
        <p:nvCxnSpPr>
          <p:cNvPr id="170" name="Straight Arrow Connector 169"/>
          <p:cNvCxnSpPr/>
          <p:nvPr/>
        </p:nvCxnSpPr>
        <p:spPr>
          <a:xfrm>
            <a:off x="6093272" y="1775735"/>
            <a:ext cx="1411690" cy="1588"/>
          </a:xfrm>
          <a:prstGeom prst="straightConnector1">
            <a:avLst/>
          </a:prstGeom>
          <a:ln w="12700" cap="flat" cmpd="sng" algn="ctr">
            <a:solidFill>
              <a:srgbClr val="0000FF"/>
            </a:solidFill>
            <a:prstDash val="solid"/>
            <a:round/>
            <a:headEnd type="none" w="med" len="med"/>
            <a:tailEnd type="stealth" w="sm" len="lg"/>
          </a:ln>
          <a:effectLst/>
        </p:spPr>
        <p:style>
          <a:lnRef idx="2">
            <a:schemeClr val="accent1"/>
          </a:lnRef>
          <a:fillRef idx="0">
            <a:schemeClr val="accent1"/>
          </a:fillRef>
          <a:effectRef idx="1">
            <a:schemeClr val="accent1"/>
          </a:effectRef>
          <a:fontRef idx="minor">
            <a:schemeClr val="tx1"/>
          </a:fontRef>
        </p:style>
      </p:cxnSp>
      <p:sp>
        <p:nvSpPr>
          <p:cNvPr id="171" name="TextBox 170"/>
          <p:cNvSpPr txBox="1"/>
          <p:nvPr/>
        </p:nvSpPr>
        <p:spPr>
          <a:xfrm>
            <a:off x="6352008" y="1531102"/>
            <a:ext cx="902396" cy="246221"/>
          </a:xfrm>
          <a:prstGeom prst="rect">
            <a:avLst/>
          </a:prstGeom>
          <a:noFill/>
          <a:ln>
            <a:noFill/>
          </a:ln>
        </p:spPr>
        <p:txBody>
          <a:bodyPr wrap="square" rtlCol="0">
            <a:spAutoFit/>
          </a:bodyPr>
          <a:lstStyle/>
          <a:p>
            <a:r>
              <a:rPr lang="en-US" sz="1000">
                <a:solidFill>
                  <a:srgbClr val="0000FF"/>
                </a:solidFill>
              </a:rPr>
              <a:t>In Service</a:t>
            </a:r>
          </a:p>
        </p:txBody>
      </p:sp>
      <p:cxnSp>
        <p:nvCxnSpPr>
          <p:cNvPr id="172" name="Straight Arrow Connector 171"/>
          <p:cNvCxnSpPr/>
          <p:nvPr/>
        </p:nvCxnSpPr>
        <p:spPr>
          <a:xfrm rot="16200000" flipV="1">
            <a:off x="5769166" y="1999133"/>
            <a:ext cx="648212" cy="1"/>
          </a:xfrm>
          <a:prstGeom prst="straightConnector1">
            <a:avLst/>
          </a:prstGeom>
          <a:ln w="12700" cap="flat" cmpd="sng" algn="ctr">
            <a:solidFill>
              <a:srgbClr val="FF0000"/>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3383645" y="2685361"/>
            <a:ext cx="1064518" cy="1588"/>
          </a:xfrm>
          <a:prstGeom prst="straightConnector1">
            <a:avLst/>
          </a:prstGeom>
          <a:ln w="12700" cap="flat" cmpd="sng" algn="ctr">
            <a:solidFill>
              <a:srgbClr val="FF0000"/>
            </a:solidFill>
            <a:prstDash val="solid"/>
            <a:round/>
            <a:headEnd type="none" w="med" len="med"/>
            <a:tailEnd type="stealth" w="sm" len="lg"/>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3549300" y="2396251"/>
            <a:ext cx="783446" cy="246221"/>
          </a:xfrm>
          <a:prstGeom prst="rect">
            <a:avLst/>
          </a:prstGeom>
          <a:noFill/>
          <a:ln>
            <a:noFill/>
          </a:ln>
        </p:spPr>
        <p:txBody>
          <a:bodyPr wrap="square" rtlCol="0">
            <a:spAutoFit/>
          </a:bodyPr>
          <a:lstStyle/>
          <a:p>
            <a:r>
              <a:rPr lang="en-US" sz="1000">
                <a:solidFill>
                  <a:srgbClr val="FF0000"/>
                </a:solidFill>
              </a:rPr>
              <a:t>Scheduled</a:t>
            </a:r>
          </a:p>
        </p:txBody>
      </p:sp>
      <p:cxnSp>
        <p:nvCxnSpPr>
          <p:cNvPr id="90" name="Straight Arrow Connector 89"/>
          <p:cNvCxnSpPr/>
          <p:nvPr/>
        </p:nvCxnSpPr>
        <p:spPr>
          <a:xfrm>
            <a:off x="4705976" y="1655780"/>
            <a:ext cx="1387295" cy="1588"/>
          </a:xfrm>
          <a:prstGeom prst="straightConnector1">
            <a:avLst/>
          </a:prstGeom>
          <a:ln w="12700" cap="flat" cmpd="sng" algn="ctr">
            <a:solidFill>
              <a:srgbClr val="0000FF"/>
            </a:solidFill>
            <a:prstDash val="solid"/>
            <a:round/>
            <a:headEnd type="stealth" w="med" len="lg"/>
            <a:tailEnd type="stealth" w="sm" len="lg"/>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4650767" y="1413191"/>
            <a:ext cx="902396" cy="246221"/>
          </a:xfrm>
          <a:prstGeom prst="rect">
            <a:avLst/>
          </a:prstGeom>
          <a:noFill/>
          <a:ln>
            <a:noFill/>
          </a:ln>
        </p:spPr>
        <p:txBody>
          <a:bodyPr wrap="square" rtlCol="0">
            <a:spAutoFit/>
          </a:bodyPr>
          <a:lstStyle/>
          <a:p>
            <a:r>
              <a:rPr lang="en-US" sz="1000">
                <a:solidFill>
                  <a:srgbClr val="0000FF"/>
                </a:solidFill>
              </a:rPr>
              <a:t>Provisioning?</a:t>
            </a:r>
          </a:p>
        </p:txBody>
      </p:sp>
      <p:sp>
        <p:nvSpPr>
          <p:cNvPr id="92" name="Rectangle 91"/>
          <p:cNvSpPr/>
          <p:nvPr/>
        </p:nvSpPr>
        <p:spPr>
          <a:xfrm>
            <a:off x="1100116" y="5430679"/>
            <a:ext cx="220689" cy="253549"/>
          </a:xfrm>
          <a:prstGeom prst="rect">
            <a:avLst/>
          </a:prstGeom>
          <a:solidFill>
            <a:schemeClr val="bg1">
              <a:lumMod val="6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94" name="TextBox 93"/>
          <p:cNvSpPr txBox="1"/>
          <p:nvPr/>
        </p:nvSpPr>
        <p:spPr>
          <a:xfrm>
            <a:off x="1320805" y="5430679"/>
            <a:ext cx="3682343" cy="246221"/>
          </a:xfrm>
          <a:prstGeom prst="rect">
            <a:avLst/>
          </a:prstGeom>
          <a:noFill/>
        </p:spPr>
        <p:txBody>
          <a:bodyPr wrap="none" rtlCol="0">
            <a:spAutoFit/>
          </a:bodyPr>
          <a:lstStyle/>
          <a:p>
            <a:r>
              <a:rPr lang="en-US" sz="1000"/>
              <a:t>Propagation Delay – variable and unknown, range &lt;1ms to ~250ms</a:t>
            </a:r>
          </a:p>
        </p:txBody>
      </p:sp>
      <p:sp>
        <p:nvSpPr>
          <p:cNvPr id="95" name="TextBox 94"/>
          <p:cNvSpPr txBox="1"/>
          <p:nvPr/>
        </p:nvSpPr>
        <p:spPr>
          <a:xfrm>
            <a:off x="1320805" y="5711426"/>
            <a:ext cx="3441968" cy="246221"/>
          </a:xfrm>
          <a:prstGeom prst="rect">
            <a:avLst/>
          </a:prstGeom>
          <a:noFill/>
        </p:spPr>
        <p:txBody>
          <a:bodyPr wrap="none" rtlCol="0">
            <a:spAutoFit/>
          </a:bodyPr>
          <a:lstStyle/>
          <a:p>
            <a:r>
              <a:rPr lang="en-US" sz="1000"/>
              <a:t>Processing Delay – variable and unknown,  range &lt;1ms to 60s+</a:t>
            </a:r>
          </a:p>
        </p:txBody>
      </p:sp>
      <p:sp>
        <p:nvSpPr>
          <p:cNvPr id="96" name="TextBox 95"/>
          <p:cNvSpPr txBox="1"/>
          <p:nvPr/>
        </p:nvSpPr>
        <p:spPr>
          <a:xfrm>
            <a:off x="1309761" y="5959158"/>
            <a:ext cx="3566501" cy="246221"/>
          </a:xfrm>
          <a:prstGeom prst="rect">
            <a:avLst/>
          </a:prstGeom>
          <a:noFill/>
        </p:spPr>
        <p:txBody>
          <a:bodyPr wrap="none" rtlCol="0">
            <a:spAutoFit/>
          </a:bodyPr>
          <a:lstStyle/>
          <a:p>
            <a:r>
              <a:rPr lang="en-US" sz="1000"/>
              <a:t>NTP Variance – variable and unknown, range +/- 5ms assumption.</a:t>
            </a:r>
          </a:p>
        </p:txBody>
      </p:sp>
      <p:sp>
        <p:nvSpPr>
          <p:cNvPr id="97" name="Rectangle 96"/>
          <p:cNvSpPr/>
          <p:nvPr/>
        </p:nvSpPr>
        <p:spPr>
          <a:xfrm>
            <a:off x="1100116" y="5711426"/>
            <a:ext cx="220689" cy="220904"/>
          </a:xfrm>
          <a:prstGeom prst="rect">
            <a:avLst/>
          </a:prstGeom>
          <a:solidFill>
            <a:schemeClr val="accent3">
              <a:lumMod val="7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1098408" y="5957740"/>
            <a:ext cx="220689" cy="247639"/>
          </a:xfrm>
          <a:prstGeom prst="rect">
            <a:avLst/>
          </a:prstGeom>
          <a:solidFill>
            <a:srgbClr val="FF000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0" name="Group 63"/>
          <p:cNvGrpSpPr/>
          <p:nvPr/>
        </p:nvGrpSpPr>
        <p:grpSpPr>
          <a:xfrm rot="1656898">
            <a:off x="3835118" y="1777744"/>
            <a:ext cx="50975" cy="200025"/>
            <a:chOff x="5578476" y="3369707"/>
            <a:chExt cx="85725" cy="200025"/>
          </a:xfrm>
        </p:grpSpPr>
        <p:sp>
          <p:nvSpPr>
            <p:cNvPr id="101" name="Rectangle 100"/>
            <p:cNvSpPr/>
            <p:nvPr/>
          </p:nvSpPr>
          <p:spPr>
            <a:xfrm>
              <a:off x="5581651" y="3369707"/>
              <a:ext cx="82550" cy="200025"/>
            </a:xfrm>
            <a:prstGeom prst="rect">
              <a:avLst/>
            </a:prstGeom>
            <a:solidFill>
              <a:schemeClr val="bg1"/>
            </a:solidFill>
            <a:ln w="12700"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2" name="Straight Connector 101"/>
            <p:cNvCxnSpPr/>
            <p:nvPr/>
          </p:nvCxnSpPr>
          <p:spPr>
            <a:xfrm rot="5400000">
              <a:off x="5482710" y="3470791"/>
              <a:ext cx="194707" cy="3175"/>
            </a:xfrm>
            <a:prstGeom prst="line">
              <a:avLst/>
            </a:pr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rot="5400000">
              <a:off x="5565256" y="3470791"/>
              <a:ext cx="194707" cy="3175"/>
            </a:xfrm>
            <a:prstGeom prst="line">
              <a:avLst/>
            </a:pr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05" name="TextBox 104"/>
          <p:cNvSpPr txBox="1"/>
          <p:nvPr/>
        </p:nvSpPr>
        <p:spPr>
          <a:xfrm>
            <a:off x="1054976" y="3554905"/>
            <a:ext cx="7301999" cy="1477328"/>
          </a:xfrm>
          <a:prstGeom prst="rect">
            <a:avLst/>
          </a:prstGeom>
          <a:noFill/>
        </p:spPr>
        <p:txBody>
          <a:bodyPr wrap="none" rtlCol="0">
            <a:spAutoFit/>
          </a:bodyPr>
          <a:lstStyle/>
          <a:p>
            <a:r>
              <a:rPr lang="en-US"/>
              <a:t>Issues:</a:t>
            </a:r>
          </a:p>
          <a:p>
            <a:pPr marL="342900" indent="-342900">
              <a:buAutoNum type="arabicPeriod"/>
            </a:pPr>
            <a:r>
              <a:rPr lang="en-US"/>
              <a:t>What is “acceptable” InService delay? How do we formalize it?</a:t>
            </a:r>
          </a:p>
          <a:p>
            <a:pPr marL="342900" indent="-342900">
              <a:buAutoNum type="arabicPeriod"/>
            </a:pPr>
            <a:r>
              <a:rPr lang="en-US"/>
              <a:t>Est Prov Duration is dependent upon both NRM and/or children NSAs</a:t>
            </a:r>
          </a:p>
          <a:p>
            <a:pPr marL="342900" indent="-342900">
              <a:buAutoNum type="arabicPeriod"/>
            </a:pPr>
            <a:r>
              <a:rPr lang="en-US"/>
              <a:t>For the RA, when does Provisioning phase begin?</a:t>
            </a:r>
          </a:p>
          <a:p>
            <a:pPr marL="342900" indent="-342900">
              <a:buAutoNum type="arabicPeriod"/>
            </a:pPr>
            <a:r>
              <a:rPr lang="en-US"/>
              <a:t>For PA, does Provisioning begin at bell, or ProvCompl from below? Both?</a:t>
            </a:r>
          </a:p>
        </p:txBody>
      </p:sp>
      <p:cxnSp>
        <p:nvCxnSpPr>
          <p:cNvPr id="108" name="Straight Arrow Connector 107"/>
          <p:cNvCxnSpPr/>
          <p:nvPr/>
        </p:nvCxnSpPr>
        <p:spPr>
          <a:xfrm rot="16200000" flipH="1">
            <a:off x="2091661" y="3201046"/>
            <a:ext cx="457609" cy="15239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rot="16200000" flipH="1">
            <a:off x="2244060" y="3201047"/>
            <a:ext cx="457609" cy="15239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5400000" flipH="1" flipV="1">
            <a:off x="2939683" y="3210580"/>
            <a:ext cx="457609" cy="15239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rot="5400000" flipH="1" flipV="1">
            <a:off x="2787285" y="3210578"/>
            <a:ext cx="457609" cy="15239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rot="5400000" flipH="1" flipV="1">
            <a:off x="5202780" y="3158274"/>
            <a:ext cx="457609" cy="15239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25" name="Straight Arrow Connector 24"/>
          <p:cNvCxnSpPr/>
          <p:nvPr/>
        </p:nvCxnSpPr>
        <p:spPr>
          <a:xfrm rot="16200000" flipV="1">
            <a:off x="4775108" y="3094953"/>
            <a:ext cx="955525" cy="2"/>
          </a:xfrm>
          <a:prstGeom prst="straightConnector1">
            <a:avLst/>
          </a:prstGeom>
          <a:ln w="12700" cap="flat" cmpd="sng" algn="ctr">
            <a:solidFill>
              <a:srgbClr val="FF0000"/>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0"/>
            <a:ext cx="8229600" cy="1143000"/>
          </a:xfrm>
        </p:spPr>
        <p:txBody>
          <a:bodyPr/>
          <a:lstStyle/>
          <a:p>
            <a:r>
              <a:rPr lang="en-US"/>
              <a:t>Timing – Auto Provisioning</a:t>
            </a:r>
          </a:p>
        </p:txBody>
      </p:sp>
      <p:cxnSp>
        <p:nvCxnSpPr>
          <p:cNvPr id="5" name="Straight Arrow Connector 4"/>
          <p:cNvCxnSpPr/>
          <p:nvPr/>
        </p:nvCxnSpPr>
        <p:spPr>
          <a:xfrm>
            <a:off x="1608434" y="3064052"/>
            <a:ext cx="575844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1608434" y="1859693"/>
            <a:ext cx="575844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1608434" y="4268414"/>
            <a:ext cx="575844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6458" y="2884156"/>
            <a:ext cx="582874" cy="369332"/>
          </a:xfrm>
          <a:prstGeom prst="rect">
            <a:avLst/>
          </a:prstGeom>
          <a:noFill/>
        </p:spPr>
        <p:txBody>
          <a:bodyPr wrap="none" rtlCol="0">
            <a:spAutoFit/>
          </a:bodyPr>
          <a:lstStyle/>
          <a:p>
            <a:r>
              <a:rPr lang="en-US" b="1"/>
              <a:t>NSA</a:t>
            </a:r>
          </a:p>
        </p:txBody>
      </p:sp>
      <p:sp>
        <p:nvSpPr>
          <p:cNvPr id="9" name="TextBox 8"/>
          <p:cNvSpPr txBox="1"/>
          <p:nvPr/>
        </p:nvSpPr>
        <p:spPr>
          <a:xfrm>
            <a:off x="906671" y="4068602"/>
            <a:ext cx="571603" cy="369332"/>
          </a:xfrm>
          <a:prstGeom prst="rect">
            <a:avLst/>
          </a:prstGeom>
          <a:noFill/>
        </p:spPr>
        <p:txBody>
          <a:bodyPr wrap="none" rtlCol="0">
            <a:spAutoFit/>
          </a:bodyPr>
          <a:lstStyle/>
          <a:p>
            <a:r>
              <a:rPr lang="en-US">
                <a:solidFill>
                  <a:srgbClr val="0000FF"/>
                </a:solidFill>
              </a:rPr>
              <a:t>NSA</a:t>
            </a:r>
          </a:p>
        </p:txBody>
      </p:sp>
      <p:sp>
        <p:nvSpPr>
          <p:cNvPr id="10" name="TextBox 9"/>
          <p:cNvSpPr txBox="1"/>
          <p:nvPr/>
        </p:nvSpPr>
        <p:spPr>
          <a:xfrm>
            <a:off x="906671" y="1675027"/>
            <a:ext cx="571603" cy="369332"/>
          </a:xfrm>
          <a:prstGeom prst="rect">
            <a:avLst/>
          </a:prstGeom>
          <a:noFill/>
        </p:spPr>
        <p:txBody>
          <a:bodyPr wrap="none" rtlCol="0">
            <a:spAutoFit/>
          </a:bodyPr>
          <a:lstStyle/>
          <a:p>
            <a:r>
              <a:rPr lang="en-US">
                <a:solidFill>
                  <a:srgbClr val="0000FF"/>
                </a:solidFill>
              </a:rPr>
              <a:t>NSA</a:t>
            </a:r>
          </a:p>
        </p:txBody>
      </p:sp>
      <p:cxnSp>
        <p:nvCxnSpPr>
          <p:cNvPr id="11" name="Straight Arrow Connector 10"/>
          <p:cNvCxnSpPr/>
          <p:nvPr/>
        </p:nvCxnSpPr>
        <p:spPr>
          <a:xfrm rot="16200000" flipH="1">
            <a:off x="1379340" y="2353117"/>
            <a:ext cx="1204361" cy="22068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16200000" flipH="1">
            <a:off x="1785270" y="3555889"/>
            <a:ext cx="1204361" cy="22068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flipH="1" flipV="1">
            <a:off x="2531448" y="3560659"/>
            <a:ext cx="1204361" cy="22068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flipH="1" flipV="1">
            <a:off x="2904538" y="2356297"/>
            <a:ext cx="1204361" cy="22068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flipH="1" flipV="1">
            <a:off x="5444439" y="3139979"/>
            <a:ext cx="2738224" cy="2"/>
          </a:xfrm>
          <a:prstGeom prst="straightConnector1">
            <a:avLst/>
          </a:prstGeom>
          <a:ln w="12700" cap="flat" cmpd="sng" algn="ctr">
            <a:solidFill>
              <a:srgbClr val="FF0000"/>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5252870" y="3005669"/>
            <a:ext cx="725160" cy="1588"/>
          </a:xfrm>
          <a:prstGeom prst="straightConnector1">
            <a:avLst/>
          </a:prstGeom>
          <a:ln w="25400" cap="flat" cmpd="sng" algn="ctr">
            <a:solidFill>
              <a:srgbClr val="FF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1" name="Lightning Bolt 40"/>
          <p:cNvSpPr/>
          <p:nvPr/>
        </p:nvSpPr>
        <p:spPr>
          <a:xfrm>
            <a:off x="5081422" y="2799219"/>
            <a:ext cx="171450" cy="260350"/>
          </a:xfrm>
          <a:prstGeom prst="lightningBolt">
            <a:avLst/>
          </a:prstGeom>
          <a:solidFill>
            <a:srgbClr val="FF00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Lightning Bolt 41"/>
          <p:cNvSpPr/>
          <p:nvPr/>
        </p:nvSpPr>
        <p:spPr>
          <a:xfrm>
            <a:off x="3837623" y="5857601"/>
            <a:ext cx="171450" cy="260350"/>
          </a:xfrm>
          <a:prstGeom prst="lightningBolt">
            <a:avLst/>
          </a:prstGeom>
          <a:solidFill>
            <a:srgbClr val="FF00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rot="16200000" flipV="1">
            <a:off x="4378896" y="3012699"/>
            <a:ext cx="2973507" cy="10315"/>
          </a:xfrm>
          <a:prstGeom prst="straightConnector1">
            <a:avLst/>
          </a:prstGeom>
          <a:ln w="12700" cap="flat" cmpd="sng" algn="ctr">
            <a:solidFill>
              <a:srgbClr val="FF0000"/>
            </a:solidFill>
            <a:prstDash val="lg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3" name="Group 50"/>
          <p:cNvGrpSpPr/>
          <p:nvPr/>
        </p:nvGrpSpPr>
        <p:grpSpPr>
          <a:xfrm rot="1656898">
            <a:off x="6774052" y="2978626"/>
            <a:ext cx="50975" cy="200025"/>
            <a:chOff x="5578476" y="3369707"/>
            <a:chExt cx="85725" cy="200025"/>
          </a:xfrm>
        </p:grpSpPr>
        <p:sp>
          <p:nvSpPr>
            <p:cNvPr id="50" name="Rectangle 49"/>
            <p:cNvSpPr/>
            <p:nvPr/>
          </p:nvSpPr>
          <p:spPr>
            <a:xfrm>
              <a:off x="5581651" y="3369707"/>
              <a:ext cx="82550" cy="200025"/>
            </a:xfrm>
            <a:prstGeom prst="rect">
              <a:avLst/>
            </a:prstGeom>
            <a:solidFill>
              <a:schemeClr val="bg1"/>
            </a:solidFill>
            <a:ln w="12700"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Connector 47"/>
            <p:cNvCxnSpPr/>
            <p:nvPr/>
          </p:nvCxnSpPr>
          <p:spPr>
            <a:xfrm rot="5400000">
              <a:off x="5482710" y="3470791"/>
              <a:ext cx="194707" cy="3175"/>
            </a:xfrm>
            <a:prstGeom prst="line">
              <a:avLst/>
            </a:pr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rot="5400000">
              <a:off x="5565256" y="3470791"/>
              <a:ext cx="194707" cy="3175"/>
            </a:xfrm>
            <a:prstGeom prst="line">
              <a:avLst/>
            </a:pr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4" name="Group 63"/>
          <p:cNvGrpSpPr/>
          <p:nvPr/>
        </p:nvGrpSpPr>
        <p:grpSpPr>
          <a:xfrm rot="1656898">
            <a:off x="3555864" y="2968809"/>
            <a:ext cx="50975" cy="200025"/>
            <a:chOff x="5578476" y="3369707"/>
            <a:chExt cx="85725" cy="200025"/>
          </a:xfrm>
        </p:grpSpPr>
        <p:sp>
          <p:nvSpPr>
            <p:cNvPr id="65" name="Rectangle 64"/>
            <p:cNvSpPr/>
            <p:nvPr/>
          </p:nvSpPr>
          <p:spPr>
            <a:xfrm>
              <a:off x="5581651" y="3369707"/>
              <a:ext cx="82550" cy="200025"/>
            </a:xfrm>
            <a:prstGeom prst="rect">
              <a:avLst/>
            </a:prstGeom>
            <a:solidFill>
              <a:schemeClr val="bg1"/>
            </a:solidFill>
            <a:ln w="12700"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 name="Straight Connector 65"/>
            <p:cNvCxnSpPr/>
            <p:nvPr/>
          </p:nvCxnSpPr>
          <p:spPr>
            <a:xfrm rot="5400000">
              <a:off x="5482710" y="3470791"/>
              <a:ext cx="194707" cy="3175"/>
            </a:xfrm>
            <a:prstGeom prst="line">
              <a:avLst/>
            </a:pr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565256" y="3470791"/>
              <a:ext cx="194707" cy="3175"/>
            </a:xfrm>
            <a:prstGeom prst="line">
              <a:avLst/>
            </a:pr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cxnSp>
        <p:nvCxnSpPr>
          <p:cNvPr id="68" name="Straight Arrow Connector 67"/>
          <p:cNvCxnSpPr/>
          <p:nvPr/>
        </p:nvCxnSpPr>
        <p:spPr>
          <a:xfrm rot="16200000" flipV="1">
            <a:off x="3292957" y="1859692"/>
            <a:ext cx="648212" cy="1"/>
          </a:xfrm>
          <a:prstGeom prst="straightConnector1">
            <a:avLst/>
          </a:prstGeom>
          <a:ln w="12700" cap="flat" cmpd="sng" algn="ctr">
            <a:solidFill>
              <a:srgbClr val="0000FF"/>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rot="16200000" flipV="1">
            <a:off x="1547067" y="1859692"/>
            <a:ext cx="648212" cy="1"/>
          </a:xfrm>
          <a:prstGeom prst="straightConnector1">
            <a:avLst/>
          </a:prstGeom>
          <a:ln w="12700" cap="flat" cmpd="sng" algn="ctr">
            <a:solidFill>
              <a:srgbClr val="0000FF"/>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rot="16200000" flipV="1">
            <a:off x="1767758" y="2984617"/>
            <a:ext cx="648212" cy="1"/>
          </a:xfrm>
          <a:prstGeom prst="straightConnector1">
            <a:avLst/>
          </a:prstGeom>
          <a:ln w="12700" cap="flat" cmpd="sng" algn="ctr">
            <a:solidFill>
              <a:srgbClr val="FF0000"/>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rot="16200000" flipV="1">
            <a:off x="3072268" y="2966578"/>
            <a:ext cx="648212" cy="1"/>
          </a:xfrm>
          <a:prstGeom prst="straightConnector1">
            <a:avLst/>
          </a:prstGeom>
          <a:ln w="12700" cap="flat" cmpd="sng" algn="ctr">
            <a:solidFill>
              <a:srgbClr val="FF0000"/>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1412982" y="3062463"/>
            <a:ext cx="364553" cy="276999"/>
          </a:xfrm>
          <a:prstGeom prst="rect">
            <a:avLst/>
          </a:prstGeom>
          <a:noFill/>
        </p:spPr>
        <p:txBody>
          <a:bodyPr wrap="none" rtlCol="0">
            <a:spAutoFit/>
          </a:bodyPr>
          <a:lstStyle/>
          <a:p>
            <a:r>
              <a:rPr lang="en-US" sz="1200" b="1"/>
              <a:t>RA</a:t>
            </a:r>
          </a:p>
        </p:txBody>
      </p:sp>
      <p:sp>
        <p:nvSpPr>
          <p:cNvPr id="79" name="TextBox 78"/>
          <p:cNvSpPr txBox="1"/>
          <p:nvPr/>
        </p:nvSpPr>
        <p:spPr>
          <a:xfrm>
            <a:off x="1426157" y="2785464"/>
            <a:ext cx="351378" cy="276999"/>
          </a:xfrm>
          <a:prstGeom prst="rect">
            <a:avLst/>
          </a:prstGeom>
          <a:noFill/>
        </p:spPr>
        <p:txBody>
          <a:bodyPr wrap="none" rtlCol="0">
            <a:spAutoFit/>
          </a:bodyPr>
          <a:lstStyle/>
          <a:p>
            <a:r>
              <a:rPr lang="en-US" sz="1200" b="1"/>
              <a:t>PA</a:t>
            </a:r>
          </a:p>
        </p:txBody>
      </p:sp>
      <p:sp>
        <p:nvSpPr>
          <p:cNvPr id="80" name="TextBox 79"/>
          <p:cNvSpPr txBox="1"/>
          <p:nvPr/>
        </p:nvSpPr>
        <p:spPr>
          <a:xfrm>
            <a:off x="1426157" y="1859693"/>
            <a:ext cx="364553" cy="276999"/>
          </a:xfrm>
          <a:prstGeom prst="rect">
            <a:avLst/>
          </a:prstGeom>
          <a:noFill/>
        </p:spPr>
        <p:txBody>
          <a:bodyPr wrap="none" rtlCol="0">
            <a:spAutoFit/>
          </a:bodyPr>
          <a:lstStyle/>
          <a:p>
            <a:r>
              <a:rPr lang="en-US" sz="1200">
                <a:solidFill>
                  <a:srgbClr val="0000FF"/>
                </a:solidFill>
              </a:rPr>
              <a:t>RA</a:t>
            </a:r>
          </a:p>
        </p:txBody>
      </p:sp>
      <p:sp>
        <p:nvSpPr>
          <p:cNvPr id="83" name="TextBox 82"/>
          <p:cNvSpPr txBox="1"/>
          <p:nvPr/>
        </p:nvSpPr>
        <p:spPr>
          <a:xfrm>
            <a:off x="1426157" y="4000957"/>
            <a:ext cx="351378" cy="276999"/>
          </a:xfrm>
          <a:prstGeom prst="rect">
            <a:avLst/>
          </a:prstGeom>
          <a:noFill/>
        </p:spPr>
        <p:txBody>
          <a:bodyPr wrap="none" rtlCol="0">
            <a:spAutoFit/>
          </a:bodyPr>
          <a:lstStyle/>
          <a:p>
            <a:r>
              <a:rPr lang="en-US" sz="1200" b="1">
                <a:solidFill>
                  <a:srgbClr val="0000FF"/>
                </a:solidFill>
              </a:rPr>
              <a:t>PA</a:t>
            </a:r>
          </a:p>
        </p:txBody>
      </p:sp>
      <p:cxnSp>
        <p:nvCxnSpPr>
          <p:cNvPr id="85" name="Straight Arrow Connector 84"/>
          <p:cNvCxnSpPr/>
          <p:nvPr/>
        </p:nvCxnSpPr>
        <p:spPr>
          <a:xfrm>
            <a:off x="1871176" y="1675027"/>
            <a:ext cx="1745886" cy="1"/>
          </a:xfrm>
          <a:prstGeom prst="straightConnector1">
            <a:avLst/>
          </a:prstGeom>
          <a:ln w="12700" cap="flat" cmpd="sng" algn="ctr">
            <a:solidFill>
              <a:srgbClr val="0000FF"/>
            </a:solidFill>
            <a:prstDash val="solid"/>
            <a:round/>
            <a:headEnd type="none" w="med" len="med"/>
            <a:tailEnd type="stealth" w="sm" len="lg"/>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2332482" y="1428806"/>
            <a:ext cx="690802" cy="246221"/>
          </a:xfrm>
          <a:prstGeom prst="rect">
            <a:avLst/>
          </a:prstGeom>
          <a:noFill/>
        </p:spPr>
        <p:txBody>
          <a:bodyPr wrap="none" rtlCol="0">
            <a:spAutoFit/>
          </a:bodyPr>
          <a:lstStyle/>
          <a:p>
            <a:r>
              <a:rPr lang="en-US" sz="1000">
                <a:solidFill>
                  <a:srgbClr val="0000FF"/>
                </a:solidFill>
              </a:rPr>
              <a:t>Reserving</a:t>
            </a:r>
          </a:p>
        </p:txBody>
      </p:sp>
      <p:cxnSp>
        <p:nvCxnSpPr>
          <p:cNvPr id="89" name="Straight Arrow Connector 88"/>
          <p:cNvCxnSpPr/>
          <p:nvPr/>
        </p:nvCxnSpPr>
        <p:spPr>
          <a:xfrm>
            <a:off x="2091861" y="2906731"/>
            <a:ext cx="1304512" cy="1"/>
          </a:xfrm>
          <a:prstGeom prst="straightConnector1">
            <a:avLst/>
          </a:prstGeom>
          <a:ln w="12700" cap="flat" cmpd="sng" algn="ctr">
            <a:solidFill>
              <a:srgbClr val="FF0000"/>
            </a:solidFill>
            <a:prstDash val="solid"/>
            <a:round/>
            <a:headEnd type="none" w="med" len="med"/>
            <a:tailEnd type="stealth" w="sm" len="lg"/>
          </a:ln>
          <a:effectLst/>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2338148" y="4504610"/>
            <a:ext cx="690802" cy="246221"/>
          </a:xfrm>
          <a:prstGeom prst="rect">
            <a:avLst/>
          </a:prstGeom>
          <a:noFill/>
          <a:ln>
            <a:noFill/>
          </a:ln>
        </p:spPr>
        <p:txBody>
          <a:bodyPr wrap="square" rtlCol="0">
            <a:spAutoFit/>
          </a:bodyPr>
          <a:lstStyle/>
          <a:p>
            <a:r>
              <a:rPr lang="en-US" sz="1000">
                <a:solidFill>
                  <a:srgbClr val="FF0000"/>
                </a:solidFill>
              </a:rPr>
              <a:t>Reserving</a:t>
            </a:r>
          </a:p>
        </p:txBody>
      </p:sp>
      <p:cxnSp>
        <p:nvCxnSpPr>
          <p:cNvPr id="93" name="Straight Arrow Connector 92"/>
          <p:cNvCxnSpPr/>
          <p:nvPr/>
        </p:nvCxnSpPr>
        <p:spPr>
          <a:xfrm>
            <a:off x="4082070" y="5939760"/>
            <a:ext cx="719295" cy="1588"/>
          </a:xfrm>
          <a:prstGeom prst="straightConnector1">
            <a:avLst/>
          </a:prstGeom>
          <a:ln w="25400" cap="flat" cmpd="sng" algn="ctr">
            <a:solidFill>
              <a:srgbClr val="FF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rot="5400000" flipH="1" flipV="1">
            <a:off x="5765955" y="3549812"/>
            <a:ext cx="1204361" cy="220688"/>
          </a:xfrm>
          <a:prstGeom prst="straightConnector1">
            <a:avLst/>
          </a:prstGeom>
          <a:ln w="25400" cap="flat" cmpd="sng" algn="ctr">
            <a:solidFill>
              <a:srgbClr val="FF0000"/>
            </a:solidFill>
            <a:prstDash val="sysDash"/>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rot="5400000" flipH="1" flipV="1">
            <a:off x="4896307" y="3568599"/>
            <a:ext cx="1204361" cy="220688"/>
          </a:xfrm>
          <a:prstGeom prst="straightConnector1">
            <a:avLst/>
          </a:prstGeom>
          <a:ln w="25400" cap="flat" cmpd="sng" algn="ctr">
            <a:solidFill>
              <a:srgbClr val="FF0000"/>
            </a:solidFill>
            <a:prstDash val="sysDash"/>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rot="5400000" flipH="1" flipV="1">
            <a:off x="5380747" y="3549813"/>
            <a:ext cx="1204361" cy="22068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rot="5400000" flipH="1" flipV="1">
            <a:off x="4418019" y="2356580"/>
            <a:ext cx="1204361" cy="220688"/>
          </a:xfrm>
          <a:prstGeom prst="straightConnector1">
            <a:avLst/>
          </a:prstGeom>
          <a:ln w="25400" cap="flat" cmpd="sng" algn="ctr">
            <a:solidFill>
              <a:srgbClr val="FF0000"/>
            </a:solidFill>
            <a:prstDash val="sysDash"/>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5400000" flipH="1" flipV="1">
            <a:off x="5688130" y="2347047"/>
            <a:ext cx="1204361" cy="220688"/>
          </a:xfrm>
          <a:prstGeom prst="straightConnector1">
            <a:avLst/>
          </a:prstGeom>
          <a:ln w="25400" cap="flat" cmpd="sng" algn="ctr">
            <a:solidFill>
              <a:srgbClr val="FF0000"/>
            </a:solidFill>
            <a:prstDash val="sysDash"/>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rot="5400000" flipH="1" flipV="1">
            <a:off x="5378968" y="2356581"/>
            <a:ext cx="1204361" cy="22068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3396375" y="3200400"/>
            <a:ext cx="1860579" cy="1588"/>
          </a:xfrm>
          <a:prstGeom prst="straightConnector1">
            <a:avLst/>
          </a:prstGeom>
          <a:ln w="12700" cap="flat" cmpd="sng" algn="ctr">
            <a:solidFill>
              <a:srgbClr val="FF0000"/>
            </a:solidFill>
            <a:prstDash val="solid"/>
            <a:round/>
            <a:headEnd type="none" w="med" len="med"/>
            <a:tailEnd type="stealth" w="sm" len="lg"/>
          </a:ln>
          <a:effectLst/>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3030830" y="4344711"/>
            <a:ext cx="869460" cy="246221"/>
          </a:xfrm>
          <a:prstGeom prst="rect">
            <a:avLst/>
          </a:prstGeom>
          <a:noFill/>
          <a:ln>
            <a:noFill/>
          </a:ln>
        </p:spPr>
        <p:txBody>
          <a:bodyPr wrap="square" rtlCol="0">
            <a:spAutoFit/>
          </a:bodyPr>
          <a:lstStyle/>
          <a:p>
            <a:r>
              <a:rPr lang="en-US" sz="1000">
                <a:solidFill>
                  <a:srgbClr val="FF0000"/>
                </a:solidFill>
              </a:rPr>
              <a:t>Scheduled</a:t>
            </a:r>
          </a:p>
        </p:txBody>
      </p:sp>
      <p:cxnSp>
        <p:nvCxnSpPr>
          <p:cNvPr id="119" name="Straight Arrow Connector 118"/>
          <p:cNvCxnSpPr/>
          <p:nvPr/>
        </p:nvCxnSpPr>
        <p:spPr>
          <a:xfrm flipV="1">
            <a:off x="3617064" y="1551917"/>
            <a:ext cx="1033703" cy="380"/>
          </a:xfrm>
          <a:prstGeom prst="straightConnector1">
            <a:avLst/>
          </a:prstGeom>
          <a:ln w="12700" cap="flat" cmpd="sng" algn="ctr">
            <a:solidFill>
              <a:srgbClr val="FF0000"/>
            </a:solidFill>
            <a:prstDash val="solid"/>
            <a:round/>
            <a:headEnd type="none" w="med" len="med"/>
            <a:tailEnd type="stealth" w="sm" len="lg"/>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3614497" y="1306076"/>
            <a:ext cx="839416" cy="246221"/>
          </a:xfrm>
          <a:prstGeom prst="rect">
            <a:avLst/>
          </a:prstGeom>
          <a:noFill/>
          <a:ln>
            <a:noFill/>
          </a:ln>
        </p:spPr>
        <p:txBody>
          <a:bodyPr wrap="square" rtlCol="0">
            <a:spAutoFit/>
          </a:bodyPr>
          <a:lstStyle/>
          <a:p>
            <a:r>
              <a:rPr lang="en-US" sz="1000">
                <a:solidFill>
                  <a:srgbClr val="FF0000"/>
                </a:solidFill>
              </a:rPr>
              <a:t>Scheduled</a:t>
            </a:r>
          </a:p>
        </p:txBody>
      </p:sp>
      <p:sp>
        <p:nvSpPr>
          <p:cNvPr id="127" name="TextBox 126"/>
          <p:cNvSpPr txBox="1"/>
          <p:nvPr/>
        </p:nvSpPr>
        <p:spPr>
          <a:xfrm>
            <a:off x="1108034" y="2322380"/>
            <a:ext cx="839455" cy="246221"/>
          </a:xfrm>
          <a:prstGeom prst="rect">
            <a:avLst/>
          </a:prstGeom>
          <a:noFill/>
        </p:spPr>
        <p:txBody>
          <a:bodyPr wrap="none" rtlCol="0">
            <a:spAutoFit/>
          </a:bodyPr>
          <a:lstStyle/>
          <a:p>
            <a:r>
              <a:rPr lang="en-US" sz="1000"/>
              <a:t>ReserverReq</a:t>
            </a:r>
          </a:p>
        </p:txBody>
      </p:sp>
      <p:sp>
        <p:nvSpPr>
          <p:cNvPr id="128" name="TextBox 127"/>
          <p:cNvSpPr txBox="1"/>
          <p:nvPr/>
        </p:nvSpPr>
        <p:spPr>
          <a:xfrm>
            <a:off x="1515485" y="3554904"/>
            <a:ext cx="839455" cy="246221"/>
          </a:xfrm>
          <a:prstGeom prst="rect">
            <a:avLst/>
          </a:prstGeom>
          <a:noFill/>
        </p:spPr>
        <p:txBody>
          <a:bodyPr wrap="none" rtlCol="0">
            <a:spAutoFit/>
          </a:bodyPr>
          <a:lstStyle/>
          <a:p>
            <a:r>
              <a:rPr lang="en-US" sz="1000"/>
              <a:t>ReserverReq</a:t>
            </a:r>
          </a:p>
        </p:txBody>
      </p:sp>
      <p:sp>
        <p:nvSpPr>
          <p:cNvPr id="129" name="TextBox 128"/>
          <p:cNvSpPr txBox="1"/>
          <p:nvPr/>
        </p:nvSpPr>
        <p:spPr>
          <a:xfrm>
            <a:off x="3053888" y="3708793"/>
            <a:ext cx="844903" cy="246221"/>
          </a:xfrm>
          <a:prstGeom prst="rect">
            <a:avLst/>
          </a:prstGeom>
          <a:noFill/>
        </p:spPr>
        <p:txBody>
          <a:bodyPr wrap="none" rtlCol="0">
            <a:spAutoFit/>
          </a:bodyPr>
          <a:lstStyle/>
          <a:p>
            <a:r>
              <a:rPr lang="en-US" sz="1000"/>
              <a:t>ReserveResp</a:t>
            </a:r>
          </a:p>
        </p:txBody>
      </p:sp>
      <p:sp>
        <p:nvSpPr>
          <p:cNvPr id="130" name="TextBox 129"/>
          <p:cNvSpPr txBox="1"/>
          <p:nvPr/>
        </p:nvSpPr>
        <p:spPr>
          <a:xfrm>
            <a:off x="2620657" y="2183880"/>
            <a:ext cx="844903" cy="246221"/>
          </a:xfrm>
          <a:prstGeom prst="rect">
            <a:avLst/>
          </a:prstGeom>
          <a:noFill/>
        </p:spPr>
        <p:txBody>
          <a:bodyPr wrap="none" rtlCol="0">
            <a:spAutoFit/>
          </a:bodyPr>
          <a:lstStyle/>
          <a:p>
            <a:r>
              <a:rPr lang="en-US" sz="1000"/>
              <a:t>ReserveResp</a:t>
            </a:r>
          </a:p>
        </p:txBody>
      </p:sp>
      <p:sp>
        <p:nvSpPr>
          <p:cNvPr id="132" name="TextBox 131"/>
          <p:cNvSpPr txBox="1"/>
          <p:nvPr/>
        </p:nvSpPr>
        <p:spPr>
          <a:xfrm>
            <a:off x="6572566" y="2414290"/>
            <a:ext cx="922298" cy="246221"/>
          </a:xfrm>
          <a:prstGeom prst="rect">
            <a:avLst/>
          </a:prstGeom>
          <a:noFill/>
        </p:spPr>
        <p:txBody>
          <a:bodyPr wrap="none" rtlCol="0">
            <a:spAutoFit/>
          </a:bodyPr>
          <a:lstStyle/>
          <a:p>
            <a:r>
              <a:rPr lang="en-US" sz="1000"/>
              <a:t>ProvComplete</a:t>
            </a:r>
          </a:p>
        </p:txBody>
      </p:sp>
      <p:sp>
        <p:nvSpPr>
          <p:cNvPr id="133" name="TextBox 132"/>
          <p:cNvSpPr txBox="1"/>
          <p:nvPr/>
        </p:nvSpPr>
        <p:spPr>
          <a:xfrm>
            <a:off x="4578546" y="3721287"/>
            <a:ext cx="922298" cy="246221"/>
          </a:xfrm>
          <a:prstGeom prst="rect">
            <a:avLst/>
          </a:prstGeom>
          <a:noFill/>
        </p:spPr>
        <p:txBody>
          <a:bodyPr wrap="none" rtlCol="0">
            <a:spAutoFit/>
          </a:bodyPr>
          <a:lstStyle/>
          <a:p>
            <a:r>
              <a:rPr lang="en-US" sz="1000"/>
              <a:t>ProvComplete</a:t>
            </a:r>
          </a:p>
        </p:txBody>
      </p:sp>
      <p:sp>
        <p:nvSpPr>
          <p:cNvPr id="137" name="TextBox 136"/>
          <p:cNvSpPr txBox="1"/>
          <p:nvPr/>
        </p:nvSpPr>
        <p:spPr>
          <a:xfrm>
            <a:off x="5387039" y="1130993"/>
            <a:ext cx="1343557" cy="400110"/>
          </a:xfrm>
          <a:prstGeom prst="rect">
            <a:avLst/>
          </a:prstGeom>
          <a:noFill/>
          <a:ln>
            <a:noFill/>
          </a:ln>
        </p:spPr>
        <p:txBody>
          <a:bodyPr wrap="square" rtlCol="0">
            <a:spAutoFit/>
          </a:bodyPr>
          <a:lstStyle/>
          <a:p>
            <a:r>
              <a:rPr lang="en-US" sz="1000">
                <a:solidFill>
                  <a:srgbClr val="FF0000"/>
                </a:solidFill>
              </a:rPr>
              <a:t>Requested DayClock InService TIme</a:t>
            </a:r>
          </a:p>
        </p:txBody>
      </p:sp>
      <p:cxnSp>
        <p:nvCxnSpPr>
          <p:cNvPr id="140" name="Straight Arrow Connector 139"/>
          <p:cNvCxnSpPr/>
          <p:nvPr/>
        </p:nvCxnSpPr>
        <p:spPr>
          <a:xfrm rot="5400000" flipH="1" flipV="1">
            <a:off x="6061566" y="2353115"/>
            <a:ext cx="1204361" cy="220688"/>
          </a:xfrm>
          <a:prstGeom prst="straightConnector1">
            <a:avLst/>
          </a:prstGeom>
          <a:ln w="25400" cap="flat" cmpd="sng" algn="ctr">
            <a:solidFill>
              <a:srgbClr val="FF0000"/>
            </a:solidFill>
            <a:prstDash val="sysDash"/>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41" name="TextBox 140"/>
          <p:cNvSpPr txBox="1"/>
          <p:nvPr/>
        </p:nvSpPr>
        <p:spPr>
          <a:xfrm>
            <a:off x="4936945" y="1552297"/>
            <a:ext cx="902396" cy="246221"/>
          </a:xfrm>
          <a:prstGeom prst="rect">
            <a:avLst/>
          </a:prstGeom>
          <a:noFill/>
          <a:ln>
            <a:noFill/>
          </a:ln>
        </p:spPr>
        <p:txBody>
          <a:bodyPr wrap="square" rtlCol="0">
            <a:spAutoFit/>
          </a:bodyPr>
          <a:lstStyle/>
          <a:p>
            <a:r>
              <a:rPr lang="en-US" sz="1000">
                <a:solidFill>
                  <a:srgbClr val="FF0000"/>
                </a:solidFill>
              </a:rPr>
              <a:t>Provisioning?</a:t>
            </a:r>
          </a:p>
        </p:txBody>
      </p:sp>
      <p:cxnSp>
        <p:nvCxnSpPr>
          <p:cNvPr id="148" name="Straight Arrow Connector 147"/>
          <p:cNvCxnSpPr/>
          <p:nvPr/>
        </p:nvCxnSpPr>
        <p:spPr>
          <a:xfrm>
            <a:off x="3023284" y="4329123"/>
            <a:ext cx="1416108" cy="1588"/>
          </a:xfrm>
          <a:prstGeom prst="straightConnector1">
            <a:avLst/>
          </a:prstGeom>
          <a:ln w="12700" cap="flat" cmpd="sng" algn="ctr">
            <a:solidFill>
              <a:srgbClr val="FF0000"/>
            </a:solidFill>
            <a:prstDash val="solid"/>
            <a:round/>
            <a:headEnd type="none" w="med" len="med"/>
            <a:tailEnd type="stealth" w="sm" len="lg"/>
          </a:ln>
          <a:effectLst/>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rot="16200000" flipV="1">
            <a:off x="2692572" y="4266825"/>
            <a:ext cx="648212" cy="1"/>
          </a:xfrm>
          <a:prstGeom prst="straightConnector1">
            <a:avLst/>
          </a:prstGeom>
          <a:ln w="12700" cap="flat" cmpd="sng" algn="ctr">
            <a:solidFill>
              <a:srgbClr val="FF0000"/>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rot="16200000" flipV="1">
            <a:off x="2173690" y="4266824"/>
            <a:ext cx="648212" cy="1"/>
          </a:xfrm>
          <a:prstGeom prst="straightConnector1">
            <a:avLst/>
          </a:prstGeom>
          <a:ln w="12700" cap="flat" cmpd="sng" algn="ctr">
            <a:solidFill>
              <a:srgbClr val="FF0000"/>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58" name="Lightning Bolt 157"/>
          <p:cNvSpPr/>
          <p:nvPr/>
        </p:nvSpPr>
        <p:spPr>
          <a:xfrm>
            <a:off x="4267942" y="4006474"/>
            <a:ext cx="171450" cy="260350"/>
          </a:xfrm>
          <a:prstGeom prst="lightningBolt">
            <a:avLst/>
          </a:prstGeom>
          <a:solidFill>
            <a:srgbClr val="FF00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9" name="Straight Arrow Connector 158"/>
          <p:cNvCxnSpPr/>
          <p:nvPr/>
        </p:nvCxnSpPr>
        <p:spPr>
          <a:xfrm rot="5400000" flipH="1" flipV="1">
            <a:off x="4058235" y="3549814"/>
            <a:ext cx="1204361" cy="220688"/>
          </a:xfrm>
          <a:prstGeom prst="straightConnector1">
            <a:avLst/>
          </a:prstGeom>
          <a:ln w="25400" cap="flat" cmpd="sng" algn="ctr">
            <a:solidFill>
              <a:srgbClr val="FF0000"/>
            </a:solidFill>
            <a:prstDash val="sysDash"/>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62" name="TextBox 161"/>
          <p:cNvSpPr txBox="1"/>
          <p:nvPr/>
        </p:nvSpPr>
        <p:spPr>
          <a:xfrm>
            <a:off x="3274577" y="3310565"/>
            <a:ext cx="869460" cy="246221"/>
          </a:xfrm>
          <a:prstGeom prst="rect">
            <a:avLst/>
          </a:prstGeom>
          <a:noFill/>
          <a:ln>
            <a:noFill/>
          </a:ln>
        </p:spPr>
        <p:txBody>
          <a:bodyPr wrap="square" rtlCol="0">
            <a:spAutoFit/>
          </a:bodyPr>
          <a:lstStyle/>
          <a:p>
            <a:r>
              <a:rPr lang="en-US" sz="1000">
                <a:solidFill>
                  <a:srgbClr val="FF0000"/>
                </a:solidFill>
              </a:rPr>
              <a:t>Scheduled</a:t>
            </a:r>
          </a:p>
        </p:txBody>
      </p:sp>
      <p:cxnSp>
        <p:nvCxnSpPr>
          <p:cNvPr id="164" name="Straight Arrow Connector 163"/>
          <p:cNvCxnSpPr/>
          <p:nvPr/>
        </p:nvCxnSpPr>
        <p:spPr>
          <a:xfrm rot="5400000" flipH="1" flipV="1">
            <a:off x="3468721" y="3460858"/>
            <a:ext cx="1943599" cy="1588"/>
          </a:xfrm>
          <a:prstGeom prst="straightConnector1">
            <a:avLst/>
          </a:prstGeom>
          <a:ln w="12700" cap="flat" cmpd="sng" algn="ctr">
            <a:solidFill>
              <a:srgbClr val="FF0000"/>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8" name="TextBox 167"/>
          <p:cNvSpPr txBox="1"/>
          <p:nvPr/>
        </p:nvSpPr>
        <p:spPr>
          <a:xfrm>
            <a:off x="2448687" y="2686949"/>
            <a:ext cx="690802" cy="246221"/>
          </a:xfrm>
          <a:prstGeom prst="rect">
            <a:avLst/>
          </a:prstGeom>
          <a:noFill/>
          <a:ln>
            <a:noFill/>
          </a:ln>
        </p:spPr>
        <p:txBody>
          <a:bodyPr wrap="square" rtlCol="0">
            <a:spAutoFit/>
          </a:bodyPr>
          <a:lstStyle/>
          <a:p>
            <a:r>
              <a:rPr lang="en-US" sz="1000">
                <a:solidFill>
                  <a:srgbClr val="FF0000"/>
                </a:solidFill>
              </a:rPr>
              <a:t>Reserving</a:t>
            </a:r>
          </a:p>
        </p:txBody>
      </p:sp>
      <p:cxnSp>
        <p:nvCxnSpPr>
          <p:cNvPr id="169" name="Straight Arrow Connector 168"/>
          <p:cNvCxnSpPr/>
          <p:nvPr/>
        </p:nvCxnSpPr>
        <p:spPr>
          <a:xfrm>
            <a:off x="2497795" y="4437934"/>
            <a:ext cx="518882" cy="1"/>
          </a:xfrm>
          <a:prstGeom prst="straightConnector1">
            <a:avLst/>
          </a:prstGeom>
          <a:ln w="12700" cap="flat" cmpd="sng" algn="ctr">
            <a:solidFill>
              <a:srgbClr val="FF0000"/>
            </a:solidFill>
            <a:prstDash val="solid"/>
            <a:round/>
            <a:headEnd type="none" w="med" len="med"/>
            <a:tailEnd type="stealth" w="sm" len="lg"/>
          </a:ln>
          <a:effectLst/>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p:nvPr/>
        </p:nvCxnSpPr>
        <p:spPr>
          <a:xfrm>
            <a:off x="4443091" y="4205567"/>
            <a:ext cx="1534939" cy="1588"/>
          </a:xfrm>
          <a:prstGeom prst="straightConnector1">
            <a:avLst/>
          </a:prstGeom>
          <a:ln w="25400" cap="flat" cmpd="sng" algn="ctr">
            <a:solidFill>
              <a:srgbClr val="FF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rot="5400000" flipH="1" flipV="1">
            <a:off x="4883364" y="2351815"/>
            <a:ext cx="1204361" cy="220688"/>
          </a:xfrm>
          <a:prstGeom prst="straightConnector1">
            <a:avLst/>
          </a:prstGeom>
          <a:ln w="25400" cap="flat" cmpd="sng" algn="ctr">
            <a:solidFill>
              <a:srgbClr val="FF0000"/>
            </a:solidFill>
            <a:prstDash val="sysDash"/>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p:nvPr/>
        </p:nvCxnSpPr>
        <p:spPr>
          <a:xfrm rot="5400000" flipH="1" flipV="1">
            <a:off x="5246455" y="2347047"/>
            <a:ext cx="1204361" cy="220688"/>
          </a:xfrm>
          <a:prstGeom prst="straightConnector1">
            <a:avLst/>
          </a:prstGeom>
          <a:ln w="25400" cap="flat" cmpd="sng" algn="ctr">
            <a:solidFill>
              <a:srgbClr val="FF0000"/>
            </a:solidFill>
            <a:prstDash val="sysDash"/>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06" name="Rectangle 105"/>
          <p:cNvSpPr/>
          <p:nvPr/>
        </p:nvSpPr>
        <p:spPr>
          <a:xfrm>
            <a:off x="5757341" y="2494078"/>
            <a:ext cx="220689" cy="2096854"/>
          </a:xfrm>
          <a:prstGeom prst="rect">
            <a:avLst/>
          </a:prstGeom>
          <a:solidFill>
            <a:srgbClr val="FF000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5500844" y="4590932"/>
            <a:ext cx="869460" cy="246221"/>
          </a:xfrm>
          <a:prstGeom prst="rect">
            <a:avLst/>
          </a:prstGeom>
          <a:noFill/>
          <a:ln>
            <a:noFill/>
          </a:ln>
        </p:spPr>
        <p:txBody>
          <a:bodyPr wrap="square" rtlCol="0">
            <a:spAutoFit/>
          </a:bodyPr>
          <a:lstStyle/>
          <a:p>
            <a:r>
              <a:rPr lang="en-US" sz="1000">
                <a:solidFill>
                  <a:srgbClr val="FF0000"/>
                </a:solidFill>
              </a:rPr>
              <a:t>NTP variance</a:t>
            </a:r>
          </a:p>
        </p:txBody>
      </p:sp>
      <p:sp>
        <p:nvSpPr>
          <p:cNvPr id="114" name="Rectangle 113"/>
          <p:cNvSpPr/>
          <p:nvPr/>
        </p:nvSpPr>
        <p:spPr>
          <a:xfrm>
            <a:off x="4329047" y="4056026"/>
            <a:ext cx="220689" cy="412621"/>
          </a:xfrm>
          <a:prstGeom prst="rect">
            <a:avLst/>
          </a:prstGeom>
          <a:solidFill>
            <a:srgbClr val="FF000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ectangle 115"/>
          <p:cNvSpPr/>
          <p:nvPr/>
        </p:nvSpPr>
        <p:spPr>
          <a:xfrm>
            <a:off x="5154511" y="2840867"/>
            <a:ext cx="220689" cy="412621"/>
          </a:xfrm>
          <a:prstGeom prst="rect">
            <a:avLst/>
          </a:prstGeom>
          <a:solidFill>
            <a:srgbClr val="FF0000">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1871176" y="1864744"/>
            <a:ext cx="220689" cy="1193231"/>
          </a:xfrm>
          <a:prstGeom prst="rect">
            <a:avLst/>
          </a:prstGeom>
          <a:solidFill>
            <a:schemeClr val="bg1">
              <a:lumMod val="6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2277106" y="3062463"/>
            <a:ext cx="220689" cy="1193231"/>
          </a:xfrm>
          <a:prstGeom prst="rect">
            <a:avLst/>
          </a:prstGeom>
          <a:solidFill>
            <a:schemeClr val="bg1">
              <a:lumMod val="6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ectangle 120"/>
          <p:cNvSpPr/>
          <p:nvPr/>
        </p:nvSpPr>
        <p:spPr>
          <a:xfrm>
            <a:off x="3053888" y="3087893"/>
            <a:ext cx="220689" cy="1193231"/>
          </a:xfrm>
          <a:prstGeom prst="rect">
            <a:avLst/>
          </a:prstGeom>
          <a:solidFill>
            <a:schemeClr val="bg1">
              <a:lumMod val="6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121"/>
          <p:cNvSpPr/>
          <p:nvPr/>
        </p:nvSpPr>
        <p:spPr>
          <a:xfrm>
            <a:off x="3383645" y="1855210"/>
            <a:ext cx="220689" cy="1193231"/>
          </a:xfrm>
          <a:prstGeom prst="rect">
            <a:avLst/>
          </a:prstGeom>
          <a:solidFill>
            <a:schemeClr val="bg1">
              <a:lumMod val="6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4909855" y="1875591"/>
            <a:ext cx="220689" cy="1193231"/>
          </a:xfrm>
          <a:prstGeom prst="rect">
            <a:avLst/>
          </a:prstGeom>
          <a:solidFill>
            <a:schemeClr val="bg1">
              <a:lumMod val="6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Rectangle 123"/>
          <p:cNvSpPr/>
          <p:nvPr/>
        </p:nvSpPr>
        <p:spPr>
          <a:xfrm>
            <a:off x="5387039" y="1855210"/>
            <a:ext cx="220689" cy="1193231"/>
          </a:xfrm>
          <a:prstGeom prst="rect">
            <a:avLst/>
          </a:prstGeom>
          <a:solidFill>
            <a:schemeClr val="bg1">
              <a:lumMod val="6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5755888" y="1872409"/>
            <a:ext cx="220689" cy="1193231"/>
          </a:xfrm>
          <a:prstGeom prst="rect">
            <a:avLst/>
          </a:prstGeom>
          <a:solidFill>
            <a:schemeClr val="bg1">
              <a:lumMod val="6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p:cNvSpPr/>
          <p:nvPr/>
        </p:nvSpPr>
        <p:spPr>
          <a:xfrm>
            <a:off x="5872583" y="1861281"/>
            <a:ext cx="220689" cy="1193231"/>
          </a:xfrm>
          <a:prstGeom prst="rect">
            <a:avLst/>
          </a:prstGeom>
          <a:solidFill>
            <a:schemeClr val="bg1">
              <a:lumMod val="6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6179966" y="1859693"/>
            <a:ext cx="220689" cy="1193231"/>
          </a:xfrm>
          <a:prstGeom prst="rect">
            <a:avLst/>
          </a:prstGeom>
          <a:solidFill>
            <a:schemeClr val="bg1">
              <a:lumMod val="6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6511580" y="1855210"/>
            <a:ext cx="220689" cy="1193231"/>
          </a:xfrm>
          <a:prstGeom prst="rect">
            <a:avLst/>
          </a:prstGeom>
          <a:solidFill>
            <a:schemeClr val="bg1">
              <a:lumMod val="6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4540422" y="3052924"/>
            <a:ext cx="220689" cy="1193231"/>
          </a:xfrm>
          <a:prstGeom prst="rect">
            <a:avLst/>
          </a:prstGeom>
          <a:solidFill>
            <a:schemeClr val="bg1">
              <a:lumMod val="6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396849" y="3081543"/>
            <a:ext cx="220689" cy="1193231"/>
          </a:xfrm>
          <a:prstGeom prst="rect">
            <a:avLst/>
          </a:prstGeom>
          <a:solidFill>
            <a:schemeClr val="bg1">
              <a:lumMod val="6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6246926" y="3072062"/>
            <a:ext cx="220689" cy="1193231"/>
          </a:xfrm>
          <a:prstGeom prst="rect">
            <a:avLst/>
          </a:prstGeom>
          <a:solidFill>
            <a:schemeClr val="bg1">
              <a:lumMod val="6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ectangle 142"/>
          <p:cNvSpPr/>
          <p:nvPr/>
        </p:nvSpPr>
        <p:spPr>
          <a:xfrm>
            <a:off x="5872583" y="3064340"/>
            <a:ext cx="220689" cy="1193231"/>
          </a:xfrm>
          <a:prstGeom prst="rect">
            <a:avLst/>
          </a:prstGeom>
          <a:solidFill>
            <a:schemeClr val="bg1">
              <a:lumMod val="6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4800658" y="2785464"/>
            <a:ext cx="1752744" cy="13755"/>
          </a:xfrm>
          <a:prstGeom prst="straightConnector1">
            <a:avLst/>
          </a:prstGeom>
          <a:ln w="12700" cap="flat" cmpd="sng" algn="ctr">
            <a:solidFill>
              <a:srgbClr val="FF0000"/>
            </a:solidFill>
            <a:prstDash val="solid"/>
            <a:round/>
            <a:headEnd type="stealth" w="med" len="lg"/>
            <a:tailEnd type="stealth" w="sm" len="lg"/>
          </a:ln>
          <a:effectLst/>
        </p:spPr>
        <p:style>
          <a:lnRef idx="2">
            <a:schemeClr val="accent1"/>
          </a:lnRef>
          <a:fillRef idx="0">
            <a:schemeClr val="accent1"/>
          </a:fillRef>
          <a:effectRef idx="1">
            <a:schemeClr val="accent1"/>
          </a:effectRef>
          <a:fontRef idx="minor">
            <a:schemeClr val="tx1"/>
          </a:fontRef>
        </p:style>
      </p:cxnSp>
      <p:sp>
        <p:nvSpPr>
          <p:cNvPr id="149" name="TextBox 148"/>
          <p:cNvSpPr txBox="1"/>
          <p:nvPr/>
        </p:nvSpPr>
        <p:spPr>
          <a:xfrm>
            <a:off x="4439392" y="1506259"/>
            <a:ext cx="398592" cy="276999"/>
          </a:xfrm>
          <a:prstGeom prst="rect">
            <a:avLst/>
          </a:prstGeom>
          <a:noFill/>
        </p:spPr>
        <p:txBody>
          <a:bodyPr wrap="none" rtlCol="0">
            <a:spAutoFit/>
          </a:bodyPr>
          <a:lstStyle/>
          <a:p>
            <a:r>
              <a:rPr lang="en-US" sz="1200">
                <a:solidFill>
                  <a:srgbClr val="FF0000"/>
                </a:solidFill>
              </a:rPr>
              <a:t>???</a:t>
            </a:r>
          </a:p>
        </p:txBody>
      </p:sp>
      <p:sp>
        <p:nvSpPr>
          <p:cNvPr id="152" name="TextBox 151"/>
          <p:cNvSpPr txBox="1"/>
          <p:nvPr/>
        </p:nvSpPr>
        <p:spPr>
          <a:xfrm>
            <a:off x="4770760" y="4345536"/>
            <a:ext cx="902396" cy="246221"/>
          </a:xfrm>
          <a:prstGeom prst="rect">
            <a:avLst/>
          </a:prstGeom>
          <a:noFill/>
          <a:ln>
            <a:noFill/>
          </a:ln>
        </p:spPr>
        <p:txBody>
          <a:bodyPr wrap="square" rtlCol="0">
            <a:spAutoFit/>
          </a:bodyPr>
          <a:lstStyle/>
          <a:p>
            <a:r>
              <a:rPr lang="en-US" sz="1000">
                <a:solidFill>
                  <a:srgbClr val="FF0000"/>
                </a:solidFill>
              </a:rPr>
              <a:t>Provisioning</a:t>
            </a:r>
          </a:p>
        </p:txBody>
      </p:sp>
      <p:cxnSp>
        <p:nvCxnSpPr>
          <p:cNvPr id="154" name="Straight Arrow Connector 153"/>
          <p:cNvCxnSpPr/>
          <p:nvPr/>
        </p:nvCxnSpPr>
        <p:spPr>
          <a:xfrm rot="16200000" flipV="1">
            <a:off x="4323601" y="3087891"/>
            <a:ext cx="955525" cy="2"/>
          </a:xfrm>
          <a:prstGeom prst="straightConnector1">
            <a:avLst/>
          </a:prstGeom>
          <a:ln w="12700" cap="flat" cmpd="sng" algn="ctr">
            <a:solidFill>
              <a:srgbClr val="FF0000"/>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rot="16200000" flipV="1">
            <a:off x="6075638" y="3057973"/>
            <a:ext cx="955525" cy="2"/>
          </a:xfrm>
          <a:prstGeom prst="straightConnector1">
            <a:avLst/>
          </a:prstGeom>
          <a:ln w="12700" cap="flat" cmpd="sng" algn="ctr">
            <a:solidFill>
              <a:srgbClr val="FF0000"/>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flipV="1">
            <a:off x="4770760" y="1766236"/>
            <a:ext cx="2042790" cy="17022"/>
          </a:xfrm>
          <a:prstGeom prst="straightConnector1">
            <a:avLst/>
          </a:prstGeom>
          <a:ln w="12700" cap="flat" cmpd="sng" algn="ctr">
            <a:solidFill>
              <a:srgbClr val="FF0000"/>
            </a:solidFill>
            <a:prstDash val="solid"/>
            <a:round/>
            <a:headEnd type="stealth" w="med" len="lg"/>
            <a:tailEnd type="stealth" w="sm" len="lg"/>
          </a:ln>
          <a:effectLst/>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4935841" y="2539243"/>
            <a:ext cx="902396" cy="246221"/>
          </a:xfrm>
          <a:prstGeom prst="rect">
            <a:avLst/>
          </a:prstGeom>
          <a:noFill/>
          <a:ln>
            <a:noFill/>
          </a:ln>
        </p:spPr>
        <p:txBody>
          <a:bodyPr wrap="square" rtlCol="0">
            <a:spAutoFit/>
          </a:bodyPr>
          <a:lstStyle/>
          <a:p>
            <a:r>
              <a:rPr lang="en-US" sz="1000">
                <a:solidFill>
                  <a:srgbClr val="FF0000"/>
                </a:solidFill>
              </a:rPr>
              <a:t>Provisioning?</a:t>
            </a:r>
          </a:p>
        </p:txBody>
      </p:sp>
      <p:cxnSp>
        <p:nvCxnSpPr>
          <p:cNvPr id="165" name="Straight Arrow Connector 164"/>
          <p:cNvCxnSpPr/>
          <p:nvPr/>
        </p:nvCxnSpPr>
        <p:spPr>
          <a:xfrm>
            <a:off x="4443091" y="4419697"/>
            <a:ext cx="1814700" cy="1588"/>
          </a:xfrm>
          <a:prstGeom prst="straightConnector1">
            <a:avLst/>
          </a:prstGeom>
          <a:ln w="12700" cap="flat" cmpd="sng" algn="ctr">
            <a:solidFill>
              <a:srgbClr val="FF0000"/>
            </a:solidFill>
            <a:prstDash val="solid"/>
            <a:round/>
            <a:headEnd type="stealth" w="med" len="lg"/>
            <a:tailEnd type="stealth" w="sm" len="lg"/>
          </a:ln>
          <a:effectLst/>
        </p:spPr>
        <p:style>
          <a:lnRef idx="2">
            <a:schemeClr val="accent1"/>
          </a:lnRef>
          <a:fillRef idx="0">
            <a:schemeClr val="accent1"/>
          </a:fillRef>
          <a:effectRef idx="1">
            <a:schemeClr val="accent1"/>
          </a:effectRef>
          <a:fontRef idx="minor">
            <a:schemeClr val="tx1"/>
          </a:fontRef>
        </p:style>
      </p:cxnSp>
      <p:cxnSp>
        <p:nvCxnSpPr>
          <p:cNvPr id="170" name="Straight Arrow Connector 169"/>
          <p:cNvCxnSpPr/>
          <p:nvPr/>
        </p:nvCxnSpPr>
        <p:spPr>
          <a:xfrm rot="16200000" flipV="1">
            <a:off x="5769162" y="4068600"/>
            <a:ext cx="955525" cy="2"/>
          </a:xfrm>
          <a:prstGeom prst="straightConnector1">
            <a:avLst/>
          </a:prstGeom>
          <a:ln w="12700" cap="flat" cmpd="sng" algn="ctr">
            <a:solidFill>
              <a:srgbClr val="FF0000"/>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71" name="TextBox 170"/>
          <p:cNvSpPr txBox="1"/>
          <p:nvPr/>
        </p:nvSpPr>
        <p:spPr>
          <a:xfrm>
            <a:off x="4380794" y="3582787"/>
            <a:ext cx="338554" cy="276999"/>
          </a:xfrm>
          <a:prstGeom prst="rect">
            <a:avLst/>
          </a:prstGeom>
          <a:noFill/>
        </p:spPr>
        <p:txBody>
          <a:bodyPr wrap="none" rtlCol="0">
            <a:spAutoFit/>
          </a:bodyPr>
          <a:lstStyle/>
          <a:p>
            <a:r>
              <a:rPr lang="en-US" sz="1200"/>
              <a:t>a1</a:t>
            </a:r>
          </a:p>
        </p:txBody>
      </p:sp>
      <p:sp>
        <p:nvSpPr>
          <p:cNvPr id="175" name="TextBox 174"/>
          <p:cNvSpPr txBox="1"/>
          <p:nvPr/>
        </p:nvSpPr>
        <p:spPr>
          <a:xfrm>
            <a:off x="4738098" y="2136692"/>
            <a:ext cx="343514" cy="276999"/>
          </a:xfrm>
          <a:prstGeom prst="rect">
            <a:avLst/>
          </a:prstGeom>
          <a:noFill/>
        </p:spPr>
        <p:txBody>
          <a:bodyPr wrap="none" rtlCol="0">
            <a:spAutoFit/>
          </a:bodyPr>
          <a:lstStyle/>
          <a:p>
            <a:r>
              <a:rPr lang="en-US" sz="1200"/>
              <a:t>b1</a:t>
            </a:r>
          </a:p>
        </p:txBody>
      </p:sp>
      <p:sp>
        <p:nvSpPr>
          <p:cNvPr id="176" name="TextBox 175"/>
          <p:cNvSpPr txBox="1"/>
          <p:nvPr/>
        </p:nvSpPr>
        <p:spPr>
          <a:xfrm>
            <a:off x="5183776" y="3590838"/>
            <a:ext cx="338554" cy="276999"/>
          </a:xfrm>
          <a:prstGeom prst="rect">
            <a:avLst/>
          </a:prstGeom>
          <a:noFill/>
        </p:spPr>
        <p:txBody>
          <a:bodyPr wrap="none" rtlCol="0">
            <a:spAutoFit/>
          </a:bodyPr>
          <a:lstStyle/>
          <a:p>
            <a:r>
              <a:rPr lang="en-US" sz="1200"/>
              <a:t>a3</a:t>
            </a:r>
          </a:p>
        </p:txBody>
      </p:sp>
      <p:sp>
        <p:nvSpPr>
          <p:cNvPr id="177" name="TextBox 176"/>
          <p:cNvSpPr txBox="1"/>
          <p:nvPr/>
        </p:nvSpPr>
        <p:spPr>
          <a:xfrm>
            <a:off x="5203443" y="2136692"/>
            <a:ext cx="343514" cy="276999"/>
          </a:xfrm>
          <a:prstGeom prst="rect">
            <a:avLst/>
          </a:prstGeom>
          <a:noFill/>
        </p:spPr>
        <p:txBody>
          <a:bodyPr wrap="none" rtlCol="0">
            <a:spAutoFit/>
          </a:bodyPr>
          <a:lstStyle/>
          <a:p>
            <a:r>
              <a:rPr lang="en-US" sz="1200"/>
              <a:t>b2</a:t>
            </a:r>
          </a:p>
        </p:txBody>
      </p:sp>
      <p:sp>
        <p:nvSpPr>
          <p:cNvPr id="179" name="TextBox 178"/>
          <p:cNvSpPr txBox="1"/>
          <p:nvPr/>
        </p:nvSpPr>
        <p:spPr>
          <a:xfrm>
            <a:off x="5595889" y="2136692"/>
            <a:ext cx="343514" cy="276999"/>
          </a:xfrm>
          <a:prstGeom prst="rect">
            <a:avLst/>
          </a:prstGeom>
          <a:noFill/>
        </p:spPr>
        <p:txBody>
          <a:bodyPr wrap="none" rtlCol="0">
            <a:spAutoFit/>
          </a:bodyPr>
          <a:lstStyle/>
          <a:p>
            <a:r>
              <a:rPr lang="en-US" sz="1200"/>
              <a:t>b3</a:t>
            </a:r>
          </a:p>
        </p:txBody>
      </p:sp>
      <p:sp>
        <p:nvSpPr>
          <p:cNvPr id="180" name="TextBox 179"/>
          <p:cNvSpPr txBox="1"/>
          <p:nvPr/>
        </p:nvSpPr>
        <p:spPr>
          <a:xfrm>
            <a:off x="5691215" y="3582787"/>
            <a:ext cx="338554" cy="276999"/>
          </a:xfrm>
          <a:prstGeom prst="rect">
            <a:avLst/>
          </a:prstGeom>
          <a:noFill/>
        </p:spPr>
        <p:txBody>
          <a:bodyPr wrap="none" rtlCol="0">
            <a:spAutoFit/>
          </a:bodyPr>
          <a:lstStyle/>
          <a:p>
            <a:r>
              <a:rPr lang="en-US" sz="1200"/>
              <a:t>a4</a:t>
            </a:r>
          </a:p>
        </p:txBody>
      </p:sp>
      <p:sp>
        <p:nvSpPr>
          <p:cNvPr id="181" name="TextBox 180"/>
          <p:cNvSpPr txBox="1"/>
          <p:nvPr/>
        </p:nvSpPr>
        <p:spPr>
          <a:xfrm>
            <a:off x="6077646" y="3572717"/>
            <a:ext cx="338554" cy="276999"/>
          </a:xfrm>
          <a:prstGeom prst="rect">
            <a:avLst/>
          </a:prstGeom>
          <a:noFill/>
        </p:spPr>
        <p:txBody>
          <a:bodyPr wrap="none" rtlCol="0">
            <a:spAutoFit/>
          </a:bodyPr>
          <a:lstStyle/>
          <a:p>
            <a:r>
              <a:rPr lang="en-US" sz="1200"/>
              <a:t>a5</a:t>
            </a:r>
          </a:p>
        </p:txBody>
      </p:sp>
      <p:sp>
        <p:nvSpPr>
          <p:cNvPr id="182" name="TextBox 181"/>
          <p:cNvSpPr txBox="1"/>
          <p:nvPr/>
        </p:nvSpPr>
        <p:spPr>
          <a:xfrm>
            <a:off x="6400655" y="2136692"/>
            <a:ext cx="343514" cy="276999"/>
          </a:xfrm>
          <a:prstGeom prst="rect">
            <a:avLst/>
          </a:prstGeom>
          <a:noFill/>
        </p:spPr>
        <p:txBody>
          <a:bodyPr wrap="none" rtlCol="0">
            <a:spAutoFit/>
          </a:bodyPr>
          <a:lstStyle/>
          <a:p>
            <a:r>
              <a:rPr lang="en-US" sz="1200"/>
              <a:t>b5</a:t>
            </a:r>
          </a:p>
        </p:txBody>
      </p:sp>
      <p:sp>
        <p:nvSpPr>
          <p:cNvPr id="183" name="TextBox 182"/>
          <p:cNvSpPr txBox="1"/>
          <p:nvPr/>
        </p:nvSpPr>
        <p:spPr>
          <a:xfrm>
            <a:off x="6026790" y="2137291"/>
            <a:ext cx="343514" cy="276999"/>
          </a:xfrm>
          <a:prstGeom prst="rect">
            <a:avLst/>
          </a:prstGeom>
          <a:noFill/>
        </p:spPr>
        <p:txBody>
          <a:bodyPr wrap="none" rtlCol="0">
            <a:spAutoFit/>
          </a:bodyPr>
          <a:lstStyle/>
          <a:p>
            <a:r>
              <a:rPr lang="en-US" sz="1200"/>
              <a:t>b4</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Recommendation</a:t>
            </a:r>
          </a:p>
        </p:txBody>
      </p:sp>
      <p:sp>
        <p:nvSpPr>
          <p:cNvPr id="3" name="Content Placeholder 2"/>
          <p:cNvSpPr>
            <a:spLocks noGrp="1"/>
          </p:cNvSpPr>
          <p:nvPr>
            <p:ph idx="1"/>
          </p:nvPr>
        </p:nvSpPr>
        <p:spPr>
          <a:xfrm>
            <a:off x="457199" y="1600200"/>
            <a:ext cx="8475133" cy="4525963"/>
          </a:xfrm>
        </p:spPr>
        <p:txBody>
          <a:bodyPr>
            <a:normAutofit fontScale="55000" lnSpcReduction="20000"/>
          </a:bodyPr>
          <a:lstStyle/>
          <a:p>
            <a:r>
              <a:rPr lang="en-US"/>
              <a:t>A common UTC time, accurate to +/- 1 second (?), is required of all NSAs. </a:t>
            </a:r>
          </a:p>
          <a:p>
            <a:pPr lvl="1"/>
            <a:r>
              <a:rPr lang="en-US"/>
              <a:t>NTP is suitable to facilitate this (though NTP is not specifically required.)</a:t>
            </a:r>
          </a:p>
          <a:p>
            <a:pPr lvl="1"/>
            <a:r>
              <a:rPr lang="en-US"/>
              <a:t>This UTC is used for coordinated booking of resources.</a:t>
            </a:r>
          </a:p>
          <a:p>
            <a:r>
              <a:rPr lang="en-US"/>
              <a:t>The NSI coordinated Resource </a:t>
            </a:r>
            <a:r>
              <a:rPr lang="en-US"/>
              <a:t>Scheduler </a:t>
            </a:r>
            <a:r>
              <a:rPr lang="en-US"/>
              <a:t>books resources using date &amp; time to a resolution of 1 second.</a:t>
            </a:r>
          </a:p>
          <a:p>
            <a:pPr lvl="1"/>
            <a:r>
              <a:rPr lang="en-US"/>
              <a:t>The resource scheduler reserves the resource in the resourceDB on the RS 1second granularity, and places a “start time” event on the Protocol Event Schedule and an “End Time” event on the Protocol Event Schedule on 1s intervals.</a:t>
            </a:r>
          </a:p>
          <a:p>
            <a:r>
              <a:rPr lang="en-US"/>
              <a:t>NSI Protocol Scheduler (SQ) schedules events on 1 ms granularity, and uses the local system time with resolution of 1 ms, to clock them.</a:t>
            </a:r>
          </a:p>
          <a:p>
            <a:pPr lvl="1"/>
            <a:r>
              <a:rPr lang="en-US"/>
              <a:t>NTP keeps local system time [fairly] accurate to a common global time</a:t>
            </a:r>
          </a:p>
          <a:p>
            <a:pPr lvl="1"/>
            <a:r>
              <a:rPr lang="en-US"/>
              <a:t>The protocol state machine uses the SQ to schedule [microtimed]events (time-outs, grace periods, etc) with 1ms resolution.</a:t>
            </a:r>
          </a:p>
          <a:p>
            <a:r>
              <a:rPr lang="en-US"/>
              <a:t>The Protocol Scheduler should provide the following pseudo API:</a:t>
            </a:r>
          </a:p>
          <a:p>
            <a:pPr lvl="1"/>
            <a:r>
              <a:rPr lang="en-US"/>
              <a:t>eventID= setEvent(datetime.ms, expiryCallback())   or </a:t>
            </a:r>
          </a:p>
          <a:p>
            <a:pPr lvl="1"/>
            <a:r>
              <a:rPr lang="en-US"/>
              <a:t>eventID= setEvent(elapsedtime.ms, expiryCallback())</a:t>
            </a:r>
          </a:p>
          <a:p>
            <a:pPr lvl="1"/>
            <a:r>
              <a:rPr lang="en-US"/>
              <a:t>status= delEvent(eventID)</a:t>
            </a: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6290</TotalTime>
  <Words>896</Words>
  <Application>Microsoft Macintosh PowerPoint</Application>
  <PresentationFormat>On-screen Show (4:3)</PresentationFormat>
  <Paragraphs>100</Paragraphs>
  <Slides>5</Slides>
  <Notes>0</Notes>
  <HiddenSlides>0</HiddenSlides>
  <MMClips>0</MMClips>
  <ScaleCrop>false</ScaleCrop>
  <HeadingPairs>
    <vt:vector size="4" baseType="variant">
      <vt:variant>
        <vt:lpstr>Design Template</vt:lpstr>
      </vt:variant>
      <vt:variant>
        <vt:i4>1</vt:i4>
      </vt:variant>
      <vt:variant>
        <vt:lpstr>Slide Titles</vt:lpstr>
      </vt:variant>
      <vt:variant>
        <vt:i4>5</vt:i4>
      </vt:variant>
    </vt:vector>
  </HeadingPairs>
  <TitlesOfParts>
    <vt:vector size="6" baseType="lpstr">
      <vt:lpstr>Office Theme</vt:lpstr>
      <vt:lpstr>“Time” in the NSI Protocol</vt:lpstr>
      <vt:lpstr>“Time” in the NSI Protocol</vt:lpstr>
      <vt:lpstr>Relative Timing Example – Auto Provisioning</vt:lpstr>
      <vt:lpstr>Timing – Auto Provisioning</vt:lpstr>
      <vt:lpstr>Recommendation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NSI-CS Protocol </dc:title>
  <dc:creator>Jerry Sobieski</dc:creator>
  <cp:lastModifiedBy>Jerry Sobieski</cp:lastModifiedBy>
  <cp:revision>3</cp:revision>
  <dcterms:created xsi:type="dcterms:W3CDTF">2010-10-01T14:14:45Z</dcterms:created>
  <dcterms:modified xsi:type="dcterms:W3CDTF">2010-10-05T23:05:10Z</dcterms:modified>
</cp:coreProperties>
</file>