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
  </p:notesMasterIdLst>
  <p:handoutMasterIdLst>
    <p:handoutMasterId r:id="rId12"/>
  </p:handoutMasterIdLst>
  <p:sldIdLst>
    <p:sldId id="259" r:id="rId2"/>
    <p:sldId id="264" r:id="rId3"/>
    <p:sldId id="263" r:id="rId4"/>
    <p:sldId id="269" r:id="rId5"/>
    <p:sldId id="270" r:id="rId6"/>
    <p:sldId id="275" r:id="rId7"/>
    <p:sldId id="273" r:id="rId8"/>
    <p:sldId id="274" r:id="rId9"/>
    <p:sldId id="265" r:id="rId10"/>
  </p:sldIdLst>
  <p:sldSz cx="9144000" cy="6858000" type="screen4x3"/>
  <p:notesSz cx="6858000" cy="9144000"/>
  <p:defaultTextStyle>
    <a:defPPr>
      <a:defRPr lang="en-GB"/>
    </a:defPPr>
    <a:lvl1pPr algn="r"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r"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r"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r"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r"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D41"/>
    <a:srgbClr val="1E58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20"/>
    <p:restoredTop sz="94660"/>
  </p:normalViewPr>
  <p:slideViewPr>
    <p:cSldViewPr>
      <p:cViewPr varScale="1">
        <p:scale>
          <a:sx n="55" d="100"/>
          <a:sy n="55" d="100"/>
        </p:scale>
        <p:origin x="-130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8BF1629D-596E-46C2-BD36-C87759736F74}" type="slidenum">
              <a:rPr lang="ja-JP" altLang="en-US"/>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1186B827-D48A-4C6D-84D9-53F638E6DD89}" type="slidenum">
              <a:rPr lang="ja-JP" altLang="en-US"/>
              <a:pPr/>
              <a:t>‹#›</a:t>
            </a:fld>
            <a:endParaRPr lang="en-US" altLang="ja-JP"/>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495B3-82C6-4B21-8B03-0A093AD4BE00}" type="slidenum">
              <a:rPr lang="ja-JP" altLang="en-US"/>
              <a:pPr/>
              <a:t>2</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5FA73E-FFA2-4002-9BFF-6E11427F72F5}" type="slidenum">
              <a:rPr lang="ja-JP" altLang="en-US"/>
              <a:pPr/>
              <a:t>9</a:t>
            </a:fld>
            <a:endParaRPr lang="en-US" altLang="ja-JP"/>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ltLang="ja-JP"/>
              <a:t>OGF Full Copyright Notice if necessary</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smtClean="0"/>
              <a:t>Click to edit Master title style</a:t>
            </a:r>
            <a:endParaRPr lang="en-US" altLang="ja-JP"/>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 charset="0"/>
              <a:buNone/>
              <a:defRPr sz="2800">
                <a:solidFill>
                  <a:schemeClr val="bg1"/>
                </a:solidFill>
              </a:defRPr>
            </a:lvl1pPr>
          </a:lstStyle>
          <a:p>
            <a:r>
              <a:rPr lang="en-US" altLang="ja-JP" smtClean="0"/>
              <a:t>Click to edit Master subtitle style</a:t>
            </a:r>
            <a:endParaRPr lang="en-US" altLang="ja-JP"/>
          </a:p>
        </p:txBody>
      </p:sp>
      <p:sp>
        <p:nvSpPr>
          <p:cNvPr id="7182"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pPr>
            <a:r>
              <a:rPr lang="en-US" altLang="ja-JP" sz="600"/>
              <a:t>© 2006 Open Grid Forum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fld id="{37F6DE70-8A5D-4493-A43C-56CCBFD80369}" type="slidenum">
              <a:rPr lang="ja-JP" altLang="en-US"/>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fld id="{F452131B-255A-4169-99C0-E14C1D5A1C40}" type="slidenum">
              <a:rPr lang="ja-JP" altLang="en-US"/>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fld id="{5A380BB9-0D54-4F13-935C-149690877843}" type="slidenum">
              <a:rPr lang="ja-JP" altLang="en-US"/>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fld id="{04D8951B-0D47-4CBB-B204-1012CA630865}" type="slidenum">
              <a:rPr lang="ja-JP" altLang="en-US"/>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fld id="{7854C19C-F819-4637-8D23-F25DB749F105}" type="slidenum">
              <a:rPr lang="ja-JP" altLang="en-US"/>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fld id="{9B81F301-8FA0-4EAE-89AF-3B89EB028CB1}" type="slidenum">
              <a:rPr lang="ja-JP" altLang="en-US"/>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fld id="{EA9927C8-E1C1-47A6-867C-400C18B295C9}" type="slidenum">
              <a:rPr lang="ja-JP" altLang="en-US"/>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fld id="{55173688-F87E-43EC-A0DC-F6190C2044E1}" type="slidenum">
              <a:rPr lang="ja-JP" altLang="en-US"/>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fld id="{E64F4E3F-6BA2-4211-9A51-90C58E7216A7}" type="slidenum">
              <a:rPr lang="ja-JP" altLang="en-US"/>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fld id="{1FB17B48-9CCB-4E81-91A3-45BF2F69BEA5}" type="slidenum">
              <a:rPr lang="ja-JP" altLang="en-US"/>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auto">
          <a:xfrm>
            <a:off x="7308304" y="6309320"/>
            <a:ext cx="1835696" cy="5486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charset="-128"/>
            </a:endParaRPr>
          </a:p>
        </p:txBody>
      </p:sp>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fld id="{8D3DEB17-C07B-47AA-BC65-6A5CED365580}" type="slidenum">
              <a:rPr lang="ja-JP" altLang="en-US"/>
              <a:pPr/>
              <a:t>‹#›</a:t>
            </a:fld>
            <a:endParaRPr lang="en-US" altLang="ja-JP"/>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lstStyle/>
          <a:p>
            <a:pPr algn="l" eaLnBrk="1" hangingPunct="1">
              <a:spcBef>
                <a:spcPct val="20000"/>
              </a:spcBef>
              <a:buClr>
                <a:schemeClr val="accent2"/>
              </a:buClr>
              <a:buFont typeface="Times" pitchFamily="1" charset="0"/>
              <a:buNone/>
            </a:pPr>
            <a:endParaRPr lang="ja-JP" altLang="en-US" sz="2800">
              <a:solidFill>
                <a:schemeClr val="bg1"/>
              </a:solidFill>
            </a:endParaRPr>
          </a:p>
        </p:txBody>
      </p:sp>
      <p:sp>
        <p:nvSpPr>
          <p:cNvPr id="1041" name="Rectangle 17"/>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1042" name="Rectangle 18"/>
          <p:cNvSpPr>
            <a:spLocks noGrp="1" noChangeArrowheads="1"/>
          </p:cNvSpPr>
          <p:nvPr>
            <p:ph type="body" idx="1"/>
          </p:nvPr>
        </p:nvSpPr>
        <p:spPr bwMode="auto">
          <a:xfrm>
            <a:off x="685800" y="1524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pPr>
            <a:r>
              <a:rPr lang="en-US" altLang="ja-JP" sz="600"/>
              <a:t>© 2006 Open Grid Forum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1" fontAlgn="base" hangingPunct="1">
        <a:spcBef>
          <a:spcPct val="0"/>
        </a:spcBef>
        <a:spcAft>
          <a:spcPct val="0"/>
        </a:spcAft>
        <a:defRPr sz="3500">
          <a:solidFill>
            <a:schemeClr val="tx1"/>
          </a:solidFill>
          <a:latin typeface="+mj-lt"/>
          <a:ea typeface="+mj-ea"/>
          <a:cs typeface="+mj-cs"/>
        </a:defRPr>
      </a:lvl1pPr>
      <a:lvl2pPr algn="l" rtl="0" eaLnBrk="1" fontAlgn="base" hangingPunct="1">
        <a:spcBef>
          <a:spcPct val="0"/>
        </a:spcBef>
        <a:spcAft>
          <a:spcPct val="0"/>
        </a:spcAft>
        <a:defRPr sz="3500">
          <a:solidFill>
            <a:schemeClr val="tx1"/>
          </a:solidFill>
          <a:latin typeface="Arial" charset="0"/>
          <a:ea typeface="ＭＳ Ｐゴシック" charset="-128"/>
        </a:defRPr>
      </a:lvl2pPr>
      <a:lvl3pPr algn="l" rtl="0" eaLnBrk="1" fontAlgn="base" hangingPunct="1">
        <a:spcBef>
          <a:spcPct val="0"/>
        </a:spcBef>
        <a:spcAft>
          <a:spcPct val="0"/>
        </a:spcAft>
        <a:defRPr sz="3500">
          <a:solidFill>
            <a:schemeClr val="tx1"/>
          </a:solidFill>
          <a:latin typeface="Arial" charset="0"/>
          <a:ea typeface="ＭＳ Ｐゴシック" charset="-128"/>
        </a:defRPr>
      </a:lvl3pPr>
      <a:lvl4pPr algn="l" rtl="0" eaLnBrk="1" fontAlgn="base" hangingPunct="1">
        <a:spcBef>
          <a:spcPct val="0"/>
        </a:spcBef>
        <a:spcAft>
          <a:spcPct val="0"/>
        </a:spcAft>
        <a:defRPr sz="3500">
          <a:solidFill>
            <a:schemeClr val="tx1"/>
          </a:solidFill>
          <a:latin typeface="Arial" charset="0"/>
          <a:ea typeface="ＭＳ Ｐゴシック" charset="-128"/>
        </a:defRPr>
      </a:lvl4pPr>
      <a:lvl5pPr algn="l" rtl="0" eaLnBrk="1" fontAlgn="base" hangingPunct="1">
        <a:spcBef>
          <a:spcPct val="0"/>
        </a:spcBef>
        <a:spcAft>
          <a:spcPct val="0"/>
        </a:spcAft>
        <a:defRPr sz="3500">
          <a:solidFill>
            <a:schemeClr val="tx1"/>
          </a:solidFill>
          <a:latin typeface="Arial" charset="0"/>
          <a:ea typeface="ＭＳ Ｐゴシック" charset="-128"/>
        </a:defRPr>
      </a:lvl5pPr>
      <a:lvl6pPr marL="457200" algn="l" rtl="0" eaLnBrk="1" fontAlgn="base" hangingPunct="1">
        <a:spcBef>
          <a:spcPct val="0"/>
        </a:spcBef>
        <a:spcAft>
          <a:spcPct val="0"/>
        </a:spcAft>
        <a:defRPr sz="3500">
          <a:solidFill>
            <a:schemeClr val="tx1"/>
          </a:solidFill>
          <a:latin typeface="Arial" charset="0"/>
          <a:ea typeface="ＭＳ Ｐゴシック" charset="-128"/>
        </a:defRPr>
      </a:lvl6pPr>
      <a:lvl7pPr marL="914400" algn="l" rtl="0" eaLnBrk="1" fontAlgn="base" hangingPunct="1">
        <a:spcBef>
          <a:spcPct val="0"/>
        </a:spcBef>
        <a:spcAft>
          <a:spcPct val="0"/>
        </a:spcAft>
        <a:defRPr sz="3500">
          <a:solidFill>
            <a:schemeClr val="tx1"/>
          </a:solidFill>
          <a:latin typeface="Arial" charset="0"/>
          <a:ea typeface="ＭＳ Ｐゴシック" charset="-128"/>
        </a:defRPr>
      </a:lvl7pPr>
      <a:lvl8pPr marL="1371600" algn="l" rtl="0" eaLnBrk="1" fontAlgn="base" hangingPunct="1">
        <a:spcBef>
          <a:spcPct val="0"/>
        </a:spcBef>
        <a:spcAft>
          <a:spcPct val="0"/>
        </a:spcAft>
        <a:defRPr sz="3500">
          <a:solidFill>
            <a:schemeClr val="tx1"/>
          </a:solidFill>
          <a:latin typeface="Arial" charset="0"/>
          <a:ea typeface="ＭＳ Ｐゴシック" charset="-128"/>
        </a:defRPr>
      </a:lvl8pPr>
      <a:lvl9pPr marL="1828800" algn="l" rtl="0" eaLnBrk="1" fontAlgn="base" hangingPunct="1">
        <a:spcBef>
          <a:spcPct val="0"/>
        </a:spcBef>
        <a:spcAft>
          <a:spcPct val="0"/>
        </a:spcAft>
        <a:defRPr sz="3500">
          <a:solidFill>
            <a:schemeClr val="tx1"/>
          </a:solidFill>
          <a:latin typeface="Arial" charset="0"/>
          <a:ea typeface="ＭＳ Ｐゴシック" charset="-128"/>
        </a:defRPr>
      </a:lvl9pPr>
    </p:titleStyle>
    <p:bodyStyle>
      <a:lvl1pPr marL="342900" indent="-342900" algn="l" rtl="0" eaLnBrk="1" fontAlgn="base" hangingPunct="1">
        <a:spcBef>
          <a:spcPct val="20000"/>
        </a:spcBef>
        <a:spcAft>
          <a:spcPct val="0"/>
        </a:spcAft>
        <a:buClr>
          <a:schemeClr val="accent2"/>
        </a:buClr>
        <a:buFont typeface="Times" pitchFamily="1"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400">
          <a:solidFill>
            <a:schemeClr val="tx1"/>
          </a:solidFill>
          <a:latin typeface="+mn-lt"/>
          <a:ea typeface="+mn-ea"/>
        </a:defRPr>
      </a:lvl2pPr>
      <a:lvl3pPr marL="1143000" indent="-228600" algn="l" rtl="0" eaLnBrk="1" fontAlgn="base" hangingPunct="1">
        <a:spcBef>
          <a:spcPct val="20000"/>
        </a:spcBef>
        <a:spcAft>
          <a:spcPct val="0"/>
        </a:spcAft>
        <a:buClr>
          <a:schemeClr val="accent2"/>
        </a:buClr>
        <a:buChar char="•"/>
        <a:defRPr sz="2000">
          <a:solidFill>
            <a:schemeClr val="tx1"/>
          </a:solidFill>
          <a:latin typeface="+mn-lt"/>
          <a:ea typeface="+mn-ea"/>
        </a:defRPr>
      </a:lvl3pPr>
      <a:lvl4pPr marL="1600200" indent="-228600" algn="l" rtl="0" eaLnBrk="1" fontAlgn="base" hangingPunct="1">
        <a:spcBef>
          <a:spcPct val="20000"/>
        </a:spcBef>
        <a:spcAft>
          <a:spcPct val="0"/>
        </a:spcAft>
        <a:defRPr sz="1800">
          <a:solidFill>
            <a:schemeClr val="tx1"/>
          </a:solidFill>
          <a:latin typeface="+mn-lt"/>
          <a:ea typeface="+mn-ea"/>
        </a:defRPr>
      </a:lvl4pPr>
      <a:lvl5pPr marL="2057400" indent="-228600" algn="l" rtl="0" eaLnBrk="1" fontAlgn="base" hangingPunct="1">
        <a:spcBef>
          <a:spcPct val="20000"/>
        </a:spcBef>
        <a:spcAft>
          <a:spcPct val="0"/>
        </a:spcAft>
        <a:buChar char="»"/>
        <a:defRPr sz="18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redmine.ogf.org/dmsf_files/15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en-US" altLang="ja-JP" dirty="0" smtClean="0"/>
              <a:t>VOMSPROC WG</a:t>
            </a:r>
            <a:endParaRPr lang="ja-JP" altLang="en-US"/>
          </a:p>
        </p:txBody>
      </p:sp>
      <p:sp>
        <p:nvSpPr>
          <p:cNvPr id="9226" name="Rectangle 10"/>
          <p:cNvSpPr>
            <a:spLocks noGrp="1" noChangeArrowheads="1"/>
          </p:cNvSpPr>
          <p:nvPr>
            <p:ph type="subTitle" idx="1"/>
          </p:nvPr>
        </p:nvSpPr>
        <p:spPr/>
        <p:txBody>
          <a:bodyPr/>
          <a:lstStyle/>
          <a:p>
            <a:r>
              <a:rPr lang="en-US" altLang="ja-JP" i="1" dirty="0" smtClean="0"/>
              <a:t>OGF36, Chicago, IL, US</a:t>
            </a:r>
            <a:endParaRPr lang="ja-JP" altLang="en-US" i="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E22CDE41-2DFB-417C-9866-042FD83FDEB2}" type="slidenum">
              <a:rPr lang="ja-JP" altLang="en-US"/>
              <a:pPr/>
              <a:t>2</a:t>
            </a:fld>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114800"/>
          </a:xfrm>
        </p:spPr>
        <p:txBody>
          <a:bodyPr/>
          <a:lstStyle/>
          <a:p>
            <a:pPr>
              <a:lnSpc>
                <a:spcPct val="90000"/>
              </a:lnSpc>
              <a:spcBef>
                <a:spcPct val="0"/>
              </a:spcBef>
            </a:pPr>
            <a:r>
              <a:rPr lang="ja-JP" altLang="en-US" sz="1200">
                <a:latin typeface="Arial"/>
              </a:rPr>
              <a:t>“</a:t>
            </a:r>
            <a:r>
              <a:rPr lang="en-US" altLang="ja-JP" sz="1200">
                <a:latin typeface="Verdana" pitchFamily="1" charset="0"/>
              </a:rPr>
              <a:t>I acknowledge that participation in this meeting is subject to the OGF Intellectual Property Policy.</a:t>
            </a:r>
            <a:r>
              <a:rPr lang="en-US" altLang="ja-JP" sz="1200">
                <a:latin typeface="Arial"/>
              </a:rPr>
              <a:t>”</a:t>
            </a:r>
            <a:endParaRPr lang="en-US" altLang="ja-JP" sz="1200">
              <a:latin typeface="Verdana" pitchFamily="1" charset="0"/>
            </a:endParaRPr>
          </a:p>
          <a:p>
            <a:pPr>
              <a:lnSpc>
                <a:spcPct val="90000"/>
              </a:lnSpc>
              <a:spcBef>
                <a:spcPct val="0"/>
              </a:spcBef>
            </a:pPr>
            <a:r>
              <a:rPr lang="en-US" altLang="ja-JP" sz="1200">
                <a:latin typeface="Verdana" pitchFamily="1" charset="0"/>
              </a:rPr>
              <a:t>Intellectual Property Notices Note Well:  </a:t>
            </a:r>
            <a:r>
              <a:rPr lang="en-US" altLang="ja-JP" sz="1200">
                <a:solidFill>
                  <a:srgbClr val="444444"/>
                </a:solidFill>
                <a:latin typeface="Verdana" pitchFamily="1"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a:latin typeface="Verdana" pitchFamily="1" charset="0"/>
            </a:endParaRPr>
          </a:p>
          <a:p>
            <a:pPr lvl="2">
              <a:lnSpc>
                <a:spcPct val="90000"/>
              </a:lnSpc>
              <a:spcBef>
                <a:spcPct val="0"/>
              </a:spcBef>
            </a:pPr>
            <a:r>
              <a:rPr lang="en-US" altLang="ja-JP" sz="900">
                <a:solidFill>
                  <a:srgbClr val="444444"/>
                </a:solidFill>
                <a:latin typeface="Verdana" pitchFamily="1" charset="0"/>
              </a:rPr>
              <a:t>the OGF plenary session,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any OGF working group or portion thereof,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OGF Board of Directors, the GFSG, or any member thereof on behalf of the OGF,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ADCOM, or any member thereof on behalf of the ADCOM,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any OGF mailing list, including any group list, or any other list functioning under OGF auspices,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OGF Editor or the document authoring and review process </a:t>
            </a:r>
            <a:endParaRPr lang="en-US" altLang="ja-JP" sz="900">
              <a:latin typeface="Verdana" pitchFamily="1" charset="0"/>
            </a:endParaRPr>
          </a:p>
          <a:p>
            <a:pPr>
              <a:lnSpc>
                <a:spcPct val="90000"/>
              </a:lnSpc>
              <a:spcBef>
                <a:spcPct val="0"/>
              </a:spcBef>
            </a:pPr>
            <a:r>
              <a:rPr lang="en-US" altLang="ja-JP" sz="1200">
                <a:solidFill>
                  <a:srgbClr val="444444"/>
                </a:solidFill>
                <a:latin typeface="Verdana" pitchFamily="1" charset="0"/>
              </a:rPr>
              <a:t>Statements made outside of a OGF meeting, mailing list or other function, that are clearly not intended to be input to an OGF activity, group or function, are not subject to these provisions.</a:t>
            </a:r>
          </a:p>
          <a:p>
            <a:pPr>
              <a:lnSpc>
                <a:spcPct val="90000"/>
              </a:lnSpc>
              <a:spcBef>
                <a:spcPct val="0"/>
              </a:spcBef>
            </a:pPr>
            <a:r>
              <a:rPr lang="en-US" altLang="ja-JP" sz="1200">
                <a:solidFill>
                  <a:srgbClr val="444444"/>
                </a:solidFill>
                <a:latin typeface="Verdana" pitchFamily="1" charset="0"/>
              </a:rPr>
              <a:t>Excerpt from Appendix B of GFD-C.1: </a:t>
            </a:r>
            <a:r>
              <a:rPr lang="en-US" altLang="ja-JP" sz="1200">
                <a:solidFill>
                  <a:srgbClr val="444444"/>
                </a:solidFill>
                <a:latin typeface="Arial"/>
              </a:rPr>
              <a:t>”</a:t>
            </a:r>
            <a:r>
              <a:rPr lang="en-US" altLang="ja-JP" sz="1200">
                <a:solidFill>
                  <a:srgbClr val="444444"/>
                </a:solidFill>
                <a:latin typeface="Verdana" pitchFamily="1"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a:solidFill>
                  <a:srgbClr val="444444"/>
                </a:solidFill>
                <a:latin typeface="Arial"/>
              </a:rPr>
              <a:t>”</a:t>
            </a:r>
            <a:endParaRPr lang="en-US" altLang="ja-JP" sz="1200">
              <a:solidFill>
                <a:srgbClr val="444444"/>
              </a:solidFill>
              <a:latin typeface="Verdana" pitchFamily="1" charset="0"/>
            </a:endParaRPr>
          </a:p>
          <a:p>
            <a:pPr>
              <a:lnSpc>
                <a:spcPct val="90000"/>
              </a:lnSpc>
              <a:spcBef>
                <a:spcPct val="0"/>
              </a:spcBef>
            </a:pPr>
            <a:endParaRPr lang="en-US" altLang="ja-JP" sz="1200">
              <a:solidFill>
                <a:srgbClr val="444444"/>
              </a:solidFill>
              <a:latin typeface="Verdana" pitchFamily="1" charset="0"/>
            </a:endParaRPr>
          </a:p>
          <a:p>
            <a:pPr>
              <a:lnSpc>
                <a:spcPct val="90000"/>
              </a:lnSpc>
            </a:pPr>
            <a:r>
              <a:rPr lang="en-US" altLang="ja-JP" sz="1200">
                <a:latin typeface="Verdana" pitchFamily="1" charset="0"/>
              </a:rPr>
              <a:t>OGF Intellectual Property Policies are adapted from the IETF Intellectual Property Policies that support the Internet Standards Process.</a:t>
            </a:r>
            <a:endParaRPr lang="en-US" altLang="ja-JP" sz="2800">
              <a:latin typeface="Verdana" pitchFamily="1"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E4976655-FF1C-44A8-88F9-654D2DF596BC}" type="slidenum">
              <a:rPr lang="ja-JP" altLang="en-US"/>
              <a:pPr/>
              <a:t>3</a:t>
            </a:fld>
            <a:endParaRPr lang="en-US" altLang="ja-JP"/>
          </a:p>
        </p:txBody>
      </p:sp>
      <p:sp>
        <p:nvSpPr>
          <p:cNvPr id="45060" name="Rectangle 4"/>
          <p:cNvSpPr>
            <a:spLocks noGrp="1" noChangeArrowheads="1"/>
          </p:cNvSpPr>
          <p:nvPr>
            <p:ph type="title"/>
          </p:nvPr>
        </p:nvSpPr>
        <p:spPr/>
        <p:txBody>
          <a:bodyPr/>
          <a:lstStyle/>
          <a:p>
            <a:r>
              <a:rPr lang="en-US" altLang="ja-JP" dirty="0" smtClean="0"/>
              <a:t>Background</a:t>
            </a:r>
            <a:endParaRPr lang="ja-JP" altLang="en-US"/>
          </a:p>
        </p:txBody>
      </p:sp>
      <p:sp>
        <p:nvSpPr>
          <p:cNvPr id="45061" name="Rectangle 5"/>
          <p:cNvSpPr>
            <a:spLocks noGrp="1" noChangeArrowheads="1"/>
          </p:cNvSpPr>
          <p:nvPr>
            <p:ph type="body" idx="1"/>
          </p:nvPr>
        </p:nvSpPr>
        <p:spPr/>
        <p:txBody>
          <a:bodyPr/>
          <a:lstStyle/>
          <a:p>
            <a:r>
              <a:rPr lang="en-US" altLang="ja-JP" dirty="0" smtClean="0"/>
              <a:t>VOMS attributes are the most common mechanism to convey community </a:t>
            </a:r>
            <a:r>
              <a:rPr lang="en-US" altLang="ja-JP" dirty="0" smtClean="0"/>
              <a:t>membership, in </a:t>
            </a:r>
            <a:r>
              <a:rPr lang="en-US" altLang="ja-JP" dirty="0" smtClean="0"/>
              <a:t>particular as ACs in proxy chains</a:t>
            </a:r>
          </a:p>
          <a:p>
            <a:r>
              <a:rPr lang="en-US" altLang="ja-JP" dirty="0" smtClean="0"/>
              <a:t>have well defined syntax format and conveyance mechanism: </a:t>
            </a:r>
            <a:r>
              <a:rPr lang="en-US" altLang="ja-JP" dirty="0" smtClean="0"/>
              <a:t>GFD.182</a:t>
            </a:r>
          </a:p>
          <a:p>
            <a:r>
              <a:rPr lang="en-US" altLang="ja-JP" dirty="0" smtClean="0"/>
              <a:t>lack usage parsing rules in SAML space</a:t>
            </a:r>
            <a:endParaRPr lang="en-US" altLang="ja-JP"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WG scope</a:t>
            </a:r>
            <a:endParaRPr lang="en-GB" dirty="0"/>
          </a:p>
        </p:txBody>
      </p:sp>
      <p:sp>
        <p:nvSpPr>
          <p:cNvPr id="3" name="Content Placeholder 2"/>
          <p:cNvSpPr>
            <a:spLocks noGrp="1"/>
          </p:cNvSpPr>
          <p:nvPr>
            <p:ph idx="1"/>
          </p:nvPr>
        </p:nvSpPr>
        <p:spPr/>
        <p:txBody>
          <a:bodyPr/>
          <a:lstStyle/>
          <a:p>
            <a:pPr marL="457200" indent="-457200">
              <a:buFont typeface="+mj-lt"/>
              <a:buAutoNum type="arabicPeriod"/>
            </a:pPr>
            <a:r>
              <a:rPr lang="en-US" sz="2400" dirty="0" smtClean="0"/>
              <a:t>provide </a:t>
            </a:r>
            <a:r>
              <a:rPr lang="en-US" sz="2400" dirty="0" smtClean="0"/>
              <a:t>recommendations for the interpretations of VOMS Attribute </a:t>
            </a:r>
            <a:r>
              <a:rPr lang="en-US" sz="2400" dirty="0" smtClean="0"/>
              <a:t>Certificates</a:t>
            </a:r>
            <a:endParaRPr lang="en-US" sz="2400" dirty="0" smtClean="0"/>
          </a:p>
          <a:p>
            <a:pPr marL="457200" indent="-457200">
              <a:buFont typeface="+mj-lt"/>
              <a:buAutoNum type="arabicPeriod"/>
            </a:pPr>
            <a:r>
              <a:rPr lang="en-US" sz="2400" dirty="0" smtClean="0"/>
              <a:t>review </a:t>
            </a:r>
            <a:r>
              <a:rPr lang="en-US" sz="2400" dirty="0" smtClean="0"/>
              <a:t>the validation guidance given in GFD.182 and consider any necessary revisions to section 4.4 therein, in view of the proposed recommendations. </a:t>
            </a:r>
          </a:p>
          <a:p>
            <a:pPr marL="457200" indent="-457200">
              <a:buFont typeface="+mj-lt"/>
              <a:buAutoNum type="arabicPeriod"/>
            </a:pPr>
            <a:r>
              <a:rPr lang="en-US" sz="2400" dirty="0" smtClean="0"/>
              <a:t>document </a:t>
            </a:r>
            <a:r>
              <a:rPr lang="en-US" sz="2400" dirty="0" smtClean="0"/>
              <a:t>the current understanding of how validation parsing rules should be applied for collated VOMS attributes when used in a SAML environment.</a:t>
            </a:r>
            <a:endParaRPr lang="en-US" sz="2400" dirty="0"/>
          </a:p>
        </p:txBody>
      </p:sp>
      <p:sp>
        <p:nvSpPr>
          <p:cNvPr id="4" name="Footer Placeholder 3"/>
          <p:cNvSpPr>
            <a:spLocks noGrp="1"/>
          </p:cNvSpPr>
          <p:nvPr>
            <p:ph type="ftr" sz="quarter" idx="10"/>
          </p:nvPr>
        </p:nvSpPr>
        <p:spPr/>
        <p:txBody>
          <a:bodyPr/>
          <a:lstStyle/>
          <a:p>
            <a:fld id="{5A380BB9-0D54-4F13-935C-149690877843}" type="slidenum">
              <a:rPr lang="ja-JP" altLang="en-US" smtClean="0"/>
              <a:pPr/>
              <a:t>4</a:t>
            </a:fld>
            <a:endParaRPr lang="en-US" altLang="ja-JP"/>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Time line and plans</a:t>
            </a:r>
            <a:endParaRPr lang="en-GB" dirty="0"/>
          </a:p>
        </p:txBody>
      </p:sp>
      <p:sp>
        <p:nvSpPr>
          <p:cNvPr id="3" name="Content Placeholder 2"/>
          <p:cNvSpPr>
            <a:spLocks noGrp="1"/>
          </p:cNvSpPr>
          <p:nvPr>
            <p:ph idx="1"/>
          </p:nvPr>
        </p:nvSpPr>
        <p:spPr/>
        <p:txBody>
          <a:bodyPr/>
          <a:lstStyle/>
          <a:p>
            <a:r>
              <a:rPr lang="en-GB" sz="2400" dirty="0" smtClean="0"/>
              <a:t>Prerequisites:</a:t>
            </a:r>
          </a:p>
          <a:p>
            <a:pPr lvl="1"/>
            <a:r>
              <a:rPr lang="en-GB" sz="2000" dirty="0" smtClean="0"/>
              <a:t>input from VOMS team</a:t>
            </a:r>
          </a:p>
          <a:p>
            <a:pPr lvl="1"/>
            <a:r>
              <a:rPr lang="en-GB" sz="2000" dirty="0" smtClean="0"/>
              <a:t>input from main validation service providers, including EMI’s CAL and in LCMAPS ‘verify-proxy’ for use via gt4-authz-callout for IGE</a:t>
            </a:r>
          </a:p>
          <a:p>
            <a:r>
              <a:rPr lang="en-GB" sz="2400" dirty="0" smtClean="0"/>
              <a:t>Does not impact </a:t>
            </a:r>
            <a:r>
              <a:rPr lang="en-GB" sz="2400" dirty="0" err="1" smtClean="0"/>
              <a:t>authZ</a:t>
            </a:r>
            <a:r>
              <a:rPr lang="en-GB" sz="2400" dirty="0" smtClean="0"/>
              <a:t> services proper</a:t>
            </a:r>
          </a:p>
          <a:p>
            <a:r>
              <a:rPr lang="en-GB" sz="2400" dirty="0" smtClean="0"/>
              <a:t>‘Target </a:t>
            </a:r>
            <a:r>
              <a:rPr lang="en-GB" sz="2400" dirty="0" smtClean="0"/>
              <a:t>a good draft by </a:t>
            </a:r>
            <a:r>
              <a:rPr lang="en-GB" sz="2400" dirty="0" smtClean="0"/>
              <a:t>OGF36 </a:t>
            </a:r>
            <a:r>
              <a:rPr lang="en-GB" sz="2400" dirty="0" smtClean="0"/>
              <a:t>(Delft) in </a:t>
            </a:r>
            <a:r>
              <a:rPr lang="en-GB" sz="2400" dirty="0" smtClean="0"/>
              <a:t>October’</a:t>
            </a:r>
            <a:endParaRPr lang="en-GB" sz="2400" dirty="0" smtClean="0"/>
          </a:p>
        </p:txBody>
      </p:sp>
      <p:sp>
        <p:nvSpPr>
          <p:cNvPr id="4" name="Footer Placeholder 3"/>
          <p:cNvSpPr>
            <a:spLocks noGrp="1"/>
          </p:cNvSpPr>
          <p:nvPr>
            <p:ph type="ftr" sz="quarter" idx="10"/>
          </p:nvPr>
        </p:nvSpPr>
        <p:spPr/>
        <p:txBody>
          <a:bodyPr/>
          <a:lstStyle/>
          <a:p>
            <a:fld id="{5A380BB9-0D54-4F13-935C-149690877843}" type="slidenum">
              <a:rPr lang="ja-JP" altLang="en-US" smtClean="0"/>
              <a:pPr/>
              <a:t>5</a:t>
            </a:fld>
            <a:endParaRPr lang="en-US" altLang="ja-JP"/>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VOMS Parsing Rules (doc#1)</a:t>
            </a:r>
            <a:endParaRPr lang="en-GB" dirty="0"/>
          </a:p>
        </p:txBody>
      </p:sp>
      <p:sp>
        <p:nvSpPr>
          <p:cNvPr id="3" name="Content Placeholder 2"/>
          <p:cNvSpPr>
            <a:spLocks noGrp="1"/>
          </p:cNvSpPr>
          <p:nvPr>
            <p:ph idx="1"/>
          </p:nvPr>
        </p:nvSpPr>
        <p:spPr/>
        <p:txBody>
          <a:bodyPr/>
          <a:lstStyle/>
          <a:p>
            <a:r>
              <a:rPr lang="en-GB" dirty="0" smtClean="0"/>
              <a:t>on </a:t>
            </a:r>
            <a:r>
              <a:rPr lang="en-GB" dirty="0" err="1" smtClean="0"/>
              <a:t>redmine</a:t>
            </a:r>
            <a:r>
              <a:rPr lang="en-GB" dirty="0" smtClean="0"/>
              <a:t> </a:t>
            </a:r>
            <a:r>
              <a:rPr lang="en-GB" dirty="0" smtClean="0">
                <a:hlinkClick r:id="rId2"/>
              </a:rPr>
              <a:t>http</a:t>
            </a:r>
            <a:r>
              <a:rPr lang="en-GB" dirty="0" smtClean="0">
                <a:hlinkClick r:id="rId2"/>
              </a:rPr>
              <a:t>://</a:t>
            </a:r>
            <a:r>
              <a:rPr lang="en-GB" dirty="0" smtClean="0">
                <a:hlinkClick r:id="rId2"/>
              </a:rPr>
              <a:t>redmine.ogf.org/dmsf_files/159</a:t>
            </a:r>
            <a:endParaRPr lang="en-GB" dirty="0" smtClean="0"/>
          </a:p>
          <a:p>
            <a:r>
              <a:rPr lang="en-GB" dirty="0" smtClean="0"/>
              <a:t>current </a:t>
            </a:r>
            <a:r>
              <a:rPr lang="en-GB" dirty="0" err="1" smtClean="0"/>
              <a:t>ToC</a:t>
            </a:r>
            <a:endParaRPr lang="en-GB" dirty="0" smtClean="0"/>
          </a:p>
          <a:p>
            <a:pPr lvl="1"/>
            <a:r>
              <a:rPr lang="en-US" dirty="0" smtClean="0"/>
              <a:t>1</a:t>
            </a:r>
            <a:r>
              <a:rPr lang="en-US" dirty="0" smtClean="0"/>
              <a:t>	</a:t>
            </a:r>
            <a:r>
              <a:rPr lang="en-US" dirty="0" smtClean="0"/>
              <a:t> Introduction</a:t>
            </a:r>
            <a:endParaRPr lang="en-US" dirty="0" smtClean="0"/>
          </a:p>
          <a:p>
            <a:pPr lvl="1"/>
            <a:r>
              <a:rPr lang="en-US" dirty="0" smtClean="0"/>
              <a:t>2 Notational Conventions</a:t>
            </a:r>
            <a:endParaRPr lang="en-US" dirty="0" smtClean="0"/>
          </a:p>
          <a:p>
            <a:pPr lvl="1"/>
            <a:r>
              <a:rPr lang="en-US" dirty="0" smtClean="0"/>
              <a:t>3	 </a:t>
            </a:r>
            <a:r>
              <a:rPr lang="en-US" dirty="0" smtClean="0"/>
              <a:t>VOMS </a:t>
            </a:r>
            <a:r>
              <a:rPr lang="en-US" dirty="0" smtClean="0"/>
              <a:t>proxy chain </a:t>
            </a:r>
            <a:r>
              <a:rPr lang="en-US" dirty="0" smtClean="0"/>
              <a:t>structure</a:t>
            </a:r>
            <a:endParaRPr lang="en-US" dirty="0" smtClean="0"/>
          </a:p>
          <a:p>
            <a:pPr lvl="1"/>
            <a:r>
              <a:rPr lang="en-US" dirty="0" smtClean="0"/>
              <a:t>3.1 Validity </a:t>
            </a:r>
            <a:r>
              <a:rPr lang="en-US" dirty="0" smtClean="0"/>
              <a:t>period and renewal </a:t>
            </a:r>
            <a:r>
              <a:rPr lang="en-US" dirty="0" smtClean="0"/>
              <a:t>requirements</a:t>
            </a:r>
            <a:endParaRPr lang="en-US" dirty="0" smtClean="0"/>
          </a:p>
          <a:p>
            <a:pPr lvl="1"/>
            <a:r>
              <a:rPr lang="en-US" dirty="0" smtClean="0"/>
              <a:t>3.2 Scoping requirements</a:t>
            </a:r>
            <a:endParaRPr lang="en-US" dirty="0" smtClean="0"/>
          </a:p>
          <a:p>
            <a:pPr lvl="1"/>
            <a:r>
              <a:rPr lang="en-US" dirty="0" smtClean="0"/>
              <a:t>4	</a:t>
            </a:r>
            <a:r>
              <a:rPr lang="en-US" dirty="0" smtClean="0"/>
              <a:t> Parsing rules</a:t>
            </a:r>
            <a:endParaRPr lang="en-US" dirty="0" smtClean="0"/>
          </a:p>
          <a:p>
            <a:pPr lvl="1"/>
            <a:r>
              <a:rPr lang="en-US" dirty="0" smtClean="0"/>
              <a:t>5	</a:t>
            </a:r>
            <a:r>
              <a:rPr lang="en-US" dirty="0" smtClean="0"/>
              <a:t> Security Considerations</a:t>
            </a:r>
            <a:endParaRPr lang="en-US" dirty="0" smtClean="0"/>
          </a:p>
          <a:p>
            <a:pPr lvl="1"/>
            <a:endParaRPr lang="en-GB" dirty="0"/>
          </a:p>
        </p:txBody>
      </p:sp>
      <p:sp>
        <p:nvSpPr>
          <p:cNvPr id="4" name="Footer Placeholder 3"/>
          <p:cNvSpPr>
            <a:spLocks noGrp="1"/>
          </p:cNvSpPr>
          <p:nvPr>
            <p:ph type="ftr" sz="quarter" idx="10"/>
          </p:nvPr>
        </p:nvSpPr>
        <p:spPr/>
        <p:txBody>
          <a:bodyPr/>
          <a:lstStyle/>
          <a:p>
            <a:fld id="{5A380BB9-0D54-4F13-935C-149690877843}" type="slidenum">
              <a:rPr lang="ja-JP" altLang="en-US" smtClean="0"/>
              <a:pPr/>
              <a:t>6</a:t>
            </a:fld>
            <a:endParaRPr lang="en-US" altLang="ja-JP"/>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VOMS Parsing Rules (doc#1)</a:t>
            </a:r>
            <a:endParaRPr lang="en-GB" dirty="0"/>
          </a:p>
        </p:txBody>
      </p:sp>
      <p:sp>
        <p:nvSpPr>
          <p:cNvPr id="3" name="Content Placeholder 2"/>
          <p:cNvSpPr>
            <a:spLocks noGrp="1"/>
          </p:cNvSpPr>
          <p:nvPr>
            <p:ph idx="1"/>
          </p:nvPr>
        </p:nvSpPr>
        <p:spPr/>
        <p:txBody>
          <a:bodyPr/>
          <a:lstStyle/>
          <a:p>
            <a:pPr>
              <a:tabLst>
                <a:tab pos="1978025" algn="l"/>
              </a:tabLst>
            </a:pPr>
            <a:r>
              <a:rPr lang="en-GB" dirty="0" smtClean="0">
                <a:solidFill>
                  <a:srgbClr val="00B050"/>
                </a:solidFill>
              </a:rPr>
              <a:t>determining </a:t>
            </a:r>
            <a:r>
              <a:rPr lang="en-GB" dirty="0" smtClean="0">
                <a:solidFill>
                  <a:srgbClr val="00B050"/>
                </a:solidFill>
              </a:rPr>
              <a:t>the effective attribute set for collated VOMS attributes</a:t>
            </a:r>
          </a:p>
          <a:p>
            <a:pPr>
              <a:tabLst>
                <a:tab pos="1978025" algn="l"/>
              </a:tabLst>
            </a:pPr>
            <a:r>
              <a:rPr lang="en-GB" dirty="0" smtClean="0">
                <a:solidFill>
                  <a:srgbClr val="00B050"/>
                </a:solidFill>
              </a:rPr>
              <a:t>what </a:t>
            </a:r>
            <a:r>
              <a:rPr lang="en-GB" dirty="0" smtClean="0">
                <a:solidFill>
                  <a:srgbClr val="00B050"/>
                </a:solidFill>
              </a:rPr>
              <a:t>to do if one out of a bag of VOMS ACs at the same level is expired</a:t>
            </a:r>
            <a:endParaRPr lang="en-GB" sz="3600" dirty="0" smtClean="0">
              <a:solidFill>
                <a:srgbClr val="00B050"/>
              </a:solidFill>
            </a:endParaRPr>
          </a:p>
          <a:p>
            <a:r>
              <a:rPr lang="en-GB" dirty="0" smtClean="0">
                <a:solidFill>
                  <a:srgbClr val="C00000"/>
                </a:solidFill>
              </a:rPr>
              <a:t>the order in which attributes are interpreted</a:t>
            </a:r>
          </a:p>
          <a:p>
            <a:r>
              <a:rPr lang="en-GB" dirty="0" smtClean="0">
                <a:solidFill>
                  <a:srgbClr val="C00000"/>
                </a:solidFill>
              </a:rPr>
              <a:t>review </a:t>
            </a:r>
            <a:r>
              <a:rPr lang="en-GB" dirty="0" smtClean="0">
                <a:solidFill>
                  <a:srgbClr val="C00000"/>
                </a:solidFill>
              </a:rPr>
              <a:t>the use cases for non-criticality of the VOMS extension (document in update)</a:t>
            </a:r>
          </a:p>
          <a:p>
            <a:pPr lvl="1"/>
            <a:r>
              <a:rPr lang="en-GB" dirty="0" smtClean="0">
                <a:solidFill>
                  <a:srgbClr val="C00000"/>
                </a:solidFill>
              </a:rPr>
              <a:t>“Accessing a resource, where the user requires the resource to treat the user as a having a specific attribute (set</a:t>
            </a:r>
            <a:r>
              <a:rPr lang="en-GB" dirty="0" smtClean="0">
                <a:solidFill>
                  <a:srgbClr val="C00000"/>
                </a:solidFill>
              </a:rPr>
              <a:t>)”</a:t>
            </a:r>
            <a:endParaRPr lang="en-GB" dirty="0" smtClean="0">
              <a:solidFill>
                <a:srgbClr val="C00000"/>
              </a:solidFill>
            </a:endParaRPr>
          </a:p>
        </p:txBody>
      </p:sp>
      <p:sp>
        <p:nvSpPr>
          <p:cNvPr id="4" name="Footer Placeholder 3"/>
          <p:cNvSpPr>
            <a:spLocks noGrp="1"/>
          </p:cNvSpPr>
          <p:nvPr>
            <p:ph type="ftr" sz="quarter" idx="10"/>
          </p:nvPr>
        </p:nvSpPr>
        <p:spPr/>
        <p:txBody>
          <a:bodyPr/>
          <a:lstStyle/>
          <a:p>
            <a:fld id="{5A380BB9-0D54-4F13-935C-149690877843}" type="slidenum">
              <a:rPr lang="ja-JP" altLang="en-US" smtClean="0"/>
              <a:pPr/>
              <a:t>7</a:t>
            </a:fld>
            <a:endParaRPr lang="en-US" altLang="ja-JP"/>
          </a:p>
        </p:txBody>
      </p:sp>
      <p:pic>
        <p:nvPicPr>
          <p:cNvPr id="5" name="Picture 4" descr="C:\Dokumente und Einstellungen\lajos\Desktop\IGE PowerPoint\header_globus_01png.png"/>
          <p:cNvPicPr>
            <a:picLocks noChangeAspect="1" noChangeArrowheads="1"/>
          </p:cNvPicPr>
          <p:nvPr/>
        </p:nvPicPr>
        <p:blipFill>
          <a:blip r:embed="rId2" cstate="print"/>
          <a:srcRect/>
          <a:stretch>
            <a:fillRect/>
          </a:stretch>
        </p:blipFill>
        <p:spPr bwMode="auto">
          <a:xfrm>
            <a:off x="7647135" y="5728980"/>
            <a:ext cx="1601770" cy="1196752"/>
          </a:xfrm>
          <a:prstGeom prst="rect">
            <a:avLst/>
          </a:prstGeom>
          <a:noFill/>
          <a:ln w="9525">
            <a:noFill/>
            <a:miter lim="800000"/>
            <a:headEnd/>
            <a:tailEnd/>
          </a:ln>
        </p:spPr>
      </p:pic>
      <p:sp>
        <p:nvSpPr>
          <p:cNvPr id="6" name="Text Box 3"/>
          <p:cNvSpPr txBox="1">
            <a:spLocks noChangeArrowheads="1"/>
          </p:cNvSpPr>
          <p:nvPr/>
        </p:nvSpPr>
        <p:spPr bwMode="auto">
          <a:xfrm>
            <a:off x="108521" y="6300609"/>
            <a:ext cx="7487815" cy="584775"/>
          </a:xfrm>
          <a:prstGeom prst="rect">
            <a:avLst/>
          </a:prstGeom>
          <a:noFill/>
          <a:ln w="9525">
            <a:noFill/>
            <a:miter lim="800000"/>
            <a:headEnd/>
            <a:tailEnd/>
          </a:ln>
          <a:effectLst/>
        </p:spPr>
        <p:txBody>
          <a:bodyPr wrap="square">
            <a:spAutoFit/>
          </a:bodyPr>
          <a:lstStyle/>
          <a:p>
            <a:r>
              <a:rPr lang="en-US" altLang="ja-JP" sz="1600" i="1" dirty="0" smtClean="0">
                <a:solidFill>
                  <a:schemeClr val="tx1">
                    <a:lumMod val="50000"/>
                    <a:lumOff val="50000"/>
                  </a:schemeClr>
                </a:solidFill>
              </a:rPr>
              <a:t>Supported by IGE, the Initiative for Globus in Europe</a:t>
            </a:r>
          </a:p>
          <a:p>
            <a:r>
              <a:rPr lang="en-US" sz="1600" i="1" dirty="0" smtClean="0">
                <a:solidFill>
                  <a:schemeClr val="tx1">
                    <a:lumMod val="50000"/>
                    <a:lumOff val="50000"/>
                  </a:schemeClr>
                </a:solidFill>
              </a:rPr>
              <a:t>which is co-funded by the European Commission under contract RI-261560</a:t>
            </a:r>
            <a:endParaRPr lang="ja-JP" altLang="en-US" sz="1600" i="1">
              <a:solidFill>
                <a:schemeClr val="tx1">
                  <a:lumMod val="50000"/>
                  <a:lumOff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VOMSPROC time line</a:t>
            </a:r>
            <a:endParaRPr lang="en-GB" dirty="0"/>
          </a:p>
        </p:txBody>
      </p:sp>
      <p:sp>
        <p:nvSpPr>
          <p:cNvPr id="3" name="Content Placeholder 2"/>
          <p:cNvSpPr>
            <a:spLocks noGrp="1"/>
          </p:cNvSpPr>
          <p:nvPr>
            <p:ph idx="1"/>
          </p:nvPr>
        </p:nvSpPr>
        <p:spPr/>
        <p:txBody>
          <a:bodyPr/>
          <a:lstStyle/>
          <a:p>
            <a:r>
              <a:rPr lang="en-GB" dirty="0" smtClean="0"/>
              <a:t>0: improve </a:t>
            </a:r>
            <a:r>
              <a:rPr lang="en-GB" dirty="0" smtClean="0"/>
              <a:t>engagement of </a:t>
            </a:r>
            <a:r>
              <a:rPr lang="en-GB" dirty="0" smtClean="0"/>
              <a:t>stakeholders</a:t>
            </a:r>
            <a:endParaRPr lang="en-GB" dirty="0" smtClean="0"/>
          </a:p>
          <a:p>
            <a:r>
              <a:rPr lang="en-GB" dirty="0" smtClean="0"/>
              <a:t>1</a:t>
            </a:r>
            <a:r>
              <a:rPr lang="en-GB" baseline="30000" dirty="0" smtClean="0"/>
              <a:t>st</a:t>
            </a:r>
            <a:r>
              <a:rPr lang="en-GB" dirty="0" smtClean="0"/>
              <a:t> </a:t>
            </a:r>
            <a:r>
              <a:rPr lang="en-GB" dirty="0" smtClean="0"/>
              <a:t>doc (REC): </a:t>
            </a:r>
            <a:r>
              <a:rPr lang="en-US" dirty="0" smtClean="0"/>
              <a:t>canonicalization of VOMS ACs in chained identity credentials</a:t>
            </a:r>
            <a:br>
              <a:rPr lang="en-US" dirty="0" smtClean="0"/>
            </a:br>
            <a:r>
              <a:rPr lang="en-US" i="1" dirty="0" smtClean="0"/>
              <a:t>timeline: </a:t>
            </a:r>
            <a:r>
              <a:rPr lang="en-US" i="1" dirty="0" smtClean="0"/>
              <a:t>OGF36 - delayed</a:t>
            </a:r>
            <a:endParaRPr lang="en-GB" dirty="0" smtClean="0"/>
          </a:p>
          <a:p>
            <a:r>
              <a:rPr lang="en-GB" dirty="0" smtClean="0"/>
              <a:t>2</a:t>
            </a:r>
            <a:r>
              <a:rPr lang="en-GB" baseline="30000" dirty="0" smtClean="0"/>
              <a:t>nd</a:t>
            </a:r>
            <a:r>
              <a:rPr lang="en-GB" dirty="0" smtClean="0"/>
              <a:t> doc (INFO): understanding parsing rules for collated VOMS SAML space</a:t>
            </a:r>
            <a:br>
              <a:rPr lang="en-GB" dirty="0" smtClean="0"/>
            </a:br>
            <a:r>
              <a:rPr lang="en-GB" i="1" dirty="0" smtClean="0"/>
              <a:t>timeline </a:t>
            </a:r>
            <a:r>
              <a:rPr lang="en-GB" i="1" dirty="0" smtClean="0"/>
              <a:t>OGF37+ - not started yet</a:t>
            </a:r>
            <a:endParaRPr lang="en-GB" sz="2400" i="1" dirty="0" smtClean="0"/>
          </a:p>
        </p:txBody>
      </p:sp>
      <p:sp>
        <p:nvSpPr>
          <p:cNvPr id="4" name="Footer Placeholder 3"/>
          <p:cNvSpPr>
            <a:spLocks noGrp="1"/>
          </p:cNvSpPr>
          <p:nvPr>
            <p:ph type="ftr" sz="quarter" idx="10"/>
          </p:nvPr>
        </p:nvSpPr>
        <p:spPr/>
        <p:txBody>
          <a:bodyPr/>
          <a:lstStyle/>
          <a:p>
            <a:fld id="{5A380BB9-0D54-4F13-935C-149690877843}" type="slidenum">
              <a:rPr lang="ja-JP" altLang="en-US" smtClean="0"/>
              <a:pPr/>
              <a:t>8</a:t>
            </a:fld>
            <a:endParaRPr lang="en-US" altLang="ja-JP"/>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fld id="{AE381593-5B8A-4BEE-8E42-F5A936EE8498}" type="slidenum">
              <a:rPr lang="ja-JP" altLang="en-US"/>
              <a:pPr/>
              <a:t>9</a:t>
            </a:fld>
            <a:endParaRPr lang="en-US" altLang="ja-JP"/>
          </a:p>
        </p:txBody>
      </p:sp>
      <p:sp>
        <p:nvSpPr>
          <p:cNvPr id="54274" name="Rectangle 2"/>
          <p:cNvSpPr>
            <a:spLocks noGrp="1" noChangeArrowheads="1"/>
          </p:cNvSpPr>
          <p:nvPr>
            <p:ph type="title"/>
          </p:nvPr>
        </p:nvSpPr>
        <p:spPr/>
        <p:txBody>
          <a:bodyPr/>
          <a:lstStyle/>
          <a:p>
            <a:r>
              <a:rPr lang="en-US" altLang="ja-JP"/>
              <a:t>Full Copyright Notice</a:t>
            </a:r>
            <a:endParaRPr lang="ja-JP" altLang="en-US"/>
          </a:p>
        </p:txBody>
      </p:sp>
      <p:sp>
        <p:nvSpPr>
          <p:cNvPr id="54275" name="Text Box 3"/>
          <p:cNvSpPr txBox="1">
            <a:spLocks noChangeArrowheads="1"/>
          </p:cNvSpPr>
          <p:nvPr/>
        </p:nvSpPr>
        <p:spPr bwMode="auto">
          <a:xfrm>
            <a:off x="250825" y="1412875"/>
            <a:ext cx="8281988" cy="4054475"/>
          </a:xfrm>
          <a:prstGeom prst="rect">
            <a:avLst/>
          </a:prstGeom>
          <a:noFill/>
          <a:ln w="9525">
            <a:noFill/>
            <a:miter lim="800000"/>
            <a:headEnd/>
            <a:tailEnd/>
          </a:ln>
          <a:effectLst/>
        </p:spPr>
        <p:txBody>
          <a:bodyPr>
            <a:spAutoFit/>
          </a:bodyPr>
          <a:lstStyle/>
          <a:p>
            <a:pPr algn="l"/>
            <a:r>
              <a:rPr lang="en-US" altLang="ja-JP" sz="2000" dirty="0"/>
              <a:t>Copyright (C) Open Grid Forum </a:t>
            </a:r>
            <a:r>
              <a:rPr lang="en-US" altLang="ja-JP" sz="2000" dirty="0" smtClean="0"/>
              <a:t>(</a:t>
            </a:r>
            <a:r>
              <a:rPr lang="en-US" altLang="ja-JP" sz="2000" dirty="0" smtClean="0">
                <a:solidFill>
                  <a:srgbClr val="FF0000"/>
                </a:solidFill>
              </a:rPr>
              <a:t>2012</a:t>
            </a:r>
            <a:r>
              <a:rPr lang="en-US" altLang="ja-JP" sz="2000" dirty="0" smtClean="0"/>
              <a:t>). </a:t>
            </a:r>
            <a:r>
              <a:rPr lang="en-US" altLang="ja-JP" sz="2000" dirty="0"/>
              <a:t>All Rights Reserved. </a:t>
            </a:r>
          </a:p>
          <a:p>
            <a:pPr algn="l"/>
            <a:endParaRPr lang="en-US" altLang="ja-JP" sz="2000" dirty="0"/>
          </a:p>
          <a:p>
            <a:pPr algn="l"/>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lgn="l"/>
            <a:endParaRPr lang="en-US" altLang="ja-JP" sz="2000" dirty="0"/>
          </a:p>
          <a:p>
            <a:pPr algn="l"/>
            <a:r>
              <a:rPr lang="en-US" altLang="ja-JP" sz="2000" dirty="0"/>
              <a:t>The limited permissions granted above are perpetual and will not be revoked by the OGF or its successors or assignees.</a:t>
            </a:r>
          </a:p>
          <a:p>
            <a:pPr algn="l"/>
            <a:endParaRPr lang="ja-JP" altLang="en-US" sz="2000"/>
          </a:p>
          <a:p>
            <a:pPr algn="l"/>
            <a:endParaRPr lang="ja-JP" altLang="en-US" sz="20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4">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OGF PowerPoint Template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3080</TotalTime>
  <Words>835</Words>
  <Application>Microsoft Office PowerPoint</Application>
  <PresentationFormat>On-screen Show (4:3)</PresentationFormat>
  <Paragraphs>69</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OGF PowerPoint Template v1.5</vt:lpstr>
      <vt:lpstr>VOMSPROC WG</vt:lpstr>
      <vt:lpstr>OGF IPR Policies Apply</vt:lpstr>
      <vt:lpstr>Background</vt:lpstr>
      <vt:lpstr>WG scope</vt:lpstr>
      <vt:lpstr>Time line and plans</vt:lpstr>
      <vt:lpstr>VOMS Parsing Rules (doc#1)</vt:lpstr>
      <vt:lpstr>VOMS Parsing Rules (doc#1)</vt:lpstr>
      <vt:lpstr>VOMSPROC time line</vt:lpstr>
      <vt:lpstr>Full Copyright Notice</vt:lpstr>
    </vt:vector>
  </TitlesOfParts>
  <Company>Nikhef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Interpreting bags of VOMS ACs</dc:title>
  <dc:creator>davidg</dc:creator>
  <cp:lastModifiedBy>davidg</cp:lastModifiedBy>
  <cp:revision>15</cp:revision>
  <cp:lastPrinted>2006-08-17T17:55:00Z</cp:lastPrinted>
  <dcterms:created xsi:type="dcterms:W3CDTF">2012-03-10T14:08:52Z</dcterms:created>
  <dcterms:modified xsi:type="dcterms:W3CDTF">2012-10-08T16:16:35Z</dcterms:modified>
</cp:coreProperties>
</file>