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9" r:id="rId2"/>
    <p:sldId id="283" r:id="rId3"/>
    <p:sldId id="285" r:id="rId4"/>
    <p:sldId id="278" r:id="rId5"/>
    <p:sldId id="286" r:id="rId6"/>
  </p:sldIdLst>
  <p:sldSz cx="6243638" cy="4679950"/>
  <p:notesSz cx="6858000" cy="9144000"/>
  <p:defaultTextStyle>
    <a:defPPr>
      <a:defRPr lang="de-DE"/>
    </a:defPPr>
    <a:lvl1pPr marL="0" algn="l" defTabSz="45304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6519" algn="l" defTabSz="45304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3040" algn="l" defTabSz="45304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79560" algn="l" defTabSz="45304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06079" algn="l" defTabSz="45304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32600" algn="l" defTabSz="45304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59119" algn="l" defTabSz="45304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585639" algn="l" defTabSz="45304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12159" algn="l" defTabSz="45304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9" autoAdjust="0"/>
    <p:restoredTop sz="94676" autoAdjust="0"/>
  </p:normalViewPr>
  <p:slideViewPr>
    <p:cSldViewPr>
      <p:cViewPr>
        <p:scale>
          <a:sx n="95" d="100"/>
          <a:sy n="95" d="100"/>
        </p:scale>
        <p:origin x="-1014" y="-576"/>
      </p:cViewPr>
      <p:guideLst>
        <p:guide orient="horz" pos="1474"/>
        <p:guide pos="1967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22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97278-9916-4BC9-9653-6DEB43F1F98A}" type="datetimeFigureOut">
              <a:rPr lang="de-DE" smtClean="0"/>
              <a:pPr/>
              <a:t>19.06.2012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C578D-F708-4C58-839D-BA399D14961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9162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F4596-6CCC-254B-AADA-7E1CB1B3CEB6}" type="datetimeFigureOut">
              <a:rPr lang="en-US" smtClean="0"/>
              <a:t>Tue, 19.06.2012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DBB9E-6689-B541-984D-AA12D2D2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9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16" descr="D:\Aufträge-JSC\Projekt-EMI\EMI-PPT-Template\2. Runde\gitte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971823"/>
            <a:ext cx="6243638" cy="3719665"/>
          </a:xfrm>
          <a:prstGeom prst="rect">
            <a:avLst/>
          </a:prstGeom>
          <a:noFill/>
        </p:spPr>
      </p:pic>
      <p:sp>
        <p:nvSpPr>
          <p:cNvPr id="2" name="Rechteck 1"/>
          <p:cNvSpPr/>
          <p:nvPr userDrawn="1"/>
        </p:nvSpPr>
        <p:spPr>
          <a:xfrm>
            <a:off x="2185715" y="4140175"/>
            <a:ext cx="3831498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EMI is partially funded by the European</a:t>
            </a:r>
            <a:r>
              <a:rPr lang="en-US" sz="800" baseline="0" dirty="0" smtClean="0">
                <a:solidFill>
                  <a:schemeClr val="bg1">
                    <a:lumMod val="50000"/>
                  </a:schemeClr>
                </a:solidFill>
              </a:rPr>
              <a:t> Commission under Grant Agreement RI-261611</a:t>
            </a:r>
            <a:endParaRPr lang="de-DE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97200" y="107727"/>
            <a:ext cx="4320479" cy="399600"/>
          </a:xfrm>
          <a:prstGeom prst="rect">
            <a:avLst/>
          </a:prstGeom>
        </p:spPr>
        <p:txBody>
          <a:bodyPr vert="horz" wrap="none" tIns="0" rIns="0" bIns="46800" anchor="ctr" anchorCtr="0">
            <a:noAutofit/>
          </a:bodyPr>
          <a:lstStyle>
            <a:lvl1pPr algn="l">
              <a:defRPr sz="3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title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7483" y="611783"/>
            <a:ext cx="3528268" cy="43204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i="0" baseline="0">
                <a:solidFill>
                  <a:schemeClr val="tx2">
                    <a:lumMod val="75000"/>
                  </a:schemeClr>
                </a:solidFill>
              </a:defRPr>
            </a:lvl1pPr>
            <a:lvl2pPr marL="226520" indent="0">
              <a:buNone/>
              <a:defRPr/>
            </a:lvl2pPr>
            <a:lvl3pPr marL="453039" indent="0">
              <a:buNone/>
              <a:defRPr/>
            </a:lvl3pPr>
            <a:lvl4pPr marL="679560" indent="0">
              <a:buNone/>
              <a:defRPr/>
            </a:lvl4pPr>
            <a:lvl5pPr marL="906079" indent="0">
              <a:buNone/>
              <a:defRPr/>
            </a:lvl5pPr>
          </a:lstStyle>
          <a:p>
            <a:pPr lvl="0"/>
            <a:r>
              <a:rPr lang="en-US" dirty="0" smtClean="0"/>
              <a:t>Author, Institute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97483" y="1187847"/>
            <a:ext cx="2736304" cy="43204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i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Location, 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241499" y="4356199"/>
            <a:ext cx="5688632" cy="28803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C:\Users\n.lamla\Desktop\balke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1" y="35719"/>
            <a:ext cx="5162400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1500" y="620120"/>
            <a:ext cx="5688632" cy="3636270"/>
          </a:xfrm>
          <a:prstGeom prst="rect">
            <a:avLst/>
          </a:prstGeom>
        </p:spPr>
        <p:txBody>
          <a:bodyPr lIns="45303" tIns="22652" rIns="45303" bIns="22652"/>
          <a:lstStyle>
            <a:lvl1pPr>
              <a:defRPr sz="240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defRPr>
            </a:lvl1pPr>
            <a:lvl2pPr>
              <a:defRPr sz="200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defRPr>
            </a:lvl2pPr>
            <a:lvl3pPr>
              <a:defRPr sz="1800" i="1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defRPr>
            </a:lvl4pPr>
            <a:lvl5pPr>
              <a:defRPr sz="1500" i="1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</a:t>
            </a:r>
          </a:p>
          <a:p>
            <a:pPr lvl="1"/>
            <a:r>
              <a:rPr lang="de-DE" dirty="0" smtClean="0"/>
              <a:t> Zweite Ebene</a:t>
            </a:r>
          </a:p>
          <a:p>
            <a:pPr lvl="2"/>
            <a:r>
              <a:rPr lang="de-DE" dirty="0" smtClean="0"/>
              <a:t> 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Rechteck 9"/>
          <p:cNvSpPr/>
          <p:nvPr userDrawn="1"/>
        </p:nvSpPr>
        <p:spPr>
          <a:xfrm rot="16200000">
            <a:off x="5642220" y="4068047"/>
            <a:ext cx="936104" cy="21626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lvl="4" algn="ctr"/>
            <a:r>
              <a:rPr lang="en-US" sz="700" b="1" dirty="0" smtClean="0">
                <a:solidFill>
                  <a:schemeClr val="bg1">
                    <a:lumMod val="50000"/>
                  </a:schemeClr>
                </a:solidFill>
              </a:rPr>
              <a:t>EMI INFSO-RI-261611</a:t>
            </a:r>
            <a:endParaRPr lang="en-GB" sz="7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2008" y="35719"/>
            <a:ext cx="5138043" cy="432049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41499" y="4356198"/>
            <a:ext cx="1456849" cy="230589"/>
          </a:xfrm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smtClean="0"/>
              <a:t>17.06.2012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080770" y="4356198"/>
            <a:ext cx="1977153" cy="230589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smtClean="0"/>
              <a:t>OGF 35, TU Delft, 2012</a:t>
            </a:r>
            <a:endParaRPr lang="de-D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4474609" y="4356198"/>
            <a:ext cx="1456849" cy="230589"/>
          </a:xfrm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+mn-lt"/>
              </a:defRPr>
            </a:lvl1pPr>
          </a:lstStyle>
          <a:p>
            <a:fld id="{F5B577DC-976E-2D49-A96F-338E7AE475A2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Aufträge-JSC\Projekt-EMI\EMI-PPT-Template\2. Runde\EMI_Logo_newest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2059" y="107727"/>
            <a:ext cx="916457" cy="398292"/>
          </a:xfrm>
          <a:prstGeom prst="rect">
            <a:avLst/>
          </a:prstGeom>
          <a:noFill/>
        </p:spPr>
      </p:pic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440834" y="4337624"/>
            <a:ext cx="1456849" cy="249164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17.06.2012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33244" y="4337624"/>
            <a:ext cx="1977153" cy="249164"/>
          </a:xfrm>
          <a:prstGeom prst="rect">
            <a:avLst/>
          </a:prstGeom>
        </p:spPr>
        <p:txBody>
          <a:bodyPr/>
          <a:lstStyle>
            <a:lvl1pPr algn="ctr">
              <a:defRPr sz="6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OGF 35, TU Delft, 2012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474609" y="4337624"/>
            <a:ext cx="1456849" cy="249164"/>
          </a:xfrm>
          <a:prstGeom prst="rect">
            <a:avLst/>
          </a:prstGeom>
        </p:spPr>
        <p:txBody>
          <a:bodyPr/>
          <a:lstStyle>
            <a:lvl1pPr algn="r">
              <a:defRPr sz="6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A60838D-EE03-4405-A687-6A316259901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/>
  <p:txStyles>
    <p:titleStyle>
      <a:lvl1pPr algn="ctr" defTabSz="45304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890" indent="-169890" algn="l" defTabSz="45304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8095" indent="-141575" algn="l" defTabSz="45304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66299" indent="-113260" algn="l" defTabSz="45304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92820" indent="-113260" algn="l" defTabSz="453040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19339" indent="-113260" algn="l" defTabSz="453040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45859" indent="-113260" algn="l" defTabSz="45304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72379" indent="-113260" algn="l" defTabSz="45304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98899" indent="-113260" algn="l" defTabSz="45304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25418" indent="-113260" algn="l" defTabSz="45304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304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519" algn="l" defTabSz="45304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3040" algn="l" defTabSz="45304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79560" algn="l" defTabSz="45304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06079" algn="l" defTabSz="45304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2600" algn="l" defTabSz="45304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9119" algn="l" defTabSz="45304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5639" algn="l" defTabSz="45304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12159" algn="l" defTabSz="45304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00" y="212183"/>
            <a:ext cx="4320479" cy="399600"/>
          </a:xfrm>
        </p:spPr>
        <p:txBody>
          <a:bodyPr>
            <a:normAutofit fontScale="90000"/>
          </a:bodyPr>
          <a:lstStyle/>
          <a:p>
            <a:r>
              <a:rPr lang="en-US" dirty="0"/>
              <a:t>GLUE 2.0: JSON </a:t>
            </a:r>
            <a:r>
              <a:rPr lang="en-US" dirty="0" smtClean="0"/>
              <a:t>Rendering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7483" y="755799"/>
            <a:ext cx="3528268" cy="432048"/>
          </a:xfrm>
        </p:spPr>
        <p:txBody>
          <a:bodyPr/>
          <a:lstStyle/>
          <a:p>
            <a:r>
              <a:rPr lang="en-US" dirty="0" smtClean="0"/>
              <a:t>Shiraz </a:t>
            </a:r>
            <a:r>
              <a:rPr lang="en-US" dirty="0" err="1" smtClean="0"/>
              <a:t>Memon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Jülich</a:t>
            </a:r>
            <a:r>
              <a:rPr lang="en-US" dirty="0" smtClean="0"/>
              <a:t> Supercomputing Center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97483" y="1331863"/>
            <a:ext cx="2736304" cy="432048"/>
          </a:xfrm>
        </p:spPr>
        <p:txBody>
          <a:bodyPr/>
          <a:lstStyle/>
          <a:p>
            <a:r>
              <a:rPr lang="en-US" dirty="0" smtClean="0"/>
              <a:t>OGF 35, TU Delft, 17.06.2012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3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1500" y="620120"/>
            <a:ext cx="2880319" cy="3636270"/>
          </a:xfrm>
        </p:spPr>
        <p:txBody>
          <a:bodyPr/>
          <a:lstStyle/>
          <a:p>
            <a:r>
              <a:rPr lang="en-US" sz="2200" dirty="0" smtClean="0"/>
              <a:t>Subset of the GLUE2 Entities: Service, </a:t>
            </a:r>
            <a:r>
              <a:rPr lang="en-US" sz="2200" b="1" dirty="0" smtClean="0"/>
              <a:t>Endpoint</a:t>
            </a:r>
            <a:r>
              <a:rPr lang="en-US" sz="2200" dirty="0" smtClean="0"/>
              <a:t>, Location, Contact</a:t>
            </a:r>
          </a:p>
          <a:p>
            <a:r>
              <a:rPr lang="en-US" sz="2200" dirty="0" smtClean="0"/>
              <a:t>Introduced Metadata: Lifetime, Owner, Last Update</a:t>
            </a:r>
          </a:p>
          <a:p>
            <a:r>
              <a:rPr lang="en-US" sz="2200" dirty="0" smtClean="0"/>
              <a:t>Every Service Endpoint is JSON Document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Glue 2.0 Adoption in EMIR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17.06.2012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OGF 35, TU Delft, 2012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77DC-976E-2D49-A96F-338E7AE475A2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835" y="611783"/>
            <a:ext cx="2920036" cy="367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907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Flattened Style: Name Value Pairs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i="1" dirty="0" smtClean="0"/>
              <a:t>&lt;</a:t>
            </a:r>
            <a:r>
              <a:rPr lang="en-US" sz="1800" i="1" dirty="0" err="1"/>
              <a:t>ClassName</a:t>
            </a:r>
            <a:r>
              <a:rPr lang="en-US" sz="1800" i="1" dirty="0" smtClean="0"/>
              <a:t>&gt;</a:t>
            </a:r>
            <a:r>
              <a:rPr lang="en-US" sz="1800" dirty="0" smtClean="0"/>
              <a:t>_</a:t>
            </a:r>
            <a:r>
              <a:rPr lang="en-US" sz="1800" i="1" dirty="0" smtClean="0"/>
              <a:t>&lt;</a:t>
            </a:r>
            <a:r>
              <a:rPr lang="en-US" sz="1800" i="1" dirty="0" err="1" smtClean="0"/>
              <a:t>AttributeName</a:t>
            </a:r>
            <a:r>
              <a:rPr lang="en-US" sz="1800" i="1" dirty="0" smtClean="0"/>
              <a:t>&gt;</a:t>
            </a:r>
          </a:p>
          <a:p>
            <a:pPr lvl="2"/>
            <a:r>
              <a:rPr lang="en-US" sz="1600" dirty="0" err="1" smtClean="0"/>
              <a:t>Service_ID</a:t>
            </a:r>
            <a:r>
              <a:rPr lang="en-US" sz="1600" dirty="0" smtClean="0"/>
              <a:t>, </a:t>
            </a:r>
            <a:r>
              <a:rPr lang="en-US" sz="1600" dirty="0" err="1" smtClean="0"/>
              <a:t>Service_Name</a:t>
            </a:r>
            <a:r>
              <a:rPr lang="en-US" sz="1600" dirty="0" smtClean="0"/>
              <a:t>, etc…</a:t>
            </a:r>
          </a:p>
          <a:p>
            <a:pPr lvl="1"/>
            <a:r>
              <a:rPr lang="en-US" sz="1800" dirty="0" smtClean="0"/>
              <a:t> &lt;</a:t>
            </a:r>
            <a:r>
              <a:rPr lang="en-US" sz="1800" dirty="0" err="1" smtClean="0"/>
              <a:t>ClassName</a:t>
            </a:r>
            <a:r>
              <a:rPr lang="en-US" sz="1800" dirty="0" smtClean="0"/>
              <a:t>&gt;_&lt;</a:t>
            </a:r>
            <a:r>
              <a:rPr lang="en-US" sz="1800" dirty="0" err="1" smtClean="0"/>
              <a:t>SubclassName</a:t>
            </a:r>
            <a:r>
              <a:rPr lang="en-US" sz="1800" dirty="0" smtClean="0"/>
              <a:t>&gt;_&lt;</a:t>
            </a:r>
            <a:r>
              <a:rPr lang="en-US" sz="1800" dirty="0" err="1" smtClean="0"/>
              <a:t>AttributeName</a:t>
            </a:r>
            <a:r>
              <a:rPr lang="en-US" sz="1800" dirty="0" smtClean="0"/>
              <a:t>&gt;</a:t>
            </a:r>
          </a:p>
          <a:p>
            <a:pPr lvl="2"/>
            <a:r>
              <a:rPr lang="en-US" sz="1600" dirty="0" err="1" smtClean="0"/>
              <a:t>Service_Endpoint_ID</a:t>
            </a:r>
            <a:r>
              <a:rPr lang="en-US" sz="1600" dirty="0" smtClean="0"/>
              <a:t>, </a:t>
            </a:r>
            <a:r>
              <a:rPr lang="en-US" sz="1600" dirty="0" err="1" smtClean="0"/>
              <a:t>Service_Endpoint_URL</a:t>
            </a:r>
            <a:r>
              <a:rPr lang="en-US" sz="1600" dirty="0" smtClean="0"/>
              <a:t>, etc…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Restricted to two levels of hierarchy (Specific Use Case)</a:t>
            </a:r>
          </a:p>
          <a:p>
            <a:pPr marL="0" indent="0">
              <a:buNone/>
            </a:pPr>
            <a:endParaRPr lang="en-US" sz="2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Rendering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17.06.2012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OGF 35, TU Delft, 2012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77DC-976E-2D49-A96F-338E7AE475A2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757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1500" y="620120"/>
            <a:ext cx="2016223" cy="3636270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17.06.2012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OGF 35, TU Delft, 2012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77DC-976E-2D49-A96F-338E7AE475A2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539774"/>
            <a:ext cx="6264696" cy="3744417"/>
          </a:xfrm>
          <a:prstGeom prst="rect">
            <a:avLst/>
          </a:prstGeom>
          <a:solidFill>
            <a:srgbClr val="EEEC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ts val="225"/>
              </a:spcBef>
              <a:buClrTx/>
              <a:buFontTx/>
              <a:buNone/>
            </a:pPr>
            <a:r>
              <a:rPr lang="en-US" sz="700" b="1" dirty="0">
                <a:solidFill>
                  <a:srgbClr val="010920"/>
                </a:solidFill>
                <a:latin typeface="Calibri" pitchFamily="32" charset="0"/>
              </a:rPr>
              <a:t>[</a:t>
            </a:r>
          </a:p>
          <a:p>
            <a:pPr eaLnBrk="1" hangingPunct="1">
              <a:spcBef>
                <a:spcPts val="250"/>
              </a:spcBef>
              <a:buClrTx/>
              <a:buFontTx/>
              <a:buNone/>
            </a:pPr>
            <a:r>
              <a:rPr lang="en-US" sz="800" b="1" dirty="0">
                <a:solidFill>
                  <a:srgbClr val="010920"/>
                </a:solidFill>
                <a:latin typeface="Calibri" pitchFamily="32" charset="0"/>
              </a:rPr>
              <a:t>  {</a:t>
            </a:r>
          </a:p>
          <a:p>
            <a:pPr eaLnBrk="1" hangingPunct="1">
              <a:spcBef>
                <a:spcPts val="250"/>
              </a:spcBef>
              <a:buClrTx/>
              <a:buFontTx/>
              <a:buNone/>
            </a:pPr>
            <a:r>
              <a:rPr lang="en-US" sz="800" b="1" dirty="0">
                <a:solidFill>
                  <a:srgbClr val="010920"/>
                </a:solidFill>
                <a:latin typeface="Calibri" pitchFamily="32" charset="0"/>
              </a:rPr>
              <a:t>    "</a:t>
            </a:r>
            <a:r>
              <a:rPr lang="en-US" sz="800" b="1" dirty="0" err="1">
                <a:solidFill>
                  <a:srgbClr val="010920"/>
                </a:solidFill>
                <a:latin typeface="Calibri" pitchFamily="32" charset="0"/>
              </a:rPr>
              <a:t>Service_Name</a:t>
            </a:r>
            <a:r>
              <a:rPr lang="en-US" sz="800" b="1" dirty="0">
                <a:solidFill>
                  <a:srgbClr val="010920"/>
                </a:solidFill>
                <a:latin typeface="Calibri" pitchFamily="32" charset="0"/>
              </a:rPr>
              <a:t>": “EMI Execution Service",</a:t>
            </a:r>
          </a:p>
          <a:p>
            <a:pPr eaLnBrk="1" hangingPunct="1">
              <a:spcBef>
                <a:spcPts val="250"/>
              </a:spcBef>
              <a:buClrTx/>
              <a:buFontTx/>
              <a:buNone/>
            </a:pPr>
            <a:r>
              <a:rPr lang="en-US" sz="800" b="1" dirty="0">
                <a:solidFill>
                  <a:srgbClr val="010920"/>
                </a:solidFill>
                <a:latin typeface="Calibri" pitchFamily="32" charset="0"/>
              </a:rPr>
              <a:t>    "</a:t>
            </a:r>
            <a:r>
              <a:rPr lang="en-US" sz="800" b="1" dirty="0" err="1">
                <a:solidFill>
                  <a:srgbClr val="010920"/>
                </a:solidFill>
                <a:latin typeface="Calibri" pitchFamily="32" charset="0"/>
              </a:rPr>
              <a:t>Service_CreationTime</a:t>
            </a:r>
            <a:r>
              <a:rPr lang="en-US" sz="800" b="1" dirty="0">
                <a:solidFill>
                  <a:srgbClr val="010920"/>
                </a:solidFill>
                <a:latin typeface="Calibri" pitchFamily="32" charset="0"/>
              </a:rPr>
              <a:t>": {"$date": "2011-10-16T11:47:24Z"},</a:t>
            </a:r>
          </a:p>
          <a:p>
            <a:pPr eaLnBrk="1" hangingPunct="1">
              <a:spcBef>
                <a:spcPts val="250"/>
              </a:spcBef>
              <a:buClrTx/>
              <a:buFontTx/>
              <a:buNone/>
            </a:pPr>
            <a:r>
              <a:rPr lang="en-US" sz="800" b="1" dirty="0">
                <a:solidFill>
                  <a:srgbClr val="010920"/>
                </a:solidFill>
                <a:latin typeface="Calibri" pitchFamily="32" charset="0"/>
              </a:rPr>
              <a:t>    "</a:t>
            </a:r>
            <a:r>
              <a:rPr lang="en-US" sz="800" b="1" dirty="0" err="1">
                <a:solidFill>
                  <a:srgbClr val="010920"/>
                </a:solidFill>
                <a:latin typeface="Calibri" pitchFamily="32" charset="0"/>
              </a:rPr>
              <a:t>Service_Type</a:t>
            </a:r>
            <a:r>
              <a:rPr lang="en-US" sz="800" b="1" dirty="0">
                <a:solidFill>
                  <a:srgbClr val="010920"/>
                </a:solidFill>
                <a:latin typeface="Calibri" pitchFamily="32" charset="0"/>
              </a:rPr>
              <a:t>": “eu.emi.es",</a:t>
            </a:r>
          </a:p>
          <a:p>
            <a:pPr eaLnBrk="1" hangingPunct="1">
              <a:spcBef>
                <a:spcPts val="250"/>
              </a:spcBef>
              <a:buClrTx/>
              <a:buFontTx/>
              <a:buNone/>
            </a:pPr>
            <a:r>
              <a:rPr lang="en-US" sz="800" b="1" dirty="0">
                <a:solidFill>
                  <a:srgbClr val="010920"/>
                </a:solidFill>
                <a:latin typeface="Calibri" pitchFamily="32" charset="0"/>
              </a:rPr>
              <a:t>    "</a:t>
            </a:r>
            <a:r>
              <a:rPr lang="en-US" sz="800" b="1" dirty="0" err="1">
                <a:solidFill>
                  <a:srgbClr val="010920"/>
                </a:solidFill>
                <a:latin typeface="Calibri" pitchFamily="32" charset="0"/>
              </a:rPr>
              <a:t>Service_Capability</a:t>
            </a:r>
            <a:r>
              <a:rPr lang="en-US" sz="800" b="1" dirty="0">
                <a:solidFill>
                  <a:srgbClr val="010920"/>
                </a:solidFill>
                <a:latin typeface="Calibri" pitchFamily="32" charset="0"/>
              </a:rPr>
              <a:t>": [“activity submission", “activity creation"],</a:t>
            </a:r>
          </a:p>
          <a:p>
            <a:pPr eaLnBrk="1" hangingPunct="1">
              <a:spcBef>
                <a:spcPts val="250"/>
              </a:spcBef>
              <a:buClrTx/>
              <a:buFontTx/>
              <a:buNone/>
            </a:pPr>
            <a:r>
              <a:rPr lang="en-US" sz="800" b="1" dirty="0">
                <a:solidFill>
                  <a:srgbClr val="010920"/>
                </a:solidFill>
                <a:latin typeface="Calibri" pitchFamily="32" charset="0"/>
              </a:rPr>
              <a:t>    "</a:t>
            </a:r>
            <a:r>
              <a:rPr lang="en-US" sz="800" b="1" dirty="0" err="1">
                <a:solidFill>
                  <a:srgbClr val="010920"/>
                </a:solidFill>
                <a:latin typeface="Calibri" pitchFamily="32" charset="0"/>
              </a:rPr>
              <a:t>Service_QualityLevel</a:t>
            </a:r>
            <a:r>
              <a:rPr lang="en-US" sz="800" b="1" dirty="0">
                <a:solidFill>
                  <a:srgbClr val="010920"/>
                </a:solidFill>
                <a:latin typeface="Calibri" pitchFamily="32" charset="0"/>
              </a:rPr>
              <a:t>": "production",</a:t>
            </a:r>
          </a:p>
          <a:p>
            <a:pPr eaLnBrk="1" hangingPunct="1">
              <a:spcBef>
                <a:spcPts val="250"/>
              </a:spcBef>
              <a:buClrTx/>
              <a:buFontTx/>
              <a:buNone/>
            </a:pPr>
            <a:r>
              <a:rPr lang="en-US" sz="800" b="1" dirty="0">
                <a:solidFill>
                  <a:srgbClr val="FF0000"/>
                </a:solidFill>
                <a:latin typeface="Calibri" pitchFamily="32" charset="0"/>
              </a:rPr>
              <a:t>    </a:t>
            </a:r>
            <a:r>
              <a:rPr lang="en-US" sz="800" b="1" dirty="0">
                <a:solidFill>
                  <a:schemeClr val="tx1"/>
                </a:solidFill>
                <a:latin typeface="Calibri" pitchFamily="32" charset="0"/>
              </a:rPr>
              <a:t>"</a:t>
            </a:r>
            <a:r>
              <a:rPr lang="en-US" sz="800" b="1" dirty="0" err="1">
                <a:solidFill>
                  <a:schemeClr val="tx1"/>
                </a:solidFill>
                <a:latin typeface="Calibri" pitchFamily="32" charset="0"/>
              </a:rPr>
              <a:t>Service_Endpoint_URL</a:t>
            </a:r>
            <a:r>
              <a:rPr lang="en-US" sz="800" b="1" dirty="0">
                <a:solidFill>
                  <a:schemeClr val="tx1"/>
                </a:solidFill>
                <a:latin typeface="Calibri" pitchFamily="32" charset="0"/>
              </a:rPr>
              <a:t>": "http://eu-emi.eu/</a:t>
            </a:r>
            <a:r>
              <a:rPr lang="en-US" sz="800" b="1" dirty="0" err="1">
                <a:solidFill>
                  <a:schemeClr val="tx1"/>
                </a:solidFill>
                <a:latin typeface="Calibri" pitchFamily="32" charset="0"/>
              </a:rPr>
              <a:t>emi-es</a:t>
            </a:r>
            <a:r>
              <a:rPr lang="en-US" sz="800" b="1" dirty="0">
                <a:solidFill>
                  <a:schemeClr val="tx1"/>
                </a:solidFill>
                <a:latin typeface="Calibri" pitchFamily="32" charset="0"/>
              </a:rPr>
              <a:t>",</a:t>
            </a:r>
          </a:p>
          <a:p>
            <a:pPr eaLnBrk="1" hangingPunct="1">
              <a:spcBef>
                <a:spcPts val="250"/>
              </a:spcBef>
              <a:buClrTx/>
              <a:buFontTx/>
              <a:buNone/>
            </a:pPr>
            <a:r>
              <a:rPr lang="en-US" sz="800" b="1" dirty="0">
                <a:solidFill>
                  <a:srgbClr val="010920"/>
                </a:solidFill>
                <a:latin typeface="Calibri" pitchFamily="32" charset="0"/>
              </a:rPr>
              <a:t>    "</a:t>
            </a:r>
            <a:r>
              <a:rPr lang="en-US" sz="800" b="1" dirty="0" err="1">
                <a:solidFill>
                  <a:srgbClr val="010920"/>
                </a:solidFill>
                <a:latin typeface="Calibri" pitchFamily="32" charset="0"/>
              </a:rPr>
              <a:t>Service_Endpoint_Technology</a:t>
            </a:r>
            <a:r>
              <a:rPr lang="en-US" sz="800" b="1" dirty="0">
                <a:solidFill>
                  <a:srgbClr val="010920"/>
                </a:solidFill>
                <a:latin typeface="Calibri" pitchFamily="32" charset="0"/>
              </a:rPr>
              <a:t>": “SOAP over HTTP",</a:t>
            </a:r>
          </a:p>
          <a:p>
            <a:pPr eaLnBrk="1" hangingPunct="1">
              <a:spcBef>
                <a:spcPts val="250"/>
              </a:spcBef>
              <a:buClrTx/>
              <a:buFontTx/>
              <a:buNone/>
            </a:pPr>
            <a:r>
              <a:rPr lang="en-US" sz="800" b="1" dirty="0">
                <a:solidFill>
                  <a:srgbClr val="010920"/>
                </a:solidFill>
                <a:latin typeface="Calibri" pitchFamily="32" charset="0"/>
              </a:rPr>
              <a:t>    "</a:t>
            </a:r>
            <a:r>
              <a:rPr lang="en-US" sz="800" b="1" dirty="0" err="1">
                <a:solidFill>
                  <a:srgbClr val="010920"/>
                </a:solidFill>
                <a:latin typeface="Calibri" pitchFamily="32" charset="0"/>
              </a:rPr>
              <a:t>Service_Endpoint_InterfaceName</a:t>
            </a:r>
            <a:r>
              <a:rPr lang="en-US" sz="800" b="1" dirty="0">
                <a:solidFill>
                  <a:srgbClr val="010920"/>
                </a:solidFill>
                <a:latin typeface="Calibri" pitchFamily="32" charset="0"/>
              </a:rPr>
              <a:t>": “</a:t>
            </a:r>
            <a:r>
              <a:rPr lang="en-US" sz="800" b="1" dirty="0" err="1">
                <a:solidFill>
                  <a:srgbClr val="010920"/>
                </a:solidFill>
                <a:latin typeface="Calibri" pitchFamily="32" charset="0"/>
              </a:rPr>
              <a:t>ActivityManagement</a:t>
            </a:r>
            <a:r>
              <a:rPr lang="en-US" sz="800" b="1" dirty="0">
                <a:solidFill>
                  <a:srgbClr val="010920"/>
                </a:solidFill>
                <a:latin typeface="Calibri" pitchFamily="32" charset="0"/>
              </a:rPr>
              <a:t>",</a:t>
            </a:r>
          </a:p>
          <a:p>
            <a:pPr eaLnBrk="1" hangingPunct="1">
              <a:spcBef>
                <a:spcPts val="250"/>
              </a:spcBef>
              <a:buClrTx/>
              <a:buFontTx/>
              <a:buNone/>
            </a:pPr>
            <a:r>
              <a:rPr lang="en-US" sz="800" b="1" dirty="0">
                <a:solidFill>
                  <a:srgbClr val="010920"/>
                </a:solidFill>
                <a:latin typeface="Calibri" pitchFamily="32" charset="0"/>
              </a:rPr>
              <a:t>    "</a:t>
            </a:r>
            <a:r>
              <a:rPr lang="en-US" sz="800" b="1" dirty="0" err="1">
                <a:solidFill>
                  <a:srgbClr val="010920"/>
                </a:solidFill>
                <a:latin typeface="Calibri" pitchFamily="32" charset="0"/>
              </a:rPr>
              <a:t>Service_Endpoint_InterfaceVersion</a:t>
            </a:r>
            <a:r>
              <a:rPr lang="en-US" sz="800" b="1" dirty="0">
                <a:solidFill>
                  <a:srgbClr val="010920"/>
                </a:solidFill>
                <a:latin typeface="Calibri" pitchFamily="32" charset="0"/>
              </a:rPr>
              <a:t>": ["1.0“ ],</a:t>
            </a:r>
          </a:p>
          <a:p>
            <a:pPr eaLnBrk="1" hangingPunct="1">
              <a:spcBef>
                <a:spcPts val="250"/>
              </a:spcBef>
              <a:buClrTx/>
              <a:buFontTx/>
              <a:buNone/>
            </a:pPr>
            <a:r>
              <a:rPr lang="en-US" sz="800" b="1" dirty="0">
                <a:solidFill>
                  <a:srgbClr val="010920"/>
                </a:solidFill>
                <a:latin typeface="Calibri" pitchFamily="32" charset="0"/>
              </a:rPr>
              <a:t>    "</a:t>
            </a:r>
            <a:r>
              <a:rPr lang="en-US" sz="800" b="1" dirty="0" err="1">
                <a:solidFill>
                  <a:srgbClr val="010920"/>
                </a:solidFill>
                <a:latin typeface="Calibri" pitchFamily="32" charset="0"/>
              </a:rPr>
              <a:t>Service_Endpoint_WSDL</a:t>
            </a:r>
            <a:r>
              <a:rPr lang="en-US" sz="800" b="1" dirty="0">
                <a:solidFill>
                  <a:srgbClr val="010920"/>
                </a:solidFill>
                <a:latin typeface="Calibri" pitchFamily="32" charset="0"/>
              </a:rPr>
              <a:t>": "http://eu-emi.eu/</a:t>
            </a:r>
            <a:r>
              <a:rPr lang="en-US" sz="800" b="1" dirty="0" err="1">
                <a:solidFill>
                  <a:srgbClr val="010920"/>
                </a:solidFill>
                <a:latin typeface="Calibri" pitchFamily="32" charset="0"/>
              </a:rPr>
              <a:t>emi-es</a:t>
            </a:r>
            <a:r>
              <a:rPr lang="en-US" sz="800" b="1" dirty="0">
                <a:solidFill>
                  <a:srgbClr val="010920"/>
                </a:solidFill>
                <a:latin typeface="Calibri" pitchFamily="32" charset="0"/>
              </a:rPr>
              <a:t> ?</a:t>
            </a:r>
            <a:r>
              <a:rPr lang="en-US" sz="800" b="1" dirty="0" err="1">
                <a:solidFill>
                  <a:srgbClr val="010920"/>
                </a:solidFill>
                <a:latin typeface="Calibri" pitchFamily="32" charset="0"/>
              </a:rPr>
              <a:t>wsdl</a:t>
            </a:r>
            <a:r>
              <a:rPr lang="en-US" sz="800" b="1" dirty="0">
                <a:solidFill>
                  <a:srgbClr val="010920"/>
                </a:solidFill>
                <a:latin typeface="Calibri" pitchFamily="32" charset="0"/>
              </a:rPr>
              <a:t>",</a:t>
            </a:r>
          </a:p>
          <a:p>
            <a:pPr eaLnBrk="1" hangingPunct="1">
              <a:spcBef>
                <a:spcPts val="250"/>
              </a:spcBef>
              <a:buClrTx/>
              <a:buFontTx/>
              <a:buNone/>
            </a:pPr>
            <a:r>
              <a:rPr lang="en-US" sz="800" b="1" dirty="0">
                <a:solidFill>
                  <a:srgbClr val="010920"/>
                </a:solidFill>
                <a:latin typeface="Calibri" pitchFamily="32" charset="0"/>
              </a:rPr>
              <a:t>    "</a:t>
            </a:r>
            <a:r>
              <a:rPr lang="en-US" sz="800" b="1" dirty="0" err="1">
                <a:solidFill>
                  <a:srgbClr val="010920"/>
                </a:solidFill>
                <a:latin typeface="Calibri" pitchFamily="32" charset="0"/>
              </a:rPr>
              <a:t>Service_Endpoint_HealthState</a:t>
            </a:r>
            <a:r>
              <a:rPr lang="en-US" sz="800" b="1" dirty="0">
                <a:solidFill>
                  <a:srgbClr val="010920"/>
                </a:solidFill>
                <a:latin typeface="Calibri" pitchFamily="32" charset="0"/>
              </a:rPr>
              <a:t>": "ok",</a:t>
            </a:r>
          </a:p>
          <a:p>
            <a:pPr eaLnBrk="1" hangingPunct="1">
              <a:spcBef>
                <a:spcPts val="250"/>
              </a:spcBef>
              <a:buClrTx/>
              <a:buFontTx/>
              <a:buNone/>
            </a:pPr>
            <a:r>
              <a:rPr lang="en-US" sz="800" b="1" dirty="0">
                <a:solidFill>
                  <a:srgbClr val="010920"/>
                </a:solidFill>
                <a:latin typeface="Calibri" pitchFamily="32" charset="0"/>
              </a:rPr>
              <a:t>    "</a:t>
            </a:r>
            <a:r>
              <a:rPr lang="en-US" sz="800" b="1" dirty="0" err="1">
                <a:solidFill>
                  <a:srgbClr val="010920"/>
                </a:solidFill>
                <a:latin typeface="Calibri" pitchFamily="32" charset="0"/>
              </a:rPr>
              <a:t>Service_Endpoint_HealthStateInfo</a:t>
            </a:r>
            <a:r>
              <a:rPr lang="en-US" sz="800" b="1" dirty="0">
                <a:solidFill>
                  <a:srgbClr val="010920"/>
                </a:solidFill>
                <a:latin typeface="Calibri" pitchFamily="32" charset="0"/>
              </a:rPr>
              <a:t>": “it is OK, I can see it",</a:t>
            </a:r>
          </a:p>
          <a:p>
            <a:pPr eaLnBrk="1" hangingPunct="1">
              <a:spcBef>
                <a:spcPts val="250"/>
              </a:spcBef>
              <a:buClrTx/>
              <a:buFontTx/>
              <a:buNone/>
            </a:pPr>
            <a:r>
              <a:rPr lang="en-US" sz="800" b="1" dirty="0">
                <a:solidFill>
                  <a:srgbClr val="010920"/>
                </a:solidFill>
                <a:latin typeface="Calibri" pitchFamily="32" charset="0"/>
              </a:rPr>
              <a:t>    "</a:t>
            </a:r>
            <a:r>
              <a:rPr lang="en-US" sz="800" b="1" dirty="0" err="1">
                <a:solidFill>
                  <a:srgbClr val="010920"/>
                </a:solidFill>
                <a:latin typeface="Calibri" pitchFamily="32" charset="0"/>
              </a:rPr>
              <a:t>Service_Endpoint_ServingState</a:t>
            </a:r>
            <a:r>
              <a:rPr lang="en-US" sz="800" b="1" dirty="0">
                <a:solidFill>
                  <a:srgbClr val="010920"/>
                </a:solidFill>
                <a:latin typeface="Calibri" pitchFamily="32" charset="0"/>
              </a:rPr>
              <a:t>": "production",</a:t>
            </a:r>
          </a:p>
          <a:p>
            <a:pPr eaLnBrk="1" hangingPunct="1">
              <a:spcBef>
                <a:spcPts val="250"/>
              </a:spcBef>
              <a:buClrTx/>
              <a:buFontTx/>
              <a:buNone/>
            </a:pPr>
            <a:r>
              <a:rPr lang="en-US" sz="800" b="1" dirty="0">
                <a:solidFill>
                  <a:srgbClr val="010920"/>
                </a:solidFill>
                <a:latin typeface="Calibri" pitchFamily="32" charset="0"/>
              </a:rPr>
              <a:t>    "</a:t>
            </a:r>
            <a:r>
              <a:rPr lang="en-US" sz="800" b="1" dirty="0" err="1">
                <a:solidFill>
                  <a:srgbClr val="010920"/>
                </a:solidFill>
                <a:latin typeface="Calibri" pitchFamily="32" charset="0"/>
              </a:rPr>
              <a:t>Service_Endpoint_StartTime</a:t>
            </a:r>
            <a:r>
              <a:rPr lang="en-US" sz="800" b="1" dirty="0">
                <a:solidFill>
                  <a:srgbClr val="010920"/>
                </a:solidFill>
                <a:latin typeface="Calibri" pitchFamily="32" charset="0"/>
              </a:rPr>
              <a:t>": {"$date": "2011-07-21T11:47:24Z"},</a:t>
            </a:r>
          </a:p>
          <a:p>
            <a:pPr eaLnBrk="1" hangingPunct="1">
              <a:spcBef>
                <a:spcPts val="250"/>
              </a:spcBef>
              <a:buClrTx/>
              <a:buFontTx/>
              <a:buNone/>
            </a:pPr>
            <a:r>
              <a:rPr lang="en-US" sz="800" b="1" dirty="0">
                <a:solidFill>
                  <a:srgbClr val="010920"/>
                </a:solidFill>
                <a:latin typeface="Calibri" pitchFamily="32" charset="0"/>
              </a:rPr>
              <a:t>    "</a:t>
            </a:r>
            <a:r>
              <a:rPr lang="en-US" sz="800" b="1" dirty="0" err="1">
                <a:solidFill>
                  <a:srgbClr val="010920"/>
                </a:solidFill>
                <a:latin typeface="Calibri" pitchFamily="32" charset="0"/>
              </a:rPr>
              <a:t>Service_Endpoint_DowntimeAnnounce</a:t>
            </a:r>
            <a:r>
              <a:rPr lang="en-US" sz="800" b="1" dirty="0">
                <a:solidFill>
                  <a:srgbClr val="010920"/>
                </a:solidFill>
                <a:latin typeface="Calibri" pitchFamily="32" charset="0"/>
              </a:rPr>
              <a:t>": {"$date": "2011-07-21T11:47:24Z"},</a:t>
            </a:r>
          </a:p>
          <a:p>
            <a:pPr eaLnBrk="1" hangingPunct="1">
              <a:spcBef>
                <a:spcPts val="250"/>
              </a:spcBef>
              <a:buClrTx/>
              <a:buFontTx/>
              <a:buNone/>
            </a:pPr>
            <a:r>
              <a:rPr lang="en-US" sz="800" b="1" dirty="0">
                <a:solidFill>
                  <a:srgbClr val="010920"/>
                </a:solidFill>
                <a:latin typeface="Calibri" pitchFamily="32" charset="0"/>
              </a:rPr>
              <a:t>    "</a:t>
            </a:r>
            <a:r>
              <a:rPr lang="en-US" sz="800" b="1" dirty="0" err="1">
                <a:solidFill>
                  <a:srgbClr val="010920"/>
                </a:solidFill>
                <a:latin typeface="Calibri" pitchFamily="32" charset="0"/>
              </a:rPr>
              <a:t>Service_Endpoint_DowntimeStart</a:t>
            </a:r>
            <a:r>
              <a:rPr lang="en-US" sz="800" b="1" dirty="0">
                <a:solidFill>
                  <a:srgbClr val="010920"/>
                </a:solidFill>
                <a:latin typeface="Calibri" pitchFamily="32" charset="0"/>
              </a:rPr>
              <a:t>": {"$date": "2011-07-21T11:47:24Z"},</a:t>
            </a:r>
          </a:p>
          <a:p>
            <a:pPr eaLnBrk="1" hangingPunct="1">
              <a:spcBef>
                <a:spcPts val="250"/>
              </a:spcBef>
              <a:buClrTx/>
              <a:buFontTx/>
              <a:buNone/>
            </a:pPr>
            <a:r>
              <a:rPr lang="en-US" sz="800" b="1" dirty="0">
                <a:solidFill>
                  <a:srgbClr val="010920"/>
                </a:solidFill>
                <a:latin typeface="Calibri" pitchFamily="32" charset="0"/>
              </a:rPr>
              <a:t>    "</a:t>
            </a:r>
            <a:r>
              <a:rPr lang="en-US" sz="800" b="1" dirty="0" err="1">
                <a:solidFill>
                  <a:srgbClr val="010920"/>
                </a:solidFill>
                <a:latin typeface="Calibri" pitchFamily="32" charset="0"/>
              </a:rPr>
              <a:t>Service_Endpoint_DowntimeEnd</a:t>
            </a:r>
            <a:r>
              <a:rPr lang="en-US" sz="800" b="1" dirty="0">
                <a:solidFill>
                  <a:srgbClr val="010920"/>
                </a:solidFill>
                <a:latin typeface="Calibri" pitchFamily="32" charset="0"/>
              </a:rPr>
              <a:t>": {"$date": "2011-07-21T11:47:24Z"},</a:t>
            </a:r>
          </a:p>
          <a:p>
            <a:pPr eaLnBrk="1" hangingPunct="1">
              <a:spcBef>
                <a:spcPts val="250"/>
              </a:spcBef>
              <a:buClrTx/>
              <a:buFontTx/>
              <a:buNone/>
            </a:pPr>
            <a:r>
              <a:rPr lang="en-US" sz="800" b="1" dirty="0">
                <a:solidFill>
                  <a:srgbClr val="010920"/>
                </a:solidFill>
                <a:latin typeface="Calibri" pitchFamily="32" charset="0"/>
              </a:rPr>
              <a:t>    "</a:t>
            </a:r>
            <a:r>
              <a:rPr lang="en-US" sz="800" b="1" dirty="0" err="1">
                <a:solidFill>
                  <a:srgbClr val="010920"/>
                </a:solidFill>
                <a:latin typeface="Calibri" pitchFamily="32" charset="0"/>
              </a:rPr>
              <a:t>Service_Endpoint_QualityLevel</a:t>
            </a:r>
            <a:r>
              <a:rPr lang="en-US" sz="800" b="1" dirty="0">
                <a:solidFill>
                  <a:srgbClr val="010920"/>
                </a:solidFill>
                <a:latin typeface="Calibri" pitchFamily="32" charset="0"/>
              </a:rPr>
              <a:t>": "production",</a:t>
            </a:r>
          </a:p>
          <a:p>
            <a:pPr eaLnBrk="1" hangingPunct="1">
              <a:spcBef>
                <a:spcPts val="250"/>
              </a:spcBef>
              <a:buClrTx/>
              <a:buFontTx/>
              <a:buNone/>
            </a:pPr>
            <a:r>
              <a:rPr lang="en-US" sz="800" b="1" dirty="0">
                <a:solidFill>
                  <a:srgbClr val="010920"/>
                </a:solidFill>
                <a:latin typeface="Calibri" pitchFamily="32" charset="0"/>
              </a:rPr>
              <a:t>    </a:t>
            </a:r>
            <a:r>
              <a:rPr lang="en-US" sz="800" b="1" dirty="0">
                <a:solidFill>
                  <a:schemeClr val="tx1"/>
                </a:solidFill>
                <a:latin typeface="Calibri" pitchFamily="32" charset="0"/>
              </a:rPr>
              <a:t>"</a:t>
            </a:r>
            <a:r>
              <a:rPr lang="en-US" sz="800" b="1" dirty="0" err="1">
                <a:solidFill>
                  <a:schemeClr val="tx1"/>
                </a:solidFill>
                <a:latin typeface="Calibri" pitchFamily="32" charset="0"/>
              </a:rPr>
              <a:t>Service_ExpireOn</a:t>
            </a:r>
            <a:r>
              <a:rPr lang="en-US" sz="800" b="1" dirty="0">
                <a:solidFill>
                  <a:schemeClr val="tx1"/>
                </a:solidFill>
                <a:latin typeface="Calibri" pitchFamily="32" charset="0"/>
              </a:rPr>
              <a:t>": {"$date": "2011-07-21T11:47:24Z"},</a:t>
            </a:r>
            <a:r>
              <a:rPr lang="en-US" sz="800" b="1" dirty="0">
                <a:solidFill>
                  <a:srgbClr val="FF0000"/>
                </a:solidFill>
                <a:latin typeface="Calibri" pitchFamily="32" charset="0"/>
              </a:rPr>
              <a:t> </a:t>
            </a:r>
            <a:r>
              <a:rPr lang="en-US" sz="800" b="1" dirty="0">
                <a:solidFill>
                  <a:srgbClr val="010920"/>
                </a:solidFill>
                <a:latin typeface="Calibri" pitchFamily="32" charset="0"/>
              </a:rPr>
              <a:t>   </a:t>
            </a:r>
          </a:p>
          <a:p>
            <a:pPr eaLnBrk="1" hangingPunct="1">
              <a:spcBef>
                <a:spcPts val="250"/>
              </a:spcBef>
              <a:buClrTx/>
              <a:buFontTx/>
              <a:buNone/>
            </a:pPr>
            <a:r>
              <a:rPr lang="en-US" sz="800" b="1" dirty="0">
                <a:solidFill>
                  <a:srgbClr val="010920"/>
                </a:solidFill>
                <a:latin typeface="Calibri" pitchFamily="32" charset="0"/>
              </a:rPr>
              <a:t>    "</a:t>
            </a:r>
            <a:r>
              <a:rPr lang="en-US" sz="800" b="1" dirty="0" err="1">
                <a:solidFill>
                  <a:srgbClr val="010920"/>
                </a:solidFill>
                <a:latin typeface="Calibri" pitchFamily="32" charset="0"/>
              </a:rPr>
              <a:t>Service_UpdateOn</a:t>
            </a:r>
            <a:r>
              <a:rPr lang="en-US" sz="800" b="1" dirty="0">
                <a:solidFill>
                  <a:srgbClr val="010920"/>
                </a:solidFill>
                <a:latin typeface="Calibri" pitchFamily="32" charset="0"/>
              </a:rPr>
              <a:t>": {"$date": "2011-07-21T11:47:24Z"},</a:t>
            </a:r>
          </a:p>
          <a:p>
            <a:pPr eaLnBrk="1" hangingPunct="1">
              <a:spcBef>
                <a:spcPts val="250"/>
              </a:spcBef>
              <a:buClrTx/>
              <a:buFontTx/>
              <a:buNone/>
            </a:pPr>
            <a:r>
              <a:rPr lang="en-US" sz="800" b="1" dirty="0">
                <a:solidFill>
                  <a:srgbClr val="010920"/>
                </a:solidFill>
                <a:latin typeface="Calibri" pitchFamily="32" charset="0"/>
              </a:rPr>
              <a:t>    "</a:t>
            </a:r>
            <a:r>
              <a:rPr lang="en-US" sz="800" b="1" dirty="0" err="1">
                <a:solidFill>
                  <a:srgbClr val="010920"/>
                </a:solidFill>
                <a:latin typeface="Calibri" pitchFamily="32" charset="0"/>
              </a:rPr>
              <a:t>Service_OwnerDN</a:t>
            </a:r>
            <a:r>
              <a:rPr lang="en-US" sz="800" b="1" dirty="0">
                <a:solidFill>
                  <a:srgbClr val="010920"/>
                </a:solidFill>
                <a:latin typeface="Calibri" pitchFamily="32" charset="0"/>
              </a:rPr>
              <a:t>": “CN=Shiraz </a:t>
            </a:r>
            <a:r>
              <a:rPr lang="en-US" sz="800" b="1" dirty="0" err="1">
                <a:solidFill>
                  <a:srgbClr val="010920"/>
                </a:solidFill>
                <a:latin typeface="Calibri" pitchFamily="32" charset="0"/>
              </a:rPr>
              <a:t>Memon,O</a:t>
            </a:r>
            <a:r>
              <a:rPr lang="en-US" sz="800" b="1" dirty="0">
                <a:solidFill>
                  <a:srgbClr val="010920"/>
                </a:solidFill>
                <a:latin typeface="Calibri" pitchFamily="32" charset="0"/>
              </a:rPr>
              <a:t>=FZJ,OU=JSC”</a:t>
            </a:r>
          </a:p>
          <a:p>
            <a:pPr eaLnBrk="1" hangingPunct="1">
              <a:spcBef>
                <a:spcPts val="250"/>
              </a:spcBef>
              <a:buClrTx/>
              <a:buFontTx/>
              <a:buNone/>
            </a:pPr>
            <a:r>
              <a:rPr lang="en-US" sz="800" b="1" dirty="0">
                <a:solidFill>
                  <a:srgbClr val="010920"/>
                </a:solidFill>
                <a:latin typeface="Calibri" pitchFamily="32" charset="0"/>
              </a:rPr>
              <a:t>  }</a:t>
            </a:r>
          </a:p>
          <a:p>
            <a:pPr eaLnBrk="1" hangingPunct="1">
              <a:spcBef>
                <a:spcPts val="250"/>
              </a:spcBef>
              <a:buClrTx/>
              <a:buFontTx/>
              <a:buNone/>
            </a:pPr>
            <a:r>
              <a:rPr lang="en-US" sz="800" b="1" dirty="0">
                <a:solidFill>
                  <a:srgbClr val="010920"/>
                </a:solidFill>
                <a:latin typeface="Calibri" pitchFamily="32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1613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XSEDE?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smtClean="0"/>
              <a:t>Approaches?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17.06.2012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OGF 35, TU Delft, 2012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77DC-976E-2D49-A96F-338E7AE475A2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837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</Words>
  <Application>Microsoft Office PowerPoint</Application>
  <PresentationFormat>Custom</PresentationFormat>
  <Paragraphs>56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Larissa-Design</vt:lpstr>
      <vt:lpstr>GLUE 2.0: JSON Rendering</vt:lpstr>
      <vt:lpstr>Glue 2.0 Adoption in EMIR</vt:lpstr>
      <vt:lpstr>JSON Rendering</vt:lpstr>
      <vt:lpstr>Example</vt:lpstr>
      <vt:lpstr>Other Approaches?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n.lamla</dc:creator>
  <cp:lastModifiedBy>a.memon</cp:lastModifiedBy>
  <cp:revision>446</cp:revision>
  <dcterms:created xsi:type="dcterms:W3CDTF">2011-10-04T06:09:25Z</dcterms:created>
  <dcterms:modified xsi:type="dcterms:W3CDTF">2012-06-19T09:35:29Z</dcterms:modified>
</cp:coreProperties>
</file>