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10"/>
  </p:notesMasterIdLst>
  <p:sldIdLst>
    <p:sldId id="263" r:id="rId2"/>
    <p:sldId id="267" r:id="rId3"/>
    <p:sldId id="345" r:id="rId4"/>
    <p:sldId id="338" r:id="rId5"/>
    <p:sldId id="268" r:id="rId6"/>
    <p:sldId id="344" r:id="rId7"/>
    <p:sldId id="343" r:id="rId8"/>
    <p:sldId id="28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ter Solagna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66207" autoAdjust="0"/>
  </p:normalViewPr>
  <p:slideViewPr>
    <p:cSldViewPr snapToGrid="0" snapToObjects="1">
      <p:cViewPr varScale="1">
        <p:scale>
          <a:sx n="113" d="100"/>
          <a:sy n="113" d="100"/>
        </p:scale>
        <p:origin x="-148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81306-8E17-9349-A706-9A5014B14E42}" type="datetimeFigureOut">
              <a:rPr lang="en-US" smtClean="0"/>
              <a:t>7/9/2014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CD58C-35B5-7445-B65D-75718C29E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220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CD58C-35B5-7445-B65D-75718C29E6D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11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it-IT"/>
              <a:t>01/03/09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1792055-C985-42ED-897D-7E5888DB5BA6}" type="slidenum">
              <a:rPr lang="it-IT"/>
              <a:pPr/>
              <a:t>3</a:t>
            </a:fld>
            <a:endParaRPr lang="it-IT"/>
          </a:p>
        </p:txBody>
      </p:sp>
      <p:sp>
        <p:nvSpPr>
          <p:cNvPr id="215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501649-B9E3-4875-A626-A9100929597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73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501649-B9E3-4875-A626-A9100929597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73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501649-B9E3-4875-A626-A9100929597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73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1447800" cy="579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0" y="6308725"/>
            <a:ext cx="9144000" cy="549275"/>
          </a:xfrm>
          <a:prstGeom prst="rect">
            <a:avLst/>
          </a:prstGeom>
          <a:solidFill>
            <a:srgbClr val="0067B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0" y="0"/>
            <a:ext cx="9215438" cy="1081088"/>
            <a:chOff x="-1" y="0"/>
            <a:chExt cx="9215439" cy="1081088"/>
          </a:xfrm>
        </p:grpSpPr>
        <p:sp>
          <p:nvSpPr>
            <p:cNvPr id="7" name="Rectangle 4"/>
            <p:cNvSpPr>
              <a:spLocks noChangeArrowheads="1"/>
            </p:cNvSpPr>
            <p:nvPr userDrawn="1"/>
          </p:nvSpPr>
          <p:spPr bwMode="auto">
            <a:xfrm>
              <a:off x="-1" y="0"/>
              <a:ext cx="9144001" cy="1044575"/>
            </a:xfrm>
            <a:prstGeom prst="rect">
              <a:avLst/>
            </a:prstGeom>
            <a:solidFill>
              <a:srgbClr val="0067B1"/>
            </a:solidFill>
            <a:ln w="9360">
              <a:solidFill>
                <a:srgbClr val="0067B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pic>
          <p:nvPicPr>
            <p:cNvPr id="8" name="Picture 5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735138" cy="979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1619249" y="0"/>
              <a:ext cx="1800225" cy="979488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7"/>
            <p:cNvSpPr>
              <a:spLocks noChangeArrowheads="1"/>
            </p:cNvSpPr>
            <p:nvPr/>
          </p:nvSpPr>
          <p:spPr bwMode="auto">
            <a:xfrm>
              <a:off x="1619249" y="0"/>
              <a:ext cx="1800225" cy="979488"/>
            </a:xfrm>
            <a:custGeom>
              <a:avLst/>
              <a:gdLst/>
              <a:ahLst/>
              <a:cxnLst>
                <a:cxn ang="0">
                  <a:pos x="5000" y="0"/>
                </a:cxn>
                <a:cxn ang="0">
                  <a:pos x="5000" y="2720"/>
                </a:cxn>
                <a:cxn ang="0">
                  <a:pos x="0" y="2720"/>
                </a:cxn>
                <a:cxn ang="0">
                  <a:pos x="2000" y="0"/>
                </a:cxn>
                <a:cxn ang="0">
                  <a:pos x="5000" y="0"/>
                </a:cxn>
              </a:cxnLst>
              <a:rect l="0" t="0" r="r" b="b"/>
              <a:pathLst>
                <a:path w="5001" h="2721">
                  <a:moveTo>
                    <a:pt x="5000" y="0"/>
                  </a:moveTo>
                  <a:lnTo>
                    <a:pt x="5000" y="2720"/>
                  </a:lnTo>
                  <a:lnTo>
                    <a:pt x="0" y="2720"/>
                  </a:lnTo>
                  <a:cubicBezTo>
                    <a:pt x="2000" y="2720"/>
                    <a:pt x="0" y="0"/>
                    <a:pt x="2000" y="0"/>
                  </a:cubicBezTo>
                  <a:cubicBezTo>
                    <a:pt x="2667" y="0"/>
                    <a:pt x="4333" y="0"/>
                    <a:pt x="5000" y="0"/>
                  </a:cubicBezTo>
                </a:path>
              </a:pathLst>
            </a:custGeom>
            <a:solidFill>
              <a:srgbClr val="0067B1"/>
            </a:solidFill>
            <a:ln w="9360">
              <a:solidFill>
                <a:srgbClr val="0067B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Text Box 12"/>
            <p:cNvSpPr txBox="1">
              <a:spLocks noChangeArrowheads="1"/>
            </p:cNvSpPr>
            <p:nvPr userDrawn="1"/>
          </p:nvSpPr>
          <p:spPr bwMode="auto">
            <a:xfrm>
              <a:off x="6551613" y="503238"/>
              <a:ext cx="2663825" cy="577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GB" sz="3200" b="1" dirty="0">
                  <a:solidFill>
                    <a:srgbClr val="FFFFFF"/>
                  </a:solidFill>
                  <a:ea typeface="SimSun" charset="0"/>
                  <a:cs typeface="Arial" pitchFamily="34" charset="0"/>
                </a:rPr>
                <a:t>EGI-</a:t>
              </a:r>
              <a:r>
                <a:rPr lang="en-GB" sz="3200" b="1" dirty="0" err="1">
                  <a:solidFill>
                    <a:srgbClr val="FFFFFF"/>
                  </a:solidFill>
                  <a:ea typeface="SimSun" charset="0"/>
                  <a:cs typeface="Arial" pitchFamily="34" charset="0"/>
                </a:rPr>
                <a:t>InSPIRE</a:t>
              </a:r>
              <a:endParaRPr lang="en-GB" sz="3200" b="1" dirty="0">
                <a:solidFill>
                  <a:srgbClr val="FFFFFF"/>
                </a:solidFill>
                <a:ea typeface="SimSun" charset="0"/>
                <a:cs typeface="Arial" pitchFamily="34" charset="0"/>
              </a:endParaRPr>
            </a:p>
          </p:txBody>
        </p:sp>
      </p:grp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713413"/>
            <a:ext cx="781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5640388"/>
            <a:ext cx="1447800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7667625" y="6586538"/>
            <a:ext cx="1447800" cy="279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 fontAlgn="auto">
              <a:spcBef>
                <a:spcPts val="875"/>
              </a:spcBef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200" dirty="0">
                <a:solidFill>
                  <a:srgbClr val="FFFFFF"/>
                </a:solidFill>
                <a:ea typeface="SimSun" charset="0"/>
                <a:cs typeface="Arial" pitchFamily="34" charset="0"/>
              </a:rPr>
              <a:t>www.egi.eu</a:t>
            </a:r>
          </a:p>
        </p:txBody>
      </p: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53752" y="6605588"/>
            <a:ext cx="2286000" cy="279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ts val="875"/>
              </a:spcBef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200" dirty="0">
                <a:solidFill>
                  <a:srgbClr val="FFFFFF"/>
                </a:solidFill>
                <a:ea typeface="SimSun" charset="0"/>
                <a:cs typeface="Arial" pitchFamily="34" charset="0"/>
              </a:rPr>
              <a:t>EGI-</a:t>
            </a:r>
            <a:r>
              <a:rPr lang="en-US" sz="1200" dirty="0" err="1">
                <a:solidFill>
                  <a:srgbClr val="FFFFFF"/>
                </a:solidFill>
                <a:ea typeface="SimSun" charset="0"/>
                <a:cs typeface="Arial" pitchFamily="34" charset="0"/>
              </a:rPr>
              <a:t>InSPIRE</a:t>
            </a:r>
            <a:r>
              <a:rPr lang="en-US" sz="1200" dirty="0">
                <a:solidFill>
                  <a:srgbClr val="FFFFFF"/>
                </a:solidFill>
                <a:ea typeface="SimSun" charset="0"/>
                <a:cs typeface="Arial" pitchFamily="34" charset="0"/>
              </a:rPr>
              <a:t> RI-261323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672" y="2130425"/>
            <a:ext cx="72008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3886200"/>
            <a:ext cx="5832648" cy="1343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62136" y="6376670"/>
            <a:ext cx="2133600" cy="365125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6F3D264-A8FF-DB4B-A924-EF4DEE43D91F}" type="datetimeFigureOut">
              <a:rPr lang="en-US" smtClean="0"/>
              <a:t>7/9/2014</a:t>
            </a:fld>
            <a:endParaRPr lang="en-GB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5475" y="6356350"/>
            <a:ext cx="2133600" cy="365125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F1E6A14-6187-D344-84E0-CE6B25047D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41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1412776"/>
            <a:ext cx="8075612" cy="4525963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F3D264-A8FF-DB4B-A924-EF4DEE43D91F}" type="datetimeFigureOut">
              <a:rPr lang="en-US" smtClean="0"/>
              <a:t>7/9/2014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1E6A14-6187-D344-84E0-CE6B25047D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490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0C141-D2D5-493B-A3B0-6A089A0EB32A}" type="datetime1">
              <a:rPr lang="en-US" smtClean="0">
                <a:solidFill>
                  <a:prstClr val="white"/>
                </a:solidFill>
              </a:rPr>
              <a:pPr/>
              <a:t>7/9/2014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Project Overview:  EGI-InSPIRE Review 2013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9E2CB-0116-4780-86D2-CC4FD60E873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632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15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0" y="6308725"/>
            <a:ext cx="9144000" cy="549275"/>
          </a:xfrm>
          <a:prstGeom prst="rect">
            <a:avLst/>
          </a:prstGeom>
          <a:solidFill>
            <a:srgbClr val="0067B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grpSp>
        <p:nvGrpSpPr>
          <p:cNvPr id="1027" name="Group 12"/>
          <p:cNvGrpSpPr>
            <a:grpSpLocks/>
          </p:cNvGrpSpPr>
          <p:nvPr/>
        </p:nvGrpSpPr>
        <p:grpSpPr bwMode="auto">
          <a:xfrm>
            <a:off x="0" y="0"/>
            <a:ext cx="9144000" cy="1044575"/>
            <a:chOff x="-1" y="0"/>
            <a:chExt cx="9144001" cy="1044575"/>
          </a:xfrm>
        </p:grpSpPr>
        <p:sp>
          <p:nvSpPr>
            <p:cNvPr id="8" name="Rectangle 4"/>
            <p:cNvSpPr>
              <a:spLocks noChangeArrowheads="1"/>
            </p:cNvSpPr>
            <p:nvPr userDrawn="1"/>
          </p:nvSpPr>
          <p:spPr bwMode="auto">
            <a:xfrm>
              <a:off x="-1" y="0"/>
              <a:ext cx="9144001" cy="1044575"/>
            </a:xfrm>
            <a:prstGeom prst="rect">
              <a:avLst/>
            </a:prstGeom>
            <a:solidFill>
              <a:srgbClr val="0067B1"/>
            </a:solidFill>
            <a:ln w="9360">
              <a:solidFill>
                <a:srgbClr val="0067B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pic>
          <p:nvPicPr>
            <p:cNvPr id="1036" name="Picture 5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735138" cy="979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1619249" y="0"/>
              <a:ext cx="1800225" cy="979488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7"/>
            <p:cNvSpPr>
              <a:spLocks noChangeArrowheads="1"/>
            </p:cNvSpPr>
            <p:nvPr/>
          </p:nvSpPr>
          <p:spPr bwMode="auto">
            <a:xfrm>
              <a:off x="1619249" y="0"/>
              <a:ext cx="1800225" cy="979488"/>
            </a:xfrm>
            <a:custGeom>
              <a:avLst/>
              <a:gdLst/>
              <a:ahLst/>
              <a:cxnLst>
                <a:cxn ang="0">
                  <a:pos x="5000" y="0"/>
                </a:cxn>
                <a:cxn ang="0">
                  <a:pos x="5000" y="2720"/>
                </a:cxn>
                <a:cxn ang="0">
                  <a:pos x="0" y="2720"/>
                </a:cxn>
                <a:cxn ang="0">
                  <a:pos x="2000" y="0"/>
                </a:cxn>
                <a:cxn ang="0">
                  <a:pos x="5000" y="0"/>
                </a:cxn>
              </a:cxnLst>
              <a:rect l="0" t="0" r="r" b="b"/>
              <a:pathLst>
                <a:path w="5001" h="2721">
                  <a:moveTo>
                    <a:pt x="5000" y="0"/>
                  </a:moveTo>
                  <a:lnTo>
                    <a:pt x="5000" y="2720"/>
                  </a:lnTo>
                  <a:lnTo>
                    <a:pt x="0" y="2720"/>
                  </a:lnTo>
                  <a:cubicBezTo>
                    <a:pt x="2000" y="2720"/>
                    <a:pt x="0" y="0"/>
                    <a:pt x="2000" y="0"/>
                  </a:cubicBezTo>
                  <a:cubicBezTo>
                    <a:pt x="2667" y="0"/>
                    <a:pt x="4333" y="0"/>
                    <a:pt x="5000" y="0"/>
                  </a:cubicBezTo>
                </a:path>
              </a:pathLst>
            </a:custGeom>
            <a:solidFill>
              <a:srgbClr val="0067B1"/>
            </a:solidFill>
            <a:ln w="9360">
              <a:solidFill>
                <a:srgbClr val="0067B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2124075" y="115888"/>
            <a:ext cx="6840538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smtClean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11188" y="1600200"/>
            <a:ext cx="807561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913" y="63769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6F3D264-A8FF-DB4B-A924-EF4DEE43D91F}" type="datetimeFigureOut">
              <a:rPr lang="en-US" smtClean="0"/>
              <a:t>7/9/2014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992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F1E6A14-6187-D344-84E0-CE6B25047D4B}" type="slidenum">
              <a:rPr lang="en-GB" smtClean="0"/>
              <a:t>‹#›</a:t>
            </a:fld>
            <a:endParaRPr lang="en-GB"/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7667625" y="6586538"/>
            <a:ext cx="1447800" cy="279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 fontAlgn="auto">
              <a:spcBef>
                <a:spcPts val="875"/>
              </a:spcBef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200" dirty="0">
                <a:solidFill>
                  <a:srgbClr val="FFFFFF"/>
                </a:solidFill>
                <a:ea typeface="SimSun" charset="0"/>
                <a:cs typeface="Arial" pitchFamily="34" charset="0"/>
              </a:rPr>
              <a:t>www.egi.eu</a:t>
            </a: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53975" y="6605588"/>
            <a:ext cx="2286000" cy="279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ts val="875"/>
              </a:spcBef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200" dirty="0">
                <a:solidFill>
                  <a:srgbClr val="FFFFFF"/>
                </a:solidFill>
                <a:ea typeface="SimSun" charset="0"/>
                <a:cs typeface="Arial" pitchFamily="34" charset="0"/>
              </a:rPr>
              <a:t>EGI-</a:t>
            </a:r>
            <a:r>
              <a:rPr lang="en-US" sz="1200" dirty="0" err="1">
                <a:solidFill>
                  <a:srgbClr val="FFFFFF"/>
                </a:solidFill>
                <a:ea typeface="SimSun" charset="0"/>
                <a:cs typeface="Arial" pitchFamily="34" charset="0"/>
              </a:rPr>
              <a:t>InSPIRE</a:t>
            </a:r>
            <a:r>
              <a:rPr lang="en-US" sz="1200" dirty="0">
                <a:solidFill>
                  <a:srgbClr val="FFFFFF"/>
                </a:solidFill>
                <a:ea typeface="SimSun" charset="0"/>
                <a:cs typeface="Arial" pitchFamily="34" charset="0"/>
              </a:rPr>
              <a:t> RI-261323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  <a:cs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  <a:cs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  <a:cs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  <a:cs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  <a:cs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  <a:cs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  <a:cs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03648" y="2130425"/>
            <a:ext cx="7357293" cy="147002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Representing Cloud Services with GLUE 2</a:t>
            </a:r>
            <a:endParaRPr lang="en-US" sz="3200" b="1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267744" y="4411362"/>
            <a:ext cx="5832648" cy="817838"/>
          </a:xfrm>
        </p:spPr>
        <p:txBody>
          <a:bodyPr/>
          <a:lstStyle/>
          <a:p>
            <a:r>
              <a:rPr lang="en-US" sz="1600" dirty="0" smtClean="0"/>
              <a:t>Salvatore Pinto</a:t>
            </a:r>
            <a:endParaRPr lang="en-US" sz="1600" dirty="0" smtClean="0"/>
          </a:p>
          <a:p>
            <a:r>
              <a:rPr lang="en-US" sz="1600" dirty="0" smtClean="0"/>
              <a:t>Cloud Technologist</a:t>
            </a:r>
            <a:endParaRPr lang="en-US" sz="1600" dirty="0" smtClean="0"/>
          </a:p>
          <a:p>
            <a:r>
              <a:rPr lang="en-US" sz="1600" dirty="0" smtClean="0"/>
              <a:t>EGI.eu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1747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Objective</a:t>
            </a:r>
            <a:endParaRPr lang="en-GB" sz="3200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379413" y="1239920"/>
            <a:ext cx="8075612" cy="486431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2400" dirty="0" smtClean="0"/>
              <a:t>Describe </a:t>
            </a:r>
            <a:r>
              <a:rPr lang="en-GB" sz="2400" dirty="0"/>
              <a:t>the properties and state of all </a:t>
            </a:r>
            <a:r>
              <a:rPr lang="en-GB" sz="2400" dirty="0" smtClean="0"/>
              <a:t>the </a:t>
            </a:r>
            <a:r>
              <a:rPr lang="en-GB" sz="2400" b="1" dirty="0" smtClean="0"/>
              <a:t>Cloud Services </a:t>
            </a:r>
            <a:r>
              <a:rPr lang="en-GB" sz="2400" dirty="0"/>
              <a:t>in a uniform </a:t>
            </a:r>
            <a:r>
              <a:rPr lang="en-GB" sz="2400" dirty="0" smtClean="0"/>
              <a:t>way among multiple providers.</a:t>
            </a:r>
          </a:p>
          <a:p>
            <a:pPr marL="0" indent="0" algn="just">
              <a:buNone/>
            </a:pPr>
            <a:endParaRPr lang="en-GB" sz="2400" dirty="0"/>
          </a:p>
          <a:p>
            <a:pPr marL="0" indent="0" algn="just">
              <a:buNone/>
            </a:pPr>
            <a:r>
              <a:rPr lang="en-GB" sz="2400" dirty="0" smtClean="0"/>
              <a:t>To ensure:</a:t>
            </a:r>
          </a:p>
          <a:p>
            <a:pPr algn="just"/>
            <a:r>
              <a:rPr lang="en-GB" sz="2400" b="1" dirty="0" smtClean="0"/>
              <a:t>Interoperability</a:t>
            </a:r>
            <a:r>
              <a:rPr lang="en-GB" sz="2400" dirty="0" smtClean="0"/>
              <a:t> among different infrastructures and cloud services implemented with different </a:t>
            </a:r>
            <a:r>
              <a:rPr lang="en-GB" sz="2400" dirty="0" err="1" smtClean="0"/>
              <a:t>middlewares</a:t>
            </a:r>
            <a:r>
              <a:rPr lang="en-GB" sz="2400" dirty="0" smtClean="0"/>
              <a:t>.</a:t>
            </a:r>
          </a:p>
          <a:p>
            <a:pPr algn="just"/>
            <a:endParaRPr lang="en-GB" sz="2000" dirty="0"/>
          </a:p>
          <a:p>
            <a:pPr algn="just"/>
            <a:r>
              <a:rPr lang="en-GB" sz="2400" b="1" dirty="0" smtClean="0"/>
              <a:t>Aggregation</a:t>
            </a:r>
            <a:r>
              <a:rPr lang="en-GB" sz="2400" dirty="0" smtClean="0"/>
              <a:t> of the information coming from multiple providers, for comparison and automatic selection</a:t>
            </a:r>
            <a:endParaRPr lang="en-GB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923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733" y="4759850"/>
            <a:ext cx="1079500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75" y="2368996"/>
            <a:ext cx="719604" cy="156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1982141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204" y="1407457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6" name="AutoShape 6"/>
          <p:cNvSpPr>
            <a:spLocks noChangeArrowheads="1"/>
          </p:cNvSpPr>
          <p:nvPr/>
        </p:nvSpPr>
        <p:spPr bwMode="auto">
          <a:xfrm rot="10800000">
            <a:off x="1562100" y="1248716"/>
            <a:ext cx="2327275" cy="1041400"/>
          </a:xfrm>
          <a:prstGeom prst="wedgeRoundRectCallout">
            <a:avLst>
              <a:gd name="adj1" fmla="val 62819"/>
              <a:gd name="adj2" fmla="val -41468"/>
              <a:gd name="adj3" fmla="val 16667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 dirty="0">
                <a:solidFill>
                  <a:srgbClr val="0087CF"/>
                </a:solidFill>
              </a:rPr>
              <a:t>Where can I </a:t>
            </a:r>
            <a:r>
              <a:rPr lang="en-US" sz="1200" b="1" dirty="0" smtClean="0">
                <a:solidFill>
                  <a:srgbClr val="0087CF"/>
                </a:solidFill>
              </a:rPr>
              <a:t>start a VM </a:t>
            </a:r>
            <a:r>
              <a:rPr lang="en-US" sz="1200" b="1" dirty="0">
                <a:solidFill>
                  <a:srgbClr val="0087CF"/>
                </a:solidFill>
              </a:rPr>
              <a:t>requiring </a:t>
            </a:r>
            <a:r>
              <a:rPr lang="en-US" sz="1200" b="1" dirty="0" smtClean="0">
                <a:solidFill>
                  <a:srgbClr val="0087CF"/>
                </a:solidFill>
              </a:rPr>
              <a:t>Scientific Linux OS, </a:t>
            </a:r>
            <a:r>
              <a:rPr lang="en-US" sz="1200" b="1" dirty="0">
                <a:solidFill>
                  <a:srgbClr val="0087CF"/>
                </a:solidFill>
              </a:rPr>
              <a:t>IA64 architecture, with software package X </a:t>
            </a:r>
            <a:r>
              <a:rPr lang="en-US" sz="1200" b="1" dirty="0" smtClean="0">
                <a:solidFill>
                  <a:srgbClr val="0087CF"/>
                </a:solidFill>
              </a:rPr>
              <a:t>?</a:t>
            </a:r>
            <a:r>
              <a:rPr lang="en-US" sz="1200" b="1" dirty="0">
                <a:solidFill>
                  <a:srgbClr val="0087CF"/>
                </a:solidFill>
              </a:rPr>
              <a:t>		</a:t>
            </a:r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733" y="4404250"/>
            <a:ext cx="1079500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733" y="4048649"/>
            <a:ext cx="1079500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9" name="AutoShape 9"/>
          <p:cNvSpPr>
            <a:spLocks noChangeArrowheads="1"/>
          </p:cNvSpPr>
          <p:nvPr/>
        </p:nvSpPr>
        <p:spPr bwMode="auto">
          <a:xfrm rot="10800000">
            <a:off x="5376332" y="1259863"/>
            <a:ext cx="1888982" cy="1041400"/>
          </a:xfrm>
          <a:prstGeom prst="wedgeRoundRectCallout">
            <a:avLst>
              <a:gd name="adj1" fmla="val -72419"/>
              <a:gd name="adj2" fmla="val 8097"/>
              <a:gd name="adj3" fmla="val 16667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lIns="90000" tIns="46800" rIns="90000" bIns="4680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dirty="0">
                <a:solidFill>
                  <a:srgbClr val="0087CF"/>
                </a:solidFill>
              </a:rPr>
              <a:t>As part of the VO A, how much storage can I </a:t>
            </a:r>
            <a:r>
              <a:rPr lang="en-US" sz="1200" b="1" dirty="0" smtClean="0">
                <a:solidFill>
                  <a:srgbClr val="0087CF"/>
                </a:solidFill>
              </a:rPr>
              <a:t>attach to a VM?</a:t>
            </a:r>
            <a:endParaRPr lang="en-US" sz="1200" b="1" dirty="0">
              <a:solidFill>
                <a:srgbClr val="0087CF"/>
              </a:solidFill>
            </a:endParaRPr>
          </a:p>
        </p:txBody>
      </p:sp>
      <p:sp>
        <p:nvSpPr>
          <p:cNvPr id="5130" name="AutoShape 10"/>
          <p:cNvSpPr>
            <a:spLocks noChangeArrowheads="1"/>
          </p:cNvSpPr>
          <p:nvPr/>
        </p:nvSpPr>
        <p:spPr bwMode="auto">
          <a:xfrm rot="10800000">
            <a:off x="2882917" y="4621737"/>
            <a:ext cx="2374883" cy="1041400"/>
          </a:xfrm>
          <a:prstGeom prst="wedgeRoundRectCallout">
            <a:avLst>
              <a:gd name="adj1" fmla="val -58963"/>
              <a:gd name="adj2" fmla="val 68597"/>
              <a:gd name="adj3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lIns="90000" tIns="46800" rIns="90000" bIns="4680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dirty="0">
                <a:solidFill>
                  <a:srgbClr val="0087CF"/>
                </a:solidFill>
              </a:rPr>
              <a:t>I can offer </a:t>
            </a:r>
            <a:r>
              <a:rPr lang="en-US" sz="1200" b="1" dirty="0" smtClean="0">
                <a:solidFill>
                  <a:srgbClr val="0087CF"/>
                </a:solidFill>
              </a:rPr>
              <a:t>10 virtual cores, 10 GB of RAM,  </a:t>
            </a:r>
            <a:r>
              <a:rPr lang="en-US" sz="1200" b="1" dirty="0" err="1" smtClean="0">
                <a:solidFill>
                  <a:srgbClr val="0087CF"/>
                </a:solidFill>
              </a:rPr>
              <a:t>Debian</a:t>
            </a:r>
            <a:r>
              <a:rPr lang="en-US" sz="1200" b="1" dirty="0" smtClean="0">
                <a:solidFill>
                  <a:srgbClr val="0087CF"/>
                </a:solidFill>
              </a:rPr>
              <a:t> OS image, </a:t>
            </a:r>
            <a:r>
              <a:rPr lang="en-US" sz="1200" b="1" dirty="0" err="1" smtClean="0">
                <a:solidFill>
                  <a:srgbClr val="0087CF"/>
                </a:solidFill>
              </a:rPr>
              <a:t>CloudInit</a:t>
            </a:r>
            <a:r>
              <a:rPr lang="en-US" sz="1200" b="1" dirty="0" smtClean="0">
                <a:solidFill>
                  <a:srgbClr val="0087CF"/>
                </a:solidFill>
              </a:rPr>
              <a:t> contextualization, …</a:t>
            </a:r>
            <a:endParaRPr lang="en-US" sz="1200" b="1" dirty="0">
              <a:solidFill>
                <a:srgbClr val="0087CF"/>
              </a:solidFill>
            </a:endParaRPr>
          </a:p>
        </p:txBody>
      </p:sp>
      <p:sp>
        <p:nvSpPr>
          <p:cNvPr id="5131" name="AutoShape 11"/>
          <p:cNvSpPr>
            <a:spLocks noChangeArrowheads="1"/>
          </p:cNvSpPr>
          <p:nvPr/>
        </p:nvSpPr>
        <p:spPr bwMode="auto">
          <a:xfrm>
            <a:off x="336550" y="4404250"/>
            <a:ext cx="1365250" cy="536575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800 w 21600"/>
              <a:gd name="T5" fmla="*/ 0 h 21600"/>
              <a:gd name="T6" fmla="*/ 21600 w 21600"/>
              <a:gd name="T7" fmla="*/ 10800 h 21600"/>
              <a:gd name="T8" fmla="*/ 10800 w 21600"/>
              <a:gd name="T9" fmla="*/ 21600 h 21600"/>
              <a:gd name="T10" fmla="*/ 0 w 21600"/>
              <a:gd name="T11" fmla="*/ 10800 h 21600"/>
              <a:gd name="T12" fmla="*/ 686 w 21600"/>
              <a:gd name="T13" fmla="*/ 23059 h 21600"/>
              <a:gd name="T14" fmla="*/ 21005 w 21600"/>
              <a:gd name="T15" fmla="*/ 30503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 extrusionOk="0">
                <a:moveTo>
                  <a:pt x="2563" y="12259"/>
                </a:moveTo>
                <a:lnTo>
                  <a:pt x="2563" y="12843"/>
                </a:lnTo>
                <a:lnTo>
                  <a:pt x="2746" y="13427"/>
                </a:lnTo>
                <a:lnTo>
                  <a:pt x="2929" y="14303"/>
                </a:lnTo>
                <a:lnTo>
                  <a:pt x="3112" y="14886"/>
                </a:lnTo>
                <a:lnTo>
                  <a:pt x="3478" y="15470"/>
                </a:lnTo>
                <a:lnTo>
                  <a:pt x="3844" y="16054"/>
                </a:lnTo>
                <a:lnTo>
                  <a:pt x="4393" y="16638"/>
                </a:lnTo>
                <a:lnTo>
                  <a:pt x="4942" y="17222"/>
                </a:lnTo>
                <a:lnTo>
                  <a:pt x="5492" y="17514"/>
                </a:lnTo>
                <a:lnTo>
                  <a:pt x="6224" y="18097"/>
                </a:lnTo>
                <a:lnTo>
                  <a:pt x="6773" y="18389"/>
                </a:lnTo>
                <a:lnTo>
                  <a:pt x="7505" y="18681"/>
                </a:lnTo>
                <a:lnTo>
                  <a:pt x="8237" y="18973"/>
                </a:lnTo>
                <a:lnTo>
                  <a:pt x="9153" y="18973"/>
                </a:lnTo>
                <a:lnTo>
                  <a:pt x="9885" y="19265"/>
                </a:lnTo>
                <a:lnTo>
                  <a:pt x="10800" y="19265"/>
                </a:lnTo>
                <a:lnTo>
                  <a:pt x="11532" y="19265"/>
                </a:lnTo>
                <a:lnTo>
                  <a:pt x="12447" y="18973"/>
                </a:lnTo>
                <a:lnTo>
                  <a:pt x="13180" y="18973"/>
                </a:lnTo>
                <a:lnTo>
                  <a:pt x="13912" y="18681"/>
                </a:lnTo>
                <a:lnTo>
                  <a:pt x="14644" y="18389"/>
                </a:lnTo>
                <a:lnTo>
                  <a:pt x="15376" y="18097"/>
                </a:lnTo>
                <a:lnTo>
                  <a:pt x="16108" y="17514"/>
                </a:lnTo>
                <a:lnTo>
                  <a:pt x="16658" y="17222"/>
                </a:lnTo>
                <a:lnTo>
                  <a:pt x="17207" y="16638"/>
                </a:lnTo>
                <a:lnTo>
                  <a:pt x="17573" y="16054"/>
                </a:lnTo>
                <a:lnTo>
                  <a:pt x="18122" y="15470"/>
                </a:lnTo>
                <a:lnTo>
                  <a:pt x="18305" y="14886"/>
                </a:lnTo>
                <a:lnTo>
                  <a:pt x="18671" y="14303"/>
                </a:lnTo>
                <a:lnTo>
                  <a:pt x="18854" y="13427"/>
                </a:lnTo>
                <a:lnTo>
                  <a:pt x="19037" y="12843"/>
                </a:lnTo>
                <a:lnTo>
                  <a:pt x="19037" y="12259"/>
                </a:lnTo>
                <a:lnTo>
                  <a:pt x="2563" y="12259"/>
                </a:lnTo>
                <a:close/>
              </a:path>
              <a:path w="21600" h="21600" extrusionOk="0">
                <a:moveTo>
                  <a:pt x="2563" y="12259"/>
                </a:moveTo>
                <a:lnTo>
                  <a:pt x="9153" y="12259"/>
                </a:lnTo>
                <a:lnTo>
                  <a:pt x="9153" y="12551"/>
                </a:lnTo>
                <a:lnTo>
                  <a:pt x="9336" y="12843"/>
                </a:lnTo>
                <a:lnTo>
                  <a:pt x="9519" y="13135"/>
                </a:lnTo>
                <a:lnTo>
                  <a:pt x="9702" y="13135"/>
                </a:lnTo>
                <a:lnTo>
                  <a:pt x="9885" y="13427"/>
                </a:lnTo>
                <a:lnTo>
                  <a:pt x="10068" y="13719"/>
                </a:lnTo>
                <a:lnTo>
                  <a:pt x="10434" y="13719"/>
                </a:lnTo>
                <a:lnTo>
                  <a:pt x="10800" y="13719"/>
                </a:lnTo>
                <a:lnTo>
                  <a:pt x="10983" y="13719"/>
                </a:lnTo>
                <a:lnTo>
                  <a:pt x="11349" y="13719"/>
                </a:lnTo>
                <a:lnTo>
                  <a:pt x="11715" y="13427"/>
                </a:lnTo>
                <a:lnTo>
                  <a:pt x="11898" y="13135"/>
                </a:lnTo>
                <a:lnTo>
                  <a:pt x="12081" y="13135"/>
                </a:lnTo>
                <a:lnTo>
                  <a:pt x="12264" y="12843"/>
                </a:lnTo>
                <a:lnTo>
                  <a:pt x="12264" y="12551"/>
                </a:lnTo>
                <a:lnTo>
                  <a:pt x="12264" y="12259"/>
                </a:lnTo>
                <a:lnTo>
                  <a:pt x="9153" y="12259"/>
                </a:lnTo>
                <a:close/>
              </a:path>
              <a:path w="21600" h="21600" extrusionOk="0">
                <a:moveTo>
                  <a:pt x="21600" y="7589"/>
                </a:moveTo>
                <a:lnTo>
                  <a:pt x="17756" y="0"/>
                </a:lnTo>
                <a:lnTo>
                  <a:pt x="10800" y="0"/>
                </a:lnTo>
                <a:lnTo>
                  <a:pt x="3844" y="0"/>
                </a:lnTo>
                <a:lnTo>
                  <a:pt x="0" y="7589"/>
                </a:lnTo>
                <a:lnTo>
                  <a:pt x="0" y="10800"/>
                </a:lnTo>
                <a:lnTo>
                  <a:pt x="0" y="18097"/>
                </a:lnTo>
                <a:lnTo>
                  <a:pt x="1464" y="18097"/>
                </a:lnTo>
                <a:lnTo>
                  <a:pt x="1464" y="21600"/>
                </a:lnTo>
                <a:lnTo>
                  <a:pt x="10800" y="21600"/>
                </a:lnTo>
                <a:lnTo>
                  <a:pt x="19953" y="21600"/>
                </a:lnTo>
                <a:lnTo>
                  <a:pt x="19953" y="18097"/>
                </a:lnTo>
                <a:lnTo>
                  <a:pt x="21600" y="18097"/>
                </a:lnTo>
                <a:lnTo>
                  <a:pt x="21600" y="11092"/>
                </a:lnTo>
                <a:lnTo>
                  <a:pt x="21600" y="7589"/>
                </a:lnTo>
              </a:path>
              <a:path w="21600" h="21600" extrusionOk="0">
                <a:moveTo>
                  <a:pt x="1647" y="18097"/>
                </a:moveTo>
                <a:lnTo>
                  <a:pt x="6407" y="18097"/>
                </a:lnTo>
                <a:moveTo>
                  <a:pt x="19953" y="18097"/>
                </a:moveTo>
                <a:lnTo>
                  <a:pt x="15010" y="18097"/>
                </a:lnTo>
                <a:moveTo>
                  <a:pt x="0" y="7589"/>
                </a:moveTo>
                <a:lnTo>
                  <a:pt x="21417" y="7589"/>
                </a:lnTo>
                <a:lnTo>
                  <a:pt x="21600" y="7589"/>
                </a:lnTo>
              </a:path>
            </a:pathLst>
          </a:cu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5132" name="AutoShape 12"/>
          <p:cNvSpPr>
            <a:spLocks noChangeArrowheads="1"/>
          </p:cNvSpPr>
          <p:nvPr/>
        </p:nvSpPr>
        <p:spPr bwMode="auto">
          <a:xfrm>
            <a:off x="349250" y="4023250"/>
            <a:ext cx="1365250" cy="536575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800 w 21600"/>
              <a:gd name="T5" fmla="*/ 0 h 21600"/>
              <a:gd name="T6" fmla="*/ 21600 w 21600"/>
              <a:gd name="T7" fmla="*/ 10800 h 21600"/>
              <a:gd name="T8" fmla="*/ 10800 w 21600"/>
              <a:gd name="T9" fmla="*/ 21600 h 21600"/>
              <a:gd name="T10" fmla="*/ 0 w 21600"/>
              <a:gd name="T11" fmla="*/ 10800 h 21600"/>
              <a:gd name="T12" fmla="*/ 686 w 21600"/>
              <a:gd name="T13" fmla="*/ 23059 h 21600"/>
              <a:gd name="T14" fmla="*/ 21005 w 21600"/>
              <a:gd name="T15" fmla="*/ 30503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 extrusionOk="0">
                <a:moveTo>
                  <a:pt x="2563" y="12259"/>
                </a:moveTo>
                <a:lnTo>
                  <a:pt x="2563" y="12843"/>
                </a:lnTo>
                <a:lnTo>
                  <a:pt x="2746" y="13427"/>
                </a:lnTo>
                <a:lnTo>
                  <a:pt x="2929" y="14303"/>
                </a:lnTo>
                <a:lnTo>
                  <a:pt x="3112" y="14886"/>
                </a:lnTo>
                <a:lnTo>
                  <a:pt x="3478" y="15470"/>
                </a:lnTo>
                <a:lnTo>
                  <a:pt x="3844" y="16054"/>
                </a:lnTo>
                <a:lnTo>
                  <a:pt x="4393" y="16638"/>
                </a:lnTo>
                <a:lnTo>
                  <a:pt x="4942" y="17222"/>
                </a:lnTo>
                <a:lnTo>
                  <a:pt x="5492" y="17514"/>
                </a:lnTo>
                <a:lnTo>
                  <a:pt x="6224" y="18097"/>
                </a:lnTo>
                <a:lnTo>
                  <a:pt x="6773" y="18389"/>
                </a:lnTo>
                <a:lnTo>
                  <a:pt x="7505" y="18681"/>
                </a:lnTo>
                <a:lnTo>
                  <a:pt x="8237" y="18973"/>
                </a:lnTo>
                <a:lnTo>
                  <a:pt x="9153" y="18973"/>
                </a:lnTo>
                <a:lnTo>
                  <a:pt x="9885" y="19265"/>
                </a:lnTo>
                <a:lnTo>
                  <a:pt x="10800" y="19265"/>
                </a:lnTo>
                <a:lnTo>
                  <a:pt x="11532" y="19265"/>
                </a:lnTo>
                <a:lnTo>
                  <a:pt x="12447" y="18973"/>
                </a:lnTo>
                <a:lnTo>
                  <a:pt x="13180" y="18973"/>
                </a:lnTo>
                <a:lnTo>
                  <a:pt x="13912" y="18681"/>
                </a:lnTo>
                <a:lnTo>
                  <a:pt x="14644" y="18389"/>
                </a:lnTo>
                <a:lnTo>
                  <a:pt x="15376" y="18097"/>
                </a:lnTo>
                <a:lnTo>
                  <a:pt x="16108" y="17514"/>
                </a:lnTo>
                <a:lnTo>
                  <a:pt x="16658" y="17222"/>
                </a:lnTo>
                <a:lnTo>
                  <a:pt x="17207" y="16638"/>
                </a:lnTo>
                <a:lnTo>
                  <a:pt x="17573" y="16054"/>
                </a:lnTo>
                <a:lnTo>
                  <a:pt x="18122" y="15470"/>
                </a:lnTo>
                <a:lnTo>
                  <a:pt x="18305" y="14886"/>
                </a:lnTo>
                <a:lnTo>
                  <a:pt x="18671" y="14303"/>
                </a:lnTo>
                <a:lnTo>
                  <a:pt x="18854" y="13427"/>
                </a:lnTo>
                <a:lnTo>
                  <a:pt x="19037" y="12843"/>
                </a:lnTo>
                <a:lnTo>
                  <a:pt x="19037" y="12259"/>
                </a:lnTo>
                <a:lnTo>
                  <a:pt x="2563" y="12259"/>
                </a:lnTo>
                <a:close/>
              </a:path>
              <a:path w="21600" h="21600" extrusionOk="0">
                <a:moveTo>
                  <a:pt x="2563" y="12259"/>
                </a:moveTo>
                <a:lnTo>
                  <a:pt x="9153" y="12259"/>
                </a:lnTo>
                <a:lnTo>
                  <a:pt x="9153" y="12551"/>
                </a:lnTo>
                <a:lnTo>
                  <a:pt x="9336" y="12843"/>
                </a:lnTo>
                <a:lnTo>
                  <a:pt x="9519" y="13135"/>
                </a:lnTo>
                <a:lnTo>
                  <a:pt x="9702" y="13135"/>
                </a:lnTo>
                <a:lnTo>
                  <a:pt x="9885" y="13427"/>
                </a:lnTo>
                <a:lnTo>
                  <a:pt x="10068" y="13719"/>
                </a:lnTo>
                <a:lnTo>
                  <a:pt x="10434" y="13719"/>
                </a:lnTo>
                <a:lnTo>
                  <a:pt x="10800" y="13719"/>
                </a:lnTo>
                <a:lnTo>
                  <a:pt x="10983" y="13719"/>
                </a:lnTo>
                <a:lnTo>
                  <a:pt x="11349" y="13719"/>
                </a:lnTo>
                <a:lnTo>
                  <a:pt x="11715" y="13427"/>
                </a:lnTo>
                <a:lnTo>
                  <a:pt x="11898" y="13135"/>
                </a:lnTo>
                <a:lnTo>
                  <a:pt x="12081" y="13135"/>
                </a:lnTo>
                <a:lnTo>
                  <a:pt x="12264" y="12843"/>
                </a:lnTo>
                <a:lnTo>
                  <a:pt x="12264" y="12551"/>
                </a:lnTo>
                <a:lnTo>
                  <a:pt x="12264" y="12259"/>
                </a:lnTo>
                <a:lnTo>
                  <a:pt x="9153" y="12259"/>
                </a:lnTo>
                <a:close/>
              </a:path>
              <a:path w="21600" h="21600" extrusionOk="0">
                <a:moveTo>
                  <a:pt x="21600" y="7589"/>
                </a:moveTo>
                <a:lnTo>
                  <a:pt x="17756" y="0"/>
                </a:lnTo>
                <a:lnTo>
                  <a:pt x="10800" y="0"/>
                </a:lnTo>
                <a:lnTo>
                  <a:pt x="3844" y="0"/>
                </a:lnTo>
                <a:lnTo>
                  <a:pt x="0" y="7589"/>
                </a:lnTo>
                <a:lnTo>
                  <a:pt x="0" y="10800"/>
                </a:lnTo>
                <a:lnTo>
                  <a:pt x="0" y="18097"/>
                </a:lnTo>
                <a:lnTo>
                  <a:pt x="1464" y="18097"/>
                </a:lnTo>
                <a:lnTo>
                  <a:pt x="1464" y="21600"/>
                </a:lnTo>
                <a:lnTo>
                  <a:pt x="10800" y="21600"/>
                </a:lnTo>
                <a:lnTo>
                  <a:pt x="19953" y="21600"/>
                </a:lnTo>
                <a:lnTo>
                  <a:pt x="19953" y="18097"/>
                </a:lnTo>
                <a:lnTo>
                  <a:pt x="21600" y="18097"/>
                </a:lnTo>
                <a:lnTo>
                  <a:pt x="21600" y="11092"/>
                </a:lnTo>
                <a:lnTo>
                  <a:pt x="21600" y="7589"/>
                </a:lnTo>
              </a:path>
              <a:path w="21600" h="21600" extrusionOk="0">
                <a:moveTo>
                  <a:pt x="1647" y="18097"/>
                </a:moveTo>
                <a:lnTo>
                  <a:pt x="6407" y="18097"/>
                </a:lnTo>
                <a:moveTo>
                  <a:pt x="19953" y="18097"/>
                </a:moveTo>
                <a:lnTo>
                  <a:pt x="15010" y="18097"/>
                </a:lnTo>
                <a:moveTo>
                  <a:pt x="0" y="7589"/>
                </a:moveTo>
                <a:lnTo>
                  <a:pt x="21417" y="7589"/>
                </a:lnTo>
                <a:lnTo>
                  <a:pt x="21600" y="7589"/>
                </a:lnTo>
              </a:path>
            </a:pathLst>
          </a:cu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5133" name="AutoShape 13"/>
          <p:cNvSpPr>
            <a:spLocks noChangeArrowheads="1"/>
          </p:cNvSpPr>
          <p:nvPr/>
        </p:nvSpPr>
        <p:spPr bwMode="auto">
          <a:xfrm rot="10800000">
            <a:off x="654049" y="5101692"/>
            <a:ext cx="2105338" cy="1041400"/>
          </a:xfrm>
          <a:prstGeom prst="wedgeRoundRectCallout">
            <a:avLst>
              <a:gd name="adj1" fmla="val -4436"/>
              <a:gd name="adj2" fmla="val 78757"/>
              <a:gd name="adj3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lIns="90000" tIns="46800" rIns="90000" bIns="4680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dirty="0">
                <a:solidFill>
                  <a:srgbClr val="0087CF"/>
                </a:solidFill>
              </a:rPr>
              <a:t>I offer 15 TB of </a:t>
            </a:r>
            <a:r>
              <a:rPr lang="en-US" sz="1200" b="1" dirty="0" smtClean="0">
                <a:solidFill>
                  <a:srgbClr val="0087CF"/>
                </a:solidFill>
              </a:rPr>
              <a:t>storage for the VO A, maximum 1 TB disks can be attached to a VM, disks are volatile, …</a:t>
            </a:r>
            <a:endParaRPr lang="en-US" sz="1200" b="1" dirty="0">
              <a:solidFill>
                <a:srgbClr val="0087CF"/>
              </a:solidFill>
            </a:endParaRPr>
          </a:p>
        </p:txBody>
      </p:sp>
      <p:sp>
        <p:nvSpPr>
          <p:cNvPr id="17" name="Title 10"/>
          <p:cNvSpPr>
            <a:spLocks noGrp="1"/>
          </p:cNvSpPr>
          <p:nvPr>
            <p:ph type="title"/>
          </p:nvPr>
        </p:nvSpPr>
        <p:spPr>
          <a:xfrm>
            <a:off x="2124075" y="115888"/>
            <a:ext cx="6840538" cy="865187"/>
          </a:xfrm>
        </p:spPr>
        <p:txBody>
          <a:bodyPr/>
          <a:lstStyle/>
          <a:p>
            <a:r>
              <a:rPr lang="en-US" sz="3600" dirty="0" smtClean="0"/>
              <a:t>The need for a standard</a:t>
            </a:r>
            <a:endParaRPr lang="en-US" sz="3600" dirty="0" smtClean="0"/>
          </a:p>
        </p:txBody>
      </p:sp>
      <p:sp>
        <p:nvSpPr>
          <p:cNvPr id="15" name="AutoShape 10"/>
          <p:cNvSpPr>
            <a:spLocks noChangeArrowheads="1"/>
          </p:cNvSpPr>
          <p:nvPr/>
        </p:nvSpPr>
        <p:spPr bwMode="auto">
          <a:xfrm rot="10800000">
            <a:off x="5738120" y="5367863"/>
            <a:ext cx="2374883" cy="815974"/>
          </a:xfrm>
          <a:prstGeom prst="wedgeRoundRectCallout">
            <a:avLst>
              <a:gd name="adj1" fmla="val -40068"/>
              <a:gd name="adj2" fmla="val 90387"/>
              <a:gd name="adj3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lIns="90000" tIns="46800" rIns="90000" bIns="4680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dirty="0" smtClean="0">
                <a:solidFill>
                  <a:srgbClr val="0087CF"/>
                </a:solidFill>
              </a:rPr>
              <a:t>I have </a:t>
            </a:r>
            <a:r>
              <a:rPr lang="en-US" sz="1200" b="1" dirty="0" err="1" smtClean="0">
                <a:solidFill>
                  <a:srgbClr val="0087CF"/>
                </a:solidFill>
              </a:rPr>
              <a:t>CentOS</a:t>
            </a:r>
            <a:r>
              <a:rPr lang="en-US" sz="1200" b="1" dirty="0" smtClean="0">
                <a:solidFill>
                  <a:srgbClr val="0087CF"/>
                </a:solidFill>
              </a:rPr>
              <a:t> image, I cannot have more than 5GB of RAM per VM, I do not have public IPs, …</a:t>
            </a:r>
            <a:endParaRPr lang="en-US" sz="1200" b="1" dirty="0">
              <a:solidFill>
                <a:srgbClr val="0087CF"/>
              </a:solidFill>
            </a:endParaRPr>
          </a:p>
        </p:txBody>
      </p:sp>
      <p:sp>
        <p:nvSpPr>
          <p:cNvPr id="2" name="server"/>
          <p:cNvSpPr>
            <a:spLocks noEditPoints="1" noChangeArrowheads="1"/>
          </p:cNvSpPr>
          <p:nvPr/>
        </p:nvSpPr>
        <p:spPr bwMode="auto">
          <a:xfrm>
            <a:off x="7965366" y="4050232"/>
            <a:ext cx="904875" cy="1115488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61 w 21600"/>
              <a:gd name="T17" fmla="*/ 22454 h 21600"/>
              <a:gd name="T18" fmla="*/ 21069 w 21600"/>
              <a:gd name="T19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82445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346" y="1276852"/>
            <a:ext cx="8263330" cy="475738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2400" dirty="0" smtClean="0"/>
              <a:t>To </a:t>
            </a:r>
            <a:r>
              <a:rPr lang="en-GB" sz="2400" dirty="0"/>
              <a:t>represent Cloud </a:t>
            </a:r>
            <a:r>
              <a:rPr lang="en-GB" sz="2400" dirty="0" smtClean="0"/>
              <a:t>entities, two </a:t>
            </a:r>
            <a:r>
              <a:rPr lang="en-GB" sz="2400" dirty="0" smtClean="0"/>
              <a:t>strategies are under evaluation in GLUE WG :</a:t>
            </a:r>
            <a:endParaRPr lang="en-GB" sz="2400" dirty="0" smtClean="0"/>
          </a:p>
          <a:p>
            <a:pPr marL="0" indent="0">
              <a:buNone/>
            </a:pPr>
            <a:endParaRPr lang="en-GB" sz="2400" dirty="0" smtClean="0"/>
          </a:p>
          <a:p>
            <a:pPr>
              <a:buFont typeface="Arial" charset="0"/>
              <a:buChar char="•"/>
            </a:pPr>
            <a:r>
              <a:rPr lang="en-GB" sz="2400" b="1" dirty="0" smtClean="0"/>
              <a:t>Community </a:t>
            </a:r>
            <a:r>
              <a:rPr lang="en-GB" sz="2400" b="1" dirty="0"/>
              <a:t>Practice Profile</a:t>
            </a:r>
            <a:r>
              <a:rPr lang="en-GB" sz="2400" dirty="0"/>
              <a:t> for using GLUE 2.0 to describe Cloud </a:t>
            </a:r>
            <a:r>
              <a:rPr lang="en-GB" sz="2400" dirty="0" smtClean="0"/>
              <a:t>Infrastructures using Computing Service </a:t>
            </a:r>
            <a:r>
              <a:rPr lang="en-GB" sz="2400" dirty="0"/>
              <a:t>GLUE 2.0 </a:t>
            </a:r>
            <a:r>
              <a:rPr lang="en-GB" sz="2400" dirty="0" smtClean="0"/>
              <a:t>entities (proposed by </a:t>
            </a:r>
            <a:r>
              <a:rPr lang="nl-NL" sz="2400" dirty="0" smtClean="0"/>
              <a:t>XSEDE)</a:t>
            </a:r>
            <a:endParaRPr lang="en-GB" sz="2400" dirty="0" smtClean="0"/>
          </a:p>
          <a:p>
            <a:pPr>
              <a:buFont typeface="Arial" charset="0"/>
              <a:buChar char="•"/>
            </a:pPr>
            <a:endParaRPr lang="en-GB" sz="1400" dirty="0" smtClean="0"/>
          </a:p>
          <a:p>
            <a:pPr>
              <a:buFont typeface="Arial" charset="0"/>
              <a:buChar char="•"/>
            </a:pPr>
            <a:r>
              <a:rPr lang="en-GB" sz="2400" b="1" dirty="0" smtClean="0"/>
              <a:t>GLUE 2.1 revision</a:t>
            </a:r>
            <a:r>
              <a:rPr lang="en-GB" sz="2400" dirty="0" smtClean="0"/>
              <a:t>, with addition of separated Cloud Computing entities, starting from the GLUE 2.0 M</a:t>
            </a:r>
            <a:r>
              <a:rPr lang="en-GB" sz="2400" dirty="0" smtClean="0"/>
              <a:t>ain </a:t>
            </a:r>
            <a:r>
              <a:rPr lang="en-GB" sz="2400" dirty="0"/>
              <a:t>entities (proposed by EGI)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217649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b="1" dirty="0"/>
              <a:t>Community Practice Profile</a:t>
            </a: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smtClean="0"/>
              <a:t>(Advantages &amp; Disadvantages)</a:t>
            </a:r>
            <a:endParaRPr lang="en-GB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71832" y="1255341"/>
            <a:ext cx="7891633" cy="4417326"/>
          </a:xfrm>
        </p:spPr>
        <p:txBody>
          <a:bodyPr/>
          <a:lstStyle/>
          <a:p>
            <a:pPr marL="271463" lvl="1" indent="-271463">
              <a:spcBef>
                <a:spcPts val="0"/>
              </a:spcBef>
              <a:buNone/>
            </a:pPr>
            <a:r>
              <a:rPr lang="en-GB" sz="2000" b="1" dirty="0" smtClean="0"/>
              <a:t>Advantages:</a:t>
            </a:r>
          </a:p>
          <a:p>
            <a:pPr marL="271463" lvl="1" indent="-271463">
              <a:spcBef>
                <a:spcPts val="0"/>
              </a:spcBef>
            </a:pPr>
            <a:r>
              <a:rPr lang="en-GB" sz="2000" dirty="0" smtClean="0"/>
              <a:t>Limited updates needed to the existing implementations.</a:t>
            </a:r>
          </a:p>
          <a:p>
            <a:pPr marL="271463" lvl="1" indent="-271463">
              <a:spcBef>
                <a:spcPts val="0"/>
              </a:spcBef>
            </a:pPr>
            <a:r>
              <a:rPr lang="en-GB" sz="2000" dirty="0" smtClean="0"/>
              <a:t>No </a:t>
            </a:r>
            <a:r>
              <a:rPr lang="en-GB" sz="2000" dirty="0"/>
              <a:t>need to manage two separate group of entities. </a:t>
            </a:r>
            <a:endParaRPr lang="en-GB" sz="2000" dirty="0" smtClean="0"/>
          </a:p>
          <a:p>
            <a:pPr marL="271463" lvl="1" indent="-271463">
              <a:spcBef>
                <a:spcPts val="0"/>
              </a:spcBef>
            </a:pPr>
            <a:r>
              <a:rPr lang="en-GB" sz="2000" dirty="0" smtClean="0"/>
              <a:t>Possibility to reuse old GLUE 2.0 tools.</a:t>
            </a:r>
            <a:r>
              <a:rPr lang="en-GB" sz="2000" dirty="0"/>
              <a:t/>
            </a:r>
            <a:br>
              <a:rPr lang="en-GB" sz="2000" dirty="0"/>
            </a:br>
            <a:endParaRPr lang="en-GB" sz="2000" dirty="0" smtClean="0"/>
          </a:p>
          <a:p>
            <a:pPr marL="271463" lvl="1" indent="-271463">
              <a:spcBef>
                <a:spcPts val="0"/>
              </a:spcBef>
              <a:buNone/>
            </a:pPr>
            <a:r>
              <a:rPr lang="en-GB" sz="2000" b="1" dirty="0" smtClean="0"/>
              <a:t>Disadvantages</a:t>
            </a:r>
            <a:r>
              <a:rPr lang="en-GB" sz="2000" b="1" dirty="0"/>
              <a:t>: </a:t>
            </a:r>
            <a:endParaRPr lang="en-GB" sz="2000" b="1" dirty="0" smtClean="0"/>
          </a:p>
          <a:p>
            <a:pPr marL="271463" lvl="1" indent="-271463">
              <a:spcBef>
                <a:spcPts val="0"/>
              </a:spcBef>
            </a:pPr>
            <a:r>
              <a:rPr lang="en-GB" sz="2000" dirty="0" smtClean="0"/>
              <a:t>Mapping between GLUE 2.0 computing entities and cloud services may not be straightforward</a:t>
            </a:r>
          </a:p>
          <a:p>
            <a:pPr marL="271463" lvl="1" indent="-271463">
              <a:spcBef>
                <a:spcPts val="0"/>
              </a:spcBef>
            </a:pPr>
            <a:r>
              <a:rPr lang="en-GB" sz="2000" dirty="0" smtClean="0"/>
              <a:t>More than half of the GLUE 2.0 Computing entities attributes are not usable because they cannot be mapped in the Cloud</a:t>
            </a:r>
          </a:p>
          <a:p>
            <a:pPr marL="752475" lvl="1">
              <a:spcBef>
                <a:spcPts val="0"/>
              </a:spcBef>
            </a:pPr>
            <a:endParaRPr lang="en-GB" sz="2000" dirty="0" smtClean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19925" y="6356350"/>
            <a:ext cx="2133600" cy="365125"/>
          </a:xfrm>
        </p:spPr>
        <p:txBody>
          <a:bodyPr/>
          <a:lstStyle/>
          <a:p>
            <a:pPr>
              <a:defRPr/>
            </a:pPr>
            <a:fld id="{B0ADEF26-A65D-420E-806B-5DECF286FE2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88024" y="404495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96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b="1" dirty="0" smtClean="0"/>
              <a:t>GLUE 2.1 revision</a:t>
            </a: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smtClean="0"/>
              <a:t>(Advantages &amp; Disadvantages)</a:t>
            </a:r>
            <a:endParaRPr lang="en-GB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88767" y="1289208"/>
            <a:ext cx="8075612" cy="4525963"/>
          </a:xfrm>
        </p:spPr>
        <p:txBody>
          <a:bodyPr/>
          <a:lstStyle/>
          <a:p>
            <a:pPr marL="355600" lvl="1" indent="-355600">
              <a:spcBef>
                <a:spcPts val="0"/>
              </a:spcBef>
              <a:buNone/>
            </a:pPr>
            <a:r>
              <a:rPr lang="en-GB" sz="2000" b="1" dirty="0" smtClean="0"/>
              <a:t>Advantages</a:t>
            </a:r>
            <a:r>
              <a:rPr lang="en-GB" sz="2000" b="1" dirty="0"/>
              <a:t>: </a:t>
            </a:r>
            <a:endParaRPr lang="en-GB" sz="2000" b="1" dirty="0" smtClean="0"/>
          </a:p>
          <a:p>
            <a:pPr marL="355600" lvl="1" indent="-355600">
              <a:spcBef>
                <a:spcPts val="0"/>
              </a:spcBef>
            </a:pPr>
            <a:r>
              <a:rPr lang="en-GB" sz="2000" dirty="0" smtClean="0"/>
              <a:t>Possibility </a:t>
            </a:r>
            <a:r>
              <a:rPr lang="en-GB" sz="2000" dirty="0"/>
              <a:t>to represent a different conceptual model, </a:t>
            </a:r>
            <a:r>
              <a:rPr lang="en-GB" sz="2000" dirty="0" smtClean="0"/>
              <a:t>more closer to the Cloud</a:t>
            </a:r>
          </a:p>
          <a:p>
            <a:pPr marL="355600" lvl="1" indent="-355600">
              <a:spcBef>
                <a:spcPts val="0"/>
              </a:spcBef>
            </a:pPr>
            <a:r>
              <a:rPr lang="en-GB" sz="2000" dirty="0" smtClean="0"/>
              <a:t>Easier </a:t>
            </a:r>
            <a:r>
              <a:rPr lang="en-GB" sz="2000" dirty="0"/>
              <a:t>extension to future non-</a:t>
            </a:r>
            <a:r>
              <a:rPr lang="en-GB" sz="2000" dirty="0" err="1"/>
              <a:t>IaaS</a:t>
            </a:r>
            <a:r>
              <a:rPr lang="en-GB" sz="2000" dirty="0"/>
              <a:t> computing </a:t>
            </a:r>
            <a:r>
              <a:rPr lang="en-GB" sz="2000" dirty="0" smtClean="0"/>
              <a:t>services</a:t>
            </a:r>
          </a:p>
          <a:p>
            <a:pPr marL="355600" lvl="1" indent="-355600">
              <a:spcBef>
                <a:spcPts val="0"/>
              </a:spcBef>
            </a:pPr>
            <a:r>
              <a:rPr lang="en-GB" sz="2000" dirty="0" smtClean="0"/>
              <a:t>Clearer entities definition, with nomenclature closer to the Cloud terminology</a:t>
            </a:r>
          </a:p>
          <a:p>
            <a:pPr marL="0" lvl="1" indent="0">
              <a:spcBef>
                <a:spcPts val="0"/>
              </a:spcBef>
              <a:buNone/>
            </a:pPr>
            <a:endParaRPr lang="en-GB" sz="2000" dirty="0" smtClean="0"/>
          </a:p>
          <a:p>
            <a:pPr marL="355600" lvl="1" indent="-355600">
              <a:spcBef>
                <a:spcPts val="0"/>
              </a:spcBef>
              <a:buNone/>
            </a:pPr>
            <a:r>
              <a:rPr lang="en-GB" sz="2000" b="1" dirty="0" smtClean="0"/>
              <a:t>Disadvantages</a:t>
            </a:r>
            <a:r>
              <a:rPr lang="en-GB" sz="2000" b="1" dirty="0"/>
              <a:t>: </a:t>
            </a:r>
            <a:endParaRPr lang="en-GB" sz="2000" b="1" dirty="0" smtClean="0"/>
          </a:p>
          <a:p>
            <a:pPr marL="355600" lvl="1" indent="-355600">
              <a:spcBef>
                <a:spcPts val="0"/>
              </a:spcBef>
            </a:pPr>
            <a:r>
              <a:rPr lang="en-GB" sz="2000" dirty="0" smtClean="0"/>
              <a:t>Need </a:t>
            </a:r>
            <a:r>
              <a:rPr lang="en-GB" sz="2000" dirty="0"/>
              <a:t>to update the implementation, adding the new cloud </a:t>
            </a:r>
            <a:r>
              <a:rPr lang="en-GB" sz="2000" dirty="0" smtClean="0"/>
              <a:t>entities.</a:t>
            </a:r>
          </a:p>
          <a:p>
            <a:pPr marL="355600" lvl="1" indent="-355600">
              <a:spcBef>
                <a:spcPts val="0"/>
              </a:spcBef>
            </a:pPr>
            <a:r>
              <a:rPr lang="en-GB" sz="2000" dirty="0"/>
              <a:t>New renderings for Cloud objects </a:t>
            </a:r>
            <a:r>
              <a:rPr lang="en-GB" sz="2000" dirty="0" smtClean="0"/>
              <a:t>need to be defined</a:t>
            </a:r>
            <a:endParaRPr lang="en-GB" sz="2000" dirty="0"/>
          </a:p>
          <a:p>
            <a:pPr marL="355600" lvl="1" indent="-355600">
              <a:spcBef>
                <a:spcPts val="0"/>
              </a:spcBef>
            </a:pPr>
            <a:r>
              <a:rPr lang="en-GB" sz="2000" dirty="0" smtClean="0"/>
              <a:t>Cloud </a:t>
            </a:r>
            <a:r>
              <a:rPr lang="en-GB" sz="2000" dirty="0"/>
              <a:t>and Grid are seen separated, not as an unique computing resource.</a:t>
            </a:r>
            <a:endParaRPr lang="en-US" sz="1800" dirty="0" smtClean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19925" y="6356350"/>
            <a:ext cx="2133600" cy="365125"/>
          </a:xfrm>
        </p:spPr>
        <p:txBody>
          <a:bodyPr/>
          <a:lstStyle/>
          <a:p>
            <a:pPr>
              <a:defRPr/>
            </a:pPr>
            <a:fld id="{B0ADEF26-A65D-420E-806B-5DECF286FE2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88024" y="404495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1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smtClean="0"/>
              <a:t>Final proposal</a:t>
            </a:r>
            <a:endParaRPr lang="en-GB" sz="36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64053" y="1286934"/>
            <a:ext cx="8700559" cy="4648200"/>
          </a:xfrm>
        </p:spPr>
        <p:txBody>
          <a:bodyPr/>
          <a:lstStyle/>
          <a:p>
            <a:pPr marL="0" lvl="1" indent="0">
              <a:spcBef>
                <a:spcPts val="0"/>
              </a:spcBef>
              <a:buNone/>
            </a:pPr>
            <a:r>
              <a:rPr lang="en-GB" sz="2000" b="1" dirty="0" smtClean="0"/>
              <a:t>Proposal for the WG is to implement both approaches, with different targets:</a:t>
            </a:r>
          </a:p>
          <a:p>
            <a:pPr marL="0" lvl="1" indent="0">
              <a:spcBef>
                <a:spcPts val="0"/>
              </a:spcBef>
              <a:buNone/>
            </a:pPr>
            <a:endParaRPr lang="en-GB" sz="2000" b="1" dirty="0"/>
          </a:p>
          <a:p>
            <a:pPr marL="0" lvl="1" indent="0">
              <a:spcBef>
                <a:spcPts val="0"/>
              </a:spcBef>
              <a:buNone/>
            </a:pPr>
            <a:r>
              <a:rPr lang="en-GB" sz="2000" b="1" dirty="0" smtClean="0"/>
              <a:t>Community Practice Profile </a:t>
            </a:r>
            <a:r>
              <a:rPr lang="en-GB" sz="2000" dirty="0" smtClean="0"/>
              <a:t>for using GLUE 2.0 to describe Cloud Infrastructures</a:t>
            </a:r>
          </a:p>
          <a:p>
            <a:pPr marL="271463" lvl="1" indent="-271463">
              <a:spcBef>
                <a:spcPts val="0"/>
              </a:spcBef>
            </a:pPr>
            <a:r>
              <a:rPr lang="en-GB" sz="2000" dirty="0" smtClean="0"/>
              <a:t>To be used by </a:t>
            </a:r>
            <a:r>
              <a:rPr lang="nl-NL" sz="2000" dirty="0" smtClean="0"/>
              <a:t>XSEDE and other interested communities to represent internally Cloud entities without need to migrate to 2.1</a:t>
            </a:r>
          </a:p>
          <a:p>
            <a:pPr marL="271463" lvl="1" indent="-271463">
              <a:spcBef>
                <a:spcPts val="0"/>
              </a:spcBef>
            </a:pPr>
            <a:endParaRPr lang="en-US" sz="2000" dirty="0"/>
          </a:p>
          <a:p>
            <a:pPr marL="271463" lvl="1" indent="-271463">
              <a:spcBef>
                <a:spcPts val="0"/>
              </a:spcBef>
              <a:buNone/>
            </a:pPr>
            <a:r>
              <a:rPr lang="en-GB" sz="2000" b="1" dirty="0"/>
              <a:t>GLUE 2.1 </a:t>
            </a:r>
            <a:r>
              <a:rPr lang="en-GB" sz="2000" b="1" dirty="0" smtClean="0"/>
              <a:t>revision</a:t>
            </a:r>
          </a:p>
          <a:p>
            <a:pPr marL="271463" lvl="1" indent="-271463">
              <a:spcBef>
                <a:spcPts val="0"/>
              </a:spcBef>
            </a:pPr>
            <a:r>
              <a:rPr lang="en-US" sz="2000" dirty="0" smtClean="0"/>
              <a:t>As base for inter-project interoperability and for development of new broker and automatic systems solution to consume the information</a:t>
            </a:r>
            <a:endParaRPr lang="en-US" sz="2000" dirty="0"/>
          </a:p>
          <a:p>
            <a:pPr marL="271463" lvl="1" indent="-271463">
              <a:spcBef>
                <a:spcPts val="0"/>
              </a:spcBef>
              <a:buNone/>
            </a:pPr>
            <a:endParaRPr lang="en-US" sz="2000" dirty="0" smtClean="0"/>
          </a:p>
          <a:p>
            <a:pPr marL="271463" lvl="1" indent="-271463">
              <a:spcBef>
                <a:spcPts val="0"/>
              </a:spcBef>
            </a:pPr>
            <a:endParaRPr lang="en-US" sz="2000" dirty="0"/>
          </a:p>
          <a:p>
            <a:pPr marL="271463" lvl="1" indent="-271463">
              <a:spcBef>
                <a:spcPts val="0"/>
              </a:spcBef>
              <a:buNone/>
            </a:pPr>
            <a:endParaRPr lang="en-US" sz="2000" dirty="0" smtClean="0"/>
          </a:p>
          <a:p>
            <a:pPr marL="271463" lvl="1" indent="-271463">
              <a:spcBef>
                <a:spcPts val="0"/>
              </a:spcBef>
              <a:buNone/>
            </a:pPr>
            <a:endParaRPr lang="nl-NL" sz="2000" dirty="0" smtClean="0"/>
          </a:p>
          <a:p>
            <a:pPr marL="752475" lvl="1">
              <a:spcBef>
                <a:spcPts val="0"/>
              </a:spcBef>
            </a:pPr>
            <a:endParaRPr lang="en-US" sz="1800" dirty="0" smtClean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19925" y="6356350"/>
            <a:ext cx="2133600" cy="365125"/>
          </a:xfrm>
        </p:spPr>
        <p:txBody>
          <a:bodyPr/>
          <a:lstStyle/>
          <a:p>
            <a:pPr>
              <a:defRPr/>
            </a:pPr>
            <a:fld id="{B0ADEF26-A65D-420E-806B-5DECF286FE2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88024" y="404495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65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 you!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827" y="1835341"/>
            <a:ext cx="8075612" cy="709539"/>
          </a:xfrm>
        </p:spPr>
        <p:txBody>
          <a:bodyPr anchor="b"/>
          <a:lstStyle/>
          <a:p>
            <a:pPr marL="0" indent="0" algn="ctr">
              <a:buNone/>
            </a:pPr>
            <a:r>
              <a:rPr lang="en-GB" b="1" dirty="0" smtClean="0"/>
              <a:t>Questions?</a:t>
            </a:r>
            <a:endParaRPr lang="en-GB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ADEF26-A65D-420E-806B-5DECF286FE2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91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GI-InSPIRE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EGI-InSPIRE-Slide-Template_v4.potx</Template>
  <TotalTime>6644</TotalTime>
  <Words>420</Words>
  <Application>Microsoft Office PowerPoint</Application>
  <PresentationFormat>On-screen Show (4:3)</PresentationFormat>
  <Paragraphs>64</Paragraphs>
  <Slides>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EGI-InSPIRE 2</vt:lpstr>
      <vt:lpstr>Representing Cloud Services with GLUE 2</vt:lpstr>
      <vt:lpstr>Objective</vt:lpstr>
      <vt:lpstr>The need for a standard</vt:lpstr>
      <vt:lpstr>Strategies</vt:lpstr>
      <vt:lpstr>Community Practice Profile (Advantages &amp; Disadvantages)</vt:lpstr>
      <vt:lpstr>GLUE 2.1 revision (Advantages &amp; Disadvantages)</vt:lpstr>
      <vt:lpstr>Final proposal</vt:lpstr>
      <vt:lpstr>Thank you!</vt:lpstr>
    </vt:vector>
  </TitlesOfParts>
  <Company>OeRC, University of Oxford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EGI Federated Cloud, a production IaaS infrastructure for the EEA</dc:title>
  <dc:creator>David Wallom</dc:creator>
  <cp:lastModifiedBy>Salvatore Pinto</cp:lastModifiedBy>
  <cp:revision>104</cp:revision>
  <dcterms:created xsi:type="dcterms:W3CDTF">2014-05-13T10:23:27Z</dcterms:created>
  <dcterms:modified xsi:type="dcterms:W3CDTF">2014-07-09T15:07:54Z</dcterms:modified>
</cp:coreProperties>
</file>