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6" r:id="rId4"/>
    <p:sldId id="267" r:id="rId5"/>
    <p:sldId id="268" r:id="rId6"/>
    <p:sldId id="260" r:id="rId7"/>
    <p:sldId id="262" r:id="rId8"/>
    <p:sldId id="264" r:id="rId9"/>
    <p:sldId id="261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756A11C-FAA3-5B42-AF4D-BB369B9E2D9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BBB9402-9F18-824D-ADB5-01FC99270D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Inder Monga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68837"/>
            <a:ext cx="6965245" cy="1202485"/>
          </a:xfrm>
        </p:spPr>
        <p:txBody>
          <a:bodyPr>
            <a:noAutofit/>
          </a:bodyPr>
          <a:lstStyle/>
          <a:p>
            <a:r>
              <a:rPr lang="en-US" sz="3600" dirty="0" smtClean="0"/>
              <a:t>Trust model for NSI </a:t>
            </a:r>
            <a:br>
              <a:rPr lang="en-US" sz="3600" dirty="0" smtClean="0"/>
            </a:br>
            <a:r>
              <a:rPr lang="en-US" sz="3600" dirty="0" smtClean="0"/>
              <a:t>(not part of security profile)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Once a secure transport connection is established, NSI messages can be exchanged</a:t>
            </a:r>
          </a:p>
          <a:p>
            <a:r>
              <a:rPr lang="en-US" sz="2400" dirty="0" smtClean="0"/>
              <a:t>If User attributes are not included, the PA trusts the RA’s attributes/credentials</a:t>
            </a:r>
          </a:p>
          <a:p>
            <a:pPr lvl="1"/>
            <a:r>
              <a:rPr lang="en-US" sz="2000" dirty="0" smtClean="0"/>
              <a:t>Delegation assumed</a:t>
            </a:r>
          </a:p>
          <a:p>
            <a:r>
              <a:rPr lang="en-US" sz="2400" dirty="0" smtClean="0"/>
              <a:t>Child NSA’s trust that ultimate RA has verified ultimate user identity or will vouch for the user</a:t>
            </a:r>
          </a:p>
          <a:p>
            <a:pPr lvl="1"/>
            <a:r>
              <a:rPr lang="en-US" sz="2000" dirty="0" smtClean="0"/>
              <a:t>Check is cashed, if signature is not verified, it is the responsibility of the bank</a:t>
            </a:r>
            <a:endParaRPr lang="en-US" sz="2400" dirty="0" smtClean="0"/>
          </a:p>
          <a:p>
            <a:r>
              <a:rPr lang="en-US" sz="2400" dirty="0" smtClean="0"/>
              <a:t> NSA’s trust the peer NSAs to return back appropriate error messages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4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NSI CS 2.0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WS-Security approach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Decide on supporting three token mechanisms for carrying Identity information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SAML assertions for </a:t>
            </a:r>
            <a:r>
              <a:rPr lang="en-US" dirty="0" err="1" smtClean="0"/>
              <a:t>AuthZ</a:t>
            </a:r>
            <a:endParaRPr lang="en-US" dirty="0" smtClean="0"/>
          </a:p>
          <a:p>
            <a:pPr lvl="2">
              <a:buFont typeface="Wingdings" charset="2"/>
              <a:buChar char="ü"/>
            </a:pPr>
            <a:r>
              <a:rPr lang="en-US" dirty="0" smtClean="0"/>
              <a:t>Common attributes</a:t>
            </a:r>
          </a:p>
          <a:p>
            <a:pPr lvl="2">
              <a:buFont typeface="Wingdings" charset="2"/>
              <a:buChar char="ü"/>
            </a:pPr>
            <a:r>
              <a:rPr lang="en-US" dirty="0" smtClean="0"/>
              <a:t>Optional pre-negotiated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4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NSI CS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597228" cy="36038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Mutual authentication between NSAs</a:t>
            </a:r>
          </a:p>
          <a:p>
            <a:pPr marL="914400" lvl="1" indent="-514350"/>
            <a:r>
              <a:rPr lang="en-US" dirty="0" smtClean="0"/>
              <a:t>Part of the trust relationship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Message </a:t>
            </a:r>
            <a:r>
              <a:rPr lang="en-US" dirty="0" smtClean="0"/>
              <a:t>integrity (end-to-end)</a:t>
            </a:r>
            <a:endParaRPr lang="en-US" dirty="0" smtClean="0"/>
          </a:p>
          <a:p>
            <a:pPr marL="914400" lvl="1" indent="-514350"/>
            <a:r>
              <a:rPr lang="en-US" dirty="0" smtClean="0"/>
              <a:t>No modification from an intermediary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Information in the message to establish authorization of the </a:t>
            </a:r>
            <a:r>
              <a:rPr lang="en-US" dirty="0" smtClean="0"/>
              <a:t>service request (connection)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Identity information or attributes that help apply </a:t>
            </a:r>
            <a:r>
              <a:rPr lang="en-US" dirty="0" err="1" smtClean="0"/>
              <a:t>authz</a:t>
            </a:r>
            <a:r>
              <a:rPr lang="en-US" dirty="0" smtClean="0"/>
              <a:t> policies to the connection service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Requirement #1:</a:t>
            </a:r>
            <a:br>
              <a:rPr lang="en-US" sz="2800" dirty="0" smtClean="0"/>
            </a:br>
            <a:r>
              <a:rPr lang="en-US" sz="2800" dirty="0"/>
              <a:t>Mutual authentication between NSAs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79549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/>
              <a:t>Authenticate the NSA host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HTTPS for transport</a:t>
            </a:r>
          </a:p>
          <a:p>
            <a:r>
              <a:rPr lang="en-US" dirty="0"/>
              <a:t> </a:t>
            </a:r>
            <a:r>
              <a:rPr lang="en-US" dirty="0" smtClean="0"/>
              <a:t>Pros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Simple, well understood mechanism</a:t>
            </a:r>
          </a:p>
          <a:p>
            <a:r>
              <a:rPr lang="en-US" dirty="0"/>
              <a:t> </a:t>
            </a:r>
            <a:r>
              <a:rPr lang="en-US" dirty="0" smtClean="0"/>
              <a:t>Cons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Proxies and firewalls may want to terminate the secure session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Trust the network between the proxy and the NSA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7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Requirement #2</a:t>
            </a:r>
            <a:br>
              <a:rPr lang="en-US" sz="2800" dirty="0" smtClean="0"/>
            </a:br>
            <a:r>
              <a:rPr lang="en-US" sz="2800" dirty="0"/>
              <a:t>Message integrity (end-to-end)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Implies the message is signed by the sending NSA application, </a:t>
            </a:r>
          </a:p>
          <a:p>
            <a:r>
              <a:rPr lang="en-US" dirty="0"/>
              <a:t> </a:t>
            </a:r>
            <a:r>
              <a:rPr lang="en-US" dirty="0" smtClean="0"/>
              <a:t>and verified by the receiving NSA application</a:t>
            </a:r>
          </a:p>
          <a:p>
            <a:r>
              <a:rPr lang="en-US" dirty="0"/>
              <a:t> </a:t>
            </a:r>
            <a:r>
              <a:rPr lang="en-US" dirty="0" smtClean="0"/>
              <a:t>For the Web Services protocol, only option is WS-Security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it only for integrity checking of the messages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encryption not necessary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Requirement #3</a:t>
            </a:r>
            <a:br>
              <a:rPr lang="en-US" sz="2800" dirty="0" smtClean="0"/>
            </a:br>
            <a:r>
              <a:rPr lang="en-US" sz="2800" dirty="0" smtClean="0"/>
              <a:t>Credentials to authorize the service request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552413"/>
            <a:ext cx="6965245" cy="841549"/>
          </a:xfrm>
        </p:spPr>
        <p:txBody>
          <a:bodyPr>
            <a:normAutofit/>
          </a:bodyPr>
          <a:lstStyle/>
          <a:p>
            <a:r>
              <a:rPr lang="en-US" dirty="0" smtClean="0"/>
              <a:t>What does this all mean?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74600" y="3798716"/>
            <a:ext cx="1075428" cy="100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NSA</a:t>
            </a:r>
          </a:p>
          <a:p>
            <a:pPr algn="ctr"/>
            <a:r>
              <a:rPr lang="en-US" dirty="0" smtClean="0"/>
              <a:t>PA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4600" y="1594080"/>
            <a:ext cx="1075428" cy="100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NSA</a:t>
            </a:r>
          </a:p>
          <a:p>
            <a:pPr algn="ctr"/>
            <a:r>
              <a:rPr lang="en-US" dirty="0" smtClean="0"/>
              <a:t>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8083" y="3951116"/>
            <a:ext cx="1075428" cy="100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PA’s</a:t>
            </a:r>
          </a:p>
          <a:p>
            <a:pPr algn="ctr"/>
            <a:r>
              <a:rPr lang="en-US" dirty="0" smtClean="0"/>
              <a:t>Identity</a:t>
            </a:r>
            <a:br>
              <a:rPr lang="en-US" dirty="0" smtClean="0"/>
            </a:br>
            <a:r>
              <a:rPr lang="en-US" dirty="0" smtClean="0"/>
              <a:t>provider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43511" y="1880129"/>
            <a:ext cx="3131089" cy="1923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8083" y="1613310"/>
            <a:ext cx="1075428" cy="100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RA’s</a:t>
            </a:r>
          </a:p>
          <a:p>
            <a:pPr algn="ctr"/>
            <a:r>
              <a:rPr lang="en-US" dirty="0" smtClean="0"/>
              <a:t>Identity</a:t>
            </a:r>
            <a:br>
              <a:rPr lang="en-US" dirty="0" smtClean="0"/>
            </a:br>
            <a:r>
              <a:rPr lang="en-US" dirty="0" smtClean="0"/>
              <a:t>provider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644" y="1564353"/>
            <a:ext cx="247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Security Token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43511" y="2345593"/>
            <a:ext cx="313108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1145" y="2322709"/>
            <a:ext cx="242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Provides Security Token</a:t>
            </a:r>
          </a:p>
          <a:p>
            <a:r>
              <a:rPr lang="en-US" dirty="0" smtClean="0"/>
              <a:t>(prefer to be in SAML)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6212314" y="2600969"/>
            <a:ext cx="0" cy="1197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43447" y="2643548"/>
            <a:ext cx="2111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Requests connection Service includes SAML token and SAML assertions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43511" y="4195052"/>
            <a:ext cx="3131089" cy="19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7644" y="3766450"/>
            <a:ext cx="239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Security Token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9" idx="2"/>
            <a:endCxn id="6" idx="0"/>
          </p:cNvCxnSpPr>
          <p:nvPr/>
        </p:nvCxnSpPr>
        <p:spPr>
          <a:xfrm>
            <a:off x="2005797" y="2620199"/>
            <a:ext cx="0" cy="133091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9592" y="2843120"/>
            <a:ext cx="1146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Federated</a:t>
            </a:r>
          </a:p>
          <a:p>
            <a:r>
              <a:rPr lang="en-US" dirty="0" smtClean="0"/>
              <a:t>Identity</a:t>
            </a:r>
            <a:br>
              <a:rPr lang="en-US" dirty="0" smtClean="0"/>
            </a:br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79400" y="4958005"/>
            <a:ext cx="2328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policy on SAML</a:t>
            </a:r>
            <a:br>
              <a:rPr lang="en-US" dirty="0" smtClean="0"/>
            </a:br>
            <a:r>
              <a:rPr lang="en-US" dirty="0" smtClean="0"/>
              <a:t>assertions to authorize</a:t>
            </a:r>
            <a:br>
              <a:rPr lang="en-US" dirty="0" smtClean="0"/>
            </a:b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99308" y="2861318"/>
            <a:ext cx="21737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232633" y="3597655"/>
            <a:ext cx="21737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97897" y="5773613"/>
            <a:ext cx="21737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788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4009" y="694451"/>
            <a:ext cx="8229600" cy="75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the 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9843" y="4328757"/>
            <a:ext cx="1075428" cy="6686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NSA</a:t>
            </a:r>
          </a:p>
          <a:p>
            <a:pPr algn="ctr"/>
            <a:r>
              <a:rPr lang="en-US" sz="1600" dirty="0" smtClean="0"/>
              <a:t>RA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08754" y="4276593"/>
            <a:ext cx="3131089" cy="1923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326" y="4165534"/>
            <a:ext cx="1075428" cy="686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RA’s</a:t>
            </a:r>
          </a:p>
          <a:p>
            <a:pPr algn="ctr"/>
            <a:r>
              <a:rPr lang="en-US" sz="1600" dirty="0" smtClean="0"/>
              <a:t>Identity</a:t>
            </a:r>
            <a:br>
              <a:rPr lang="en-US" sz="1600" dirty="0" smtClean="0"/>
            </a:br>
            <a:r>
              <a:rPr lang="en-US" sz="1600" dirty="0" smtClean="0"/>
              <a:t>provider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887" y="3960817"/>
            <a:ext cx="185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Verifies Security Token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08754" y="4742057"/>
            <a:ext cx="313108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6388" y="4719173"/>
            <a:ext cx="172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Gets SAML attributes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457629" y="1178518"/>
            <a:ext cx="21737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5639843" y="1449651"/>
            <a:ext cx="1075428" cy="538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</a:t>
            </a:r>
          </a:p>
        </p:txBody>
      </p:sp>
      <p:cxnSp>
        <p:nvCxnSpPr>
          <p:cNvPr id="31" name="Straight Arrow Connector 30"/>
          <p:cNvCxnSpPr>
            <a:stCxn id="23" idx="2"/>
            <a:endCxn id="5" idx="0"/>
          </p:cNvCxnSpPr>
          <p:nvPr/>
        </p:nvCxnSpPr>
        <p:spPr>
          <a:xfrm>
            <a:off x="6177557" y="1987669"/>
            <a:ext cx="0" cy="2341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1239" y="2631736"/>
            <a:ext cx="1121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Makes a request with token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23" idx="1"/>
            <a:endCxn id="9" idx="0"/>
          </p:cNvCxnSpPr>
          <p:nvPr/>
        </p:nvCxnSpPr>
        <p:spPr>
          <a:xfrm flipH="1">
            <a:off x="1971040" y="1718660"/>
            <a:ext cx="3668803" cy="24468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26768" y="2307082"/>
            <a:ext cx="1121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Requests and gets a token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12314" y="4954854"/>
            <a:ext cx="0" cy="1197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43447" y="5288560"/>
            <a:ext cx="2266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Requests connection Service</a:t>
            </a:r>
          </a:p>
          <a:p>
            <a:r>
              <a:rPr lang="en-US" sz="1400" dirty="0" smtClean="0"/>
              <a:t>Includes SAML attributes</a:t>
            </a:r>
          </a:p>
        </p:txBody>
      </p:sp>
    </p:spTree>
    <p:extLst>
      <p:ext uri="{BB962C8B-B14F-4D97-AF65-F5344CB8AC3E}">
        <p14:creationId xmlns:p14="http://schemas.microsoft.com/office/powerpoint/2010/main" val="358686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60720"/>
            <a:ext cx="6965245" cy="7728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should the message carry?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Attributes/Token</a:t>
            </a:r>
          </a:p>
          <a:p>
            <a:pPr lvl="1"/>
            <a:r>
              <a:rPr lang="en-US" dirty="0" smtClean="0"/>
              <a:t>Allows authorization based on the user</a:t>
            </a:r>
          </a:p>
          <a:p>
            <a:pPr lvl="1"/>
            <a:r>
              <a:rPr lang="en-US" dirty="0" smtClean="0"/>
              <a:t>SHOULD, not MUST</a:t>
            </a:r>
          </a:p>
          <a:p>
            <a:endParaRPr lang="en-US" dirty="0" smtClean="0"/>
          </a:p>
          <a:p>
            <a:r>
              <a:rPr lang="en-US" dirty="0" smtClean="0"/>
              <a:t>NSA Attributes/Token</a:t>
            </a:r>
          </a:p>
          <a:p>
            <a:pPr lvl="1"/>
            <a:r>
              <a:rPr lang="en-US" dirty="0" smtClean="0"/>
              <a:t>Allows authentication, authorization for request</a:t>
            </a:r>
          </a:p>
          <a:p>
            <a:pPr lvl="1"/>
            <a:r>
              <a:rPr lang="en-US" dirty="0" smtClean="0"/>
              <a:t>MUST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91721"/>
            <a:ext cx="6965245" cy="12024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should the security profile specify?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Security tokens supported</a:t>
            </a:r>
          </a:p>
          <a:p>
            <a:pPr lvl="1"/>
            <a:r>
              <a:rPr lang="en-US" dirty="0" smtClean="0"/>
              <a:t>Username/Password</a:t>
            </a:r>
          </a:p>
          <a:p>
            <a:pPr lvl="1"/>
            <a:r>
              <a:rPr lang="en-US" dirty="0" smtClean="0"/>
              <a:t>X509</a:t>
            </a:r>
          </a:p>
          <a:p>
            <a:pPr lvl="1"/>
            <a:r>
              <a:rPr lang="en-US" dirty="0" smtClean="0"/>
              <a:t>SAML</a:t>
            </a:r>
          </a:p>
          <a:p>
            <a:r>
              <a:rPr lang="en-US" dirty="0" smtClean="0"/>
              <a:t>Common SAML attributes used for </a:t>
            </a:r>
            <a:r>
              <a:rPr lang="en-US" dirty="0" err="1" smtClean="0"/>
              <a:t>Auth</a:t>
            </a:r>
            <a:r>
              <a:rPr lang="en-US" dirty="0" smtClean="0"/>
              <a:t>/</a:t>
            </a:r>
            <a:r>
              <a:rPr lang="en-US" dirty="0" err="1" smtClean="0"/>
              <a:t>Authz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Pairwise additional optional assertions</a:t>
            </a:r>
          </a:p>
          <a:p>
            <a:pPr lvl="1"/>
            <a:r>
              <a:rPr lang="en-US" dirty="0" smtClean="0"/>
              <a:t>Base service should work with common assertions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30" y="3788189"/>
            <a:ext cx="5638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2034</TotalTime>
  <Words>413</Words>
  <Application>Microsoft Macintosh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Security Profiles</vt:lpstr>
      <vt:lpstr>NSI CS Security Requirements</vt:lpstr>
      <vt:lpstr>Requirement #1: Mutual authentication between NSAs </vt:lpstr>
      <vt:lpstr>Requirement #2 Message integrity (end-to-end) </vt:lpstr>
      <vt:lpstr>Requirement #3 Credentials to authorize the service request</vt:lpstr>
      <vt:lpstr>What does this all mean?</vt:lpstr>
      <vt:lpstr>With the user</vt:lpstr>
      <vt:lpstr>What should the message carry?</vt:lpstr>
      <vt:lpstr>What should the security profile specify?</vt:lpstr>
      <vt:lpstr>Trust model for NSI  (not part of security profile)</vt:lpstr>
      <vt:lpstr>Decisions Summary</vt:lpstr>
    </vt:vector>
  </TitlesOfParts>
  <Company>LBNL - ESnet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Inder Monga</dc:creator>
  <cp:lastModifiedBy>Inder Monga</cp:lastModifiedBy>
  <cp:revision>13</cp:revision>
  <dcterms:created xsi:type="dcterms:W3CDTF">2012-03-11T18:12:44Z</dcterms:created>
  <dcterms:modified xsi:type="dcterms:W3CDTF">2012-06-19T02:13:01Z</dcterms:modified>
</cp:coreProperties>
</file>