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61" r:id="rId3"/>
    <p:sldId id="260" r:id="rId4"/>
    <p:sldId id="257" r:id="rId5"/>
    <p:sldId id="259" r:id="rId6"/>
    <p:sldId id="258" r:id="rId7"/>
    <p:sldId id="263" r:id="rId8"/>
    <p:sldId id="262" r:id="rId9"/>
    <p:sldId id="268" r:id="rId10"/>
    <p:sldId id="270" r:id="rId11"/>
    <p:sldId id="269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1" d="100"/>
          <a:sy n="111" d="100"/>
        </p:scale>
        <p:origin x="-1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2021-A5E5-8F4F-B794-F751A3B90797}" type="datetimeFigureOut">
              <a:rPr lang="en-US" smtClean="0"/>
              <a:t>3/12/13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F802A-4E0F-9F45-9839-D0976A17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F802A-4E0F-9F45-9839-D0976A179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Click to edit Master subtitle style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  <a:defRPr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85875"/>
            <a:ext cx="77724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60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Connection Versions in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and Other Issues...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Times" charset="0"/>
              <a:buChar char="•"/>
            </a:pPr>
            <a:r>
              <a:rPr lang="en-US" dirty="0" smtClean="0"/>
              <a:t>What happens if a </a:t>
            </a:r>
            <a:r>
              <a:rPr lang="en-US" dirty="0" err="1" smtClean="0"/>
              <a:t>reserve.rq</a:t>
            </a:r>
            <a:r>
              <a:rPr lang="en-US" dirty="0"/>
              <a:t> </a:t>
            </a:r>
            <a:r>
              <a:rPr lang="en-US" dirty="0" smtClean="0"/>
              <a:t>is applied to an existing version (?)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strike="sngStrike" dirty="0"/>
              <a:t>S</a:t>
            </a:r>
            <a:r>
              <a:rPr lang="en-US" strike="sngStrike" dirty="0" smtClean="0"/>
              <a:t>hould the specified version be </a:t>
            </a:r>
            <a:r>
              <a:rPr lang="en-US" strike="sngStrike" dirty="0" err="1" smtClean="0"/>
              <a:t>interpretted</a:t>
            </a:r>
            <a:r>
              <a:rPr lang="en-US" strike="sngStrike" dirty="0" smtClean="0"/>
              <a:t> the “current” connection to be modified and a new version# generated?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strike="sngStrike" dirty="0" smtClean="0"/>
              <a:t>Or is this to be </a:t>
            </a:r>
            <a:r>
              <a:rPr lang="en-US" strike="sngStrike" dirty="0" err="1" smtClean="0"/>
              <a:t>interpretted</a:t>
            </a:r>
            <a:r>
              <a:rPr lang="en-US" strike="sngStrike" dirty="0" smtClean="0"/>
              <a:t> to “please reserve the resources specified in this version”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b="1" dirty="0">
                <a:solidFill>
                  <a:srgbClr val="008000"/>
                </a:solidFill>
              </a:rPr>
              <a:t>T</a:t>
            </a:r>
            <a:r>
              <a:rPr lang="en-US" b="1" dirty="0" smtClean="0">
                <a:solidFill>
                  <a:srgbClr val="008000"/>
                </a:solidFill>
              </a:rPr>
              <a:t>his is a semantic error that the RA specified version# is already in </a:t>
            </a:r>
            <a:r>
              <a:rPr lang="en-US" b="1" dirty="0" err="1" smtClean="0">
                <a:solidFill>
                  <a:srgbClr val="008000"/>
                </a:solidFill>
              </a:rPr>
              <a:t>existance</a:t>
            </a:r>
            <a:r>
              <a:rPr lang="en-US" b="1" dirty="0" smtClean="0">
                <a:solidFill>
                  <a:srgbClr val="008000"/>
                </a:solidFill>
              </a:rPr>
              <a:t>.  The </a:t>
            </a:r>
            <a:r>
              <a:rPr lang="en-US" b="1" dirty="0" err="1" smtClean="0">
                <a:solidFill>
                  <a:srgbClr val="008000"/>
                </a:solidFill>
              </a:rPr>
              <a:t>Reserve.rq</a:t>
            </a:r>
            <a:r>
              <a:rPr lang="en-US" b="1" dirty="0" smtClean="0">
                <a:solidFill>
                  <a:srgbClr val="008000"/>
                </a:solidFill>
              </a:rPr>
              <a:t> is failed with appropriate error.</a:t>
            </a:r>
          </a:p>
          <a:p>
            <a:pPr marL="342900" lvl="1" indent="-342900">
              <a:buFont typeface="Times" charset="0"/>
              <a:buChar char="•"/>
            </a:pPr>
            <a:r>
              <a:rPr lang="en-US" strike="sngStrike" dirty="0" smtClean="0"/>
              <a:t>A </a:t>
            </a:r>
            <a:r>
              <a:rPr lang="en-US" strike="sngStrike" dirty="0"/>
              <a:t>rollback could solve non-deterministic state issue.  Use the “</a:t>
            </a:r>
            <a:r>
              <a:rPr lang="en-US" strike="sngStrike" dirty="0" err="1"/>
              <a:t>commit.rq</a:t>
            </a:r>
            <a:r>
              <a:rPr lang="en-US" strike="sngStrike" dirty="0"/>
              <a:t> &lt;</a:t>
            </a:r>
            <a:r>
              <a:rPr lang="en-US" strike="sngStrike" dirty="0" err="1"/>
              <a:t>vers</a:t>
            </a:r>
            <a:r>
              <a:rPr lang="en-US" strike="sngStrike" dirty="0"/>
              <a:t>#&gt;” to commit an earlier version. 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strike="sngStrike" dirty="0"/>
              <a:t>If we have the information...</a:t>
            </a:r>
            <a:r>
              <a:rPr lang="en-US" strike="sngStrike" dirty="0" smtClean="0"/>
              <a:t>why could we not simply commit (re</a:t>
            </a:r>
            <a:r>
              <a:rPr lang="en-US" strike="sngStrike" dirty="0"/>
              <a:t>-</a:t>
            </a:r>
            <a:r>
              <a:rPr lang="en-US" strike="sngStrike" dirty="0" smtClean="0"/>
              <a:t>configure) </a:t>
            </a:r>
            <a:r>
              <a:rPr lang="en-US" strike="sngStrike" dirty="0"/>
              <a:t>a prior v# </a:t>
            </a:r>
            <a:endParaRPr lang="en-US" strike="sngStrike" dirty="0" smtClean="0"/>
          </a:p>
          <a:p>
            <a:pPr marL="742950" lvl="2" indent="-342900">
              <a:buFont typeface="Times" charset="0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No roll-back in NSI-CSv2.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4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 out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Deleting historical version info locally does not mean that version is no longer in effect end-to-end.</a:t>
            </a:r>
          </a:p>
          <a:p>
            <a:r>
              <a:rPr lang="en-US" dirty="0" smtClean="0"/>
              <a:t>Retaining deprecated version info can be useful</a:t>
            </a:r>
          </a:p>
          <a:p>
            <a:pPr lvl="1"/>
            <a:r>
              <a:rPr lang="en-US" dirty="0" smtClean="0"/>
              <a:t>It is very cheap (the data is already present, simply hold it until the the entire Connection is cancel.)</a:t>
            </a:r>
          </a:p>
          <a:p>
            <a:pPr lvl="1"/>
            <a:r>
              <a:rPr lang="en-US" dirty="0" smtClean="0"/>
              <a:t>Can provide operational visibility for forensics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An NSA MUST retain version details for all versions that have or will have active segments (These are “relevant” versions)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An NSA MAY retain version details of historical (non-relevant) Connection versions </a:t>
            </a:r>
          </a:p>
        </p:txBody>
      </p:sp>
    </p:spTree>
    <p:extLst>
      <p:ext uri="{BB962C8B-B14F-4D97-AF65-F5344CB8AC3E}">
        <p14:creationId xmlns:p14="http://schemas.microsoft.com/office/powerpoint/2010/main" val="385600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APAN </a:t>
            </a:r>
            <a:r>
              <a:rPr lang="en-US" dirty="0" err="1" smtClean="0"/>
              <a:t>Daejeong</a:t>
            </a:r>
            <a:r>
              <a:rPr lang="en-US" dirty="0" smtClean="0"/>
              <a:t> – NSI Tutorial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Tutorial details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Asia Pacific Advanced Networks organization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Meeting at KISTI (?) August </a:t>
            </a:r>
            <a:r>
              <a:rPr lang="en-US" dirty="0" smtClean="0">
                <a:latin typeface="Arial"/>
                <a:cs typeface="Arial"/>
              </a:rPr>
              <a:t>19th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We </a:t>
            </a:r>
            <a:r>
              <a:rPr lang="en-US" dirty="0">
                <a:latin typeface="Arial"/>
                <a:cs typeface="Arial"/>
              </a:rPr>
              <a:t>have been requested to do a reprise of the GLIF NSI </a:t>
            </a:r>
            <a:r>
              <a:rPr lang="en-US" dirty="0" smtClean="0">
                <a:latin typeface="Arial"/>
                <a:cs typeface="Arial"/>
              </a:rPr>
              <a:t>Tutorial </a:t>
            </a:r>
            <a:r>
              <a:rPr lang="en-US" dirty="0">
                <a:latin typeface="Arial"/>
                <a:cs typeface="Arial"/>
              </a:rPr>
              <a:t>presented in Hawaii in </a:t>
            </a:r>
            <a:r>
              <a:rPr lang="en-US" dirty="0" smtClean="0">
                <a:latin typeface="Arial"/>
                <a:cs typeface="Arial"/>
              </a:rPr>
              <a:t>January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This was one day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Oriented towards Network engineers (not applications developers per se)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Hands on exercises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Installing and configuring NSAs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Constructing networks among switches 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72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should reflect the latest NSI protocols:  CSv2, DSv1, TS?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5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Panic!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you are about to see is a </a:t>
            </a:r>
            <a:r>
              <a:rPr lang="en-US" dirty="0" err="1" smtClean="0"/>
              <a:t>behaviour</a:t>
            </a:r>
            <a:r>
              <a:rPr lang="en-US" dirty="0" smtClean="0"/>
              <a:t> model – not a required software design.</a:t>
            </a:r>
          </a:p>
          <a:p>
            <a:pPr lvl="1"/>
            <a:r>
              <a:rPr lang="en-US" dirty="0" smtClean="0"/>
              <a:t>It only poses internal structure as </a:t>
            </a:r>
            <a:r>
              <a:rPr lang="en-US" i="1" dirty="0" smtClean="0"/>
              <a:t>an example!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6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Diagramatical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775440" y="3266667"/>
            <a:ext cx="1144072" cy="94968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charset="0"/>
                <a:ea typeface="ＭＳ Ｐゴシック" pitchFamily="1" charset="-128"/>
              </a:rPr>
              <a:t>NSA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775440" y="1473940"/>
            <a:ext cx="1144072" cy="9496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NSA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775440" y="5356405"/>
            <a:ext cx="1144072" cy="949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NSA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35196" y="5356405"/>
            <a:ext cx="1144072" cy="949680"/>
          </a:xfrm>
          <a:prstGeom prst="ellipse">
            <a:avLst/>
          </a:prstGeom>
          <a:solidFill>
            <a:srgbClr val="87D2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pitchFamily="1" charset="-128"/>
              </a:rPr>
              <a:t>NSA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69921" y="5356405"/>
            <a:ext cx="1144072" cy="949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NSA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0" name="Straight Connector 9"/>
          <p:cNvCxnSpPr>
            <a:stCxn id="4" idx="3"/>
            <a:endCxn id="8" idx="7"/>
          </p:cNvCxnSpPr>
          <p:nvPr/>
        </p:nvCxnSpPr>
        <p:spPr bwMode="auto">
          <a:xfrm flipH="1">
            <a:off x="2246448" y="4077270"/>
            <a:ext cx="1696537" cy="1418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 bwMode="auto">
          <a:xfrm>
            <a:off x="4347476" y="4216347"/>
            <a:ext cx="0" cy="1140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 bwMode="auto">
          <a:xfrm>
            <a:off x="4751967" y="4077270"/>
            <a:ext cx="1650774" cy="1418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4"/>
            <a:endCxn id="4" idx="0"/>
          </p:cNvCxnSpPr>
          <p:nvPr/>
        </p:nvCxnSpPr>
        <p:spPr bwMode="auto">
          <a:xfrm>
            <a:off x="4347476" y="2423620"/>
            <a:ext cx="0" cy="843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974145" y="348978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“Local” NSA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07565" y="128927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“Originating” NSA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8978" y="2156331"/>
            <a:ext cx="2804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3-level service tree model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2170" y="6311129"/>
            <a:ext cx="195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“Children” agents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1236" y="24236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25893" y="29329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02170" y="38926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6839" y="421634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25701" y="39558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27020" y="5018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76531" y="50094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82153" y="50638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2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747" y="1205782"/>
            <a:ext cx="8215085" cy="4786313"/>
          </a:xfrm>
        </p:spPr>
        <p:txBody>
          <a:bodyPr/>
          <a:lstStyle/>
          <a:p>
            <a:pPr lvl="0"/>
            <a:r>
              <a:rPr lang="en-US" dirty="0" smtClean="0"/>
              <a:t>Every Connection Instance has a set of “versions” associated with it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Version numbers are integer values, 0 (zero) or greater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The version number is </a:t>
            </a:r>
            <a:r>
              <a:rPr lang="en-US" strike="sngStrike" dirty="0" smtClean="0">
                <a:solidFill>
                  <a:srgbClr val="008000"/>
                </a:solidFill>
              </a:rPr>
              <a:t>optionally</a:t>
            </a:r>
            <a:r>
              <a:rPr lang="en-US" dirty="0" smtClean="0">
                <a:solidFill>
                  <a:srgbClr val="008000"/>
                </a:solidFill>
              </a:rPr>
              <a:t> assigned by the RA in the </a:t>
            </a:r>
            <a:r>
              <a:rPr lang="en-US" dirty="0" err="1" smtClean="0">
                <a:solidFill>
                  <a:srgbClr val="008000"/>
                </a:solidFill>
              </a:rPr>
              <a:t>Reserve.rq</a:t>
            </a:r>
            <a:r>
              <a:rPr lang="en-US" dirty="0" smtClean="0">
                <a:solidFill>
                  <a:srgbClr val="008000"/>
                </a:solidFill>
              </a:rPr>
              <a:t>()  – even for the initial reservation.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Subsequent </a:t>
            </a:r>
            <a:r>
              <a:rPr lang="en-US" dirty="0" err="1" smtClean="0">
                <a:solidFill>
                  <a:srgbClr val="008000"/>
                </a:solidFill>
              </a:rPr>
              <a:t>Reserve.rq</a:t>
            </a:r>
            <a:r>
              <a:rPr lang="en-US" dirty="0" smtClean="0">
                <a:solidFill>
                  <a:srgbClr val="008000"/>
                </a:solidFill>
              </a:rPr>
              <a:t> version numbers may be specified by the RA in a monotonically increasing manner (they need not be sequential.)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If the version is blank/missing/empty in the Reserve request, the PA will return an error. </a:t>
            </a:r>
            <a:endParaRPr lang="en-US" strike="sngStrike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2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75"/>
            <a:ext cx="8203644" cy="524746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Upon receiving </a:t>
            </a:r>
            <a:r>
              <a:rPr lang="en-US" dirty="0">
                <a:solidFill>
                  <a:srgbClr val="008000"/>
                </a:solidFill>
              </a:rPr>
              <a:t>a syntactically valid Reservation </a:t>
            </a:r>
            <a:r>
              <a:rPr lang="en-US" dirty="0" smtClean="0">
                <a:solidFill>
                  <a:srgbClr val="008000"/>
                </a:solidFill>
              </a:rPr>
              <a:t>request, a PA assigns a </a:t>
            </a:r>
            <a:r>
              <a:rPr lang="en-US" dirty="0" err="1" smtClean="0">
                <a:solidFill>
                  <a:srgbClr val="008000"/>
                </a:solidFill>
              </a:rPr>
              <a:t>ConnectionID</a:t>
            </a:r>
            <a:r>
              <a:rPr lang="en-US" dirty="0" smtClean="0">
                <a:solidFill>
                  <a:srgbClr val="008000"/>
                </a:solidFill>
              </a:rPr>
              <a:t> to the request, and constructs [internally] a “Primary Connection Information Block” (“PCIB”) associated with that </a:t>
            </a:r>
            <a:r>
              <a:rPr lang="en-US" dirty="0" err="1" smtClean="0">
                <a:solidFill>
                  <a:srgbClr val="008000"/>
                </a:solidFill>
              </a:rPr>
              <a:t>ConnectionID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The PCIB contains of an open ended chain (or list) of “Connection Version Blocks” (CVs)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Each version block holds the constraints requested by the originating RA for that connection version.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Each version block contains a chain (or list) of Connection Segment Blocks that define the children for that version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The CSB elements represent the “RA”s for the children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Children associated with different versions need not be the same</a:t>
            </a:r>
          </a:p>
        </p:txBody>
      </p:sp>
    </p:spTree>
    <p:extLst>
      <p:ext uri="{BB962C8B-B14F-4D97-AF65-F5344CB8AC3E}">
        <p14:creationId xmlns:p14="http://schemas.microsoft.com/office/powerpoint/2010/main" val="99692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579294" y="1243072"/>
            <a:ext cx="1563271" cy="5189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4062829" y="2171237"/>
            <a:ext cx="1379851" cy="5330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184989" y="2173965"/>
            <a:ext cx="1379851" cy="5330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1936569" y="2168509"/>
            <a:ext cx="1379851" cy="5330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954630" y="3060594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organization for “Local NSA”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860" y="1243072"/>
            <a:ext cx="146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PCIB CID=“p1”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929" y="2190959"/>
            <a:ext cx="1369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Vers</a:t>
            </a:r>
            <a:r>
              <a:rPr lang="en-US" sz="1400" dirty="0">
                <a:latin typeface="Consolas"/>
                <a:cs typeface="Consolas"/>
              </a:rPr>
              <a:t>=</a:t>
            </a:r>
            <a:r>
              <a:rPr lang="en-US" sz="1400" dirty="0" smtClean="0">
                <a:latin typeface="Consolas"/>
                <a:cs typeface="Consolas"/>
              </a:rPr>
              <a:t>(n)  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Orig</a:t>
            </a:r>
            <a:r>
              <a:rPr lang="en-US" sz="1400" dirty="0" smtClean="0">
                <a:latin typeface="Consolas"/>
                <a:cs typeface="Consolas"/>
              </a:rPr>
              <a:t> RA info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929" y="3059898"/>
            <a:ext cx="1369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SegID#1,v(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8673" y="5568224"/>
            <a:ext cx="217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0351" y="2168509"/>
            <a:ext cx="144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Vers</a:t>
            </a:r>
            <a:r>
              <a:rPr lang="en-US" sz="1400" dirty="0">
                <a:latin typeface="Consolas"/>
                <a:cs typeface="Consolas"/>
              </a:rPr>
              <a:t>=</a:t>
            </a:r>
            <a:r>
              <a:rPr lang="en-US" sz="1400" dirty="0" smtClean="0">
                <a:latin typeface="Consolas"/>
                <a:cs typeface="Consolas"/>
              </a:rPr>
              <a:t>(m)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Orig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RA info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6309" y="2176164"/>
            <a:ext cx="1369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Vers</a:t>
            </a:r>
            <a:r>
              <a:rPr lang="en-US" sz="1400" dirty="0">
                <a:latin typeface="Consolas"/>
                <a:cs typeface="Consolas"/>
              </a:rPr>
              <a:t>=</a:t>
            </a:r>
            <a:r>
              <a:rPr lang="en-US" sz="1400" dirty="0" smtClean="0">
                <a:latin typeface="Consolas"/>
                <a:cs typeface="Consolas"/>
              </a:rPr>
              <a:t>(q)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Orig</a:t>
            </a:r>
            <a:r>
              <a:rPr lang="en-US" sz="1400" dirty="0" smtClean="0">
                <a:latin typeface="Consolas"/>
                <a:cs typeface="Consolas"/>
              </a:rPr>
              <a:t> RA info</a:t>
            </a:r>
            <a:endParaRPr lang="en-US" sz="1400" dirty="0">
              <a:latin typeface="Consolas"/>
              <a:cs typeface="Consolas"/>
            </a:endParaRPr>
          </a:p>
        </p:txBody>
      </p:sp>
      <p:cxnSp>
        <p:nvCxnSpPr>
          <p:cNvPr id="39" name="Straight Arrow Connector 38"/>
          <p:cNvCxnSpPr>
            <a:stCxn id="153" idx="3"/>
            <a:endCxn id="6" idx="1"/>
          </p:cNvCxnSpPr>
          <p:nvPr/>
        </p:nvCxnSpPr>
        <p:spPr bwMode="auto">
          <a:xfrm flipH="1">
            <a:off x="1941929" y="1502564"/>
            <a:ext cx="200636" cy="950005"/>
          </a:xfrm>
          <a:prstGeom prst="bentConnector5">
            <a:avLst>
              <a:gd name="adj1" fmla="val -113938"/>
              <a:gd name="adj2" fmla="val 49888"/>
              <a:gd name="adj3" fmla="val 2139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45" idx="3"/>
            <a:endCxn id="147" idx="1"/>
          </p:cNvCxnSpPr>
          <p:nvPr/>
        </p:nvCxnSpPr>
        <p:spPr bwMode="auto">
          <a:xfrm>
            <a:off x="3316420" y="2435046"/>
            <a:ext cx="746409" cy="2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147" idx="3"/>
            <a:endCxn id="148" idx="1"/>
          </p:cNvCxnSpPr>
          <p:nvPr/>
        </p:nvCxnSpPr>
        <p:spPr bwMode="auto">
          <a:xfrm>
            <a:off x="5442680" y="2437774"/>
            <a:ext cx="742309" cy="2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71" name="Straight Arrow Connector 47"/>
          <p:cNvCxnSpPr>
            <a:stCxn id="147" idx="2"/>
            <a:endCxn id="82" idx="0"/>
          </p:cNvCxnSpPr>
          <p:nvPr/>
        </p:nvCxnSpPr>
        <p:spPr bwMode="auto">
          <a:xfrm rot="5400000">
            <a:off x="4573234" y="2878499"/>
            <a:ext cx="353710" cy="53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1954630" y="3845904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41929" y="3845208"/>
            <a:ext cx="1369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SegID#2,v(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PA info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959452" y="4640778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46751" y="4640082"/>
            <a:ext cx="1369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SegID#3,v(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075530" y="3058716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62829" y="3058020"/>
            <a:ext cx="1369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SegID#1,v(j)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075530" y="3844026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62829" y="3843330"/>
            <a:ext cx="1073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SegID#4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080352" y="5431420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7651" y="5430724"/>
            <a:ext cx="1073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SegID#3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96430" y="3056838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83729" y="3056142"/>
            <a:ext cx="1369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SegID#1,v(k)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75530" y="4638942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62829" y="4638246"/>
            <a:ext cx="1073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SegID#5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cxnSp>
        <p:nvCxnSpPr>
          <p:cNvPr id="104" name="Straight Arrow Connector 38"/>
          <p:cNvCxnSpPr>
            <a:stCxn id="68" idx="3"/>
            <a:endCxn id="81" idx="1"/>
          </p:cNvCxnSpPr>
          <p:nvPr/>
        </p:nvCxnSpPr>
        <p:spPr bwMode="auto">
          <a:xfrm flipV="1">
            <a:off x="3309080" y="3427700"/>
            <a:ext cx="766450" cy="18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11" name="Straight Arrow Connector 38"/>
          <p:cNvCxnSpPr>
            <a:stCxn id="79" idx="3"/>
            <a:endCxn id="85" idx="1"/>
          </p:cNvCxnSpPr>
          <p:nvPr/>
        </p:nvCxnSpPr>
        <p:spPr bwMode="auto">
          <a:xfrm>
            <a:off x="3313902" y="5009762"/>
            <a:ext cx="766450" cy="7906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14" name="Straight Arrow Connector 38"/>
          <p:cNvCxnSpPr>
            <a:stCxn id="77" idx="3"/>
          </p:cNvCxnSpPr>
          <p:nvPr/>
        </p:nvCxnSpPr>
        <p:spPr bwMode="auto">
          <a:xfrm>
            <a:off x="3309080" y="4214888"/>
            <a:ext cx="513620" cy="5498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diamond" w="lg" len="lg"/>
          </a:ln>
          <a:effectLst/>
        </p:spPr>
      </p:cxnSp>
      <p:cxnSp>
        <p:nvCxnSpPr>
          <p:cNvPr id="120" name="Straight Arrow Connector 38"/>
          <p:cNvCxnSpPr>
            <a:stCxn id="81" idx="3"/>
            <a:endCxn id="87" idx="1"/>
          </p:cNvCxnSpPr>
          <p:nvPr/>
        </p:nvCxnSpPr>
        <p:spPr bwMode="auto">
          <a:xfrm flipV="1">
            <a:off x="5429980" y="3425822"/>
            <a:ext cx="766450" cy="18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22" name="Straight Arrow Connector 47"/>
          <p:cNvCxnSpPr>
            <a:stCxn id="145" idx="2"/>
            <a:endCxn id="68" idx="0"/>
          </p:cNvCxnSpPr>
          <p:nvPr/>
        </p:nvCxnSpPr>
        <p:spPr bwMode="auto">
          <a:xfrm rot="16200000" flipH="1">
            <a:off x="2449669" y="2878408"/>
            <a:ext cx="359012" cy="5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47"/>
          <p:cNvCxnSpPr>
            <a:stCxn id="148" idx="2"/>
            <a:endCxn id="88" idx="0"/>
          </p:cNvCxnSpPr>
          <p:nvPr/>
        </p:nvCxnSpPr>
        <p:spPr bwMode="auto">
          <a:xfrm rot="5400000">
            <a:off x="6697067" y="2878294"/>
            <a:ext cx="349104" cy="65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38"/>
          <p:cNvCxnSpPr>
            <a:stCxn id="85" idx="3"/>
            <a:endCxn id="135" idx="1"/>
          </p:cNvCxnSpPr>
          <p:nvPr/>
        </p:nvCxnSpPr>
        <p:spPr bwMode="auto">
          <a:xfrm>
            <a:off x="5434802" y="5800404"/>
            <a:ext cx="761628" cy="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33" name="Rectangle 132"/>
          <p:cNvSpPr/>
          <p:nvPr/>
        </p:nvSpPr>
        <p:spPr bwMode="auto">
          <a:xfrm>
            <a:off x="6191608" y="3844068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78907" y="3843372"/>
            <a:ext cx="1073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SegID#4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6196430" y="5431462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83729" y="5430766"/>
            <a:ext cx="1073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SegID#3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6191608" y="4638984"/>
            <a:ext cx="1354450" cy="7379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ＭＳ Ｐゴシック" pitchFamily="1" charset="-128"/>
              <a:cs typeface="Consola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178907" y="4638288"/>
            <a:ext cx="1073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SegID#5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RA info 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PA info</a:t>
            </a:r>
          </a:p>
        </p:txBody>
      </p:sp>
      <p:cxnSp>
        <p:nvCxnSpPr>
          <p:cNvPr id="142" name="Straight Arrow Connector 38"/>
          <p:cNvCxnSpPr>
            <a:stCxn id="83" idx="3"/>
            <a:endCxn id="133" idx="1"/>
          </p:cNvCxnSpPr>
          <p:nvPr/>
        </p:nvCxnSpPr>
        <p:spPr bwMode="auto">
          <a:xfrm>
            <a:off x="5429980" y="4213010"/>
            <a:ext cx="761628" cy="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43" name="Straight Arrow Connector 38"/>
          <p:cNvCxnSpPr>
            <a:stCxn id="95" idx="3"/>
            <a:endCxn id="138" idx="1"/>
          </p:cNvCxnSpPr>
          <p:nvPr/>
        </p:nvCxnSpPr>
        <p:spPr bwMode="auto">
          <a:xfrm flipV="1">
            <a:off x="5429980" y="5007620"/>
            <a:ext cx="748927" cy="3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7765536" y="2372468"/>
            <a:ext cx="66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...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46188" y="3794806"/>
            <a:ext cx="122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Children </a:t>
            </a:r>
          </a:p>
          <a:p>
            <a:r>
              <a:rPr lang="en-US" dirty="0" smtClean="0"/>
              <a:t>Segments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554551" y="1227683"/>
            <a:ext cx="516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Connection Information Block – includes</a:t>
            </a:r>
          </a:p>
          <a:p>
            <a:r>
              <a:rPr lang="en-US" dirty="0" smtClean="0"/>
              <a:t>The Connection ID assigned by the local NSA 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99782" y="2076151"/>
            <a:ext cx="136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Versions</a:t>
            </a:r>
          </a:p>
        </p:txBody>
      </p:sp>
    </p:spTree>
    <p:extLst>
      <p:ext uri="{BB962C8B-B14F-4D97-AF65-F5344CB8AC3E}">
        <p14:creationId xmlns:p14="http://schemas.microsoft.com/office/powerpoint/2010/main" val="318266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74" y="1102804"/>
            <a:ext cx="7986270" cy="4786313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In general and by protocol, </a:t>
            </a:r>
            <a:r>
              <a:rPr lang="en-US" i="1" u="sng" dirty="0" smtClean="0">
                <a:solidFill>
                  <a:srgbClr val="008000"/>
                </a:solidFill>
              </a:rPr>
              <a:t>any</a:t>
            </a:r>
            <a:r>
              <a:rPr lang="en-US" dirty="0" smtClean="0">
                <a:solidFill>
                  <a:srgbClr val="008000"/>
                </a:solidFill>
              </a:rPr>
              <a:t> parameter of an existing Connection may be modified.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Specific individual service implementations may restrict which parameters they will allow to be modified.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The Service Definitions can indicate if a service attribute is “modifiable”.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For example, the ETS service definition can indicate that only “end time’ and “capacity” can be modified.</a:t>
            </a: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6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and open issues...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2404"/>
            <a:ext cx="8123559" cy="4786313"/>
          </a:xfrm>
        </p:spPr>
        <p:txBody>
          <a:bodyPr/>
          <a:lstStyle/>
          <a:p>
            <a:pPr marL="342900" lvl="1" indent="-342900">
              <a:buFont typeface="Times" charset="0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The PA must track the highest successfully reserved version, lowest active version, and current (active) version numbers for each connection </a:t>
            </a:r>
          </a:p>
          <a:p>
            <a:pPr marL="342900" lvl="1" indent="-342900">
              <a:buFont typeface="Times" charset="0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On </a:t>
            </a:r>
            <a:r>
              <a:rPr lang="en-US" dirty="0">
                <a:solidFill>
                  <a:srgbClr val="008000"/>
                </a:solidFill>
              </a:rPr>
              <a:t>a Reserve Fail, only the </a:t>
            </a:r>
            <a:r>
              <a:rPr lang="en-US" dirty="0" smtClean="0">
                <a:solidFill>
                  <a:srgbClr val="008000"/>
                </a:solidFill>
              </a:rPr>
              <a:t>reservation version </a:t>
            </a:r>
            <a:r>
              <a:rPr lang="en-US" dirty="0">
                <a:solidFill>
                  <a:srgbClr val="008000"/>
                </a:solidFill>
              </a:rPr>
              <a:t>that failed is </a:t>
            </a:r>
            <a:r>
              <a:rPr lang="en-US" dirty="0" smtClean="0">
                <a:solidFill>
                  <a:srgbClr val="008000"/>
                </a:solidFill>
              </a:rPr>
              <a:t>canceled.</a:t>
            </a:r>
          </a:p>
          <a:p>
            <a:pPr marL="342900" lvl="1" indent="-342900">
              <a:buFont typeface="Times" charset="0"/>
              <a:buChar char="•"/>
            </a:pPr>
            <a:r>
              <a:rPr lang="en-US" dirty="0" smtClean="0"/>
              <a:t>A failed version number can be reused. (</a:t>
            </a:r>
            <a:r>
              <a:rPr lang="en-US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)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strike="sngStrike" dirty="0" smtClean="0"/>
              <a:t>A one-time use rule could easily be implemented, and would uniquely identify modify attempts for forensic purposes...</a:t>
            </a:r>
          </a:p>
          <a:p>
            <a:pPr marL="342900" lvl="1" indent="-342900">
              <a:buFont typeface="Times" charset="0"/>
              <a:buChar char="•"/>
            </a:pPr>
            <a:r>
              <a:rPr lang="en-US" dirty="0" smtClean="0"/>
              <a:t>Can we terminate (cancel) a particular version (?)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dirty="0" smtClean="0"/>
              <a:t>Yes. If we can fail a </a:t>
            </a:r>
            <a:r>
              <a:rPr lang="en-US" dirty="0" err="1" smtClean="0"/>
              <a:t>reserve.rq</a:t>
            </a:r>
            <a:r>
              <a:rPr lang="en-US" dirty="0"/>
              <a:t> </a:t>
            </a:r>
            <a:r>
              <a:rPr lang="en-US" dirty="0" smtClean="0"/>
              <a:t>by version#, we also require ability to terminate by version# to clean up other children. </a:t>
            </a:r>
          </a:p>
          <a:p>
            <a:pPr marL="400050" lvl="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8000"/>
                </a:solidFill>
              </a:rPr>
              <a:t>This is done with an “Abort()” primitive.</a:t>
            </a:r>
            <a:endParaRPr lang="en-US" dirty="0">
              <a:solidFill>
                <a:srgbClr val="008000"/>
              </a:solidFill>
            </a:endParaRPr>
          </a:p>
          <a:p>
            <a:pPr marL="742950" lvl="2" indent="-342900">
              <a:buFont typeface="Times" charset="0"/>
              <a:buChar char="•"/>
            </a:pPr>
            <a:r>
              <a:rPr lang="en-US" strike="sngStrike" dirty="0" smtClean="0"/>
              <a:t>Implemented as:    terminate </a:t>
            </a:r>
            <a:r>
              <a:rPr lang="en-US" strike="sngStrike" dirty="0"/>
              <a:t>&lt;*</a:t>
            </a:r>
            <a:r>
              <a:rPr lang="en-US" strike="sngStrike" dirty="0" smtClean="0"/>
              <a:t>&gt; </a:t>
            </a:r>
            <a:r>
              <a:rPr lang="en-US" strike="sngStrike" dirty="0"/>
              <a:t>or </a:t>
            </a:r>
            <a:r>
              <a:rPr lang="en-US" strike="sngStrike" dirty="0" smtClean="0"/>
              <a:t>terminate </a:t>
            </a:r>
            <a:r>
              <a:rPr lang="en-US" strike="sngStrike" dirty="0"/>
              <a:t>&lt;</a:t>
            </a:r>
            <a:r>
              <a:rPr lang="en-US" strike="sngStrike" dirty="0" smtClean="0"/>
              <a:t>v#&gt;</a:t>
            </a:r>
          </a:p>
          <a:p>
            <a:pPr marL="4000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6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and open issues...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7223"/>
            <a:ext cx="8043474" cy="4786313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008000"/>
                </a:solidFill>
              </a:rPr>
              <a:t>Resource tracking must differentiate the versions </a:t>
            </a:r>
            <a:endParaRPr lang="en-US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000" dirty="0" smtClean="0">
                <a:solidFill>
                  <a:srgbClr val="008000"/>
                </a:solidFill>
              </a:rPr>
              <a:t>I.e</a:t>
            </a:r>
            <a:r>
              <a:rPr lang="en-US" sz="2000" dirty="0">
                <a:solidFill>
                  <a:srgbClr val="008000"/>
                </a:solidFill>
              </a:rPr>
              <a:t>. if a resource becomes unavailable, the </a:t>
            </a:r>
            <a:r>
              <a:rPr lang="en-US" sz="2000" dirty="0" err="1" smtClean="0">
                <a:solidFill>
                  <a:srgbClr val="008000"/>
                </a:solidFill>
              </a:rPr>
              <a:t>ConnectionID</a:t>
            </a:r>
            <a:r>
              <a:rPr lang="en-US" sz="2000" dirty="0" smtClean="0">
                <a:solidFill>
                  <a:srgbClr val="008000"/>
                </a:solidFill>
              </a:rPr>
              <a:t> and version that is affected </a:t>
            </a:r>
            <a:r>
              <a:rPr lang="en-US" sz="2000" dirty="0">
                <a:solidFill>
                  <a:srgbClr val="008000"/>
                </a:solidFill>
              </a:rPr>
              <a:t>must be identifiable.</a:t>
            </a:r>
          </a:p>
          <a:p>
            <a:pPr marL="342900" lvl="1" indent="-342900">
              <a:buFont typeface="Times" charset="0"/>
              <a:buChar char="•"/>
            </a:pPr>
            <a:r>
              <a:rPr lang="en-US" dirty="0" smtClean="0"/>
              <a:t>Transitions (</a:t>
            </a:r>
            <a:r>
              <a:rPr lang="en-US" dirty="0" err="1" smtClean="0"/>
              <a:t>Commit.rq</a:t>
            </a:r>
            <a:r>
              <a:rPr lang="en-US" dirty="0" smtClean="0"/>
              <a:t>?) from one version to another is “hitless”...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Hitless requirements cannot be more strict than the scope of acceptable error rates for a particular service.”  (Identified in the Service Definition.)</a:t>
            </a:r>
          </a:p>
          <a:p>
            <a:pPr marL="1200150" lvl="3" indent="-342900">
              <a:buFont typeface="Times" charset="0"/>
              <a:buChar char="•"/>
            </a:pPr>
            <a:r>
              <a:rPr lang="en-US" dirty="0" smtClean="0"/>
              <a:t>i.e. all circuits have an acceptable error rate.</a:t>
            </a:r>
          </a:p>
          <a:p>
            <a:pPr marL="742950" lvl="2" indent="-342900">
              <a:buFont typeface="Times" charset="0"/>
              <a:buChar char="•"/>
            </a:pPr>
            <a:r>
              <a:rPr lang="en-US" dirty="0" smtClean="0"/>
              <a:t>Hitless does *not* mean without detectable implications to the data flow...</a:t>
            </a:r>
          </a:p>
          <a:p>
            <a:pPr marL="1200150" lvl="3" indent="-342900">
              <a:buFont typeface="Times" charset="0"/>
              <a:buChar char="•"/>
            </a:pPr>
            <a:r>
              <a:rPr lang="en-US" dirty="0" smtClean="0"/>
              <a:t>To quote LHCONE:  “Hitless means we don’t want TCP sessions to fail due to a modification.” (Harvey Neuman)</a:t>
            </a:r>
          </a:p>
          <a:p>
            <a:pPr marL="1200150" lvl="3" indent="-342900">
              <a:buFont typeface="Times" charset="0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Using the LHCONE criteria – a modification could pose a significant albeit temporary hiccup in the data flow and still be acceptable. 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SI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NSI.thmx</Template>
  <TotalTime>14966</TotalTime>
  <Words>1134</Words>
  <Application>Microsoft Macintosh PowerPoint</Application>
  <PresentationFormat>On-screen Show (4:3)</PresentationFormat>
  <Paragraphs>141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NSI</vt:lpstr>
      <vt:lpstr>Connection Versions in v2</vt:lpstr>
      <vt:lpstr>Don’t Panic!</vt:lpstr>
      <vt:lpstr>Diagramatical terms</vt:lpstr>
      <vt:lpstr>Basic Information Model</vt:lpstr>
      <vt:lpstr>Basic Information Model</vt:lpstr>
      <vt:lpstr>Data organization for “Local NSA”</vt:lpstr>
      <vt:lpstr>What can be modified</vt:lpstr>
      <vt:lpstr>Points and open issues...</vt:lpstr>
      <vt:lpstr>Points and open issues...</vt:lpstr>
      <vt:lpstr>Points and Other Issues...</vt:lpstr>
      <vt:lpstr>Aging out versions</vt:lpstr>
      <vt:lpstr>APAN Daejeong – NSI Tutorial</vt:lpstr>
      <vt:lpstr>The Tutorial details (so far)</vt:lpstr>
      <vt:lpstr>Help is needed</vt:lpstr>
    </vt:vector>
  </TitlesOfParts>
  <Company>NORDUnet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Versions in v2</dc:title>
  <dc:creator>Jerry Sobieski</dc:creator>
  <cp:lastModifiedBy>Jerry Sobieski</cp:lastModifiedBy>
  <cp:revision>66</cp:revision>
  <dcterms:created xsi:type="dcterms:W3CDTF">2013-03-12T09:50:57Z</dcterms:created>
  <dcterms:modified xsi:type="dcterms:W3CDTF">2013-03-22T19:17:14Z</dcterms:modified>
</cp:coreProperties>
</file>