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11"/>
  </p:notesMasterIdLst>
  <p:sldIdLst>
    <p:sldId id="307" r:id="rId3"/>
    <p:sldId id="308" r:id="rId4"/>
    <p:sldId id="309" r:id="rId5"/>
    <p:sldId id="310" r:id="rId6"/>
    <p:sldId id="313" r:id="rId7"/>
    <p:sldId id="311" r:id="rId8"/>
    <p:sldId id="314" r:id="rId9"/>
    <p:sldId id="312" r:id="rId10"/>
  </p:sldIdLst>
  <p:sldSz cx="9144000" cy="6858000" type="screen4x3"/>
  <p:notesSz cx="7099300" cy="10234613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CCECFF"/>
    <a:srgbClr val="FFFFCC"/>
    <a:srgbClr val="CCFFCC"/>
    <a:srgbClr val="FF5552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間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4" autoAdjust="0"/>
    <p:restoredTop sz="87482" autoAdjust="0"/>
  </p:normalViewPr>
  <p:slideViewPr>
    <p:cSldViewPr snapToGrid="0" snapToObjects="1">
      <p:cViewPr varScale="1">
        <p:scale>
          <a:sx n="76" d="100"/>
          <a:sy n="76" d="100"/>
        </p:scale>
        <p:origin x="-1278" y="-96"/>
      </p:cViewPr>
      <p:guideLst>
        <p:guide orient="horz" pos="2138"/>
        <p:guide pos="2879"/>
      </p:guideLst>
    </p:cSldViewPr>
  </p:slideViewPr>
  <p:outlineViewPr>
    <p:cViewPr>
      <p:scale>
        <a:sx n="33" d="100"/>
        <a:sy n="33" d="100"/>
      </p:scale>
      <p:origin x="0" y="3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2E409-CDF6-42ED-8994-3D66BF02B0B4}" type="datetimeFigureOut">
              <a:rPr kumimoji="1" lang="ja-JP" altLang="en-US" smtClean="0"/>
              <a:pPr/>
              <a:t>2013/3/12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72F76-35FC-4AE6-A10C-BBDA7943F1F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96359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419100"/>
            <a:ext cx="2057400" cy="6105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419100"/>
            <a:ext cx="6019800" cy="6105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77787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479675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4044950"/>
            <a:ext cx="8229600" cy="2479675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976E72-D201-7D44-BDBC-9EE2CAC40C0D}" type="datetime1">
              <a:rPr lang="en-CA" altLang="ja-JP" smtClean="0"/>
              <a:pPr/>
              <a:t>12/03/2013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00607-A82F-184E-8B41-FBE9D4E8F079}" type="slidenum">
              <a:rPr lang="ja-JP" altLang="en-US"/>
              <a:pPr/>
              <a:t>&lt;#&gt;</a:t>
            </a:fld>
            <a:endParaRPr lang="ja-JP" altLang="en-US"/>
          </a:p>
        </p:txBody>
      </p:sp>
      <p:sp>
        <p:nvSpPr>
          <p:cNvPr id="7" name="Rectangle 12"/>
          <p:cNvSpPr txBox="1">
            <a:spLocks noChangeArrowheads="1"/>
          </p:cNvSpPr>
          <p:nvPr userDrawn="1"/>
        </p:nvSpPr>
        <p:spPr bwMode="auto">
          <a:xfrm>
            <a:off x="1447800" y="2743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+mj-lt"/>
                <a:ea typeface="+mj-ea"/>
                <a:cs typeface="ＭＳ Ｐゴシック" pitchFamily="1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9pPr>
          </a:lstStyle>
          <a:p>
            <a:r>
              <a:rPr lang="en-US" altLang="ja-JP" dirty="0" smtClean="0">
                <a:solidFill>
                  <a:prstClr val="black"/>
                </a:solidFill>
              </a:rPr>
              <a:t>Click to edit Master title style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 userDrawn="1"/>
        </p:nvSpPr>
        <p:spPr bwMode="auto">
          <a:xfrm>
            <a:off x="1524000" y="3657600"/>
            <a:ext cx="7620000" cy="533400"/>
          </a:xfrm>
          <a:prstGeom prst="rect">
            <a:avLst/>
          </a:prstGeom>
          <a:solidFill>
            <a:srgbClr val="5DAD4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ＭＳ Ｐゴシック" pitchFamily="1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mtClean="0">
                <a:solidFill>
                  <a:prstClr val="white"/>
                </a:solidFill>
              </a:rPr>
              <a:t>Click to edit Master subtitle style</a:t>
            </a:r>
            <a:endParaRPr lang="en-US" altLang="ja-JP">
              <a:solidFill>
                <a:prstClr val="white"/>
              </a:solidFill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600">
                <a:solidFill>
                  <a:prstClr val="black"/>
                </a:solidFill>
                <a:latin typeface="Arial" charset="0"/>
                <a:cs typeface="ＭＳ Ｐゴシック" charset="0"/>
              </a:rPr>
              <a:t>© 2007 Open Grid Forum</a:t>
            </a:r>
          </a:p>
        </p:txBody>
      </p:sp>
    </p:spTree>
    <p:extLst>
      <p:ext uri="{BB962C8B-B14F-4D97-AF65-F5344CB8AC3E}">
        <p14:creationId xmlns:p14="http://schemas.microsoft.com/office/powerpoint/2010/main" xmlns="" val="1689373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6D7901-24BD-C743-8826-8447EB88E1A8}" type="datetime1">
              <a:rPr lang="en-CA" altLang="ja-JP" smtClean="0"/>
              <a:pPr/>
              <a:t>12/03/2013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1AF8C-7A12-5B48-97B4-B02E92ED6DFA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287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54D85B-AEEA-A84D-ADBB-74A64FC8298B}" type="datetime1">
              <a:rPr lang="en-CA" altLang="ja-JP" smtClean="0"/>
              <a:pPr/>
              <a:t>12/03/2013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5315-1C11-D547-93C5-A2D505F6D283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49327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3E8096-2FD4-3D4E-AEDE-3B2D5947EED9}" type="datetime1">
              <a:rPr lang="en-CA" altLang="ja-JP" smtClean="0"/>
              <a:pPr/>
              <a:t>12/03/2013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FA7C1-7D52-A040-873E-E9DD258CD189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250666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E0A61-9ED5-A749-8DEC-707CD068D32A}" type="datetime1">
              <a:rPr lang="en-CA" altLang="ja-JP" smtClean="0"/>
              <a:pPr/>
              <a:t>12/03/2013</a:t>
            </a:fld>
            <a:endParaRPr lang="ja-JP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B7B7F-5BD4-E24D-B3A1-CCA660298FEF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08284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F103A0-9535-6F43-BFF4-5B1686FEEFB3}" type="datetime1">
              <a:rPr lang="en-CA" altLang="ja-JP" smtClean="0"/>
              <a:pPr/>
              <a:t>12/03/2013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1B073-6666-854C-8743-0370E2E4A5F8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225178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1E68A-4193-2845-BC3B-2D7FAD9A1A2E}" type="datetime1">
              <a:rPr lang="en-CA" altLang="ja-JP" smtClean="0"/>
              <a:pPr/>
              <a:t>12/03/2013</a:t>
            </a:fld>
            <a:endParaRPr lang="ja-JP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ECC60-3DD3-AE49-BAB4-19F5E93B8770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5173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53DC0-0467-D142-B3C4-CC5D2A5BDA74}" type="datetime1">
              <a:rPr lang="en-CA" altLang="ja-JP" smtClean="0"/>
              <a:pPr/>
              <a:t>12/03/2013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74341-0AF1-AB45-9ECF-F13C01DC443D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011957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ABCD52-78F3-E946-B930-DE2813A8F2D1}" type="datetime1">
              <a:rPr lang="en-CA" altLang="ja-JP" smtClean="0"/>
              <a:pPr/>
              <a:t>12/03/2013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1803F-66FA-D742-92AA-E1AD18A13C9E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923436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D3D84-7D4E-3F4F-B21A-783DC8B43423}" type="datetime1">
              <a:rPr lang="en-CA" altLang="ja-JP" smtClean="0"/>
              <a:pPr/>
              <a:t>12/03/2013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FFC26-1A9F-4046-AA39-5E41219842CE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62445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428913-E750-4A41-90C3-581EDD324003}" type="datetime1">
              <a:rPr lang="en-CA" altLang="ja-JP" smtClean="0"/>
              <a:pPr/>
              <a:t>12/03/2013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89B5E-688B-BD43-A91E-C6EF142B67E3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35380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743200"/>
            <a:ext cx="7696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657600"/>
            <a:ext cx="7620000" cy="533400"/>
          </a:xfrm>
          <a:solidFill>
            <a:srgbClr val="5DAD41"/>
          </a:solidFill>
        </p:spPr>
        <p:txBody>
          <a:bodyPr/>
          <a:lstStyle>
            <a:lvl1pPr marL="0" indent="0">
              <a:buFont typeface="Times" pitchFamily="1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600">
                <a:solidFill>
                  <a:prstClr val="black"/>
                </a:solidFill>
                <a:latin typeface="Arial" pitchFamily="1" charset="0"/>
              </a:rPr>
              <a:t>© 2007 Open Grid Forum</a:t>
            </a:r>
          </a:p>
        </p:txBody>
      </p:sp>
    </p:spTree>
    <p:extLst>
      <p:ext uri="{BB962C8B-B14F-4D97-AF65-F5344CB8AC3E}">
        <p14:creationId xmlns:p14="http://schemas.microsoft.com/office/powerpoint/2010/main" xmlns="" val="122982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910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</a:t>
            </a:r>
            <a:r>
              <a:rPr lang="en-US" altLang="ja-JP" dirty="0"/>
              <a:t> </a:t>
            </a:r>
            <a:r>
              <a:rPr lang="ja-JP" altLang="en-US" dirty="0"/>
              <a:t>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</a:t>
            </a:r>
            <a:r>
              <a:rPr lang="en-US" altLang="ja-JP" dirty="0"/>
              <a:t> </a:t>
            </a:r>
            <a:r>
              <a:rPr lang="ja-JP" altLang="en-US" dirty="0"/>
              <a:t>テキストの書式設定</a:t>
            </a:r>
            <a:endParaRPr lang="en-US" altLang="ja-JP" dirty="0"/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 2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 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 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 5 </a:t>
            </a:r>
            <a:r>
              <a:rPr lang="ja-JP" altLang="en-US" dirty="0"/>
              <a:t>レベル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5" charset="-52"/>
              <a:ea typeface="ＭＳ Ｐゴシック" pitchFamily="-105" charset="-128"/>
              <a:cs typeface="ＭＳ Ｐゴシック" pitchFamily="-105" charset="-128"/>
            </a:endParaRPr>
          </a:p>
        </p:txBody>
      </p:sp>
      <p:pic>
        <p:nvPicPr>
          <p:cNvPr id="1030" name="Picture 17" descr="191_english5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105" charset="-52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fld id="{101655B3-F6DC-884B-9DFC-FADE1B285809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5" charset="-52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n-lt"/>
          <a:ea typeface="ＭＳ Ｐゴシック" pitchFamily="50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ja-JP"/>
              <a:t>Click to edit Master title style</a:t>
            </a:r>
            <a:endParaRPr lang="en-US" altLang="ja-JP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ja-JP"/>
              <a:t>Click to edit Master text styles</a:t>
            </a:r>
          </a:p>
          <a:p>
            <a:pPr lvl="1"/>
            <a:r>
              <a:rPr lang="en-CA" altLang="ja-JP"/>
              <a:t>Second level</a:t>
            </a:r>
          </a:p>
          <a:p>
            <a:pPr lvl="2"/>
            <a:r>
              <a:rPr lang="en-CA" altLang="ja-JP"/>
              <a:t>Third level</a:t>
            </a:r>
          </a:p>
          <a:p>
            <a:pPr lvl="3"/>
            <a:r>
              <a:rPr lang="en-CA" altLang="ja-JP"/>
              <a:t>Fourth level</a:t>
            </a:r>
          </a:p>
          <a:p>
            <a:pPr lvl="4"/>
            <a:r>
              <a:rPr lang="en-CA" altLang="ja-JP"/>
              <a:t>Fifth level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9974FE8D-2691-4D40-865B-45A47111ACDC}" type="datetime1">
              <a:rPr lang="en-CA" altLang="ja-JP" smtClean="0"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12/03/2013</a:t>
            </a:fld>
            <a:endParaRPr lang="ja-JP" altLang="en-US" smtClean="0"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mtClean="0">
                <a:cs typeface="ＭＳ Ｐゴシック" charset="0"/>
              </a:rPr>
              <a:t>3</a:t>
            </a:r>
            <a:endParaRPr lang="ja-JP" altLang="en-US" smtClean="0"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932428F-0593-CA49-A6D1-4FA0CCDBFD97}" type="slidenum">
              <a:rPr lang="ja-JP" altLang="en-US" smtClean="0"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&lt;#&gt;</a:t>
            </a:fld>
            <a:endParaRPr lang="ja-JP" altLang="en-US" smtClean="0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561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ＭＳ Ｐゴシック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ＭＳ Ｐゴシック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Thoughts on the </a:t>
            </a:r>
            <a:r>
              <a:rPr kumimoji="1" lang="en-US" altLang="ja-JP" strike="sngStrike" dirty="0" smtClean="0"/>
              <a:t>Firewall</a:t>
            </a:r>
            <a:r>
              <a:rPr kumimoji="1" lang="en-US" altLang="ja-JP" dirty="0" smtClean="0"/>
              <a:t> NAT issue*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5" name="Rectangle 3"/>
          <p:cNvSpPr txBox="1"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58559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ＭＳ Ｐゴシック" pitchFamily="50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ＭＳ Ｐゴシック" pitchFamily="50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pitchFamily="50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pitchFamily="50" charset="-128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>
                <a:latin typeface="Calibri" charset="0"/>
                <a:ea typeface="ＭＳ Ｐゴシック" charset="0"/>
              </a:rPr>
              <a:t>Tomohiro </a:t>
            </a:r>
            <a:r>
              <a:rPr lang="en-US" altLang="ja-JP" dirty="0" err="1" smtClean="0">
                <a:latin typeface="Calibri" charset="0"/>
                <a:ea typeface="ＭＳ Ｐゴシック" charset="0"/>
              </a:rPr>
              <a:t>Kudoh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pPr marL="0" indent="0" algn="ctr">
              <a:buNone/>
            </a:pPr>
            <a:endParaRPr lang="en-US" altLang="ja-JP" sz="2400" dirty="0" smtClean="0">
              <a:latin typeface="Calibri" charset="0"/>
              <a:ea typeface="ＭＳ Ｐゴシック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14816" y="4672209"/>
            <a:ext cx="71118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* I think the issue we are discussing as the “firewall issue” is almost a NAT issue (i.e. a process is not accessible </a:t>
            </a:r>
            <a:r>
              <a:rPr lang="en-US" altLang="ja-JP" sz="2400" dirty="0" smtClean="0"/>
              <a:t>using a global IP address). </a:t>
            </a:r>
            <a:r>
              <a:rPr kumimoji="1" lang="en-US" altLang="ja-JP" sz="2400" dirty="0" smtClean="0"/>
              <a:t>“Firewall” implies a lot of functionality and if there are non-NAT firewall issues they should be considered case by case basis. 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At where do NAT issues exist?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At a client/</a:t>
            </a:r>
            <a:r>
              <a:rPr kumimoji="1" lang="en-US" altLang="ja-JP" dirty="0" err="1" smtClean="0"/>
              <a:t>uRA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Clients are likely to be at behind NATs.</a:t>
            </a:r>
          </a:p>
          <a:p>
            <a:pPr lvl="1"/>
            <a:r>
              <a:rPr lang="en-US" altLang="ja-JP" dirty="0" smtClean="0"/>
              <a:t>It will be beneficial to make a client NAT friendly.</a:t>
            </a:r>
          </a:p>
          <a:p>
            <a:r>
              <a:rPr lang="en-US" altLang="ja-JP" dirty="0" smtClean="0"/>
              <a:t>At an aggregator/</a:t>
            </a:r>
            <a:r>
              <a:rPr lang="en-US" altLang="ja-JP" dirty="0" err="1" smtClean="0"/>
              <a:t>uPA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Aggregators and </a:t>
            </a:r>
            <a:r>
              <a:rPr lang="en-US" altLang="ja-JP" dirty="0" err="1" smtClean="0"/>
              <a:t>uPAs</a:t>
            </a:r>
            <a:r>
              <a:rPr lang="en-US" altLang="ja-JP" dirty="0" smtClean="0"/>
              <a:t> provide services to clients/NSAs. It is natural that they have a global IP address.</a:t>
            </a:r>
          </a:p>
          <a:p>
            <a:pPr lvl="1"/>
            <a:r>
              <a:rPr lang="en-US" altLang="ja-JP" dirty="0" smtClean="0"/>
              <a:t>(If an operator should place an aggregator / a </a:t>
            </a:r>
            <a:r>
              <a:rPr lang="en-US" altLang="ja-JP" dirty="0" err="1" smtClean="0"/>
              <a:t>uPA</a:t>
            </a:r>
            <a:r>
              <a:rPr lang="en-US" altLang="ja-JP" dirty="0" smtClean="0"/>
              <a:t> behind a NAT, they should use a conventional method to make a punch hole.)</a:t>
            </a:r>
          </a:p>
        </p:txBody>
      </p:sp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Some ways to go avoid the NAT issue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Use of a NAT traversal scheme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Use Polling. Requester polls status of provider periodically.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Keep a connection initiated by a requester, for future messages sent from the provider.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Relationship with MTL 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Relationship of NAT issue and MTL is basically an implementation matter.</a:t>
            </a: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539440" y="4985359"/>
            <a:ext cx="8147360" cy="137099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20"/>
          </a:xfrm>
        </p:spPr>
        <p:txBody>
          <a:bodyPr/>
          <a:lstStyle/>
          <a:p>
            <a:r>
              <a:rPr kumimoji="1" lang="en-US" altLang="ja-JP" sz="2800" dirty="0" smtClean="0"/>
              <a:t>Coordinator and Message Transport Layer (MTL)</a:t>
            </a:r>
            <a:endParaRPr kumimoji="1" lang="ja-JP" altLang="en-US" sz="2800" dirty="0"/>
          </a:p>
        </p:txBody>
      </p:sp>
      <p:sp>
        <p:nvSpPr>
          <p:cNvPr id="2" name="スライド番号プレースホル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C60-3DD3-AE49-BAB4-19F5E93B8770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12" name="コンテンツ プレースホルダ 52"/>
          <p:cNvSpPr txBox="1">
            <a:spLocks/>
          </p:cNvSpPr>
          <p:nvPr/>
        </p:nvSpPr>
        <p:spPr bwMode="auto">
          <a:xfrm>
            <a:off x="3276600" y="1143000"/>
            <a:ext cx="5715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ja-JP" sz="2000" dirty="0" err="1" smtClean="0">
                <a:solidFill>
                  <a:prstClr val="black"/>
                </a:solidFill>
                <a:latin typeface="Arial"/>
                <a:cs typeface="Arial"/>
              </a:rPr>
              <a:t>Coor</a:t>
            </a:r>
            <a:r>
              <a:rPr lang="en-US" altLang="ja-JP" sz="2000" dirty="0" smtClean="0">
                <a:solidFill>
                  <a:prstClr val="black"/>
                </a:solidFill>
                <a:latin typeface="Arial"/>
                <a:cs typeface="Arial"/>
              </a:rPr>
              <a:t> is a part of NSI stack, and uses MTL to send/receive messages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altLang="ja-JP" sz="2000" dirty="0" err="1" smtClean="0">
                <a:solidFill>
                  <a:prstClr val="black"/>
                </a:solidFill>
                <a:latin typeface="Arial"/>
                <a:cs typeface="Arial"/>
              </a:rPr>
              <a:t>Coor</a:t>
            </a:r>
            <a:r>
              <a:rPr lang="en-US" altLang="ja-JP" sz="2000" dirty="0" smtClean="0">
                <a:solidFill>
                  <a:prstClr val="black"/>
                </a:solidFill>
                <a:latin typeface="Arial"/>
                <a:cs typeface="Arial"/>
              </a:rPr>
              <a:t> is primarily responsible for keeping track of messaging state, e.g.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ja-JP" dirty="0" smtClean="0">
                <a:solidFill>
                  <a:prstClr val="black"/>
                </a:solidFill>
                <a:latin typeface="Arial"/>
                <a:cs typeface="Arial"/>
              </a:rPr>
              <a:t>Who was the message sent to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ja-JP" dirty="0" smtClean="0">
                <a:solidFill>
                  <a:prstClr val="black"/>
                </a:solidFill>
                <a:latin typeface="Arial"/>
                <a:cs typeface="Arial"/>
              </a:rPr>
              <a:t>Was the message received (i.e. </a:t>
            </a:r>
            <a:r>
              <a:rPr lang="en-US" altLang="ja-JP" dirty="0" err="1" smtClean="0">
                <a:solidFill>
                  <a:prstClr val="black"/>
                </a:solidFill>
                <a:latin typeface="Arial"/>
                <a:cs typeface="Arial"/>
              </a:rPr>
              <a:t>ack’ed</a:t>
            </a:r>
            <a:r>
              <a:rPr lang="en-US" altLang="ja-JP" dirty="0" smtClean="0">
                <a:solidFill>
                  <a:prstClr val="black"/>
                </a:solidFill>
                <a:latin typeface="Arial"/>
                <a:cs typeface="Arial"/>
              </a:rPr>
              <a:t> or MTL timeout)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ja-JP" dirty="0" smtClean="0">
                <a:solidFill>
                  <a:prstClr val="black"/>
                </a:solidFill>
                <a:latin typeface="Arial"/>
                <a:cs typeface="Arial"/>
              </a:rPr>
              <a:t>Who has not replied to the message (e.g. *.</a:t>
            </a:r>
            <a:r>
              <a:rPr lang="en-US" altLang="ja-JP" dirty="0" err="1" smtClean="0">
                <a:solidFill>
                  <a:prstClr val="black"/>
                </a:solidFill>
                <a:latin typeface="Arial"/>
                <a:cs typeface="Arial"/>
              </a:rPr>
              <a:t>cf</a:t>
            </a:r>
            <a:r>
              <a:rPr lang="en-US" altLang="ja-JP" dirty="0" smtClean="0">
                <a:solidFill>
                  <a:prstClr val="black"/>
                </a:solidFill>
                <a:latin typeface="Arial"/>
                <a:cs typeface="Arial"/>
              </a:rPr>
              <a:t>, *.fl, etc)</a:t>
            </a:r>
          </a:p>
        </p:txBody>
      </p:sp>
      <p:sp>
        <p:nvSpPr>
          <p:cNvPr id="16" name="コンテンツ プレースホルダ 52"/>
          <p:cNvSpPr txBox="1">
            <a:spLocks/>
          </p:cNvSpPr>
          <p:nvPr/>
        </p:nvSpPr>
        <p:spPr bwMode="auto">
          <a:xfrm>
            <a:off x="228600" y="3962400"/>
            <a:ext cx="8763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ja-JP" sz="2000" dirty="0" smtClean="0">
                <a:solidFill>
                  <a:prstClr val="black"/>
                </a:solidFill>
                <a:latin typeface="Arial"/>
                <a:cs typeface="Arial"/>
              </a:rPr>
              <a:t>MTL </a:t>
            </a:r>
            <a:r>
              <a:rPr lang="en-US" altLang="ja-JP" sz="2000" dirty="0" smtClean="0">
                <a:solidFill>
                  <a:prstClr val="black"/>
                </a:solidFill>
                <a:latin typeface="Arial" pitchFamily="1" charset="0"/>
              </a:rPr>
              <a:t>is primarily responsible for sending and receiving messages, and notifying </a:t>
            </a:r>
            <a:r>
              <a:rPr lang="en-US" altLang="ja-JP" sz="2000" dirty="0" err="1" smtClean="0">
                <a:solidFill>
                  <a:prstClr val="black"/>
                </a:solidFill>
                <a:latin typeface="Arial" pitchFamily="1" charset="0"/>
              </a:rPr>
              <a:t>Coor</a:t>
            </a:r>
            <a:r>
              <a:rPr lang="en-US" altLang="ja-JP" sz="2000" dirty="0" smtClean="0">
                <a:solidFill>
                  <a:prstClr val="black"/>
                </a:solidFill>
                <a:latin typeface="Arial" pitchFamily="1" charset="0"/>
              </a:rPr>
              <a:t> if the message was received, or if a (MTL) timeout occurs</a:t>
            </a:r>
            <a:endParaRPr lang="en-US" altLang="ja-JP" sz="20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ja-JP" sz="2000" dirty="0" smtClean="0">
                <a:solidFill>
                  <a:prstClr val="black"/>
                </a:solidFill>
                <a:latin typeface="Arial"/>
                <a:cs typeface="Arial"/>
              </a:rPr>
              <a:t>MTL </a:t>
            </a:r>
            <a:r>
              <a:rPr lang="en-US" altLang="ja-JP" sz="2000" dirty="0" smtClean="0">
                <a:solidFill>
                  <a:prstClr val="black"/>
                </a:solidFill>
                <a:latin typeface="Arial" pitchFamily="1" charset="0"/>
              </a:rPr>
              <a:t>interface (to </a:t>
            </a:r>
            <a:r>
              <a:rPr lang="en-US" altLang="ja-JP" sz="2000" dirty="0" err="1" smtClean="0">
                <a:solidFill>
                  <a:prstClr val="black"/>
                </a:solidFill>
                <a:latin typeface="Arial" pitchFamily="1" charset="0"/>
              </a:rPr>
              <a:t>Coor</a:t>
            </a:r>
            <a:r>
              <a:rPr lang="en-US" altLang="ja-JP" sz="2000" dirty="0" smtClean="0">
                <a:solidFill>
                  <a:prstClr val="black"/>
                </a:solidFill>
                <a:latin typeface="Arial" pitchFamily="1" charset="0"/>
              </a:rPr>
              <a:t>) has 2 simple operations:</a:t>
            </a:r>
            <a:endParaRPr lang="en-US" altLang="ja-JP" sz="20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ja-JP" dirty="0" smtClean="0">
                <a:solidFill>
                  <a:prstClr val="black"/>
                </a:solidFill>
                <a:latin typeface="Arial"/>
                <a:cs typeface="Arial"/>
              </a:rPr>
              <a:t>Send</a:t>
            </a:r>
            <a:r>
              <a:rPr lang="en-US" altLang="ja-JP" dirty="0" smtClean="0">
                <a:solidFill>
                  <a:prstClr val="black"/>
                </a:solidFill>
                <a:latin typeface="Arial" pitchFamily="1" charset="0"/>
              </a:rPr>
              <a:t>: waits for </a:t>
            </a:r>
            <a:r>
              <a:rPr lang="en-US" altLang="ja-JP" dirty="0" err="1" smtClean="0">
                <a:solidFill>
                  <a:prstClr val="black"/>
                </a:solidFill>
                <a:latin typeface="Arial" pitchFamily="1" charset="0"/>
              </a:rPr>
              <a:t>ack</a:t>
            </a:r>
            <a:r>
              <a:rPr lang="en-US" altLang="ja-JP" dirty="0" smtClean="0">
                <a:solidFill>
                  <a:prstClr val="black"/>
                </a:solidFill>
                <a:latin typeface="Arial" pitchFamily="1" charset="0"/>
              </a:rPr>
              <a:t> to be returned by destination MTL, or timeout happens. Timeout value is implementation dependent.  NB: The MTL may be implemented to retry sending messages, but this is opaque to the </a:t>
            </a:r>
            <a:r>
              <a:rPr lang="en-US" altLang="ja-JP" dirty="0" err="1" smtClean="0">
                <a:solidFill>
                  <a:prstClr val="black"/>
                </a:solidFill>
                <a:latin typeface="Arial" pitchFamily="1" charset="0"/>
              </a:rPr>
              <a:t>Coor</a:t>
            </a:r>
            <a:endParaRPr lang="en-US" altLang="ja-JP" dirty="0" smtClean="0">
              <a:solidFill>
                <a:prstClr val="black"/>
              </a:solidFill>
              <a:latin typeface="Arial" pitchFamily="1" charset="0"/>
            </a:endParaRP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ja-JP" dirty="0" smtClean="0">
                <a:solidFill>
                  <a:prstClr val="black"/>
                </a:solidFill>
                <a:latin typeface="Arial"/>
                <a:cs typeface="Arial"/>
              </a:rPr>
              <a:t>Receive</a:t>
            </a:r>
            <a:r>
              <a:rPr lang="en-US" altLang="ja-JP" dirty="0" smtClean="0">
                <a:solidFill>
                  <a:prstClr val="black"/>
                </a:solidFill>
                <a:latin typeface="Arial" pitchFamily="1" charset="0"/>
              </a:rPr>
              <a:t>: a thread in </a:t>
            </a:r>
            <a:r>
              <a:rPr lang="en-US" altLang="ja-JP" dirty="0" err="1" smtClean="0">
                <a:solidFill>
                  <a:prstClr val="black"/>
                </a:solidFill>
                <a:latin typeface="Arial" pitchFamily="1" charset="0"/>
              </a:rPr>
              <a:t>Coor</a:t>
            </a:r>
            <a:r>
              <a:rPr lang="en-US" altLang="ja-JP" dirty="0" smtClean="0">
                <a:solidFill>
                  <a:prstClr val="black"/>
                </a:solidFill>
                <a:latin typeface="Arial" pitchFamily="1" charset="0"/>
              </a:rPr>
              <a:t> is invoked when a message is received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539440" y="1067359"/>
            <a:ext cx="2522960" cy="2865711"/>
            <a:chOff x="2227588" y="1532517"/>
            <a:chExt cx="1554912" cy="1766151"/>
          </a:xfrm>
        </p:grpSpPr>
        <p:sp>
          <p:nvSpPr>
            <p:cNvPr id="13" name="角丸四角形 4"/>
            <p:cNvSpPr/>
            <p:nvPr/>
          </p:nvSpPr>
          <p:spPr>
            <a:xfrm>
              <a:off x="2227588" y="1532517"/>
              <a:ext cx="1554911" cy="1766151"/>
            </a:xfrm>
            <a:prstGeom prst="roundRect">
              <a:avLst>
                <a:gd name="adj" fmla="val 957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ja-JP" sz="2400" dirty="0" smtClean="0">
                  <a:solidFill>
                    <a:prstClr val="black"/>
                  </a:solidFill>
                  <a:latin typeface="Arial"/>
                  <a:cs typeface="Arial"/>
                </a:rPr>
                <a:t>NSA</a:t>
              </a:r>
              <a:endParaRPr kumimoji="0" lang="ja-JP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" name="角丸四角形 4"/>
            <p:cNvSpPr/>
            <p:nvPr/>
          </p:nvSpPr>
          <p:spPr>
            <a:xfrm>
              <a:off x="2227589" y="1900495"/>
              <a:ext cx="1554911" cy="1398173"/>
            </a:xfrm>
            <a:prstGeom prst="roundRect">
              <a:avLst>
                <a:gd name="adj" fmla="val 1263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12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5" name="正方形/長方形 5"/>
            <p:cNvSpPr/>
            <p:nvPr/>
          </p:nvSpPr>
          <p:spPr>
            <a:xfrm>
              <a:off x="2380350" y="1900495"/>
              <a:ext cx="1249389" cy="769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00" dirty="0" smtClean="0">
                  <a:solidFill>
                    <a:prstClr val="black"/>
                  </a:solidFill>
                  <a:latin typeface="Arial"/>
                  <a:cs typeface="Arial"/>
                </a:rPr>
                <a:t>NSI Stack</a:t>
              </a:r>
              <a:endParaRPr lang="ja-JP" altLang="en-US" sz="16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" name="正方形/長方形 6"/>
            <p:cNvSpPr/>
            <p:nvPr/>
          </p:nvSpPr>
          <p:spPr>
            <a:xfrm>
              <a:off x="2380350" y="2913901"/>
              <a:ext cx="1249389" cy="3847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00" dirty="0" smtClean="0">
                  <a:solidFill>
                    <a:prstClr val="black"/>
                  </a:solidFill>
                  <a:latin typeface="Arial"/>
                  <a:cs typeface="Arial"/>
                </a:rPr>
                <a:t>Message Transport</a:t>
              </a:r>
              <a:r>
                <a:rPr lang="ja-JP" altLang="en-US" sz="1600" dirty="0" smtClean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lang="en-US" altLang="ja-JP" sz="1600" dirty="0" smtClean="0">
                  <a:solidFill>
                    <a:prstClr val="black"/>
                  </a:solidFill>
                  <a:latin typeface="Arial"/>
                  <a:cs typeface="Arial"/>
                </a:rPr>
                <a:t>Layer</a:t>
              </a:r>
            </a:p>
          </p:txBody>
        </p:sp>
        <p:sp>
          <p:nvSpPr>
            <p:cNvPr id="18" name="角丸四角形 7"/>
            <p:cNvSpPr/>
            <p:nvPr/>
          </p:nvSpPr>
          <p:spPr>
            <a:xfrm>
              <a:off x="2532092" y="2285260"/>
              <a:ext cx="945904" cy="384766"/>
            </a:xfrm>
            <a:prstGeom prst="roundRect">
              <a:avLst>
                <a:gd name="adj" fmla="val 337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00" dirty="0" smtClean="0">
                  <a:solidFill>
                    <a:prstClr val="black"/>
                  </a:solidFill>
                  <a:latin typeface="Arial"/>
                  <a:cs typeface="Arial"/>
                </a:rPr>
                <a:t>Coordinator</a:t>
              </a:r>
              <a:endParaRPr lang="ja-JP" altLang="en-US" sz="16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" name="下矢印 8"/>
            <p:cNvSpPr/>
            <p:nvPr/>
          </p:nvSpPr>
          <p:spPr>
            <a:xfrm>
              <a:off x="2868060" y="2715011"/>
              <a:ext cx="124939" cy="15390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0" name="下矢印 9"/>
            <p:cNvSpPr/>
            <p:nvPr/>
          </p:nvSpPr>
          <p:spPr>
            <a:xfrm flipV="1">
              <a:off x="3040591" y="2714802"/>
              <a:ext cx="124939" cy="15390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 sz="1000">
                <a:solidFill>
                  <a:prstClr val="black"/>
                </a:solidFill>
              </a:endParaRPr>
            </a:p>
          </p:txBody>
        </p:sp>
      </p:grpSp>
      <p:sp>
        <p:nvSpPr>
          <p:cNvPr id="21" name="角丸四角形 20"/>
          <p:cNvSpPr/>
          <p:nvPr/>
        </p:nvSpPr>
        <p:spPr>
          <a:xfrm>
            <a:off x="116655" y="566875"/>
            <a:ext cx="3889332" cy="45038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rgbClr val="FF0000"/>
                </a:solidFill>
              </a:rPr>
              <a:t>Recall MTL interface; Chin’s slide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208712" y="3235428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Option A: MTL hides NAT issues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96636" y="1412874"/>
            <a:ext cx="4290164" cy="4962873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Method 1, 2 or 3 is implemented under MTL </a:t>
            </a:r>
            <a:r>
              <a:rPr lang="en-US" altLang="ja-JP" dirty="0" smtClean="0"/>
              <a:t>I/F.</a:t>
            </a:r>
          </a:p>
          <a:p>
            <a:r>
              <a:rPr lang="en-US" altLang="ja-JP" dirty="0" smtClean="0"/>
              <a:t>MTL I/F layer supports MTL’s two simple operations (send/receive)</a:t>
            </a:r>
          </a:p>
          <a:p>
            <a:r>
              <a:rPr lang="en-US" altLang="ja-JP" dirty="0" smtClean="0"/>
              <a:t>NAT support layer supports communication over NAT.</a:t>
            </a:r>
          </a:p>
          <a:p>
            <a:r>
              <a:rPr lang="en-US" altLang="ja-JP" dirty="0" smtClean="0"/>
              <a:t>(True) MTL (like SOAP, http, TCP) exists under NAT support layer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6" name="角丸四角形 4"/>
          <p:cNvSpPr/>
          <p:nvPr/>
        </p:nvSpPr>
        <p:spPr>
          <a:xfrm>
            <a:off x="759956" y="1766171"/>
            <a:ext cx="2522958" cy="2865711"/>
          </a:xfrm>
          <a:prstGeom prst="roundRect">
            <a:avLst>
              <a:gd name="adj" fmla="val 95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400" dirty="0" smtClean="0">
                <a:solidFill>
                  <a:prstClr val="black"/>
                </a:solidFill>
                <a:latin typeface="Arial"/>
                <a:cs typeface="Arial"/>
              </a:rPr>
              <a:t>NSA</a:t>
            </a:r>
            <a:endParaRPr kumimoji="0" lang="ja-JP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角丸四角形 4"/>
          <p:cNvSpPr/>
          <p:nvPr/>
        </p:nvSpPr>
        <p:spPr>
          <a:xfrm>
            <a:off x="759958" y="2363243"/>
            <a:ext cx="2522958" cy="3398731"/>
          </a:xfrm>
          <a:prstGeom prst="roundRect">
            <a:avLst>
              <a:gd name="adj" fmla="val 12632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正方形/長方形 5"/>
          <p:cNvSpPr/>
          <p:nvPr/>
        </p:nvSpPr>
        <p:spPr>
          <a:xfrm>
            <a:off x="1007824" y="2363243"/>
            <a:ext cx="2027226" cy="1248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Arial"/>
                <a:cs typeface="Arial"/>
              </a:rPr>
              <a:t>NSI Stack</a:t>
            </a:r>
            <a:endParaRPr lang="ja-JP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正方形/長方形 6"/>
          <p:cNvSpPr/>
          <p:nvPr/>
        </p:nvSpPr>
        <p:spPr>
          <a:xfrm>
            <a:off x="1007824" y="5183003"/>
            <a:ext cx="2027226" cy="576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Arial"/>
                <a:cs typeface="Arial"/>
              </a:rPr>
              <a:t>(True) Message </a:t>
            </a:r>
            <a:r>
              <a:rPr lang="en-US" altLang="ja-JP" sz="1600" dirty="0" smtClean="0">
                <a:solidFill>
                  <a:prstClr val="black"/>
                </a:solidFill>
                <a:latin typeface="Arial"/>
                <a:cs typeface="Arial"/>
              </a:rPr>
              <a:t>Transport</a:t>
            </a:r>
            <a:r>
              <a:rPr lang="ja-JP" altLang="en-US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ja-JP" sz="1600" dirty="0" smtClean="0">
                <a:solidFill>
                  <a:prstClr val="black"/>
                </a:solidFill>
                <a:latin typeface="Arial"/>
                <a:cs typeface="Arial"/>
              </a:rPr>
              <a:t>Layer</a:t>
            </a:r>
          </a:p>
        </p:txBody>
      </p:sp>
      <p:sp>
        <p:nvSpPr>
          <p:cNvPr id="10" name="角丸四角形 7"/>
          <p:cNvSpPr/>
          <p:nvPr/>
        </p:nvSpPr>
        <p:spPr>
          <a:xfrm>
            <a:off x="1254036" y="2987552"/>
            <a:ext cx="1534799" cy="624311"/>
          </a:xfrm>
          <a:prstGeom prst="roundRect">
            <a:avLst>
              <a:gd name="adj" fmla="val 337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Arial"/>
                <a:cs typeface="Arial"/>
              </a:rPr>
              <a:t>Coordinator</a:t>
            </a:r>
            <a:endParaRPr lang="ja-JP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下矢印 8"/>
          <p:cNvSpPr/>
          <p:nvPr/>
        </p:nvSpPr>
        <p:spPr>
          <a:xfrm>
            <a:off x="1799169" y="3684855"/>
            <a:ext cx="202723" cy="24972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1000">
              <a:solidFill>
                <a:prstClr val="black"/>
              </a:solidFill>
            </a:endParaRPr>
          </a:p>
        </p:txBody>
      </p:sp>
      <p:sp>
        <p:nvSpPr>
          <p:cNvPr id="12" name="下矢印 9"/>
          <p:cNvSpPr/>
          <p:nvPr/>
        </p:nvSpPr>
        <p:spPr>
          <a:xfrm flipV="1">
            <a:off x="2079114" y="3684516"/>
            <a:ext cx="202723" cy="24972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1000">
              <a:solidFill>
                <a:prstClr val="black"/>
              </a:solidFill>
            </a:endParaRPr>
          </a:p>
        </p:txBody>
      </p:sp>
      <p:sp>
        <p:nvSpPr>
          <p:cNvPr id="13" name="正方形/長方形 6"/>
          <p:cNvSpPr/>
          <p:nvPr/>
        </p:nvSpPr>
        <p:spPr>
          <a:xfrm>
            <a:off x="1009912" y="4596369"/>
            <a:ext cx="2027226" cy="576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Arial"/>
                <a:cs typeface="Arial"/>
              </a:rPr>
              <a:t>NAT support layer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Arial"/>
                <a:cs typeface="Arial"/>
              </a:rPr>
              <a:t>(Method 1,2 or 3)</a:t>
            </a:r>
            <a:endParaRPr lang="en-US" altLang="ja-JP" sz="1600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正方形/長方形 6"/>
          <p:cNvSpPr/>
          <p:nvPr/>
        </p:nvSpPr>
        <p:spPr>
          <a:xfrm>
            <a:off x="999474" y="4009735"/>
            <a:ext cx="2027226" cy="576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Arial"/>
                <a:cs typeface="Arial"/>
              </a:rPr>
              <a:t>(fake) MTL I/F layer</a:t>
            </a:r>
            <a:endParaRPr lang="en-US" altLang="ja-JP" sz="1600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993774"/>
          </a:xfrm>
        </p:spPr>
        <p:txBody>
          <a:bodyPr/>
          <a:lstStyle/>
          <a:p>
            <a:r>
              <a:rPr kumimoji="1" lang="en-US" altLang="ja-JP" dirty="0" smtClean="0"/>
              <a:t>Option B: over-NAT communication is supported by the </a:t>
            </a:r>
            <a:r>
              <a:rPr kumimoji="1" lang="en-US" altLang="ja-JP" dirty="0" err="1" smtClean="0"/>
              <a:t>Coordinagtor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96636" y="1412874"/>
            <a:ext cx="4290164" cy="4962873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Method 1, 2 or 3 is implemented under MTL </a:t>
            </a:r>
            <a:r>
              <a:rPr lang="en-US" altLang="ja-JP" dirty="0" smtClean="0"/>
              <a:t>I/F.</a:t>
            </a:r>
          </a:p>
          <a:p>
            <a:r>
              <a:rPr lang="en-US" altLang="ja-JP" dirty="0" smtClean="0"/>
              <a:t>MTL I/F layer supports MTL’s two simple operations (send/receive)</a:t>
            </a:r>
          </a:p>
          <a:p>
            <a:r>
              <a:rPr lang="en-US" altLang="ja-JP" dirty="0" smtClean="0"/>
              <a:t>NAT support layer supports communication over NAT.</a:t>
            </a:r>
          </a:p>
          <a:p>
            <a:r>
              <a:rPr lang="en-US" altLang="ja-JP" dirty="0" smtClean="0"/>
              <a:t>(True) MTL (like SOAP, http, TCP) exists under NAT support layer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6" name="角丸四角形 4"/>
          <p:cNvSpPr/>
          <p:nvPr/>
        </p:nvSpPr>
        <p:spPr>
          <a:xfrm>
            <a:off x="759956" y="1766171"/>
            <a:ext cx="2522958" cy="2865711"/>
          </a:xfrm>
          <a:prstGeom prst="roundRect">
            <a:avLst>
              <a:gd name="adj" fmla="val 95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400" dirty="0" smtClean="0">
                <a:solidFill>
                  <a:prstClr val="black"/>
                </a:solidFill>
                <a:latin typeface="Arial"/>
                <a:cs typeface="Arial"/>
              </a:rPr>
              <a:t>NSA</a:t>
            </a:r>
            <a:endParaRPr kumimoji="0" lang="ja-JP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角丸四角形 4"/>
          <p:cNvSpPr/>
          <p:nvPr/>
        </p:nvSpPr>
        <p:spPr>
          <a:xfrm>
            <a:off x="759958" y="2363243"/>
            <a:ext cx="2522958" cy="3398731"/>
          </a:xfrm>
          <a:prstGeom prst="roundRect">
            <a:avLst>
              <a:gd name="adj" fmla="val 12632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正方形/長方形 5"/>
          <p:cNvSpPr/>
          <p:nvPr/>
        </p:nvSpPr>
        <p:spPr>
          <a:xfrm>
            <a:off x="1007824" y="2363243"/>
            <a:ext cx="2027226" cy="2233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Arial"/>
                <a:cs typeface="Arial"/>
              </a:rPr>
              <a:t>NSI Stack</a:t>
            </a:r>
            <a:endParaRPr lang="ja-JP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正方形/長方形 6"/>
          <p:cNvSpPr/>
          <p:nvPr/>
        </p:nvSpPr>
        <p:spPr>
          <a:xfrm>
            <a:off x="1007824" y="5183003"/>
            <a:ext cx="2027226" cy="576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Arial"/>
                <a:cs typeface="Arial"/>
              </a:rPr>
              <a:t>Message </a:t>
            </a:r>
            <a:r>
              <a:rPr lang="en-US" altLang="ja-JP" sz="1600" dirty="0" smtClean="0">
                <a:solidFill>
                  <a:prstClr val="black"/>
                </a:solidFill>
                <a:latin typeface="Arial"/>
                <a:cs typeface="Arial"/>
              </a:rPr>
              <a:t>Transport</a:t>
            </a:r>
            <a:r>
              <a:rPr lang="ja-JP" altLang="en-US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ja-JP" sz="1600" dirty="0" smtClean="0">
                <a:solidFill>
                  <a:prstClr val="black"/>
                </a:solidFill>
                <a:latin typeface="Arial"/>
                <a:cs typeface="Arial"/>
              </a:rPr>
              <a:t>Layer</a:t>
            </a:r>
          </a:p>
        </p:txBody>
      </p:sp>
      <p:sp>
        <p:nvSpPr>
          <p:cNvPr id="10" name="角丸四角形 7"/>
          <p:cNvSpPr/>
          <p:nvPr/>
        </p:nvSpPr>
        <p:spPr>
          <a:xfrm>
            <a:off x="1009912" y="2987552"/>
            <a:ext cx="2025138" cy="1608817"/>
          </a:xfrm>
          <a:prstGeom prst="roundRect">
            <a:avLst>
              <a:gd name="adj" fmla="val 337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Arial"/>
                <a:cs typeface="Arial"/>
              </a:rPr>
              <a:t>Coordinator</a:t>
            </a:r>
            <a:endParaRPr lang="ja-JP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下矢印 8"/>
          <p:cNvSpPr/>
          <p:nvPr/>
        </p:nvSpPr>
        <p:spPr>
          <a:xfrm>
            <a:off x="1799169" y="4724513"/>
            <a:ext cx="202723" cy="24972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1000">
              <a:solidFill>
                <a:prstClr val="black"/>
              </a:solidFill>
            </a:endParaRPr>
          </a:p>
        </p:txBody>
      </p:sp>
      <p:sp>
        <p:nvSpPr>
          <p:cNvPr id="12" name="下矢印 9"/>
          <p:cNvSpPr/>
          <p:nvPr/>
        </p:nvSpPr>
        <p:spPr>
          <a:xfrm flipV="1">
            <a:off x="2079114" y="4724174"/>
            <a:ext cx="202723" cy="24972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1000">
              <a:solidFill>
                <a:prstClr val="black"/>
              </a:solidFill>
            </a:endParaRPr>
          </a:p>
        </p:txBody>
      </p:sp>
      <p:sp>
        <p:nvSpPr>
          <p:cNvPr id="13" name="正方形/長方形 6"/>
          <p:cNvSpPr/>
          <p:nvPr/>
        </p:nvSpPr>
        <p:spPr>
          <a:xfrm>
            <a:off x="1177447" y="3919965"/>
            <a:ext cx="1703540" cy="576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Arial"/>
                <a:cs typeface="Arial"/>
              </a:rPr>
              <a:t>NAT support layer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Arial"/>
                <a:cs typeface="Arial"/>
              </a:rPr>
              <a:t>(Method 1,2 or 3)</a:t>
            </a:r>
            <a:endParaRPr lang="en-US" altLang="ja-JP" sz="1400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Example: JAX-WS-based asynchronous operations</a:t>
            </a:r>
            <a:endParaRPr lang="ja-JP" altLang="en-US" dirty="0" smtClean="0"/>
          </a:p>
        </p:txBody>
      </p:sp>
      <p:sp>
        <p:nvSpPr>
          <p:cNvPr id="614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438400"/>
          </a:xfrm>
        </p:spPr>
        <p:txBody>
          <a:bodyPr/>
          <a:lstStyle/>
          <a:p>
            <a:r>
              <a:rPr lang="en-US" altLang="ja-JP" sz="2400" dirty="0" smtClean="0"/>
              <a:t>JAX-WS-based asynchronous operation keeps a connection for a long period of time until a reply is sent back.</a:t>
            </a:r>
          </a:p>
          <a:p>
            <a:r>
              <a:rPr lang="en-US" altLang="ja-JP" sz="2400" dirty="0" smtClean="0"/>
              <a:t>Define </a:t>
            </a:r>
            <a:r>
              <a:rPr lang="en-US" altLang="ja-JP" sz="2400" dirty="0" err="1" smtClean="0"/>
              <a:t>waitStatus</a:t>
            </a:r>
            <a:r>
              <a:rPr lang="en-US" altLang="ja-JP" sz="2400" dirty="0" smtClean="0"/>
              <a:t> as a JAX-WS-based </a:t>
            </a:r>
            <a:r>
              <a:rPr lang="en-US" altLang="ja-JP" sz="2400" dirty="0" smtClean="0"/>
              <a:t>asynchronous operations, instead of polling-based </a:t>
            </a:r>
            <a:r>
              <a:rPr lang="en-US" altLang="ja-JP" sz="2400" dirty="0" err="1" smtClean="0"/>
              <a:t>getStatus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Reduce the number of </a:t>
            </a:r>
            <a:r>
              <a:rPr lang="en-US" altLang="ja-JP" sz="2000" dirty="0" err="1" smtClean="0"/>
              <a:t>getStatus</a:t>
            </a:r>
            <a:r>
              <a:rPr lang="en-US" altLang="ja-JP" sz="2000" dirty="0" smtClean="0"/>
              <a:t> </a:t>
            </a:r>
            <a:r>
              <a:rPr lang="en-US" altLang="ja-JP" sz="2000" dirty="0" smtClean="0"/>
              <a:t>operations</a:t>
            </a:r>
          </a:p>
          <a:p>
            <a:pPr lvl="1"/>
            <a:r>
              <a:rPr lang="en-US" altLang="ja-JP" sz="2000" dirty="0" smtClean="0"/>
              <a:t>Can respond as soon as status has changed</a:t>
            </a:r>
          </a:p>
          <a:p>
            <a:endParaRPr lang="ja-JP" altLang="en-US" sz="2400" dirty="0" smtClean="0"/>
          </a:p>
        </p:txBody>
      </p:sp>
      <p:sp>
        <p:nvSpPr>
          <p:cNvPr id="6148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32D110E-AB43-4831-A3D3-1C7CFFCF4949}" type="slidenum">
              <a:rPr lang="en-US" altLang="ja-JP" smtClean="0">
                <a:ea typeface="ＭＳ Ｐゴシック" charset="-128"/>
              </a:rPr>
              <a:pPr/>
              <a:t>8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57200" y="4267200"/>
            <a:ext cx="1066800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 smtClean="0">
                <a:solidFill>
                  <a:schemeClr val="tx1"/>
                </a:solidFill>
              </a:rPr>
              <a:t>Requester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95563" y="4300538"/>
            <a:ext cx="1066800" cy="509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Provider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6" idx="2"/>
          </p:cNvCxnSpPr>
          <p:nvPr/>
        </p:nvCxnSpPr>
        <p:spPr>
          <a:xfrm>
            <a:off x="990600" y="4795838"/>
            <a:ext cx="12700" cy="17907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128963" y="4810125"/>
            <a:ext cx="0" cy="17764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1003300" y="5295900"/>
            <a:ext cx="2125663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268413" y="4976813"/>
            <a:ext cx="10598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 err="1" smtClean="0">
                <a:solidFill>
                  <a:srgbClr val="0070C0"/>
                </a:solidFill>
                <a:latin typeface="+mn-lt"/>
                <a:ea typeface="ＭＳ Ｐゴシック" pitchFamily="50" charset="-128"/>
              </a:rPr>
              <a:t>getStatus</a:t>
            </a:r>
            <a:endParaRPr lang="ja-JP" altLang="en-US" dirty="0">
              <a:solidFill>
                <a:srgbClr val="0070C0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908828" y="5391150"/>
            <a:ext cx="117711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 err="1" smtClean="0">
                <a:solidFill>
                  <a:srgbClr val="0070C0"/>
                </a:solidFill>
                <a:latin typeface="+mn-lt"/>
                <a:ea typeface="ＭＳ Ｐゴシック" pitchFamily="50" charset="-128"/>
              </a:rPr>
              <a:t>Not_ready</a:t>
            </a:r>
            <a:endParaRPr lang="ja-JP" altLang="en-US" dirty="0">
              <a:solidFill>
                <a:srgbClr val="0070C0"/>
              </a:solidFill>
              <a:latin typeface="+mn-lt"/>
              <a:ea typeface="ＭＳ Ｐゴシック" pitchFamily="50" charset="-128"/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003300" y="5459413"/>
            <a:ext cx="2125663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003300" y="6188075"/>
            <a:ext cx="2125663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268413" y="5867400"/>
            <a:ext cx="10598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 err="1" smtClean="0">
                <a:solidFill>
                  <a:srgbClr val="0070C0"/>
                </a:solidFill>
                <a:latin typeface="+mn-lt"/>
                <a:ea typeface="ＭＳ Ｐゴシック" pitchFamily="50" charset="-128"/>
              </a:rPr>
              <a:t>getStatus</a:t>
            </a:r>
            <a:endParaRPr lang="ja-JP" altLang="en-US" dirty="0">
              <a:solidFill>
                <a:srgbClr val="0070C0"/>
              </a:solidFill>
              <a:latin typeface="+mn-lt"/>
              <a:ea typeface="ＭＳ Ｐゴシック" pitchFamily="50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003300" y="6324600"/>
            <a:ext cx="2125663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108200" y="6259513"/>
            <a:ext cx="7000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 smtClean="0">
                <a:solidFill>
                  <a:srgbClr val="0070C0"/>
                </a:solidFill>
                <a:latin typeface="+mn-lt"/>
                <a:ea typeface="ＭＳ Ｐゴシック" pitchFamily="50" charset="-128"/>
              </a:rPr>
              <a:t>Reply</a:t>
            </a:r>
            <a:endParaRPr lang="ja-JP" altLang="en-US" dirty="0">
              <a:solidFill>
                <a:srgbClr val="0070C0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3033713" y="5638800"/>
            <a:ext cx="222250" cy="2317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81002" y="5585564"/>
            <a:ext cx="1282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dirty="0" smtClean="0">
                <a:solidFill>
                  <a:srgbClr val="FF0000"/>
                </a:solidFill>
                <a:latin typeface="+mn-lt"/>
                <a:ea typeface="ＭＳ Ｐゴシック" pitchFamily="50" charset="-128"/>
              </a:rPr>
              <a:t>Reply ready</a:t>
            </a:r>
            <a:endParaRPr lang="ja-JP" altLang="en-US" dirty="0">
              <a:solidFill>
                <a:srgbClr val="FF0000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28" name="右大かっこ 27"/>
          <p:cNvSpPr/>
          <p:nvPr/>
        </p:nvSpPr>
        <p:spPr>
          <a:xfrm>
            <a:off x="1036638" y="5500688"/>
            <a:ext cx="152400" cy="647700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3325" y="5640388"/>
            <a:ext cx="89376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solidFill>
                  <a:srgbClr val="FF0000"/>
                </a:solidFill>
                <a:latin typeface="+mn-lt"/>
                <a:ea typeface="ＭＳ Ｐゴシック" pitchFamily="50" charset="-128"/>
              </a:rPr>
              <a:t>interval</a:t>
            </a:r>
            <a:endParaRPr lang="ja-JP" altLang="en-US" dirty="0">
              <a:solidFill>
                <a:srgbClr val="FF0000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749800" y="4267200"/>
            <a:ext cx="1066800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 smtClean="0">
                <a:solidFill>
                  <a:schemeClr val="tx1"/>
                </a:solidFill>
              </a:rPr>
              <a:t>Requester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888163" y="4300538"/>
            <a:ext cx="1066800" cy="509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Provider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>
            <a:stCxn id="30" idx="2"/>
          </p:cNvCxnSpPr>
          <p:nvPr/>
        </p:nvCxnSpPr>
        <p:spPr>
          <a:xfrm>
            <a:off x="5283200" y="4795838"/>
            <a:ext cx="12700" cy="17907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7421563" y="4810125"/>
            <a:ext cx="0" cy="17764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5295900" y="5295900"/>
            <a:ext cx="2125663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5389563" y="4976813"/>
            <a:ext cx="2010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 err="1" smtClean="0">
                <a:solidFill>
                  <a:srgbClr val="0070C0"/>
                </a:solidFill>
                <a:latin typeface="+mn-lt"/>
                <a:ea typeface="ＭＳ Ｐゴシック" pitchFamily="50" charset="-128"/>
              </a:rPr>
              <a:t>waitStatus</a:t>
            </a:r>
            <a:r>
              <a:rPr lang="en-US" altLang="ja-JP" dirty="0" smtClean="0">
                <a:solidFill>
                  <a:srgbClr val="0070C0"/>
                </a:solidFill>
                <a:latin typeface="+mn-lt"/>
                <a:ea typeface="ＭＳ Ｐゴシック" pitchFamily="50" charset="-128"/>
              </a:rPr>
              <a:t>(“Reply")</a:t>
            </a:r>
            <a:endParaRPr lang="ja-JP" altLang="en-US" dirty="0">
              <a:solidFill>
                <a:srgbClr val="0070C0"/>
              </a:solidFill>
              <a:latin typeface="+mn-lt"/>
              <a:ea typeface="ＭＳ Ｐゴシック" pitchFamily="50" charset="-128"/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5295900" y="5943600"/>
            <a:ext cx="2125663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400800" y="5878513"/>
            <a:ext cx="7000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 smtClean="0">
                <a:solidFill>
                  <a:srgbClr val="0070C0"/>
                </a:solidFill>
                <a:ea typeface="ＭＳ Ｐゴシック" pitchFamily="50" charset="-128"/>
              </a:rPr>
              <a:t>Reply</a:t>
            </a:r>
            <a:endParaRPr lang="ja-JP" altLang="en-US" dirty="0">
              <a:solidFill>
                <a:srgbClr val="0070C0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7324725" y="5638800"/>
            <a:ext cx="223838" cy="2317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536023" y="5522934"/>
            <a:ext cx="1282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dirty="0" smtClean="0">
                <a:solidFill>
                  <a:srgbClr val="FF0000"/>
                </a:solidFill>
                <a:latin typeface="+mn-lt"/>
                <a:ea typeface="ＭＳ Ｐゴシック" pitchFamily="50" charset="-128"/>
              </a:rPr>
              <a:t>Reply ready</a:t>
            </a:r>
            <a:endParaRPr lang="ja-JP" altLang="en-US" dirty="0">
              <a:solidFill>
                <a:srgbClr val="FF0000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95338" y="3733800"/>
            <a:ext cx="27193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u="sng" dirty="0">
                <a:latin typeface="+mn-lt"/>
                <a:ea typeface="ＭＳ Ｐゴシック" pitchFamily="50" charset="-128"/>
              </a:rPr>
              <a:t>Polling-based approach</a:t>
            </a:r>
            <a:endParaRPr lang="ja-JP" altLang="en-US" sz="2000" u="sng" dirty="0">
              <a:latin typeface="+mn-lt"/>
              <a:ea typeface="ＭＳ Ｐゴシック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029200" y="3733800"/>
            <a:ext cx="26876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u="sng" dirty="0">
                <a:latin typeface="+mn-lt"/>
                <a:ea typeface="ＭＳ Ｐゴシック" pitchFamily="50" charset="-128"/>
              </a:rPr>
              <a:t>Asynchronous approach</a:t>
            </a:r>
            <a:endParaRPr lang="ja-JP" altLang="en-US" sz="2000" u="sng" dirty="0">
              <a:latin typeface="+mn-lt"/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st-1_e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ユーザー定義 1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ist-1_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_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_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_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_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_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_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_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_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_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_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_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091126comsys09nakada.potx</Template>
  <TotalTime>19521</TotalTime>
  <Words>610</Words>
  <Application>Microsoft Office PowerPoint</Application>
  <PresentationFormat>画面に合わせる (4:3)</PresentationFormat>
  <Paragraphs>82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8</vt:i4>
      </vt:variant>
    </vt:vector>
  </HeadingPairs>
  <TitlesOfParts>
    <vt:vector size="10" baseType="lpstr">
      <vt:lpstr>aist-1_e</vt:lpstr>
      <vt:lpstr>Office Theme</vt:lpstr>
      <vt:lpstr>Thoughts on the Firewall NAT issue*</vt:lpstr>
      <vt:lpstr>At where do NAT issues exist?</vt:lpstr>
      <vt:lpstr>Some ways to go avoid the NAT issue</vt:lpstr>
      <vt:lpstr>Relationship with MTL </vt:lpstr>
      <vt:lpstr>Coordinator and Message Transport Layer (MTL)</vt:lpstr>
      <vt:lpstr>Option A: MTL hides NAT issues</vt:lpstr>
      <vt:lpstr>Option B: over-NAT communication is supported by the Coordinagtor </vt:lpstr>
      <vt:lpstr>Example: JAX-WS-based asynchronous operations</vt:lpstr>
    </vt:vector>
  </TitlesOfParts>
  <Company>AIST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仮想計算機パッキングへの 最適化手法の適用</dc:title>
  <dc:creator>中田 秀基</dc:creator>
  <cp:lastModifiedBy>Tomohiro Kudoh</cp:lastModifiedBy>
  <cp:revision>291</cp:revision>
  <cp:lastPrinted>2011-07-28T16:50:48Z</cp:lastPrinted>
  <dcterms:created xsi:type="dcterms:W3CDTF">2010-08-05T01:00:11Z</dcterms:created>
  <dcterms:modified xsi:type="dcterms:W3CDTF">2013-03-12T15:38:03Z</dcterms:modified>
</cp:coreProperties>
</file>