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69" r:id="rId4"/>
    <p:sldId id="273" r:id="rId5"/>
    <p:sldId id="272" r:id="rId6"/>
    <p:sldId id="26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93" autoAdjust="0"/>
  </p:normalViewPr>
  <p:slideViewPr>
    <p:cSldViewPr snapToGrid="0" snapToObjects="1">
      <p:cViewPr varScale="1">
        <p:scale>
          <a:sx n="89" d="100"/>
          <a:sy n="89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/>
              <a:t>© 2006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Click to edit Master subtitle style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Times" charset="0"/>
              <a:buNone/>
              <a:defRPr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Titelmasterformat durch Klicken bearbeiten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85875"/>
            <a:ext cx="77724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Textmasterformate durch Klicken bearbeiten</a:t>
            </a:r>
          </a:p>
          <a:p>
            <a:pPr lvl="1"/>
            <a:r>
              <a:rPr lang="en-US" altLang="ja-JP"/>
              <a:t>Zweite Ebene</a:t>
            </a:r>
          </a:p>
          <a:p>
            <a:pPr lvl="2"/>
            <a:r>
              <a:rPr lang="en-US" altLang="ja-JP"/>
              <a:t>Dritte Ebene</a:t>
            </a:r>
          </a:p>
          <a:p>
            <a:pPr lvl="3"/>
            <a:r>
              <a:rPr lang="en-US" altLang="ja-JP"/>
              <a:t>Vierte Ebene</a:t>
            </a:r>
          </a:p>
          <a:p>
            <a:pPr lvl="4"/>
            <a:r>
              <a:rPr lang="en-US" altLang="ja-JP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rval.grid.aau.dk:9443/NSI/services/ConnectionServi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167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hierarchical, NSI compatible, topology proposal for NML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4267" y="4351867"/>
            <a:ext cx="2378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Jerry Sobieski</a:t>
            </a:r>
          </a:p>
          <a:p>
            <a:r>
              <a:rPr lang="en-US" dirty="0" smtClean="0"/>
              <a:t>NORDUnet</a:t>
            </a:r>
          </a:p>
          <a:p>
            <a:endParaRPr lang="en-US" dirty="0"/>
          </a:p>
          <a:p>
            <a:r>
              <a:rPr lang="en-US" dirty="0" smtClean="0"/>
              <a:t>Presented at OGF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3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Modular description </a:t>
            </a:r>
            <a:r>
              <a:rPr lang="en-US" dirty="0" smtClean="0"/>
              <a:t>/ no internals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3200" y="1118795"/>
            <a:ext cx="85682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network $L0${					/* level 0 is the top level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NDN.EDFX,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, Internet2.EFDX;	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NDN.EDFX {	;	version 2012-02-29-18:42:23				/* level 1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https://orval.grid.aau.dk:9443/NSI/services/ConnectionService;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NDN.EDFX:Pionier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 , 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NDN.EDFX: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NetherLight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solidFill>
                  <a:srgbClr val="FF0000"/>
                </a:solidFill>
                <a:latin typeface="Consolas"/>
                <a:cs typeface="Consolas"/>
              </a:rPr>
              <a:t>NDN.EDFX: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Internet2</a:t>
            </a:r>
            <a:r>
              <a:rPr lang="en-US" sz="1200" dirty="0" smtClean="0">
                <a:latin typeface="Consolas"/>
                <a:cs typeface="Consolas"/>
              </a:rPr>
              <a:t> bidirectional; 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NDN.EFDX:Internet2, Internet2.EFDX:NDN;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	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https://.....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 {...}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Internet2.EFDX {...}</a:t>
            </a:r>
          </a:p>
          <a:p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4143" y="131411"/>
            <a:ext cx="186050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Proposal by T.K.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topology…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existing NSI topology model does not provide a consistent mechanism for exposing intra-domain topological structure.</a:t>
            </a:r>
          </a:p>
          <a:p>
            <a:pPr lvl="1"/>
            <a:r>
              <a:rPr lang="en-US" dirty="0" smtClean="0"/>
              <a:t>The base model hides all internal structure…which is good in many (most) high level cases….  But…</a:t>
            </a:r>
          </a:p>
          <a:p>
            <a:pPr lvl="1"/>
            <a:r>
              <a:rPr lang="en-US" dirty="0" smtClean="0"/>
              <a:t>Where a network wishes to do so, it should be able to expose additional internal structure or state in a measured and graduated degree…down to the hardware minutia if so desired.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02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proposal retains the NSI abstractions at the highest topological layer, </a:t>
            </a:r>
          </a:p>
          <a:p>
            <a:r>
              <a:rPr lang="en-US" dirty="0" smtClean="0"/>
              <a:t>and retains the NSI model internally as smaller NSI domains are defined</a:t>
            </a:r>
          </a:p>
          <a:p>
            <a:r>
              <a:rPr lang="en-US" dirty="0" smtClean="0"/>
              <a:t>A key relation called an “alias” is defined to link STPs (NML Ports) at any desired level to STPs at the next lower (more detailed) level.</a:t>
            </a:r>
          </a:p>
          <a:p>
            <a:pPr lvl="1"/>
            <a:r>
              <a:rPr lang="en-US" dirty="0" smtClean="0"/>
              <a:t>An Alias is an internal topological construct that should probably be stored at the lower level (more detailed level).  </a:t>
            </a:r>
          </a:p>
          <a:p>
            <a:pPr lvl="1"/>
            <a:r>
              <a:rPr lang="en-US" dirty="0" smtClean="0"/>
              <a:t>It therefore stays private until/unless that level is announced externally.  (local agents will not have a problem using this relation.)</a:t>
            </a:r>
          </a:p>
          <a:p>
            <a:r>
              <a:rPr lang="en-US" dirty="0" smtClean="0"/>
              <a:t>An Alias could [alternatively] reference a conventional NML topological object – thus mapping the NSI topology to appropriate NML object as the local topology manager deems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82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76288" y="1742954"/>
            <a:ext cx="3722337" cy="33075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02" y="562505"/>
            <a:ext cx="5113867" cy="8852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NSI Topology Example</a:t>
            </a:r>
            <a:br>
              <a:rPr lang="en-US" sz="3200" dirty="0" smtClean="0"/>
            </a:br>
            <a:r>
              <a:rPr lang="en-US" sz="1800" dirty="0" smtClean="0"/>
              <a:t>Current existing NSI topology model: </a:t>
            </a:r>
            <a:br>
              <a:rPr lang="en-US" sz="1800" dirty="0" smtClean="0"/>
            </a:br>
            <a:r>
              <a:rPr lang="en-US" sz="1800" dirty="0" smtClean="0"/>
              <a:t>only L0 has structure, L1+ is opaque (private)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>
          <a:xfrm>
            <a:off x="6535579" y="1673956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83364" y="4930141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58351" y="4110386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1466" y="1810671"/>
            <a:ext cx="171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Opaque internal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7646" y="2568363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56605" y="4067273"/>
            <a:ext cx="120157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05765" y="3585896"/>
            <a:ext cx="91563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39692" y="2300725"/>
            <a:ext cx="74892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990310" y="6246421"/>
            <a:ext cx="614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ION-o</a:t>
            </a:r>
            <a:endParaRPr lang="en-US" sz="1400" dirty="0"/>
          </a:p>
        </p:txBody>
      </p:sp>
      <p:cxnSp>
        <p:nvCxnSpPr>
          <p:cNvPr id="159" name="Straight Connector 33"/>
          <p:cNvCxnSpPr>
            <a:stCxn id="51" idx="7"/>
            <a:endCxn id="52" idx="2"/>
          </p:cNvCxnSpPr>
          <p:nvPr/>
        </p:nvCxnSpPr>
        <p:spPr>
          <a:xfrm rot="5400000" flipH="1" flipV="1">
            <a:off x="2283997" y="4055770"/>
            <a:ext cx="492035" cy="100107"/>
          </a:xfrm>
          <a:prstGeom prst="curvedConnector2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33"/>
          <p:cNvCxnSpPr>
            <a:stCxn id="59" idx="5"/>
            <a:endCxn id="60" idx="0"/>
          </p:cNvCxnSpPr>
          <p:nvPr/>
        </p:nvCxnSpPr>
        <p:spPr>
          <a:xfrm rot="16200000" flipH="1">
            <a:off x="5866651" y="4580623"/>
            <a:ext cx="543208" cy="39559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55" idx="6"/>
            <a:endCxn id="56" idx="2"/>
          </p:cNvCxnSpPr>
          <p:nvPr/>
        </p:nvCxnSpPr>
        <p:spPr>
          <a:xfrm flipV="1">
            <a:off x="6184341" y="2416334"/>
            <a:ext cx="265311" cy="23534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331831" y="2066222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1182" y="4121977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388111" y="4896623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30669" y="4483607"/>
            <a:ext cx="1478940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SDPs (NML Links)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64199" y="3432007"/>
            <a:ext cx="147350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STPs (NML Ports)</a:t>
            </a:r>
            <a:endParaRPr lang="en-US" sz="1400" dirty="0"/>
          </a:p>
        </p:txBody>
      </p:sp>
      <p:cxnSp>
        <p:nvCxnSpPr>
          <p:cNvPr id="108" name="Straight Arrow Connector 107"/>
          <p:cNvCxnSpPr>
            <a:stCxn id="107" idx="1"/>
          </p:cNvCxnSpPr>
          <p:nvPr/>
        </p:nvCxnSpPr>
        <p:spPr>
          <a:xfrm flipH="1" flipV="1">
            <a:off x="6258023" y="2759165"/>
            <a:ext cx="506176" cy="82673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7" idx="1"/>
          </p:cNvCxnSpPr>
          <p:nvPr/>
        </p:nvCxnSpPr>
        <p:spPr>
          <a:xfrm flipH="1">
            <a:off x="5879699" y="3585896"/>
            <a:ext cx="884500" cy="82656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333275" y="4329232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2580068" y="3782617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012488" y="2574493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6449652" y="2339146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5793772" y="4375050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6250126" y="505002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76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4715" y="1767619"/>
            <a:ext cx="3722337" cy="33075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34" y="327178"/>
            <a:ext cx="8815385" cy="139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Proposed Hierarchical NSI Topology Example</a:t>
            </a:r>
            <a:br>
              <a:rPr lang="en-US" sz="3200" dirty="0" smtClean="0"/>
            </a:br>
            <a:r>
              <a:rPr lang="en-US" sz="1800" dirty="0" smtClean="0"/>
              <a:t>Proposed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topology:  L0 &amp; internal L1 objects are publically announced by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;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As a Worldview, this </a:t>
            </a:r>
            <a:r>
              <a:rPr lang="en-US" sz="1800" dirty="0" err="1" smtClean="0"/>
              <a:t>topo</a:t>
            </a:r>
            <a:r>
              <a:rPr lang="en-US" sz="1800" dirty="0" smtClean="0"/>
              <a:t> would say I2, PSNC, and NL only announced L0 information.</a:t>
            </a:r>
            <a:br>
              <a:rPr lang="en-US" sz="1800" dirty="0" smtClean="0"/>
            </a:br>
            <a:r>
              <a:rPr lang="en-US" sz="1800" dirty="0" smtClean="0"/>
              <a:t>As a Local Topology from NDN, this is the only L0 information that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can  provide (i.e. its direct  adjacencies)</a:t>
            </a:r>
          </a:p>
        </p:txBody>
      </p:sp>
      <p:sp>
        <p:nvSpPr>
          <p:cNvPr id="5" name="Oval 4"/>
          <p:cNvSpPr/>
          <p:nvPr/>
        </p:nvSpPr>
        <p:spPr>
          <a:xfrm>
            <a:off x="6544006" y="1698621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Pionier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91791" y="4954806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66778" y="4135051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106" idx="6"/>
            <a:endCxn id="108" idx="2"/>
          </p:cNvCxnSpPr>
          <p:nvPr/>
        </p:nvCxnSpPr>
        <p:spPr>
          <a:xfrm flipV="1">
            <a:off x="2747010" y="3374283"/>
            <a:ext cx="251727" cy="51588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9893" y="1835336"/>
            <a:ext cx="132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4272" y="2478724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970007" y="2553253"/>
            <a:ext cx="1015922" cy="98461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NYC</a:t>
            </a:r>
            <a:r>
              <a:rPr lang="en-US" sz="1400" dirty="0" smtClean="0"/>
              <a:t> Level 2</a:t>
            </a:r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4524201" y="2957108"/>
            <a:ext cx="985653" cy="9185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CPH</a:t>
            </a:r>
          </a:p>
          <a:p>
            <a:pPr algn="ctr"/>
            <a:r>
              <a:rPr lang="en-US" sz="1400" dirty="0" smtClean="0"/>
              <a:t>Level 2</a:t>
            </a:r>
            <a:endParaRPr lang="en-US" sz="1400" dirty="0"/>
          </a:p>
        </p:txBody>
      </p:sp>
      <p:cxnSp>
        <p:nvCxnSpPr>
          <p:cNvPr id="112" name="Straight Connector 33"/>
          <p:cNvCxnSpPr>
            <a:stCxn id="110" idx="6"/>
            <a:endCxn id="111" idx="2"/>
          </p:cNvCxnSpPr>
          <p:nvPr/>
        </p:nvCxnSpPr>
        <p:spPr>
          <a:xfrm>
            <a:off x="4071855" y="3088443"/>
            <a:ext cx="366419" cy="33760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33"/>
          <p:cNvCxnSpPr>
            <a:stCxn id="113" idx="6"/>
            <a:endCxn id="114" idx="2"/>
          </p:cNvCxnSpPr>
          <p:nvPr/>
        </p:nvCxnSpPr>
        <p:spPr>
          <a:xfrm flipV="1">
            <a:off x="5559528" y="2676498"/>
            <a:ext cx="451893" cy="62727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33"/>
          <p:cNvCxnSpPr>
            <a:stCxn id="116" idx="4"/>
            <a:endCxn id="117" idx="1"/>
          </p:cNvCxnSpPr>
          <p:nvPr/>
        </p:nvCxnSpPr>
        <p:spPr>
          <a:xfrm rot="16200000" flipH="1">
            <a:off x="5320233" y="3878431"/>
            <a:ext cx="535221" cy="50759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826596" y="4354383"/>
            <a:ext cx="105192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52371" y="3813464"/>
            <a:ext cx="91563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527938" y="2308456"/>
            <a:ext cx="74892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endParaRPr lang="en-US" sz="1400" dirty="0"/>
          </a:p>
        </p:txBody>
      </p:sp>
      <p:cxnSp>
        <p:nvCxnSpPr>
          <p:cNvPr id="159" name="Straight Connector 33"/>
          <p:cNvCxnSpPr>
            <a:stCxn id="107" idx="6"/>
            <a:endCxn id="106" idx="2"/>
          </p:cNvCxnSpPr>
          <p:nvPr/>
        </p:nvCxnSpPr>
        <p:spPr>
          <a:xfrm flipV="1">
            <a:off x="2513555" y="3890166"/>
            <a:ext cx="61602" cy="54091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33"/>
          <p:cNvCxnSpPr>
            <a:stCxn id="117" idx="4"/>
            <a:endCxn id="120" idx="0"/>
          </p:cNvCxnSpPr>
          <p:nvPr/>
        </p:nvCxnSpPr>
        <p:spPr>
          <a:xfrm rot="16200000" flipH="1">
            <a:off x="5851180" y="4582826"/>
            <a:ext cx="537970" cy="43553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114" idx="6"/>
            <a:endCxn id="119" idx="2"/>
          </p:cNvCxnSpPr>
          <p:nvPr/>
        </p:nvCxnSpPr>
        <p:spPr>
          <a:xfrm flipV="1">
            <a:off x="6183274" y="2472889"/>
            <a:ext cx="280179" cy="20360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085762" y="3492214"/>
            <a:ext cx="52436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NYC</a:t>
            </a:r>
            <a:endParaRPr 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5417458" y="3582389"/>
            <a:ext cx="565129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AMS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152000" y="2927592"/>
            <a:ext cx="53091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POZ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400875" y="2122283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760570" y="2703964"/>
            <a:ext cx="525592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CPH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593279" y="3066506"/>
            <a:ext cx="505254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ION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9609" y="4146642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397046" y="4971627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NDN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463453" y="3011741"/>
            <a:ext cx="2471633" cy="1384995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 links are “</a:t>
            </a:r>
            <a:r>
              <a:rPr lang="en-US" sz="1400" b="1" dirty="0" smtClean="0">
                <a:solidFill>
                  <a:srgbClr val="0000FF"/>
                </a:solidFill>
              </a:rPr>
              <a:t>aliases</a:t>
            </a:r>
            <a:r>
              <a:rPr lang="en-US" sz="1400" dirty="0" smtClean="0"/>
              <a:t>” indicating an level transition in the topology.  (Aliases act similarly to SDPs, so red and blue relations are simple logical links.)</a:t>
            </a:r>
            <a:endParaRPr lang="en-US" sz="1400" dirty="0"/>
          </a:p>
        </p:txBody>
      </p:sp>
      <p:cxnSp>
        <p:nvCxnSpPr>
          <p:cNvPr id="207" name="Straight Arrow Connector 206"/>
          <p:cNvCxnSpPr>
            <a:stCxn id="205" idx="1"/>
          </p:cNvCxnSpPr>
          <p:nvPr/>
        </p:nvCxnSpPr>
        <p:spPr>
          <a:xfrm flipH="1" flipV="1">
            <a:off x="5888126" y="2977710"/>
            <a:ext cx="575327" cy="72652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5" idx="1"/>
          </p:cNvCxnSpPr>
          <p:nvPr/>
        </p:nvCxnSpPr>
        <p:spPr>
          <a:xfrm flipH="1">
            <a:off x="5731933" y="3704239"/>
            <a:ext cx="731520" cy="41700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575157" y="3812978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7" name="Oval 106"/>
          <p:cNvSpPr/>
          <p:nvPr/>
        </p:nvSpPr>
        <p:spPr>
          <a:xfrm>
            <a:off x="2341702" y="4353897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2998737" y="329709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0" name="Oval 109"/>
          <p:cNvSpPr/>
          <p:nvPr/>
        </p:nvSpPr>
        <p:spPr>
          <a:xfrm>
            <a:off x="3900002" y="301125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1" name="Oval 110"/>
          <p:cNvSpPr/>
          <p:nvPr/>
        </p:nvSpPr>
        <p:spPr>
          <a:xfrm>
            <a:off x="4438274" y="3348862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5387675" y="322658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/>
          <p:cNvSpPr/>
          <p:nvPr/>
        </p:nvSpPr>
        <p:spPr>
          <a:xfrm>
            <a:off x="6011421" y="2599310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6" name="Oval 115"/>
          <p:cNvSpPr/>
          <p:nvPr/>
        </p:nvSpPr>
        <p:spPr>
          <a:xfrm>
            <a:off x="5248119" y="3710243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7" name="Oval 116"/>
          <p:cNvSpPr/>
          <p:nvPr/>
        </p:nvSpPr>
        <p:spPr>
          <a:xfrm>
            <a:off x="5816473" y="437723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9" name="Oval 118"/>
          <p:cNvSpPr/>
          <p:nvPr/>
        </p:nvSpPr>
        <p:spPr>
          <a:xfrm>
            <a:off x="6463453" y="239570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20" name="Oval 119"/>
          <p:cNvSpPr/>
          <p:nvPr/>
        </p:nvSpPr>
        <p:spPr>
          <a:xfrm>
            <a:off x="6252003" y="5069576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5540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Hierarchical Topology Proposal </a:t>
            </a:r>
            <a:br>
              <a:rPr lang="en-US" sz="3200" dirty="0" smtClean="0"/>
            </a:br>
            <a:r>
              <a:rPr lang="en-US" sz="3200" dirty="0" smtClean="0"/>
              <a:t>Bi-directional Example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709082"/>
            <a:ext cx="856826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/>
                <a:cs typeface="Consolas"/>
              </a:rPr>
              <a:t>t</a:t>
            </a:r>
            <a:r>
              <a:rPr lang="en-US" sz="1200" dirty="0" err="1" smtClean="0">
                <a:latin typeface="Consolas"/>
                <a:cs typeface="Consolas"/>
              </a:rPr>
              <a:t>opo</a:t>
            </a:r>
            <a:r>
              <a:rPr lang="en-US" sz="12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200" dirty="0">
                <a:latin typeface="Consolas"/>
                <a:cs typeface="Consolas"/>
              </a:rPr>
              <a:t>* level 1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</a:t>
            </a:r>
            <a:r>
              <a:rPr lang="en-US" sz="1200" dirty="0" smtClean="0">
                <a:latin typeface="Consolas"/>
                <a:cs typeface="Consolas"/>
              </a:rPr>
              <a:t>, Internet2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CPH;  location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port AMS, POZ, NYC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smtClean="0">
                <a:latin typeface="Consolas"/>
                <a:cs typeface="Consolas"/>
              </a:rPr>
              <a:t>name NYC;  location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24.1234 </a:t>
            </a:r>
            <a:r>
              <a:rPr lang="en-US" sz="1200" dirty="0" err="1">
                <a:latin typeface="Consolas"/>
                <a:cs typeface="Consolas"/>
              </a:rPr>
              <a:t>lon</a:t>
            </a:r>
            <a:r>
              <a:rPr lang="en-US" sz="1200" dirty="0">
                <a:latin typeface="Consolas"/>
                <a:cs typeface="Consolas"/>
              </a:rPr>
              <a:t> -87.2345</a:t>
            </a:r>
            <a:r>
              <a:rPr lang="en-US" sz="1200" dirty="0" smtClean="0">
                <a:latin typeface="Consolas"/>
                <a:cs typeface="Consolas"/>
              </a:rPr>
              <a:t>;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	port </a:t>
            </a:r>
            <a:r>
              <a:rPr lang="en-US" sz="1200" dirty="0" smtClean="0">
                <a:latin typeface="Consolas"/>
                <a:cs typeface="Consolas"/>
              </a:rPr>
              <a:t>ION, CPH bidirectional;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link NYC:CPH, CPH:NYC;             		/* level 2 to level 2 */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alias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	CPH:POZ;		/* level 1 to level 2 boundary links  */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alias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CPH:AMS; 		/</a:t>
            </a:r>
            <a:r>
              <a:rPr lang="en-US" sz="1200" dirty="0">
                <a:latin typeface="Consolas"/>
                <a:cs typeface="Consolas"/>
              </a:rPr>
              <a:t>* level 1 to level 2 boundary </a:t>
            </a:r>
            <a:r>
              <a:rPr lang="en-US" sz="1200" dirty="0" smtClean="0">
                <a:latin typeface="Consolas"/>
                <a:cs typeface="Consolas"/>
              </a:rPr>
              <a:t>links 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alias</a:t>
            </a:r>
            <a:r>
              <a:rPr lang="en-US" sz="1200" dirty="0" smtClean="0">
                <a:latin typeface="Consolas"/>
                <a:cs typeface="Consolas"/>
              </a:rPr>
              <a:t> NDN.EFDX:Internet2, 	NYC:ION;		/</a:t>
            </a:r>
            <a:r>
              <a:rPr lang="en-US" sz="1200" dirty="0">
                <a:latin typeface="Consolas"/>
                <a:cs typeface="Consolas"/>
              </a:rPr>
              <a:t>* level 1 to level </a:t>
            </a:r>
            <a:r>
              <a:rPr lang="en-US" sz="1200" dirty="0" smtClean="0">
                <a:latin typeface="Consolas"/>
                <a:cs typeface="Consolas"/>
              </a:rPr>
              <a:t>2 </a:t>
            </a:r>
            <a:r>
              <a:rPr lang="en-US" sz="1200" dirty="0">
                <a:latin typeface="Consolas"/>
                <a:cs typeface="Consolas"/>
              </a:rPr>
              <a:t>boundary links  *</a:t>
            </a:r>
            <a:r>
              <a:rPr lang="en-US" sz="1200" dirty="0" smtClean="0">
                <a:latin typeface="Consolas"/>
                <a:cs typeface="Consolas"/>
              </a:rPr>
              <a:t>/	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	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	/* NDN level 1 port to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</a:t>
            </a:r>
            <a:r>
              <a:rPr lang="en-US" sz="1200" dirty="0">
                <a:latin typeface="Consolas"/>
                <a:cs typeface="Consolas"/>
              </a:rPr>
              <a:t>* </a:t>
            </a:r>
            <a:r>
              <a:rPr lang="en-US" sz="1200" dirty="0" smtClean="0">
                <a:latin typeface="Consolas"/>
                <a:cs typeface="Consolas"/>
              </a:rPr>
              <a:t>level </a:t>
            </a:r>
            <a:r>
              <a:rPr lang="en-US" sz="1200" dirty="0">
                <a:latin typeface="Consolas"/>
                <a:cs typeface="Consolas"/>
              </a:rPr>
              <a:t>1 port </a:t>
            </a:r>
            <a:r>
              <a:rPr lang="en-US" sz="1200" dirty="0" smtClean="0">
                <a:latin typeface="Consolas"/>
                <a:cs typeface="Consolas"/>
              </a:rPr>
              <a:t>to level </a:t>
            </a:r>
            <a:r>
              <a:rPr lang="en-US" sz="1200" dirty="0">
                <a:latin typeface="Consolas"/>
                <a:cs typeface="Consolas"/>
              </a:rPr>
              <a:t>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NDN.EFDX:Internet2, Internet2.EFDX:NDN; 	/</a:t>
            </a:r>
            <a:r>
              <a:rPr lang="en-US" sz="1200" dirty="0">
                <a:latin typeface="Consolas"/>
                <a:cs typeface="Consolas"/>
              </a:rPr>
              <a:t>* level 1 port to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Modular description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286933"/>
            <a:ext cx="85682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network $L0${					/* level 0 is the top level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NDN.EDFX,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, Internet2.EFDX;	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link CPH:POZ,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CPH:AMS,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NYC.ION:Internet2, Internet2.EFDX:NDN;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NDN.EDFX {	;	version 2012-02-29-18:42:23				/* level 1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https://orval.grid.aau.dk:9443/NSI/services/ConnectionService;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CPH, NYC;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CPH:POZ, CPH:AMS, NYC:ION bidirectional; 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002060"/>
                </a:solidFill>
                <a:latin typeface="Consolas"/>
                <a:cs typeface="Consolas"/>
              </a:rPr>
              <a:t>link NYC:CPH, CPH:NYC;             		/* SDP */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onsolas"/>
                <a:cs typeface="Consolas"/>
              </a:rPr>
              <a:t>}	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https://.....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 {...}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Internet2.EFDX {...}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CPH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smtClean="0">
                <a:latin typeface="Consolas"/>
                <a:cs typeface="Consolas"/>
              </a:rPr>
              <a:t>CPH:AMS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CPH:</a:t>
            </a:r>
            <a:r>
              <a:rPr lang="en-US" sz="1200" dirty="0" smtClean="0">
                <a:latin typeface="Consolas"/>
                <a:cs typeface="Consolas"/>
              </a:rPr>
              <a:t>POZ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CPH:</a:t>
            </a:r>
            <a:r>
              <a:rPr lang="en-US" sz="1200" dirty="0" smtClean="0">
                <a:latin typeface="Consolas"/>
                <a:cs typeface="Consolas"/>
              </a:rPr>
              <a:t>NYC </a:t>
            </a:r>
            <a:r>
              <a:rPr lang="en-US" sz="1200" dirty="0" smtClean="0">
                <a:latin typeface="Consolas"/>
                <a:cs typeface="Consolas"/>
              </a:rPr>
              <a:t>bidirectional;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NYC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-87.2345;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smtClean="0">
                <a:latin typeface="Consolas"/>
                <a:cs typeface="Consolas"/>
              </a:rPr>
              <a:t>NYC:ION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NYC:</a:t>
            </a:r>
            <a:r>
              <a:rPr lang="en-US" sz="1200" dirty="0" smtClean="0">
                <a:latin typeface="Consolas"/>
                <a:cs typeface="Consolas"/>
              </a:rPr>
              <a:t>CPH </a:t>
            </a:r>
            <a:r>
              <a:rPr lang="en-US" sz="1200" dirty="0" smtClean="0">
                <a:latin typeface="Consolas"/>
                <a:cs typeface="Consolas"/>
              </a:rPr>
              <a:t>bidirectional;	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4143" y="131411"/>
            <a:ext cx="186050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Proposal by T.K.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Modular description </a:t>
            </a:r>
            <a:r>
              <a:rPr lang="en-US" dirty="0" smtClean="0"/>
              <a:t>/ </a:t>
            </a:r>
            <a:r>
              <a:rPr lang="en-US" sz="3200" dirty="0" smtClean="0"/>
              <a:t>network view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286933"/>
            <a:ext cx="85682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network $L0${					/* level 0 is the top level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NDN.EDFX,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, Internet2.EFDX;	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NDN.EDFX {	;	version 2012-02-29-18:42:23				/* level 1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https://orval.grid.aau.dk:9443/NSI/services/ConnectionService;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CPH, NYC;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CPH:POZ, CPH:AMS, NYC:ION bidirectional; 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link CPH:POZ,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CPH:AMS,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NYC.ION:Internet2, Internet2.EFDX:NDN;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	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https://.....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link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, CPH:POZ;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 {...}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Internet2.EFDX {...}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CPH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smtClean="0">
                <a:latin typeface="Consolas"/>
                <a:cs typeface="Consolas"/>
              </a:rPr>
              <a:t>CPH:AMS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CPH:</a:t>
            </a:r>
            <a:r>
              <a:rPr lang="en-US" sz="1200" dirty="0" smtClean="0">
                <a:latin typeface="Consolas"/>
                <a:cs typeface="Consolas"/>
              </a:rPr>
              <a:t>POZ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CPH:</a:t>
            </a:r>
            <a:r>
              <a:rPr lang="en-US" sz="1200" dirty="0" smtClean="0">
                <a:latin typeface="Consolas"/>
                <a:cs typeface="Consolas"/>
              </a:rPr>
              <a:t>NYC </a:t>
            </a:r>
            <a:r>
              <a:rPr lang="en-US" sz="1200" dirty="0" smtClean="0">
                <a:latin typeface="Consolas"/>
                <a:cs typeface="Consolas"/>
              </a:rPr>
              <a:t>bidirectional;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C000"/>
                </a:solidFill>
                <a:latin typeface="Consolas"/>
                <a:cs typeface="Consolas"/>
              </a:rPr>
              <a:t>link CPH:NYC, NYC:CPH;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NYC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-87.2345;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altLang="ja-JP" sz="1200" dirty="0" smtClean="0">
                <a:latin typeface="Consolas"/>
                <a:cs typeface="Consolas"/>
              </a:rPr>
              <a:t>NYC:</a:t>
            </a:r>
            <a:r>
              <a:rPr lang="en-US" sz="1200" dirty="0" smtClean="0">
                <a:latin typeface="Consolas"/>
                <a:cs typeface="Consolas"/>
              </a:rPr>
              <a:t>ION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NYC:</a:t>
            </a:r>
            <a:r>
              <a:rPr lang="en-US" sz="1200" dirty="0" smtClean="0">
                <a:latin typeface="Consolas"/>
                <a:cs typeface="Consolas"/>
              </a:rPr>
              <a:t>CPH </a:t>
            </a:r>
            <a:r>
              <a:rPr lang="en-US" sz="1200" dirty="0" smtClean="0">
                <a:latin typeface="Consolas"/>
                <a:cs typeface="Consolas"/>
              </a:rPr>
              <a:t>bidirectional;	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rgbClr val="FFC000"/>
                </a:solidFill>
                <a:latin typeface="Consolas"/>
                <a:cs typeface="Consolas"/>
              </a:rPr>
              <a:t>link NYC:CPH, CPH:NYC;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4143" y="131411"/>
            <a:ext cx="186050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Proposal by T.K.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Modular description </a:t>
            </a:r>
            <a:r>
              <a:rPr lang="en-US" dirty="0" smtClean="0"/>
              <a:t>/ </a:t>
            </a:r>
            <a:r>
              <a:rPr lang="en-US" sz="3200" dirty="0" smtClean="0"/>
              <a:t>with alias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3200" y="1118795"/>
            <a:ext cx="85682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network $L0${					/* level 0 is the top level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NDN.EDFX,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, Internet2.EFDX;	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NDN.EDFX {	;	version 2012-02-29-18:42:23				/* level 1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https://orval.grid.aau.dk:9443/NSI/services/ConnectionService;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has_networks</a:t>
            </a:r>
            <a:r>
              <a:rPr lang="en-US" sz="1200" dirty="0" smtClean="0">
                <a:latin typeface="Consolas"/>
                <a:cs typeface="Consolas"/>
              </a:rPr>
              <a:t> CPH, NYC;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CPH:POZ alias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NDN.EDFX:Pionier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 , CPH:AMS alias 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NDN.EDFX: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NetherLight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, NYC:ION alias </a:t>
            </a:r>
            <a:r>
              <a:rPr lang="en-US" altLang="ja-JP" sz="1200" dirty="0" smtClean="0">
                <a:solidFill>
                  <a:srgbClr val="FF0000"/>
                </a:solidFill>
                <a:latin typeface="Consolas"/>
                <a:cs typeface="Consolas"/>
              </a:rPr>
              <a:t>NDN.EDFX: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Internet2</a:t>
            </a:r>
            <a:r>
              <a:rPr lang="en-US" sz="1200" dirty="0" smtClean="0">
                <a:latin typeface="Consolas"/>
                <a:cs typeface="Consolas"/>
              </a:rPr>
              <a:t> bidirectional; 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NDN.EFDX:Internet2, Internet2.EFDX:NDN;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	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Pionier.EFDX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NSA https://.....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;    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</a:t>
            </a:r>
            <a:r>
              <a:rPr lang="en-US" sz="1200" dirty="0" err="1" smtClean="0">
                <a:latin typeface="Consolas"/>
                <a:cs typeface="Consolas"/>
              </a:rPr>
              <a:t>NetherLight.EFDX</a:t>
            </a:r>
            <a:r>
              <a:rPr lang="en-US" sz="1200" dirty="0" smtClean="0">
                <a:latin typeface="Consolas"/>
                <a:cs typeface="Consolas"/>
              </a:rPr>
              <a:t> {...}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Internet2.EFDX {...}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network CPH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altLang="ja-JP" sz="1200" dirty="0" smtClean="0">
                <a:latin typeface="Consolas"/>
                <a:cs typeface="Consolas"/>
              </a:rPr>
              <a:t>CPH:</a:t>
            </a:r>
            <a:r>
              <a:rPr lang="en-US" sz="1200" dirty="0" smtClean="0">
                <a:latin typeface="Consolas"/>
                <a:cs typeface="Consolas"/>
              </a:rPr>
              <a:t>AMS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CPH:</a:t>
            </a:r>
            <a:r>
              <a:rPr lang="en-US" sz="1200" dirty="0" smtClean="0">
                <a:latin typeface="Consolas"/>
                <a:cs typeface="Consolas"/>
              </a:rPr>
              <a:t>POZ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CPH:</a:t>
            </a:r>
            <a:r>
              <a:rPr lang="en-US" sz="1200" dirty="0" smtClean="0">
                <a:latin typeface="Consolas"/>
                <a:cs typeface="Consolas"/>
              </a:rPr>
              <a:t>NYC </a:t>
            </a:r>
            <a:r>
              <a:rPr lang="en-US" sz="1200" dirty="0" smtClean="0">
                <a:latin typeface="Consolas"/>
                <a:cs typeface="Consolas"/>
              </a:rPr>
              <a:t>bidirectional;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CPH:NYC, NYC:CPH;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r>
              <a:rPr lang="en-US" sz="1200" dirty="0" smtClean="0">
                <a:latin typeface="Consolas"/>
                <a:cs typeface="Consolas"/>
              </a:rPr>
              <a:t>network NYC {	;  location lat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-87.2345;		/* level 2 network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smtClean="0">
                <a:latin typeface="Consolas"/>
                <a:cs typeface="Consolas"/>
              </a:rPr>
              <a:t>NYC:</a:t>
            </a:r>
            <a:r>
              <a:rPr lang="en-US" sz="1200" dirty="0" smtClean="0">
                <a:latin typeface="Consolas"/>
                <a:cs typeface="Consolas"/>
              </a:rPr>
              <a:t>ION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altLang="ja-JP" sz="1200" dirty="0" smtClean="0">
                <a:latin typeface="Consolas"/>
                <a:cs typeface="Consolas"/>
              </a:rPr>
              <a:t>NYC:</a:t>
            </a:r>
            <a:r>
              <a:rPr lang="en-US" sz="1200" dirty="0" smtClean="0">
                <a:latin typeface="Consolas"/>
                <a:cs typeface="Consolas"/>
              </a:rPr>
              <a:t>CPH </a:t>
            </a:r>
            <a:r>
              <a:rPr lang="en-US" sz="1200" dirty="0" smtClean="0">
                <a:latin typeface="Consolas"/>
                <a:cs typeface="Consolas"/>
              </a:rPr>
              <a:t>bidirectional;			/* STPs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NYC:CPH, CPH:NYC;             		/* SDP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4143" y="131411"/>
            <a:ext cx="186050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Proposal by T.K.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9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I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NSI.thmx</Template>
  <TotalTime>7952</TotalTime>
  <Words>415</Words>
  <Application>Microsoft Office PowerPoint</Application>
  <PresentationFormat>画面に合わせる (4:3)</PresentationFormat>
  <Paragraphs>198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NSI</vt:lpstr>
      <vt:lpstr>A hierarchical, NSI compatible, topology proposal for NML</vt:lpstr>
      <vt:lpstr>Hierarchical topology…</vt:lpstr>
      <vt:lpstr>NML recommendations</vt:lpstr>
      <vt:lpstr>NSI Topology Example Current existing NSI topology model:  only L0 has structure, L1+ is opaque (private)</vt:lpstr>
      <vt:lpstr>Proposed Hierarchical NSI Topology Example Proposed NorthernLight topology:  L0 &amp; internal L1 objects are publically announced by NorthernLight;   As a Worldview, this topo would say I2, PSNC, and NL only announced L0 information. As a Local Topology from NDN, this is the only L0 information that NorthernLight can  provide (i.e. its direct  adjacencies)</vt:lpstr>
      <vt:lpstr>Hierarchical Topology Proposal  Bi-directional Example </vt:lpstr>
      <vt:lpstr>Modular description </vt:lpstr>
      <vt:lpstr>Modular description / network view </vt:lpstr>
      <vt:lpstr>Modular description / with alias</vt:lpstr>
      <vt:lpstr>Modular description / no internals </vt:lpstr>
    </vt:vector>
  </TitlesOfParts>
  <Company>NORDUnet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NML Examples </dc:title>
  <dc:creator>Jerry Sobieski</dc:creator>
  <cp:lastModifiedBy>Tomohiro Kudoh</cp:lastModifiedBy>
  <cp:revision>146</cp:revision>
  <dcterms:created xsi:type="dcterms:W3CDTF">2012-02-27T12:06:03Z</dcterms:created>
  <dcterms:modified xsi:type="dcterms:W3CDTF">2012-03-14T18:27:35Z</dcterms:modified>
</cp:coreProperties>
</file>