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4"/>
  </p:notesMasterIdLst>
  <p:handoutMasterIdLst>
    <p:handoutMasterId r:id="rId25"/>
  </p:handoutMasterIdLst>
  <p:sldIdLst>
    <p:sldId id="259" r:id="rId2"/>
    <p:sldId id="286" r:id="rId3"/>
    <p:sldId id="300" r:id="rId4"/>
    <p:sldId id="310" r:id="rId5"/>
    <p:sldId id="278" r:id="rId6"/>
    <p:sldId id="306" r:id="rId7"/>
    <p:sldId id="311" r:id="rId8"/>
    <p:sldId id="333" r:id="rId9"/>
    <p:sldId id="312" r:id="rId10"/>
    <p:sldId id="332" r:id="rId11"/>
    <p:sldId id="334" r:id="rId12"/>
    <p:sldId id="335" r:id="rId13"/>
    <p:sldId id="314" r:id="rId14"/>
    <p:sldId id="316" r:id="rId15"/>
    <p:sldId id="337" r:id="rId16"/>
    <p:sldId id="336" r:id="rId17"/>
    <p:sldId id="338" r:id="rId18"/>
    <p:sldId id="325" r:id="rId19"/>
    <p:sldId id="279" r:id="rId20"/>
    <p:sldId id="285" r:id="rId21"/>
    <p:sldId id="329" r:id="rId22"/>
    <p:sldId id="328" r:id="rId23"/>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7876" autoAdjust="0"/>
    <p:restoredTop sz="94660"/>
  </p:normalViewPr>
  <p:slideViewPr>
    <p:cSldViewPr>
      <p:cViewPr>
        <p:scale>
          <a:sx n="100" d="100"/>
          <a:sy n="100" d="100"/>
        </p:scale>
        <p:origin x="-768" y="-232"/>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 Information is defined in G.800</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4</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16</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17</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21</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22</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a:t>
            </a:r>
            <a:r>
              <a:rPr lang="nl-NL" altLang="ja-JP" dirty="0" smtClean="0"/>
              <a:t> Open Issues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30, Brussels</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r>
              <a:rPr lang="en-US" dirty="0" smtClean="0"/>
              <a:t> </a:t>
            </a:r>
            <a:r>
              <a:rPr lang="en-US" dirty="0" smtClean="0"/>
              <a:t>2</a:t>
            </a:r>
            <a:r>
              <a:rPr lang="en-US" dirty="0" smtClean="0"/>
              <a:t>b: </a:t>
            </a:r>
            <a:r>
              <a:rPr lang="en-US" dirty="0" smtClean="0"/>
              <a:t>Group </a:t>
            </a:r>
            <a:r>
              <a:rPr lang="en-US" dirty="0" smtClean="0"/>
              <a:t>Subclass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dirty="0"/>
          </a:p>
        </p:txBody>
      </p:sp>
      <p:sp>
        <p:nvSpPr>
          <p:cNvPr id="11" name="Rectangle 10"/>
          <p:cNvSpPr/>
          <p:nvPr/>
        </p:nvSpPr>
        <p:spPr bwMode="auto">
          <a:xfrm>
            <a:off x="3200400" y="2261286"/>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Bidirectional</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bwMode="auto">
          <a:xfrm>
            <a:off x="3200400" y="1322172"/>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Group</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8" name="Shape 17"/>
          <p:cNvCxnSpPr>
            <a:stCxn id="13" idx="2"/>
            <a:endCxn id="11" idx="0"/>
          </p:cNvCxnSpPr>
          <p:nvPr/>
        </p:nvCxnSpPr>
        <p:spPr bwMode="auto">
          <a:xfrm rot="5400000">
            <a:off x="3962400" y="2032686"/>
            <a:ext cx="457200" cy="1588"/>
          </a:xfrm>
          <a:prstGeom prst="bentConnector3">
            <a:avLst>
              <a:gd name="adj1" fmla="val 50000"/>
            </a:avLst>
          </a:prstGeom>
          <a:solidFill>
            <a:schemeClr val="accent1"/>
          </a:solidFill>
          <a:ln w="9525" cap="flat" cmpd="sng" algn="ctr">
            <a:solidFill>
              <a:schemeClr val="tx1"/>
            </a:solidFill>
            <a:prstDash val="solid"/>
            <a:round/>
            <a:headEnd type="triangle" w="lg" len="lg"/>
            <a:tailEnd type="none" w="med" len="med"/>
          </a:ln>
          <a:effectLst/>
        </p:spPr>
      </p:cxnSp>
      <p:sp>
        <p:nvSpPr>
          <p:cNvPr id="16" name="Content Placeholder 2"/>
          <p:cNvSpPr txBox="1">
            <a:spLocks/>
          </p:cNvSpPr>
          <p:nvPr/>
        </p:nvSpPr>
        <p:spPr bwMode="auto">
          <a:xfrm>
            <a:off x="685800" y="3276600"/>
            <a:ext cx="7772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nml:bidirectional</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nml:link</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idRef</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urn:ogf:network:es.net:link_A_to_B</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nml:link</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idRef</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urn:ogf:network:es.net:link_B_to_A</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nml:bidirectional</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p:txBody>
      </p:sp>
      <p:sp>
        <p:nvSpPr>
          <p:cNvPr id="17" name="Content Placeholder 2"/>
          <p:cNvSpPr txBox="1">
            <a:spLocks/>
          </p:cNvSpPr>
          <p:nvPr/>
        </p:nvSpPr>
        <p:spPr bwMode="auto">
          <a:xfrm>
            <a:off x="533400" y="4648200"/>
            <a:ext cx="403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Pro</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lang="en-US" sz="2600" kern="0" dirty="0" smtClean="0">
                <a:latin typeface="+mn-lt"/>
                <a:ea typeface="+mn-ea"/>
                <a:cs typeface="+mn-cs"/>
              </a:rPr>
              <a:t>Few classes</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lang="en-US" sz="2600" kern="0" dirty="0" smtClean="0">
                <a:latin typeface="+mn-lt"/>
                <a:ea typeface="+mn-ea"/>
                <a:cs typeface="+mn-cs"/>
              </a:rPr>
              <a:t>Class-specific attributes (allows validation)</a:t>
            </a:r>
            <a:endParaRPr kumimoji="0" lang="en-US" sz="2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9" name="Content Placeholder 2"/>
          <p:cNvSpPr txBox="1">
            <a:spLocks/>
          </p:cNvSpPr>
          <p:nvPr/>
        </p:nvSpPr>
        <p:spPr bwMode="auto">
          <a:xfrm>
            <a:off x="4724400" y="4648200"/>
            <a:ext cx="38862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Con</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Harder to parse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r>
              <a:rPr lang="en-US" dirty="0" smtClean="0"/>
              <a:t> 3: Link attribute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dirty="0"/>
          </a:p>
        </p:txBody>
      </p:sp>
      <p:sp>
        <p:nvSpPr>
          <p:cNvPr id="16" name="Content Placeholder 2"/>
          <p:cNvSpPr txBox="1">
            <a:spLocks/>
          </p:cNvSpPr>
          <p:nvPr/>
        </p:nvSpPr>
        <p:spPr bwMode="auto">
          <a:xfrm>
            <a:off x="685800" y="3276600"/>
            <a:ext cx="7772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eaLnBrk="1" hangingPunct="1">
              <a:spcBef>
                <a:spcPts val="0"/>
              </a:spcBef>
              <a:buClr>
                <a:schemeClr val="accent2"/>
              </a:buCl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nml:link</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idRef</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urn:ogf:network:es.net:link_A_to_B</a:t>
            </a:r>
            <a:r>
              <a:rPr lang="en-US" sz="1600" kern="0" dirty="0" smtClean="0">
                <a:latin typeface="Lucida Sans Typewriter"/>
                <a:cs typeface="Lucida Sans Typewriter"/>
              </a:rPr>
              <a:t>"</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type=</a:t>
            </a:r>
            <a:r>
              <a:rPr lang="en-US" sz="1600" kern="0" dirty="0" smtClean="0">
                <a:latin typeface="Lucida Sans Typewriter"/>
                <a:cs typeface="Lucida Sans Typewriter"/>
              </a:rPr>
              <a:t>"</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bidirectional</a:t>
            </a:r>
            <a:r>
              <a:rPr lang="en-US" sz="1600" kern="0" dirty="0" smtClean="0">
                <a:latin typeface="Lucida Sans Typewriter"/>
                <a:cs typeface="Lucida Sans Typewriter"/>
              </a:rPr>
              <a:t>"</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endPar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endParaRPr>
          </a:p>
        </p:txBody>
      </p:sp>
      <p:sp>
        <p:nvSpPr>
          <p:cNvPr id="6" name="Content Placeholder 2"/>
          <p:cNvSpPr txBox="1">
            <a:spLocks/>
          </p:cNvSpPr>
          <p:nvPr/>
        </p:nvSpPr>
        <p:spPr bwMode="auto">
          <a:xfrm>
            <a:off x="533400" y="4648200"/>
            <a:ext cx="403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Pro</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Compact</a:t>
            </a:r>
          </a:p>
        </p:txBody>
      </p:sp>
      <p:sp>
        <p:nvSpPr>
          <p:cNvPr id="7" name="Content Placeholder 2"/>
          <p:cNvSpPr txBox="1">
            <a:spLocks/>
          </p:cNvSpPr>
          <p:nvPr/>
        </p:nvSpPr>
        <p:spPr bwMode="auto">
          <a:xfrm>
            <a:off x="4724400" y="4648200"/>
            <a:ext cx="38862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Con</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Need hacks</a:t>
            </a:r>
            <a:r>
              <a:rPr kumimoji="0" lang="en-US" sz="2600" b="0" i="0" u="none" strike="noStrike" kern="0" cap="none" spc="0" normalizeH="0" noProof="0" dirty="0" smtClean="0">
                <a:ln>
                  <a:noFill/>
                </a:ln>
                <a:solidFill>
                  <a:schemeClr val="tx1"/>
                </a:solidFill>
                <a:effectLst/>
                <a:uLnTx/>
                <a:uFillTx/>
                <a:latin typeface="+mn-lt"/>
                <a:ea typeface="+mn-ea"/>
                <a:cs typeface="+mn-cs"/>
              </a:rPr>
              <a:t> to related unidirectional and </a:t>
            </a:r>
            <a:r>
              <a:rPr lang="en-US" sz="2600" kern="0" dirty="0" smtClean="0">
                <a:latin typeface="+mn-lt"/>
                <a:ea typeface="+mn-ea"/>
                <a:cs typeface="+mn-cs"/>
              </a:rPr>
              <a:t>bidirectional ports/links</a:t>
            </a:r>
            <a:endParaRPr kumimoji="0" lang="en-US" sz="26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attribute: Why a Bad Idea?</a:t>
            </a:r>
            <a:endParaRPr lang="en-US" dirty="0"/>
          </a:p>
        </p:txBody>
      </p:sp>
      <p:sp>
        <p:nvSpPr>
          <p:cNvPr id="8" name="Oval 7"/>
          <p:cNvSpPr/>
          <p:nvPr/>
        </p:nvSpPr>
        <p:spPr bwMode="auto">
          <a:xfrm>
            <a:off x="4191000" y="58658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B</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0" name="Straight Connector 9"/>
          <p:cNvCxnSpPr/>
          <p:nvPr/>
        </p:nvCxnSpPr>
        <p:spPr bwMode="auto">
          <a:xfrm>
            <a:off x="990600" y="5865812"/>
            <a:ext cx="2667000" cy="1588"/>
          </a:xfrm>
          <a:prstGeom prst="line">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 name="Straight Connector 8"/>
          <p:cNvCxnSpPr/>
          <p:nvPr/>
        </p:nvCxnSpPr>
        <p:spPr bwMode="auto">
          <a:xfrm>
            <a:off x="990600" y="6323012"/>
            <a:ext cx="2667000" cy="1588"/>
          </a:xfrm>
          <a:prstGeom prst="line">
            <a:avLst/>
          </a:prstGeom>
          <a:solidFill>
            <a:schemeClr val="accent1"/>
          </a:solidFill>
          <a:ln w="9525" cap="flat" cmpd="sng" algn="ctr">
            <a:solidFill>
              <a:schemeClr val="tx1"/>
            </a:solidFill>
            <a:prstDash val="solid"/>
            <a:round/>
            <a:headEnd type="triangle" w="lg" len="lg"/>
            <a:tailEnd type="none" w="med" len="med"/>
          </a:ln>
          <a:effectLst/>
        </p:spPr>
      </p:cxnSp>
      <p:cxnSp>
        <p:nvCxnSpPr>
          <p:cNvPr id="11" name="Straight Connector 10"/>
          <p:cNvCxnSpPr/>
          <p:nvPr/>
        </p:nvCxnSpPr>
        <p:spPr bwMode="auto">
          <a:xfrm>
            <a:off x="5105400" y="5865812"/>
            <a:ext cx="2667000" cy="1588"/>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12" name="Straight Connector 11"/>
          <p:cNvCxnSpPr/>
          <p:nvPr/>
        </p:nvCxnSpPr>
        <p:spPr bwMode="auto">
          <a:xfrm>
            <a:off x="5105400" y="6323012"/>
            <a:ext cx="2667000" cy="1588"/>
          </a:xfrm>
          <a:prstGeom prst="line">
            <a:avLst/>
          </a:prstGeom>
          <a:solidFill>
            <a:schemeClr val="accent1"/>
          </a:solidFill>
          <a:ln w="9525" cap="flat" cmpd="sng" algn="ctr">
            <a:solidFill>
              <a:schemeClr val="tx1"/>
            </a:solidFill>
            <a:prstDash val="solid"/>
            <a:round/>
            <a:headEnd type="triangle" w="lg" len="lg"/>
            <a:tailEnd type="none" w="lg" len="lg"/>
          </a:ln>
          <a:effectLst/>
        </p:spPr>
      </p:cxnSp>
      <p:sp>
        <p:nvSpPr>
          <p:cNvPr id="13" name="Oval 12"/>
          <p:cNvSpPr/>
          <p:nvPr/>
        </p:nvSpPr>
        <p:spPr bwMode="auto">
          <a:xfrm>
            <a:off x="228600" y="58658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4" name="Oval 13"/>
          <p:cNvSpPr/>
          <p:nvPr/>
        </p:nvSpPr>
        <p:spPr bwMode="auto">
          <a:xfrm>
            <a:off x="8153400" y="58658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C</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Oval 14"/>
          <p:cNvSpPr/>
          <p:nvPr/>
        </p:nvSpPr>
        <p:spPr bwMode="auto">
          <a:xfrm>
            <a:off x="4191000" y="2819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7" name="Straight Connector 16"/>
          <p:cNvCxnSpPr/>
          <p:nvPr/>
        </p:nvCxnSpPr>
        <p:spPr bwMode="auto">
          <a:xfrm>
            <a:off x="990600" y="3048000"/>
            <a:ext cx="2667000" cy="1588"/>
          </a:xfrm>
          <a:prstGeom prst="line">
            <a:avLst/>
          </a:prstGeom>
          <a:solidFill>
            <a:schemeClr val="accent1"/>
          </a:solidFill>
          <a:ln w="9525" cap="flat" cmpd="sng" algn="ctr">
            <a:solidFill>
              <a:schemeClr val="tx1"/>
            </a:solidFill>
            <a:prstDash val="solid"/>
            <a:round/>
            <a:headEnd type="none" w="med" len="med"/>
            <a:tailEnd type="triangle" w="lg" len="lg"/>
          </a:ln>
          <a:effectLst/>
        </p:spPr>
      </p:cxnSp>
      <p:cxnSp>
        <p:nvCxnSpPr>
          <p:cNvPr id="18" name="Straight Connector 17"/>
          <p:cNvCxnSpPr/>
          <p:nvPr/>
        </p:nvCxnSpPr>
        <p:spPr bwMode="auto">
          <a:xfrm>
            <a:off x="990600" y="3579812"/>
            <a:ext cx="2667000" cy="1588"/>
          </a:xfrm>
          <a:prstGeom prst="line">
            <a:avLst/>
          </a:prstGeom>
          <a:solidFill>
            <a:schemeClr val="accent1"/>
          </a:solidFill>
          <a:ln w="9525" cap="flat" cmpd="sng" algn="ctr">
            <a:solidFill>
              <a:schemeClr val="tx1"/>
            </a:solidFill>
            <a:prstDash val="solid"/>
            <a:round/>
            <a:headEnd type="triangle" w="lg" len="lg"/>
            <a:tailEnd type="none" w="med" len="med"/>
          </a:ln>
          <a:effectLst/>
        </p:spPr>
      </p:cxnSp>
      <p:cxnSp>
        <p:nvCxnSpPr>
          <p:cNvPr id="19" name="Straight Connector 18"/>
          <p:cNvCxnSpPr/>
          <p:nvPr/>
        </p:nvCxnSpPr>
        <p:spPr bwMode="auto">
          <a:xfrm>
            <a:off x="5105400" y="3048000"/>
            <a:ext cx="2667000" cy="1588"/>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20" name="Straight Connector 19"/>
          <p:cNvCxnSpPr/>
          <p:nvPr/>
        </p:nvCxnSpPr>
        <p:spPr bwMode="auto">
          <a:xfrm>
            <a:off x="5105400" y="3579812"/>
            <a:ext cx="2667000" cy="1588"/>
          </a:xfrm>
          <a:prstGeom prst="line">
            <a:avLst/>
          </a:prstGeom>
          <a:solidFill>
            <a:schemeClr val="accent1"/>
          </a:solidFill>
          <a:ln w="9525" cap="flat" cmpd="sng" algn="ctr">
            <a:solidFill>
              <a:schemeClr val="tx1"/>
            </a:solidFill>
            <a:prstDash val="solid"/>
            <a:round/>
            <a:headEnd type="triangle" w="lg" len="lg"/>
            <a:tailEnd type="none" w="lg" len="lg"/>
          </a:ln>
          <a:effectLst/>
        </p:spPr>
      </p:cxnSp>
      <p:sp>
        <p:nvSpPr>
          <p:cNvPr id="21" name="Oval 20"/>
          <p:cNvSpPr/>
          <p:nvPr/>
        </p:nvSpPr>
        <p:spPr bwMode="auto">
          <a:xfrm>
            <a:off x="228600" y="2819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2" name="Oval 21"/>
          <p:cNvSpPr/>
          <p:nvPr/>
        </p:nvSpPr>
        <p:spPr bwMode="auto">
          <a:xfrm>
            <a:off x="8153400" y="2819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3" name="Oval 22"/>
          <p:cNvSpPr/>
          <p:nvPr/>
        </p:nvSpPr>
        <p:spPr bwMode="auto">
          <a:xfrm>
            <a:off x="4191000" y="33528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4" name="Oval 23"/>
          <p:cNvSpPr/>
          <p:nvPr/>
        </p:nvSpPr>
        <p:spPr bwMode="auto">
          <a:xfrm>
            <a:off x="228600" y="33528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5" name="Oval 24"/>
          <p:cNvSpPr/>
          <p:nvPr/>
        </p:nvSpPr>
        <p:spPr bwMode="auto">
          <a:xfrm>
            <a:off x="8153400" y="33528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7" name="Content Placeholder 2"/>
          <p:cNvSpPr txBox="1">
            <a:spLocks/>
          </p:cNvSpPr>
          <p:nvPr/>
        </p:nvSpPr>
        <p:spPr bwMode="auto">
          <a:xfrm>
            <a:off x="609600" y="1524000"/>
            <a:ext cx="77724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Unidirectional ports &amp; links, with grouping:</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lang="en-US" sz="2800" kern="0" dirty="0" smtClean="0">
                <a:latin typeface="+mn-lt"/>
                <a:ea typeface="+mn-ea"/>
                <a:cs typeface="+mn-cs"/>
              </a:rPr>
              <a:t>Clear how traffic flows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8" name="Rounded Rectangle 27"/>
          <p:cNvSpPr/>
          <p:nvPr/>
        </p:nvSpPr>
        <p:spPr bwMode="auto">
          <a:xfrm>
            <a:off x="4114800" y="2667000"/>
            <a:ext cx="609600" cy="1295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B</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9" name="Rounded Rectangle 28"/>
          <p:cNvSpPr/>
          <p:nvPr/>
        </p:nvSpPr>
        <p:spPr bwMode="auto">
          <a:xfrm>
            <a:off x="8077200" y="2667000"/>
            <a:ext cx="609600" cy="1295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C</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0" name="Rounded Rectangle 29"/>
          <p:cNvSpPr/>
          <p:nvPr/>
        </p:nvSpPr>
        <p:spPr bwMode="auto">
          <a:xfrm>
            <a:off x="152400" y="2667000"/>
            <a:ext cx="609600" cy="1295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A</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1" name="Content Placeholder 2"/>
          <p:cNvSpPr txBox="1">
            <a:spLocks/>
          </p:cNvSpPr>
          <p:nvPr/>
        </p:nvSpPr>
        <p:spPr bwMode="auto">
          <a:xfrm>
            <a:off x="685800" y="4495800"/>
            <a:ext cx="77724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Allow both unidirectional</a:t>
            </a:r>
            <a:r>
              <a:rPr kumimoji="0" lang="en-US" sz="2800" b="0" i="0" u="none" strike="noStrike" kern="0" cap="none" spc="0" normalizeH="0" noProof="0" dirty="0" smtClean="0">
                <a:ln>
                  <a:noFill/>
                </a:ln>
                <a:solidFill>
                  <a:schemeClr val="tx1"/>
                </a:solidFill>
                <a:effectLst/>
                <a:uLnTx/>
                <a:uFillTx/>
                <a:latin typeface="+mn-lt"/>
                <a:ea typeface="+mn-ea"/>
                <a:cs typeface="+mn-cs"/>
              </a:rPr>
              <a:t> and bidirectional:</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noProof="0" dirty="0" err="1" smtClean="0">
                <a:ln>
                  <a:noFill/>
                </a:ln>
                <a:solidFill>
                  <a:schemeClr val="tx1"/>
                </a:solidFill>
                <a:effectLst/>
                <a:uLnTx/>
                <a:uFillTx/>
                <a:latin typeface="+mn-lt"/>
                <a:ea typeface="+mn-ea"/>
                <a:cs typeface="+mn-cs"/>
              </a:rPr>
              <a:t>Un</a:t>
            </a:r>
            <a:r>
              <a:rPr lang="en-US" sz="2800" kern="0" noProof="0" dirty="0" err="1" smtClean="0">
                <a:latin typeface="+mn-lt"/>
                <a:ea typeface="+mn-ea"/>
                <a:cs typeface="+mn-cs"/>
              </a:rPr>
              <a:t>c</a:t>
            </a:r>
            <a:r>
              <a:rPr lang="en-US" sz="2800" kern="0" dirty="0" err="1" smtClean="0">
                <a:latin typeface="+mn-lt"/>
                <a:ea typeface="+mn-ea"/>
                <a:cs typeface="+mn-cs"/>
              </a:rPr>
              <a:t>lear</a:t>
            </a:r>
            <a:r>
              <a:rPr lang="en-US" sz="2800" kern="0" dirty="0" smtClean="0">
                <a:latin typeface="+mn-lt"/>
                <a:ea typeface="+mn-ea"/>
                <a:cs typeface="+mn-cs"/>
              </a:rPr>
              <a:t> how traffic flows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2" name="Freeform 31"/>
          <p:cNvSpPr/>
          <p:nvPr/>
        </p:nvSpPr>
        <p:spPr bwMode="auto">
          <a:xfrm>
            <a:off x="3060700" y="5886450"/>
            <a:ext cx="1303867" cy="438150"/>
          </a:xfrm>
          <a:custGeom>
            <a:avLst/>
            <a:gdLst>
              <a:gd name="connsiteX0" fmla="*/ 0 w 1303867"/>
              <a:gd name="connsiteY0" fmla="*/ 6350 h 315383"/>
              <a:gd name="connsiteX1" fmla="*/ 1041400 w 1303867"/>
              <a:gd name="connsiteY1" fmla="*/ 44450 h 315383"/>
              <a:gd name="connsiteX2" fmla="*/ 1155700 w 1303867"/>
              <a:gd name="connsiteY2" fmla="*/ 273050 h 315383"/>
              <a:gd name="connsiteX3" fmla="*/ 152400 w 1303867"/>
              <a:gd name="connsiteY3" fmla="*/ 298450 h 315383"/>
            </a:gdLst>
            <a:ahLst/>
            <a:cxnLst>
              <a:cxn ang="0">
                <a:pos x="connsiteX0" y="connsiteY0"/>
              </a:cxn>
              <a:cxn ang="0">
                <a:pos x="connsiteX1" y="connsiteY1"/>
              </a:cxn>
              <a:cxn ang="0">
                <a:pos x="connsiteX2" y="connsiteY2"/>
              </a:cxn>
              <a:cxn ang="0">
                <a:pos x="connsiteX3" y="connsiteY3"/>
              </a:cxn>
            </a:cxnLst>
            <a:rect l="l" t="t" r="r" b="b"/>
            <a:pathLst>
              <a:path w="1303867" h="315383">
                <a:moveTo>
                  <a:pt x="0" y="6350"/>
                </a:moveTo>
                <a:cubicBezTo>
                  <a:pt x="424391" y="3175"/>
                  <a:pt x="848783" y="0"/>
                  <a:pt x="1041400" y="44450"/>
                </a:cubicBezTo>
                <a:cubicBezTo>
                  <a:pt x="1234017" y="88900"/>
                  <a:pt x="1303867" y="230717"/>
                  <a:pt x="1155700" y="273050"/>
                </a:cubicBezTo>
                <a:cubicBezTo>
                  <a:pt x="1007533" y="315383"/>
                  <a:pt x="152400" y="298450"/>
                  <a:pt x="152400" y="298450"/>
                </a:cubicBezTo>
              </a:path>
            </a:pathLst>
          </a:custGeom>
          <a:noFill/>
          <a:ln w="9525"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3" name="Rectangle 32"/>
          <p:cNvSpPr/>
          <p:nvPr/>
        </p:nvSpPr>
        <p:spPr>
          <a:xfrm>
            <a:off x="3657600" y="5867400"/>
            <a:ext cx="355837" cy="461665"/>
          </a:xfrm>
          <a:prstGeom prst="rect">
            <a:avLst/>
          </a:prstGeom>
        </p:spPr>
        <p:txBody>
          <a:bodyPr wrap="none">
            <a:spAutoFit/>
          </a:bodyPr>
          <a:lstStyle/>
          <a:p>
            <a:r>
              <a:rPr lang="en-US" kern="0" dirty="0" smtClean="0"/>
              <a:t>?</a:t>
            </a:r>
            <a:endParaRPr lang="en-US" dirty="0"/>
          </a:p>
        </p:txBody>
      </p:sp>
      <p:sp>
        <p:nvSpPr>
          <p:cNvPr id="34" name="Freeform 33"/>
          <p:cNvSpPr/>
          <p:nvPr/>
        </p:nvSpPr>
        <p:spPr bwMode="auto">
          <a:xfrm flipH="1" flipV="1">
            <a:off x="4487333" y="5886450"/>
            <a:ext cx="1303867" cy="438150"/>
          </a:xfrm>
          <a:custGeom>
            <a:avLst/>
            <a:gdLst>
              <a:gd name="connsiteX0" fmla="*/ 0 w 1303867"/>
              <a:gd name="connsiteY0" fmla="*/ 6350 h 315383"/>
              <a:gd name="connsiteX1" fmla="*/ 1041400 w 1303867"/>
              <a:gd name="connsiteY1" fmla="*/ 44450 h 315383"/>
              <a:gd name="connsiteX2" fmla="*/ 1155700 w 1303867"/>
              <a:gd name="connsiteY2" fmla="*/ 273050 h 315383"/>
              <a:gd name="connsiteX3" fmla="*/ 152400 w 1303867"/>
              <a:gd name="connsiteY3" fmla="*/ 298450 h 315383"/>
            </a:gdLst>
            <a:ahLst/>
            <a:cxnLst>
              <a:cxn ang="0">
                <a:pos x="connsiteX0" y="connsiteY0"/>
              </a:cxn>
              <a:cxn ang="0">
                <a:pos x="connsiteX1" y="connsiteY1"/>
              </a:cxn>
              <a:cxn ang="0">
                <a:pos x="connsiteX2" y="connsiteY2"/>
              </a:cxn>
              <a:cxn ang="0">
                <a:pos x="connsiteX3" y="connsiteY3"/>
              </a:cxn>
            </a:cxnLst>
            <a:rect l="l" t="t" r="r" b="b"/>
            <a:pathLst>
              <a:path w="1303867" h="315383">
                <a:moveTo>
                  <a:pt x="0" y="6350"/>
                </a:moveTo>
                <a:cubicBezTo>
                  <a:pt x="424391" y="3175"/>
                  <a:pt x="848783" y="0"/>
                  <a:pt x="1041400" y="44450"/>
                </a:cubicBezTo>
                <a:cubicBezTo>
                  <a:pt x="1234017" y="88900"/>
                  <a:pt x="1303867" y="230717"/>
                  <a:pt x="1155700" y="273050"/>
                </a:cubicBezTo>
                <a:cubicBezTo>
                  <a:pt x="1007533" y="315383"/>
                  <a:pt x="152400" y="298450"/>
                  <a:pt x="152400" y="298450"/>
                </a:cubicBezTo>
              </a:path>
            </a:pathLst>
          </a:custGeom>
          <a:noFill/>
          <a:ln w="9525"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5" name="Rectangle 34"/>
          <p:cNvSpPr/>
          <p:nvPr/>
        </p:nvSpPr>
        <p:spPr>
          <a:xfrm>
            <a:off x="4864100" y="5848350"/>
            <a:ext cx="355837" cy="461665"/>
          </a:xfrm>
          <a:prstGeom prst="rect">
            <a:avLst/>
          </a:prstGeom>
        </p:spPr>
        <p:txBody>
          <a:bodyPr wrap="none">
            <a:spAutoFit/>
          </a:bodyPr>
          <a:lstStyle/>
          <a:p>
            <a:r>
              <a:rPr lang="en-US" kern="0"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A-B-</a:t>
            </a:r>
            <a:r>
              <a:rPr lang="en-US" dirty="0" smtClean="0"/>
              <a:t>C (1/2)</a:t>
            </a:r>
            <a:endParaRPr lang="en-US" dirty="0"/>
          </a:p>
        </p:txBody>
      </p:sp>
      <p:sp>
        <p:nvSpPr>
          <p:cNvPr id="3" name="Content Placeholder 2"/>
          <p:cNvSpPr>
            <a:spLocks noGrp="1"/>
          </p:cNvSpPr>
          <p:nvPr>
            <p:ph idx="1"/>
          </p:nvPr>
        </p:nvSpPr>
        <p:spPr>
          <a:xfrm>
            <a:off x="685800" y="1524000"/>
            <a:ext cx="7772400" cy="4800600"/>
          </a:xfrm>
        </p:spPr>
        <p:txBody>
          <a:bodyPr/>
          <a:lstStyle/>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-C"&gt;</a:t>
            </a: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link_C_to_A</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nml:bidirectionallink</a:t>
            </a:r>
            <a:r>
              <a:rPr lang="en-US" sz="1400" dirty="0" smtClean="0">
                <a:latin typeface="Lucida Sans Typewriter"/>
                <a:cs typeface="Lucida Sans Typewriter"/>
              </a:rPr>
              <a:t>&gt;</a:t>
            </a:r>
            <a:endParaRPr lang="en-US" sz="1400" dirty="0" smtClean="0">
              <a:latin typeface="Lucida Sans Typewriter"/>
              <a:cs typeface="Lucida Sans Typewriter"/>
            </a:endParaRP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link_C_to_A</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link_B_to_A</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dirty="0" smtClean="0">
                <a:latin typeface="Lucida Sans Typewriter"/>
                <a:cs typeface="Lucida Sans Typewriter"/>
              </a:rPr>
              <a:t>&gt;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13</a:t>
            </a:fld>
            <a:endParaRPr lang="en-US" altLang="ja-JP"/>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A-B-</a:t>
            </a:r>
            <a:r>
              <a:rPr lang="en-US" dirty="0" smtClean="0"/>
              <a:t>C (2/2)</a:t>
            </a:r>
            <a:endParaRPr lang="en-US" dirty="0"/>
          </a:p>
        </p:txBody>
      </p:sp>
      <p:sp>
        <p:nvSpPr>
          <p:cNvPr id="3" name="Content Placeholder 2"/>
          <p:cNvSpPr>
            <a:spLocks noGrp="1"/>
          </p:cNvSpPr>
          <p:nvPr>
            <p:ph idx="1"/>
          </p:nvPr>
        </p:nvSpPr>
        <p:spPr>
          <a:xfrm>
            <a:off x="685800" y="1524000"/>
            <a:ext cx="7772400" cy="4800600"/>
          </a:xfrm>
        </p:spPr>
        <p:txBody>
          <a:bodyPr/>
          <a:lstStyle/>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-C"&gt;</a:t>
            </a: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nml:bidirectionallink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nml:bidirectionallink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bilink_B</a:t>
            </a:r>
            <a:r>
              <a:rPr lang="en-US" sz="1400" b="1" dirty="0" smtClean="0">
                <a:latin typeface="Lucida Sans Typewriter"/>
                <a:cs typeface="Lucida Sans Typewriter"/>
              </a:rPr>
              <a:t>-C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nml:bidirectionallink</a:t>
            </a:r>
            <a:r>
              <a:rPr lang="en-US" sz="1400" dirty="0" smtClean="0">
                <a:latin typeface="Lucida Sans Typewriter"/>
                <a:cs typeface="Lucida Sans Typewriter"/>
              </a:rPr>
              <a:t>&gt;</a:t>
            </a:r>
            <a:endParaRPr lang="en-US" sz="1400" dirty="0" smtClean="0">
              <a:latin typeface="Lucida Sans Typewriter"/>
              <a:cs typeface="Lucida Sans Typewriter"/>
            </a:endParaRP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link_B_to_A</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bilink_B</a:t>
            </a:r>
            <a:r>
              <a:rPr lang="en-US" sz="1400" b="1" dirty="0" smtClean="0">
                <a:latin typeface="Lucida Sans Typewriter"/>
                <a:cs typeface="Lucida Sans Typewriter"/>
              </a:rPr>
              <a:t>-C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idRef</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sp>
        <p:nvSpPr>
          <p:cNvPr id="5" name="Content Placeholder 2"/>
          <p:cNvSpPr txBox="1">
            <a:spLocks/>
          </p:cNvSpPr>
          <p:nvPr/>
        </p:nvSpPr>
        <p:spPr bwMode="auto">
          <a:xfrm>
            <a:off x="609600" y="5257800"/>
            <a:ext cx="80772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Do not allow relations between</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bidirectionallinks</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0" i="0" u="none" strike="noStrike" kern="0" cap="none" spc="0" normalizeH="0" baseline="0" noProof="0" dirty="0" smtClean="0">
                <a:ln>
                  <a:noFill/>
                </a:ln>
                <a:solidFill>
                  <a:schemeClr val="tx1"/>
                </a:solidFill>
                <a:effectLst/>
                <a:uLnTx/>
                <a:uFillTx/>
                <a:latin typeface="+mn-lt"/>
                <a:ea typeface="+mn-ea"/>
                <a:cs typeface="+mn-cs"/>
              </a:rPr>
              <a:t>only between </a:t>
            </a:r>
            <a:r>
              <a:rPr kumimoji="0" lang="en-US" sz="2800" b="0" i="0" u="none" strike="noStrike" kern="0" cap="none" spc="0" normalizeH="0" baseline="0" noProof="0" dirty="0" smtClean="0">
                <a:ln>
                  <a:noFill/>
                </a:ln>
                <a:solidFill>
                  <a:schemeClr val="tx1"/>
                </a:solidFill>
                <a:effectLst/>
                <a:uLnTx/>
                <a:uFillTx/>
                <a:latin typeface="+mn-lt"/>
                <a:ea typeface="+mn-ea"/>
                <a:cs typeface="+mn-cs"/>
              </a:rPr>
              <a:t>links.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Rectangle 5"/>
          <p:cNvSpPr/>
          <p:nvPr/>
        </p:nvSpPr>
        <p:spPr>
          <a:xfrm>
            <a:off x="685800" y="1524000"/>
            <a:ext cx="7848600" cy="1384995"/>
          </a:xfrm>
          <a:prstGeom prst="rect">
            <a:avLst/>
          </a:prstGeom>
        </p:spPr>
        <p:txBody>
          <a:bodyPr wrap="square">
            <a:spAutoFit/>
          </a:bodyPr>
          <a:lstStyle/>
          <a:p>
            <a:pPr algn="l">
              <a:spcAft>
                <a:spcPts val="0"/>
              </a:spcAft>
              <a:buNone/>
            </a:pPr>
            <a:r>
              <a:rPr lang="en-US" sz="1400" strike="sngStrike" dirty="0" smtClean="0">
                <a:latin typeface="Lucida Sans Typewriter"/>
                <a:cs typeface="Lucida Sans Typewriter"/>
              </a:rPr>
              <a:t>&lt;</a:t>
            </a:r>
            <a:r>
              <a:rPr lang="en-US" sz="1400" b="1" strike="sngStrike" dirty="0" err="1" smtClean="0">
                <a:latin typeface="Lucida Sans Typewriter"/>
                <a:cs typeface="Lucida Sans Typewriter"/>
              </a:rPr>
              <a:t>nml:bidirectionallink</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idRef</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bilink_A</a:t>
            </a:r>
            <a:r>
              <a:rPr lang="en-US" sz="1400" b="1" strike="sngStrike" dirty="0" smtClean="0">
                <a:latin typeface="Lucida Sans Typewriter"/>
                <a:cs typeface="Lucida Sans Typewriter"/>
              </a:rPr>
              <a:t>-C"&gt;</a:t>
            </a:r>
            <a:endParaRPr lang="en-US" sz="1400" strike="sngStrike" dirty="0" smtClean="0">
              <a:latin typeface="Lucida Sans Typewriter"/>
              <a:cs typeface="Lucida Sans Typewriter"/>
            </a:endParaRPr>
          </a:p>
          <a:p>
            <a:pPr algn="l">
              <a:spcAft>
                <a:spcPts val="0"/>
              </a:spcAft>
              <a:buNone/>
            </a:pPr>
            <a:r>
              <a:rPr lang="en-US" sz="1400" strike="sngStrike" dirty="0" smtClean="0">
                <a:latin typeface="Lucida Sans Typewriter"/>
                <a:cs typeface="Lucida Sans Typewriter"/>
              </a:rPr>
              <a:t>  &lt;</a:t>
            </a:r>
            <a:r>
              <a:rPr lang="en-US" sz="1400" strike="sngStrike" dirty="0" err="1" smtClean="0">
                <a:latin typeface="Lucida Sans Typewriter"/>
                <a:cs typeface="Lucida Sans Typewriter"/>
              </a:rPr>
              <a:t>nml:relation</a:t>
            </a:r>
            <a:r>
              <a:rPr lang="en-US" sz="1400" strike="sngStrike" dirty="0" smtClean="0">
                <a:latin typeface="Lucida Sans Typewriter"/>
                <a:cs typeface="Lucida Sans Typewriter"/>
              </a:rPr>
              <a:t> type="</a:t>
            </a:r>
            <a:r>
              <a:rPr lang="en-US" sz="1400" strike="sngStrike" dirty="0" err="1" smtClean="0">
                <a:latin typeface="Lucida Sans Typewriter"/>
                <a:cs typeface="Lucida Sans Typewriter"/>
              </a:rPr>
              <a:t>serialcompound</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b="1" strike="sngStrike" dirty="0" err="1" smtClean="0">
                <a:latin typeface="Lucida Sans Typewriter"/>
                <a:cs typeface="Lucida Sans Typewriter"/>
              </a:rPr>
              <a:t>nml:bidirectionallink</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idRef</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bilink_A</a:t>
            </a:r>
            <a:r>
              <a:rPr lang="en-US" sz="1400" b="1" strike="sngStrike" dirty="0" smtClean="0">
                <a:latin typeface="Lucida Sans Typewriter"/>
                <a:cs typeface="Lucida Sans Typewriter"/>
              </a:rPr>
              <a:t>-B</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b="1" strike="sngStrike" dirty="0" err="1" smtClean="0">
                <a:latin typeface="Lucida Sans Typewriter"/>
                <a:cs typeface="Lucida Sans Typewriter"/>
              </a:rPr>
              <a:t>nml:bidirectionallink</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idRef</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bilink_B</a:t>
            </a:r>
            <a:r>
              <a:rPr lang="en-US" sz="1400" b="1" strike="sngStrike" dirty="0" smtClean="0">
                <a:latin typeface="Lucida Sans Typewriter"/>
                <a:cs typeface="Lucida Sans Typewriter"/>
              </a:rPr>
              <a:t>-C</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strike="sngStrike" dirty="0" err="1" smtClean="0">
                <a:latin typeface="Lucida Sans Typewriter"/>
                <a:cs typeface="Lucida Sans Typewriter"/>
              </a:rPr>
              <a:t>nml:relation</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&lt;/</a:t>
            </a:r>
            <a:r>
              <a:rPr lang="en-US" sz="1400" b="1" strike="sngStrike" dirty="0" err="1" smtClean="0">
                <a:latin typeface="Lucida Sans Typewriter"/>
                <a:cs typeface="Lucida Sans Typewriter"/>
              </a:rPr>
              <a:t>nml:bidirectionallink</a:t>
            </a:r>
            <a:r>
              <a:rPr lang="en-US" sz="1400" strike="sngStrike" dirty="0" smtClean="0">
                <a:latin typeface="Lucida Sans Typewriter"/>
                <a:cs typeface="Lucida Sans Typewriter"/>
              </a:rPr>
              <a:t>&gt;</a:t>
            </a:r>
            <a:endParaRPr lang="en-US" sz="1400" strike="sngStrike" dirty="0" smtClean="0">
              <a:latin typeface="Lucida Sans Typewriter"/>
              <a:cs typeface="Lucida Sans Typewrite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Adaptation</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Between</a:t>
            </a:r>
            <a:r>
              <a:rPr lang="nl-NL" altLang="ja-JP" dirty="0" smtClean="0"/>
              <a:t> links </a:t>
            </a:r>
            <a:r>
              <a:rPr lang="nl-NL" altLang="ja-JP" dirty="0" err="1" smtClean="0"/>
              <a:t>or</a:t>
            </a:r>
            <a:r>
              <a:rPr lang="nl-NL" altLang="ja-JP" dirty="0" smtClean="0"/>
              <a:t> </a:t>
            </a:r>
            <a:r>
              <a:rPr lang="nl-NL" altLang="ja-JP" dirty="0" err="1" smtClean="0"/>
              <a:t>between</a:t>
            </a:r>
            <a:r>
              <a:rPr lang="nl-NL" altLang="ja-JP" dirty="0" smtClean="0"/>
              <a:t> </a:t>
            </a:r>
            <a:r>
              <a:rPr lang="nl-NL" altLang="ja-JP" dirty="0" err="1" smtClean="0"/>
              <a:t>ports</a:t>
            </a:r>
            <a:r>
              <a:rPr lang="nl-NL" altLang="ja-JP" dirty="0" smtClean="0"/>
              <a:t>?</a:t>
            </a:r>
            <a:endParaRPr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Adaptation</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16</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t>
            </a:r>
            <a:endParaRPr lang="en-US" dirty="0"/>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a:t>
            </a:r>
            <a:endParaRPr lang="en-US" dirty="0"/>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t>
            </a:r>
            <a:endParaRPr lang="en-US" dirty="0"/>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91251" y="27338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91251" y="23870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3"/>
          <p:cNvGrpSpPr/>
          <p:nvPr/>
        </p:nvGrpSpPr>
        <p:grpSpPr>
          <a:xfrm>
            <a:off x="4864100" y="4419600"/>
            <a:ext cx="1803400" cy="304800"/>
            <a:chOff x="4864100" y="4419600"/>
            <a:chExt cx="1803400" cy="304800"/>
          </a:xfrm>
        </p:grpSpPr>
        <p:cxnSp>
          <p:nvCxnSpPr>
            <p:cNvPr id="25" name="Straight Connector 24"/>
            <p:cNvCxnSpPr/>
            <p:nvPr/>
          </p:nvCxnSpPr>
          <p:spPr>
            <a:xfrm flipV="1">
              <a:off x="4864100" y="44196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5720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324600" y="45720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4600" y="44196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 name="Group 33"/>
          <p:cNvGrpSpPr/>
          <p:nvPr/>
        </p:nvGrpSpPr>
        <p:grpSpPr>
          <a:xfrm>
            <a:off x="3111316" y="2387854"/>
            <a:ext cx="216925" cy="2187792"/>
            <a:chOff x="3111316" y="2387854"/>
            <a:chExt cx="216925" cy="2187792"/>
          </a:xfrm>
        </p:grpSpPr>
        <p:cxnSp>
          <p:nvCxnSpPr>
            <p:cNvPr id="35" name="Straight Connector 34"/>
            <p:cNvCxnSpPr>
              <a:stCxn id="41" idx="3"/>
            </p:cNvCxnSpPr>
            <p:nvPr/>
          </p:nvCxnSpPr>
          <p:spPr>
            <a:xfrm rot="16200000" flipH="1">
              <a:off x="2484678" y="3838037"/>
              <a:ext cx="1472710" cy="250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2809447" y="2746357"/>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6200000" flipH="1">
              <a:off x="3055680" y="2920360"/>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21945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54375"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68650" y="2390775"/>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Isosceles Triangle 40"/>
            <p:cNvSpPr/>
            <p:nvPr/>
          </p:nvSpPr>
          <p:spPr>
            <a:xfrm flipV="1">
              <a:off x="3111316" y="3102936"/>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41"/>
          <p:cNvGrpSpPr/>
          <p:nvPr/>
        </p:nvGrpSpPr>
        <p:grpSpPr>
          <a:xfrm>
            <a:off x="8234726" y="2386473"/>
            <a:ext cx="216925" cy="2188066"/>
            <a:chOff x="8234726" y="2386473"/>
            <a:chExt cx="216925" cy="2188066"/>
          </a:xfrm>
        </p:grpSpPr>
        <p:cxnSp>
          <p:nvCxnSpPr>
            <p:cNvPr id="43" name="Straight Connector 42"/>
            <p:cNvCxnSpPr/>
            <p:nvPr/>
          </p:nvCxnSpPr>
          <p:spPr>
            <a:xfrm rot="5400000">
              <a:off x="7611883" y="3839929"/>
              <a:ext cx="1468425" cy="795"/>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flipH="1">
              <a:off x="8019963" y="2744976"/>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8105906" y="2918979"/>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8248650" y="4572001"/>
              <a:ext cx="95250" cy="1"/>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261350"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248650" y="2387600"/>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Isosceles Triangle 48"/>
            <p:cNvSpPr/>
            <p:nvPr/>
          </p:nvSpPr>
          <p:spPr>
            <a:xfrm flipV="1">
              <a:off x="8234726" y="3089500"/>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TextBox 54"/>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56" name="TextBox 55"/>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57" name="TextBox 56"/>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58" name="TextBox 57"/>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59" name="TextBox 58"/>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60" name="TextBox 59"/>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sp>
        <p:nvSpPr>
          <p:cNvPr id="75" name="TextBox 74"/>
          <p:cNvSpPr txBox="1"/>
          <p:nvPr/>
        </p:nvSpPr>
        <p:spPr>
          <a:xfrm>
            <a:off x="5054523" y="2510135"/>
            <a:ext cx="2032077" cy="461665"/>
          </a:xfrm>
          <a:prstGeom prst="rect">
            <a:avLst/>
          </a:prstGeom>
          <a:noFill/>
        </p:spPr>
        <p:txBody>
          <a:bodyPr wrap="none" rtlCol="0">
            <a:spAutoFit/>
          </a:bodyPr>
          <a:lstStyle/>
          <a:p>
            <a:r>
              <a:rPr lang="en-US" dirty="0" smtClean="0"/>
              <a:t>VLAN 8 (</a:t>
            </a:r>
            <a:r>
              <a:rPr lang="en-US" dirty="0" err="1" smtClean="0"/>
              <a:t>bcd</a:t>
            </a:r>
            <a:r>
              <a:rPr lang="en-US" dirty="0" smtClean="0"/>
              <a:t>)</a:t>
            </a:r>
            <a:endParaRPr lang="en-US" dirty="0"/>
          </a:p>
        </p:txBody>
      </p:sp>
      <p:sp>
        <p:nvSpPr>
          <p:cNvPr id="78" name="TextBox 77"/>
          <p:cNvSpPr txBox="1"/>
          <p:nvPr/>
        </p:nvSpPr>
        <p:spPr>
          <a:xfrm>
            <a:off x="5438996" y="2129135"/>
            <a:ext cx="1393681" cy="461665"/>
          </a:xfrm>
          <a:prstGeom prst="rect">
            <a:avLst/>
          </a:prstGeom>
          <a:noFill/>
        </p:spPr>
        <p:txBody>
          <a:bodyPr wrap="none" rtlCol="0">
            <a:spAutoFit/>
          </a:bodyPr>
          <a:lstStyle/>
          <a:p>
            <a:r>
              <a:rPr lang="en-US" dirty="0" smtClean="0"/>
              <a:t>VLAN 11</a:t>
            </a:r>
            <a:endParaRPr lang="en-US" dirty="0"/>
          </a:p>
        </p:txBody>
      </p:sp>
      <p:sp>
        <p:nvSpPr>
          <p:cNvPr id="51" name="TextBox 50"/>
          <p:cNvSpPr txBox="1"/>
          <p:nvPr/>
        </p:nvSpPr>
        <p:spPr>
          <a:xfrm>
            <a:off x="3276600" y="2057400"/>
            <a:ext cx="1070726" cy="338554"/>
          </a:xfrm>
          <a:prstGeom prst="rect">
            <a:avLst/>
          </a:prstGeom>
          <a:noFill/>
        </p:spPr>
        <p:txBody>
          <a:bodyPr wrap="none" rtlCol="0">
            <a:spAutoFit/>
          </a:bodyPr>
          <a:lstStyle/>
          <a:p>
            <a:r>
              <a:rPr lang="en-US" sz="1600" dirty="0" smtClean="0"/>
              <a:t>Qb_eth11</a:t>
            </a:r>
            <a:endParaRPr lang="en-US" sz="1600" dirty="0"/>
          </a:p>
        </p:txBody>
      </p:sp>
      <p:sp>
        <p:nvSpPr>
          <p:cNvPr id="52" name="TextBox 51"/>
          <p:cNvSpPr txBox="1"/>
          <p:nvPr/>
        </p:nvSpPr>
        <p:spPr>
          <a:xfrm>
            <a:off x="3276600" y="2438400"/>
            <a:ext cx="971841" cy="338554"/>
          </a:xfrm>
          <a:prstGeom prst="rect">
            <a:avLst/>
          </a:prstGeom>
          <a:noFill/>
        </p:spPr>
        <p:txBody>
          <a:bodyPr wrap="none" rtlCol="0">
            <a:spAutoFit/>
          </a:bodyPr>
          <a:lstStyle/>
          <a:p>
            <a:r>
              <a:rPr lang="en-US" sz="1600" dirty="0" smtClean="0"/>
              <a:t>Qb_eth8</a:t>
            </a:r>
            <a:endParaRPr lang="en-US" sz="1600" dirty="0"/>
          </a:p>
        </p:txBody>
      </p:sp>
      <p:sp>
        <p:nvSpPr>
          <p:cNvPr id="53" name="TextBox 52"/>
          <p:cNvSpPr txBox="1"/>
          <p:nvPr/>
        </p:nvSpPr>
        <p:spPr>
          <a:xfrm>
            <a:off x="3295560" y="4572000"/>
            <a:ext cx="971640" cy="338554"/>
          </a:xfrm>
          <a:prstGeom prst="rect">
            <a:avLst/>
          </a:prstGeom>
          <a:noFill/>
        </p:spPr>
        <p:txBody>
          <a:bodyPr wrap="none" rtlCol="0">
            <a:spAutoFit/>
          </a:bodyPr>
          <a:lstStyle/>
          <a:p>
            <a:r>
              <a:rPr lang="en-US" sz="1600" dirty="0" err="1" smtClean="0"/>
              <a:t>Qb_fiber</a:t>
            </a:r>
            <a:endParaRPr lang="en-US" sz="1600" dirty="0"/>
          </a:p>
        </p:txBody>
      </p:sp>
      <p:sp>
        <p:nvSpPr>
          <p:cNvPr id="54" name="TextBox 53"/>
          <p:cNvSpPr txBox="1"/>
          <p:nvPr/>
        </p:nvSpPr>
        <p:spPr>
          <a:xfrm>
            <a:off x="7250422" y="2057400"/>
            <a:ext cx="1059304" cy="338554"/>
          </a:xfrm>
          <a:prstGeom prst="rect">
            <a:avLst/>
          </a:prstGeom>
          <a:noFill/>
        </p:spPr>
        <p:txBody>
          <a:bodyPr wrap="none" rtlCol="0">
            <a:spAutoFit/>
          </a:bodyPr>
          <a:lstStyle/>
          <a:p>
            <a:r>
              <a:rPr lang="en-US" sz="1600" dirty="0" smtClean="0"/>
              <a:t>Rd_eth11</a:t>
            </a:r>
            <a:endParaRPr lang="en-US" sz="1600" dirty="0"/>
          </a:p>
        </p:txBody>
      </p:sp>
      <p:sp>
        <p:nvSpPr>
          <p:cNvPr id="61" name="TextBox 60"/>
          <p:cNvSpPr txBox="1"/>
          <p:nvPr/>
        </p:nvSpPr>
        <p:spPr>
          <a:xfrm>
            <a:off x="7250422" y="2438400"/>
            <a:ext cx="960419" cy="338554"/>
          </a:xfrm>
          <a:prstGeom prst="rect">
            <a:avLst/>
          </a:prstGeom>
          <a:noFill/>
        </p:spPr>
        <p:txBody>
          <a:bodyPr wrap="none" rtlCol="0">
            <a:spAutoFit/>
          </a:bodyPr>
          <a:lstStyle/>
          <a:p>
            <a:r>
              <a:rPr lang="en-US" sz="1600" dirty="0" smtClean="0"/>
              <a:t>Rd_eth8</a:t>
            </a:r>
            <a:endParaRPr lang="en-US" sz="1600" dirty="0"/>
          </a:p>
        </p:txBody>
      </p:sp>
      <p:sp>
        <p:nvSpPr>
          <p:cNvPr id="62" name="TextBox 61"/>
          <p:cNvSpPr txBox="1"/>
          <p:nvPr/>
        </p:nvSpPr>
        <p:spPr>
          <a:xfrm>
            <a:off x="7269381" y="4572000"/>
            <a:ext cx="960219" cy="338554"/>
          </a:xfrm>
          <a:prstGeom prst="rect">
            <a:avLst/>
          </a:prstGeom>
          <a:noFill/>
        </p:spPr>
        <p:txBody>
          <a:bodyPr wrap="none" rtlCol="0">
            <a:spAutoFit/>
          </a:bodyPr>
          <a:lstStyle/>
          <a:p>
            <a:r>
              <a:rPr lang="en-US" sz="1600" dirty="0" err="1" smtClean="0"/>
              <a:t>R</a:t>
            </a:r>
            <a:r>
              <a:rPr lang="en-US" sz="1600" dirty="0" err="1" smtClean="0"/>
              <a:t>d</a:t>
            </a:r>
            <a:r>
              <a:rPr lang="en-US" sz="1600" dirty="0" err="1" smtClean="0"/>
              <a:t>_fiber</a:t>
            </a:r>
            <a:endParaRPr lang="en-US" sz="1600" dirty="0"/>
          </a:p>
        </p:txBody>
      </p:sp>
      <p:sp>
        <p:nvSpPr>
          <p:cNvPr id="63" name="Content Placeholder 2"/>
          <p:cNvSpPr txBox="1">
            <a:spLocks/>
          </p:cNvSpPr>
          <p:nvPr/>
        </p:nvSpPr>
        <p:spPr bwMode="auto">
          <a:xfrm>
            <a:off x="609600" y="5257800"/>
            <a:ext cx="77724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lang="en-US" sz="2800" kern="0" dirty="0" smtClean="0">
                <a:latin typeface="+mn-lt"/>
                <a:ea typeface="+mn-ea"/>
                <a:cs typeface="+mn-cs"/>
              </a:rPr>
              <a:t>VLAN 11 is provided by link BCD</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Port</a:t>
            </a:r>
            <a:r>
              <a:rPr kumimoji="0" lang="en-US" sz="2800" b="0" i="0" u="none" strike="noStrike" kern="0" cap="none" spc="0" normalizeH="0" noProof="0" dirty="0" smtClean="0">
                <a:ln>
                  <a:noFill/>
                </a:ln>
                <a:solidFill>
                  <a:schemeClr val="tx1"/>
                </a:solidFill>
                <a:effectLst/>
                <a:uLnTx/>
                <a:uFillTx/>
                <a:latin typeface="+mn-lt"/>
                <a:ea typeface="+mn-ea"/>
                <a:cs typeface="+mn-cs"/>
              </a:rPr>
              <a:t> Qb_eth11 is provided by port </a:t>
            </a:r>
            <a:r>
              <a:rPr kumimoji="0" lang="en-US" sz="2800" b="0" i="0" u="none" strike="noStrike" kern="0" cap="none" spc="0" normalizeH="0" noProof="0" dirty="0" err="1" smtClean="0">
                <a:ln>
                  <a:noFill/>
                </a:ln>
                <a:solidFill>
                  <a:schemeClr val="tx1"/>
                </a:solidFill>
                <a:effectLst/>
                <a:uLnTx/>
                <a:uFillTx/>
                <a:latin typeface="+mn-lt"/>
                <a:ea typeface="+mn-ea"/>
                <a:cs typeface="+mn-cs"/>
              </a:rPr>
              <a:t>Qb_fiber</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Adaptation</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17</a:t>
            </a:fld>
            <a:endParaRPr lang="en-US" altLang="ja-JP"/>
          </a:p>
        </p:txBody>
      </p:sp>
      <p:sp>
        <p:nvSpPr>
          <p:cNvPr id="63" name="Content Placeholder 2"/>
          <p:cNvSpPr txBox="1">
            <a:spLocks/>
          </p:cNvSpPr>
          <p:nvPr/>
        </p:nvSpPr>
        <p:spPr bwMode="auto">
          <a:xfrm>
            <a:off x="6096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l" eaLnBrk="1" hangingPunct="1">
              <a:spcBef>
                <a:spcPct val="20000"/>
              </a:spcBef>
              <a:buClr>
                <a:schemeClr val="accent2"/>
              </a:buClr>
              <a:buFont typeface="Times" charset="0"/>
              <a:buChar char="•"/>
              <a:defRPr/>
            </a:pPr>
            <a:r>
              <a:rPr lang="en-US" sz="2800" kern="0" dirty="0" smtClean="0"/>
              <a:t>It is possible to have adaptation between ports, without having a link.</a:t>
            </a:r>
            <a:br>
              <a:rPr lang="en-US" sz="2800" kern="0" dirty="0" smtClean="0"/>
            </a:br>
            <a:r>
              <a:rPr lang="en-US" sz="2800" kern="0" dirty="0" smtClean="0"/>
              <a:t>E.g. port S_1550nm is provided by port </a:t>
            </a:r>
            <a:r>
              <a:rPr lang="en-US" sz="2800" kern="0" dirty="0" err="1" smtClean="0"/>
              <a:t>S_fiber</a:t>
            </a:r>
            <a:endParaRPr lang="en-US" sz="2800" kern="0" dirty="0" smtClean="0"/>
          </a:p>
          <a:p>
            <a:pPr marL="342900" indent="-342900" algn="l" eaLnBrk="1" hangingPunct="1">
              <a:spcBef>
                <a:spcPct val="20000"/>
              </a:spcBef>
              <a:buClr>
                <a:schemeClr val="accent2"/>
              </a:buClr>
              <a:buFont typeface="Times" charset="0"/>
              <a:buChar char="•"/>
              <a:defRPr/>
            </a:pPr>
            <a:r>
              <a:rPr lang="en-US" sz="2800" kern="0" dirty="0" smtClean="0"/>
              <a:t>Links without ports do not exist.</a:t>
            </a:r>
          </a:p>
          <a:p>
            <a:pPr marL="342900" indent="-342900" algn="l" eaLnBrk="1" hangingPunct="1">
              <a:spcBef>
                <a:spcPct val="20000"/>
              </a:spcBef>
              <a:buClr>
                <a:schemeClr val="accent2"/>
              </a:buClr>
              <a:buFont typeface="Times" charset="0"/>
              <a:buChar char="•"/>
              <a:defRPr/>
            </a:pPr>
            <a:r>
              <a:rPr lang="en-US" sz="2800" kern="0" dirty="0" smtClean="0"/>
              <a:t>Do we allow both, or is adaptations between links derived from adaptation between ports?</a:t>
            </a:r>
          </a:p>
          <a:p>
            <a:pPr marL="342900" indent="-342900" algn="l" eaLnBrk="1" hangingPunct="1">
              <a:spcBef>
                <a:spcPct val="20000"/>
              </a:spcBef>
              <a:buClr>
                <a:schemeClr val="accent2"/>
              </a:buClr>
              <a:defRPr/>
            </a:pPr>
            <a:r>
              <a:rPr lang="en-US" kern="0" dirty="0" smtClean="0">
                <a:solidFill>
                  <a:schemeClr val="accent2"/>
                </a:solidFill>
              </a:rPr>
              <a:t>E.g.</a:t>
            </a:r>
          </a:p>
          <a:p>
            <a:pPr marL="342900" lvl="0" indent="-342900" algn="l" eaLnBrk="1" hangingPunct="1">
              <a:spcBef>
                <a:spcPct val="20000"/>
              </a:spcBef>
              <a:buClr>
                <a:schemeClr val="accent2"/>
              </a:buClr>
              <a:buFont typeface="Times" charset="0"/>
              <a:buChar char="•"/>
              <a:defRPr/>
            </a:pPr>
            <a:r>
              <a:rPr lang="en-US" kern="0" dirty="0" smtClean="0">
                <a:solidFill>
                  <a:schemeClr val="accent2"/>
                </a:solidFill>
              </a:rPr>
              <a:t>Port Qb_eth11 is provided by port </a:t>
            </a:r>
            <a:r>
              <a:rPr lang="en-US" kern="0" dirty="0" err="1" smtClean="0">
                <a:solidFill>
                  <a:schemeClr val="accent2"/>
                </a:solidFill>
              </a:rPr>
              <a:t>Qb_fiber</a:t>
            </a:r>
            <a:endParaRPr lang="en-US" kern="0" dirty="0" smtClean="0">
              <a:solidFill>
                <a:schemeClr val="accent2"/>
              </a:solidFill>
            </a:endParaRPr>
          </a:p>
          <a:p>
            <a:pPr marL="342900" indent="-342900" algn="l" eaLnBrk="1" hangingPunct="1">
              <a:spcBef>
                <a:spcPct val="20000"/>
              </a:spcBef>
              <a:buClr>
                <a:schemeClr val="accent2"/>
              </a:buClr>
              <a:buFont typeface="Times" charset="0"/>
              <a:buChar char="•"/>
              <a:defRPr/>
            </a:pPr>
            <a:r>
              <a:rPr lang="en-US" kern="0" dirty="0" smtClean="0">
                <a:solidFill>
                  <a:schemeClr val="accent2"/>
                </a:solidFill>
              </a:rPr>
              <a:t>Link eth11 has source Qb_eth11</a:t>
            </a:r>
          </a:p>
          <a:p>
            <a:pPr marL="342900" indent="-342900" algn="l" eaLnBrk="1" hangingPunct="1">
              <a:spcBef>
                <a:spcPct val="20000"/>
              </a:spcBef>
              <a:buClr>
                <a:schemeClr val="accent2"/>
              </a:buClr>
              <a:buFont typeface="Times" charset="0"/>
              <a:buChar char="•"/>
              <a:defRPr/>
            </a:pPr>
            <a:r>
              <a:rPr lang="en-US" kern="0" dirty="0" smtClean="0">
                <a:solidFill>
                  <a:schemeClr val="accent2"/>
                </a:solidFill>
              </a:rPr>
              <a:t>Link BCD has source </a:t>
            </a:r>
            <a:r>
              <a:rPr lang="en-US" kern="0" dirty="0" err="1" smtClean="0">
                <a:solidFill>
                  <a:schemeClr val="accent2"/>
                </a:solidFill>
              </a:rPr>
              <a:t>Qb_fiber</a:t>
            </a:r>
            <a:endParaRPr lang="en-US" kern="0" dirty="0" smtClean="0">
              <a:solidFill>
                <a:schemeClr val="accent2"/>
              </a:solidFill>
            </a:endParaRPr>
          </a:p>
          <a:p>
            <a:pPr marL="342900" indent="-342900" algn="l" eaLnBrk="1" hangingPunct="1">
              <a:spcBef>
                <a:spcPct val="20000"/>
              </a:spcBef>
              <a:buClr>
                <a:schemeClr val="accent2"/>
              </a:buClr>
              <a:buFont typeface="Times" charset="0"/>
              <a:buChar char="•"/>
              <a:defRPr/>
            </a:pPr>
            <a:r>
              <a:rPr lang="en-US" kern="0" dirty="0" err="1" smtClean="0">
                <a:solidFill>
                  <a:schemeClr val="accent2"/>
                </a:solidFill>
                <a:sym typeface="Wingdings"/>
              </a:rPr>
              <a:t></a:t>
            </a:r>
            <a:r>
              <a:rPr lang="en-US" kern="0" dirty="0" smtClean="0">
                <a:solidFill>
                  <a:schemeClr val="accent2"/>
                </a:solidFill>
              </a:rPr>
              <a:t> Thus, link eth11 is provided by link BCD ?</a:t>
            </a:r>
            <a:endParaRPr lang="en-US" kern="0"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Volunteers</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Quick</a:t>
            </a:r>
            <a:r>
              <a:rPr lang="nl-NL" altLang="ja-JP" dirty="0" smtClean="0"/>
              <a:t>, run!</a:t>
            </a:r>
            <a:endParaRPr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Topical Volunteers</a:t>
            </a:r>
            <a:endParaRPr lang="en-US" dirty="0"/>
          </a:p>
        </p:txBody>
      </p:sp>
      <p:sp>
        <p:nvSpPr>
          <p:cNvPr id="3" name="Content Placeholder 2"/>
          <p:cNvSpPr>
            <a:spLocks noGrp="1"/>
          </p:cNvSpPr>
          <p:nvPr>
            <p:ph idx="1"/>
          </p:nvPr>
        </p:nvSpPr>
        <p:spPr>
          <a:xfrm>
            <a:off x="685800" y="1524000"/>
            <a:ext cx="7772400" cy="4733604"/>
          </a:xfrm>
        </p:spPr>
        <p:txBody>
          <a:bodyPr>
            <a:spAutoFit/>
          </a:bodyPr>
          <a:lstStyle/>
          <a:p>
            <a:pPr>
              <a:buClr>
                <a:srgbClr val="008000"/>
              </a:buClr>
            </a:pPr>
            <a:r>
              <a:rPr lang="en-US" altLang="ja-JP" sz="2600" dirty="0" smtClean="0"/>
              <a:t>Device / Node / Port concepts</a:t>
            </a:r>
            <a:endParaRPr lang="en-US" sz="2600" dirty="0" smtClean="0"/>
          </a:p>
          <a:p>
            <a:pPr>
              <a:buClr>
                <a:srgbClr val="0000FF"/>
              </a:buClr>
            </a:pPr>
            <a:r>
              <a:rPr lang="en-US" sz="2600" dirty="0" smtClean="0"/>
              <a:t>Network / Topology / Domain concept</a:t>
            </a:r>
            <a:r>
              <a:rPr lang="en-US" sz="2600" dirty="0" smtClean="0">
                <a:solidFill>
                  <a:srgbClr val="FF0000"/>
                </a:solidFill>
              </a:rPr>
              <a:t> </a:t>
            </a:r>
            <a:r>
              <a:rPr lang="en-US" sz="2600" dirty="0" err="1" smtClean="0">
                <a:solidFill>
                  <a:srgbClr val="008000"/>
                </a:solidFill>
              </a:rPr>
              <a:t>Inder</a:t>
            </a:r>
            <a:r>
              <a:rPr lang="en-US" sz="2600" dirty="0" smtClean="0">
                <a:solidFill>
                  <a:srgbClr val="008000"/>
                </a:solidFill>
              </a:rPr>
              <a:t>, </a:t>
            </a:r>
            <a:r>
              <a:rPr lang="en-US" sz="2600" dirty="0" err="1" smtClean="0">
                <a:solidFill>
                  <a:srgbClr val="008000"/>
                </a:solidFill>
              </a:rPr>
              <a:t>Jeroen</a:t>
            </a:r>
            <a:endParaRPr lang="en-US" sz="2600" dirty="0" smtClean="0">
              <a:solidFill>
                <a:srgbClr val="008000"/>
              </a:solidFill>
            </a:endParaRPr>
          </a:p>
          <a:p>
            <a:pPr>
              <a:buClr>
                <a:srgbClr val="0000FF"/>
              </a:buClr>
            </a:pPr>
            <a:r>
              <a:rPr lang="en-US" sz="2600" dirty="0" smtClean="0"/>
              <a:t>Adaptation / Layer concept </a:t>
            </a:r>
            <a:r>
              <a:rPr lang="en-US" sz="2600" dirty="0" smtClean="0">
                <a:solidFill>
                  <a:srgbClr val="008000"/>
                </a:solidFill>
              </a:rPr>
              <a:t>Freek, </a:t>
            </a:r>
            <a:r>
              <a:rPr lang="en-US" sz="2600" dirty="0" err="1" smtClean="0">
                <a:solidFill>
                  <a:srgbClr val="008000"/>
                </a:solidFill>
              </a:rPr>
              <a:t>Jeroen</a:t>
            </a:r>
            <a:endParaRPr lang="en-US" sz="2600" dirty="0" smtClean="0">
              <a:solidFill>
                <a:srgbClr val="008000"/>
              </a:solidFill>
            </a:endParaRPr>
          </a:p>
          <a:p>
            <a:pPr>
              <a:buClr>
                <a:srgbClr val="FF6600"/>
              </a:buClr>
            </a:pPr>
            <a:r>
              <a:rPr lang="en-US" sz="2600" dirty="0" smtClean="0"/>
              <a:t>Capabilities / Service concept</a:t>
            </a:r>
            <a:r>
              <a:rPr lang="en-US" sz="2600" dirty="0" smtClean="0">
                <a:solidFill>
                  <a:srgbClr val="FF0000"/>
                </a:solidFill>
              </a:rPr>
              <a:t> Martin</a:t>
            </a:r>
            <a:endParaRPr lang="en-US" sz="2600" dirty="0" smtClean="0"/>
          </a:p>
          <a:p>
            <a:pPr>
              <a:buClr>
                <a:srgbClr val="FF6600"/>
              </a:buClr>
            </a:pPr>
            <a:r>
              <a:rPr lang="en-US" sz="2600" dirty="0" smtClean="0"/>
              <a:t>Link / Path / Segment concepts </a:t>
            </a:r>
            <a:r>
              <a:rPr lang="en-US" sz="2600" dirty="0" smtClean="0">
                <a:solidFill>
                  <a:srgbClr val="FF0000"/>
                </a:solidFill>
              </a:rPr>
              <a:t>Martin, Chin</a:t>
            </a:r>
          </a:p>
          <a:p>
            <a:pPr>
              <a:buClr>
                <a:srgbClr val="FF6600"/>
              </a:buClr>
            </a:pPr>
            <a:r>
              <a:rPr lang="en-US" sz="2600" dirty="0" smtClean="0"/>
              <a:t>Syntax representation, Identifiers</a:t>
            </a:r>
            <a:r>
              <a:rPr lang="en-US" sz="2600" dirty="0" smtClean="0">
                <a:solidFill>
                  <a:srgbClr val="FF0000"/>
                </a:solidFill>
              </a:rPr>
              <a:t> Freek</a:t>
            </a:r>
          </a:p>
          <a:p>
            <a:pPr>
              <a:buClr>
                <a:srgbClr val="FF0000"/>
              </a:buClr>
            </a:pPr>
            <a:r>
              <a:rPr lang="en-US" altLang="ja-JP" sz="2600" dirty="0" smtClean="0"/>
              <a:t>Cross-connects and channels</a:t>
            </a:r>
          </a:p>
          <a:p>
            <a:endParaRPr lang="en-US" sz="2600" dirty="0" smtClean="0">
              <a:solidFill>
                <a:srgbClr val="FF0000"/>
              </a:solidFill>
            </a:endParaRPr>
          </a:p>
          <a:p>
            <a:endParaRPr lang="en-US" sz="2600" dirty="0"/>
          </a:p>
        </p:txBody>
      </p:sp>
      <p:sp>
        <p:nvSpPr>
          <p:cNvPr id="4" name="Footer Placeholder 3"/>
          <p:cNvSpPr>
            <a:spLocks noGrp="1"/>
          </p:cNvSpPr>
          <p:nvPr>
            <p:ph type="ftr" sz="quarter" idx="10"/>
          </p:nvPr>
        </p:nvSpPr>
        <p:spPr/>
        <p:txBody>
          <a:bodyPr/>
          <a:lstStyle/>
          <a:p>
            <a:fld id="{D90DB28C-AC42-A44B-98A5-FA4DED42F06D}" type="slidenum">
              <a:rPr lang="ja-JP" altLang="en-US" smtClean="0"/>
              <a:pPr/>
              <a:t>19</a:t>
            </a:fld>
            <a:endParaRPr lang="en-US" altLang="ja-JP"/>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295400"/>
            <a:ext cx="8610600" cy="5105400"/>
          </a:xfrm>
        </p:spPr>
        <p:txBody>
          <a:bodyPr/>
          <a:lstStyle/>
          <a:p>
            <a:pPr marL="685800">
              <a:spcBef>
                <a:spcPct val="0"/>
              </a:spcBef>
              <a:buNone/>
            </a:pPr>
            <a:r>
              <a:rPr lang="ja-JP" altLang="en-US" sz="1200" dirty="0" smtClean="0">
                <a:cs typeface="Arial"/>
              </a:rPr>
              <a:t>“</a:t>
            </a:r>
            <a:r>
              <a:rPr lang="en-US" altLang="ja-JP" sz="1200" dirty="0" smtClean="0">
                <a:cs typeface="Arial"/>
              </a:rPr>
              <a:t>I acknowledge that participation in this meeting is subject to the OGF Intellectual Property Policy.”</a:t>
            </a:r>
            <a:endParaRPr lang="en-US" altLang="ja-JP" sz="1200" dirty="0" smtClean="0">
              <a:cs typeface="Arial"/>
            </a:endParaRPr>
          </a:p>
          <a:p>
            <a:pPr marL="685800">
              <a:spcBef>
                <a:spcPct val="0"/>
              </a:spcBef>
              <a:buFont typeface="+mj-lt"/>
              <a:buAutoNum type="arabicPeriod"/>
            </a:pPr>
            <a:endParaRPr lang="en-US" sz="1300" dirty="0" smtClean="0"/>
          </a:p>
          <a:p>
            <a:pPr marL="685800">
              <a:spcBef>
                <a:spcPct val="0"/>
              </a:spcBef>
              <a:buFont typeface="+mj-lt"/>
              <a:buAutoNum type="arabicPeriod"/>
            </a:pPr>
            <a:r>
              <a:rPr lang="en-US" sz="1300" dirty="0" smtClean="0"/>
              <a:t>Some 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p>
          <a:p>
            <a:pPr marL="685800">
              <a:spcBef>
                <a:spcPct val="0"/>
              </a:spcBef>
              <a:buFont typeface="+mj-lt"/>
              <a:buAutoNum type="arabicPeriod"/>
            </a:pPr>
            <a:r>
              <a:rPr lang="en-US" sz="1300" dirty="0" smtClean="0"/>
              <a:t>The </a:t>
            </a:r>
            <a:r>
              <a:rPr lang="en-US" sz="1300" dirty="0" smtClean="0"/>
              <a:t>contributor acknowledges that the Open Grid Forum has no duty to publish or otherwise use or disseminate any contribution. </a:t>
            </a:r>
          </a:p>
          <a:p>
            <a:pPr marL="685800">
              <a:spcBef>
                <a:spcPct val="0"/>
              </a:spcBef>
              <a:buFont typeface="+mj-lt"/>
              <a:buAutoNum type="arabicPeriod"/>
            </a:pPr>
            <a:r>
              <a:rPr lang="en-US" sz="1300" dirty="0" smtClean="0"/>
              <a:t>The 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a:t>
            </a:r>
            <a:r>
              <a:rPr lang="en-US" sz="1300" dirty="0" smtClean="0"/>
              <a:t>.</a:t>
            </a:r>
          </a:p>
          <a:p>
            <a:pPr marL="685800">
              <a:spcBef>
                <a:spcPct val="0"/>
              </a:spcBef>
              <a:buFont typeface="+mj-lt"/>
              <a:buAutoNum type="arabicPeriod"/>
            </a:pPr>
            <a:r>
              <a:rPr lang="en-US" sz="1300" dirty="0" smtClean="0"/>
              <a:t>The </a:t>
            </a:r>
            <a:r>
              <a:rPr lang="en-US" sz="1300" dirty="0" smtClean="0"/>
              <a:t>contributor represents that contribution properly acknowledges major contributors. </a:t>
            </a:r>
          </a:p>
          <a:p>
            <a:pPr marL="685800">
              <a:spcBef>
                <a:spcPct val="0"/>
              </a:spcBef>
              <a:buFont typeface="+mj-lt"/>
              <a:buAutoNum type="arabicPeriod"/>
            </a:pPr>
            <a:r>
              <a:rPr lang="en-US" sz="1300" dirty="0" smtClean="0"/>
              <a:t>The 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a:t>
            </a:r>
            <a:r>
              <a:rPr lang="en-US" sz="1300" dirty="0" smtClean="0"/>
              <a:t>.</a:t>
            </a:r>
            <a:r>
              <a:rPr lang="en-US" sz="1300" dirty="0" smtClean="0"/>
              <a:t> Also, Freek will buy you a drink at the hotel bar this evening, if </a:t>
            </a:r>
            <a:r>
              <a:rPr lang="en-US" sz="1300" dirty="0" smtClean="0"/>
              <a:t>you scream </a:t>
            </a:r>
            <a:r>
              <a:rPr lang="en-US" sz="1300" dirty="0" smtClean="0"/>
              <a:t>“42” while this slide is up. </a:t>
            </a:r>
            <a:endParaRPr lang="en-US" sz="1300" dirty="0" smtClean="0"/>
          </a:p>
          <a:p>
            <a:pPr marL="685800">
              <a:spcBef>
                <a:spcPct val="0"/>
              </a:spcBef>
              <a:buFont typeface="+mj-lt"/>
              <a:buAutoNum type="arabicPeriod"/>
            </a:pPr>
            <a:r>
              <a:rPr lang="en-US" sz="1300" dirty="0" smtClean="0"/>
              <a:t>The 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a:t>
            </a:r>
            <a:r>
              <a:rPr lang="en-US" sz="1300" dirty="0" smtClean="0"/>
              <a:t>.</a:t>
            </a:r>
          </a:p>
          <a:p>
            <a:pPr marL="685800">
              <a:spcBef>
                <a:spcPct val="0"/>
              </a:spcBef>
              <a:buFont typeface="+mj-lt"/>
              <a:buAutoNum type="arabicPeriod"/>
            </a:pPr>
            <a:r>
              <a:rPr lang="en-US" sz="1300" dirty="0" smtClean="0"/>
              <a:t>The contributor represents that there are no limits to the contributor's ability to make the grants acknowledgments and agreements above that are reasonably and personally known to the contributor.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OGF28: Topical Volunteers</a:t>
            </a:r>
            <a:endParaRPr lang="en-US" dirty="0"/>
          </a:p>
        </p:txBody>
      </p:sp>
      <p:sp>
        <p:nvSpPr>
          <p:cNvPr id="3" name="Content Placeholder 2"/>
          <p:cNvSpPr>
            <a:spLocks noGrp="1"/>
          </p:cNvSpPr>
          <p:nvPr>
            <p:ph idx="1"/>
          </p:nvPr>
        </p:nvSpPr>
        <p:spPr>
          <a:xfrm>
            <a:off x="685800" y="1524000"/>
            <a:ext cx="7772400" cy="3853363"/>
          </a:xfrm>
        </p:spPr>
        <p:txBody>
          <a:bodyPr>
            <a:spAutoFit/>
          </a:bodyPr>
          <a:lstStyle/>
          <a:p>
            <a:pPr>
              <a:buClr>
                <a:schemeClr val="accent6"/>
              </a:buClr>
            </a:pPr>
            <a:r>
              <a:rPr lang="en-US" altLang="ja-JP" sz="2600" dirty="0" smtClean="0"/>
              <a:t>Device / Node / Port concepts</a:t>
            </a:r>
            <a:endParaRPr lang="en-US" sz="2600" dirty="0" smtClean="0"/>
          </a:p>
          <a:p>
            <a:pPr>
              <a:buClr>
                <a:schemeClr val="accent6"/>
              </a:buClr>
            </a:pPr>
            <a:r>
              <a:rPr lang="en-US" sz="2600" dirty="0" smtClean="0"/>
              <a:t>Network / Topology / Domain concept</a:t>
            </a:r>
          </a:p>
          <a:p>
            <a:pPr>
              <a:buClr>
                <a:schemeClr val="accent6"/>
              </a:buClr>
            </a:pPr>
            <a:r>
              <a:rPr lang="en-US" sz="2600" dirty="0" smtClean="0"/>
              <a:t>Capabilities / Service concept</a:t>
            </a:r>
          </a:p>
          <a:p>
            <a:pPr>
              <a:buClr>
                <a:schemeClr val="accent6"/>
              </a:buClr>
            </a:pPr>
            <a:r>
              <a:rPr lang="en-US" sz="2600" dirty="0" smtClean="0"/>
              <a:t>Adaptation / Layer refinement </a:t>
            </a:r>
            <a:r>
              <a:rPr lang="en-US" sz="2600" dirty="0" smtClean="0">
                <a:solidFill>
                  <a:srgbClr val="FF0000"/>
                </a:solidFill>
              </a:rPr>
              <a:t>Freek, </a:t>
            </a:r>
            <a:r>
              <a:rPr lang="en-US" sz="2600" dirty="0" err="1" smtClean="0">
                <a:solidFill>
                  <a:srgbClr val="FF0000"/>
                </a:solidFill>
              </a:rPr>
              <a:t>Jeroen</a:t>
            </a:r>
            <a:endParaRPr lang="en-US" sz="2600" dirty="0" smtClean="0"/>
          </a:p>
          <a:p>
            <a:pPr>
              <a:buClr>
                <a:schemeClr val="accent6"/>
              </a:buClr>
            </a:pPr>
            <a:r>
              <a:rPr lang="en-US" sz="2600" dirty="0" smtClean="0"/>
              <a:t>Link / Path / Segment concepts </a:t>
            </a:r>
            <a:r>
              <a:rPr lang="en-US" sz="2600" dirty="0" smtClean="0">
                <a:solidFill>
                  <a:srgbClr val="FF0000"/>
                </a:solidFill>
              </a:rPr>
              <a:t>Martin, Chin</a:t>
            </a:r>
          </a:p>
          <a:p>
            <a:pPr>
              <a:buClr>
                <a:schemeClr val="accent6"/>
              </a:buClr>
            </a:pPr>
            <a:r>
              <a:rPr lang="en-US" sz="2600" dirty="0" smtClean="0"/>
              <a:t>Syntax representation, Identifiers</a:t>
            </a:r>
            <a:r>
              <a:rPr lang="en-US" sz="2600" dirty="0" smtClean="0">
                <a:solidFill>
                  <a:srgbClr val="FF0000"/>
                </a:solidFill>
              </a:rPr>
              <a:t> Freek</a:t>
            </a:r>
          </a:p>
          <a:p>
            <a:pPr>
              <a:buClr>
                <a:schemeClr val="accent6"/>
              </a:buClr>
            </a:pPr>
            <a:r>
              <a:rPr lang="en-US" altLang="ja-JP" sz="2600" dirty="0" smtClean="0"/>
              <a:t>Cross-connects and channels</a:t>
            </a:r>
            <a:r>
              <a:rPr lang="en-US" sz="2600" dirty="0" smtClean="0"/>
              <a:t> </a:t>
            </a:r>
            <a:r>
              <a:rPr lang="en-US" sz="2600" dirty="0" smtClean="0">
                <a:solidFill>
                  <a:srgbClr val="FF0000"/>
                </a:solidFill>
              </a:rPr>
              <a:t>Jerry, Freek</a:t>
            </a:r>
            <a:endParaRPr lang="en-US" altLang="ja-JP" sz="2600" dirty="0" smtClean="0"/>
          </a:p>
          <a:p>
            <a:endParaRPr lang="en-US" sz="2600" dirty="0" smtClean="0">
              <a:solidFill>
                <a:srgbClr val="FF0000"/>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20</a:t>
            </a:fld>
            <a:endParaRPr lang="en-US" altLang="ja-JP"/>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OGF29: </a:t>
            </a:r>
            <a:r>
              <a:rPr lang="en-US" dirty="0" smtClean="0"/>
              <a:t>Topical Volunteers</a:t>
            </a:r>
            <a:endParaRPr lang="en-US" dirty="0"/>
          </a:p>
        </p:txBody>
      </p:sp>
      <p:sp>
        <p:nvSpPr>
          <p:cNvPr id="3" name="Content Placeholder 2"/>
          <p:cNvSpPr>
            <a:spLocks noGrp="1"/>
          </p:cNvSpPr>
          <p:nvPr>
            <p:ph idx="1"/>
          </p:nvPr>
        </p:nvSpPr>
        <p:spPr>
          <a:xfrm>
            <a:off x="685800" y="1524000"/>
            <a:ext cx="7772400" cy="4672048"/>
          </a:xfrm>
        </p:spPr>
        <p:txBody>
          <a:bodyPr>
            <a:spAutoFit/>
          </a:bodyPr>
          <a:lstStyle/>
          <a:p>
            <a:pPr>
              <a:buClr>
                <a:schemeClr val="accent6"/>
              </a:buClr>
            </a:pPr>
            <a:r>
              <a:rPr lang="en-US" altLang="ja-JP" sz="2400" dirty="0" smtClean="0"/>
              <a:t>Names and definitions of the relations between local and global identifiers</a:t>
            </a:r>
            <a:r>
              <a:rPr lang="en-US" altLang="ja-JP" sz="2400" dirty="0" smtClean="0">
                <a:solidFill>
                  <a:srgbClr val="FF0000"/>
                </a:solidFill>
              </a:rPr>
              <a:t> Martin</a:t>
            </a:r>
            <a:endParaRPr lang="en-US" altLang="ja-JP" sz="2400" dirty="0" smtClean="0"/>
          </a:p>
          <a:p>
            <a:pPr>
              <a:buClr>
                <a:schemeClr val="accent6"/>
              </a:buClr>
            </a:pPr>
            <a:r>
              <a:rPr lang="en-US" altLang="ja-JP" sz="2400" dirty="0" smtClean="0"/>
              <a:t>Global unique identifier issues </a:t>
            </a:r>
            <a:r>
              <a:rPr lang="en-US" altLang="ja-JP" sz="2400" dirty="0" smtClean="0">
                <a:solidFill>
                  <a:srgbClr val="FF0000"/>
                </a:solidFill>
              </a:rPr>
              <a:t>Freek &amp; </a:t>
            </a:r>
            <a:r>
              <a:rPr lang="en-US" altLang="ja-JP" sz="2400" dirty="0" err="1" smtClean="0">
                <a:solidFill>
                  <a:srgbClr val="FF0000"/>
                </a:solidFill>
              </a:rPr>
              <a:t>Inder</a:t>
            </a:r>
            <a:endParaRPr lang="en-US" altLang="ja-JP" sz="2400" dirty="0" smtClean="0">
              <a:solidFill>
                <a:srgbClr val="FF0000"/>
              </a:solidFill>
            </a:endParaRPr>
          </a:p>
          <a:p>
            <a:pPr>
              <a:buClr>
                <a:schemeClr val="accent6"/>
              </a:buClr>
            </a:pPr>
            <a:r>
              <a:rPr lang="en-US" altLang="ja-JP" sz="2400" dirty="0" smtClean="0"/>
              <a:t>Implications of unidirectional topologies </a:t>
            </a:r>
            <a:r>
              <a:rPr lang="en-US" altLang="ja-JP" sz="2400" dirty="0" smtClean="0">
                <a:solidFill>
                  <a:srgbClr val="FF0000"/>
                </a:solidFill>
              </a:rPr>
              <a:t>Martin &amp; </a:t>
            </a:r>
            <a:r>
              <a:rPr lang="en-US" altLang="ja-JP" sz="2400" dirty="0" err="1" smtClean="0">
                <a:solidFill>
                  <a:srgbClr val="FF0000"/>
                </a:solidFill>
              </a:rPr>
              <a:t>Gigi</a:t>
            </a:r>
            <a:endParaRPr lang="en-US" altLang="ja-JP" sz="2400" dirty="0" smtClean="0">
              <a:solidFill>
                <a:srgbClr val="FF0000"/>
              </a:solidFill>
            </a:endParaRPr>
          </a:p>
          <a:p>
            <a:pPr>
              <a:buClr>
                <a:schemeClr val="accent6"/>
              </a:buClr>
            </a:pPr>
            <a:r>
              <a:rPr lang="en-US" altLang="ja-JP" sz="2400" dirty="0" smtClean="0"/>
              <a:t>Use-case for protection </a:t>
            </a:r>
            <a:r>
              <a:rPr lang="en-US" altLang="ja-JP" sz="2400" dirty="0" smtClean="0">
                <a:solidFill>
                  <a:srgbClr val="FF0000"/>
                </a:solidFill>
              </a:rPr>
              <a:t>John </a:t>
            </a:r>
            <a:r>
              <a:rPr lang="en-US" altLang="ja-JP" sz="2400" dirty="0" err="1" smtClean="0">
                <a:solidFill>
                  <a:srgbClr val="FF0000"/>
                </a:solidFill>
              </a:rPr>
              <a:t>MacAuley</a:t>
            </a:r>
            <a:endParaRPr lang="en-US" altLang="ja-JP" sz="2400" dirty="0" smtClean="0">
              <a:solidFill>
                <a:srgbClr val="FF0000"/>
              </a:solidFill>
            </a:endParaRPr>
          </a:p>
          <a:p>
            <a:pPr>
              <a:buClr>
                <a:schemeClr val="accent6"/>
              </a:buClr>
            </a:pPr>
            <a:r>
              <a:rPr lang="en-US" altLang="ja-JP" sz="2400" dirty="0" smtClean="0"/>
              <a:t>Revise definition of multiplexing </a:t>
            </a:r>
            <a:r>
              <a:rPr lang="en-US" altLang="ja-JP" sz="2400" dirty="0" smtClean="0">
                <a:solidFill>
                  <a:srgbClr val="FF0000"/>
                </a:solidFill>
              </a:rPr>
              <a:t>Jerry &amp; Freek</a:t>
            </a:r>
          </a:p>
          <a:p>
            <a:pPr>
              <a:buClr>
                <a:schemeClr val="accent6"/>
              </a:buClr>
            </a:pPr>
            <a:r>
              <a:rPr lang="en-US" altLang="ja-JP" sz="2400" dirty="0" smtClean="0"/>
              <a:t>Setup a teleconference </a:t>
            </a:r>
            <a:r>
              <a:rPr lang="en-US" altLang="ja-JP" sz="2400" dirty="0" err="1" smtClean="0">
                <a:solidFill>
                  <a:srgbClr val="FF0000"/>
                </a:solidFill>
              </a:rPr>
              <a:t>Jeroen</a:t>
            </a:r>
            <a:endParaRPr lang="en-US" altLang="ja-JP" sz="2400" dirty="0" smtClean="0">
              <a:solidFill>
                <a:srgbClr val="FF0000"/>
              </a:solidFill>
            </a:endParaRPr>
          </a:p>
          <a:p>
            <a:pPr>
              <a:buClr>
                <a:schemeClr val="accent6"/>
              </a:buClr>
            </a:pPr>
            <a:r>
              <a:rPr lang="en-US" altLang="ja-JP" sz="2400" dirty="0" smtClean="0"/>
              <a:t>Apply the schema to the Dynamic </a:t>
            </a:r>
            <a:r>
              <a:rPr lang="en-US" altLang="ja-JP" sz="2400" dirty="0" err="1" smtClean="0"/>
              <a:t>Gole</a:t>
            </a:r>
            <a:r>
              <a:rPr lang="en-US" altLang="ja-JP" sz="2400" dirty="0" smtClean="0"/>
              <a:t> demonstration </a:t>
            </a:r>
            <a:r>
              <a:rPr lang="en-US" altLang="ja-JP" sz="2400" dirty="0" smtClean="0">
                <a:solidFill>
                  <a:srgbClr val="FF0000"/>
                </a:solidFill>
              </a:rPr>
              <a:t>Vangelis &amp; </a:t>
            </a:r>
            <a:r>
              <a:rPr lang="en-US" altLang="ja-JP" sz="2400" dirty="0" err="1" smtClean="0">
                <a:solidFill>
                  <a:srgbClr val="FF0000"/>
                </a:solidFill>
              </a:rPr>
              <a:t>Jeroen</a:t>
            </a:r>
            <a:endParaRPr lang="en-US" altLang="ja-JP" sz="2400" dirty="0" smtClean="0"/>
          </a:p>
          <a:p>
            <a:pPr>
              <a:buClr>
                <a:schemeClr val="accent6"/>
              </a:buClr>
            </a:pPr>
            <a:r>
              <a:rPr lang="en-US" altLang="ja-JP" sz="2400" dirty="0" smtClean="0"/>
              <a:t>Write a spec on the delegation of </a:t>
            </a:r>
            <a:r>
              <a:rPr lang="en-US" altLang="ja-JP" sz="2400" dirty="0" err="1" smtClean="0"/>
              <a:t>urn:ogf</a:t>
            </a:r>
            <a:r>
              <a:rPr lang="en-US" altLang="ja-JP" sz="2400" dirty="0" smtClean="0"/>
              <a:t> namespace </a:t>
            </a:r>
            <a:r>
              <a:rPr lang="en-US" altLang="ja-JP" sz="2400" dirty="0" smtClean="0">
                <a:solidFill>
                  <a:srgbClr val="FF0000"/>
                </a:solidFill>
              </a:rPr>
              <a:t>Freek &amp; Richard</a:t>
            </a:r>
          </a:p>
        </p:txBody>
      </p:sp>
      <p:sp>
        <p:nvSpPr>
          <p:cNvPr id="4" name="Footer Placeholder 3"/>
          <p:cNvSpPr>
            <a:spLocks noGrp="1"/>
          </p:cNvSpPr>
          <p:nvPr>
            <p:ph type="ftr" sz="quarter" idx="10"/>
          </p:nvPr>
        </p:nvSpPr>
        <p:spPr/>
        <p:txBody>
          <a:bodyPr/>
          <a:lstStyle/>
          <a:p>
            <a:fld id="{D90DB28C-AC42-A44B-98A5-FA4DED42F06D}" type="slidenum">
              <a:rPr lang="ja-JP" altLang="en-US" smtClean="0"/>
              <a:pPr/>
              <a:t>21</a:t>
            </a:fld>
            <a:endParaRPr lang="en-US" altLang="ja-JP"/>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OGF30: </a:t>
            </a:r>
            <a:r>
              <a:rPr lang="en-US" dirty="0" smtClean="0"/>
              <a:t>Topical Volunteers</a:t>
            </a:r>
            <a:endParaRPr lang="en-US" dirty="0"/>
          </a:p>
        </p:txBody>
      </p:sp>
      <p:sp>
        <p:nvSpPr>
          <p:cNvPr id="3" name="Content Placeholder 2"/>
          <p:cNvSpPr>
            <a:spLocks noGrp="1"/>
          </p:cNvSpPr>
          <p:nvPr>
            <p:ph idx="1"/>
          </p:nvPr>
        </p:nvSpPr>
        <p:spPr>
          <a:xfrm>
            <a:off x="685800" y="1524000"/>
            <a:ext cx="7772400" cy="4745914"/>
          </a:xfrm>
        </p:spPr>
        <p:txBody>
          <a:bodyPr>
            <a:spAutoFit/>
          </a:bodyPr>
          <a:lstStyle/>
          <a:p>
            <a:pPr>
              <a:buClr>
                <a:schemeClr val="accent6"/>
              </a:buClr>
            </a:pPr>
            <a:r>
              <a:rPr lang="en-US" altLang="ja-JP" sz="2400" dirty="0" smtClean="0"/>
              <a:t>B</a:t>
            </a:r>
            <a:r>
              <a:rPr lang="en-US" altLang="ja-JP" sz="2400" dirty="0" smtClean="0"/>
              <a:t>idirectional links, </a:t>
            </a:r>
            <a:r>
              <a:rPr lang="en-US" altLang="ja-JP" sz="2400" dirty="0" err="1" smtClean="0"/>
              <a:t>VLANs</a:t>
            </a:r>
            <a:r>
              <a:rPr lang="en-US" altLang="ja-JP" sz="2400" dirty="0" smtClean="0">
                <a:solidFill>
                  <a:srgbClr val="FF0000"/>
                </a:solidFill>
              </a:rPr>
              <a:t> </a:t>
            </a:r>
          </a:p>
          <a:p>
            <a:pPr>
              <a:buClr>
                <a:schemeClr val="accent6"/>
              </a:buClr>
            </a:pPr>
            <a:r>
              <a:rPr lang="en-US" altLang="ja-JP" sz="2400" dirty="0" smtClean="0"/>
              <a:t>Cross-connects, channels and </a:t>
            </a:r>
            <a:r>
              <a:rPr lang="en-US" altLang="ja-JP" sz="2400" dirty="0" smtClean="0"/>
              <a:t>labels</a:t>
            </a:r>
            <a:r>
              <a:rPr lang="en-US" altLang="ja-JP" sz="2400" dirty="0" smtClean="0">
                <a:solidFill>
                  <a:srgbClr val="FF0000"/>
                </a:solidFill>
              </a:rPr>
              <a:t> </a:t>
            </a:r>
            <a:endParaRPr lang="en-US" sz="2400" dirty="0" smtClean="0">
              <a:solidFill>
                <a:srgbClr val="FF0000"/>
              </a:solidFill>
            </a:endParaRPr>
          </a:p>
          <a:p>
            <a:pPr>
              <a:buClr>
                <a:schemeClr val="accent6"/>
              </a:buClr>
            </a:pPr>
            <a:r>
              <a:rPr lang="en-US" altLang="ja-JP" sz="2400" dirty="0" smtClean="0"/>
              <a:t>Revise </a:t>
            </a:r>
            <a:r>
              <a:rPr lang="en-US" altLang="ja-JP" sz="2400" dirty="0" smtClean="0"/>
              <a:t>definition of </a:t>
            </a:r>
            <a:r>
              <a:rPr lang="en-US" altLang="ja-JP" sz="2400" dirty="0" smtClean="0"/>
              <a:t>multiplexing</a:t>
            </a:r>
            <a:r>
              <a:rPr lang="en-US" altLang="ja-JP" sz="2400" dirty="0" smtClean="0">
                <a:solidFill>
                  <a:srgbClr val="FF0000"/>
                </a:solidFill>
              </a:rPr>
              <a:t> </a:t>
            </a:r>
          </a:p>
          <a:p>
            <a:pPr>
              <a:buClr>
                <a:schemeClr val="accent6"/>
              </a:buClr>
            </a:pPr>
            <a:r>
              <a:rPr lang="en-US" altLang="ja-JP" sz="2400" dirty="0" smtClean="0"/>
              <a:t>Setup a </a:t>
            </a:r>
            <a:r>
              <a:rPr lang="en-US" altLang="ja-JP" sz="2400" dirty="0" smtClean="0"/>
              <a:t>teleconference</a:t>
            </a:r>
            <a:r>
              <a:rPr lang="en-US" altLang="ja-JP" sz="2400" dirty="0" smtClean="0">
                <a:solidFill>
                  <a:srgbClr val="FF0000"/>
                </a:solidFill>
              </a:rPr>
              <a:t> </a:t>
            </a:r>
          </a:p>
          <a:p>
            <a:pPr>
              <a:buClr>
                <a:schemeClr val="accent6"/>
              </a:buClr>
            </a:pPr>
            <a:r>
              <a:rPr lang="en-US" altLang="ja-JP" sz="2400" dirty="0" smtClean="0"/>
              <a:t>Delegation </a:t>
            </a:r>
            <a:r>
              <a:rPr lang="en-US" altLang="ja-JP" sz="2400" dirty="0" smtClean="0"/>
              <a:t>of </a:t>
            </a:r>
            <a:r>
              <a:rPr lang="en-US" altLang="ja-JP" sz="2400" dirty="0" err="1" smtClean="0"/>
              <a:t>urn:ogf</a:t>
            </a:r>
            <a:r>
              <a:rPr lang="en-US" altLang="ja-JP" sz="2400" dirty="0" smtClean="0"/>
              <a:t> </a:t>
            </a:r>
            <a:r>
              <a:rPr lang="en-US" altLang="ja-JP" sz="2400" dirty="0" smtClean="0"/>
              <a:t>namespace</a:t>
            </a:r>
            <a:r>
              <a:rPr lang="en-US" altLang="ja-JP" sz="2400" dirty="0" smtClean="0">
                <a:solidFill>
                  <a:srgbClr val="FF0000"/>
                </a:solidFill>
              </a:rPr>
              <a:t> </a:t>
            </a:r>
            <a:endParaRPr lang="en-US" altLang="ja-JP" sz="2400" dirty="0" smtClean="0">
              <a:solidFill>
                <a:srgbClr val="FF0000"/>
              </a:solidFill>
            </a:endParaRPr>
          </a:p>
          <a:p>
            <a:r>
              <a:rPr lang="en-US" sz="2400" dirty="0" smtClean="0"/>
              <a:t>Is the adaptation relation between links or between ports, or either?</a:t>
            </a:r>
            <a:r>
              <a:rPr lang="en-US" altLang="ja-JP" sz="2400" dirty="0" smtClean="0">
                <a:solidFill>
                  <a:srgbClr val="FF0000"/>
                </a:solidFill>
              </a:rPr>
              <a:t> </a:t>
            </a:r>
            <a:endParaRPr lang="en-US" sz="2400" dirty="0" smtClean="0"/>
          </a:p>
          <a:p>
            <a:r>
              <a:rPr lang="en-US" sz="2400" dirty="0" smtClean="0"/>
              <a:t>For serial compound relations: do cross connects need to be specified or only the links?</a:t>
            </a:r>
            <a:r>
              <a:rPr lang="en-US" altLang="ja-JP" sz="2400" dirty="0" smtClean="0">
                <a:solidFill>
                  <a:srgbClr val="FF0000"/>
                </a:solidFill>
              </a:rPr>
              <a:t> </a:t>
            </a:r>
            <a:endParaRPr lang="en-US" sz="2400" dirty="0" smtClean="0"/>
          </a:p>
          <a:p>
            <a:r>
              <a:rPr lang="en-US" sz="2400" dirty="0" smtClean="0"/>
              <a:t>How </a:t>
            </a:r>
            <a:r>
              <a:rPr lang="en-US" sz="2400" dirty="0" smtClean="0"/>
              <a:t>to specify properties of</a:t>
            </a:r>
            <a:r>
              <a:rPr lang="en-US" sz="2400" dirty="0" smtClean="0"/>
              <a:t> relations?</a:t>
            </a:r>
            <a:r>
              <a:rPr lang="en-US" altLang="ja-JP" sz="2400" dirty="0" smtClean="0">
                <a:solidFill>
                  <a:srgbClr val="FF0000"/>
                </a:solidFill>
              </a:rPr>
              <a:t> </a:t>
            </a:r>
            <a:endParaRPr lang="en-US" sz="2400" dirty="0" smtClean="0"/>
          </a:p>
          <a:p>
            <a:r>
              <a:rPr lang="en-US" sz="2400" dirty="0" smtClean="0"/>
              <a:t>How </a:t>
            </a:r>
            <a:r>
              <a:rPr lang="en-US" sz="2400" dirty="0" smtClean="0"/>
              <a:t>to specify the order in</a:t>
            </a:r>
            <a:r>
              <a:rPr lang="en-US" sz="2400" dirty="0" smtClean="0"/>
              <a:t> relations?</a:t>
            </a:r>
            <a:r>
              <a:rPr lang="en-US" altLang="ja-JP" sz="2400" dirty="0" smtClean="0">
                <a:solidFill>
                  <a:srgbClr val="FF0000"/>
                </a:solidFill>
              </a:rPr>
              <a:t> </a:t>
            </a:r>
            <a:endParaRPr lang="en-US" sz="2400" dirty="0" smtClean="0"/>
          </a:p>
        </p:txBody>
      </p:sp>
      <p:sp>
        <p:nvSpPr>
          <p:cNvPr id="4" name="Footer Placeholder 3"/>
          <p:cNvSpPr>
            <a:spLocks noGrp="1"/>
          </p:cNvSpPr>
          <p:nvPr>
            <p:ph type="ftr" sz="quarter" idx="10"/>
          </p:nvPr>
        </p:nvSpPr>
        <p:spPr/>
        <p:txBody>
          <a:bodyPr/>
          <a:lstStyle/>
          <a:p>
            <a:fld id="{D90DB28C-AC42-A44B-98A5-FA4DED42F06D}" type="slidenum">
              <a:rPr lang="ja-JP" altLang="en-US" smtClean="0"/>
              <a:pPr/>
              <a:t>22</a:t>
            </a:fld>
            <a:endParaRPr lang="en-US" altLang="ja-JP"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OGF29: </a:t>
            </a:r>
            <a:r>
              <a:rPr lang="en-US" dirty="0" smtClean="0"/>
              <a:t>Topical Volunteers</a:t>
            </a:r>
            <a:endParaRPr lang="en-US" dirty="0"/>
          </a:p>
        </p:txBody>
      </p:sp>
      <p:sp>
        <p:nvSpPr>
          <p:cNvPr id="3" name="Content Placeholder 2"/>
          <p:cNvSpPr>
            <a:spLocks noGrp="1"/>
          </p:cNvSpPr>
          <p:nvPr>
            <p:ph idx="1"/>
          </p:nvPr>
        </p:nvSpPr>
        <p:spPr>
          <a:xfrm>
            <a:off x="685800" y="1524000"/>
            <a:ext cx="7772400" cy="4672048"/>
          </a:xfrm>
        </p:spPr>
        <p:txBody>
          <a:bodyPr>
            <a:spAutoFit/>
          </a:bodyPr>
          <a:lstStyle/>
          <a:p>
            <a:pPr>
              <a:buClr>
                <a:schemeClr val="accent6"/>
              </a:buClr>
            </a:pPr>
            <a:r>
              <a:rPr lang="en-US" altLang="ja-JP" sz="2400" strike="sngStrike" dirty="0" smtClean="0"/>
              <a:t>Names and definitions of the relations between local and global identifiers</a:t>
            </a:r>
            <a:r>
              <a:rPr lang="en-US" altLang="ja-JP" sz="2400" dirty="0" smtClean="0">
                <a:solidFill>
                  <a:srgbClr val="FF0000"/>
                </a:solidFill>
              </a:rPr>
              <a:t> Martin</a:t>
            </a:r>
            <a:endParaRPr lang="en-US" altLang="ja-JP" sz="2400" dirty="0" smtClean="0"/>
          </a:p>
          <a:p>
            <a:pPr>
              <a:buClr>
                <a:schemeClr val="accent6"/>
              </a:buClr>
            </a:pPr>
            <a:r>
              <a:rPr lang="en-US" altLang="ja-JP" sz="2400" strike="sngStrike" dirty="0" smtClean="0"/>
              <a:t>Global unique identifier issues </a:t>
            </a:r>
            <a:r>
              <a:rPr lang="en-US" altLang="ja-JP" sz="2400" dirty="0" smtClean="0">
                <a:solidFill>
                  <a:srgbClr val="FF0000"/>
                </a:solidFill>
              </a:rPr>
              <a:t>Freek &amp; </a:t>
            </a:r>
            <a:r>
              <a:rPr lang="en-US" altLang="ja-JP" sz="2400" dirty="0" err="1" smtClean="0">
                <a:solidFill>
                  <a:srgbClr val="FF0000"/>
                </a:solidFill>
              </a:rPr>
              <a:t>Inder</a:t>
            </a:r>
            <a:endParaRPr lang="en-US" altLang="ja-JP" sz="2400" dirty="0" smtClean="0">
              <a:solidFill>
                <a:srgbClr val="FF0000"/>
              </a:solidFill>
            </a:endParaRPr>
          </a:p>
          <a:p>
            <a:pPr>
              <a:buClr>
                <a:schemeClr val="accent6"/>
              </a:buClr>
            </a:pPr>
            <a:r>
              <a:rPr lang="en-US" altLang="ja-JP" sz="2400" dirty="0" smtClean="0"/>
              <a:t>Implications of unidirectional topologies </a:t>
            </a:r>
            <a:r>
              <a:rPr lang="en-US" altLang="ja-JP" sz="2400" dirty="0" smtClean="0">
                <a:solidFill>
                  <a:srgbClr val="FF0000"/>
                </a:solidFill>
              </a:rPr>
              <a:t>Martin &amp; </a:t>
            </a:r>
            <a:r>
              <a:rPr lang="en-US" altLang="ja-JP" sz="2400" dirty="0" err="1" smtClean="0">
                <a:solidFill>
                  <a:srgbClr val="FF0000"/>
                </a:solidFill>
              </a:rPr>
              <a:t>Gigi</a:t>
            </a:r>
            <a:endParaRPr lang="en-US" altLang="ja-JP" sz="2400" dirty="0" smtClean="0">
              <a:solidFill>
                <a:srgbClr val="FF0000"/>
              </a:solidFill>
            </a:endParaRPr>
          </a:p>
          <a:p>
            <a:pPr>
              <a:buClr>
                <a:schemeClr val="accent6"/>
              </a:buClr>
            </a:pPr>
            <a:r>
              <a:rPr lang="en-US" altLang="ja-JP" sz="2400" strike="sngStrike" dirty="0" smtClean="0"/>
              <a:t>Use-case for protection </a:t>
            </a:r>
            <a:r>
              <a:rPr lang="en-US" altLang="ja-JP" sz="2400" dirty="0" smtClean="0">
                <a:solidFill>
                  <a:srgbClr val="FF0000"/>
                </a:solidFill>
              </a:rPr>
              <a:t>John </a:t>
            </a:r>
            <a:r>
              <a:rPr lang="en-US" altLang="ja-JP" sz="2400" dirty="0" err="1" smtClean="0">
                <a:solidFill>
                  <a:srgbClr val="FF0000"/>
                </a:solidFill>
              </a:rPr>
              <a:t>MacAuley</a:t>
            </a:r>
            <a:endParaRPr lang="en-US" altLang="ja-JP" sz="2400" dirty="0" smtClean="0">
              <a:solidFill>
                <a:srgbClr val="FF0000"/>
              </a:solidFill>
            </a:endParaRPr>
          </a:p>
          <a:p>
            <a:pPr>
              <a:buClr>
                <a:schemeClr val="accent6"/>
              </a:buClr>
            </a:pPr>
            <a:r>
              <a:rPr lang="en-US" altLang="ja-JP" sz="2400" dirty="0" smtClean="0"/>
              <a:t>Revise definition of multiplexing </a:t>
            </a:r>
            <a:r>
              <a:rPr lang="en-US" altLang="ja-JP" sz="2400" dirty="0" smtClean="0">
                <a:solidFill>
                  <a:srgbClr val="FF0000"/>
                </a:solidFill>
              </a:rPr>
              <a:t>Jerry &amp; Freek</a:t>
            </a:r>
          </a:p>
          <a:p>
            <a:pPr>
              <a:buClr>
                <a:schemeClr val="accent6"/>
              </a:buClr>
            </a:pPr>
            <a:r>
              <a:rPr lang="en-US" altLang="ja-JP" sz="2400" dirty="0" smtClean="0"/>
              <a:t>Setup a teleconference </a:t>
            </a:r>
            <a:r>
              <a:rPr lang="en-US" altLang="ja-JP" sz="2400" dirty="0" err="1" smtClean="0">
                <a:solidFill>
                  <a:srgbClr val="FF0000"/>
                </a:solidFill>
              </a:rPr>
              <a:t>Jeroen</a:t>
            </a:r>
            <a:endParaRPr lang="en-US" altLang="ja-JP" sz="2400" dirty="0" smtClean="0">
              <a:solidFill>
                <a:srgbClr val="FF0000"/>
              </a:solidFill>
            </a:endParaRPr>
          </a:p>
          <a:p>
            <a:pPr>
              <a:buClr>
                <a:schemeClr val="accent6"/>
              </a:buClr>
            </a:pPr>
            <a:r>
              <a:rPr lang="en-US" altLang="ja-JP" sz="2400" strike="sngStrike" dirty="0" smtClean="0"/>
              <a:t>Apply the schema to the Dynamic </a:t>
            </a:r>
            <a:r>
              <a:rPr lang="en-US" altLang="ja-JP" sz="2400" strike="sngStrike" dirty="0" err="1" smtClean="0"/>
              <a:t>Gole</a:t>
            </a:r>
            <a:r>
              <a:rPr lang="en-US" altLang="ja-JP" sz="2400" strike="sngStrike" dirty="0" smtClean="0"/>
              <a:t> demonstration </a:t>
            </a:r>
            <a:r>
              <a:rPr lang="en-US" altLang="ja-JP" sz="2400" dirty="0" smtClean="0">
                <a:solidFill>
                  <a:srgbClr val="FF0000"/>
                </a:solidFill>
              </a:rPr>
              <a:t>Vangelis &amp; </a:t>
            </a:r>
            <a:r>
              <a:rPr lang="en-US" altLang="ja-JP" sz="2400" dirty="0" err="1" smtClean="0">
                <a:solidFill>
                  <a:srgbClr val="FF0000"/>
                </a:solidFill>
              </a:rPr>
              <a:t>Jeroen</a:t>
            </a:r>
            <a:endParaRPr lang="en-US" altLang="ja-JP" sz="2400" dirty="0" smtClean="0"/>
          </a:p>
          <a:p>
            <a:pPr>
              <a:buClr>
                <a:schemeClr val="accent6"/>
              </a:buClr>
            </a:pPr>
            <a:r>
              <a:rPr lang="en-US" altLang="ja-JP" sz="2400" dirty="0" smtClean="0"/>
              <a:t>Write a spec on the delegation of </a:t>
            </a:r>
            <a:r>
              <a:rPr lang="en-US" altLang="ja-JP" sz="2400" dirty="0" err="1" smtClean="0"/>
              <a:t>urn:ogf</a:t>
            </a:r>
            <a:r>
              <a:rPr lang="en-US" altLang="ja-JP" sz="2400" dirty="0" smtClean="0"/>
              <a:t> namespace </a:t>
            </a:r>
            <a:r>
              <a:rPr lang="en-US" altLang="ja-JP" sz="2400" dirty="0" smtClean="0">
                <a:solidFill>
                  <a:srgbClr val="FF0000"/>
                </a:solidFill>
              </a:rPr>
              <a:t>Freek &amp; Richard</a:t>
            </a:r>
          </a:p>
        </p:txBody>
      </p:sp>
      <p:sp>
        <p:nvSpPr>
          <p:cNvPr id="4" name="Footer Placeholder 3"/>
          <p:cNvSpPr>
            <a:spLocks noGrp="1"/>
          </p:cNvSpPr>
          <p:nvPr>
            <p:ph type="ftr" sz="quarter" idx="10"/>
          </p:nvPr>
        </p:nvSpPr>
        <p:spPr/>
        <p:txBody>
          <a:bodyPr/>
          <a:lstStyle/>
          <a:p>
            <a:fld id="{D90DB28C-AC42-A44B-98A5-FA4DED42F06D}" type="slidenum">
              <a:rPr lang="ja-JP" altLang="en-US" smtClean="0"/>
              <a:pPr/>
              <a:t>3</a:t>
            </a:fld>
            <a:endParaRPr lang="en-US"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Issues</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How to specify bidirectional links?</a:t>
            </a:r>
          </a:p>
          <a:p>
            <a:r>
              <a:rPr lang="en-US" sz="2600" dirty="0" smtClean="0"/>
              <a:t>Is the adaptation relation between links or between ports, or either?</a:t>
            </a:r>
            <a:endParaRPr lang="en-US" sz="2600" dirty="0" smtClean="0"/>
          </a:p>
          <a:p>
            <a:r>
              <a:rPr lang="en-US" sz="2600" dirty="0" smtClean="0"/>
              <a:t>For serial compound relations: do cross connects need to be specified or only the links?</a:t>
            </a:r>
          </a:p>
          <a:p>
            <a:r>
              <a:rPr lang="en-US" sz="2600" dirty="0" smtClean="0"/>
              <a:t>How </a:t>
            </a:r>
            <a:r>
              <a:rPr lang="en-US" sz="2600" dirty="0" smtClean="0"/>
              <a:t>to specify properties of</a:t>
            </a:r>
            <a:r>
              <a:rPr lang="en-US" sz="2600" dirty="0" smtClean="0"/>
              <a:t> relations</a:t>
            </a:r>
            <a:r>
              <a:rPr lang="en-US" sz="2600" dirty="0" smtClean="0"/>
              <a:t>? </a:t>
            </a:r>
            <a:br>
              <a:rPr lang="en-US" sz="2600" dirty="0" smtClean="0"/>
            </a:br>
            <a:r>
              <a:rPr lang="en-US" sz="2600" dirty="0" smtClean="0"/>
              <a:t>(e.g. type of adaptation, or type of protection/link aggregation</a:t>
            </a:r>
            <a:r>
              <a:rPr lang="en-US" sz="2600" dirty="0" smtClean="0"/>
              <a:t>)</a:t>
            </a:r>
          </a:p>
          <a:p>
            <a:r>
              <a:rPr lang="en-US" sz="2600" dirty="0" smtClean="0"/>
              <a:t>How to specify the order in serial compound or parallel compound relations?</a:t>
            </a:r>
          </a:p>
          <a:p>
            <a:endParaRPr lang="en-US" sz="26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Schema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5</a:t>
            </a:fld>
            <a:endParaRPr lang="en-US" altLang="ja-JP"/>
          </a:p>
        </p:txBody>
      </p:sp>
      <p:pic>
        <p:nvPicPr>
          <p:cNvPr id="8" name="Picture 7" descr="NML-schema.png"/>
          <p:cNvPicPr>
            <a:picLocks noChangeAspect="1"/>
          </p:cNvPicPr>
          <p:nvPr/>
        </p:nvPicPr>
        <p:blipFill>
          <a:blip r:embed="rId2"/>
          <a:stretch>
            <a:fillRect/>
          </a:stretch>
        </p:blipFill>
        <p:spPr>
          <a:xfrm>
            <a:off x="263431" y="1143000"/>
            <a:ext cx="8651969" cy="5638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Unidirectional vs. Bidirectional</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To </a:t>
            </a:r>
            <a:r>
              <a:rPr lang="nl-NL" altLang="ja-JP" dirty="0" err="1" smtClean="0"/>
              <a:t>be</a:t>
            </a:r>
            <a:r>
              <a:rPr lang="nl-NL" altLang="ja-JP" dirty="0" smtClean="0"/>
              <a:t> </a:t>
            </a:r>
            <a:r>
              <a:rPr lang="nl-NL" altLang="ja-JP" dirty="0" err="1" smtClean="0"/>
              <a:t>continued</a:t>
            </a:r>
            <a:r>
              <a:rPr lang="nl-NL" altLang="ja-JP" dirty="0" smtClean="0"/>
              <a:t>… / and </a:t>
            </a:r>
            <a:r>
              <a:rPr lang="nl-NL" altLang="ja-JP" dirty="0" err="1" smtClean="0"/>
              <a:t>now</a:t>
            </a:r>
            <a:r>
              <a:rPr lang="nl-NL" altLang="ja-JP" dirty="0" smtClean="0"/>
              <a:t> the </a:t>
            </a:r>
            <a:r>
              <a:rPr lang="nl-NL" altLang="ja-JP" dirty="0" err="1" smtClean="0"/>
              <a:t>conclussion</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Decision</a:t>
            </a:r>
            <a:endParaRPr lang="en-US" dirty="0"/>
          </a:p>
        </p:txBody>
      </p:sp>
      <p:sp>
        <p:nvSpPr>
          <p:cNvPr id="3" name="Content Placeholder 2"/>
          <p:cNvSpPr>
            <a:spLocks noGrp="1"/>
          </p:cNvSpPr>
          <p:nvPr>
            <p:ph idx="1"/>
          </p:nvPr>
        </p:nvSpPr>
        <p:spPr>
          <a:xfrm>
            <a:off x="685800" y="1524000"/>
            <a:ext cx="7772400" cy="4572000"/>
          </a:xfrm>
        </p:spPr>
        <p:txBody>
          <a:bodyPr/>
          <a:lstStyle/>
          <a:p>
            <a:r>
              <a:rPr lang="en-US" sz="2800" dirty="0" smtClean="0"/>
              <a:t>All objects (link, port, …) are unidirectional</a:t>
            </a:r>
          </a:p>
          <a:p>
            <a:r>
              <a:rPr lang="en-US" sz="2800" dirty="0" smtClean="0"/>
              <a:t>This is required for e.g. layer 3, and probably useful for monitoring</a:t>
            </a:r>
          </a:p>
          <a:p>
            <a:r>
              <a:rPr lang="en-US" sz="2800" dirty="0" smtClean="0"/>
              <a:t>Most resources and user requests are bidirectional</a:t>
            </a:r>
          </a:p>
          <a:p>
            <a:r>
              <a:rPr lang="en-US" sz="2800" dirty="0" smtClean="0"/>
              <a:t>We can Group two unidirectional links to a bidirectional link.</a:t>
            </a:r>
          </a:p>
          <a:p>
            <a:r>
              <a:rPr lang="en-US" sz="2800" dirty="0" smtClean="0"/>
              <a:t>This now allows to name a bidirectional link</a:t>
            </a:r>
          </a:p>
          <a:p>
            <a:r>
              <a:rPr lang="en-US" sz="2800" dirty="0" smtClean="0"/>
              <a:t>No other attributes are defined for a bidirectional link.</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7</a:t>
            </a:fld>
            <a:endParaRPr lang="en-US" altLang="ja-JP"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r>
              <a:rPr lang="en-US" dirty="0" smtClean="0"/>
              <a:t> 1: </a:t>
            </a:r>
            <a:r>
              <a:rPr lang="en-US" dirty="0" smtClean="0"/>
              <a:t>Group attribute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8</a:t>
            </a:fld>
            <a:endParaRPr lang="en-US" altLang="ja-JP" dirty="0"/>
          </a:p>
        </p:txBody>
      </p:sp>
      <p:sp>
        <p:nvSpPr>
          <p:cNvPr id="13" name="Rectangle 12"/>
          <p:cNvSpPr/>
          <p:nvPr/>
        </p:nvSpPr>
        <p:spPr bwMode="auto">
          <a:xfrm>
            <a:off x="3200400" y="1322172"/>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Group</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6" name="Content Placeholder 2"/>
          <p:cNvSpPr txBox="1">
            <a:spLocks/>
          </p:cNvSpPr>
          <p:nvPr/>
        </p:nvSpPr>
        <p:spPr bwMode="auto">
          <a:xfrm>
            <a:off x="685800" y="3276600"/>
            <a:ext cx="77724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eaLnBrk="1" hangingPunct="1">
              <a:spcBef>
                <a:spcPts val="0"/>
              </a:spcBef>
              <a:buClr>
                <a:schemeClr val="accent2"/>
              </a:buCl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nml:group</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 type</a:t>
            </a:r>
            <a:r>
              <a:rPr lang="en-US" sz="1600" kern="0" dirty="0" smtClean="0">
                <a:latin typeface="Lucida Sans Typewriter"/>
                <a:cs typeface="Lucida Sans Typewriter"/>
              </a:rPr>
              <a: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bidirectionallink</a:t>
            </a:r>
            <a:r>
              <a:rPr lang="en-US" sz="1600" kern="0" dirty="0" smtClean="0">
                <a:latin typeface="Lucida Sans Typewriter"/>
                <a:cs typeface="Lucida Sans Typewriter"/>
              </a:rPr>
              <a:t>"</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nml:link</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idRef</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urn:ogf:network:es.net:link_A_to_B</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nml:link</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 </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idRef</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a:t>
            </a:r>
            <a:r>
              <a:rPr kumimoji="0" lang="en-US" sz="1600" b="0" i="0" u="none" strike="noStrike" kern="0" cap="none" spc="0" normalizeH="0" baseline="0" noProof="0" dirty="0" err="1" smtClean="0">
                <a:ln>
                  <a:noFill/>
                </a:ln>
                <a:solidFill>
                  <a:schemeClr val="tx1"/>
                </a:solidFill>
                <a:effectLst/>
                <a:uLnTx/>
                <a:uFillTx/>
                <a:latin typeface="Lucida Sans Typewriter"/>
                <a:ea typeface="+mn-ea"/>
                <a:cs typeface="Lucida Sans Typewriter"/>
              </a:rPr>
              <a:t>urn:ogf:network:es.net:link_B_to_A</a:t>
            </a: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r>
              <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rPr>
              <a:t>&lt;/</a:t>
            </a:r>
            <a:r>
              <a:rPr kumimoji="0" lang="en-US" sz="1600" b="1" i="0" u="none" strike="noStrike" kern="0" cap="none" spc="0" normalizeH="0" baseline="0" noProof="0" dirty="0" err="1" smtClean="0">
                <a:ln>
                  <a:noFill/>
                </a:ln>
                <a:solidFill>
                  <a:schemeClr val="tx1"/>
                </a:solidFill>
                <a:effectLst/>
                <a:uLnTx/>
                <a:uFillTx/>
                <a:latin typeface="Lucida Sans Typewriter"/>
                <a:ea typeface="+mn-ea"/>
                <a:cs typeface="Lucida Sans Typewriter"/>
              </a:rPr>
              <a:t>nml:group</a:t>
            </a:r>
            <a:r>
              <a:rPr kumimoji="0" lang="en-US" sz="1600" b="1" i="0" u="none" strike="noStrike" kern="0" cap="none" spc="0" normalizeH="0" baseline="0" noProof="0" dirty="0" smtClean="0">
                <a:ln>
                  <a:noFill/>
                </a:ln>
                <a:solidFill>
                  <a:schemeClr val="tx1"/>
                </a:solidFill>
                <a:effectLst/>
                <a:uLnTx/>
                <a:uFillTx/>
                <a:latin typeface="Lucida Sans Typewriter"/>
                <a:ea typeface="+mn-ea"/>
                <a:cs typeface="Lucida Sans Typewriter"/>
              </a:rPr>
              <a:t>&gt;</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None/>
              <a:tabLst/>
              <a:defRPr/>
            </a:pPr>
            <a:endParaRPr kumimoji="0" lang="en-US" sz="1600" b="0" i="0" u="none" strike="noStrike" kern="0" cap="none" spc="0" normalizeH="0" baseline="0" noProof="0" dirty="0" smtClean="0">
              <a:ln>
                <a:noFill/>
              </a:ln>
              <a:solidFill>
                <a:schemeClr val="tx1"/>
              </a:solidFill>
              <a:effectLst/>
              <a:uLnTx/>
              <a:uFillTx/>
              <a:latin typeface="Lucida Sans Typewriter"/>
              <a:ea typeface="+mn-ea"/>
              <a:cs typeface="Lucida Sans Typewriter"/>
            </a:endParaRPr>
          </a:p>
        </p:txBody>
      </p:sp>
      <p:sp>
        <p:nvSpPr>
          <p:cNvPr id="9" name="Content Placeholder 2"/>
          <p:cNvSpPr txBox="1">
            <a:spLocks/>
          </p:cNvSpPr>
          <p:nvPr/>
        </p:nvSpPr>
        <p:spPr bwMode="auto">
          <a:xfrm>
            <a:off x="533400" y="4648200"/>
            <a:ext cx="403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Pro</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Easy to parse</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lang="en-US" sz="2600" kern="0" dirty="0" smtClean="0">
                <a:latin typeface="+mn-lt"/>
                <a:ea typeface="+mn-ea"/>
                <a:cs typeface="+mn-cs"/>
              </a:rPr>
              <a:t>No subclasses</a:t>
            </a:r>
            <a:endParaRPr kumimoji="0" lang="en-US" sz="2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txBox="1">
            <a:spLocks/>
          </p:cNvSpPr>
          <p:nvPr/>
        </p:nvSpPr>
        <p:spPr bwMode="auto">
          <a:xfrm>
            <a:off x="4724400" y="4648200"/>
            <a:ext cx="38862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Con</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Many attribute values</a:t>
            </a:r>
          </a:p>
          <a:p>
            <a:pPr marL="342900" indent="-342900" algn="l" eaLnBrk="1" hangingPunct="1">
              <a:spcBef>
                <a:spcPts val="0"/>
              </a:spcBef>
              <a:buClr>
                <a:schemeClr val="accent2"/>
              </a:buClr>
              <a:buFont typeface="Times" charset="0"/>
              <a:buChar char="•"/>
            </a:pPr>
            <a:r>
              <a:rPr lang="en-US" sz="2600" kern="0" dirty="0" smtClean="0"/>
              <a:t>No automatic validation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r>
              <a:rPr lang="en-US" dirty="0" smtClean="0"/>
              <a:t> </a:t>
            </a:r>
            <a:r>
              <a:rPr lang="en-US" dirty="0" smtClean="0"/>
              <a:t>2</a:t>
            </a:r>
            <a:r>
              <a:rPr lang="en-US" dirty="0" smtClean="0"/>
              <a:t>a: </a:t>
            </a:r>
            <a:r>
              <a:rPr lang="en-US" dirty="0" smtClean="0"/>
              <a:t>Group Subclasses</a:t>
            </a:r>
            <a:endParaRPr lang="en-US" dirty="0"/>
          </a:p>
        </p:txBody>
      </p:sp>
      <p:sp>
        <p:nvSpPr>
          <p:cNvPr id="3" name="Content Placeholder 2"/>
          <p:cNvSpPr>
            <a:spLocks noGrp="1"/>
          </p:cNvSpPr>
          <p:nvPr>
            <p:ph idx="1"/>
          </p:nvPr>
        </p:nvSpPr>
        <p:spPr>
          <a:xfrm>
            <a:off x="685800" y="3276600"/>
            <a:ext cx="7772400" cy="1295400"/>
          </a:xfrm>
        </p:spPr>
        <p:txBody>
          <a:bodyPr/>
          <a:lstStyle/>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nml:bidirectionallink</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dirty="0" err="1" smtClean="0">
                <a:latin typeface="Lucida Sans Typewriter"/>
                <a:cs typeface="Lucida Sans Typewriter"/>
              </a:rPr>
              <a:t>idRef</a:t>
            </a:r>
            <a:r>
              <a:rPr lang="en-US" sz="1600" dirty="0" smtClean="0">
                <a:latin typeface="Lucida Sans Typewriter"/>
                <a:cs typeface="Lucida Sans Typewriter"/>
              </a:rPr>
              <a:t>="</a:t>
            </a:r>
            <a:r>
              <a:rPr lang="en-US" sz="1600" dirty="0" err="1" smtClean="0">
                <a:latin typeface="Lucida Sans Typewriter"/>
                <a:cs typeface="Lucida Sans Typewriter"/>
              </a:rPr>
              <a:t>urn:ogf:network:es.net:link_A_to_B</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b="1" dirty="0" err="1" smtClean="0">
                <a:latin typeface="Lucida Sans Typewriter"/>
                <a:cs typeface="Lucida Sans Typewriter"/>
              </a:rPr>
              <a:t>nml:link</a:t>
            </a:r>
            <a:r>
              <a:rPr lang="en-US" sz="1600" dirty="0" smtClean="0">
                <a:latin typeface="Lucida Sans Typewriter"/>
                <a:cs typeface="Lucida Sans Typewriter"/>
              </a:rPr>
              <a:t> </a:t>
            </a:r>
            <a:r>
              <a:rPr lang="en-US" sz="1600" dirty="0" err="1" smtClean="0">
                <a:latin typeface="Lucida Sans Typewriter"/>
                <a:cs typeface="Lucida Sans Typewriter"/>
              </a:rPr>
              <a:t>idRef</a:t>
            </a:r>
            <a:r>
              <a:rPr lang="en-US" sz="1600" dirty="0" smtClean="0">
                <a:latin typeface="Lucida Sans Typewriter"/>
                <a:cs typeface="Lucida Sans Typewriter"/>
              </a:rPr>
              <a:t>="</a:t>
            </a:r>
            <a:r>
              <a:rPr lang="en-US" sz="1600" dirty="0" err="1" smtClean="0">
                <a:latin typeface="Lucida Sans Typewriter"/>
                <a:cs typeface="Lucida Sans Typewriter"/>
              </a:rPr>
              <a:t>urn:ogf:network:es.net:link_B_to_A</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nml:bidirectionallink</a:t>
            </a:r>
            <a:r>
              <a:rPr lang="en-US" sz="1600" b="1" dirty="0" smtClean="0">
                <a:latin typeface="Lucida Sans Typewriter"/>
                <a:cs typeface="Lucida Sans Typewriter"/>
              </a:rPr>
              <a:t>&gt;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dirty="0"/>
          </a:p>
        </p:txBody>
      </p:sp>
      <p:sp>
        <p:nvSpPr>
          <p:cNvPr id="10" name="Rectangle 9"/>
          <p:cNvSpPr/>
          <p:nvPr/>
        </p:nvSpPr>
        <p:spPr bwMode="auto">
          <a:xfrm>
            <a:off x="5562600" y="2261286"/>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ＭＳ Ｐゴシック" charset="-128"/>
                <a:cs typeface="ＭＳ Ｐゴシック" charset="-128"/>
              </a:rPr>
              <a:t>BroadcastLink</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1" name="Rectangle 10"/>
          <p:cNvSpPr/>
          <p:nvPr/>
        </p:nvSpPr>
        <p:spPr bwMode="auto">
          <a:xfrm>
            <a:off x="3200400" y="2261286"/>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ＭＳ Ｐゴシック" charset="-128"/>
                <a:cs typeface="ＭＳ Ｐゴシック" charset="-128"/>
              </a:rPr>
              <a:t>BidirectionalLink</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Rectangle 11"/>
          <p:cNvSpPr/>
          <p:nvPr/>
        </p:nvSpPr>
        <p:spPr bwMode="auto">
          <a:xfrm>
            <a:off x="838200" y="2261286"/>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ＭＳ Ｐゴシック" charset="-128"/>
                <a:cs typeface="ＭＳ Ｐゴシック" charset="-128"/>
              </a:rPr>
              <a:t>BidirectionalPort</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bwMode="auto">
          <a:xfrm>
            <a:off x="3200400" y="1322172"/>
            <a:ext cx="1981200" cy="4819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cs typeface="ＭＳ Ｐゴシック" charset="-128"/>
              </a:rPr>
              <a:t>Group</a:t>
            </a:r>
            <a:endPar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5" name="Elbow Connector 14"/>
          <p:cNvCxnSpPr>
            <a:stCxn id="13" idx="2"/>
            <a:endCxn id="11" idx="0"/>
          </p:cNvCxnSpPr>
          <p:nvPr/>
        </p:nvCxnSpPr>
        <p:spPr bwMode="auto">
          <a:xfrm rot="5400000">
            <a:off x="3962400" y="2032686"/>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hape 17"/>
          <p:cNvCxnSpPr>
            <a:stCxn id="13" idx="2"/>
            <a:endCxn id="11" idx="0"/>
          </p:cNvCxnSpPr>
          <p:nvPr/>
        </p:nvCxnSpPr>
        <p:spPr bwMode="auto">
          <a:xfrm rot="5400000">
            <a:off x="3962400" y="2032686"/>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Elbow Connector 19"/>
          <p:cNvCxnSpPr>
            <a:stCxn id="12" idx="0"/>
            <a:endCxn id="13" idx="2"/>
          </p:cNvCxnSpPr>
          <p:nvPr/>
        </p:nvCxnSpPr>
        <p:spPr bwMode="auto">
          <a:xfrm rot="5400000" flipH="1" flipV="1">
            <a:off x="2781300" y="851586"/>
            <a:ext cx="457200" cy="23622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cxnSp>
        <p:nvCxnSpPr>
          <p:cNvPr id="21" name="Elbow Connector 20"/>
          <p:cNvCxnSpPr>
            <a:stCxn id="10" idx="0"/>
            <a:endCxn id="13" idx="2"/>
          </p:cNvCxnSpPr>
          <p:nvPr/>
        </p:nvCxnSpPr>
        <p:spPr bwMode="auto">
          <a:xfrm rot="16200000" flipV="1">
            <a:off x="5143500" y="851586"/>
            <a:ext cx="457200" cy="23622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w="lg" len="lg"/>
          </a:ln>
          <a:effectLst/>
        </p:spPr>
      </p:cxnSp>
      <p:sp>
        <p:nvSpPr>
          <p:cNvPr id="30" name="Content Placeholder 2"/>
          <p:cNvSpPr txBox="1">
            <a:spLocks/>
          </p:cNvSpPr>
          <p:nvPr/>
        </p:nvSpPr>
        <p:spPr bwMode="auto">
          <a:xfrm>
            <a:off x="533400" y="4648200"/>
            <a:ext cx="403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Pro</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Easy to parse</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lang="en-US" sz="2600" kern="0" dirty="0" smtClean="0">
                <a:latin typeface="+mn-lt"/>
                <a:ea typeface="+mn-ea"/>
                <a:cs typeface="+mn-cs"/>
              </a:rPr>
              <a:t>Class-specific attributes (easy validation)</a:t>
            </a:r>
            <a:endParaRPr kumimoji="0" lang="en-US" sz="2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1" name="Content Placeholder 2"/>
          <p:cNvSpPr txBox="1">
            <a:spLocks/>
          </p:cNvSpPr>
          <p:nvPr/>
        </p:nvSpPr>
        <p:spPr bwMode="auto">
          <a:xfrm>
            <a:off x="4724400" y="4648200"/>
            <a:ext cx="38862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accent2"/>
              </a:buClr>
              <a:buSzTx/>
              <a:tabLst/>
              <a:defRPr/>
            </a:pPr>
            <a:r>
              <a:rPr kumimoji="0" lang="en-US" sz="2600" b="1" i="0" u="none" strike="noStrike" kern="0" cap="none" spc="0" normalizeH="0" baseline="0" noProof="0" dirty="0" smtClean="0">
                <a:ln>
                  <a:noFill/>
                </a:ln>
                <a:solidFill>
                  <a:schemeClr val="tx1"/>
                </a:solidFill>
                <a:effectLst/>
                <a:uLnTx/>
                <a:uFillTx/>
                <a:latin typeface="+mn-lt"/>
                <a:ea typeface="+mn-ea"/>
                <a:cs typeface="+mn-cs"/>
              </a:rPr>
              <a:t>Con</a:t>
            </a:r>
          </a:p>
          <a:p>
            <a:pPr marL="342900" marR="0" lvl="0" indent="-342900" algn="l" defTabSz="914400" rtl="0" eaLnBrk="1" fontAlgn="base" latinLnBrk="0" hangingPunct="1">
              <a:lnSpc>
                <a:spcPct val="100000"/>
              </a:lnSpc>
              <a:spcBef>
                <a:spcPts val="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Many subclasses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5023</TotalTime>
  <Words>1615</Words>
  <Application>Microsoft Macintosh PowerPoint</Application>
  <PresentationFormat>On-screen Show (4:3)</PresentationFormat>
  <Paragraphs>231</Paragraphs>
  <Slides>22</Slides>
  <Notes>7</Notes>
  <HiddenSlides>3</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OGF PowerPoint Template v1.5</vt:lpstr>
      <vt:lpstr>NML Open Issues</vt:lpstr>
      <vt:lpstr>OGF IPR Policies Apply</vt:lpstr>
      <vt:lpstr>OGF29: Topical Volunteers</vt:lpstr>
      <vt:lpstr>Open Issues</vt:lpstr>
      <vt:lpstr>Current Schema</vt:lpstr>
      <vt:lpstr>Unidirectional vs. Bidirectional</vt:lpstr>
      <vt:lpstr>Previous Decision</vt:lpstr>
      <vt:lpstr>Proposal 1: Group attribute</vt:lpstr>
      <vt:lpstr>Proposal 2a: Group Subclasses</vt:lpstr>
      <vt:lpstr>Proposal 2b: Group Subclass</vt:lpstr>
      <vt:lpstr>Proposal 3: Link attribute</vt:lpstr>
      <vt:lpstr>Link attribute: Why a Bad Idea?</vt:lpstr>
      <vt:lpstr>Link A-B-C (1/2)</vt:lpstr>
      <vt:lpstr>Link A-B-C (2/2)</vt:lpstr>
      <vt:lpstr>Adaptation</vt:lpstr>
      <vt:lpstr>Relations: Adaptation</vt:lpstr>
      <vt:lpstr>Relations: Adaptation</vt:lpstr>
      <vt:lpstr>Volunteers</vt:lpstr>
      <vt:lpstr>OGF27: Topical Volunteers</vt:lpstr>
      <vt:lpstr>OGF28: Topical Volunteers</vt:lpstr>
      <vt:lpstr>OGF29: Topical Volunteers</vt:lpstr>
      <vt:lpstr>OGF30: Topical Volunteers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91</cp:revision>
  <cp:lastPrinted>2006-08-17T17:55:00Z</cp:lastPrinted>
  <dcterms:created xsi:type="dcterms:W3CDTF">2010-10-27T22:04:23Z</dcterms:created>
  <dcterms:modified xsi:type="dcterms:W3CDTF">2010-10-28T00:34:11Z</dcterms:modified>
</cp:coreProperties>
</file>