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48"/>
  </p:notesMasterIdLst>
  <p:handoutMasterIdLst>
    <p:handoutMasterId r:id="rId49"/>
  </p:handoutMasterIdLst>
  <p:sldIdLst>
    <p:sldId id="259" r:id="rId2"/>
    <p:sldId id="264" r:id="rId3"/>
    <p:sldId id="286" r:id="rId4"/>
    <p:sldId id="270" r:id="rId5"/>
    <p:sldId id="279" r:id="rId6"/>
    <p:sldId id="285" r:id="rId7"/>
    <p:sldId id="300" r:id="rId8"/>
    <p:sldId id="301" r:id="rId9"/>
    <p:sldId id="278" r:id="rId10"/>
    <p:sldId id="274" r:id="rId11"/>
    <p:sldId id="267" r:id="rId12"/>
    <p:sldId id="304" r:id="rId13"/>
    <p:sldId id="296" r:id="rId14"/>
    <p:sldId id="297" r:id="rId15"/>
    <p:sldId id="303" r:id="rId16"/>
    <p:sldId id="273" r:id="rId17"/>
    <p:sldId id="305" r:id="rId18"/>
    <p:sldId id="317" r:id="rId19"/>
    <p:sldId id="318" r:id="rId20"/>
    <p:sldId id="321" r:id="rId21"/>
    <p:sldId id="319" r:id="rId22"/>
    <p:sldId id="320" r:id="rId23"/>
    <p:sldId id="322" r:id="rId24"/>
    <p:sldId id="306" r:id="rId25"/>
    <p:sldId id="311" r:id="rId26"/>
    <p:sldId id="312" r:id="rId27"/>
    <p:sldId id="313" r:id="rId28"/>
    <p:sldId id="314" r:id="rId29"/>
    <p:sldId id="316" r:id="rId30"/>
    <p:sldId id="308" r:id="rId31"/>
    <p:sldId id="310" r:id="rId32"/>
    <p:sldId id="298" r:id="rId33"/>
    <p:sldId id="266" r:id="rId34"/>
    <p:sldId id="293" r:id="rId35"/>
    <p:sldId id="292" r:id="rId36"/>
    <p:sldId id="294" r:id="rId37"/>
    <p:sldId id="295" r:id="rId38"/>
    <p:sldId id="283" r:id="rId39"/>
    <p:sldId id="282" r:id="rId40"/>
    <p:sldId id="299" r:id="rId41"/>
    <p:sldId id="290" r:id="rId42"/>
    <p:sldId id="291" r:id="rId43"/>
    <p:sldId id="275" r:id="rId44"/>
    <p:sldId id="276" r:id="rId45"/>
    <p:sldId id="277" r:id="rId46"/>
    <p:sldId id="265" r:id="rId47"/>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100" d="100"/>
          <a:sy n="100" d="100"/>
        </p:scale>
        <p:origin x="-864" y="-176"/>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20</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21</a:t>
            </a:fld>
            <a:endParaRPr lang="en-US"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22</a:t>
            </a:fld>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23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Characteristic Information is defined in G.800</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31</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33308-5FF5-0C42-B942-9975AE9B60E3}" type="slidenum">
              <a:rPr lang="ja-JP" altLang="en-US"/>
              <a:pPr/>
              <a:t>46</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3</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4</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Monday, Chin, </a:t>
            </a:r>
            <a:r>
              <a:rPr lang="en-US" dirty="0" err="1" smtClean="0"/>
              <a:t>Inder</a:t>
            </a:r>
            <a:r>
              <a:rPr lang="en-US" dirty="0" smtClean="0"/>
              <a:t>, Guy, </a:t>
            </a:r>
            <a:r>
              <a:rPr lang="en-US" dirty="0" err="1" smtClean="0"/>
              <a:t>Jeroen</a:t>
            </a:r>
            <a:r>
              <a:rPr lang="en-US" dirty="0" smtClean="0"/>
              <a:t>, Jason, Freek, John</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7</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11</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who want to implement it, are mostly interested in mapping from user</a:t>
            </a:r>
            <a:r>
              <a:rPr lang="en-US" baseline="0" dirty="0" smtClean="0"/>
              <a:t> request to topology, and provisioning that (=NSI)</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12</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17</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18</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19</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 </a:t>
            </a:r>
            <a:r>
              <a:rPr lang="nl-NL" altLang="ja-JP" dirty="0" err="1" smtClean="0"/>
              <a:t>Progress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a:t>
            </a:r>
            <a:r>
              <a:rPr lang="nl-NL" altLang="ja-JP" dirty="0" smtClean="0"/>
              <a:t> 30, Brussels</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Future</a:t>
            </a:r>
            <a:r>
              <a:rPr lang="nl-NL" altLang="ja-JP" dirty="0" smtClean="0"/>
              <a:t> of NML-WG</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Jeroen van der </a:t>
            </a:r>
            <a:r>
              <a:rPr lang="nl-NL" altLang="ja-JP" dirty="0" smtClean="0"/>
              <a:t>Ham</a:t>
            </a:r>
            <a:endParaRPr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Group History</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dirty="0" smtClean="0"/>
              <a:t>Started Feb 2007 (OGF 19)</a:t>
            </a:r>
          </a:p>
          <a:p>
            <a:r>
              <a:rPr lang="en-US" sz="2600" dirty="0" smtClean="0"/>
              <a:t>Input from </a:t>
            </a:r>
            <a:r>
              <a:rPr lang="en-US" sz="2600" dirty="0" err="1" smtClean="0"/>
              <a:t>cNIS</a:t>
            </a:r>
            <a:r>
              <a:rPr lang="en-US" sz="2600" dirty="0" smtClean="0"/>
              <a:t>, UNIS, NDL, VXDL</a:t>
            </a:r>
          </a:p>
          <a:p>
            <a:pPr lvl="1"/>
            <a:r>
              <a:rPr lang="en-US" sz="2200" dirty="0" smtClean="0"/>
              <a:t>Natural debates between people from different backgrounds</a:t>
            </a:r>
          </a:p>
          <a:p>
            <a:r>
              <a:rPr lang="en-US" sz="2600" dirty="0" smtClean="0"/>
              <a:t>Published two documents (context and translation NDL-UNIS)</a:t>
            </a:r>
          </a:p>
          <a:p>
            <a:r>
              <a:rPr lang="en-US" sz="2600" dirty="0" smtClean="0"/>
              <a:t>Some good progress when discussing subtopics</a:t>
            </a:r>
          </a:p>
          <a:p>
            <a:r>
              <a:rPr lang="en-US" sz="2600" dirty="0" smtClean="0"/>
              <a:t>Little to no discussion on mailing list</a:t>
            </a:r>
          </a:p>
          <a:p>
            <a:r>
              <a:rPr lang="en-US" sz="2600" dirty="0" smtClean="0"/>
              <a:t>Little to no commits from discussion to document</a:t>
            </a:r>
          </a:p>
          <a:p>
            <a:pPr>
              <a:buNone/>
            </a:pPr>
            <a:endParaRPr lang="en-US" sz="26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11</a:t>
            </a:fld>
            <a:endParaRPr lang="en-US" altLang="ja-J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Group Future</a:t>
            </a:r>
            <a:endParaRPr lang="en-US" dirty="0"/>
          </a:p>
        </p:txBody>
      </p:sp>
      <p:sp>
        <p:nvSpPr>
          <p:cNvPr id="3" name="Content Placeholder 2"/>
          <p:cNvSpPr>
            <a:spLocks noGrp="1"/>
          </p:cNvSpPr>
          <p:nvPr>
            <p:ph idx="1"/>
          </p:nvPr>
        </p:nvSpPr>
        <p:spPr>
          <a:xfrm>
            <a:off x="685800" y="1524000"/>
            <a:ext cx="7772400" cy="4724400"/>
          </a:xfrm>
        </p:spPr>
        <p:txBody>
          <a:bodyPr/>
          <a:lstStyle/>
          <a:p>
            <a:pPr>
              <a:buClrTx/>
            </a:pPr>
            <a:r>
              <a:rPr lang="en-US" sz="2600" dirty="0" smtClean="0"/>
              <a:t>Some new faces (Chin </a:t>
            </a:r>
            <a:r>
              <a:rPr lang="en-US" sz="2600" dirty="0" err="1" smtClean="0"/>
              <a:t>Guok</a:t>
            </a:r>
            <a:r>
              <a:rPr lang="en-US" sz="2600" dirty="0" smtClean="0"/>
              <a:t>, …)</a:t>
            </a:r>
            <a:r>
              <a:rPr lang="en-US" sz="2600" dirty="0" smtClean="0"/>
              <a:t>, some missing (Martin </a:t>
            </a:r>
            <a:r>
              <a:rPr lang="en-US" sz="2600" dirty="0" err="1" smtClean="0"/>
              <a:t>Swany</a:t>
            </a:r>
            <a:r>
              <a:rPr lang="en-US" sz="2600" dirty="0" smtClean="0"/>
              <a:t>, …</a:t>
            </a:r>
            <a:r>
              <a:rPr lang="en-US" sz="2600" dirty="0" smtClean="0"/>
              <a:t>), some </a:t>
            </a:r>
            <a:r>
              <a:rPr lang="en-US" sz="2600" dirty="0" smtClean="0"/>
              <a:t>left (</a:t>
            </a:r>
            <a:r>
              <a:rPr lang="en-US" sz="2600" dirty="0" err="1" smtClean="0"/>
              <a:t>Anand</a:t>
            </a:r>
            <a:r>
              <a:rPr lang="en-US" sz="2600" dirty="0" smtClean="0"/>
              <a:t> </a:t>
            </a:r>
            <a:r>
              <a:rPr lang="en-US" sz="2600" dirty="0" err="1" smtClean="0"/>
              <a:t>Patil</a:t>
            </a:r>
            <a:r>
              <a:rPr lang="en-US" sz="2600" dirty="0" smtClean="0"/>
              <a:t>, …)</a:t>
            </a:r>
          </a:p>
          <a:p>
            <a:pPr>
              <a:buClrTx/>
            </a:pPr>
            <a:r>
              <a:rPr lang="en-US" sz="2600" dirty="0" smtClean="0"/>
              <a:t>Need: </a:t>
            </a:r>
            <a:r>
              <a:rPr lang="en-US" sz="2600" dirty="0" err="1" smtClean="0"/>
              <a:t>Modellers</a:t>
            </a:r>
            <a:r>
              <a:rPr lang="en-US" sz="2600" dirty="0" smtClean="0"/>
              <a:t> </a:t>
            </a:r>
            <a:r>
              <a:rPr lang="en-US" sz="2600" dirty="0" err="1" smtClean="0">
                <a:sym typeface="Wingdings"/>
              </a:rPr>
              <a:t></a:t>
            </a:r>
            <a:r>
              <a:rPr lang="en-US" sz="2600" dirty="0" smtClean="0">
                <a:sym typeface="Wingdings"/>
              </a:rPr>
              <a:t> I</a:t>
            </a:r>
            <a:r>
              <a:rPr lang="en-US" sz="2600" dirty="0" smtClean="0"/>
              <a:t>mplementers</a:t>
            </a:r>
            <a:endParaRPr lang="en-US" sz="2600" dirty="0" smtClean="0"/>
          </a:p>
          <a:p>
            <a:pPr>
              <a:buClrTx/>
            </a:pPr>
            <a:r>
              <a:rPr lang="en-US" sz="2600" dirty="0" err="1" smtClean="0"/>
              <a:t>Jeroen</a:t>
            </a:r>
            <a:r>
              <a:rPr lang="en-US" sz="2600" dirty="0" smtClean="0"/>
              <a:t> </a:t>
            </a:r>
            <a:r>
              <a:rPr lang="en-US" sz="2600" dirty="0" smtClean="0"/>
              <a:t>van </a:t>
            </a:r>
            <a:r>
              <a:rPr lang="en-US" sz="2600" dirty="0" err="1" smtClean="0"/>
              <a:t>der</a:t>
            </a:r>
            <a:r>
              <a:rPr lang="en-US" sz="2600" dirty="0" smtClean="0"/>
              <a:t> </a:t>
            </a:r>
            <a:r>
              <a:rPr lang="en-US" sz="2600" dirty="0" smtClean="0"/>
              <a:t>Ham likes to focus on research</a:t>
            </a:r>
            <a:endParaRPr lang="en-US" sz="2600" dirty="0" smtClean="0"/>
          </a:p>
          <a:p>
            <a:pPr>
              <a:buNone/>
            </a:pPr>
            <a:endParaRPr lang="en-US" sz="2600" dirty="0" smtClean="0">
              <a:solidFill>
                <a:schemeClr val="accent1"/>
              </a:solidFill>
            </a:endParaRPr>
          </a:p>
        </p:txBody>
      </p:sp>
      <p:sp>
        <p:nvSpPr>
          <p:cNvPr id="4" name="Footer Placeholder 3"/>
          <p:cNvSpPr>
            <a:spLocks noGrp="1"/>
          </p:cNvSpPr>
          <p:nvPr>
            <p:ph type="ftr" sz="quarter" idx="10"/>
          </p:nvPr>
        </p:nvSpPr>
        <p:spPr/>
        <p:txBody>
          <a:bodyPr/>
          <a:lstStyle/>
          <a:p>
            <a:fld id="{3A89D963-6B98-E842-99E9-A858A8114BEE}" type="slidenum">
              <a:rPr lang="ja-JP" altLang="en-US" smtClean="0"/>
              <a:pPr/>
              <a:t>12</a:t>
            </a:fld>
            <a:endParaRPr lang="en-US" altLang="ja-JP"/>
          </a:p>
        </p:txBody>
      </p:sp>
      <p:sp>
        <p:nvSpPr>
          <p:cNvPr id="5" name="Rectangle 4"/>
          <p:cNvSpPr/>
          <p:nvPr/>
        </p:nvSpPr>
        <p:spPr>
          <a:xfrm>
            <a:off x="1027590" y="3810000"/>
            <a:ext cx="6553200" cy="1800493"/>
          </a:xfrm>
          <a:prstGeom prst="rect">
            <a:avLst/>
          </a:prstGeom>
        </p:spPr>
        <p:txBody>
          <a:bodyPr wrap="square" anchor="t">
            <a:spAutoFit/>
          </a:bodyPr>
          <a:lstStyle/>
          <a:p>
            <a:pPr algn="l">
              <a:spcAft>
                <a:spcPts val="600"/>
              </a:spcAft>
              <a:buNone/>
            </a:pPr>
            <a:r>
              <a:rPr lang="en-US" dirty="0" smtClean="0">
                <a:solidFill>
                  <a:schemeClr val="accent2"/>
                </a:solidFill>
              </a:rPr>
              <a:t>“</a:t>
            </a:r>
            <a:r>
              <a:rPr lang="en-US" dirty="0" smtClean="0">
                <a:solidFill>
                  <a:schemeClr val="accent2"/>
                </a:solidFill>
              </a:rPr>
              <a:t>Is NML useful to you?”</a:t>
            </a:r>
          </a:p>
          <a:p>
            <a:pPr algn="l">
              <a:spcAft>
                <a:spcPts val="600"/>
              </a:spcAft>
              <a:buNone/>
            </a:pPr>
            <a:r>
              <a:rPr lang="en-US" dirty="0" smtClean="0">
                <a:solidFill>
                  <a:schemeClr val="accent1"/>
                </a:solidFill>
              </a:rPr>
              <a:t>“Yes, we are going to use it!”</a:t>
            </a:r>
          </a:p>
          <a:p>
            <a:pPr algn="l">
              <a:spcAft>
                <a:spcPts val="600"/>
              </a:spcAft>
              <a:buNone/>
            </a:pPr>
            <a:r>
              <a:rPr lang="en-US" dirty="0" smtClean="0">
                <a:solidFill>
                  <a:schemeClr val="accent2"/>
                </a:solidFill>
              </a:rPr>
              <a:t>“Great, are you going to implement it?”</a:t>
            </a:r>
          </a:p>
          <a:p>
            <a:pPr algn="l">
              <a:spcAft>
                <a:spcPts val="600"/>
              </a:spcAft>
              <a:buNone/>
            </a:pPr>
            <a:r>
              <a:rPr lang="en-US" dirty="0" smtClean="0">
                <a:solidFill>
                  <a:schemeClr val="accent1"/>
                </a:solidFill>
              </a:rPr>
              <a:t>“No, we wait for someone else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1" nodeType="afterEffect">
                                  <p:stCondLst>
                                    <p:cond delay="150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1" nodeType="afterEffect">
                                  <p:stCondLst>
                                    <p:cond delay="120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Identifiers</a:t>
            </a:r>
            <a:endParaRPr lang="ja-JP" altLang="en-US" dirty="0"/>
          </a:p>
        </p:txBody>
      </p:sp>
      <p:sp>
        <p:nvSpPr>
          <p:cNvPr id="9226" name="Rectangle 10"/>
          <p:cNvSpPr>
            <a:spLocks noGrp="1" noChangeArrowheads="1"/>
          </p:cNvSpPr>
          <p:nvPr>
            <p:ph type="subTitle" idx="1"/>
          </p:nvPr>
        </p:nvSpPr>
        <p:spPr/>
        <p:txBody>
          <a:bodyPr/>
          <a:lstStyle/>
          <a:p>
            <a:r>
              <a:rPr lang="nl-NL" altLang="ja-JP" dirty="0" err="1" smtClean="0"/>
              <a:t>Contributors</a:t>
            </a:r>
            <a:r>
              <a:rPr lang="nl-NL" altLang="ja-JP" dirty="0" smtClean="0"/>
              <a:t> </a:t>
            </a:r>
            <a:r>
              <a:rPr lang="nl-NL" altLang="ja-JP" dirty="0" err="1" smtClean="0"/>
              <a:t>Monday’s</a:t>
            </a:r>
            <a:r>
              <a:rPr lang="nl-NL" altLang="ja-JP" dirty="0" smtClean="0"/>
              <a:t> </a:t>
            </a:r>
            <a:r>
              <a:rPr lang="nl-NL" altLang="ja-JP" dirty="0" err="1" smtClean="0"/>
              <a:t>Ad-Hoc</a:t>
            </a:r>
            <a:r>
              <a:rPr lang="nl-NL" altLang="ja-JP" dirty="0" smtClean="0"/>
              <a:t> </a:t>
            </a:r>
            <a:r>
              <a:rPr lang="nl-NL" altLang="ja-JP" dirty="0" smtClean="0"/>
              <a:t>M</a:t>
            </a:r>
            <a:r>
              <a:rPr lang="nl-NL" altLang="ja-JP" dirty="0" smtClean="0"/>
              <a:t>eeting</a:t>
            </a:r>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idx="1"/>
          </p:nvPr>
        </p:nvSpPr>
        <p:spPr>
          <a:xfrm>
            <a:off x="685800" y="1524000"/>
            <a:ext cx="7772400" cy="4572000"/>
          </a:xfrm>
        </p:spPr>
        <p:txBody>
          <a:bodyPr/>
          <a:lstStyle/>
          <a:p>
            <a:pPr>
              <a:buNone/>
            </a:pPr>
            <a:r>
              <a:rPr lang="en-US" sz="2800" b="1" dirty="0" smtClean="0"/>
              <a:t>Object Namespace </a:t>
            </a:r>
            <a:r>
              <a:rPr lang="en-US" sz="2800" dirty="0" smtClean="0"/>
              <a:t>(Follows GFD-C.084</a:t>
            </a:r>
            <a:r>
              <a:rPr lang="en-US" sz="2800" dirty="0" smtClean="0"/>
              <a:t>):</a:t>
            </a:r>
            <a:endParaRPr lang="en-US" sz="2800" b="1" dirty="0" smtClean="0"/>
          </a:p>
          <a:p>
            <a:r>
              <a:rPr lang="en-US" sz="2800" dirty="0" smtClean="0"/>
              <a:t>http://schemas.ogf.org/nml/2013/10</a:t>
            </a:r>
            <a:r>
              <a:rPr lang="en-US" sz="2800" dirty="0" smtClean="0"/>
              <a:t>/base/</a:t>
            </a:r>
            <a:endParaRPr lang="en-US" sz="2800" dirty="0" smtClean="0"/>
          </a:p>
          <a:p>
            <a:pPr>
              <a:buNone/>
            </a:pPr>
            <a:endParaRPr lang="en-US" sz="2800" b="1" dirty="0" smtClean="0"/>
          </a:p>
          <a:p>
            <a:pPr>
              <a:buNone/>
            </a:pPr>
            <a:r>
              <a:rPr lang="en-US" sz="2800" b="1" dirty="0" smtClean="0"/>
              <a:t>Instance Identifiers</a:t>
            </a:r>
            <a:r>
              <a:rPr lang="en-US" sz="2800" dirty="0" smtClean="0"/>
              <a:t> (After GLIF usage):</a:t>
            </a:r>
          </a:p>
          <a:p>
            <a:r>
              <a:rPr lang="en-US" sz="2800" dirty="0" smtClean="0"/>
              <a:t>&lt;Instance Identifier</a:t>
            </a:r>
            <a:r>
              <a:rPr lang="en-US" sz="2800" dirty="0" smtClean="0"/>
              <a:t>&gt; ::= "</a:t>
            </a:r>
            <a:r>
              <a:rPr lang="en-US" sz="2800" dirty="0" err="1" smtClean="0"/>
              <a:t>urn:ogf:network</a:t>
            </a:r>
            <a:r>
              <a:rPr lang="en-US" sz="2800" dirty="0" smtClean="0"/>
              <a:t>:" &lt;domain part&gt; ":" &lt;local part</a:t>
            </a:r>
            <a:r>
              <a:rPr lang="en-US" sz="2800" dirty="0" smtClean="0"/>
              <a:t>&gt;</a:t>
            </a:r>
          </a:p>
          <a:p>
            <a:r>
              <a:rPr lang="en-US" sz="2800" dirty="0" smtClean="0"/>
              <a:t>Follow RFC 2141/RFC 3987? (International URI)</a:t>
            </a:r>
          </a:p>
          <a:p>
            <a:r>
              <a:rPr lang="en-US" sz="2800" dirty="0" smtClean="0"/>
              <a:t>Case insensitive?</a:t>
            </a:r>
          </a:p>
          <a:p>
            <a:endParaRPr lang="en-US" sz="2800" dirty="0" smtClean="0"/>
          </a:p>
          <a:p>
            <a:endParaRPr lang="en-US" sz="28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14</a:t>
            </a:fld>
            <a:endParaRPr lang="en-US" altLang="ja-JP"/>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in XML</a:t>
            </a:r>
            <a:endParaRPr lang="en-US" dirty="0"/>
          </a:p>
        </p:txBody>
      </p:sp>
      <p:sp>
        <p:nvSpPr>
          <p:cNvPr id="3" name="Content Placeholder 2"/>
          <p:cNvSpPr>
            <a:spLocks noGrp="1"/>
          </p:cNvSpPr>
          <p:nvPr>
            <p:ph idx="1"/>
          </p:nvPr>
        </p:nvSpPr>
        <p:spPr>
          <a:xfrm>
            <a:off x="685800" y="1524000"/>
            <a:ext cx="7772400" cy="3429000"/>
          </a:xfrm>
        </p:spPr>
        <p:txBody>
          <a:bodyPr/>
          <a:lstStyle/>
          <a:p>
            <a:pPr>
              <a:buNone/>
            </a:pPr>
            <a:r>
              <a:rPr lang="en-US" sz="1600" dirty="0" smtClean="0">
                <a:latin typeface="Lucida Sans Typewriter"/>
                <a:cs typeface="Lucida Sans Typewriter"/>
              </a:rPr>
              <a:t>&lt;topology </a:t>
            </a:r>
            <a:r>
              <a:rPr lang="en-US" sz="1600" b="1" dirty="0" err="1" smtClean="0">
                <a:latin typeface="Lucida Sans Typewriter"/>
                <a:cs typeface="Lucida Sans Typewriter"/>
              </a:rPr>
              <a:t>x</a:t>
            </a:r>
            <a:r>
              <a:rPr lang="en-US" sz="1600" b="1" dirty="0" err="1" smtClean="0">
                <a:latin typeface="Lucida Sans Typewriter"/>
                <a:cs typeface="Lucida Sans Typewriter"/>
              </a:rPr>
              <a:t>mlns:nml</a:t>
            </a:r>
            <a:r>
              <a:rPr lang="en-US" sz="1600" b="1" dirty="0" smtClean="0">
                <a:latin typeface="Lucida Sans Typewriter"/>
                <a:cs typeface="Lucida Sans Typewriter"/>
              </a:rPr>
              <a:t>=“http</a:t>
            </a:r>
            <a:r>
              <a:rPr lang="en-US" sz="1600" b="1" dirty="0" smtClean="0">
                <a:latin typeface="Lucida Sans Typewriter"/>
                <a:cs typeface="Lucida Sans Typewriter"/>
              </a:rPr>
              <a:t>://schemas.ogf.org/nml/2013/10/base</a:t>
            </a:r>
            <a:r>
              <a:rPr lang="en-US" sz="1600" b="1" dirty="0" smtClean="0">
                <a:latin typeface="Lucida Sans Typewriter"/>
                <a:cs typeface="Lucida Sans Typewriter"/>
              </a:rPr>
              <a:t>/</a:t>
            </a:r>
            <a:r>
              <a:rPr lang="en-US" sz="1600" dirty="0" smtClean="0">
                <a:latin typeface="Lucida Sans Typewriter"/>
                <a:cs typeface="Lucida Sans Typewriter"/>
              </a:rPr>
              <a:t>&gt;</a:t>
            </a:r>
            <a:endParaRPr lang="en-US" sz="1600" dirty="0" smtClean="0">
              <a:latin typeface="Lucida Sans Typewriter"/>
              <a:cs typeface="Lucida Sans Typewriter"/>
            </a:endParaRPr>
          </a:p>
          <a:p>
            <a:pPr>
              <a:buNone/>
            </a:pP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id=“urn:ogf:network:es.net:e2epath_0912483”</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  &lt;relation type=“</a:t>
            </a:r>
            <a:r>
              <a:rPr lang="en-US" sz="1600" dirty="0" err="1" smtClean="0">
                <a:latin typeface="Lucida Sans Typewriter"/>
                <a:cs typeface="Lucida Sans Typewriter"/>
              </a:rPr>
              <a:t>serialcompound</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    &lt;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b="1" dirty="0" err="1" smtClean="0">
                <a:latin typeface="Lucida Sans Typewriter"/>
                <a:cs typeface="Lucida Sans Typewriter"/>
              </a:rPr>
              <a:t>refid</a:t>
            </a:r>
            <a:r>
              <a:rPr lang="en-US" sz="1600" b="1" dirty="0" smtClean="0">
                <a:latin typeface="Lucida Sans Typewriter"/>
                <a:cs typeface="Lucida Sans Typewriter"/>
              </a:rPr>
              <a:t>=“urn:ogf:network:es.net:segment_1324”</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    </a:t>
            </a: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b="1" dirty="0" err="1" smtClean="0">
                <a:latin typeface="Lucida Sans Typewriter"/>
                <a:cs typeface="Lucida Sans Typewriter"/>
              </a:rPr>
              <a:t>refid</a:t>
            </a:r>
            <a:r>
              <a:rPr lang="en-US" sz="1600" b="1" dirty="0" smtClean="0">
                <a:latin typeface="Lucida Sans Typewriter"/>
                <a:cs typeface="Lucida Sans Typewriter"/>
              </a:rPr>
              <a:t>=“</a:t>
            </a:r>
            <a:r>
              <a:rPr lang="en-US" sz="1600" b="1" dirty="0" smtClean="0">
                <a:latin typeface="Lucida Sans Typewriter"/>
                <a:cs typeface="Lucida Sans Typewriter"/>
              </a:rPr>
              <a:t>urn:ogf:network:internet2.edu:AF23895D”</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  &lt;/relation&gt;</a:t>
            </a:r>
          </a:p>
          <a:p>
            <a:pPr>
              <a:buNone/>
            </a:pP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id=</a:t>
            </a:r>
            <a:r>
              <a:rPr lang="en-US" sz="1600" b="1" dirty="0" smtClean="0">
                <a:latin typeface="Lucida Sans Typewriter"/>
                <a:cs typeface="Lucida Sans Typewriter"/>
              </a:rPr>
              <a:t>“</a:t>
            </a:r>
            <a:r>
              <a:rPr lang="en-US" sz="1600" b="1" dirty="0" smtClean="0">
                <a:latin typeface="Lucida Sans Typewriter"/>
                <a:cs typeface="Lucida Sans Typewriter"/>
              </a:rPr>
              <a:t>urn:ogf:network:es.net:segment_1324</a:t>
            </a:r>
            <a:r>
              <a:rPr lang="en-US" sz="1600" dirty="0" smtClean="0">
                <a:latin typeface="Lucida Sans Typewriter"/>
                <a:cs typeface="Lucida Sans Typewriter"/>
              </a:rPr>
              <a:t>”</a:t>
            </a:r>
            <a:r>
              <a:rPr lang="en-US" sz="1600" dirty="0" smtClean="0">
                <a:latin typeface="Lucida Sans Typewriter"/>
                <a:cs typeface="Lucida Sans Typewriter"/>
              </a:rPr>
              <a:t>&gt;</a:t>
            </a:r>
            <a:endParaRPr lang="en-US" sz="1600" dirty="0" smtClean="0">
              <a:latin typeface="Lucida Sans Typewriter"/>
              <a:cs typeface="Lucida Sans Typewriter"/>
            </a:endParaRPr>
          </a:p>
          <a:p>
            <a:pPr>
              <a:buNone/>
            </a:pPr>
            <a:r>
              <a:rPr lang="en-US" sz="1600" dirty="0" smtClean="0">
                <a:latin typeface="Lucida Sans Typewriter"/>
                <a:cs typeface="Lucida Sans Typewriter"/>
              </a:rPr>
              <a:t>  &lt;</a:t>
            </a:r>
            <a:r>
              <a:rPr lang="en-US" sz="1600" dirty="0" err="1" smtClean="0">
                <a:latin typeface="Lucida Sans Typewriter"/>
                <a:cs typeface="Lucida Sans Typewriter"/>
              </a:rPr>
              <a:t>nml:source</a:t>
            </a:r>
            <a:r>
              <a:rPr lang="en-US" sz="1600" dirty="0" smtClean="0">
                <a:latin typeface="Lucida Sans Typewriter"/>
                <a:cs typeface="Lucida Sans Typewriter"/>
              </a:rPr>
              <a:t> </a:t>
            </a:r>
            <a:r>
              <a:rPr lang="en-US" sz="1600" b="1" dirty="0" err="1" smtClean="0">
                <a:latin typeface="Lucida Sans Typewriter"/>
                <a:cs typeface="Lucida Sans Typewriter"/>
              </a:rPr>
              <a:t>refid</a:t>
            </a:r>
            <a:r>
              <a:rPr lang="en-US" sz="1600" b="1" dirty="0" smtClean="0">
                <a:latin typeface="Lucida Sans Typewriter"/>
                <a:cs typeface="Lucida Sans Typewriter"/>
              </a:rPr>
              <a:t>=“</a:t>
            </a:r>
            <a:r>
              <a:rPr lang="en-US" sz="1600" b="1" dirty="0" smtClean="0">
                <a:latin typeface="Lucida Sans Typewriter"/>
                <a:cs typeface="Lucida Sans Typewriter"/>
              </a:rPr>
              <a:t>urn:ogf:network:es.net:star-sd1:</a:t>
            </a:r>
            <a:r>
              <a:rPr lang="en-US" sz="1600" b="1" dirty="0" smtClean="0">
                <a:latin typeface="Lucida Sans Typewriter"/>
                <a:cs typeface="Lucida Sans Typewriter"/>
              </a:rPr>
              <a:t>xe-1/</a:t>
            </a:r>
            <a:r>
              <a:rPr lang="en-US" sz="1600" b="1" dirty="0" smtClean="0">
                <a:latin typeface="Lucida Sans Typewriter"/>
                <a:cs typeface="Lucida Sans Typewriter"/>
              </a:rPr>
              <a:t>0”</a:t>
            </a:r>
            <a:r>
              <a:rPr lang="en-US" sz="1600" dirty="0" smtClean="0">
                <a:latin typeface="Lucida Sans Typewriter"/>
                <a:cs typeface="Lucida Sans Typewriter"/>
              </a:rPr>
              <a:t>/</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  &lt;</a:t>
            </a:r>
            <a:r>
              <a:rPr lang="en-US" sz="1600" dirty="0" err="1" smtClean="0">
                <a:latin typeface="Lucida Sans Typewriter"/>
                <a:cs typeface="Lucida Sans Typewriter"/>
              </a:rPr>
              <a:t>nml:sink</a:t>
            </a:r>
            <a:r>
              <a:rPr lang="en-US" sz="1600" dirty="0" smtClean="0">
                <a:latin typeface="Lucida Sans Typewriter"/>
                <a:cs typeface="Lucida Sans Typewriter"/>
              </a:rPr>
              <a:t> </a:t>
            </a:r>
            <a:r>
              <a:rPr lang="en-US" sz="1600" b="1" dirty="0" err="1" smtClean="0">
                <a:latin typeface="Lucida Sans Typewriter"/>
                <a:cs typeface="Lucida Sans Typewriter"/>
              </a:rPr>
              <a:t>refid</a:t>
            </a:r>
            <a:r>
              <a:rPr lang="en-US" sz="1600" b="1" dirty="0" smtClean="0">
                <a:latin typeface="Lucida Sans Typewriter"/>
                <a:cs typeface="Lucida Sans Typewriter"/>
              </a:rPr>
              <a:t>=“</a:t>
            </a:r>
            <a:r>
              <a:rPr lang="en-US" sz="1600" b="1" dirty="0" smtClean="0">
                <a:latin typeface="Lucida Sans Typewriter"/>
                <a:cs typeface="Lucida Sans Typewriter"/>
              </a:rPr>
              <a:t>urn:ogf:network:es.net:chi-rtr1:</a:t>
            </a:r>
            <a:r>
              <a:rPr lang="en-US" sz="1600" b="1" dirty="0" smtClean="0">
                <a:latin typeface="Lucida Sans Typewriter"/>
                <a:cs typeface="Lucida Sans Typewriter"/>
              </a:rPr>
              <a:t>xe</a:t>
            </a:r>
            <a:r>
              <a:rPr lang="en-US" sz="1600" b="1" dirty="0" smtClean="0">
                <a:latin typeface="Lucida Sans Typewriter"/>
                <a:cs typeface="Lucida Sans Typewriter"/>
              </a:rPr>
              <a:t>-0/2”</a:t>
            </a:r>
            <a:r>
              <a:rPr lang="en-US" sz="1600" dirty="0" smtClean="0">
                <a:latin typeface="Lucida Sans Typewriter"/>
                <a:cs typeface="Lucida Sans Typewriter"/>
              </a:rPr>
              <a:t>/</a:t>
            </a:r>
            <a:r>
              <a:rPr lang="en-US" sz="1600" dirty="0" smtClean="0">
                <a:latin typeface="Lucida Sans Typewriter"/>
                <a:cs typeface="Lucida Sans Typewriter"/>
              </a:rPr>
              <a:t>&gt;</a:t>
            </a:r>
          </a:p>
          <a:p>
            <a:pPr>
              <a:buNone/>
            </a:pP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dirty="0" smtClean="0">
                <a:latin typeface="Lucida Sans Typewriter"/>
                <a:cs typeface="Lucida Sans Typewriter"/>
              </a:rPr>
              <a:t>&gt;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15</a:t>
            </a:fld>
            <a:endParaRPr lang="en-US" altLang="ja-JP"/>
          </a:p>
        </p:txBody>
      </p:sp>
      <p:sp>
        <p:nvSpPr>
          <p:cNvPr id="7" name="Content Placeholder 2"/>
          <p:cNvSpPr txBox="1">
            <a:spLocks/>
          </p:cNvSpPr>
          <p:nvPr/>
        </p:nvSpPr>
        <p:spPr bwMode="auto">
          <a:xfrm>
            <a:off x="685800" y="4876800"/>
            <a:ext cx="77724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Does</a:t>
            </a:r>
            <a:r>
              <a:rPr kumimoji="0" lang="en-US" sz="2800" b="0" i="0" u="none" strike="noStrike" kern="0" cap="none" spc="0" normalizeH="0" noProof="0" dirty="0" smtClean="0">
                <a:ln>
                  <a:noFill/>
                </a:ln>
                <a:solidFill>
                  <a:schemeClr val="tx1"/>
                </a:solidFill>
                <a:effectLst/>
                <a:uLnTx/>
                <a:uFillTx/>
                <a:latin typeface="+mn-lt"/>
                <a:ea typeface="+mn-ea"/>
                <a:cs typeface="+mn-cs"/>
              </a:rPr>
              <a:t> </a:t>
            </a:r>
            <a:r>
              <a:rPr kumimoji="0" lang="en-US" sz="2800" b="0" i="1" u="none" strike="noStrike" kern="0" cap="none" spc="0" normalizeH="0" noProof="0" dirty="0" smtClean="0">
                <a:ln>
                  <a:noFill/>
                </a:ln>
                <a:solidFill>
                  <a:schemeClr val="tx1"/>
                </a:solidFill>
                <a:effectLst/>
                <a:uLnTx/>
                <a:uFillTx/>
                <a:latin typeface="+mn-lt"/>
                <a:ea typeface="+mn-ea"/>
                <a:cs typeface="+mn-cs"/>
              </a:rPr>
              <a:t>not</a:t>
            </a:r>
            <a:r>
              <a:rPr kumimoji="0" lang="en-US" sz="2800" b="0" i="1" u="none" strike="noStrike" kern="0" cap="none" spc="0" normalizeH="0" baseline="0" noProof="0" dirty="0" smtClean="0">
                <a:ln>
                  <a:noFill/>
                </a:ln>
                <a:solidFill>
                  <a:schemeClr val="tx1"/>
                </a:solidFill>
                <a:effectLst/>
                <a:uLnTx/>
                <a:uFillTx/>
                <a:latin typeface="+mn-lt"/>
                <a:ea typeface="+mn-ea"/>
                <a:cs typeface="+mn-cs"/>
              </a:rPr>
              <a:t> </a:t>
            </a:r>
            <a:r>
              <a:rPr kumimoji="0" lang="en-US" sz="2800" b="0" i="0" u="none" strike="noStrike" kern="0" cap="none" spc="0" normalizeH="0" baseline="0" noProof="0" dirty="0" smtClean="0">
                <a:ln>
                  <a:noFill/>
                </a:ln>
                <a:solidFill>
                  <a:schemeClr val="tx1"/>
                </a:solidFill>
                <a:effectLst/>
                <a:uLnTx/>
                <a:uFillTx/>
                <a:latin typeface="+mn-lt"/>
                <a:ea typeface="+mn-ea"/>
                <a:cs typeface="+mn-cs"/>
              </a:rPr>
              <a:t>use XML build-in </a:t>
            </a:r>
            <a:r>
              <a:rPr kumimoji="0" lang="en-US" sz="2800" b="0" i="0" u="none" strike="noStrike" kern="0" cap="none" spc="0" normalizeH="0" baseline="0" noProof="0" dirty="0" err="1" smtClean="0">
                <a:ln>
                  <a:noFill/>
                </a:ln>
                <a:solidFill>
                  <a:schemeClr val="tx1"/>
                </a:solidFill>
                <a:effectLst/>
                <a:uLnTx/>
                <a:uFillTx/>
                <a:latin typeface="+mn-lt"/>
                <a:ea typeface="+mn-ea"/>
                <a:cs typeface="+mn-cs"/>
              </a:rPr>
              <a:t>idref</a:t>
            </a:r>
            <a:r>
              <a:rPr kumimoji="0" lang="en-US" sz="2800" b="0" i="0" u="none" strike="noStrike" kern="0" cap="none" spc="0" normalizeH="0" baseline="0" noProof="0" dirty="0" smtClean="0">
                <a:ln>
                  <a:noFill/>
                </a:ln>
                <a:solidFill>
                  <a:schemeClr val="tx1"/>
                </a:solidFill>
                <a:effectLst/>
                <a:uLnTx/>
                <a:uFillTx/>
                <a:latin typeface="+mn-lt"/>
                <a:ea typeface="+mn-ea"/>
                <a:cs typeface="+mn-cs"/>
              </a:rPr>
              <a:t>,</a:t>
            </a:r>
            <a:r>
              <a:rPr kumimoji="0" lang="en-US" sz="2800" b="0" i="0" u="none" strike="noStrike" kern="0" cap="none" spc="0" normalizeH="0" noProof="0" dirty="0" smtClean="0">
                <a:ln>
                  <a:noFill/>
                </a:ln>
                <a:solidFill>
                  <a:schemeClr val="tx1"/>
                </a:solidFill>
                <a:effectLst/>
                <a:uLnTx/>
                <a:uFillTx/>
                <a:latin typeface="+mn-lt"/>
                <a:ea typeface="+mn-ea"/>
                <a:cs typeface="+mn-cs"/>
              </a:rPr>
              <a:t> because that is limited to references within a document.</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sz="3600" dirty="0" smtClean="0"/>
              <a:t>Relations</a:t>
            </a:r>
            <a:endParaRPr lang="ja-JP" altLang="en-US" dirty="0"/>
          </a:p>
        </p:txBody>
      </p:sp>
      <p:sp>
        <p:nvSpPr>
          <p:cNvPr id="9226" name="Rectangle 10"/>
          <p:cNvSpPr>
            <a:spLocks noGrp="1" noChangeArrowheads="1"/>
          </p:cNvSpPr>
          <p:nvPr>
            <p:ph type="subTitle" idx="1"/>
          </p:nvPr>
        </p:nvSpPr>
        <p:spPr/>
        <p:txBody>
          <a:bodyPr/>
          <a:lstStyle/>
          <a:p>
            <a:r>
              <a:rPr lang="nl-NL" altLang="ja-JP" dirty="0" err="1" smtClean="0"/>
              <a:t>Contributors</a:t>
            </a:r>
            <a:r>
              <a:rPr lang="nl-NL" altLang="ja-JP" dirty="0" smtClean="0"/>
              <a:t> </a:t>
            </a:r>
            <a:r>
              <a:rPr lang="nl-NL" altLang="ja-JP" dirty="0" err="1" smtClean="0"/>
              <a:t>Monday’s</a:t>
            </a:r>
            <a:r>
              <a:rPr lang="nl-NL" altLang="ja-JP" dirty="0" smtClean="0"/>
              <a:t> </a:t>
            </a:r>
            <a:r>
              <a:rPr lang="nl-NL" altLang="ja-JP" dirty="0" err="1" smtClean="0"/>
              <a:t>Ad-Hoc</a:t>
            </a:r>
            <a:r>
              <a:rPr lang="nl-NL" altLang="ja-JP" dirty="0" smtClean="0"/>
              <a:t> Meeting</a:t>
            </a:r>
            <a:endParaRPr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1/2</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17</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152400" y="2902803"/>
            <a:ext cx="8991600" cy="830997"/>
            <a:chOff x="152400" y="2438400"/>
            <a:chExt cx="8991600" cy="830997"/>
          </a:xfrm>
        </p:grpSpPr>
        <p:sp>
          <p:nvSpPr>
            <p:cNvPr id="55" name="TextBox 54"/>
            <p:cNvSpPr txBox="1"/>
            <p:nvPr/>
          </p:nvSpPr>
          <p:spPr>
            <a:xfrm>
              <a:off x="152400" y="2438400"/>
              <a:ext cx="1371600" cy="830997"/>
            </a:xfrm>
            <a:prstGeom prst="rect">
              <a:avLst/>
            </a:prstGeom>
            <a:noFill/>
          </p:spPr>
          <p:txBody>
            <a:bodyPr wrap="square" rtlCol="0">
              <a:spAutoFit/>
            </a:bodyPr>
            <a:lstStyle/>
            <a:p>
              <a:pPr algn="ctr"/>
              <a:r>
                <a:rPr lang="en-US" dirty="0" smtClean="0"/>
                <a:t>Ethernet Switch</a:t>
              </a:r>
              <a:endParaRPr lang="en-US" dirty="0"/>
            </a:p>
          </p:txBody>
        </p:sp>
        <p:sp>
          <p:nvSpPr>
            <p:cNvPr id="56" name="TextBox 55"/>
            <p:cNvSpPr txBox="1"/>
            <p:nvPr/>
          </p:nvSpPr>
          <p:spPr>
            <a:xfrm>
              <a:off x="2438400" y="2438400"/>
              <a:ext cx="1371600" cy="830997"/>
            </a:xfrm>
            <a:prstGeom prst="rect">
              <a:avLst/>
            </a:prstGeom>
            <a:noFill/>
          </p:spPr>
          <p:txBody>
            <a:bodyPr wrap="square" rtlCol="0">
              <a:spAutoFit/>
            </a:bodyPr>
            <a:lstStyle/>
            <a:p>
              <a:pPr algn="ctr"/>
              <a:r>
                <a:rPr lang="en-US" dirty="0" smtClean="0"/>
                <a:t>Ethernet Switch</a:t>
              </a:r>
              <a:endParaRPr lang="en-US" dirty="0"/>
            </a:p>
          </p:txBody>
        </p:sp>
        <p:sp>
          <p:nvSpPr>
            <p:cNvPr id="57" name="TextBox 56"/>
            <p:cNvSpPr txBox="1"/>
            <p:nvPr/>
          </p:nvSpPr>
          <p:spPr>
            <a:xfrm>
              <a:off x="7772400" y="2438400"/>
              <a:ext cx="1371600" cy="830997"/>
            </a:xfrm>
            <a:prstGeom prst="rect">
              <a:avLst/>
            </a:prstGeom>
            <a:noFill/>
          </p:spPr>
          <p:txBody>
            <a:bodyPr wrap="square" rtlCol="0">
              <a:spAutoFit/>
            </a:bodyPr>
            <a:lstStyle/>
            <a:p>
              <a:pPr algn="ctr"/>
              <a:r>
                <a:rPr lang="en-US" dirty="0" smtClean="0"/>
                <a:t>Ethernet Switch</a:t>
              </a:r>
              <a:endParaRPr lang="en-US" dirty="0"/>
            </a:p>
          </p:txBody>
        </p:sp>
      </p:grpSp>
      <p:grpSp>
        <p:nvGrpSpPr>
          <p:cNvPr id="80" name="Group 79"/>
          <p:cNvGrpSpPr/>
          <p:nvPr/>
        </p:nvGrpSpPr>
        <p:grpSpPr>
          <a:xfrm>
            <a:off x="4343400" y="3733800"/>
            <a:ext cx="2895600" cy="1200328"/>
            <a:chOff x="4343400" y="3733800"/>
            <a:chExt cx="2895600" cy="1200328"/>
          </a:xfrm>
        </p:grpSpPr>
        <p:sp>
          <p:nvSpPr>
            <p:cNvPr id="58" name="TextBox 57"/>
            <p:cNvSpPr txBox="1"/>
            <p:nvPr/>
          </p:nvSpPr>
          <p:spPr>
            <a:xfrm>
              <a:off x="4343400" y="3733800"/>
              <a:ext cx="1371600" cy="1200328"/>
            </a:xfrm>
            <a:prstGeom prst="rect">
              <a:avLst/>
            </a:prstGeom>
            <a:noFill/>
          </p:spPr>
          <p:txBody>
            <a:bodyPr wrap="square" rtlCol="0">
              <a:spAutoFit/>
            </a:bodyPr>
            <a:lstStyle/>
            <a:p>
              <a:pPr algn="ctr"/>
              <a:r>
                <a:rPr lang="en-US" dirty="0" smtClean="0"/>
                <a:t>Optical</a:t>
              </a:r>
            </a:p>
            <a:p>
              <a:pPr algn="ctr"/>
              <a:r>
                <a:rPr lang="en-US" dirty="0" smtClean="0"/>
                <a:t>Cross</a:t>
              </a:r>
            </a:p>
            <a:p>
              <a:pPr algn="ctr"/>
              <a:r>
                <a:rPr lang="en-US" dirty="0" smtClean="0"/>
                <a:t>Connect</a:t>
              </a:r>
              <a:endParaRPr lang="en-US" dirty="0"/>
            </a:p>
          </p:txBody>
        </p:sp>
        <p:sp>
          <p:nvSpPr>
            <p:cNvPr id="59" name="TextBox 58"/>
            <p:cNvSpPr txBox="1"/>
            <p:nvPr/>
          </p:nvSpPr>
          <p:spPr>
            <a:xfrm>
              <a:off x="5867400" y="3733800"/>
              <a:ext cx="1371600" cy="1200328"/>
            </a:xfrm>
            <a:prstGeom prst="rect">
              <a:avLst/>
            </a:prstGeom>
            <a:noFill/>
          </p:spPr>
          <p:txBody>
            <a:bodyPr wrap="square" rtlCol="0">
              <a:spAutoFit/>
            </a:bodyPr>
            <a:lstStyle/>
            <a:p>
              <a:pPr algn="ctr"/>
              <a:r>
                <a:rPr lang="en-US" dirty="0" smtClean="0"/>
                <a:t>Optical</a:t>
              </a:r>
            </a:p>
            <a:p>
              <a:pPr algn="ctr"/>
              <a:r>
                <a:rPr lang="en-US" dirty="0" smtClean="0"/>
                <a:t>Cross</a:t>
              </a:r>
            </a:p>
            <a:p>
              <a:pPr algn="ctr"/>
              <a:r>
                <a:rPr lang="en-US" dirty="0" smtClean="0"/>
                <a:t>Connect</a:t>
              </a:r>
              <a:endParaRPr lang="en-US" dirty="0"/>
            </a:p>
          </p:txBody>
        </p:sp>
      </p:grpSp>
      <p:grpSp>
        <p:nvGrpSpPr>
          <p:cNvPr id="78" name="Group 77"/>
          <p:cNvGrpSpPr/>
          <p:nvPr/>
        </p:nvGrpSpPr>
        <p:grpSpPr>
          <a:xfrm>
            <a:off x="2057401" y="4648200"/>
            <a:ext cx="5486399" cy="1604665"/>
            <a:chOff x="2057401" y="4648200"/>
            <a:chExt cx="5486399" cy="1604665"/>
          </a:xfrm>
        </p:grpSpPr>
        <p:sp>
          <p:nvSpPr>
            <p:cNvPr id="62" name="Rectangle 61"/>
            <p:cNvSpPr/>
            <p:nvPr/>
          </p:nvSpPr>
          <p:spPr>
            <a:xfrm>
              <a:off x="4117319" y="5791200"/>
              <a:ext cx="937276" cy="461665"/>
            </a:xfrm>
            <a:prstGeom prst="rect">
              <a:avLst/>
            </a:prstGeom>
          </p:spPr>
          <p:txBody>
            <a:bodyPr wrap="none">
              <a:spAutoFit/>
            </a:bodyPr>
            <a:lstStyle/>
            <a:p>
              <a:r>
                <a:rPr lang="en-US" dirty="0" smtClean="0"/>
                <a:t>fibers</a:t>
              </a:r>
              <a:endParaRPr lang="en-US" dirty="0"/>
            </a:p>
          </p:txBody>
        </p:sp>
        <p:cxnSp>
          <p:nvCxnSpPr>
            <p:cNvPr id="64" name="Straight Arrow Connector 63"/>
            <p:cNvCxnSpPr>
              <a:stCxn id="62" idx="1"/>
            </p:cNvCxnSpPr>
            <p:nvPr/>
          </p:nvCxnSpPr>
          <p:spPr bwMode="auto">
            <a:xfrm rot="10800000">
              <a:off x="2057401" y="4648203"/>
              <a:ext cx="2059919" cy="13738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rot="5400000" flipH="1" flipV="1">
              <a:off x="4800602" y="4876802"/>
              <a:ext cx="1066797" cy="9144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rot="16200000" flipV="1">
              <a:off x="3619500" y="4991100"/>
              <a:ext cx="12192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62" idx="3"/>
            </p:cNvCxnSpPr>
            <p:nvPr/>
          </p:nvCxnSpPr>
          <p:spPr bwMode="auto">
            <a:xfrm flipV="1">
              <a:off x="5054595" y="4648201"/>
              <a:ext cx="2489205" cy="13738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ssolv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2/2</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18</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grpSp>
        <p:nvGrpSpPr>
          <p:cNvPr id="69" name="Group 68"/>
          <p:cNvGrpSpPr/>
          <p:nvPr/>
        </p:nvGrpSpPr>
        <p:grpSpPr>
          <a:xfrm>
            <a:off x="4838718" y="4572000"/>
            <a:ext cx="1879582" cy="6350"/>
            <a:chOff x="4838718" y="4572000"/>
            <a:chExt cx="1879582" cy="6350"/>
          </a:xfrm>
        </p:grpSpPr>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006349" y="2514600"/>
            <a:ext cx="7253037" cy="461665"/>
            <a:chOff x="1006349" y="2514600"/>
            <a:chExt cx="7253037" cy="461665"/>
          </a:xfrm>
        </p:grpSpPr>
        <p:cxnSp>
          <p:nvCxnSpPr>
            <p:cNvPr id="16" name="Straight Connector 15"/>
            <p:cNvCxnSpPr/>
            <p:nvPr/>
          </p:nvCxnSpPr>
          <p:spPr>
            <a:xfrm>
              <a:off x="1006349" y="2735448"/>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91251" y="27338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895600" y="2743200"/>
              <a:ext cx="3810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345447" y="2514600"/>
              <a:ext cx="1245353" cy="461665"/>
            </a:xfrm>
            <a:prstGeom prst="rect">
              <a:avLst/>
            </a:prstGeom>
            <a:noFill/>
          </p:spPr>
          <p:txBody>
            <a:bodyPr wrap="none" rtlCol="0">
              <a:spAutoFit/>
            </a:bodyPr>
            <a:lstStyle/>
            <a:p>
              <a:r>
                <a:rPr lang="en-US" dirty="0" smtClean="0"/>
                <a:t>VLAN 8</a:t>
              </a:r>
              <a:endParaRPr lang="en-US" dirty="0"/>
            </a:p>
          </p:txBody>
        </p:sp>
        <p:sp>
          <p:nvSpPr>
            <p:cNvPr id="58" name="TextBox 57"/>
            <p:cNvSpPr txBox="1"/>
            <p:nvPr/>
          </p:nvSpPr>
          <p:spPr>
            <a:xfrm>
              <a:off x="5029200" y="2514600"/>
              <a:ext cx="1245353" cy="461665"/>
            </a:xfrm>
            <a:prstGeom prst="rect">
              <a:avLst/>
            </a:prstGeom>
            <a:noFill/>
          </p:spPr>
          <p:txBody>
            <a:bodyPr wrap="none" rtlCol="0">
              <a:spAutoFit/>
            </a:bodyPr>
            <a:lstStyle/>
            <a:p>
              <a:r>
                <a:rPr lang="en-US" dirty="0" smtClean="0"/>
                <a:t>VLAN 8</a:t>
              </a:r>
              <a:endParaRPr lang="en-US" dirty="0"/>
            </a:p>
          </p:txBody>
        </p:sp>
      </p:grpSp>
      <p:grpSp>
        <p:nvGrpSpPr>
          <p:cNvPr id="61" name="Group 60"/>
          <p:cNvGrpSpPr/>
          <p:nvPr/>
        </p:nvGrpSpPr>
        <p:grpSpPr>
          <a:xfrm>
            <a:off x="3291251" y="2133600"/>
            <a:ext cx="4968135" cy="461665"/>
            <a:chOff x="3291251" y="2133600"/>
            <a:chExt cx="4968135" cy="461665"/>
          </a:xfrm>
        </p:grpSpPr>
        <p:cxnSp>
          <p:nvCxnSpPr>
            <p:cNvPr id="18" name="Straight Connector 17"/>
            <p:cNvCxnSpPr/>
            <p:nvPr/>
          </p:nvCxnSpPr>
          <p:spPr>
            <a:xfrm>
              <a:off x="3291251" y="2387060"/>
              <a:ext cx="4968135" cy="794"/>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957072" y="2133600"/>
              <a:ext cx="1393681" cy="461665"/>
            </a:xfrm>
            <a:prstGeom prst="rect">
              <a:avLst/>
            </a:prstGeom>
            <a:noFill/>
          </p:spPr>
          <p:txBody>
            <a:bodyPr wrap="none" rtlCol="0">
              <a:spAutoFit/>
            </a:bodyPr>
            <a:lstStyle/>
            <a:p>
              <a:r>
                <a:rPr lang="en-US" dirty="0" smtClean="0"/>
                <a:t>VLAN 11</a:t>
              </a:r>
              <a:endParaRPr lang="en-US" dirty="0"/>
            </a:p>
          </p:txBody>
        </p:sp>
      </p:grpSp>
      <p:grpSp>
        <p:nvGrpSpPr>
          <p:cNvPr id="62" name="Group 61"/>
          <p:cNvGrpSpPr/>
          <p:nvPr/>
        </p:nvGrpSpPr>
        <p:grpSpPr>
          <a:xfrm>
            <a:off x="152400" y="2902803"/>
            <a:ext cx="8991600" cy="830997"/>
            <a:chOff x="152400" y="2438400"/>
            <a:chExt cx="8991600" cy="830997"/>
          </a:xfrm>
        </p:grpSpPr>
        <p:sp>
          <p:nvSpPr>
            <p:cNvPr id="63" name="TextBox 62"/>
            <p:cNvSpPr txBox="1"/>
            <p:nvPr/>
          </p:nvSpPr>
          <p:spPr>
            <a:xfrm>
              <a:off x="152400" y="2438400"/>
              <a:ext cx="1371600" cy="830997"/>
            </a:xfrm>
            <a:prstGeom prst="rect">
              <a:avLst/>
            </a:prstGeom>
            <a:noFill/>
          </p:spPr>
          <p:txBody>
            <a:bodyPr wrap="square" rtlCol="0">
              <a:spAutoFit/>
            </a:bodyPr>
            <a:lstStyle/>
            <a:p>
              <a:pPr algn="ctr"/>
              <a:r>
                <a:rPr lang="en-US" dirty="0" smtClean="0"/>
                <a:t>Ethernet Switch</a:t>
              </a:r>
              <a:endParaRPr lang="en-US" dirty="0"/>
            </a:p>
          </p:txBody>
        </p:sp>
        <p:sp>
          <p:nvSpPr>
            <p:cNvPr id="64" name="TextBox 63"/>
            <p:cNvSpPr txBox="1"/>
            <p:nvPr/>
          </p:nvSpPr>
          <p:spPr>
            <a:xfrm>
              <a:off x="2438400" y="2438400"/>
              <a:ext cx="1371600" cy="830997"/>
            </a:xfrm>
            <a:prstGeom prst="rect">
              <a:avLst/>
            </a:prstGeom>
            <a:noFill/>
          </p:spPr>
          <p:txBody>
            <a:bodyPr wrap="square" rtlCol="0">
              <a:spAutoFit/>
            </a:bodyPr>
            <a:lstStyle/>
            <a:p>
              <a:pPr algn="ctr"/>
              <a:r>
                <a:rPr lang="en-US" dirty="0" smtClean="0"/>
                <a:t>Ethernet Switch</a:t>
              </a:r>
              <a:endParaRPr lang="en-US" dirty="0"/>
            </a:p>
          </p:txBody>
        </p:sp>
        <p:sp>
          <p:nvSpPr>
            <p:cNvPr id="65" name="TextBox 64"/>
            <p:cNvSpPr txBox="1"/>
            <p:nvPr/>
          </p:nvSpPr>
          <p:spPr>
            <a:xfrm>
              <a:off x="7772400" y="2438400"/>
              <a:ext cx="1371600" cy="830997"/>
            </a:xfrm>
            <a:prstGeom prst="rect">
              <a:avLst/>
            </a:prstGeom>
            <a:noFill/>
          </p:spPr>
          <p:txBody>
            <a:bodyPr wrap="square" rtlCol="0">
              <a:spAutoFit/>
            </a:bodyPr>
            <a:lstStyle/>
            <a:p>
              <a:pPr algn="ctr"/>
              <a:r>
                <a:rPr lang="en-US" dirty="0" smtClean="0"/>
                <a:t>Ethernet Switch</a:t>
              </a:r>
              <a:endParaRPr lang="en-US" dirty="0"/>
            </a:p>
          </p:txBody>
        </p:sp>
      </p:grpSp>
      <p:grpSp>
        <p:nvGrpSpPr>
          <p:cNvPr id="66" name="Group 65"/>
          <p:cNvGrpSpPr/>
          <p:nvPr/>
        </p:nvGrpSpPr>
        <p:grpSpPr>
          <a:xfrm>
            <a:off x="4343400" y="3733800"/>
            <a:ext cx="2895600" cy="1200328"/>
            <a:chOff x="4343400" y="3733800"/>
            <a:chExt cx="2895600" cy="1200328"/>
          </a:xfrm>
        </p:grpSpPr>
        <p:sp>
          <p:nvSpPr>
            <p:cNvPr id="67" name="TextBox 66"/>
            <p:cNvSpPr txBox="1"/>
            <p:nvPr/>
          </p:nvSpPr>
          <p:spPr>
            <a:xfrm>
              <a:off x="4343400" y="3733800"/>
              <a:ext cx="1371600" cy="1200328"/>
            </a:xfrm>
            <a:prstGeom prst="rect">
              <a:avLst/>
            </a:prstGeom>
            <a:noFill/>
          </p:spPr>
          <p:txBody>
            <a:bodyPr wrap="square" rtlCol="0">
              <a:spAutoFit/>
            </a:bodyPr>
            <a:lstStyle/>
            <a:p>
              <a:pPr algn="ctr"/>
              <a:r>
                <a:rPr lang="en-US" dirty="0" smtClean="0"/>
                <a:t>Optical</a:t>
              </a:r>
            </a:p>
            <a:p>
              <a:pPr algn="ctr"/>
              <a:r>
                <a:rPr lang="en-US" dirty="0" smtClean="0"/>
                <a:t>Cross</a:t>
              </a:r>
            </a:p>
            <a:p>
              <a:pPr algn="ctr"/>
              <a:r>
                <a:rPr lang="en-US" dirty="0" smtClean="0"/>
                <a:t>Connect</a:t>
              </a:r>
              <a:endParaRPr lang="en-US" dirty="0"/>
            </a:p>
          </p:txBody>
        </p:sp>
        <p:sp>
          <p:nvSpPr>
            <p:cNvPr id="68" name="TextBox 67"/>
            <p:cNvSpPr txBox="1"/>
            <p:nvPr/>
          </p:nvSpPr>
          <p:spPr>
            <a:xfrm>
              <a:off x="5867400" y="3733800"/>
              <a:ext cx="1371600" cy="1200328"/>
            </a:xfrm>
            <a:prstGeom prst="rect">
              <a:avLst/>
            </a:prstGeom>
            <a:noFill/>
          </p:spPr>
          <p:txBody>
            <a:bodyPr wrap="square" rtlCol="0">
              <a:spAutoFit/>
            </a:bodyPr>
            <a:lstStyle/>
            <a:p>
              <a:pPr algn="ctr"/>
              <a:r>
                <a:rPr lang="en-US" dirty="0" smtClean="0"/>
                <a:t>Optical</a:t>
              </a:r>
            </a:p>
            <a:p>
              <a:pPr algn="ctr"/>
              <a:r>
                <a:rPr lang="en-US" dirty="0" smtClean="0"/>
                <a:t>Cross</a:t>
              </a:r>
            </a:p>
            <a:p>
              <a:pPr algn="ctr"/>
              <a:r>
                <a:rPr lang="en-US" dirty="0" smtClean="0"/>
                <a:t>Connect</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ssolv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dissolv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Serial Compound</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19</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4838718" y="4572000"/>
            <a:ext cx="1879582" cy="6350"/>
            <a:chOff x="4838718" y="4572000"/>
            <a:chExt cx="1879582" cy="6350"/>
          </a:xfrm>
        </p:grpSpPr>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828800" y="4267200"/>
            <a:ext cx="402674" cy="461665"/>
          </a:xfrm>
          <a:prstGeom prst="rect">
            <a:avLst/>
          </a:prstGeom>
          <a:noFill/>
        </p:spPr>
        <p:txBody>
          <a:bodyPr wrap="square" rtlCol="0">
            <a:spAutoFit/>
          </a:bodyPr>
          <a:lstStyle/>
          <a:p>
            <a:r>
              <a:rPr lang="en-US" dirty="0" smtClean="0"/>
              <a:t>A</a:t>
            </a:r>
            <a:endParaRPr lang="en-US" dirty="0"/>
          </a:p>
        </p:txBody>
      </p:sp>
      <p:sp>
        <p:nvSpPr>
          <p:cNvPr id="58" name="TextBox 57"/>
          <p:cNvSpPr txBox="1"/>
          <p:nvPr/>
        </p:nvSpPr>
        <p:spPr>
          <a:xfrm>
            <a:off x="3886200" y="4267200"/>
            <a:ext cx="402674" cy="461665"/>
          </a:xfrm>
          <a:prstGeom prst="rect">
            <a:avLst/>
          </a:prstGeom>
          <a:noFill/>
        </p:spPr>
        <p:txBody>
          <a:bodyPr wrap="square" rtlCol="0">
            <a:spAutoFit/>
          </a:bodyPr>
          <a:lstStyle/>
          <a:p>
            <a:r>
              <a:rPr lang="en-US" dirty="0" smtClean="0"/>
              <a:t>B</a:t>
            </a:r>
            <a:endParaRPr lang="en-US" dirty="0"/>
          </a:p>
        </p:txBody>
      </p:sp>
      <p:sp>
        <p:nvSpPr>
          <p:cNvPr id="59" name="TextBox 58"/>
          <p:cNvSpPr txBox="1"/>
          <p:nvPr/>
        </p:nvSpPr>
        <p:spPr>
          <a:xfrm>
            <a:off x="5105400" y="4148435"/>
            <a:ext cx="609600" cy="461665"/>
          </a:xfrm>
          <a:prstGeom prst="rect">
            <a:avLst/>
          </a:prstGeom>
          <a:noFill/>
        </p:spPr>
        <p:txBody>
          <a:bodyPr wrap="square" rtlCol="0">
            <a:spAutoFit/>
          </a:bodyPr>
          <a:lstStyle/>
          <a:p>
            <a:r>
              <a:rPr lang="en-US" dirty="0" smtClean="0"/>
              <a:t>C1</a:t>
            </a:r>
            <a:endParaRPr lang="en-US" dirty="0"/>
          </a:p>
        </p:txBody>
      </p:sp>
      <p:sp>
        <p:nvSpPr>
          <p:cNvPr id="60" name="TextBox 59"/>
          <p:cNvSpPr txBox="1"/>
          <p:nvPr/>
        </p:nvSpPr>
        <p:spPr>
          <a:xfrm>
            <a:off x="7391400" y="4267200"/>
            <a:ext cx="402674" cy="461665"/>
          </a:xfrm>
          <a:prstGeom prst="rect">
            <a:avLst/>
          </a:prstGeom>
          <a:noFill/>
        </p:spPr>
        <p:txBody>
          <a:bodyPr wrap="square" rtlCol="0">
            <a:spAutoFit/>
          </a:bodyPr>
          <a:lstStyle/>
          <a:p>
            <a:r>
              <a:rPr lang="en-US" dirty="0" smtClean="0"/>
              <a:t>D</a:t>
            </a:r>
            <a:endParaRPr lang="en-US" dirty="0"/>
          </a:p>
        </p:txBody>
      </p:sp>
      <p:sp>
        <p:nvSpPr>
          <p:cNvPr id="61" name="TextBox 60"/>
          <p:cNvSpPr txBox="1"/>
          <p:nvPr/>
        </p:nvSpPr>
        <p:spPr>
          <a:xfrm>
            <a:off x="5410200" y="4330700"/>
            <a:ext cx="609600" cy="461665"/>
          </a:xfrm>
          <a:prstGeom prst="rect">
            <a:avLst/>
          </a:prstGeom>
          <a:noFill/>
        </p:spPr>
        <p:txBody>
          <a:bodyPr wrap="square" rtlCol="0">
            <a:spAutoFit/>
          </a:bodyPr>
          <a:lstStyle/>
          <a:p>
            <a:r>
              <a:rPr lang="en-US" dirty="0" smtClean="0"/>
              <a:t>C2</a:t>
            </a:r>
            <a:endParaRPr lang="en-US" dirty="0"/>
          </a:p>
        </p:txBody>
      </p:sp>
      <p:sp>
        <p:nvSpPr>
          <p:cNvPr id="62" name="TextBox 61"/>
          <p:cNvSpPr txBox="1"/>
          <p:nvPr/>
        </p:nvSpPr>
        <p:spPr>
          <a:xfrm>
            <a:off x="5791200" y="4500265"/>
            <a:ext cx="609600" cy="461665"/>
          </a:xfrm>
          <a:prstGeom prst="rect">
            <a:avLst/>
          </a:prstGeom>
          <a:noFill/>
        </p:spPr>
        <p:txBody>
          <a:bodyPr wrap="square" rtlCol="0">
            <a:spAutoFit/>
          </a:bodyPr>
          <a:lstStyle/>
          <a:p>
            <a:r>
              <a:rPr lang="en-US" dirty="0" smtClean="0"/>
              <a:t>C3</a:t>
            </a:r>
            <a:endParaRPr lang="en-US" dirty="0"/>
          </a:p>
        </p:txBody>
      </p:sp>
      <p:grpSp>
        <p:nvGrpSpPr>
          <p:cNvPr id="66" name="Group 65"/>
          <p:cNvGrpSpPr/>
          <p:nvPr/>
        </p:nvGrpSpPr>
        <p:grpSpPr>
          <a:xfrm>
            <a:off x="674343" y="1600200"/>
            <a:ext cx="7860057" cy="2057638"/>
            <a:chOff x="674343" y="1600200"/>
            <a:chExt cx="7860057" cy="2057638"/>
          </a:xfrm>
        </p:grpSpPr>
        <p:sp>
          <p:nvSpPr>
            <p:cNvPr id="64" name="TextBox 63"/>
            <p:cNvSpPr txBox="1"/>
            <p:nvPr/>
          </p:nvSpPr>
          <p:spPr>
            <a:xfrm>
              <a:off x="674343" y="1600200"/>
              <a:ext cx="7129325" cy="461665"/>
            </a:xfrm>
            <a:prstGeom prst="rect">
              <a:avLst/>
            </a:prstGeom>
            <a:noFill/>
          </p:spPr>
          <p:txBody>
            <a:bodyPr wrap="none" rtlCol="0">
              <a:spAutoFit/>
            </a:bodyPr>
            <a:lstStyle/>
            <a:p>
              <a:pPr algn="l"/>
              <a:r>
                <a:rPr lang="en-US" dirty="0" smtClean="0"/>
                <a:t>Link BCD is comprised of link B, link C2 and link D:</a:t>
              </a:r>
            </a:p>
          </p:txBody>
        </p:sp>
        <p:sp>
          <p:nvSpPr>
            <p:cNvPr id="65" name="Rectangle 64"/>
            <p:cNvSpPr/>
            <p:nvPr/>
          </p:nvSpPr>
          <p:spPr>
            <a:xfrm>
              <a:off x="685800" y="2057400"/>
              <a:ext cx="7848600" cy="1600438"/>
            </a:xfrm>
            <a:prstGeom prst="rect">
              <a:avLst/>
            </a:prstGeom>
          </p:spPr>
          <p:txBody>
            <a:bodyPr wrap="square">
              <a:spAutoFit/>
            </a:bodyPr>
            <a:lstStyle/>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id=“</a:t>
              </a:r>
              <a:r>
                <a:rPr lang="en-US" sz="1400" dirty="0" err="1" smtClean="0">
                  <a:latin typeface="Lucida Sans Typewriter"/>
                  <a:cs typeface="Lucida Sans Typewriter"/>
                </a:rPr>
                <a:t>urn:ogf:network:example.net:BCD</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b="1" dirty="0" smtClean="0">
                  <a:latin typeface="Lucida Sans Typewriter"/>
                  <a:cs typeface="Lucida Sans Typewriter"/>
                </a:rPr>
                <a:t> type=“</a:t>
              </a:r>
              <a:r>
                <a:rPr lang="en-US" sz="1400" b="1" dirty="0" err="1" smtClean="0">
                  <a:latin typeface="Lucida Sans Typewriter"/>
                  <a:cs typeface="Lucida Sans Typewriter"/>
                </a:rPr>
                <a:t>serial_compound</a:t>
              </a:r>
              <a:r>
                <a:rPr lang="en-US" sz="1400" b="1" dirty="0" smtClean="0">
                  <a:latin typeface="Lucida Sans Typewriter"/>
                  <a:cs typeface="Lucida Sans Typewriter"/>
                </a:rPr>
                <a:t>”</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urn:ogf:network:example.net:B</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smtClean="0">
                  <a:latin typeface="Lucida Sans Typewriter"/>
                  <a:cs typeface="Lucida Sans Typewriter"/>
                </a:rPr>
                <a:t>urn:ogf:network:example.net:C2”</a:t>
              </a:r>
              <a:r>
                <a:rPr lang="en-US" sz="1400" dirty="0" smtClean="0">
                  <a:latin typeface="Lucida Sans Typewriter"/>
                  <a:cs typeface="Lucida Sans Typewriter"/>
                </a:rPr>
                <a:t>/</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urn:ogf:network:example.net:D</a:t>
              </a:r>
              <a:r>
                <a:rPr lang="en-US" sz="1400" dirty="0" smtClean="0">
                  <a:latin typeface="Lucida Sans Typewriter"/>
                  <a:cs typeface="Lucida Sans Typewriter"/>
                </a:rPr>
                <a:t>”</a:t>
              </a:r>
              <a:r>
                <a:rPr lang="en-US" sz="1400" dirty="0" smtClean="0">
                  <a:latin typeface="Lucida Sans Typewriter"/>
                  <a:cs typeface="Lucida Sans Typewriter"/>
                </a:rPr>
                <a:t>/</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&gt;</a:t>
              </a:r>
              <a:endParaRPr lang="en-US" sz="1400" dirty="0" smtClean="0">
                <a:latin typeface="Lucida Sans Typewriter"/>
                <a:cs typeface="Lucida Sans Typewrite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571500" indent="-228600">
              <a:spcBef>
                <a:spcPct val="0"/>
              </a:spcBef>
            </a:pPr>
            <a:r>
              <a:rPr lang="ja-JP" altLang="en-US" sz="1400" dirty="0">
                <a:latin typeface="Arial"/>
                <a:cs typeface="Arial"/>
              </a:rPr>
              <a:t>“</a:t>
            </a:r>
            <a:r>
              <a:rPr lang="en-US" altLang="ja-JP" sz="1400" dirty="0">
                <a:latin typeface="Arial"/>
                <a:cs typeface="Arial"/>
              </a:rPr>
              <a:t>I acknowledge that participation in this meeting is subject to the OGF Intellectual Property Policy.”</a:t>
            </a:r>
            <a:endParaRPr lang="en-US" altLang="ja-JP" sz="1400" dirty="0" smtClean="0">
              <a:latin typeface="Arial"/>
              <a:cs typeface="Arial"/>
            </a:endParaRPr>
          </a:p>
          <a:p>
            <a:pPr marL="571500" indent="-228600">
              <a:spcBef>
                <a:spcPct val="0"/>
              </a:spcBef>
            </a:pPr>
            <a:endParaRPr lang="en-US" altLang="ja-JP" sz="1400" dirty="0" smtClean="0">
              <a:latin typeface="Arial"/>
              <a:cs typeface="Arial"/>
            </a:endParaRPr>
          </a:p>
          <a:p>
            <a:pPr marL="571500" indent="-228600">
              <a:spcBef>
                <a:spcPct val="0"/>
              </a:spcBef>
            </a:pPr>
            <a:r>
              <a:rPr lang="en-US" altLang="ja-JP" sz="1400" dirty="0" smtClean="0">
                <a:latin typeface="Arial"/>
                <a:cs typeface="Arial"/>
              </a:rPr>
              <a:t>Intellectual </a:t>
            </a:r>
            <a:r>
              <a:rPr lang="en-US" altLang="ja-JP" sz="1400" dirty="0">
                <a:latin typeface="Arial"/>
                <a:cs typeface="Arial"/>
              </a:rPr>
              <a:t>Property Notices Note Well: </a:t>
            </a:r>
            <a:r>
              <a:rPr lang="en-US" altLang="ja-JP" sz="1400" dirty="0" smtClean="0">
                <a:latin typeface="Arial"/>
                <a:cs typeface="Arial"/>
              </a:rPr>
              <a:t> </a:t>
            </a:r>
            <a:br>
              <a:rPr lang="en-US" altLang="ja-JP" sz="1400" dirty="0" smtClean="0">
                <a:latin typeface="Arial"/>
                <a:cs typeface="Arial"/>
              </a:rPr>
            </a:br>
            <a:r>
              <a:rPr lang="en-US" altLang="ja-JP" sz="1400" dirty="0" smtClean="0">
                <a:solidFill>
                  <a:srgbClr val="444444"/>
                </a:solidFill>
                <a:latin typeface="Arial"/>
                <a:cs typeface="Arial"/>
              </a:rPr>
              <a:t>All </a:t>
            </a:r>
            <a:r>
              <a:rPr lang="en-US" altLang="ja-JP" sz="1400" dirty="0">
                <a:solidFill>
                  <a:srgbClr val="444444"/>
                </a:solidFill>
                <a:latin typeface="Arial"/>
                <a:cs typeface="Arial"/>
              </a:rPr>
              <a:t>statements related to the activities of the OGF and addressed to the OGF are subject to all provisions of Appendix B of GFD-C.1, which grants to the OGF and its participants certain licenses and rights in such statements. Such statements include verbal statements in OGF </a:t>
            </a:r>
            <a:r>
              <a:rPr lang="en-US" altLang="ja-JP" sz="1400" dirty="0" smtClean="0">
                <a:solidFill>
                  <a:srgbClr val="444444"/>
                </a:solidFill>
                <a:latin typeface="Arial"/>
                <a:cs typeface="Arial"/>
              </a:rPr>
              <a:t>meetings […]</a:t>
            </a:r>
            <a:endParaRPr lang="en-US" altLang="ja-JP" sz="1400" dirty="0" smtClean="0">
              <a:latin typeface="Arial"/>
              <a:cs typeface="Arial"/>
            </a:endParaRPr>
          </a:p>
          <a:p>
            <a:pPr marL="571500" indent="-228600">
              <a:spcBef>
                <a:spcPct val="0"/>
              </a:spcBef>
            </a:pPr>
            <a:endParaRPr lang="en-US" altLang="ja-JP" sz="1400" dirty="0" smtClean="0">
              <a:solidFill>
                <a:srgbClr val="444444"/>
              </a:solidFill>
              <a:latin typeface="Arial"/>
              <a:cs typeface="Arial"/>
            </a:endParaRPr>
          </a:p>
          <a:p>
            <a:pPr marL="571500" indent="-228600">
              <a:spcBef>
                <a:spcPct val="0"/>
              </a:spcBef>
            </a:pPr>
            <a:r>
              <a:rPr lang="en-US" altLang="ja-JP" sz="1400" dirty="0" smtClean="0">
                <a:solidFill>
                  <a:srgbClr val="000000"/>
                </a:solidFill>
                <a:latin typeface="Arial"/>
                <a:cs typeface="Arial"/>
              </a:rPr>
              <a:t>Excerpt </a:t>
            </a:r>
            <a:r>
              <a:rPr lang="en-US" altLang="ja-JP" sz="1400" dirty="0">
                <a:solidFill>
                  <a:srgbClr val="000000"/>
                </a:solidFill>
                <a:latin typeface="Arial"/>
                <a:cs typeface="Arial"/>
              </a:rPr>
              <a:t>from Appendix B of GFD-C.1:</a:t>
            </a:r>
            <a:r>
              <a:rPr lang="en-US" altLang="ja-JP" sz="1400" dirty="0" smtClean="0">
                <a:solidFill>
                  <a:srgbClr val="000000"/>
                </a:solidFill>
                <a:latin typeface="Arial"/>
                <a:cs typeface="Arial"/>
              </a:rPr>
              <a:t> </a:t>
            </a:r>
            <a:br>
              <a:rPr lang="en-US" altLang="ja-JP" sz="1400" dirty="0" smtClean="0">
                <a:solidFill>
                  <a:srgbClr val="000000"/>
                </a:solidFill>
                <a:latin typeface="Arial"/>
                <a:cs typeface="Arial"/>
              </a:rPr>
            </a:br>
            <a:r>
              <a:rPr lang="en-US" altLang="ja-JP" sz="1400" dirty="0" smtClean="0">
                <a:solidFill>
                  <a:srgbClr val="444444"/>
                </a:solidFill>
                <a:latin typeface="Arial"/>
                <a:cs typeface="Arial"/>
              </a:rPr>
              <a:t>”</a:t>
            </a:r>
            <a:r>
              <a:rPr lang="en-US" altLang="ja-JP" sz="1400" dirty="0">
                <a:solidFill>
                  <a:srgbClr val="444444"/>
                </a:solidFill>
                <a:latin typeface="Arial"/>
                <a:cs typeface="Arial"/>
              </a:rPr>
              <a:t>Where the OGF knows of rights, or claimed rights, the OGF secretariat shall attempt to obtain from the claimant of such rights, a written assurance that upon approval by the GFSG of the relevant OGF </a:t>
            </a:r>
            <a:r>
              <a:rPr lang="en-US" altLang="ja-JP" sz="1400" dirty="0" err="1">
                <a:solidFill>
                  <a:srgbClr val="444444"/>
                </a:solidFill>
                <a:latin typeface="Arial"/>
                <a:cs typeface="Arial"/>
              </a:rPr>
              <a:t>document(s</a:t>
            </a:r>
            <a:r>
              <a:rPr lang="en-US" altLang="ja-JP" sz="1400" dirty="0">
                <a:solidFill>
                  <a:srgbClr val="444444"/>
                </a:solidFill>
                <a:latin typeface="Arial"/>
                <a:cs typeface="Arial"/>
              </a:rPr>
              <a:t>), any party will be able to obtain the right to implement, use and distribute the technology or works when implementing, using or distributing technology based upon the specific </a:t>
            </a:r>
            <a:r>
              <a:rPr lang="en-US" altLang="ja-JP" sz="1400" dirty="0" err="1">
                <a:solidFill>
                  <a:srgbClr val="444444"/>
                </a:solidFill>
                <a:latin typeface="Arial"/>
                <a:cs typeface="Arial"/>
              </a:rPr>
              <a:t>specification(s</a:t>
            </a:r>
            <a:r>
              <a:rPr lang="en-US" altLang="ja-JP" sz="1400" dirty="0">
                <a:solidFill>
                  <a:srgbClr val="444444"/>
                </a:solidFill>
                <a:latin typeface="Arial"/>
                <a:cs typeface="Arial"/>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400" dirty="0" smtClean="0">
                <a:solidFill>
                  <a:srgbClr val="444444"/>
                </a:solidFill>
                <a:latin typeface="Arial"/>
                <a:cs typeface="Arial"/>
              </a:rPr>
              <a:t>”</a:t>
            </a:r>
            <a:endParaRPr lang="en-US" altLang="ja-JP" sz="1400" dirty="0">
              <a:solidFill>
                <a:srgbClr val="444444"/>
              </a:solidFill>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Parallel Compound</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20</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62"/>
          <p:cNvGrpSpPr/>
          <p:nvPr/>
        </p:nvGrpSpPr>
        <p:grpSpPr>
          <a:xfrm>
            <a:off x="4838718" y="4572000"/>
            <a:ext cx="1879582" cy="6350"/>
            <a:chOff x="4838718" y="4572000"/>
            <a:chExt cx="1879582" cy="6350"/>
          </a:xfrm>
        </p:grpSpPr>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828800" y="4267200"/>
            <a:ext cx="402674" cy="461665"/>
          </a:xfrm>
          <a:prstGeom prst="rect">
            <a:avLst/>
          </a:prstGeom>
          <a:noFill/>
        </p:spPr>
        <p:txBody>
          <a:bodyPr wrap="square" rtlCol="0">
            <a:spAutoFit/>
          </a:bodyPr>
          <a:lstStyle/>
          <a:p>
            <a:r>
              <a:rPr lang="en-US" dirty="0" smtClean="0"/>
              <a:t>A</a:t>
            </a:r>
            <a:endParaRPr lang="en-US" dirty="0"/>
          </a:p>
        </p:txBody>
      </p:sp>
      <p:sp>
        <p:nvSpPr>
          <p:cNvPr id="58" name="TextBox 57"/>
          <p:cNvSpPr txBox="1"/>
          <p:nvPr/>
        </p:nvSpPr>
        <p:spPr>
          <a:xfrm>
            <a:off x="3886200" y="4267200"/>
            <a:ext cx="402674" cy="461665"/>
          </a:xfrm>
          <a:prstGeom prst="rect">
            <a:avLst/>
          </a:prstGeom>
          <a:noFill/>
        </p:spPr>
        <p:txBody>
          <a:bodyPr wrap="square" rtlCol="0">
            <a:spAutoFit/>
          </a:bodyPr>
          <a:lstStyle/>
          <a:p>
            <a:r>
              <a:rPr lang="en-US" dirty="0" smtClean="0"/>
              <a:t>B</a:t>
            </a:r>
            <a:endParaRPr lang="en-US" dirty="0"/>
          </a:p>
        </p:txBody>
      </p:sp>
      <p:sp>
        <p:nvSpPr>
          <p:cNvPr id="59" name="TextBox 58"/>
          <p:cNvSpPr txBox="1"/>
          <p:nvPr/>
        </p:nvSpPr>
        <p:spPr>
          <a:xfrm>
            <a:off x="5105400" y="4148435"/>
            <a:ext cx="609600" cy="461665"/>
          </a:xfrm>
          <a:prstGeom prst="rect">
            <a:avLst/>
          </a:prstGeom>
          <a:noFill/>
        </p:spPr>
        <p:txBody>
          <a:bodyPr wrap="square" rtlCol="0">
            <a:spAutoFit/>
          </a:bodyPr>
          <a:lstStyle/>
          <a:p>
            <a:r>
              <a:rPr lang="en-US" dirty="0" smtClean="0"/>
              <a:t>C1</a:t>
            </a:r>
            <a:endParaRPr lang="en-US" dirty="0"/>
          </a:p>
        </p:txBody>
      </p:sp>
      <p:sp>
        <p:nvSpPr>
          <p:cNvPr id="60" name="TextBox 59"/>
          <p:cNvSpPr txBox="1"/>
          <p:nvPr/>
        </p:nvSpPr>
        <p:spPr>
          <a:xfrm>
            <a:off x="7391400" y="4267200"/>
            <a:ext cx="402674" cy="461665"/>
          </a:xfrm>
          <a:prstGeom prst="rect">
            <a:avLst/>
          </a:prstGeom>
          <a:noFill/>
        </p:spPr>
        <p:txBody>
          <a:bodyPr wrap="square" rtlCol="0">
            <a:spAutoFit/>
          </a:bodyPr>
          <a:lstStyle/>
          <a:p>
            <a:r>
              <a:rPr lang="en-US" dirty="0" smtClean="0"/>
              <a:t>D</a:t>
            </a:r>
            <a:endParaRPr lang="en-US" dirty="0"/>
          </a:p>
        </p:txBody>
      </p:sp>
      <p:sp>
        <p:nvSpPr>
          <p:cNvPr id="61" name="TextBox 60"/>
          <p:cNvSpPr txBox="1"/>
          <p:nvPr/>
        </p:nvSpPr>
        <p:spPr>
          <a:xfrm>
            <a:off x="5410200" y="4330700"/>
            <a:ext cx="609600" cy="461665"/>
          </a:xfrm>
          <a:prstGeom prst="rect">
            <a:avLst/>
          </a:prstGeom>
          <a:noFill/>
        </p:spPr>
        <p:txBody>
          <a:bodyPr wrap="square" rtlCol="0">
            <a:spAutoFit/>
          </a:bodyPr>
          <a:lstStyle/>
          <a:p>
            <a:r>
              <a:rPr lang="en-US" dirty="0" smtClean="0"/>
              <a:t>C2</a:t>
            </a:r>
            <a:endParaRPr lang="en-US" dirty="0"/>
          </a:p>
        </p:txBody>
      </p:sp>
      <p:sp>
        <p:nvSpPr>
          <p:cNvPr id="62" name="TextBox 61"/>
          <p:cNvSpPr txBox="1"/>
          <p:nvPr/>
        </p:nvSpPr>
        <p:spPr>
          <a:xfrm>
            <a:off x="5791200" y="4500265"/>
            <a:ext cx="609600" cy="461665"/>
          </a:xfrm>
          <a:prstGeom prst="rect">
            <a:avLst/>
          </a:prstGeom>
          <a:noFill/>
        </p:spPr>
        <p:txBody>
          <a:bodyPr wrap="square" rtlCol="0">
            <a:spAutoFit/>
          </a:bodyPr>
          <a:lstStyle/>
          <a:p>
            <a:r>
              <a:rPr lang="en-US" dirty="0" smtClean="0"/>
              <a:t>C3</a:t>
            </a:r>
            <a:endParaRPr lang="en-US" dirty="0"/>
          </a:p>
        </p:txBody>
      </p:sp>
      <p:grpSp>
        <p:nvGrpSpPr>
          <p:cNvPr id="5" name="Group 65"/>
          <p:cNvGrpSpPr/>
          <p:nvPr/>
        </p:nvGrpSpPr>
        <p:grpSpPr>
          <a:xfrm>
            <a:off x="674343" y="1600200"/>
            <a:ext cx="7860057" cy="2514600"/>
            <a:chOff x="674343" y="1600200"/>
            <a:chExt cx="7860057" cy="2514600"/>
          </a:xfrm>
        </p:grpSpPr>
        <p:sp>
          <p:nvSpPr>
            <p:cNvPr id="64" name="TextBox 63"/>
            <p:cNvSpPr txBox="1"/>
            <p:nvPr/>
          </p:nvSpPr>
          <p:spPr>
            <a:xfrm>
              <a:off x="674343" y="1600200"/>
              <a:ext cx="7113245" cy="830997"/>
            </a:xfrm>
            <a:prstGeom prst="rect">
              <a:avLst/>
            </a:prstGeom>
            <a:noFill/>
          </p:spPr>
          <p:txBody>
            <a:bodyPr wrap="none" rtlCol="0">
              <a:spAutoFit/>
            </a:bodyPr>
            <a:lstStyle/>
            <a:p>
              <a:pPr algn="l"/>
              <a:r>
                <a:rPr lang="en-US" dirty="0" smtClean="0"/>
                <a:t>Link C is aggregated of link C1, link C2 and link C2</a:t>
              </a:r>
            </a:p>
            <a:p>
              <a:pPr algn="l"/>
              <a:r>
                <a:rPr lang="en-US" dirty="0" smtClean="0"/>
                <a:t>(</a:t>
              </a:r>
              <a:r>
                <a:rPr lang="en-US" dirty="0" err="1" smtClean="0"/>
                <a:t>e.g.multipath</a:t>
              </a:r>
              <a:r>
                <a:rPr lang="en-US" dirty="0" smtClean="0"/>
                <a:t>, protection or link aggregation):</a:t>
              </a:r>
            </a:p>
          </p:txBody>
        </p:sp>
        <p:sp>
          <p:nvSpPr>
            <p:cNvPr id="65" name="Rectangle 64"/>
            <p:cNvSpPr/>
            <p:nvPr/>
          </p:nvSpPr>
          <p:spPr>
            <a:xfrm>
              <a:off x="685800" y="2514362"/>
              <a:ext cx="7848600" cy="1600438"/>
            </a:xfrm>
            <a:prstGeom prst="rect">
              <a:avLst/>
            </a:prstGeom>
          </p:spPr>
          <p:txBody>
            <a:bodyPr wrap="square">
              <a:spAutoFit/>
            </a:bodyPr>
            <a:lstStyle/>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id=“</a:t>
              </a:r>
              <a:r>
                <a:rPr lang="en-US" sz="1400" dirty="0" err="1" smtClean="0">
                  <a:latin typeface="Lucida Sans Typewriter"/>
                  <a:cs typeface="Lucida Sans Typewriter"/>
                </a:rPr>
                <a:t>urn:ogf:network:example.net:C</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b="1" dirty="0" smtClean="0">
                  <a:latin typeface="Lucida Sans Typewriter"/>
                  <a:cs typeface="Lucida Sans Typewriter"/>
                </a:rPr>
                <a:t> type=“</a:t>
              </a:r>
              <a:r>
                <a:rPr lang="en-US" sz="1400" b="1" dirty="0" err="1" smtClean="0">
                  <a:latin typeface="Lucida Sans Typewriter"/>
                  <a:cs typeface="Lucida Sans Typewriter"/>
                </a:rPr>
                <a:t>parallel_compound</a:t>
              </a:r>
              <a:r>
                <a:rPr lang="en-US" sz="1400" b="1" dirty="0" smtClean="0">
                  <a:latin typeface="Lucida Sans Typewriter"/>
                  <a:cs typeface="Lucida Sans Typewriter"/>
                </a:rPr>
                <a:t>”</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=“urn:ogf:network:example.net:C1”/&gt;</a:t>
              </a:r>
            </a:p>
            <a:p>
              <a:pPr algn="l">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smtClean="0">
                  <a:latin typeface="Lucida Sans Typewriter"/>
                  <a:cs typeface="Lucida Sans Typewriter"/>
                </a:rPr>
                <a:t>urn:ogf:network:example.net:C2”</a:t>
              </a:r>
              <a:r>
                <a:rPr lang="en-US" sz="1400" dirty="0" smtClean="0">
                  <a:latin typeface="Lucida Sans Typewriter"/>
                  <a:cs typeface="Lucida Sans Typewriter"/>
                </a:rPr>
                <a:t>/</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smtClean="0">
                  <a:latin typeface="Lucida Sans Typewriter"/>
                  <a:cs typeface="Lucida Sans Typewriter"/>
                </a:rPr>
                <a:t>urn:ogf:network:example.net:C3”</a:t>
              </a:r>
              <a:r>
                <a:rPr lang="en-US" sz="1400" dirty="0" smtClean="0">
                  <a:latin typeface="Lucida Sans Typewriter"/>
                  <a:cs typeface="Lucida Sans Typewriter"/>
                </a:rPr>
                <a:t>/</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&gt;</a:t>
              </a:r>
              <a:endParaRPr lang="en-US" sz="1400" dirty="0" smtClean="0">
                <a:latin typeface="Lucida Sans Typewriter"/>
                <a:cs typeface="Lucida Sans Typewriter"/>
              </a:endParaRPr>
            </a:p>
          </p:txBody>
        </p:sp>
      </p:grpSp>
      <p:grpSp>
        <p:nvGrpSpPr>
          <p:cNvPr id="27" name="Group 23"/>
          <p:cNvGrpSpPr/>
          <p:nvPr/>
        </p:nvGrpSpPr>
        <p:grpSpPr>
          <a:xfrm>
            <a:off x="4864100" y="4419600"/>
            <a:ext cx="1803400" cy="304800"/>
            <a:chOff x="4864100" y="4419600"/>
            <a:chExt cx="1803400" cy="304800"/>
          </a:xfrm>
        </p:grpSpPr>
        <p:cxnSp>
          <p:nvCxnSpPr>
            <p:cNvPr id="28" name="Straight Connector 27"/>
            <p:cNvCxnSpPr/>
            <p:nvPr/>
          </p:nvCxnSpPr>
          <p:spPr>
            <a:xfrm flipV="1">
              <a:off x="4864100" y="44196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6800" y="45720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24600" y="45720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24600" y="44196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Adaptation</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21</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91251" y="27338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91251" y="23870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3"/>
          <p:cNvGrpSpPr/>
          <p:nvPr/>
        </p:nvGrpSpPr>
        <p:grpSpPr>
          <a:xfrm>
            <a:off x="4864100" y="4419600"/>
            <a:ext cx="1803400" cy="304800"/>
            <a:chOff x="4864100" y="4419600"/>
            <a:chExt cx="1803400" cy="304800"/>
          </a:xfrm>
        </p:grpSpPr>
        <p:cxnSp>
          <p:nvCxnSpPr>
            <p:cNvPr id="25" name="Straight Connector 24"/>
            <p:cNvCxnSpPr/>
            <p:nvPr/>
          </p:nvCxnSpPr>
          <p:spPr>
            <a:xfrm flipV="1">
              <a:off x="4864100" y="44196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45720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324600" y="45720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24600" y="44196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33"/>
          <p:cNvGrpSpPr/>
          <p:nvPr/>
        </p:nvGrpSpPr>
        <p:grpSpPr>
          <a:xfrm>
            <a:off x="3111316" y="2387854"/>
            <a:ext cx="216925" cy="2187792"/>
            <a:chOff x="3111316" y="2387854"/>
            <a:chExt cx="216925" cy="2187792"/>
          </a:xfrm>
        </p:grpSpPr>
        <p:cxnSp>
          <p:nvCxnSpPr>
            <p:cNvPr id="35" name="Straight Connector 34"/>
            <p:cNvCxnSpPr>
              <a:stCxn id="41" idx="3"/>
            </p:cNvCxnSpPr>
            <p:nvPr/>
          </p:nvCxnSpPr>
          <p:spPr>
            <a:xfrm rot="16200000" flipH="1">
              <a:off x="2484678" y="3838037"/>
              <a:ext cx="1472710" cy="250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H="1">
              <a:off x="2809447" y="2746357"/>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16200000" flipH="1">
              <a:off x="3055680" y="2920360"/>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219450" y="457200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254375"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168650" y="2390775"/>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Isosceles Triangle 40"/>
            <p:cNvSpPr/>
            <p:nvPr/>
          </p:nvSpPr>
          <p:spPr>
            <a:xfrm flipV="1">
              <a:off x="3111316" y="3102936"/>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41"/>
          <p:cNvGrpSpPr/>
          <p:nvPr/>
        </p:nvGrpSpPr>
        <p:grpSpPr>
          <a:xfrm>
            <a:off x="8234726" y="2386473"/>
            <a:ext cx="216925" cy="2188066"/>
            <a:chOff x="8234726" y="2386473"/>
            <a:chExt cx="216925" cy="2188066"/>
          </a:xfrm>
        </p:grpSpPr>
        <p:cxnSp>
          <p:nvCxnSpPr>
            <p:cNvPr id="43" name="Straight Connector 42"/>
            <p:cNvCxnSpPr/>
            <p:nvPr/>
          </p:nvCxnSpPr>
          <p:spPr>
            <a:xfrm rot="5400000">
              <a:off x="7611883" y="3839929"/>
              <a:ext cx="1468425" cy="795"/>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6200000" flipH="1">
              <a:off x="8019963" y="2744976"/>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8105906" y="2918979"/>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8248650" y="4572001"/>
              <a:ext cx="95250" cy="1"/>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261350"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248650" y="2387600"/>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Isosceles Triangle 48"/>
            <p:cNvSpPr/>
            <p:nvPr/>
          </p:nvSpPr>
          <p:spPr>
            <a:xfrm flipV="1">
              <a:off x="8234726" y="3089500"/>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TextBox 54"/>
          <p:cNvSpPr txBox="1"/>
          <p:nvPr/>
        </p:nvSpPr>
        <p:spPr>
          <a:xfrm>
            <a:off x="1828800" y="4267200"/>
            <a:ext cx="402674" cy="461665"/>
          </a:xfrm>
          <a:prstGeom prst="rect">
            <a:avLst/>
          </a:prstGeom>
          <a:noFill/>
        </p:spPr>
        <p:txBody>
          <a:bodyPr wrap="square" rtlCol="0">
            <a:spAutoFit/>
          </a:bodyPr>
          <a:lstStyle/>
          <a:p>
            <a:r>
              <a:rPr lang="en-US" dirty="0" smtClean="0"/>
              <a:t>A</a:t>
            </a:r>
            <a:endParaRPr lang="en-US" dirty="0"/>
          </a:p>
        </p:txBody>
      </p:sp>
      <p:sp>
        <p:nvSpPr>
          <p:cNvPr id="56" name="TextBox 55"/>
          <p:cNvSpPr txBox="1"/>
          <p:nvPr/>
        </p:nvSpPr>
        <p:spPr>
          <a:xfrm>
            <a:off x="3886200" y="4267200"/>
            <a:ext cx="402674" cy="461665"/>
          </a:xfrm>
          <a:prstGeom prst="rect">
            <a:avLst/>
          </a:prstGeom>
          <a:noFill/>
        </p:spPr>
        <p:txBody>
          <a:bodyPr wrap="square" rtlCol="0">
            <a:spAutoFit/>
          </a:bodyPr>
          <a:lstStyle/>
          <a:p>
            <a:r>
              <a:rPr lang="en-US" dirty="0" smtClean="0"/>
              <a:t>B</a:t>
            </a:r>
            <a:endParaRPr lang="en-US" dirty="0"/>
          </a:p>
        </p:txBody>
      </p:sp>
      <p:sp>
        <p:nvSpPr>
          <p:cNvPr id="57" name="TextBox 56"/>
          <p:cNvSpPr txBox="1"/>
          <p:nvPr/>
        </p:nvSpPr>
        <p:spPr>
          <a:xfrm>
            <a:off x="5105400" y="4148435"/>
            <a:ext cx="609600" cy="461665"/>
          </a:xfrm>
          <a:prstGeom prst="rect">
            <a:avLst/>
          </a:prstGeom>
          <a:noFill/>
        </p:spPr>
        <p:txBody>
          <a:bodyPr wrap="square" rtlCol="0">
            <a:spAutoFit/>
          </a:bodyPr>
          <a:lstStyle/>
          <a:p>
            <a:r>
              <a:rPr lang="en-US" dirty="0" smtClean="0"/>
              <a:t>C1</a:t>
            </a:r>
            <a:endParaRPr lang="en-US" dirty="0"/>
          </a:p>
        </p:txBody>
      </p:sp>
      <p:sp>
        <p:nvSpPr>
          <p:cNvPr id="58" name="TextBox 57"/>
          <p:cNvSpPr txBox="1"/>
          <p:nvPr/>
        </p:nvSpPr>
        <p:spPr>
          <a:xfrm>
            <a:off x="7391400" y="4267200"/>
            <a:ext cx="402674" cy="461665"/>
          </a:xfrm>
          <a:prstGeom prst="rect">
            <a:avLst/>
          </a:prstGeom>
          <a:noFill/>
        </p:spPr>
        <p:txBody>
          <a:bodyPr wrap="square" rtlCol="0">
            <a:spAutoFit/>
          </a:bodyPr>
          <a:lstStyle/>
          <a:p>
            <a:r>
              <a:rPr lang="en-US" dirty="0" smtClean="0"/>
              <a:t>D</a:t>
            </a:r>
            <a:endParaRPr lang="en-US" dirty="0"/>
          </a:p>
        </p:txBody>
      </p:sp>
      <p:sp>
        <p:nvSpPr>
          <p:cNvPr id="59" name="TextBox 58"/>
          <p:cNvSpPr txBox="1"/>
          <p:nvPr/>
        </p:nvSpPr>
        <p:spPr>
          <a:xfrm>
            <a:off x="5410200" y="4330700"/>
            <a:ext cx="609600" cy="461665"/>
          </a:xfrm>
          <a:prstGeom prst="rect">
            <a:avLst/>
          </a:prstGeom>
          <a:noFill/>
        </p:spPr>
        <p:txBody>
          <a:bodyPr wrap="square" rtlCol="0">
            <a:spAutoFit/>
          </a:bodyPr>
          <a:lstStyle/>
          <a:p>
            <a:r>
              <a:rPr lang="en-US" dirty="0" smtClean="0"/>
              <a:t>C2</a:t>
            </a:r>
            <a:endParaRPr lang="en-US" dirty="0"/>
          </a:p>
        </p:txBody>
      </p:sp>
      <p:sp>
        <p:nvSpPr>
          <p:cNvPr id="60" name="TextBox 59"/>
          <p:cNvSpPr txBox="1"/>
          <p:nvPr/>
        </p:nvSpPr>
        <p:spPr>
          <a:xfrm>
            <a:off x="5791200" y="4500265"/>
            <a:ext cx="609600" cy="461665"/>
          </a:xfrm>
          <a:prstGeom prst="rect">
            <a:avLst/>
          </a:prstGeom>
          <a:noFill/>
        </p:spPr>
        <p:txBody>
          <a:bodyPr wrap="square" rtlCol="0">
            <a:spAutoFit/>
          </a:bodyPr>
          <a:lstStyle/>
          <a:p>
            <a:r>
              <a:rPr lang="en-US" dirty="0" smtClean="0"/>
              <a:t>C3</a:t>
            </a:r>
            <a:endParaRPr lang="en-US" dirty="0"/>
          </a:p>
        </p:txBody>
      </p:sp>
      <p:sp>
        <p:nvSpPr>
          <p:cNvPr id="75" name="TextBox 74"/>
          <p:cNvSpPr txBox="1"/>
          <p:nvPr/>
        </p:nvSpPr>
        <p:spPr>
          <a:xfrm>
            <a:off x="5740323" y="2510135"/>
            <a:ext cx="2032077" cy="461665"/>
          </a:xfrm>
          <a:prstGeom prst="rect">
            <a:avLst/>
          </a:prstGeom>
          <a:noFill/>
        </p:spPr>
        <p:txBody>
          <a:bodyPr wrap="none" rtlCol="0">
            <a:spAutoFit/>
          </a:bodyPr>
          <a:lstStyle/>
          <a:p>
            <a:r>
              <a:rPr lang="en-US" dirty="0" smtClean="0"/>
              <a:t>VLAN 8 (</a:t>
            </a:r>
            <a:r>
              <a:rPr lang="en-US" dirty="0" err="1" smtClean="0"/>
              <a:t>bcd</a:t>
            </a:r>
            <a:r>
              <a:rPr lang="en-US" dirty="0" smtClean="0"/>
              <a:t>)</a:t>
            </a:r>
            <a:endParaRPr lang="en-US" dirty="0"/>
          </a:p>
        </p:txBody>
      </p:sp>
      <p:sp>
        <p:nvSpPr>
          <p:cNvPr id="78" name="TextBox 77"/>
          <p:cNvSpPr txBox="1"/>
          <p:nvPr/>
        </p:nvSpPr>
        <p:spPr>
          <a:xfrm>
            <a:off x="6454919" y="2129135"/>
            <a:ext cx="1393681" cy="461665"/>
          </a:xfrm>
          <a:prstGeom prst="rect">
            <a:avLst/>
          </a:prstGeom>
          <a:noFill/>
        </p:spPr>
        <p:txBody>
          <a:bodyPr wrap="none" rtlCol="0">
            <a:spAutoFit/>
          </a:bodyPr>
          <a:lstStyle/>
          <a:p>
            <a:r>
              <a:rPr lang="en-US" dirty="0" smtClean="0"/>
              <a:t>VLAN 11</a:t>
            </a:r>
            <a:endParaRPr lang="en-US" dirty="0"/>
          </a:p>
        </p:txBody>
      </p:sp>
      <p:grpSp>
        <p:nvGrpSpPr>
          <p:cNvPr id="83" name="Group 82"/>
          <p:cNvGrpSpPr/>
          <p:nvPr/>
        </p:nvGrpSpPr>
        <p:grpSpPr>
          <a:xfrm>
            <a:off x="674343" y="1524000"/>
            <a:ext cx="6633847" cy="3275013"/>
            <a:chOff x="674343" y="1524000"/>
            <a:chExt cx="6633847" cy="3275013"/>
          </a:xfrm>
        </p:grpSpPr>
        <p:sp>
          <p:nvSpPr>
            <p:cNvPr id="79" name="TextBox 78"/>
            <p:cNvSpPr txBox="1"/>
            <p:nvPr/>
          </p:nvSpPr>
          <p:spPr>
            <a:xfrm>
              <a:off x="674343" y="1524000"/>
              <a:ext cx="6633847" cy="830997"/>
            </a:xfrm>
            <a:prstGeom prst="rect">
              <a:avLst/>
            </a:prstGeom>
            <a:noFill/>
          </p:spPr>
          <p:txBody>
            <a:bodyPr wrap="none" rtlCol="0">
              <a:spAutoFit/>
            </a:bodyPr>
            <a:lstStyle/>
            <a:p>
              <a:pPr algn="l"/>
              <a:r>
                <a:rPr lang="en-US" dirty="0" smtClean="0"/>
                <a:t>VLAN 8 (between </a:t>
              </a:r>
              <a:r>
                <a:rPr lang="en-US" dirty="0" err="1" smtClean="0"/>
                <a:t>bcd</a:t>
              </a:r>
              <a:r>
                <a:rPr lang="en-US" dirty="0" smtClean="0"/>
                <a:t>) is provided by link BCD,</a:t>
              </a:r>
            </a:p>
            <a:p>
              <a:pPr algn="l"/>
              <a:r>
                <a:rPr lang="en-US" dirty="0" smtClean="0"/>
                <a:t>VLAN </a:t>
              </a:r>
              <a:r>
                <a:rPr lang="en-US" dirty="0" smtClean="0"/>
                <a:t>11 is </a:t>
              </a:r>
              <a:r>
                <a:rPr lang="en-US" dirty="0" smtClean="0"/>
                <a:t>provided by link </a:t>
              </a:r>
              <a:r>
                <a:rPr lang="en-US" dirty="0" smtClean="0"/>
                <a:t>BCD</a:t>
              </a:r>
              <a:endParaRPr lang="en-US" dirty="0" smtClean="0"/>
            </a:p>
          </p:txBody>
        </p:sp>
        <p:sp>
          <p:nvSpPr>
            <p:cNvPr id="80" name="Rectangle 79"/>
            <p:cNvSpPr/>
            <p:nvPr/>
          </p:nvSpPr>
          <p:spPr>
            <a:xfrm>
              <a:off x="685800" y="2336800"/>
              <a:ext cx="6096000" cy="2462213"/>
            </a:xfrm>
            <a:prstGeom prst="rect">
              <a:avLst/>
            </a:prstGeom>
            <a:solidFill>
              <a:srgbClr val="FFFFFF">
                <a:alpha val="57000"/>
              </a:srgbClr>
            </a:solidFill>
          </p:spPr>
          <p:txBody>
            <a:bodyPr wrap="square">
              <a:spAutoFit/>
            </a:bodyPr>
            <a:lstStyle/>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id=“urn:ogf:network:example.net:VLAN8bcd”&gt;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b="1" dirty="0" smtClean="0">
                  <a:latin typeface="Lucida Sans Typewriter"/>
                  <a:cs typeface="Lucida Sans Typewriter"/>
                </a:rPr>
                <a:t> type=“adaptation”</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urn:ogf:network:example.net:BCD</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 id=“</a:t>
              </a:r>
              <a:r>
                <a:rPr lang="en-US" sz="1400" dirty="0" smtClean="0">
                  <a:latin typeface="Lucida Sans Typewriter"/>
                  <a:cs typeface="Lucida Sans Typewriter"/>
                </a:rPr>
                <a:t>urn:ogf:network:example.net:VLAN11”</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b="1" dirty="0" smtClean="0">
                  <a:latin typeface="Lucida Sans Typewriter"/>
                  <a:cs typeface="Lucida Sans Typewriter"/>
                </a:rPr>
                <a:t> type=“adaptation”</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nml:link</a:t>
              </a:r>
              <a:r>
                <a:rPr lang="en-US" sz="1400"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urn:ogf:network:example.net:BCD</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nml:relation</a:t>
              </a:r>
              <a:r>
                <a:rPr lang="en-US" sz="1400" dirty="0" smtClean="0">
                  <a:latin typeface="Lucida Sans Typewriter"/>
                  <a:cs typeface="Lucida Sans Typewriter"/>
                </a:rPr>
                <a:t>&gt;</a:t>
              </a:r>
            </a:p>
            <a:p>
              <a:pPr algn="l">
                <a:spcBef>
                  <a:spcPts val="0"/>
                </a:spcBef>
                <a:buNone/>
              </a:pPr>
              <a:r>
                <a:rPr lang="en-US" sz="1400" dirty="0" smtClean="0">
                  <a:latin typeface="Lucida Sans Typewriter"/>
                  <a:cs typeface="Lucida Sans Typewriter"/>
                </a:rPr>
                <a:t>&lt;/</a:t>
              </a:r>
              <a:r>
                <a:rPr lang="en-US" sz="1400" dirty="0" err="1" smtClean="0">
                  <a:latin typeface="Lucida Sans Typewriter"/>
                  <a:cs typeface="Lucida Sans Typewriter"/>
                </a:rPr>
                <a:t>nml:link</a:t>
              </a:r>
              <a:r>
                <a:rPr lang="en-US" sz="1400" dirty="0" smtClean="0">
                  <a:latin typeface="Lucida Sans Typewriter"/>
                  <a:cs typeface="Lucida Sans Typewriter"/>
                </a:rPr>
                <a:t>&gt;</a:t>
              </a:r>
            </a:p>
            <a:p>
              <a:pPr algn="l">
                <a:spcBef>
                  <a:spcPts val="0"/>
                </a:spcBef>
                <a:buNone/>
              </a:pPr>
              <a:endParaRPr lang="en-US" sz="1400" dirty="0" smtClean="0">
                <a:latin typeface="Lucida Sans Typewriter"/>
                <a:cs typeface="Lucida Sans Typewrite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VLAN 8</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22</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06349" y="2735448"/>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91251" y="27338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91251" y="23870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994621" y="2736850"/>
            <a:ext cx="256579" cy="186"/>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3"/>
          <p:cNvGrpSpPr/>
          <p:nvPr/>
        </p:nvGrpSpPr>
        <p:grpSpPr>
          <a:xfrm>
            <a:off x="4864100" y="4419600"/>
            <a:ext cx="1803400" cy="304800"/>
            <a:chOff x="4864100" y="4419600"/>
            <a:chExt cx="1803400" cy="304800"/>
          </a:xfrm>
        </p:grpSpPr>
        <p:cxnSp>
          <p:nvCxnSpPr>
            <p:cNvPr id="25" name="Straight Connector 24"/>
            <p:cNvCxnSpPr/>
            <p:nvPr/>
          </p:nvCxnSpPr>
          <p:spPr>
            <a:xfrm flipV="1">
              <a:off x="4864100" y="44196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45720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324600" y="45720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24600" y="44196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 name="Group 28"/>
          <p:cNvGrpSpPr/>
          <p:nvPr/>
        </p:nvGrpSpPr>
        <p:grpSpPr>
          <a:xfrm>
            <a:off x="2882061" y="2736850"/>
            <a:ext cx="216925" cy="1841972"/>
            <a:chOff x="2882061" y="2736850"/>
            <a:chExt cx="216925" cy="1841972"/>
          </a:xfrm>
        </p:grpSpPr>
        <p:cxnSp>
          <p:nvCxnSpPr>
            <p:cNvPr id="30" name="Straight Connector 29"/>
            <p:cNvCxnSpPr/>
            <p:nvPr/>
          </p:nvCxnSpPr>
          <p:spPr>
            <a:xfrm rot="5400000">
              <a:off x="2072933" y="3657134"/>
              <a:ext cx="1841786" cy="1589"/>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Isosceles Triangle 30"/>
            <p:cNvSpPr/>
            <p:nvPr/>
          </p:nvSpPr>
          <p:spPr>
            <a:xfrm flipV="1">
              <a:off x="2882061" y="3106112"/>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908300" y="457200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914650" y="273685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6" name="Group 33"/>
          <p:cNvGrpSpPr/>
          <p:nvPr/>
        </p:nvGrpSpPr>
        <p:grpSpPr>
          <a:xfrm>
            <a:off x="3111316" y="2387854"/>
            <a:ext cx="216925" cy="2187792"/>
            <a:chOff x="3111316" y="2387854"/>
            <a:chExt cx="216925" cy="2187792"/>
          </a:xfrm>
        </p:grpSpPr>
        <p:cxnSp>
          <p:nvCxnSpPr>
            <p:cNvPr id="35" name="Straight Connector 34"/>
            <p:cNvCxnSpPr>
              <a:stCxn id="41" idx="3"/>
            </p:cNvCxnSpPr>
            <p:nvPr/>
          </p:nvCxnSpPr>
          <p:spPr>
            <a:xfrm rot="16200000" flipH="1">
              <a:off x="2484678" y="3838037"/>
              <a:ext cx="1472710" cy="250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H="1">
              <a:off x="2809447" y="2746357"/>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16200000" flipH="1">
              <a:off x="3055680" y="2920360"/>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219450" y="457200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254375"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168650" y="2390775"/>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Isosceles Triangle 40"/>
            <p:cNvSpPr/>
            <p:nvPr/>
          </p:nvSpPr>
          <p:spPr>
            <a:xfrm flipV="1">
              <a:off x="3111316" y="3102936"/>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41"/>
          <p:cNvGrpSpPr/>
          <p:nvPr/>
        </p:nvGrpSpPr>
        <p:grpSpPr>
          <a:xfrm>
            <a:off x="8234726" y="2386473"/>
            <a:ext cx="216925" cy="2188066"/>
            <a:chOff x="8234726" y="2386473"/>
            <a:chExt cx="216925" cy="2188066"/>
          </a:xfrm>
        </p:grpSpPr>
        <p:cxnSp>
          <p:nvCxnSpPr>
            <p:cNvPr id="43" name="Straight Connector 42"/>
            <p:cNvCxnSpPr/>
            <p:nvPr/>
          </p:nvCxnSpPr>
          <p:spPr>
            <a:xfrm rot="5400000">
              <a:off x="7611883" y="3839929"/>
              <a:ext cx="1468425" cy="795"/>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6200000" flipH="1">
              <a:off x="8019963" y="2744976"/>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8105906" y="2918979"/>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8248650" y="4572001"/>
              <a:ext cx="95250" cy="1"/>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261350"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248650" y="2387600"/>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Isosceles Triangle 48"/>
            <p:cNvSpPr/>
            <p:nvPr/>
          </p:nvSpPr>
          <p:spPr>
            <a:xfrm flipV="1">
              <a:off x="8234726" y="3089500"/>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49"/>
          <p:cNvGrpSpPr/>
          <p:nvPr/>
        </p:nvGrpSpPr>
        <p:grpSpPr>
          <a:xfrm>
            <a:off x="821398" y="2729094"/>
            <a:ext cx="216925" cy="1844494"/>
            <a:chOff x="821398" y="2729094"/>
            <a:chExt cx="216925" cy="1844494"/>
          </a:xfrm>
        </p:grpSpPr>
        <p:cxnSp>
          <p:nvCxnSpPr>
            <p:cNvPr id="51" name="Straight Connector 50"/>
            <p:cNvCxnSpPr/>
            <p:nvPr/>
          </p:nvCxnSpPr>
          <p:spPr>
            <a:xfrm rot="5400000">
              <a:off x="12270" y="3649192"/>
              <a:ext cx="1841786" cy="1589"/>
            </a:xfrm>
            <a:prstGeom prst="line">
              <a:avLst/>
            </a:prstGeom>
            <a:ln w="15875" cap="flat" cmpd="sng" algn="ctr">
              <a:solidFill>
                <a:srgbClr val="5DAD4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27100" y="4572000"/>
              <a:ext cx="76200" cy="1588"/>
            </a:xfrm>
            <a:prstGeom prst="line">
              <a:avLst/>
            </a:prstGeom>
            <a:ln w="19050" cap="flat" cmpd="sng" algn="ctr">
              <a:solidFill>
                <a:srgbClr val="5DAD4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927100" y="2730500"/>
              <a:ext cx="76200" cy="1588"/>
            </a:xfrm>
            <a:prstGeom prst="line">
              <a:avLst/>
            </a:prstGeom>
            <a:ln w="19050" cap="flat" cmpd="sng" algn="ctr">
              <a:solidFill>
                <a:srgbClr val="5DAD4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4" name="Isosceles Triangle 53"/>
            <p:cNvSpPr/>
            <p:nvPr/>
          </p:nvSpPr>
          <p:spPr>
            <a:xfrm flipV="1">
              <a:off x="821398" y="3098170"/>
              <a:ext cx="216925" cy="161070"/>
            </a:xfrm>
            <a:prstGeom prst="triangle">
              <a:avLst/>
            </a:prstGeom>
            <a:ln w="19050" cap="flat" cmpd="sng" algn="ctr">
              <a:solidFill>
                <a:srgbClr val="5DAD4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TextBox 54"/>
          <p:cNvSpPr txBox="1"/>
          <p:nvPr/>
        </p:nvSpPr>
        <p:spPr>
          <a:xfrm>
            <a:off x="674343" y="1524000"/>
            <a:ext cx="7369325" cy="830997"/>
          </a:xfrm>
          <a:prstGeom prst="rect">
            <a:avLst/>
          </a:prstGeom>
          <a:noFill/>
        </p:spPr>
        <p:txBody>
          <a:bodyPr wrap="none" rtlCol="0">
            <a:spAutoFit/>
          </a:bodyPr>
          <a:lstStyle/>
          <a:p>
            <a:pPr algn="l"/>
            <a:r>
              <a:rPr lang="en-US" dirty="0" smtClean="0"/>
              <a:t>VLAN 8 is comprised of VLAN8 (a) and VLAN8 (</a:t>
            </a:r>
            <a:r>
              <a:rPr lang="en-US" dirty="0" err="1" smtClean="0"/>
              <a:t>bcd</a:t>
            </a:r>
            <a:r>
              <a:rPr lang="en-US" dirty="0" smtClean="0"/>
              <a:t>)</a:t>
            </a:r>
          </a:p>
          <a:p>
            <a:pPr algn="l"/>
            <a:r>
              <a:rPr lang="en-US" dirty="0" smtClean="0"/>
              <a:t>VLAN 8 (a) is provided by link A</a:t>
            </a:r>
          </a:p>
        </p:txBody>
      </p:sp>
      <p:sp>
        <p:nvSpPr>
          <p:cNvPr id="75" name="TextBox 74"/>
          <p:cNvSpPr txBox="1"/>
          <p:nvPr/>
        </p:nvSpPr>
        <p:spPr>
          <a:xfrm>
            <a:off x="1828800" y="4267200"/>
            <a:ext cx="402674" cy="461665"/>
          </a:xfrm>
          <a:prstGeom prst="rect">
            <a:avLst/>
          </a:prstGeom>
          <a:noFill/>
        </p:spPr>
        <p:txBody>
          <a:bodyPr wrap="square" rtlCol="0">
            <a:spAutoFit/>
          </a:bodyPr>
          <a:lstStyle/>
          <a:p>
            <a:r>
              <a:rPr lang="en-US" dirty="0" smtClean="0"/>
              <a:t>A</a:t>
            </a:r>
            <a:endParaRPr lang="en-US" dirty="0"/>
          </a:p>
        </p:txBody>
      </p:sp>
      <p:sp>
        <p:nvSpPr>
          <p:cNvPr id="76" name="TextBox 75"/>
          <p:cNvSpPr txBox="1"/>
          <p:nvPr/>
        </p:nvSpPr>
        <p:spPr>
          <a:xfrm>
            <a:off x="3886200" y="4267200"/>
            <a:ext cx="402674" cy="461665"/>
          </a:xfrm>
          <a:prstGeom prst="rect">
            <a:avLst/>
          </a:prstGeom>
          <a:noFill/>
        </p:spPr>
        <p:txBody>
          <a:bodyPr wrap="square" rtlCol="0">
            <a:spAutoFit/>
          </a:bodyPr>
          <a:lstStyle/>
          <a:p>
            <a:r>
              <a:rPr lang="en-US" dirty="0" smtClean="0"/>
              <a:t>B</a:t>
            </a:r>
            <a:endParaRPr lang="en-US" dirty="0"/>
          </a:p>
        </p:txBody>
      </p:sp>
      <p:sp>
        <p:nvSpPr>
          <p:cNvPr id="77" name="TextBox 76"/>
          <p:cNvSpPr txBox="1"/>
          <p:nvPr/>
        </p:nvSpPr>
        <p:spPr>
          <a:xfrm>
            <a:off x="5105400" y="4148435"/>
            <a:ext cx="609600" cy="461665"/>
          </a:xfrm>
          <a:prstGeom prst="rect">
            <a:avLst/>
          </a:prstGeom>
          <a:noFill/>
        </p:spPr>
        <p:txBody>
          <a:bodyPr wrap="square" rtlCol="0">
            <a:spAutoFit/>
          </a:bodyPr>
          <a:lstStyle/>
          <a:p>
            <a:r>
              <a:rPr lang="en-US" dirty="0" smtClean="0"/>
              <a:t>C1</a:t>
            </a:r>
            <a:endParaRPr lang="en-US" dirty="0"/>
          </a:p>
        </p:txBody>
      </p:sp>
      <p:sp>
        <p:nvSpPr>
          <p:cNvPr id="78" name="TextBox 77"/>
          <p:cNvSpPr txBox="1"/>
          <p:nvPr/>
        </p:nvSpPr>
        <p:spPr>
          <a:xfrm>
            <a:off x="7391400" y="4267200"/>
            <a:ext cx="402674" cy="461665"/>
          </a:xfrm>
          <a:prstGeom prst="rect">
            <a:avLst/>
          </a:prstGeom>
          <a:noFill/>
        </p:spPr>
        <p:txBody>
          <a:bodyPr wrap="square" rtlCol="0">
            <a:spAutoFit/>
          </a:bodyPr>
          <a:lstStyle/>
          <a:p>
            <a:r>
              <a:rPr lang="en-US" dirty="0" smtClean="0"/>
              <a:t>D</a:t>
            </a:r>
            <a:endParaRPr lang="en-US" dirty="0"/>
          </a:p>
        </p:txBody>
      </p:sp>
      <p:sp>
        <p:nvSpPr>
          <p:cNvPr id="79" name="TextBox 78"/>
          <p:cNvSpPr txBox="1"/>
          <p:nvPr/>
        </p:nvSpPr>
        <p:spPr>
          <a:xfrm>
            <a:off x="5410200" y="4330700"/>
            <a:ext cx="609600" cy="461665"/>
          </a:xfrm>
          <a:prstGeom prst="rect">
            <a:avLst/>
          </a:prstGeom>
          <a:noFill/>
        </p:spPr>
        <p:txBody>
          <a:bodyPr wrap="square" rtlCol="0">
            <a:spAutoFit/>
          </a:bodyPr>
          <a:lstStyle/>
          <a:p>
            <a:r>
              <a:rPr lang="en-US" dirty="0" smtClean="0"/>
              <a:t>C2</a:t>
            </a:r>
            <a:endParaRPr lang="en-US" dirty="0"/>
          </a:p>
        </p:txBody>
      </p:sp>
      <p:sp>
        <p:nvSpPr>
          <p:cNvPr id="80" name="TextBox 79"/>
          <p:cNvSpPr txBox="1"/>
          <p:nvPr/>
        </p:nvSpPr>
        <p:spPr>
          <a:xfrm>
            <a:off x="5791200" y="4500265"/>
            <a:ext cx="609600" cy="461665"/>
          </a:xfrm>
          <a:prstGeom prst="rect">
            <a:avLst/>
          </a:prstGeom>
          <a:noFill/>
        </p:spPr>
        <p:txBody>
          <a:bodyPr wrap="square" rtlCol="0">
            <a:spAutoFit/>
          </a:bodyPr>
          <a:lstStyle/>
          <a:p>
            <a:r>
              <a:rPr lang="en-US" dirty="0" smtClean="0"/>
              <a:t>C3</a:t>
            </a:r>
            <a:endParaRPr lang="en-US" dirty="0"/>
          </a:p>
        </p:txBody>
      </p:sp>
      <p:sp>
        <p:nvSpPr>
          <p:cNvPr id="81" name="TextBox 80"/>
          <p:cNvSpPr txBox="1"/>
          <p:nvPr/>
        </p:nvSpPr>
        <p:spPr>
          <a:xfrm>
            <a:off x="5740323" y="2510135"/>
            <a:ext cx="2032077" cy="461665"/>
          </a:xfrm>
          <a:prstGeom prst="rect">
            <a:avLst/>
          </a:prstGeom>
          <a:noFill/>
        </p:spPr>
        <p:txBody>
          <a:bodyPr wrap="none" rtlCol="0">
            <a:spAutoFit/>
          </a:bodyPr>
          <a:lstStyle/>
          <a:p>
            <a:r>
              <a:rPr lang="en-US" dirty="0" smtClean="0"/>
              <a:t>VLAN 8 (</a:t>
            </a:r>
            <a:r>
              <a:rPr lang="en-US" dirty="0" err="1" smtClean="0"/>
              <a:t>bcd</a:t>
            </a:r>
            <a:r>
              <a:rPr lang="en-US" dirty="0" smtClean="0"/>
              <a:t>)</a:t>
            </a:r>
            <a:endParaRPr lang="en-US" dirty="0"/>
          </a:p>
        </p:txBody>
      </p:sp>
      <p:sp>
        <p:nvSpPr>
          <p:cNvPr id="82" name="TextBox 81"/>
          <p:cNvSpPr txBox="1"/>
          <p:nvPr/>
        </p:nvSpPr>
        <p:spPr>
          <a:xfrm>
            <a:off x="6454919" y="2129135"/>
            <a:ext cx="1393681" cy="461665"/>
          </a:xfrm>
          <a:prstGeom prst="rect">
            <a:avLst/>
          </a:prstGeom>
          <a:noFill/>
        </p:spPr>
        <p:txBody>
          <a:bodyPr wrap="none" rtlCol="0">
            <a:spAutoFit/>
          </a:bodyPr>
          <a:lstStyle/>
          <a:p>
            <a:r>
              <a:rPr lang="en-US" dirty="0" smtClean="0"/>
              <a:t>VLAN 11</a:t>
            </a:r>
            <a:endParaRPr lang="en-US" dirty="0"/>
          </a:p>
        </p:txBody>
      </p:sp>
      <p:sp>
        <p:nvSpPr>
          <p:cNvPr id="83" name="Rectangle 82"/>
          <p:cNvSpPr/>
          <p:nvPr/>
        </p:nvSpPr>
        <p:spPr>
          <a:xfrm>
            <a:off x="1066800" y="2514600"/>
            <a:ext cx="1707018" cy="461665"/>
          </a:xfrm>
          <a:prstGeom prst="rect">
            <a:avLst/>
          </a:prstGeom>
        </p:spPr>
        <p:txBody>
          <a:bodyPr wrap="none">
            <a:spAutoFit/>
          </a:bodyPr>
          <a:lstStyle/>
          <a:p>
            <a:r>
              <a:rPr lang="en-US" dirty="0" smtClean="0"/>
              <a:t>VLAN 8 </a:t>
            </a:r>
            <a:r>
              <a:rPr lang="en-US" dirty="0" smtClean="0"/>
              <a:t>(a)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All Together Now</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23</a:t>
            </a:fld>
            <a:endParaRPr lang="en-US" altLang="ja-JP"/>
          </a:p>
        </p:txBody>
      </p:sp>
      <p:sp>
        <p:nvSpPr>
          <p:cNvPr id="7" name="Rectangle 6"/>
          <p:cNvSpPr/>
          <p:nvPr/>
        </p:nvSpPr>
        <p:spPr>
          <a:xfrm>
            <a:off x="634958"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2919860"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4833371"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6345875" y="3735683"/>
            <a:ext cx="371391" cy="11910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8259386" y="1931293"/>
            <a:ext cx="371391" cy="299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291251" y="4574055"/>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717266" y="4572467"/>
            <a:ext cx="154212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204762" y="4572467"/>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06349" y="4570879"/>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06349" y="2735448"/>
            <a:ext cx="1913511"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91251" y="27338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91251" y="2387060"/>
            <a:ext cx="4968135"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994621" y="2736850"/>
            <a:ext cx="256579" cy="186"/>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838718" y="4572001"/>
            <a:ext cx="368282" cy="6349"/>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37300" y="4572000"/>
            <a:ext cx="381000" cy="1588"/>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10367" y="4724400"/>
            <a:ext cx="1141113" cy="3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206260" y="4419600"/>
            <a:ext cx="1141113" cy="3176"/>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3"/>
          <p:cNvGrpSpPr/>
          <p:nvPr/>
        </p:nvGrpSpPr>
        <p:grpSpPr>
          <a:xfrm>
            <a:off x="4864100" y="4419600"/>
            <a:ext cx="1803400" cy="304800"/>
            <a:chOff x="4864100" y="4419600"/>
            <a:chExt cx="1803400" cy="304800"/>
          </a:xfrm>
        </p:grpSpPr>
        <p:cxnSp>
          <p:nvCxnSpPr>
            <p:cNvPr id="25" name="Straight Connector 24"/>
            <p:cNvCxnSpPr/>
            <p:nvPr/>
          </p:nvCxnSpPr>
          <p:spPr>
            <a:xfrm flipV="1">
              <a:off x="4864100" y="44196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45720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324600" y="4572000"/>
              <a:ext cx="3429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24600" y="4419600"/>
              <a:ext cx="330200" cy="152400"/>
            </a:xfrm>
            <a:prstGeom prst="line">
              <a:avLst/>
            </a:prstGeom>
            <a:ln w="15875" cap="flat" cmpd="sng" algn="ctr">
              <a:solidFill>
                <a:schemeClr val="accent1">
                  <a:shade val="95000"/>
                  <a:satMod val="105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 name="Group 28"/>
          <p:cNvGrpSpPr/>
          <p:nvPr/>
        </p:nvGrpSpPr>
        <p:grpSpPr>
          <a:xfrm>
            <a:off x="2882061" y="2736850"/>
            <a:ext cx="216925" cy="1841972"/>
            <a:chOff x="2882061" y="2736850"/>
            <a:chExt cx="216925" cy="1841972"/>
          </a:xfrm>
        </p:grpSpPr>
        <p:cxnSp>
          <p:nvCxnSpPr>
            <p:cNvPr id="30" name="Straight Connector 29"/>
            <p:cNvCxnSpPr/>
            <p:nvPr/>
          </p:nvCxnSpPr>
          <p:spPr>
            <a:xfrm rot="5400000">
              <a:off x="2072933" y="3657134"/>
              <a:ext cx="1841786" cy="1589"/>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Isosceles Triangle 30"/>
            <p:cNvSpPr/>
            <p:nvPr/>
          </p:nvSpPr>
          <p:spPr>
            <a:xfrm flipV="1">
              <a:off x="2882061" y="3106112"/>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908300" y="457200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914650" y="273685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6" name="Group 33"/>
          <p:cNvGrpSpPr/>
          <p:nvPr/>
        </p:nvGrpSpPr>
        <p:grpSpPr>
          <a:xfrm>
            <a:off x="3111316" y="2387854"/>
            <a:ext cx="216925" cy="2187792"/>
            <a:chOff x="3111316" y="2387854"/>
            <a:chExt cx="216925" cy="2187792"/>
          </a:xfrm>
        </p:grpSpPr>
        <p:cxnSp>
          <p:nvCxnSpPr>
            <p:cNvPr id="35" name="Straight Connector 34"/>
            <p:cNvCxnSpPr>
              <a:stCxn id="41" idx="3"/>
            </p:cNvCxnSpPr>
            <p:nvPr/>
          </p:nvCxnSpPr>
          <p:spPr>
            <a:xfrm rot="16200000" flipH="1">
              <a:off x="2484678" y="3838037"/>
              <a:ext cx="1472710" cy="250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H="1">
              <a:off x="2809447" y="2746357"/>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16200000" flipH="1">
              <a:off x="3055680" y="2920360"/>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219450" y="4572000"/>
              <a:ext cx="7620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254375"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168650" y="2390775"/>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1" name="Isosceles Triangle 40"/>
            <p:cNvSpPr/>
            <p:nvPr/>
          </p:nvSpPr>
          <p:spPr>
            <a:xfrm flipV="1">
              <a:off x="3111316" y="3102936"/>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41"/>
          <p:cNvGrpSpPr/>
          <p:nvPr/>
        </p:nvGrpSpPr>
        <p:grpSpPr>
          <a:xfrm>
            <a:off x="8234726" y="2386473"/>
            <a:ext cx="216925" cy="2188066"/>
            <a:chOff x="8234726" y="2386473"/>
            <a:chExt cx="216925" cy="2188066"/>
          </a:xfrm>
        </p:grpSpPr>
        <p:cxnSp>
          <p:nvCxnSpPr>
            <p:cNvPr id="43" name="Straight Connector 42"/>
            <p:cNvCxnSpPr/>
            <p:nvPr/>
          </p:nvCxnSpPr>
          <p:spPr>
            <a:xfrm rot="5400000">
              <a:off x="7611883" y="3839929"/>
              <a:ext cx="1468425" cy="795"/>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6200000" flipH="1">
              <a:off x="8019963" y="2744976"/>
              <a:ext cx="718260"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8105906" y="2918979"/>
              <a:ext cx="383788" cy="1254"/>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8248650" y="4572001"/>
              <a:ext cx="95250" cy="1"/>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261350" y="2735262"/>
              <a:ext cx="317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248650" y="2387600"/>
              <a:ext cx="133350" cy="1588"/>
            </a:xfrm>
            <a:prstGeom prst="line">
              <a:avLst/>
            </a:prstGeom>
            <a:ln w="158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Isosceles Triangle 48"/>
            <p:cNvSpPr/>
            <p:nvPr/>
          </p:nvSpPr>
          <p:spPr>
            <a:xfrm flipV="1">
              <a:off x="8234726" y="3089500"/>
              <a:ext cx="216925" cy="161070"/>
            </a:xfrm>
            <a:prstGeom prst="triangle">
              <a:avLst/>
            </a:prstGeom>
            <a:ln w="15875" cap="flat" cmpd="sng" algn="ctr">
              <a:solidFill>
                <a:schemeClr val="accent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49"/>
          <p:cNvGrpSpPr/>
          <p:nvPr/>
        </p:nvGrpSpPr>
        <p:grpSpPr>
          <a:xfrm>
            <a:off x="821398" y="2729094"/>
            <a:ext cx="216925" cy="1844494"/>
            <a:chOff x="821398" y="2729094"/>
            <a:chExt cx="216925" cy="1844494"/>
          </a:xfrm>
        </p:grpSpPr>
        <p:cxnSp>
          <p:nvCxnSpPr>
            <p:cNvPr id="51" name="Straight Connector 50"/>
            <p:cNvCxnSpPr/>
            <p:nvPr/>
          </p:nvCxnSpPr>
          <p:spPr>
            <a:xfrm rot="5400000">
              <a:off x="12270" y="3649192"/>
              <a:ext cx="1841786" cy="1589"/>
            </a:xfrm>
            <a:prstGeom prst="line">
              <a:avLst/>
            </a:prstGeom>
            <a:ln w="15875" cap="flat" cmpd="sng" algn="ctr">
              <a:solidFill>
                <a:srgbClr val="5DAD4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27100" y="4572000"/>
              <a:ext cx="76200" cy="1588"/>
            </a:xfrm>
            <a:prstGeom prst="line">
              <a:avLst/>
            </a:prstGeom>
            <a:ln w="19050" cap="flat" cmpd="sng" algn="ctr">
              <a:solidFill>
                <a:srgbClr val="5DAD4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927100" y="2730500"/>
              <a:ext cx="76200" cy="1588"/>
            </a:xfrm>
            <a:prstGeom prst="line">
              <a:avLst/>
            </a:prstGeom>
            <a:ln w="19050" cap="flat" cmpd="sng" algn="ctr">
              <a:solidFill>
                <a:srgbClr val="5DAD4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4" name="Isosceles Triangle 53"/>
            <p:cNvSpPr/>
            <p:nvPr/>
          </p:nvSpPr>
          <p:spPr>
            <a:xfrm flipV="1">
              <a:off x="821398" y="3098170"/>
              <a:ext cx="216925" cy="161070"/>
            </a:xfrm>
            <a:prstGeom prst="triangle">
              <a:avLst/>
            </a:prstGeom>
            <a:ln w="19050" cap="flat" cmpd="sng" algn="ctr">
              <a:solidFill>
                <a:srgbClr val="5DAD4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5" name="TextBox 74"/>
          <p:cNvSpPr txBox="1"/>
          <p:nvPr/>
        </p:nvSpPr>
        <p:spPr>
          <a:xfrm>
            <a:off x="1828800" y="4267200"/>
            <a:ext cx="402674" cy="461665"/>
          </a:xfrm>
          <a:prstGeom prst="rect">
            <a:avLst/>
          </a:prstGeom>
          <a:noFill/>
        </p:spPr>
        <p:txBody>
          <a:bodyPr wrap="square" rtlCol="0">
            <a:spAutoFit/>
          </a:bodyPr>
          <a:lstStyle/>
          <a:p>
            <a:r>
              <a:rPr lang="en-US" dirty="0" smtClean="0"/>
              <a:t>A</a:t>
            </a:r>
            <a:endParaRPr lang="en-US" dirty="0"/>
          </a:p>
        </p:txBody>
      </p:sp>
      <p:sp>
        <p:nvSpPr>
          <p:cNvPr id="76" name="TextBox 75"/>
          <p:cNvSpPr txBox="1"/>
          <p:nvPr/>
        </p:nvSpPr>
        <p:spPr>
          <a:xfrm>
            <a:off x="3886200" y="4267200"/>
            <a:ext cx="402674" cy="461665"/>
          </a:xfrm>
          <a:prstGeom prst="rect">
            <a:avLst/>
          </a:prstGeom>
          <a:noFill/>
        </p:spPr>
        <p:txBody>
          <a:bodyPr wrap="square" rtlCol="0">
            <a:spAutoFit/>
          </a:bodyPr>
          <a:lstStyle/>
          <a:p>
            <a:r>
              <a:rPr lang="en-US" dirty="0" smtClean="0"/>
              <a:t>B</a:t>
            </a:r>
            <a:endParaRPr lang="en-US" dirty="0"/>
          </a:p>
        </p:txBody>
      </p:sp>
      <p:sp>
        <p:nvSpPr>
          <p:cNvPr id="77" name="TextBox 76"/>
          <p:cNvSpPr txBox="1"/>
          <p:nvPr/>
        </p:nvSpPr>
        <p:spPr>
          <a:xfrm>
            <a:off x="5105400" y="4148435"/>
            <a:ext cx="609600" cy="461665"/>
          </a:xfrm>
          <a:prstGeom prst="rect">
            <a:avLst/>
          </a:prstGeom>
          <a:noFill/>
        </p:spPr>
        <p:txBody>
          <a:bodyPr wrap="square" rtlCol="0">
            <a:spAutoFit/>
          </a:bodyPr>
          <a:lstStyle/>
          <a:p>
            <a:r>
              <a:rPr lang="en-US" dirty="0" smtClean="0"/>
              <a:t>C1</a:t>
            </a:r>
            <a:endParaRPr lang="en-US" dirty="0"/>
          </a:p>
        </p:txBody>
      </p:sp>
      <p:sp>
        <p:nvSpPr>
          <p:cNvPr id="78" name="TextBox 77"/>
          <p:cNvSpPr txBox="1"/>
          <p:nvPr/>
        </p:nvSpPr>
        <p:spPr>
          <a:xfrm>
            <a:off x="7391400" y="4267200"/>
            <a:ext cx="402674" cy="461665"/>
          </a:xfrm>
          <a:prstGeom prst="rect">
            <a:avLst/>
          </a:prstGeom>
          <a:noFill/>
        </p:spPr>
        <p:txBody>
          <a:bodyPr wrap="square" rtlCol="0">
            <a:spAutoFit/>
          </a:bodyPr>
          <a:lstStyle/>
          <a:p>
            <a:r>
              <a:rPr lang="en-US" dirty="0" smtClean="0"/>
              <a:t>D</a:t>
            </a:r>
            <a:endParaRPr lang="en-US" dirty="0"/>
          </a:p>
        </p:txBody>
      </p:sp>
      <p:sp>
        <p:nvSpPr>
          <p:cNvPr id="79" name="TextBox 78"/>
          <p:cNvSpPr txBox="1"/>
          <p:nvPr/>
        </p:nvSpPr>
        <p:spPr>
          <a:xfrm>
            <a:off x="5410200" y="4330700"/>
            <a:ext cx="609600" cy="461665"/>
          </a:xfrm>
          <a:prstGeom prst="rect">
            <a:avLst/>
          </a:prstGeom>
          <a:noFill/>
        </p:spPr>
        <p:txBody>
          <a:bodyPr wrap="square" rtlCol="0">
            <a:spAutoFit/>
          </a:bodyPr>
          <a:lstStyle/>
          <a:p>
            <a:r>
              <a:rPr lang="en-US" dirty="0" smtClean="0"/>
              <a:t>C2</a:t>
            </a:r>
            <a:endParaRPr lang="en-US" dirty="0"/>
          </a:p>
        </p:txBody>
      </p:sp>
      <p:sp>
        <p:nvSpPr>
          <p:cNvPr id="80" name="TextBox 79"/>
          <p:cNvSpPr txBox="1"/>
          <p:nvPr/>
        </p:nvSpPr>
        <p:spPr>
          <a:xfrm>
            <a:off x="5791200" y="4500265"/>
            <a:ext cx="609600" cy="461665"/>
          </a:xfrm>
          <a:prstGeom prst="rect">
            <a:avLst/>
          </a:prstGeom>
          <a:noFill/>
        </p:spPr>
        <p:txBody>
          <a:bodyPr wrap="square" rtlCol="0">
            <a:spAutoFit/>
          </a:bodyPr>
          <a:lstStyle/>
          <a:p>
            <a:r>
              <a:rPr lang="en-US" dirty="0" smtClean="0"/>
              <a:t>C3</a:t>
            </a:r>
            <a:endParaRPr lang="en-US" dirty="0"/>
          </a:p>
        </p:txBody>
      </p:sp>
      <p:sp>
        <p:nvSpPr>
          <p:cNvPr id="81" name="TextBox 80"/>
          <p:cNvSpPr txBox="1"/>
          <p:nvPr/>
        </p:nvSpPr>
        <p:spPr>
          <a:xfrm>
            <a:off x="5740323" y="2510135"/>
            <a:ext cx="2032077" cy="461665"/>
          </a:xfrm>
          <a:prstGeom prst="rect">
            <a:avLst/>
          </a:prstGeom>
          <a:noFill/>
        </p:spPr>
        <p:txBody>
          <a:bodyPr wrap="none" rtlCol="0">
            <a:spAutoFit/>
          </a:bodyPr>
          <a:lstStyle/>
          <a:p>
            <a:r>
              <a:rPr lang="en-US" dirty="0" smtClean="0"/>
              <a:t>VLAN 8 (</a:t>
            </a:r>
            <a:r>
              <a:rPr lang="en-US" dirty="0" err="1" smtClean="0"/>
              <a:t>bcd</a:t>
            </a:r>
            <a:r>
              <a:rPr lang="en-US" dirty="0" smtClean="0"/>
              <a:t>)</a:t>
            </a:r>
            <a:endParaRPr lang="en-US" dirty="0"/>
          </a:p>
        </p:txBody>
      </p:sp>
      <p:sp>
        <p:nvSpPr>
          <p:cNvPr id="82" name="TextBox 81"/>
          <p:cNvSpPr txBox="1"/>
          <p:nvPr/>
        </p:nvSpPr>
        <p:spPr>
          <a:xfrm>
            <a:off x="6454919" y="2129135"/>
            <a:ext cx="1393681" cy="461665"/>
          </a:xfrm>
          <a:prstGeom prst="rect">
            <a:avLst/>
          </a:prstGeom>
          <a:noFill/>
        </p:spPr>
        <p:txBody>
          <a:bodyPr wrap="none" rtlCol="0">
            <a:spAutoFit/>
          </a:bodyPr>
          <a:lstStyle/>
          <a:p>
            <a:r>
              <a:rPr lang="en-US" dirty="0" smtClean="0"/>
              <a:t>VLAN 11</a:t>
            </a:r>
            <a:endParaRPr lang="en-US" dirty="0"/>
          </a:p>
        </p:txBody>
      </p:sp>
      <p:sp>
        <p:nvSpPr>
          <p:cNvPr id="83" name="Rectangle 82"/>
          <p:cNvSpPr/>
          <p:nvPr/>
        </p:nvSpPr>
        <p:spPr>
          <a:xfrm>
            <a:off x="1066800" y="2514600"/>
            <a:ext cx="1707018" cy="461665"/>
          </a:xfrm>
          <a:prstGeom prst="rect">
            <a:avLst/>
          </a:prstGeom>
        </p:spPr>
        <p:txBody>
          <a:bodyPr wrap="none">
            <a:spAutoFit/>
          </a:bodyPr>
          <a:lstStyle/>
          <a:p>
            <a:r>
              <a:rPr lang="en-US" dirty="0" smtClean="0"/>
              <a:t>VLAN 8 </a:t>
            </a:r>
            <a:r>
              <a:rPr lang="en-US" dirty="0" smtClean="0"/>
              <a:t>(a)</a:t>
            </a:r>
            <a:endParaRPr lang="en-US" dirty="0"/>
          </a:p>
        </p:txBody>
      </p:sp>
      <p:sp>
        <p:nvSpPr>
          <p:cNvPr id="62" name="Rectangle 61"/>
          <p:cNvSpPr/>
          <p:nvPr/>
        </p:nvSpPr>
        <p:spPr>
          <a:xfrm>
            <a:off x="685800" y="1219200"/>
            <a:ext cx="7848600" cy="5632310"/>
          </a:xfrm>
          <a:prstGeom prst="rect">
            <a:avLst/>
          </a:prstGeom>
          <a:solidFill>
            <a:srgbClr val="FFFFFF">
              <a:alpha val="57000"/>
            </a:srgbClr>
          </a:solidFill>
        </p:spPr>
        <p:txBody>
          <a:bodyPr wrap="square">
            <a:spAutoFit/>
          </a:bodyPr>
          <a:lstStyle/>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 id=“</a:t>
            </a:r>
            <a:r>
              <a:rPr lang="en-US" sz="1200" dirty="0" smtClean="0">
                <a:latin typeface="Lucida Sans Typewriter"/>
                <a:cs typeface="Lucida Sans Typewriter"/>
              </a:rPr>
              <a:t>urn:ogf:network:example.net:VLAN8”</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b="1" dirty="0" smtClean="0">
                <a:latin typeface="Lucida Sans Typewriter"/>
                <a:cs typeface="Lucida Sans Typewriter"/>
              </a:rPr>
              <a:t> type=</a:t>
            </a:r>
            <a:r>
              <a:rPr lang="en-US" sz="1200" b="1" dirty="0" smtClean="0">
                <a:latin typeface="Lucida Sans Typewriter"/>
                <a:cs typeface="Lucida Sans Typewriter"/>
              </a:rPr>
              <a:t>“</a:t>
            </a:r>
            <a:r>
              <a:rPr lang="en-US" sz="1200" b="1" dirty="0" err="1" smtClean="0">
                <a:latin typeface="Lucida Sans Typewriter"/>
                <a:cs typeface="Lucida Sans Typewriter"/>
              </a:rPr>
              <a:t>serial_compound</a:t>
            </a:r>
            <a:r>
              <a:rPr lang="en-US" sz="1200" b="1" dirty="0" smtClean="0">
                <a:latin typeface="Lucida Sans Typewriter"/>
                <a:cs typeface="Lucida Sans Typewriter"/>
              </a:rPr>
              <a:t>”</a:t>
            </a:r>
            <a:r>
              <a:rPr lang="en-US" sz="1200" dirty="0" smtClean="0">
                <a:latin typeface="Lucida Sans Typewriter"/>
                <a:cs typeface="Lucida Sans Typewriter"/>
              </a:rPr>
              <a:t>&gt;</a:t>
            </a:r>
            <a:endParaRPr lang="en-US" sz="1200" dirty="0" smtClean="0">
              <a:latin typeface="Lucida Sans Typewriter"/>
              <a:cs typeface="Lucida Sans Typewriter"/>
            </a:endParaRP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=“urn:ogf:network:example.net:vlan8a”/&gt;</a:t>
            </a:r>
          </a:p>
          <a:p>
            <a:pPr algn="l">
              <a:spcBef>
                <a:spcPts val="0"/>
              </a:spcBef>
              <a:buNone/>
            </a:pPr>
            <a:r>
              <a:rPr lang="en-US" sz="1200" dirty="0" smtClean="0">
                <a:latin typeface="Lucida Sans Typewriter"/>
                <a:cs typeface="Lucida Sans Typewriter"/>
              </a:rPr>
              <a:t>    </a:t>
            </a: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a:t>
            </a:r>
            <a:r>
              <a:rPr lang="en-US" sz="1200" dirty="0" smtClean="0">
                <a:latin typeface="Lucida Sans Typewriter"/>
                <a:cs typeface="Lucida Sans Typewriter"/>
              </a:rPr>
              <a:t>urn:ogf:network:example.net:vlan8bcd”</a:t>
            </a:r>
            <a:r>
              <a:rPr lang="en-US" sz="1200" dirty="0" smtClean="0">
                <a:latin typeface="Lucida Sans Typewriter"/>
                <a:cs typeface="Lucida Sans Typewriter"/>
              </a:rPr>
              <a:t>/</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smtClean="0">
                <a:latin typeface="Lucida Sans Typewriter"/>
                <a:cs typeface="Lucida Sans Typewriter"/>
              </a:rPr>
              <a:t>/</a:t>
            </a:r>
            <a:r>
              <a:rPr lang="en-US" sz="1200" dirty="0" err="1" smtClean="0">
                <a:latin typeface="Lucida Sans Typewriter"/>
                <a:cs typeface="Lucida Sans Typewriter"/>
              </a:rPr>
              <a:t>nml:link</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 id=“</a:t>
            </a:r>
            <a:r>
              <a:rPr lang="en-US" sz="1200" dirty="0" smtClean="0">
                <a:latin typeface="Lucida Sans Typewriter"/>
                <a:cs typeface="Lucida Sans Typewriter"/>
              </a:rPr>
              <a:t>urn:ogf:network:example.net:VLAN8a”</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b="1" dirty="0" smtClean="0">
                <a:latin typeface="Lucida Sans Typewriter"/>
                <a:cs typeface="Lucida Sans Typewriter"/>
              </a:rPr>
              <a:t> type=“adaptation”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a:t>
            </a:r>
            <a:r>
              <a:rPr lang="en-US" sz="1200" dirty="0" err="1" smtClean="0">
                <a:latin typeface="Lucida Sans Typewriter"/>
                <a:cs typeface="Lucida Sans Typewriter"/>
              </a:rPr>
              <a:t>urn:ogf:network:example.net:A</a:t>
            </a:r>
            <a:r>
              <a:rPr lang="en-US" sz="1200" dirty="0" smtClean="0">
                <a:latin typeface="Lucida Sans Typewriter"/>
                <a:cs typeface="Lucida Sans Typewriter"/>
              </a:rPr>
              <a:t>”</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&gt;</a:t>
            </a:r>
            <a:endParaRPr lang="en-US" sz="1200" dirty="0" smtClean="0">
              <a:latin typeface="Lucida Sans Typewriter"/>
              <a:cs typeface="Lucida Sans Typewriter"/>
            </a:endParaRP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 id=“</a:t>
            </a:r>
            <a:r>
              <a:rPr lang="en-US" sz="1200" dirty="0" smtClean="0">
                <a:latin typeface="Lucida Sans Typewriter"/>
                <a:cs typeface="Lucida Sans Typewriter"/>
              </a:rPr>
              <a:t>urn:ogf:network:example.net:VLAN8bcd”</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b="1" dirty="0" smtClean="0">
                <a:latin typeface="Lucida Sans Typewriter"/>
                <a:cs typeface="Lucida Sans Typewriter"/>
              </a:rPr>
              <a:t> type=“adaptation”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a:t>
            </a:r>
            <a:r>
              <a:rPr lang="en-US" sz="1200" dirty="0" err="1" smtClean="0">
                <a:latin typeface="Lucida Sans Typewriter"/>
                <a:cs typeface="Lucida Sans Typewriter"/>
              </a:rPr>
              <a:t>urn:ogf:network:example.net:BCD</a:t>
            </a:r>
            <a:r>
              <a:rPr lang="en-US" sz="1200" dirty="0" smtClean="0">
                <a:latin typeface="Lucida Sans Typewriter"/>
                <a:cs typeface="Lucida Sans Typewriter"/>
              </a:rPr>
              <a:t>”</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&gt;</a:t>
            </a:r>
            <a:endParaRPr lang="en-US" sz="1200" dirty="0" smtClean="0">
              <a:latin typeface="Lucida Sans Typewriter"/>
              <a:cs typeface="Lucida Sans Typewriter"/>
            </a:endParaRP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 id=“</a:t>
            </a:r>
            <a:r>
              <a:rPr lang="en-US" sz="1200" dirty="0" err="1" smtClean="0">
                <a:latin typeface="Lucida Sans Typewriter"/>
                <a:cs typeface="Lucida Sans Typewriter"/>
              </a:rPr>
              <a:t>urn:ogf:network:example.net:BCD</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b="1" dirty="0" smtClean="0">
                <a:latin typeface="Lucida Sans Typewriter"/>
                <a:cs typeface="Lucida Sans Typewriter"/>
              </a:rPr>
              <a:t> type=“</a:t>
            </a:r>
            <a:r>
              <a:rPr lang="en-US" sz="1200" b="1" dirty="0" err="1" smtClean="0">
                <a:latin typeface="Lucida Sans Typewriter"/>
                <a:cs typeface="Lucida Sans Typewriter"/>
              </a:rPr>
              <a:t>serial_compound</a:t>
            </a:r>
            <a:r>
              <a:rPr lang="en-US" sz="1200" b="1" dirty="0" smtClean="0">
                <a:latin typeface="Lucida Sans Typewriter"/>
                <a:cs typeface="Lucida Sans Typewriter"/>
              </a:rPr>
              <a:t>”</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a:t>
            </a:r>
            <a:r>
              <a:rPr lang="en-US" sz="1200" dirty="0" err="1" smtClean="0">
                <a:latin typeface="Lucida Sans Typewriter"/>
                <a:cs typeface="Lucida Sans Typewriter"/>
              </a:rPr>
              <a:t>urn:ogf:network:example.net:B</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a:t>
            </a:r>
            <a:r>
              <a:rPr lang="en-US" sz="1200" dirty="0" err="1" smtClean="0">
                <a:latin typeface="Lucida Sans Typewriter"/>
                <a:cs typeface="Lucida Sans Typewriter"/>
              </a:rPr>
              <a:t>urn:ogf:network:example.net:C</a:t>
            </a:r>
            <a:r>
              <a:rPr lang="en-US" sz="1200" dirty="0" smtClean="0">
                <a:latin typeface="Lucida Sans Typewriter"/>
                <a:cs typeface="Lucida Sans Typewriter"/>
              </a:rPr>
              <a:t>”</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a:t>
            </a:r>
            <a:r>
              <a:rPr lang="en-US" sz="1200" dirty="0" err="1" smtClean="0">
                <a:latin typeface="Lucida Sans Typewriter"/>
                <a:cs typeface="Lucida Sans Typewriter"/>
              </a:rPr>
              <a:t>urn:ogf:network:example.net:D</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 id=“</a:t>
            </a:r>
            <a:r>
              <a:rPr lang="en-US" sz="1200" dirty="0" err="1" smtClean="0">
                <a:latin typeface="Lucida Sans Typewriter"/>
                <a:cs typeface="Lucida Sans Typewriter"/>
              </a:rPr>
              <a:t>urn:ogf:network:example.net:C</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b="1" dirty="0" smtClean="0">
                <a:latin typeface="Lucida Sans Typewriter"/>
                <a:cs typeface="Lucida Sans Typewriter"/>
              </a:rPr>
              <a:t> type=“</a:t>
            </a:r>
            <a:r>
              <a:rPr lang="en-US" sz="1200" b="1" dirty="0" err="1" smtClean="0">
                <a:latin typeface="Lucida Sans Typewriter"/>
                <a:cs typeface="Lucida Sans Typewriter"/>
              </a:rPr>
              <a:t>parallel_compound</a:t>
            </a:r>
            <a:r>
              <a:rPr lang="en-US" sz="1200" b="1" dirty="0" smtClean="0">
                <a:latin typeface="Lucida Sans Typewriter"/>
                <a:cs typeface="Lucida Sans Typewriter"/>
              </a:rPr>
              <a:t>”</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=“urn:ogf:network:example.net:C1”/&gt;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=“urn:ogf:network:example.net:C2”/&gt;</a:t>
            </a:r>
          </a:p>
          <a:p>
            <a:pPr algn="l">
              <a:spcBef>
                <a:spcPts val="0"/>
              </a:spcBef>
              <a:buNone/>
            </a:pPr>
            <a:r>
              <a:rPr lang="en-US" sz="1200" dirty="0" smtClean="0">
                <a:latin typeface="Lucida Sans Typewriter"/>
                <a:cs typeface="Lucida Sans Typewriter"/>
              </a:rPr>
              <a:t>    &lt;</a:t>
            </a:r>
            <a:r>
              <a:rPr lang="en-US" sz="1200" dirty="0" err="1" smtClean="0">
                <a:latin typeface="Lucida Sans Typewriter"/>
                <a:cs typeface="Lucida Sans Typewriter"/>
              </a:rPr>
              <a:t>nml:link</a:t>
            </a:r>
            <a:r>
              <a:rPr lang="en-US" sz="1200" dirty="0" smtClean="0">
                <a:latin typeface="Lucida Sans Typewriter"/>
                <a:cs typeface="Lucida Sans Typewriter"/>
              </a:rPr>
              <a:t> </a:t>
            </a:r>
            <a:r>
              <a:rPr lang="en-US" sz="1200" dirty="0" err="1" smtClean="0">
                <a:latin typeface="Lucida Sans Typewriter"/>
                <a:cs typeface="Lucida Sans Typewriter"/>
              </a:rPr>
              <a:t>refid</a:t>
            </a:r>
            <a:r>
              <a:rPr lang="en-US" sz="1200" dirty="0" smtClean="0">
                <a:latin typeface="Lucida Sans Typewriter"/>
                <a:cs typeface="Lucida Sans Typewriter"/>
              </a:rPr>
              <a:t>=“urn:ogf:network:example.net:C3”/&gt;</a:t>
            </a:r>
          </a:p>
          <a:p>
            <a:pPr algn="l">
              <a:spcBef>
                <a:spcPts val="0"/>
              </a:spcBef>
              <a:buNone/>
            </a:pPr>
            <a:r>
              <a:rPr lang="en-US" sz="1200" dirty="0" smtClean="0">
                <a:latin typeface="Lucida Sans Typewriter"/>
                <a:cs typeface="Lucida Sans Typewriter"/>
              </a:rPr>
              <a:t>  &lt;/</a:t>
            </a:r>
            <a:r>
              <a:rPr lang="en-US" sz="1200" b="1" dirty="0" err="1" smtClean="0">
                <a:latin typeface="Lucida Sans Typewriter"/>
                <a:cs typeface="Lucida Sans Typewriter"/>
              </a:rPr>
              <a:t>nml:relation</a:t>
            </a:r>
            <a:r>
              <a:rPr lang="en-US" sz="1200" dirty="0" smtClean="0">
                <a:latin typeface="Lucida Sans Typewriter"/>
                <a:cs typeface="Lucida Sans Typewriter"/>
              </a:rPr>
              <a:t>&gt;</a:t>
            </a:r>
          </a:p>
          <a:p>
            <a:pPr algn="l">
              <a:spcBef>
                <a:spcPts val="0"/>
              </a:spcBef>
              <a:buNone/>
            </a:pPr>
            <a:r>
              <a:rPr lang="en-US" sz="1200" dirty="0" smtClean="0">
                <a:latin typeface="Lucida Sans Typewriter"/>
                <a:cs typeface="Lucida Sans Typewriter"/>
              </a:rPr>
              <a:t>&lt;/</a:t>
            </a:r>
            <a:r>
              <a:rPr lang="en-US" sz="1200" dirty="0" err="1" smtClean="0">
                <a:latin typeface="Lucida Sans Typewriter"/>
                <a:cs typeface="Lucida Sans Typewriter"/>
              </a:rPr>
              <a:t>nml:link</a:t>
            </a:r>
            <a:r>
              <a:rPr lang="en-US" sz="1200" dirty="0" smtClean="0">
                <a:latin typeface="Lucida Sans Typewriter"/>
                <a:cs typeface="Lucida Sans Typewriter"/>
              </a:rPr>
              <a:t>&gt;</a:t>
            </a:r>
            <a:endParaRPr lang="en-US" sz="1200" dirty="0" smtClean="0">
              <a:latin typeface="Lucida Sans Typewriter"/>
              <a:cs typeface="Lucida Sans Typewrite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sz="3600" dirty="0" smtClean="0"/>
              <a:t>Unidirectional vs. Bidirectional</a:t>
            </a:r>
            <a:endParaRPr lang="ja-JP" altLang="en-US" dirty="0"/>
          </a:p>
        </p:txBody>
      </p:sp>
      <p:sp>
        <p:nvSpPr>
          <p:cNvPr id="9226" name="Rectangle 10"/>
          <p:cNvSpPr>
            <a:spLocks noGrp="1" noChangeArrowheads="1"/>
          </p:cNvSpPr>
          <p:nvPr>
            <p:ph type="subTitle" idx="1"/>
          </p:nvPr>
        </p:nvSpPr>
        <p:spPr/>
        <p:txBody>
          <a:bodyPr/>
          <a:lstStyle/>
          <a:p>
            <a:r>
              <a:rPr lang="nl-NL" altLang="ja-JP" dirty="0" err="1" smtClean="0"/>
              <a:t>Contributors</a:t>
            </a:r>
            <a:r>
              <a:rPr lang="nl-NL" altLang="ja-JP" dirty="0" smtClean="0"/>
              <a:t> </a:t>
            </a:r>
            <a:r>
              <a:rPr lang="nl-NL" altLang="ja-JP" dirty="0" err="1" smtClean="0"/>
              <a:t>Monday’s</a:t>
            </a:r>
            <a:r>
              <a:rPr lang="nl-NL" altLang="ja-JP" dirty="0" smtClean="0"/>
              <a:t> </a:t>
            </a:r>
            <a:r>
              <a:rPr lang="nl-NL" altLang="ja-JP" dirty="0" err="1" smtClean="0"/>
              <a:t>Ad-Hoc</a:t>
            </a:r>
            <a:r>
              <a:rPr lang="nl-NL" altLang="ja-JP" dirty="0" smtClean="0"/>
              <a:t> Meeting</a:t>
            </a:r>
            <a:endParaRPr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Decision</a:t>
            </a:r>
            <a:endParaRPr lang="en-US" dirty="0"/>
          </a:p>
        </p:txBody>
      </p:sp>
      <p:sp>
        <p:nvSpPr>
          <p:cNvPr id="3" name="Content Placeholder 2"/>
          <p:cNvSpPr>
            <a:spLocks noGrp="1"/>
          </p:cNvSpPr>
          <p:nvPr>
            <p:ph idx="1"/>
          </p:nvPr>
        </p:nvSpPr>
        <p:spPr>
          <a:xfrm>
            <a:off x="685800" y="1524000"/>
            <a:ext cx="7772400" cy="4572000"/>
          </a:xfrm>
        </p:spPr>
        <p:txBody>
          <a:bodyPr/>
          <a:lstStyle/>
          <a:p>
            <a:r>
              <a:rPr lang="en-US" sz="2800" dirty="0" smtClean="0"/>
              <a:t>All objects (</a:t>
            </a:r>
            <a:r>
              <a:rPr lang="en-US" sz="2800" dirty="0" smtClean="0"/>
              <a:t>link, port, …) are unidirectional</a:t>
            </a:r>
          </a:p>
          <a:p>
            <a:r>
              <a:rPr lang="en-US" sz="2800" dirty="0" smtClean="0"/>
              <a:t>This is required for e.g. layer 3, and probably useful for monitoring</a:t>
            </a:r>
          </a:p>
          <a:p>
            <a:r>
              <a:rPr lang="en-US" sz="2800" dirty="0" smtClean="0"/>
              <a:t>Most resources and user requests are bidirectional</a:t>
            </a:r>
          </a:p>
          <a:p>
            <a:r>
              <a:rPr lang="en-US" sz="2800" dirty="0" smtClean="0"/>
              <a:t>We can Group two unidirectional links to a bidirectional link.</a:t>
            </a:r>
          </a:p>
          <a:p>
            <a:r>
              <a:rPr lang="en-US" sz="2800" dirty="0" smtClean="0"/>
              <a:t>This now allows to name a bidirectional link</a:t>
            </a:r>
          </a:p>
          <a:p>
            <a:r>
              <a:rPr lang="en-US" sz="2800" dirty="0" smtClean="0"/>
              <a:t>No other attributes are defined for a bidirectional link.</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25</a:t>
            </a:fld>
            <a:endParaRPr lang="en-US" altLang="ja-JP"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Link</a:t>
            </a:r>
            <a:endParaRPr lang="en-US" dirty="0"/>
          </a:p>
        </p:txBody>
      </p:sp>
      <p:sp>
        <p:nvSpPr>
          <p:cNvPr id="3" name="Content Placeholder 2"/>
          <p:cNvSpPr>
            <a:spLocks noGrp="1"/>
          </p:cNvSpPr>
          <p:nvPr>
            <p:ph idx="1"/>
          </p:nvPr>
        </p:nvSpPr>
        <p:spPr>
          <a:xfrm>
            <a:off x="685800" y="2590800"/>
            <a:ext cx="7772400" cy="3733800"/>
          </a:xfrm>
        </p:spPr>
        <p:txBody>
          <a:bodyPr/>
          <a:lstStyle/>
          <a:p>
            <a:pPr>
              <a:spcBef>
                <a:spcPts val="0"/>
              </a:spcBef>
              <a:buNone/>
            </a:pPr>
            <a:r>
              <a:rPr lang="en-US" sz="1600" dirty="0" smtClean="0">
                <a:latin typeface="Lucida Sans Typewriter"/>
                <a:cs typeface="Lucida Sans Typewriter"/>
              </a:rPr>
              <a:t>&lt;</a:t>
            </a:r>
            <a:r>
              <a:rPr lang="en-US" sz="1600" dirty="0" err="1" smtClean="0">
                <a:latin typeface="Lucida Sans Typewriter"/>
                <a:cs typeface="Lucida Sans Typewriter"/>
              </a:rPr>
              <a:t>nml:bidirectionallink</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a:t>
            </a: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b="1" dirty="0" err="1" smtClean="0">
                <a:latin typeface="Lucida Sans Typewriter"/>
                <a:cs typeface="Lucida Sans Typewriter"/>
              </a:rPr>
              <a:t>refid</a:t>
            </a:r>
            <a:r>
              <a:rPr lang="en-US" sz="1600" b="1" dirty="0" smtClean="0">
                <a:latin typeface="Lucida Sans Typewriter"/>
                <a:cs typeface="Lucida Sans Typewriter"/>
              </a:rPr>
              <a:t>=“</a:t>
            </a:r>
            <a:r>
              <a:rPr lang="en-US" sz="1600" b="1" dirty="0" err="1" smtClean="0">
                <a:latin typeface="Lucida Sans Typewriter"/>
                <a:cs typeface="Lucida Sans Typewriter"/>
              </a:rPr>
              <a:t>urn:ogf:network:es.net:link_A_to_B</a:t>
            </a:r>
            <a:r>
              <a:rPr lang="en-US" sz="1600" b="1" dirty="0" smtClean="0">
                <a:latin typeface="Lucida Sans Typewriter"/>
                <a:cs typeface="Lucida Sans Typewriter"/>
              </a:rPr>
              <a:t>”</a:t>
            </a:r>
            <a:r>
              <a:rPr lang="en-US" sz="1600" dirty="0" smtClean="0">
                <a:latin typeface="Lucida Sans Typewriter"/>
                <a:cs typeface="Lucida Sans Typewriter"/>
              </a:rPr>
              <a:t>/&gt;</a:t>
            </a:r>
            <a:endParaRPr lang="en-US" sz="1600" dirty="0" smtClean="0">
              <a:latin typeface="Lucida Sans Typewriter"/>
              <a:cs typeface="Lucida Sans Typewriter"/>
            </a:endParaRPr>
          </a:p>
          <a:p>
            <a:pPr>
              <a:spcBef>
                <a:spcPts val="0"/>
              </a:spcBef>
              <a:buNone/>
            </a:pPr>
            <a:r>
              <a:rPr lang="en-US" sz="1600" dirty="0" smtClean="0">
                <a:latin typeface="Lucida Sans Typewriter"/>
                <a:cs typeface="Lucida Sans Typewriter"/>
              </a:rPr>
              <a:t>  </a:t>
            </a: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b="1" dirty="0" err="1" smtClean="0">
                <a:latin typeface="Lucida Sans Typewriter"/>
                <a:cs typeface="Lucida Sans Typewriter"/>
              </a:rPr>
              <a:t>refid</a:t>
            </a:r>
            <a:r>
              <a:rPr lang="en-US" sz="1600" b="1" dirty="0" smtClean="0">
                <a:latin typeface="Lucida Sans Typewriter"/>
                <a:cs typeface="Lucida Sans Typewriter"/>
              </a:rPr>
              <a:t>=“</a:t>
            </a:r>
            <a:r>
              <a:rPr lang="en-US" sz="1600" b="1" dirty="0" err="1" smtClean="0">
                <a:latin typeface="Lucida Sans Typewriter"/>
                <a:cs typeface="Lucida Sans Typewriter"/>
              </a:rPr>
              <a:t>urn:ogf:network:es.net:link_B_to_A</a:t>
            </a:r>
            <a:r>
              <a:rPr lang="en-US" sz="1600" b="1" dirty="0" smtClean="0">
                <a:latin typeface="Lucida Sans Typewriter"/>
                <a:cs typeface="Lucida Sans Typewriter"/>
              </a:rPr>
              <a:t>”</a:t>
            </a:r>
            <a:r>
              <a:rPr lang="en-US" sz="1600" dirty="0" smtClean="0">
                <a:latin typeface="Lucida Sans Typewriter"/>
                <a:cs typeface="Lucida Sans Typewriter"/>
              </a:rPr>
              <a:t>/</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&lt;/</a:t>
            </a:r>
            <a:r>
              <a:rPr lang="en-US" sz="1600" dirty="0" err="1" smtClean="0">
                <a:latin typeface="Lucida Sans Typewriter"/>
                <a:cs typeface="Lucida Sans Typewriter"/>
              </a:rPr>
              <a:t>nml:bidirectionallink</a:t>
            </a:r>
            <a:r>
              <a:rPr lang="en-US" sz="1600" dirty="0" smtClean="0">
                <a:latin typeface="Lucida Sans Typewriter"/>
                <a:cs typeface="Lucida Sans Typewriter"/>
              </a:rPr>
              <a:t>&gt;</a:t>
            </a:r>
          </a:p>
          <a:p>
            <a:pPr>
              <a:spcBef>
                <a:spcPts val="0"/>
              </a:spcBef>
              <a:buNone/>
            </a:pPr>
            <a:endParaRPr lang="en-US" sz="1600" dirty="0" smtClean="0">
              <a:latin typeface="Lucida Sans Typewriter"/>
              <a:cs typeface="Lucida Sans Typewriter"/>
            </a:endParaRPr>
          </a:p>
          <a:p>
            <a:pPr>
              <a:spcBef>
                <a:spcPts val="0"/>
              </a:spcBef>
              <a:buNone/>
            </a:pPr>
            <a:r>
              <a:rPr lang="en-US" sz="1600" dirty="0" smtClean="0">
                <a:latin typeface="Lucida Sans Typewriter"/>
                <a:cs typeface="Lucida Sans Typewriter"/>
              </a:rPr>
              <a:t>&lt;</a:t>
            </a:r>
            <a:r>
              <a:rPr lang="en-US" sz="1600" dirty="0" err="1" smtClean="0">
                <a:latin typeface="Lucida Sans Typewriter"/>
                <a:cs typeface="Lucida Sans Typewriter"/>
              </a:rPr>
              <a:t>nml:link</a:t>
            </a:r>
            <a:r>
              <a:rPr lang="en-US" sz="1600" dirty="0" smtClean="0">
                <a:latin typeface="Lucida Sans Typewriter"/>
                <a:cs typeface="Lucida Sans Typewriter"/>
              </a:rPr>
              <a:t> id</a:t>
            </a:r>
            <a:r>
              <a:rPr lang="en-US" sz="1600" dirty="0" smtClean="0">
                <a:latin typeface="Lucida Sans Typewriter"/>
                <a:cs typeface="Lucida Sans Typewriter"/>
              </a:rPr>
              <a:t>=“</a:t>
            </a:r>
            <a:r>
              <a:rPr lang="en-US" sz="1600" dirty="0" err="1" smtClean="0">
                <a:latin typeface="Lucida Sans Typewriter"/>
                <a:cs typeface="Lucida Sans Typewriter"/>
              </a:rPr>
              <a:t>urn:ogf:network:es.net:link_A_to_B</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&lt;</a:t>
            </a:r>
            <a:r>
              <a:rPr lang="en-US" sz="1600" dirty="0" err="1" smtClean="0">
                <a:latin typeface="Lucida Sans Typewriter"/>
                <a:cs typeface="Lucida Sans Typewriter"/>
              </a:rPr>
              <a:t>nml:source</a:t>
            </a:r>
            <a:r>
              <a:rPr lang="en-US" sz="1600"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=“urn:ogf:network:es.net:A-1/1-egress”/&gt;</a:t>
            </a:r>
          </a:p>
          <a:p>
            <a:pPr>
              <a:spcBef>
                <a:spcPts val="0"/>
              </a:spcBef>
              <a:buNone/>
            </a:pPr>
            <a:r>
              <a:rPr lang="en-US" sz="1600" dirty="0" smtClean="0">
                <a:latin typeface="Lucida Sans Typewriter"/>
                <a:cs typeface="Lucida Sans Typewriter"/>
              </a:rPr>
              <a:t>  </a:t>
            </a:r>
            <a:r>
              <a:rPr lang="en-US" sz="1600" dirty="0" smtClean="0">
                <a:latin typeface="Lucida Sans Typewriter"/>
                <a:cs typeface="Lucida Sans Typewriter"/>
              </a:rPr>
              <a:t>&lt;</a:t>
            </a:r>
            <a:r>
              <a:rPr lang="en-US" sz="1600" dirty="0" err="1" smtClean="0">
                <a:latin typeface="Lucida Sans Typewriter"/>
                <a:cs typeface="Lucida Sans Typewriter"/>
              </a:rPr>
              <a:t>nml:sink</a:t>
            </a:r>
            <a:r>
              <a:rPr lang="en-US" sz="1600"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a:t>
            </a:r>
            <a:r>
              <a:rPr lang="en-US" sz="1600" dirty="0" smtClean="0">
                <a:latin typeface="Lucida Sans Typewriter"/>
                <a:cs typeface="Lucida Sans Typewriter"/>
              </a:rPr>
              <a:t>urn:ogf:network:es.net:B-1/2-ingress”</a:t>
            </a:r>
            <a:r>
              <a:rPr lang="en-US" sz="1600" dirty="0" smtClean="0">
                <a:latin typeface="Lucida Sans Typewriter"/>
                <a:cs typeface="Lucida Sans Typewriter"/>
              </a:rPr>
              <a:t>/</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&lt;/</a:t>
            </a:r>
            <a:r>
              <a:rPr lang="en-US" sz="1600" dirty="0" err="1" smtClean="0">
                <a:latin typeface="Lucida Sans Typewriter"/>
                <a:cs typeface="Lucida Sans Typewriter"/>
              </a:rPr>
              <a:t>nml:link</a:t>
            </a:r>
            <a:r>
              <a:rPr lang="en-US" sz="1600" dirty="0" smtClean="0">
                <a:latin typeface="Lucida Sans Typewriter"/>
                <a:cs typeface="Lucida Sans Typewriter"/>
              </a:rPr>
              <a:t>&gt;</a:t>
            </a:r>
          </a:p>
          <a:p>
            <a:pPr>
              <a:spcBef>
                <a:spcPts val="0"/>
              </a:spcBef>
              <a:buNone/>
            </a:pPr>
            <a:endParaRPr lang="en-US" sz="1600" dirty="0" smtClean="0">
              <a:latin typeface="Lucida Sans Typewriter"/>
              <a:cs typeface="Lucida Sans Typewriter"/>
            </a:endParaRPr>
          </a:p>
          <a:p>
            <a:pPr>
              <a:spcBef>
                <a:spcPts val="0"/>
              </a:spcBef>
              <a:buNone/>
            </a:pPr>
            <a:r>
              <a:rPr lang="en-US" sz="1600" dirty="0" smtClean="0">
                <a:latin typeface="Lucida Sans Typewriter"/>
                <a:cs typeface="Lucida Sans Typewriter"/>
              </a:rPr>
              <a:t>&lt;</a:t>
            </a:r>
            <a:r>
              <a:rPr lang="en-US" sz="1600" dirty="0" err="1" smtClean="0">
                <a:latin typeface="Lucida Sans Typewriter"/>
                <a:cs typeface="Lucida Sans Typewriter"/>
              </a:rPr>
              <a:t>nml:link</a:t>
            </a:r>
            <a:r>
              <a:rPr lang="en-US" sz="1600" dirty="0" smtClean="0">
                <a:latin typeface="Lucida Sans Typewriter"/>
                <a:cs typeface="Lucida Sans Typewriter"/>
              </a:rPr>
              <a:t> id=“</a:t>
            </a:r>
            <a:r>
              <a:rPr lang="en-US" sz="1600" dirty="0" err="1" smtClean="0">
                <a:latin typeface="Lucida Sans Typewriter"/>
                <a:cs typeface="Lucida Sans Typewriter"/>
              </a:rPr>
              <a:t>urn:ogf:network:es.net:link_B_to_A</a:t>
            </a:r>
            <a:r>
              <a:rPr lang="en-US" sz="1600" dirty="0" smtClean="0">
                <a:latin typeface="Lucida Sans Typewriter"/>
                <a:cs typeface="Lucida Sans Typewriter"/>
              </a:rPr>
              <a:t>”</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&lt;</a:t>
            </a:r>
            <a:r>
              <a:rPr lang="en-US" sz="1600" dirty="0" err="1" smtClean="0">
                <a:latin typeface="Lucida Sans Typewriter"/>
                <a:cs typeface="Lucida Sans Typewriter"/>
              </a:rPr>
              <a:t>nml:source</a:t>
            </a:r>
            <a:r>
              <a:rPr lang="en-US" sz="1600"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a:t>
            </a:r>
            <a:r>
              <a:rPr lang="en-US" sz="1600" dirty="0" smtClean="0">
                <a:latin typeface="Lucida Sans Typewriter"/>
                <a:cs typeface="Lucida Sans Typewriter"/>
              </a:rPr>
              <a:t>urn:ogf:network:es.net:B-</a:t>
            </a:r>
            <a:r>
              <a:rPr lang="en-US" sz="1600" dirty="0" smtClean="0">
                <a:latin typeface="Lucida Sans Typewriter"/>
                <a:cs typeface="Lucida Sans Typewriter"/>
              </a:rPr>
              <a:t>1</a:t>
            </a:r>
            <a:r>
              <a:rPr lang="en-US" sz="1600" dirty="0" smtClean="0">
                <a:latin typeface="Lucida Sans Typewriter"/>
                <a:cs typeface="Lucida Sans Typewriter"/>
              </a:rPr>
              <a:t>/2-</a:t>
            </a:r>
            <a:r>
              <a:rPr lang="en-US" sz="1600" dirty="0" smtClean="0">
                <a:latin typeface="Lucida Sans Typewriter"/>
                <a:cs typeface="Lucida Sans Typewriter"/>
              </a:rPr>
              <a:t>egress”/&gt;</a:t>
            </a:r>
          </a:p>
          <a:p>
            <a:pPr>
              <a:spcBef>
                <a:spcPts val="0"/>
              </a:spcBef>
              <a:buNone/>
            </a:pPr>
            <a:r>
              <a:rPr lang="en-US" sz="1600" dirty="0" smtClean="0">
                <a:latin typeface="Lucida Sans Typewriter"/>
                <a:cs typeface="Lucida Sans Typewriter"/>
              </a:rPr>
              <a:t>  &lt;</a:t>
            </a:r>
            <a:r>
              <a:rPr lang="en-US" sz="1600" dirty="0" err="1" smtClean="0">
                <a:latin typeface="Lucida Sans Typewriter"/>
                <a:cs typeface="Lucida Sans Typewriter"/>
              </a:rPr>
              <a:t>nml:sink</a:t>
            </a:r>
            <a:r>
              <a:rPr lang="en-US" sz="1600"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a:t>
            </a:r>
            <a:r>
              <a:rPr lang="en-US" sz="1600" dirty="0" smtClean="0">
                <a:latin typeface="Lucida Sans Typewriter"/>
                <a:cs typeface="Lucida Sans Typewriter"/>
              </a:rPr>
              <a:t>urn:ogf:network:es.net:A-</a:t>
            </a:r>
            <a:r>
              <a:rPr lang="en-US" sz="1600" dirty="0" smtClean="0">
                <a:latin typeface="Lucida Sans Typewriter"/>
                <a:cs typeface="Lucida Sans Typewriter"/>
              </a:rPr>
              <a:t>1</a:t>
            </a:r>
            <a:r>
              <a:rPr lang="en-US" sz="1600" dirty="0" smtClean="0">
                <a:latin typeface="Lucida Sans Typewriter"/>
                <a:cs typeface="Lucida Sans Typewriter"/>
              </a:rPr>
              <a:t>/1-</a:t>
            </a:r>
            <a:r>
              <a:rPr lang="en-US" sz="1600" dirty="0" smtClean="0">
                <a:latin typeface="Lucida Sans Typewriter"/>
                <a:cs typeface="Lucida Sans Typewriter"/>
              </a:rPr>
              <a:t>ingress”/&gt;</a:t>
            </a:r>
          </a:p>
          <a:p>
            <a:pPr>
              <a:spcBef>
                <a:spcPts val="0"/>
              </a:spcBef>
              <a:buNone/>
            </a:pPr>
            <a:r>
              <a:rPr lang="en-US" sz="1600" dirty="0" smtClean="0">
                <a:latin typeface="Lucida Sans Typewriter"/>
                <a:cs typeface="Lucida Sans Typewriter"/>
              </a:rPr>
              <a:t>&lt;/</a:t>
            </a:r>
            <a:r>
              <a:rPr lang="en-US" sz="1600" dirty="0" err="1" smtClean="0">
                <a:latin typeface="Lucida Sans Typewriter"/>
                <a:cs typeface="Lucida Sans Typewriter"/>
              </a:rPr>
              <a:t>nml:link</a:t>
            </a:r>
            <a:r>
              <a:rPr lang="en-US" sz="1600" dirty="0" smtClean="0">
                <a:latin typeface="Lucida Sans Typewriter"/>
                <a:cs typeface="Lucida Sans Typewriter"/>
              </a:rPr>
              <a:t>&gt;</a:t>
            </a:r>
          </a:p>
          <a:p>
            <a:pPr>
              <a:spcBef>
                <a:spcPts val="0"/>
              </a:spcBef>
              <a:buNone/>
            </a:pPr>
            <a:endParaRPr lang="en-US" sz="1600" dirty="0" smtClean="0">
              <a:latin typeface="Lucida Sans Typewriter"/>
              <a:cs typeface="Lucida Sans Typewriter"/>
            </a:endParaRPr>
          </a:p>
        </p:txBody>
      </p:sp>
      <p:sp>
        <p:nvSpPr>
          <p:cNvPr id="4" name="Footer Placeholder 3"/>
          <p:cNvSpPr>
            <a:spLocks noGrp="1"/>
          </p:cNvSpPr>
          <p:nvPr>
            <p:ph type="ftr" sz="quarter" idx="10"/>
          </p:nvPr>
        </p:nvSpPr>
        <p:spPr/>
        <p:txBody>
          <a:bodyPr/>
          <a:lstStyle/>
          <a:p>
            <a:fld id="{3A89D963-6B98-E842-99E9-A858A8114BEE}" type="slidenum">
              <a:rPr lang="ja-JP" altLang="en-US" smtClean="0"/>
              <a:pPr/>
              <a:t>26</a:t>
            </a:fld>
            <a:endParaRPr lang="en-US" altLang="ja-JP"/>
          </a:p>
        </p:txBody>
      </p:sp>
      <p:sp>
        <p:nvSpPr>
          <p:cNvPr id="7" name="Content Placeholder 2"/>
          <p:cNvSpPr txBox="1">
            <a:spLocks/>
          </p:cNvSpPr>
          <p:nvPr/>
        </p:nvSpPr>
        <p:spPr bwMode="auto">
          <a:xfrm>
            <a:off x="685800" y="1600200"/>
            <a:ext cx="77724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err="1" smtClean="0">
                <a:ln>
                  <a:noFill/>
                </a:ln>
                <a:solidFill>
                  <a:schemeClr val="tx1"/>
                </a:solidFill>
                <a:effectLst/>
                <a:uLnTx/>
                <a:uFillTx/>
                <a:latin typeface="+mn-lt"/>
                <a:ea typeface="+mn-ea"/>
                <a:cs typeface="+mn-cs"/>
              </a:rPr>
              <a:t>BidirectionalLink</a:t>
            </a:r>
            <a:r>
              <a:rPr kumimoji="0" lang="en-US" sz="2800" b="0" i="0" u="none" strike="noStrike" kern="0" cap="none" spc="0" normalizeH="0" baseline="0" noProof="0" dirty="0" smtClean="0">
                <a:ln>
                  <a:noFill/>
                </a:ln>
                <a:solidFill>
                  <a:schemeClr val="tx1"/>
                </a:solidFill>
                <a:effectLst/>
                <a:uLnTx/>
                <a:uFillTx/>
                <a:latin typeface="+mn-lt"/>
                <a:ea typeface="+mn-ea"/>
                <a:cs typeface="+mn-cs"/>
              </a:rPr>
              <a:t> is</a:t>
            </a:r>
            <a:r>
              <a:rPr kumimoji="0" lang="en-US" sz="2800" b="0" i="0" u="none" strike="noStrike" kern="0" cap="none" spc="0" normalizeH="0" noProof="0" dirty="0" smtClean="0">
                <a:ln>
                  <a:noFill/>
                </a:ln>
                <a:solidFill>
                  <a:schemeClr val="tx1"/>
                </a:solidFill>
                <a:effectLst/>
                <a:uLnTx/>
                <a:uFillTx/>
                <a:latin typeface="+mn-lt"/>
                <a:ea typeface="+mn-ea"/>
                <a:cs typeface="+mn-cs"/>
              </a:rPr>
              <a:t> a Group subclass.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1</a:t>
            </a:r>
            <a:endParaRPr lang="en-US" dirty="0"/>
          </a:p>
        </p:txBody>
      </p:sp>
      <p:sp>
        <p:nvSpPr>
          <p:cNvPr id="3" name="Content Placeholder 2"/>
          <p:cNvSpPr>
            <a:spLocks noGrp="1"/>
          </p:cNvSpPr>
          <p:nvPr>
            <p:ph idx="1"/>
          </p:nvPr>
        </p:nvSpPr>
        <p:spPr>
          <a:xfrm>
            <a:off x="685800" y="3352800"/>
            <a:ext cx="7772400" cy="2895600"/>
          </a:xfrm>
        </p:spPr>
        <p:txBody>
          <a:bodyPr/>
          <a:lstStyle/>
          <a:p>
            <a:pPr>
              <a:spcBef>
                <a:spcPts val="0"/>
              </a:spcBef>
              <a:buNone/>
            </a:pPr>
            <a:r>
              <a:rPr lang="en-US" sz="1600" dirty="0" smtClean="0">
                <a:latin typeface="Lucida Sans Typewriter"/>
                <a:cs typeface="Lucida Sans Typewriter"/>
              </a:rPr>
              <a:t>&lt;</a:t>
            </a:r>
            <a:r>
              <a:rPr lang="en-US" sz="1600" b="1" dirty="0" err="1" smtClean="0">
                <a:latin typeface="Lucida Sans Typewriter"/>
                <a:cs typeface="Lucida Sans Typewriter"/>
              </a:rPr>
              <a:t>nml:bidirectional</a:t>
            </a:r>
            <a:r>
              <a:rPr lang="en-US" sz="1600" b="1" dirty="0" smtClean="0">
                <a:latin typeface="Lucida Sans Typewriter"/>
                <a:cs typeface="Lucida Sans Typewriter"/>
              </a:rPr>
              <a:t> </a:t>
            </a:r>
            <a:r>
              <a:rPr lang="en-US" sz="1600" dirty="0" smtClean="0">
                <a:latin typeface="Lucida Sans Typewriter"/>
                <a:cs typeface="Lucida Sans Typewriter"/>
              </a:rPr>
              <a:t>id=“</a:t>
            </a:r>
            <a:r>
              <a:rPr lang="en-US" sz="1600" dirty="0" err="1" smtClean="0">
                <a:latin typeface="Lucida Sans Typewriter"/>
                <a:cs typeface="Lucida Sans Typewriter"/>
              </a:rPr>
              <a:t>urn:ogf:network:es.net:link_A</a:t>
            </a:r>
            <a:r>
              <a:rPr lang="en-US" sz="1600" dirty="0" smtClean="0">
                <a:latin typeface="Lucida Sans Typewriter"/>
                <a:cs typeface="Lucida Sans Typewriter"/>
              </a:rPr>
              <a:t>-B”</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a:t>
            </a: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a:t>
            </a:r>
            <a:r>
              <a:rPr lang="en-US" sz="1600" dirty="0" err="1" smtClean="0">
                <a:latin typeface="Lucida Sans Typewriter"/>
                <a:cs typeface="Lucida Sans Typewriter"/>
              </a:rPr>
              <a:t>urn:ogf:network:es.net:link_A_to_B</a:t>
            </a:r>
            <a:r>
              <a:rPr lang="en-US" sz="1600" dirty="0" smtClean="0">
                <a:latin typeface="Lucida Sans Typewriter"/>
                <a:cs typeface="Lucida Sans Typewriter"/>
              </a:rPr>
              <a:t>”</a:t>
            </a:r>
            <a:r>
              <a:rPr lang="en-US" sz="1600" dirty="0" smtClean="0">
                <a:latin typeface="Lucida Sans Typewriter"/>
                <a:cs typeface="Lucida Sans Typewriter"/>
              </a:rPr>
              <a:t>/&gt;</a:t>
            </a:r>
            <a:endParaRPr lang="en-US" sz="1600" dirty="0" smtClean="0">
              <a:latin typeface="Lucida Sans Typewriter"/>
              <a:cs typeface="Lucida Sans Typewriter"/>
            </a:endParaRPr>
          </a:p>
          <a:p>
            <a:pPr>
              <a:spcBef>
                <a:spcPts val="0"/>
              </a:spcBef>
              <a:buNone/>
            </a:pPr>
            <a:r>
              <a:rPr lang="en-US" sz="1600" dirty="0" smtClean="0">
                <a:latin typeface="Lucida Sans Typewriter"/>
                <a:cs typeface="Lucida Sans Typewriter"/>
              </a:rPr>
              <a:t>  </a:t>
            </a:r>
            <a:r>
              <a:rPr lang="en-US" sz="1600" dirty="0" smtClean="0">
                <a:latin typeface="Lucida Sans Typewriter"/>
                <a:cs typeface="Lucida Sans Typewriter"/>
              </a:rPr>
              <a:t>&lt;</a:t>
            </a:r>
            <a:r>
              <a:rPr lang="en-US" sz="1600" b="1" dirty="0" err="1" smtClean="0">
                <a:latin typeface="Lucida Sans Typewriter"/>
                <a:cs typeface="Lucida Sans Typewriter"/>
              </a:rPr>
              <a:t>nml:link</a:t>
            </a:r>
            <a:r>
              <a:rPr lang="en-US" sz="1600" b="1"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a:t>
            </a:r>
            <a:r>
              <a:rPr lang="en-US" sz="1600" dirty="0" err="1" smtClean="0">
                <a:latin typeface="Lucida Sans Typewriter"/>
                <a:cs typeface="Lucida Sans Typewriter"/>
              </a:rPr>
              <a:t>urn:ogf:network:es.net:link_B_to_A</a:t>
            </a:r>
            <a:r>
              <a:rPr lang="en-US" sz="1600" dirty="0" smtClean="0">
                <a:latin typeface="Lucida Sans Typewriter"/>
                <a:cs typeface="Lucida Sans Typewriter"/>
              </a:rPr>
              <a:t>”</a:t>
            </a:r>
            <a:r>
              <a:rPr lang="en-US" sz="1600" dirty="0" smtClean="0">
                <a:latin typeface="Lucida Sans Typewriter"/>
                <a:cs typeface="Lucida Sans Typewriter"/>
              </a:rPr>
              <a:t>/</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&lt;/</a:t>
            </a:r>
            <a:r>
              <a:rPr lang="en-US" sz="1600" b="1" dirty="0" err="1" smtClean="0">
                <a:latin typeface="Lucida Sans Typewriter"/>
                <a:cs typeface="Lucida Sans Typewriter"/>
              </a:rPr>
              <a:t>nml:bidirectional</a:t>
            </a:r>
            <a:r>
              <a:rPr lang="en-US" sz="1600" dirty="0" smtClean="0">
                <a:latin typeface="Lucida Sans Typewriter"/>
                <a:cs typeface="Lucida Sans Typewriter"/>
              </a:rPr>
              <a:t>&gt;</a:t>
            </a:r>
          </a:p>
          <a:p>
            <a:pPr>
              <a:spcBef>
                <a:spcPts val="0"/>
              </a:spcBef>
              <a:buNone/>
            </a:pPr>
            <a:endParaRPr lang="en-US" sz="1600" dirty="0" smtClean="0">
              <a:latin typeface="Lucida Sans Typewriter"/>
              <a:cs typeface="Lucida Sans Typewriter"/>
            </a:endParaRPr>
          </a:p>
          <a:p>
            <a:pPr>
              <a:spcBef>
                <a:spcPts val="0"/>
              </a:spcBef>
              <a:buNone/>
            </a:pPr>
            <a:r>
              <a:rPr lang="en-US" sz="1600" dirty="0" smtClean="0">
                <a:latin typeface="Lucida Sans Typewriter"/>
                <a:cs typeface="Lucida Sans Typewriter"/>
              </a:rPr>
              <a:t>&lt;</a:t>
            </a:r>
            <a:r>
              <a:rPr lang="en-US" sz="1600" b="1" dirty="0" err="1" smtClean="0">
                <a:latin typeface="Lucida Sans Typewriter"/>
                <a:cs typeface="Lucida Sans Typewriter"/>
              </a:rPr>
              <a:t>nml:bidirectional</a:t>
            </a:r>
            <a:r>
              <a:rPr lang="en-US" sz="1600" b="1" dirty="0" smtClean="0">
                <a:latin typeface="Lucida Sans Typewriter"/>
                <a:cs typeface="Lucida Sans Typewriter"/>
              </a:rPr>
              <a:t> </a:t>
            </a:r>
            <a:r>
              <a:rPr lang="en-US" sz="1600" dirty="0" smtClean="0">
                <a:latin typeface="Lucida Sans Typewriter"/>
                <a:cs typeface="Lucida Sans Typewriter"/>
              </a:rPr>
              <a:t>id=“</a:t>
            </a:r>
            <a:r>
              <a:rPr lang="en-US" sz="1600" dirty="0" smtClean="0">
                <a:latin typeface="Lucida Sans Typewriter"/>
                <a:cs typeface="Lucida Sans Typewriter"/>
              </a:rPr>
              <a:t>urn:ogf:network:es.net:port-1/2”</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&lt;</a:t>
            </a:r>
            <a:r>
              <a:rPr lang="en-US" sz="1600" b="1" dirty="0" err="1" smtClean="0">
                <a:latin typeface="Lucida Sans Typewriter"/>
                <a:cs typeface="Lucida Sans Typewriter"/>
              </a:rPr>
              <a:t>nml:port</a:t>
            </a:r>
            <a:r>
              <a:rPr lang="en-US" sz="1600" b="1"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=“urn:ogf:network:es.net</a:t>
            </a:r>
            <a:r>
              <a:rPr lang="en-US" sz="1600" dirty="0" smtClean="0">
                <a:latin typeface="Lucida Sans Typewriter"/>
                <a:cs typeface="Lucida Sans Typewriter"/>
              </a:rPr>
              <a:t>:1/2-ingress”</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  &lt;</a:t>
            </a:r>
            <a:r>
              <a:rPr lang="en-US" sz="1600" b="1" dirty="0" err="1" smtClean="0">
                <a:latin typeface="Lucida Sans Typewriter"/>
                <a:cs typeface="Lucida Sans Typewriter"/>
              </a:rPr>
              <a:t>nml:port</a:t>
            </a:r>
            <a:r>
              <a:rPr lang="en-US" sz="1600" b="1" dirty="0" smtClean="0">
                <a:latin typeface="Lucida Sans Typewriter"/>
                <a:cs typeface="Lucida Sans Typewriter"/>
              </a:rPr>
              <a:t> </a:t>
            </a:r>
            <a:r>
              <a:rPr lang="en-US" sz="1600" dirty="0" err="1" smtClean="0">
                <a:latin typeface="Lucida Sans Typewriter"/>
                <a:cs typeface="Lucida Sans Typewriter"/>
              </a:rPr>
              <a:t>refid</a:t>
            </a:r>
            <a:r>
              <a:rPr lang="en-US" sz="1600" dirty="0" smtClean="0">
                <a:latin typeface="Lucida Sans Typewriter"/>
                <a:cs typeface="Lucida Sans Typewriter"/>
              </a:rPr>
              <a:t>=“urn:ogf:network:es.net</a:t>
            </a:r>
            <a:r>
              <a:rPr lang="en-US" sz="1600" dirty="0" smtClean="0">
                <a:latin typeface="Lucida Sans Typewriter"/>
                <a:cs typeface="Lucida Sans Typewriter"/>
              </a:rPr>
              <a:t>:</a:t>
            </a:r>
            <a:r>
              <a:rPr lang="en-US" sz="1600" dirty="0" smtClean="0">
                <a:latin typeface="Lucida Sans Typewriter"/>
                <a:cs typeface="Lucida Sans Typewriter"/>
              </a:rPr>
              <a:t>1/2</a:t>
            </a:r>
            <a:r>
              <a:rPr lang="en-US" sz="1600" dirty="0" smtClean="0">
                <a:latin typeface="Lucida Sans Typewriter"/>
                <a:cs typeface="Lucida Sans Typewriter"/>
              </a:rPr>
              <a:t>-</a:t>
            </a:r>
            <a:r>
              <a:rPr lang="en-US" sz="1600" dirty="0" smtClean="0">
                <a:latin typeface="Lucida Sans Typewriter"/>
                <a:cs typeface="Lucida Sans Typewriter"/>
              </a:rPr>
              <a:t>e</a:t>
            </a:r>
            <a:r>
              <a:rPr lang="en-US" sz="1600" dirty="0" smtClean="0">
                <a:latin typeface="Lucida Sans Typewriter"/>
                <a:cs typeface="Lucida Sans Typewriter"/>
              </a:rPr>
              <a:t>gress”</a:t>
            </a:r>
            <a:r>
              <a:rPr lang="en-US" sz="1600" dirty="0" smtClean="0">
                <a:latin typeface="Lucida Sans Typewriter"/>
                <a:cs typeface="Lucida Sans Typewriter"/>
              </a:rPr>
              <a:t>/&gt;</a:t>
            </a:r>
          </a:p>
          <a:p>
            <a:pPr>
              <a:spcBef>
                <a:spcPts val="0"/>
              </a:spcBef>
              <a:buNone/>
            </a:pPr>
            <a:r>
              <a:rPr lang="en-US" sz="1600" dirty="0" smtClean="0">
                <a:latin typeface="Lucida Sans Typewriter"/>
                <a:cs typeface="Lucida Sans Typewriter"/>
              </a:rPr>
              <a:t>&lt;/</a:t>
            </a:r>
            <a:r>
              <a:rPr lang="en-US" sz="1600" b="1" dirty="0" err="1" smtClean="0">
                <a:latin typeface="Lucida Sans Typewriter"/>
                <a:cs typeface="Lucida Sans Typewriter"/>
              </a:rPr>
              <a:t>nml:bidirectional</a:t>
            </a:r>
            <a:r>
              <a:rPr lang="en-US" sz="1600" dirty="0" smtClean="0">
                <a:latin typeface="Lucida Sans Typewriter"/>
                <a:cs typeface="Lucida Sans Typewriter"/>
              </a:rPr>
              <a:t>&gt;</a:t>
            </a:r>
          </a:p>
          <a:p>
            <a:pPr>
              <a:spcBef>
                <a:spcPts val="0"/>
              </a:spcBef>
              <a:buNone/>
            </a:pPr>
            <a:endParaRPr lang="en-US" sz="1600" dirty="0" smtClean="0">
              <a:latin typeface="Lucida Sans Typewriter"/>
              <a:cs typeface="Lucida Sans Typewriter"/>
            </a:endParaRPr>
          </a:p>
          <a:p>
            <a:pPr>
              <a:spcBef>
                <a:spcPts val="0"/>
              </a:spcBef>
              <a:buNone/>
            </a:pPr>
            <a:endParaRPr lang="en-US" sz="1600" dirty="0" smtClean="0">
              <a:latin typeface="Lucida Sans Typewriter"/>
              <a:cs typeface="Lucida Sans Typewriter"/>
            </a:endParaRPr>
          </a:p>
        </p:txBody>
      </p:sp>
      <p:sp>
        <p:nvSpPr>
          <p:cNvPr id="4" name="Footer Placeholder 3"/>
          <p:cNvSpPr>
            <a:spLocks noGrp="1"/>
          </p:cNvSpPr>
          <p:nvPr>
            <p:ph type="ftr" sz="quarter" idx="10"/>
          </p:nvPr>
        </p:nvSpPr>
        <p:spPr/>
        <p:txBody>
          <a:bodyPr/>
          <a:lstStyle/>
          <a:p>
            <a:fld id="{3A89D963-6B98-E842-99E9-A858A8114BEE}" type="slidenum">
              <a:rPr lang="ja-JP" altLang="en-US" smtClean="0"/>
              <a:pPr/>
              <a:t>27</a:t>
            </a:fld>
            <a:endParaRPr lang="en-US" altLang="ja-JP"/>
          </a:p>
        </p:txBody>
      </p:sp>
      <p:sp>
        <p:nvSpPr>
          <p:cNvPr id="7" name="Content Placeholder 2"/>
          <p:cNvSpPr txBox="1">
            <a:spLocks/>
          </p:cNvSpPr>
          <p:nvPr/>
        </p:nvSpPr>
        <p:spPr bwMode="auto">
          <a:xfrm>
            <a:off x="685800" y="1600200"/>
            <a:ext cx="7772400" cy="167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lang="en-US" sz="2800" kern="0" dirty="0" smtClean="0">
                <a:latin typeface="+mn-lt"/>
                <a:ea typeface="+mn-ea"/>
                <a:cs typeface="+mn-cs"/>
              </a:rPr>
              <a:t>Name the subclass “Bidirectional”</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Also allow it for </a:t>
            </a:r>
            <a:r>
              <a:rPr lang="en-US" sz="2800" kern="0" dirty="0" smtClean="0">
                <a:latin typeface="+mn-lt"/>
                <a:ea typeface="+mn-ea"/>
                <a:cs typeface="+mn-cs"/>
              </a:rPr>
              <a:t>Ports</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(Need better name for </a:t>
            </a:r>
            <a:r>
              <a:rPr lang="en-US" sz="2800" kern="0" dirty="0" smtClean="0">
                <a:latin typeface="+mn-lt"/>
                <a:ea typeface="+mn-ea"/>
                <a:cs typeface="+mn-cs"/>
              </a:rPr>
              <a:t>VLAN support?)</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A-B-C</a:t>
            </a:r>
            <a:endParaRPr lang="en-US" dirty="0"/>
          </a:p>
        </p:txBody>
      </p:sp>
      <p:sp>
        <p:nvSpPr>
          <p:cNvPr id="3" name="Content Placeholder 2"/>
          <p:cNvSpPr>
            <a:spLocks noGrp="1"/>
          </p:cNvSpPr>
          <p:nvPr>
            <p:ph idx="1"/>
          </p:nvPr>
        </p:nvSpPr>
        <p:spPr>
          <a:xfrm>
            <a:off x="685800" y="1524000"/>
            <a:ext cx="7772400" cy="4800600"/>
          </a:xfrm>
        </p:spPr>
        <p:txBody>
          <a:bodyPr/>
          <a:lstStyle/>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link_A_to_C</a:t>
            </a:r>
            <a:r>
              <a:rPr lang="en-US" sz="1400" dirty="0" smtClean="0">
                <a:latin typeface="Lucida Sans Typewriter"/>
                <a:cs typeface="Lucida Sans Typewriter"/>
              </a:rPr>
              <a:t>”</a:t>
            </a:r>
            <a:r>
              <a:rPr lang="en-US" sz="1400" dirty="0" smtClean="0">
                <a:latin typeface="Lucida Sans Typewriter"/>
                <a:cs typeface="Lucida Sans Typewriter"/>
              </a:rPr>
              <a:t>/&gt;</a:t>
            </a: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link_C_to_A</a:t>
            </a:r>
            <a:r>
              <a:rPr lang="en-US" sz="1400" dirty="0" smtClean="0">
                <a:latin typeface="Lucida Sans Typewriter"/>
                <a:cs typeface="Lucida Sans Typewriter"/>
              </a:rPr>
              <a:t>”</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 type=“</a:t>
            </a:r>
            <a:r>
              <a:rPr lang="en-US" sz="1400" dirty="0" err="1" smtClean="0">
                <a:latin typeface="Lucida Sans Typewriter"/>
                <a:cs typeface="Lucida Sans Typewriter"/>
              </a:rPr>
              <a:t>serialcompound</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link_A_to_B</a:t>
            </a:r>
            <a:r>
              <a:rPr lang="en-US" sz="1400" dirty="0" smtClean="0">
                <a:latin typeface="Lucida Sans Typewriter"/>
                <a:cs typeface="Lucida Sans Typewriter"/>
              </a:rPr>
              <a:t>”/&gt;</a:t>
            </a: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    </a:t>
            </a: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link_B_to_C</a:t>
            </a:r>
            <a:r>
              <a:rPr lang="en-US" sz="1400" dirty="0" smtClean="0">
                <a:latin typeface="Lucida Sans Typewriter"/>
                <a:cs typeface="Lucida Sans Typewriter"/>
              </a:rPr>
              <a:t>”</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dirty="0" smtClean="0">
                <a:latin typeface="Lucida Sans Typewriter"/>
                <a:cs typeface="Lucida Sans Typewriter"/>
              </a:rPr>
              <a:t>&gt;</a:t>
            </a:r>
            <a:endParaRPr lang="en-US" sz="1400" dirty="0" smtClean="0">
              <a:latin typeface="Lucida Sans Typewriter"/>
              <a:cs typeface="Lucida Sans Typewriter"/>
            </a:endParaRP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link_C_to_A</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 type=“</a:t>
            </a:r>
            <a:r>
              <a:rPr lang="en-US" sz="1400" dirty="0" err="1" smtClean="0">
                <a:latin typeface="Lucida Sans Typewriter"/>
                <a:cs typeface="Lucida Sans Typewriter"/>
              </a:rPr>
              <a:t>serialcompound</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link_B_to_A</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nml:link</a:t>
            </a:r>
            <a:r>
              <a:rPr lang="en-US" sz="1400" dirty="0" smtClean="0">
                <a:latin typeface="Lucida Sans Typewriter"/>
                <a:cs typeface="Lucida Sans Typewriter"/>
              </a:rPr>
              <a:t>&gt;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28</a:t>
            </a:fld>
            <a:endParaRPr lang="en-US" altLang="ja-JP"/>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A-B-C: Proposal 2</a:t>
            </a:r>
            <a:endParaRPr lang="en-US" dirty="0"/>
          </a:p>
        </p:txBody>
      </p:sp>
      <p:sp>
        <p:nvSpPr>
          <p:cNvPr id="3" name="Content Placeholder 2"/>
          <p:cNvSpPr>
            <a:spLocks noGrp="1"/>
          </p:cNvSpPr>
          <p:nvPr>
            <p:ph idx="1"/>
          </p:nvPr>
        </p:nvSpPr>
        <p:spPr>
          <a:xfrm>
            <a:off x="685800" y="1524000"/>
            <a:ext cx="7772400" cy="4800600"/>
          </a:xfrm>
        </p:spPr>
        <p:txBody>
          <a:bodyPr/>
          <a:lstStyle/>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-C”</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 type=“</a:t>
            </a:r>
            <a:r>
              <a:rPr lang="en-US" sz="1400" dirty="0" err="1" smtClean="0">
                <a:latin typeface="Lucida Sans Typewriter"/>
                <a:cs typeface="Lucida Sans Typewriter"/>
              </a:rPr>
              <a:t>serialcompound</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a:t>
            </a:r>
            <a:r>
              <a:rPr lang="en-US" sz="1400" b="1" dirty="0" err="1" smtClean="0">
                <a:latin typeface="Lucida Sans Typewriter"/>
                <a:cs typeface="Lucida Sans Typewriter"/>
              </a:rPr>
              <a:t>bidirectional</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a:t>
            </a:r>
            <a:r>
              <a:rPr lang="en-US" sz="1400" b="1" dirty="0" smtClean="0">
                <a:latin typeface="Lucida Sans Typewriter"/>
                <a:cs typeface="Lucida Sans Typewriter"/>
              </a:rPr>
              <a:t>B</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a:t>
            </a:r>
            <a:r>
              <a:rPr lang="en-US" sz="1400" b="1" dirty="0" err="1" smtClean="0">
                <a:latin typeface="Lucida Sans Typewriter"/>
                <a:cs typeface="Lucida Sans Typewriter"/>
              </a:rPr>
              <a:t>bidirectional</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bilink_B</a:t>
            </a:r>
            <a:r>
              <a:rPr lang="en-US" sz="1400" b="1" dirty="0" smtClean="0">
                <a:latin typeface="Lucida Sans Typewriter"/>
                <a:cs typeface="Lucida Sans Typewriter"/>
              </a:rPr>
              <a:t>-C</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dirty="0" err="1" smtClean="0">
                <a:latin typeface="Lucida Sans Typewriter"/>
                <a:cs typeface="Lucida Sans Typewriter"/>
              </a:rPr>
              <a:t>nml:relation</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bilink_A</a:t>
            </a:r>
            <a:r>
              <a:rPr lang="en-US" sz="1400" b="1" dirty="0" smtClean="0">
                <a:latin typeface="Lucida Sans Typewriter"/>
                <a:cs typeface="Lucida Sans Typewriter"/>
              </a:rPr>
              <a:t>-B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link_A_to_B</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link_B_to_A</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b="1" dirty="0" smtClean="0">
                <a:latin typeface="Lucida Sans Typewriter"/>
                <a:cs typeface="Lucida Sans Typewriter"/>
              </a:rPr>
              <a:t> </a:t>
            </a:r>
            <a:r>
              <a:rPr lang="en-US" sz="1400" dirty="0" smtClean="0">
                <a:latin typeface="Lucida Sans Typewriter"/>
                <a:cs typeface="Lucida Sans Typewriter"/>
              </a:rPr>
              <a:t>id=“</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bilink_B</a:t>
            </a:r>
            <a:r>
              <a:rPr lang="en-US" sz="1400" b="1" dirty="0" smtClean="0">
                <a:latin typeface="Lucida Sans Typewriter"/>
                <a:cs typeface="Lucida Sans Typewriter"/>
              </a:rPr>
              <a:t>-C</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link_B_to_C</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  &lt;</a:t>
            </a:r>
            <a:r>
              <a:rPr lang="en-US" sz="1400" b="1" dirty="0" err="1" smtClean="0">
                <a:latin typeface="Lucida Sans Typewriter"/>
                <a:cs typeface="Lucida Sans Typewriter"/>
              </a:rPr>
              <a:t>nml:link</a:t>
            </a:r>
            <a:r>
              <a:rPr lang="en-US" sz="1400" b="1" dirty="0" smtClean="0">
                <a:latin typeface="Lucida Sans Typewriter"/>
                <a:cs typeface="Lucida Sans Typewriter"/>
              </a:rPr>
              <a:t> </a:t>
            </a:r>
            <a:r>
              <a:rPr lang="en-US" sz="1400" dirty="0" err="1" smtClean="0">
                <a:latin typeface="Lucida Sans Typewriter"/>
                <a:cs typeface="Lucida Sans Typewriter"/>
              </a:rPr>
              <a:t>refid</a:t>
            </a:r>
            <a:r>
              <a:rPr lang="en-US" sz="1400" dirty="0" smtClean="0">
                <a:latin typeface="Lucida Sans Typewriter"/>
                <a:cs typeface="Lucida Sans Typewriter"/>
              </a:rPr>
              <a:t>=“</a:t>
            </a:r>
            <a:r>
              <a:rPr lang="en-US" sz="1400" dirty="0" err="1" smtClean="0">
                <a:latin typeface="Lucida Sans Typewriter"/>
                <a:cs typeface="Lucida Sans Typewriter"/>
              </a:rPr>
              <a:t>urn:ogf:network:es.net:</a:t>
            </a:r>
            <a:r>
              <a:rPr lang="en-US" sz="1400" b="1" dirty="0" err="1" smtClean="0">
                <a:latin typeface="Lucida Sans Typewriter"/>
                <a:cs typeface="Lucida Sans Typewriter"/>
              </a:rPr>
              <a:t>link_C_to_B</a:t>
            </a:r>
            <a:r>
              <a:rPr lang="en-US" sz="1400" dirty="0" smtClean="0">
                <a:latin typeface="Lucida Sans Typewriter"/>
                <a:cs typeface="Lucida Sans Typewriter"/>
              </a:rPr>
              <a:t>”</a:t>
            </a:r>
            <a:r>
              <a:rPr lang="en-US" sz="1400" dirty="0" smtClean="0">
                <a:latin typeface="Lucida Sans Typewriter"/>
                <a:cs typeface="Lucida Sans Typewriter"/>
              </a:rPr>
              <a:t>/&gt;</a:t>
            </a:r>
          </a:p>
          <a:p>
            <a:pPr>
              <a:spcBef>
                <a:spcPts val="0"/>
              </a:spcBef>
              <a:buNone/>
            </a:pPr>
            <a:r>
              <a:rPr lang="en-US" sz="1400" dirty="0" smtClean="0">
                <a:latin typeface="Lucida Sans Typewriter"/>
                <a:cs typeface="Lucida Sans Typewriter"/>
              </a:rPr>
              <a:t>&lt;/</a:t>
            </a:r>
            <a:r>
              <a:rPr lang="en-US" sz="1400" b="1" dirty="0" err="1" smtClean="0">
                <a:latin typeface="Lucida Sans Typewriter"/>
                <a:cs typeface="Lucida Sans Typewriter"/>
              </a:rPr>
              <a:t>nml:bidirectional</a:t>
            </a:r>
            <a:r>
              <a:rPr lang="en-US" sz="1400" dirty="0" smtClean="0">
                <a:latin typeface="Lucida Sans Typewriter"/>
                <a:cs typeface="Lucida Sans Typewriter"/>
              </a:rPr>
              <a:t>&gt;</a:t>
            </a:r>
          </a:p>
          <a:p>
            <a:pPr>
              <a:spcBef>
                <a:spcPts val="0"/>
              </a:spcBef>
              <a:buNone/>
            </a:pPr>
            <a:endParaRPr lang="en-US" sz="1400" dirty="0" smtClean="0">
              <a:latin typeface="Lucida Sans Typewriter"/>
              <a:cs typeface="Lucida Sans Typewriter"/>
            </a:endParaRPr>
          </a:p>
        </p:txBody>
      </p:sp>
      <p:sp>
        <p:nvSpPr>
          <p:cNvPr id="4" name="Footer Placeholder 3"/>
          <p:cNvSpPr>
            <a:spLocks noGrp="1"/>
          </p:cNvSpPr>
          <p:nvPr>
            <p:ph type="ftr" sz="quarter" idx="10"/>
          </p:nvPr>
        </p:nvSpPr>
        <p:spPr/>
        <p:txBody>
          <a:bodyPr/>
          <a:lstStyle/>
          <a:p>
            <a:fld id="{3A89D963-6B98-E842-99E9-A858A8114BEE}" type="slidenum">
              <a:rPr lang="ja-JP" altLang="en-US" smtClean="0"/>
              <a:pPr/>
              <a:t>29</a:t>
            </a:fld>
            <a:endParaRPr lang="en-US" altLang="ja-JP"/>
          </a:p>
        </p:txBody>
      </p:sp>
      <p:sp>
        <p:nvSpPr>
          <p:cNvPr id="5" name="Content Placeholder 2"/>
          <p:cNvSpPr txBox="1">
            <a:spLocks/>
          </p:cNvSpPr>
          <p:nvPr/>
        </p:nvSpPr>
        <p:spPr bwMode="auto">
          <a:xfrm>
            <a:off x="609600" y="5257800"/>
            <a:ext cx="77724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Do not allow relations between groups, only between links/ports/nodes.</a:t>
            </a:r>
          </a:p>
        </p:txBody>
      </p:sp>
      <p:sp>
        <p:nvSpPr>
          <p:cNvPr id="6" name="Rectangle 5"/>
          <p:cNvSpPr/>
          <p:nvPr/>
        </p:nvSpPr>
        <p:spPr>
          <a:xfrm>
            <a:off x="685800" y="1524000"/>
            <a:ext cx="7848600" cy="1384995"/>
          </a:xfrm>
          <a:prstGeom prst="rect">
            <a:avLst/>
          </a:prstGeom>
        </p:spPr>
        <p:txBody>
          <a:bodyPr wrap="square">
            <a:spAutoFit/>
          </a:bodyPr>
          <a:lstStyle/>
          <a:p>
            <a:pPr algn="l">
              <a:spcAft>
                <a:spcPts val="0"/>
              </a:spcAft>
              <a:buNone/>
            </a:pPr>
            <a:r>
              <a:rPr lang="en-US" sz="1400" strike="sngStrike" dirty="0" smtClean="0">
                <a:latin typeface="Lucida Sans Typewriter"/>
                <a:cs typeface="Lucida Sans Typewriter"/>
              </a:rPr>
              <a:t>&lt;</a:t>
            </a:r>
            <a:r>
              <a:rPr lang="en-US" sz="1400" b="1" strike="sngStrike" dirty="0" err="1" smtClean="0">
                <a:latin typeface="Lucida Sans Typewriter"/>
                <a:cs typeface="Lucida Sans Typewriter"/>
              </a:rPr>
              <a:t>nml:bidirectional</a:t>
            </a:r>
            <a:r>
              <a:rPr lang="en-US" sz="1400" b="1" strike="sngStrike" dirty="0" smtClean="0">
                <a:latin typeface="Lucida Sans Typewriter"/>
                <a:cs typeface="Lucida Sans Typewriter"/>
              </a:rPr>
              <a:t> </a:t>
            </a:r>
            <a:r>
              <a:rPr lang="en-US" sz="1400" strike="sngStrike" dirty="0" err="1" smtClean="0">
                <a:latin typeface="Lucida Sans Typewriter"/>
                <a:cs typeface="Lucida Sans Typewriter"/>
              </a:rPr>
              <a:t>refid</a:t>
            </a:r>
            <a:r>
              <a:rPr lang="en-US" sz="1400" strike="sngStrike" dirty="0" smtClean="0">
                <a:latin typeface="Lucida Sans Typewriter"/>
                <a:cs typeface="Lucida Sans Typewriter"/>
              </a:rPr>
              <a:t>=“</a:t>
            </a:r>
            <a:r>
              <a:rPr lang="en-US" sz="1400" strike="sngStrike" dirty="0" err="1" smtClean="0">
                <a:latin typeface="Lucida Sans Typewriter"/>
                <a:cs typeface="Lucida Sans Typewriter"/>
              </a:rPr>
              <a:t>urn:ogf:network:es.net:</a:t>
            </a:r>
            <a:r>
              <a:rPr lang="en-US" sz="1400" b="1" strike="sngStrike" dirty="0" err="1" smtClean="0">
                <a:latin typeface="Lucida Sans Typewriter"/>
                <a:cs typeface="Lucida Sans Typewriter"/>
              </a:rPr>
              <a:t>bilink_A</a:t>
            </a:r>
            <a:r>
              <a:rPr lang="en-US" sz="1400" b="1" strike="sngStrike" dirty="0" smtClean="0">
                <a:latin typeface="Lucida Sans Typewriter"/>
                <a:cs typeface="Lucida Sans Typewriter"/>
              </a:rPr>
              <a:t>-C”</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strike="sngStrike" dirty="0" err="1" smtClean="0">
                <a:latin typeface="Lucida Sans Typewriter"/>
                <a:cs typeface="Lucida Sans Typewriter"/>
              </a:rPr>
              <a:t>nml:relation</a:t>
            </a:r>
            <a:r>
              <a:rPr lang="en-US" sz="1400" strike="sngStrike" dirty="0" smtClean="0">
                <a:latin typeface="Lucida Sans Typewriter"/>
                <a:cs typeface="Lucida Sans Typewriter"/>
              </a:rPr>
              <a:t> type=“</a:t>
            </a:r>
            <a:r>
              <a:rPr lang="en-US" sz="1400" strike="sngStrike" dirty="0" err="1" smtClean="0">
                <a:latin typeface="Lucida Sans Typewriter"/>
                <a:cs typeface="Lucida Sans Typewriter"/>
              </a:rPr>
              <a:t>serialcompound</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b="1" strike="sngStrike" dirty="0" err="1" smtClean="0">
                <a:latin typeface="Lucida Sans Typewriter"/>
                <a:cs typeface="Lucida Sans Typewriter"/>
              </a:rPr>
              <a:t>nml:bidirectional</a:t>
            </a:r>
            <a:r>
              <a:rPr lang="en-US" sz="1400" b="1" strike="sngStrike" dirty="0" smtClean="0">
                <a:latin typeface="Lucida Sans Typewriter"/>
                <a:cs typeface="Lucida Sans Typewriter"/>
              </a:rPr>
              <a:t> </a:t>
            </a:r>
            <a:r>
              <a:rPr lang="en-US" sz="1400" strike="sngStrike" dirty="0" err="1" smtClean="0">
                <a:latin typeface="Lucida Sans Typewriter"/>
                <a:cs typeface="Lucida Sans Typewriter"/>
              </a:rPr>
              <a:t>refid</a:t>
            </a:r>
            <a:r>
              <a:rPr lang="en-US" sz="1400" strike="sngStrike" dirty="0" smtClean="0">
                <a:latin typeface="Lucida Sans Typewriter"/>
                <a:cs typeface="Lucida Sans Typewriter"/>
              </a:rPr>
              <a:t>=“</a:t>
            </a:r>
            <a:r>
              <a:rPr lang="en-US" sz="1400" strike="sngStrike" dirty="0" err="1" smtClean="0">
                <a:latin typeface="Lucida Sans Typewriter"/>
                <a:cs typeface="Lucida Sans Typewriter"/>
              </a:rPr>
              <a:t>urn:ogf:network:es.net:</a:t>
            </a:r>
            <a:r>
              <a:rPr lang="en-US" sz="1400" b="1" strike="sngStrike" dirty="0" err="1" smtClean="0">
                <a:latin typeface="Lucida Sans Typewriter"/>
                <a:cs typeface="Lucida Sans Typewriter"/>
              </a:rPr>
              <a:t>bilink_A</a:t>
            </a:r>
            <a:r>
              <a:rPr lang="en-US" sz="1400" b="1" strike="sngStrike" dirty="0" smtClean="0">
                <a:latin typeface="Lucida Sans Typewriter"/>
                <a:cs typeface="Lucida Sans Typewriter"/>
              </a:rPr>
              <a:t>-B</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b="1" strike="sngStrike" dirty="0" err="1" smtClean="0">
                <a:latin typeface="Lucida Sans Typewriter"/>
                <a:cs typeface="Lucida Sans Typewriter"/>
              </a:rPr>
              <a:t>nml:bidirectional</a:t>
            </a:r>
            <a:r>
              <a:rPr lang="en-US" sz="1400" b="1" strike="sngStrike" dirty="0" smtClean="0">
                <a:latin typeface="Lucida Sans Typewriter"/>
                <a:cs typeface="Lucida Sans Typewriter"/>
              </a:rPr>
              <a:t> </a:t>
            </a:r>
            <a:r>
              <a:rPr lang="en-US" sz="1400" strike="sngStrike" dirty="0" err="1" smtClean="0">
                <a:latin typeface="Lucida Sans Typewriter"/>
                <a:cs typeface="Lucida Sans Typewriter"/>
              </a:rPr>
              <a:t>refid</a:t>
            </a:r>
            <a:r>
              <a:rPr lang="en-US" sz="1400" strike="sngStrike" dirty="0" smtClean="0">
                <a:latin typeface="Lucida Sans Typewriter"/>
                <a:cs typeface="Lucida Sans Typewriter"/>
              </a:rPr>
              <a:t>=“</a:t>
            </a:r>
            <a:r>
              <a:rPr lang="en-US" sz="1400" strike="sngStrike" dirty="0" err="1" smtClean="0">
                <a:latin typeface="Lucida Sans Typewriter"/>
                <a:cs typeface="Lucida Sans Typewriter"/>
              </a:rPr>
              <a:t>urn:ogf:network:es.net:</a:t>
            </a:r>
            <a:r>
              <a:rPr lang="en-US" sz="1400" b="1" strike="sngStrike" dirty="0" err="1" smtClean="0">
                <a:latin typeface="Lucida Sans Typewriter"/>
                <a:cs typeface="Lucida Sans Typewriter"/>
              </a:rPr>
              <a:t>bilink_B</a:t>
            </a:r>
            <a:r>
              <a:rPr lang="en-US" sz="1400" b="1" strike="sngStrike" dirty="0" smtClean="0">
                <a:latin typeface="Lucida Sans Typewriter"/>
                <a:cs typeface="Lucida Sans Typewriter"/>
              </a:rPr>
              <a:t>-C</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  &lt;/</a:t>
            </a:r>
            <a:r>
              <a:rPr lang="en-US" sz="1400" strike="sngStrike" dirty="0" err="1" smtClean="0">
                <a:latin typeface="Lucida Sans Typewriter"/>
                <a:cs typeface="Lucida Sans Typewriter"/>
              </a:rPr>
              <a:t>nml:relation</a:t>
            </a:r>
            <a:r>
              <a:rPr lang="en-US" sz="1400" strike="sngStrike" dirty="0" smtClean="0">
                <a:latin typeface="Lucida Sans Typewriter"/>
                <a:cs typeface="Lucida Sans Typewriter"/>
              </a:rPr>
              <a:t>&gt;</a:t>
            </a:r>
          </a:p>
          <a:p>
            <a:pPr algn="l">
              <a:spcAft>
                <a:spcPts val="0"/>
              </a:spcAft>
              <a:buNone/>
            </a:pPr>
            <a:r>
              <a:rPr lang="en-US" sz="1400" strike="sngStrike" dirty="0" smtClean="0">
                <a:latin typeface="Lucida Sans Typewriter"/>
                <a:cs typeface="Lucida Sans Typewriter"/>
              </a:rPr>
              <a:t>&lt;/</a:t>
            </a:r>
            <a:r>
              <a:rPr lang="en-US" sz="1400" b="1" strike="sngStrike" dirty="0" err="1" smtClean="0">
                <a:latin typeface="Lucida Sans Typewriter"/>
                <a:cs typeface="Lucida Sans Typewriter"/>
              </a:rPr>
              <a:t>nml:bidirectional</a:t>
            </a:r>
            <a:r>
              <a:rPr lang="en-US" sz="1400" strike="sngStrike" dirty="0" smtClean="0">
                <a:latin typeface="Lucida Sans Typewriter"/>
                <a:cs typeface="Lucida Sans Typewriter"/>
              </a:rPr>
              <a:t>&gt;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3</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685800">
              <a:spcBef>
                <a:spcPct val="0"/>
              </a:spcBef>
              <a:buFont typeface="+mj-lt"/>
              <a:buAutoNum type="arabicPeriod"/>
            </a:pPr>
            <a:r>
              <a:rPr lang="en-US" sz="1300" dirty="0" smtClean="0"/>
              <a:t>Some works (e.g., works of the U.S. government) are not subject to copyright. However, to the extent that the submission is or may be subject to copyright, the contributor, the organization he or she represents (if any), and the owners of any proprietary rights in the contribution grant an unlimited perpetual, non-exclusive, royalty-free, worldwide right and license to the Open Grid Forum under any copyrights in the contribution. This license includes the right to copy, publish, and distribute the contribution in any way and to prepare derivative works that are based on or incorporate all or part of the contribution, the license to such derivative works to be of the same scope as the license of the original contribution. </a:t>
            </a:r>
          </a:p>
          <a:p>
            <a:pPr marL="685800">
              <a:spcBef>
                <a:spcPct val="0"/>
              </a:spcBef>
              <a:buFont typeface="+mj-lt"/>
              <a:buAutoNum type="arabicPeriod"/>
            </a:pPr>
            <a:r>
              <a:rPr lang="en-US" sz="1300" dirty="0" smtClean="0"/>
              <a:t>The contributor acknowledges that the Open Grid Forum has no duty to publish or otherwise use or disseminate any contribution. </a:t>
            </a:r>
          </a:p>
          <a:p>
            <a:pPr marL="685800">
              <a:spcBef>
                <a:spcPct val="0"/>
              </a:spcBef>
              <a:buFont typeface="+mj-lt"/>
              <a:buAutoNum type="arabicPeriod"/>
            </a:pPr>
            <a:r>
              <a:rPr lang="en-US" sz="1300" dirty="0" smtClean="0"/>
              <a:t>The contributor grants permission to reference the </a:t>
            </a:r>
            <a:r>
              <a:rPr lang="en-US" sz="1300" dirty="0" err="1" smtClean="0"/>
              <a:t>name(s</a:t>
            </a:r>
            <a:r>
              <a:rPr lang="en-US" sz="1300" dirty="0" smtClean="0"/>
              <a:t>) and </a:t>
            </a:r>
            <a:r>
              <a:rPr lang="en-US" sz="1300" dirty="0" err="1" smtClean="0"/>
              <a:t>address(es</a:t>
            </a:r>
            <a:r>
              <a:rPr lang="en-US" sz="1300" dirty="0" smtClean="0"/>
              <a:t>) of the </a:t>
            </a:r>
            <a:r>
              <a:rPr lang="en-US" sz="1300" dirty="0" err="1" smtClean="0"/>
              <a:t>contributor(s</a:t>
            </a:r>
            <a:r>
              <a:rPr lang="en-US" sz="1300" dirty="0" smtClean="0"/>
              <a:t>) and of the </a:t>
            </a:r>
            <a:r>
              <a:rPr lang="en-US" sz="1300" dirty="0" err="1" smtClean="0"/>
              <a:t>organization(s</a:t>
            </a:r>
            <a:r>
              <a:rPr lang="en-US" sz="1300" dirty="0" smtClean="0"/>
              <a:t>) he or she represents (if any). </a:t>
            </a:r>
          </a:p>
          <a:p>
            <a:pPr marL="685800">
              <a:spcBef>
                <a:spcPct val="0"/>
              </a:spcBef>
              <a:buFont typeface="+mj-lt"/>
              <a:buAutoNum type="arabicPeriod"/>
            </a:pPr>
            <a:r>
              <a:rPr lang="en-US" sz="1300" dirty="0" smtClean="0"/>
              <a:t>The contributor represents that contribution properly acknowledges major contributors. </a:t>
            </a:r>
          </a:p>
          <a:p>
            <a:pPr marL="685800">
              <a:spcBef>
                <a:spcPct val="0"/>
              </a:spcBef>
              <a:buFont typeface="+mj-lt"/>
              <a:buAutoNum type="arabicPeriod"/>
            </a:pPr>
            <a:r>
              <a:rPr lang="en-US" sz="1300" dirty="0" smtClean="0"/>
              <a:t>The contributor, the organization (if any) he or she represents, and the owners of any proprietary rights in the contribution agree that no information in the contribution is confidential and that the Open Grid Forum and its affiliated organizations may freely disclose any information in the contribution. </a:t>
            </a:r>
          </a:p>
          <a:p>
            <a:pPr marL="685800">
              <a:spcBef>
                <a:spcPct val="0"/>
              </a:spcBef>
              <a:buFont typeface="+mj-lt"/>
              <a:buAutoNum type="arabicPeriod"/>
            </a:pPr>
            <a:r>
              <a:rPr lang="en-US" sz="1300" dirty="0" smtClean="0"/>
              <a:t>The contributor represents that he or she has disclosed the existence of any proprietary or intellectual property rights in the contribution that are reasonably and personally known to the contributor. The contributor does not represent that he or she personally knows of all potentially pertinent proprietary and intellectual property rights owned or claimed by the organization he or she represents (if any) or by third parties.</a:t>
            </a:r>
            <a:r>
              <a:rPr lang="en-US" sz="1300" dirty="0" smtClean="0"/>
              <a:t> </a:t>
            </a:r>
          </a:p>
          <a:p>
            <a:pPr marL="685800">
              <a:spcBef>
                <a:spcPct val="0"/>
              </a:spcBef>
              <a:buFont typeface="+mj-lt"/>
              <a:buAutoNum type="arabicPeriod"/>
            </a:pPr>
            <a:r>
              <a:rPr lang="en-US" sz="1300" dirty="0" smtClean="0"/>
              <a:t>If you scream “chocolate” now, Freek will buy you a box of Belgium chocolate.</a:t>
            </a:r>
            <a:endParaRPr lang="en-US" sz="1300" dirty="0" smtClean="0"/>
          </a:p>
          <a:p>
            <a:pPr marL="685800">
              <a:spcBef>
                <a:spcPct val="0"/>
              </a:spcBef>
              <a:buFont typeface="+mj-lt"/>
              <a:buAutoNum type="arabicPeriod"/>
            </a:pPr>
            <a:r>
              <a:rPr lang="en-US" sz="1300" dirty="0" smtClean="0"/>
              <a:t>The contributor represents that there are no limits to the contributor's ability to make the grants acknowledgments and agreements above that are reasonably and personally known to the contributor.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sz="3600" dirty="0" smtClean="0"/>
              <a:t>Open Issues</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 </a:t>
            </a:r>
            <a:endParaRPr lang="ja-JP"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smtClean="0"/>
              <a:t>Issues</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dirty="0" smtClean="0"/>
              <a:t>F</a:t>
            </a:r>
            <a:r>
              <a:rPr lang="en-US" sz="2600" dirty="0" smtClean="0"/>
              <a:t>or </a:t>
            </a:r>
            <a:r>
              <a:rPr lang="en-US" sz="2600" dirty="0" smtClean="0"/>
              <a:t>adaptation, parallel compound relations: how to specify properties of these relations?</a:t>
            </a:r>
            <a:r>
              <a:rPr lang="en-US" sz="2600" dirty="0" smtClean="0"/>
              <a:t> </a:t>
            </a:r>
            <a:br>
              <a:rPr lang="en-US" sz="2600" dirty="0" smtClean="0"/>
            </a:br>
            <a:r>
              <a:rPr lang="en-US" sz="2600" dirty="0" smtClean="0"/>
              <a:t>(</a:t>
            </a:r>
            <a:r>
              <a:rPr lang="en-US" sz="2600" dirty="0" smtClean="0"/>
              <a:t>e.g. type of adaptation, or type of protection/link aggregation</a:t>
            </a:r>
            <a:r>
              <a:rPr lang="en-US" sz="2600" dirty="0" smtClean="0"/>
              <a:t>)</a:t>
            </a:r>
          </a:p>
          <a:p>
            <a:r>
              <a:rPr lang="en-US" sz="2600" dirty="0" smtClean="0"/>
              <a:t>F</a:t>
            </a:r>
            <a:r>
              <a:rPr lang="en-US" sz="2600" dirty="0" smtClean="0"/>
              <a:t>or </a:t>
            </a:r>
            <a:r>
              <a:rPr lang="en-US" sz="2600" dirty="0" smtClean="0"/>
              <a:t>serial compound relations: do cross connects need to be </a:t>
            </a:r>
            <a:r>
              <a:rPr lang="en-US" sz="2600" dirty="0" smtClean="0"/>
              <a:t>specified or only the links?</a:t>
            </a:r>
          </a:p>
          <a:p>
            <a:r>
              <a:rPr lang="en-US" sz="2600" dirty="0" smtClean="0"/>
              <a:t>I</a:t>
            </a:r>
            <a:r>
              <a:rPr lang="en-US" sz="2600" dirty="0" smtClean="0"/>
              <a:t>s </a:t>
            </a:r>
            <a:r>
              <a:rPr lang="en-US" sz="2600" dirty="0" smtClean="0"/>
              <a:t>the adaptation relation between </a:t>
            </a:r>
            <a:r>
              <a:rPr lang="en-US" sz="2600" dirty="0" smtClean="0"/>
              <a:t>links </a:t>
            </a:r>
            <a:r>
              <a:rPr lang="en-US" sz="2600" dirty="0" smtClean="0"/>
              <a:t>or between ports, or either</a:t>
            </a:r>
            <a:r>
              <a:rPr lang="en-US" sz="2600" dirty="0" smtClean="0"/>
              <a: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31</a:t>
            </a:fld>
            <a:endParaRPr lang="en-US" altLang="ja-JP"/>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Cross </a:t>
            </a:r>
            <a:r>
              <a:rPr lang="nl-NL" altLang="ja-JP" dirty="0" err="1" smtClean="0"/>
              <a:t>Connect</a:t>
            </a:r>
            <a:r>
              <a:rPr lang="nl-NL" altLang="ja-JP" dirty="0" smtClean="0"/>
              <a:t> </a:t>
            </a:r>
            <a:r>
              <a:rPr lang="nl-NL" altLang="ja-JP" dirty="0" err="1" smtClean="0"/>
              <a:t>Discussion</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Jerry </a:t>
            </a:r>
            <a:r>
              <a:rPr lang="nl-NL" altLang="ja-JP" dirty="0" err="1" smtClean="0"/>
              <a:t>Sobiesky</a:t>
            </a:r>
            <a:r>
              <a:rPr lang="nl-NL" altLang="ja-JP" dirty="0" smtClean="0"/>
              <a:t> and Freek Dijkstra</a:t>
            </a:r>
            <a:endParaRPr lang="ja-JP" alt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Properties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33</a:t>
            </a:fld>
            <a:endParaRPr lang="en-US" altLang="ja-JP"/>
          </a:p>
        </p:txBody>
      </p:sp>
      <p:pic>
        <p:nvPicPr>
          <p:cNvPr id="6" name="Picture 5"/>
          <p:cNvPicPr>
            <a:picLocks noChangeAspect="1"/>
          </p:cNvPicPr>
          <p:nvPr/>
        </p:nvPicPr>
        <p:blipFill>
          <a:blip r:embed="rId2"/>
          <a:stretch>
            <a:fillRect/>
          </a:stretch>
        </p:blipFill>
        <p:spPr>
          <a:xfrm>
            <a:off x="2209800" y="3200400"/>
            <a:ext cx="4394200" cy="3073400"/>
          </a:xfrm>
          <a:prstGeom prst="rect">
            <a:avLst/>
          </a:prstGeom>
        </p:spPr>
      </p:pic>
      <p:sp>
        <p:nvSpPr>
          <p:cNvPr id="7" name="Content Placeholder 2"/>
          <p:cNvSpPr>
            <a:spLocks noGrp="1"/>
          </p:cNvSpPr>
          <p:nvPr>
            <p:ph idx="1"/>
          </p:nvPr>
        </p:nvSpPr>
        <p:spPr>
          <a:xfrm>
            <a:off x="685800" y="1524000"/>
            <a:ext cx="7772400" cy="4114800"/>
          </a:xfrm>
        </p:spPr>
        <p:txBody>
          <a:bodyPr/>
          <a:lstStyle/>
          <a:p>
            <a:r>
              <a:rPr lang="en-US" sz="2600" dirty="0" smtClean="0"/>
              <a:t>Input Ports</a:t>
            </a:r>
          </a:p>
          <a:p>
            <a:r>
              <a:rPr lang="en-US" sz="2600" dirty="0" smtClean="0"/>
              <a:t>Output Ports</a:t>
            </a:r>
          </a:p>
          <a:p>
            <a:r>
              <a:rPr lang="en-US" sz="2600" dirty="0" smtClean="0"/>
              <a:t>Transport Function</a:t>
            </a:r>
          </a:p>
          <a:p>
            <a:endParaRPr lang="en-US" sz="26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sz="2600" b="1" dirty="0" smtClean="0"/>
              <a:t>Transport Function</a:t>
            </a:r>
            <a:r>
              <a:rPr lang="en-US" sz="2600" dirty="0" smtClean="0"/>
              <a:t>: Move data, but do not change it.</a:t>
            </a:r>
          </a:p>
          <a:p>
            <a:r>
              <a:rPr lang="en-US" sz="2600" b="1" dirty="0" smtClean="0"/>
              <a:t>Transform Function</a:t>
            </a:r>
            <a:r>
              <a:rPr lang="en-US" sz="2600" dirty="0" smtClean="0"/>
              <a:t>: Change data (adaptation, label conversion), but do not move it.</a:t>
            </a:r>
          </a:p>
          <a:p>
            <a:r>
              <a:rPr lang="en-US" sz="2600" b="1" dirty="0" smtClean="0"/>
              <a:t>Transfer Function</a:t>
            </a:r>
            <a:r>
              <a:rPr lang="en-US" sz="2600" dirty="0" smtClean="0"/>
              <a:t>: You tell me!?</a:t>
            </a:r>
            <a:br>
              <a:rPr lang="en-US" sz="2600" dirty="0" smtClean="0"/>
            </a:br>
            <a:r>
              <a:rPr lang="en-US" sz="2600" dirty="0" smtClean="0"/>
              <a:t>(this was used in NML/NSI discussion yesterday)</a:t>
            </a:r>
          </a:p>
          <a:p>
            <a:endParaRPr lang="en-US" sz="2600" dirty="0" smtClean="0"/>
          </a:p>
          <a:p>
            <a:pPr>
              <a:buNone/>
            </a:pPr>
            <a:endParaRPr lang="en-US" sz="2600" dirty="0" smtClean="0"/>
          </a:p>
          <a:p>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34</a:t>
            </a:fld>
            <a:endParaRPr lang="en-US" altLang="ja-JP"/>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sz="2600" dirty="0" smtClean="0"/>
              <a:t>Are input and output ports distinct?</a:t>
            </a:r>
          </a:p>
          <a:p>
            <a:pPr lvl="1"/>
            <a:r>
              <a:rPr lang="en-US" sz="2200" dirty="0" smtClean="0"/>
              <a:t>Do they have a different name, even for bidirectional physical ports?</a:t>
            </a:r>
          </a:p>
          <a:p>
            <a:r>
              <a:rPr lang="en-US" sz="2600" dirty="0" smtClean="0"/>
              <a:t>Where does (</a:t>
            </a:r>
            <a:r>
              <a:rPr lang="en-US" sz="2600" dirty="0" err="1" smtClean="0"/>
              <a:t>de)multiplexing</a:t>
            </a:r>
            <a:r>
              <a:rPr lang="en-US" sz="2600" dirty="0" smtClean="0"/>
              <a:t> take place?</a:t>
            </a:r>
          </a:p>
          <a:p>
            <a:pPr lvl="1"/>
            <a:r>
              <a:rPr lang="en-US" sz="2200" dirty="0" smtClean="0"/>
              <a:t>Is it part of the Switch Matrix, or separate?</a:t>
            </a:r>
          </a:p>
          <a:p>
            <a:r>
              <a:rPr lang="en-US" sz="2600" dirty="0" smtClean="0"/>
              <a:t>What Functions does a Switch Matrix have?</a:t>
            </a:r>
          </a:p>
          <a:p>
            <a:pPr lvl="1"/>
            <a:r>
              <a:rPr lang="en-US" sz="2200" dirty="0" smtClean="0"/>
              <a:t>Transport Function</a:t>
            </a:r>
          </a:p>
          <a:p>
            <a:pPr lvl="1"/>
            <a:r>
              <a:rPr lang="en-US" sz="2200" dirty="0" smtClean="0"/>
              <a:t>Label Conversion</a:t>
            </a:r>
          </a:p>
          <a:p>
            <a:pPr lvl="1"/>
            <a:r>
              <a:rPr lang="en-US" sz="2200" dirty="0" smtClean="0"/>
              <a:t>Adaptation</a:t>
            </a:r>
            <a:endParaRPr lang="en-US" sz="2600" dirty="0" smtClean="0"/>
          </a:p>
          <a:p>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35</a:t>
            </a:fld>
            <a:endParaRPr lang="en-US" altLang="ja-JP"/>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Channels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 </a:t>
            </a:r>
            <a:endParaRPr lang="ja-JP"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a:xfrm>
            <a:off x="685800" y="4876800"/>
            <a:ext cx="7772400" cy="1143000"/>
          </a:xfrm>
        </p:spPr>
        <p:txBody>
          <a:bodyPr/>
          <a:lstStyle/>
          <a:p>
            <a:r>
              <a:rPr lang="en-US" sz="2600" dirty="0" smtClean="0"/>
              <a:t>How does this map to NML “Port”?</a:t>
            </a:r>
          </a:p>
          <a:p>
            <a:r>
              <a:rPr lang="en-US" sz="2600" dirty="0" smtClean="0"/>
              <a:t>How does this relate to NSI “STP”?</a:t>
            </a:r>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37</a:t>
            </a:fld>
            <a:endParaRPr lang="en-US" altLang="ja-JP"/>
          </a:p>
        </p:txBody>
      </p:sp>
      <p:sp>
        <p:nvSpPr>
          <p:cNvPr id="7" name="Oval 6"/>
          <p:cNvSpPr/>
          <p:nvPr/>
        </p:nvSpPr>
        <p:spPr bwMode="auto">
          <a:xfrm>
            <a:off x="2743200" y="1600200"/>
            <a:ext cx="1905000" cy="19050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Oval 7"/>
          <p:cNvSpPr/>
          <p:nvPr/>
        </p:nvSpPr>
        <p:spPr bwMode="auto">
          <a:xfrm>
            <a:off x="4267200" y="2362200"/>
            <a:ext cx="228600" cy="2286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Oval 8"/>
          <p:cNvSpPr/>
          <p:nvPr/>
        </p:nvSpPr>
        <p:spPr bwMode="auto">
          <a:xfrm>
            <a:off x="3962400" y="1866900"/>
            <a:ext cx="228600" cy="2286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p:cNvSpPr/>
          <p:nvPr/>
        </p:nvSpPr>
        <p:spPr bwMode="auto">
          <a:xfrm>
            <a:off x="2895600" y="2286000"/>
            <a:ext cx="228600" cy="2286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TextBox 10"/>
          <p:cNvSpPr txBox="1"/>
          <p:nvPr/>
        </p:nvSpPr>
        <p:spPr>
          <a:xfrm>
            <a:off x="5029200" y="1371600"/>
            <a:ext cx="1365127" cy="461665"/>
          </a:xfrm>
          <a:prstGeom prst="rect">
            <a:avLst/>
          </a:prstGeom>
          <a:noFill/>
        </p:spPr>
        <p:txBody>
          <a:bodyPr wrap="none" rtlCol="0">
            <a:spAutoFit/>
          </a:bodyPr>
          <a:lstStyle/>
          <a:p>
            <a:r>
              <a:rPr lang="en-US" dirty="0" smtClean="0"/>
              <a:t>Link port</a:t>
            </a:r>
            <a:endParaRPr lang="en-US" dirty="0"/>
          </a:p>
        </p:txBody>
      </p:sp>
      <p:sp>
        <p:nvSpPr>
          <p:cNvPr id="12" name="TextBox 11"/>
          <p:cNvSpPr txBox="1"/>
          <p:nvPr/>
        </p:nvSpPr>
        <p:spPr>
          <a:xfrm>
            <a:off x="2606523" y="4114800"/>
            <a:ext cx="2340004" cy="461665"/>
          </a:xfrm>
          <a:prstGeom prst="rect">
            <a:avLst/>
          </a:prstGeom>
          <a:noFill/>
        </p:spPr>
        <p:txBody>
          <a:bodyPr wrap="none" rtlCol="0">
            <a:spAutoFit/>
          </a:bodyPr>
          <a:lstStyle/>
          <a:p>
            <a:r>
              <a:rPr lang="en-US" dirty="0" smtClean="0"/>
              <a:t>Forwarding port</a:t>
            </a:r>
            <a:endParaRPr lang="en-US" dirty="0"/>
          </a:p>
        </p:txBody>
      </p:sp>
      <p:cxnSp>
        <p:nvCxnSpPr>
          <p:cNvPr id="14" name="Curved Connector 13"/>
          <p:cNvCxnSpPr>
            <a:stCxn id="12" idx="0"/>
          </p:cNvCxnSpPr>
          <p:nvPr/>
        </p:nvCxnSpPr>
        <p:spPr bwMode="auto">
          <a:xfrm rot="16200000" flipV="1">
            <a:off x="2650263" y="2988537"/>
            <a:ext cx="1524000" cy="728525"/>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6" name="Curved Connector 15"/>
          <p:cNvCxnSpPr>
            <a:stCxn id="12" idx="0"/>
          </p:cNvCxnSpPr>
          <p:nvPr/>
        </p:nvCxnSpPr>
        <p:spPr bwMode="auto">
          <a:xfrm rot="5400000" flipH="1" flipV="1">
            <a:off x="2916962" y="2993163"/>
            <a:ext cx="1981200" cy="262075"/>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9" name="Curved Connector 18"/>
          <p:cNvCxnSpPr>
            <a:stCxn id="12" idx="0"/>
          </p:cNvCxnSpPr>
          <p:nvPr/>
        </p:nvCxnSpPr>
        <p:spPr bwMode="auto">
          <a:xfrm rot="5400000" flipH="1" flipV="1">
            <a:off x="3336062" y="3107463"/>
            <a:ext cx="1447800" cy="566875"/>
          </a:xfrm>
          <a:prstGeom prst="curvedConnector3">
            <a:avLst>
              <a:gd name="adj1" fmla="val 64099"/>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a:stCxn id="11" idx="1"/>
          </p:cNvCxnSpPr>
          <p:nvPr/>
        </p:nvCxnSpPr>
        <p:spPr bwMode="auto">
          <a:xfrm rot="10800000" flipV="1">
            <a:off x="4267200" y="1602432"/>
            <a:ext cx="762000" cy="1501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Content Placeholder 2"/>
          <p:cNvSpPr txBox="1">
            <a:spLocks/>
          </p:cNvSpPr>
          <p:nvPr/>
        </p:nvSpPr>
        <p:spPr bwMode="auto">
          <a:xfrm>
            <a:off x="685800" y="1447800"/>
            <a:ext cx="1828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G.800:</a:t>
            </a:r>
            <a:endParaRPr kumimoji="0" lang="en-US" sz="2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Multi-Layer</a:t>
            </a:r>
            <a:r>
              <a:rPr lang="nl-NL" altLang="ja-JP" dirty="0" smtClean="0"/>
              <a:t> </a:t>
            </a:r>
            <a:r>
              <a:rPr lang="nl-NL" altLang="ja-JP" dirty="0" err="1" smtClean="0"/>
              <a:t>Path</a:t>
            </a:r>
            <a:r>
              <a:rPr lang="nl-NL" altLang="ja-JP" dirty="0" smtClean="0"/>
              <a:t> </a:t>
            </a:r>
            <a:r>
              <a:rPr lang="nl-NL" altLang="ja-JP" dirty="0" err="1" smtClean="0"/>
              <a:t>Use</a:t>
            </a:r>
            <a:r>
              <a:rPr lang="nl-NL" altLang="ja-JP" dirty="0" smtClean="0"/>
              <a:t> Cases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Freek Dijkstra</a:t>
            </a:r>
            <a:endParaRPr lang="ja-JP"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 Horizontal Partitioning</a:t>
            </a:r>
            <a:endParaRPr lang="en-US" dirty="0"/>
          </a:p>
        </p:txBody>
      </p:sp>
      <p:sp>
        <p:nvSpPr>
          <p:cNvPr id="3" name="Content Placeholder 2"/>
          <p:cNvSpPr>
            <a:spLocks noGrp="1"/>
          </p:cNvSpPr>
          <p:nvPr>
            <p:ph idx="1"/>
          </p:nvPr>
        </p:nvSpPr>
        <p:spPr/>
        <p:txBody>
          <a:bodyPr/>
          <a:lstStyle/>
          <a:p>
            <a:r>
              <a:rPr lang="en-US" sz="2400" dirty="0" err="1" smtClean="0"/>
              <a:t>Phosporous</a:t>
            </a:r>
            <a:r>
              <a:rPr lang="en-US" sz="2400" dirty="0" smtClean="0"/>
              <a:t> circuit (now dismantled)</a:t>
            </a:r>
          </a:p>
          <a:p>
            <a:r>
              <a:rPr lang="en-US" sz="2400" dirty="0" smtClean="0"/>
              <a:t>Geant2 used two names for two sections</a:t>
            </a:r>
          </a:p>
          <a:p>
            <a:r>
              <a:rPr lang="en-US" sz="2400" dirty="0" err="1" smtClean="0"/>
              <a:t>NetherLight</a:t>
            </a:r>
            <a:r>
              <a:rPr lang="en-US" sz="2400" dirty="0" smtClean="0"/>
              <a:t> used one name for whole path</a:t>
            </a:r>
            <a:endParaRPr lang="en-US" sz="24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39</a:t>
            </a:fld>
            <a:endParaRPr lang="en-US" altLang="ja-JP"/>
          </a:p>
        </p:txBody>
      </p:sp>
      <p:cxnSp>
        <p:nvCxnSpPr>
          <p:cNvPr id="9" name="Straight Connector 8"/>
          <p:cNvCxnSpPr/>
          <p:nvPr/>
        </p:nvCxnSpPr>
        <p:spPr bwMode="auto">
          <a:xfrm rot="10800000">
            <a:off x="1828800" y="5177135"/>
            <a:ext cx="1751012"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rot="10800000">
            <a:off x="5486400" y="5177135"/>
            <a:ext cx="2055812"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pic>
        <p:nvPicPr>
          <p:cNvPr id="17" name="Picture 16"/>
          <p:cNvPicPr>
            <a:picLocks noChangeAspect="1"/>
          </p:cNvPicPr>
          <p:nvPr/>
        </p:nvPicPr>
        <p:blipFill>
          <a:blip r:embed="rId2"/>
          <a:stretch>
            <a:fillRect/>
          </a:stretch>
        </p:blipFill>
        <p:spPr>
          <a:xfrm>
            <a:off x="304800" y="4567535"/>
            <a:ext cx="1727200" cy="1295400"/>
          </a:xfrm>
          <a:prstGeom prst="rect">
            <a:avLst/>
          </a:prstGeom>
        </p:spPr>
      </p:pic>
      <p:pic>
        <p:nvPicPr>
          <p:cNvPr id="18" name="Picture 17"/>
          <p:cNvPicPr>
            <a:picLocks noChangeAspect="1"/>
          </p:cNvPicPr>
          <p:nvPr/>
        </p:nvPicPr>
        <p:blipFill>
          <a:blip r:embed="rId3"/>
          <a:stretch>
            <a:fillRect/>
          </a:stretch>
        </p:blipFill>
        <p:spPr>
          <a:xfrm>
            <a:off x="7188200" y="4567535"/>
            <a:ext cx="1955800" cy="1306474"/>
          </a:xfrm>
          <a:prstGeom prst="rect">
            <a:avLst/>
          </a:prstGeom>
        </p:spPr>
      </p:pic>
      <p:pic>
        <p:nvPicPr>
          <p:cNvPr id="19" name="Picture 18"/>
          <p:cNvPicPr>
            <a:picLocks noChangeAspect="1"/>
          </p:cNvPicPr>
          <p:nvPr/>
        </p:nvPicPr>
        <p:blipFill>
          <a:blip r:embed="rId4"/>
          <a:stretch>
            <a:fillRect/>
          </a:stretch>
        </p:blipFill>
        <p:spPr>
          <a:xfrm>
            <a:off x="3556000" y="4567535"/>
            <a:ext cx="2032000" cy="1357086"/>
          </a:xfrm>
          <a:prstGeom prst="rect">
            <a:avLst/>
          </a:prstGeom>
        </p:spPr>
      </p:pic>
      <p:sp>
        <p:nvSpPr>
          <p:cNvPr id="20" name="TextBox 19"/>
          <p:cNvSpPr txBox="1"/>
          <p:nvPr/>
        </p:nvSpPr>
        <p:spPr>
          <a:xfrm>
            <a:off x="533400" y="5939135"/>
            <a:ext cx="1211690" cy="461665"/>
          </a:xfrm>
          <a:prstGeom prst="rect">
            <a:avLst/>
          </a:prstGeom>
          <a:noFill/>
        </p:spPr>
        <p:txBody>
          <a:bodyPr wrap="none" rtlCol="0">
            <a:spAutoFit/>
          </a:bodyPr>
          <a:lstStyle/>
          <a:p>
            <a:r>
              <a:rPr lang="en-US" dirty="0" smtClean="0"/>
              <a:t>London</a:t>
            </a:r>
            <a:endParaRPr lang="en-US" dirty="0"/>
          </a:p>
        </p:txBody>
      </p:sp>
      <p:sp>
        <p:nvSpPr>
          <p:cNvPr id="21" name="TextBox 20"/>
          <p:cNvSpPr txBox="1"/>
          <p:nvPr/>
        </p:nvSpPr>
        <p:spPr>
          <a:xfrm>
            <a:off x="3686531" y="6015335"/>
            <a:ext cx="1770938" cy="461665"/>
          </a:xfrm>
          <a:prstGeom prst="rect">
            <a:avLst/>
          </a:prstGeom>
          <a:noFill/>
        </p:spPr>
        <p:txBody>
          <a:bodyPr wrap="none" rtlCol="0">
            <a:spAutoFit/>
          </a:bodyPr>
          <a:lstStyle/>
          <a:p>
            <a:r>
              <a:rPr lang="en-US" dirty="0" smtClean="0"/>
              <a:t>Amsterdam</a:t>
            </a:r>
            <a:endParaRPr lang="en-US" dirty="0"/>
          </a:p>
        </p:txBody>
      </p:sp>
      <p:sp>
        <p:nvSpPr>
          <p:cNvPr id="22" name="TextBox 21"/>
          <p:cNvSpPr txBox="1"/>
          <p:nvPr/>
        </p:nvSpPr>
        <p:spPr>
          <a:xfrm>
            <a:off x="7620000" y="5939135"/>
            <a:ext cx="1177125" cy="461665"/>
          </a:xfrm>
          <a:prstGeom prst="rect">
            <a:avLst/>
          </a:prstGeom>
          <a:noFill/>
        </p:spPr>
        <p:txBody>
          <a:bodyPr wrap="none" rtlCol="0">
            <a:spAutoFit/>
          </a:bodyPr>
          <a:lstStyle/>
          <a:p>
            <a:r>
              <a:rPr lang="en-US" dirty="0" smtClean="0"/>
              <a:t>Prague</a:t>
            </a:r>
            <a:endParaRPr lang="en-US" dirty="0"/>
          </a:p>
        </p:txBody>
      </p:sp>
      <p:cxnSp>
        <p:nvCxnSpPr>
          <p:cNvPr id="24" name="Straight Arrow Connector 23"/>
          <p:cNvCxnSpPr/>
          <p:nvPr/>
        </p:nvCxnSpPr>
        <p:spPr bwMode="auto">
          <a:xfrm>
            <a:off x="1066800" y="3957935"/>
            <a:ext cx="35052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8" name="Straight Arrow Connector 27"/>
          <p:cNvCxnSpPr/>
          <p:nvPr/>
        </p:nvCxnSpPr>
        <p:spPr bwMode="auto">
          <a:xfrm>
            <a:off x="1066800" y="3352800"/>
            <a:ext cx="71628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Straight Arrow Connector 28"/>
          <p:cNvCxnSpPr/>
          <p:nvPr/>
        </p:nvCxnSpPr>
        <p:spPr bwMode="auto">
          <a:xfrm>
            <a:off x="4572000" y="3957935"/>
            <a:ext cx="3657600" cy="158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33" name="Rectangle 32"/>
          <p:cNvSpPr/>
          <p:nvPr/>
        </p:nvSpPr>
        <p:spPr>
          <a:xfrm>
            <a:off x="1928908" y="3957935"/>
            <a:ext cx="2209209" cy="400110"/>
          </a:xfrm>
          <a:prstGeom prst="rect">
            <a:avLst/>
          </a:prstGeom>
        </p:spPr>
        <p:txBody>
          <a:bodyPr wrap="none">
            <a:spAutoFit/>
          </a:bodyPr>
          <a:lstStyle/>
          <a:p>
            <a:r>
              <a:rPr lang="en-US" sz="2000" dirty="0" smtClean="0"/>
              <a:t>GEANT2: #07017</a:t>
            </a:r>
            <a:endParaRPr lang="en-US" sz="2000" dirty="0"/>
          </a:p>
        </p:txBody>
      </p:sp>
      <p:sp>
        <p:nvSpPr>
          <p:cNvPr id="34" name="Rectangle 33"/>
          <p:cNvSpPr/>
          <p:nvPr/>
        </p:nvSpPr>
        <p:spPr>
          <a:xfrm>
            <a:off x="5586508" y="3957935"/>
            <a:ext cx="2209209" cy="400110"/>
          </a:xfrm>
          <a:prstGeom prst="rect">
            <a:avLst/>
          </a:prstGeom>
        </p:spPr>
        <p:txBody>
          <a:bodyPr wrap="none">
            <a:spAutoFit/>
          </a:bodyPr>
          <a:lstStyle/>
          <a:p>
            <a:r>
              <a:rPr lang="en-US" sz="2000" dirty="0" smtClean="0"/>
              <a:t>GEANT2: #07016</a:t>
            </a:r>
            <a:endParaRPr lang="en-US" sz="2000" dirty="0"/>
          </a:p>
        </p:txBody>
      </p:sp>
      <p:sp>
        <p:nvSpPr>
          <p:cNvPr id="35" name="Rectangle 34"/>
          <p:cNvSpPr/>
          <p:nvPr/>
        </p:nvSpPr>
        <p:spPr>
          <a:xfrm>
            <a:off x="3481497" y="3321025"/>
            <a:ext cx="2680091" cy="400110"/>
          </a:xfrm>
          <a:prstGeom prst="rect">
            <a:avLst/>
          </a:prstGeom>
        </p:spPr>
        <p:txBody>
          <a:bodyPr wrap="none">
            <a:spAutoFit/>
          </a:bodyPr>
          <a:lstStyle/>
          <a:p>
            <a:r>
              <a:rPr lang="en-US" sz="2000" dirty="0" err="1" smtClean="0"/>
              <a:t>NetherLight</a:t>
            </a:r>
            <a:r>
              <a:rPr lang="en-US" sz="2000" dirty="0" smtClean="0"/>
              <a:t>: #5030LE</a:t>
            </a:r>
            <a:endParaRPr lang="en-US" sz="20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a:p>
        </p:txBody>
      </p:sp>
      <p:sp>
        <p:nvSpPr>
          <p:cNvPr id="6" name="TextBox 5"/>
          <p:cNvSpPr txBox="1"/>
          <p:nvPr/>
        </p:nvSpPr>
        <p:spPr>
          <a:xfrm>
            <a:off x="1077266" y="5069080"/>
            <a:ext cx="184666" cy="461665"/>
          </a:xfrm>
          <a:prstGeom prst="rect">
            <a:avLst/>
          </a:prstGeom>
          <a:noFill/>
        </p:spPr>
        <p:txBody>
          <a:bodyPr wrap="none" rtlCol="0">
            <a:spAutoFit/>
          </a:bodyPr>
          <a:lstStyle/>
          <a:p>
            <a:endParaRPr lang="en-US" dirty="0"/>
          </a:p>
        </p:txBody>
      </p:sp>
      <p:sp>
        <p:nvSpPr>
          <p:cNvPr id="7" name="Content Placeholder 6"/>
          <p:cNvSpPr>
            <a:spLocks noGrp="1"/>
          </p:cNvSpPr>
          <p:nvPr>
            <p:ph idx="1"/>
          </p:nvPr>
        </p:nvSpPr>
        <p:spPr>
          <a:xfrm>
            <a:off x="1066800" y="3276600"/>
            <a:ext cx="7391400" cy="838200"/>
          </a:xfrm>
        </p:spPr>
        <p:txBody>
          <a:bodyPr/>
          <a:lstStyle/>
          <a:p>
            <a:pPr>
              <a:buNone/>
            </a:pPr>
            <a:r>
              <a:rPr lang="en-US" dirty="0" smtClean="0"/>
              <a:t>This page unintentionally left blank</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 Vertical Partitioning</a:t>
            </a:r>
            <a:endParaRPr lang="en-US" dirty="0"/>
          </a:p>
        </p:txBody>
      </p:sp>
      <p:sp>
        <p:nvSpPr>
          <p:cNvPr id="3" name="Content Placeholder 2"/>
          <p:cNvSpPr>
            <a:spLocks noGrp="1"/>
          </p:cNvSpPr>
          <p:nvPr>
            <p:ph idx="1"/>
          </p:nvPr>
        </p:nvSpPr>
        <p:spPr/>
        <p:txBody>
          <a:bodyPr/>
          <a:lstStyle/>
          <a:p>
            <a:r>
              <a:rPr lang="en-US" sz="2400" dirty="0" smtClean="0"/>
              <a:t>JIVE circuit C5</a:t>
            </a:r>
          </a:p>
          <a:p>
            <a:r>
              <a:rPr lang="en-US" sz="2400" dirty="0" smtClean="0"/>
              <a:t>Runs over </a:t>
            </a:r>
            <a:r>
              <a:rPr lang="en-US" sz="2400" dirty="0" err="1" smtClean="0"/>
              <a:t>AARnet</a:t>
            </a:r>
            <a:r>
              <a:rPr lang="en-US" sz="2400" dirty="0" smtClean="0"/>
              <a:t>, CENIC, CANARIE, </a:t>
            </a:r>
            <a:r>
              <a:rPr lang="en-US" sz="2400" dirty="0" err="1" smtClean="0"/>
              <a:t>SURFnet</a:t>
            </a:r>
            <a:r>
              <a:rPr lang="en-US" sz="2400" dirty="0" smtClean="0"/>
              <a:t>, and others.</a:t>
            </a:r>
          </a:p>
          <a:p>
            <a:r>
              <a:rPr lang="en-US" sz="2400" dirty="0" smtClean="0"/>
              <a:t>“CENIC service is provided by NLR”</a:t>
            </a:r>
          </a:p>
        </p:txBody>
      </p:sp>
      <p:sp>
        <p:nvSpPr>
          <p:cNvPr id="4" name="Footer Placeholder 3"/>
          <p:cNvSpPr>
            <a:spLocks noGrp="1"/>
          </p:cNvSpPr>
          <p:nvPr>
            <p:ph type="ftr" sz="quarter" idx="10"/>
          </p:nvPr>
        </p:nvSpPr>
        <p:spPr>
          <a:xfrm>
            <a:off x="1981200" y="5105400"/>
            <a:ext cx="5334000" cy="457200"/>
          </a:xfrm>
        </p:spPr>
        <p:txBody>
          <a:bodyPr/>
          <a:lstStyle/>
          <a:p>
            <a:fld id="{3A89D963-6B98-E842-99E9-A858A8114BEE}" type="slidenum">
              <a:rPr lang="ja-JP" altLang="en-US" smtClean="0"/>
              <a:pPr/>
              <a:t>40</a:t>
            </a:fld>
            <a:endParaRPr lang="en-US" altLang="ja-JP"/>
          </a:p>
        </p:txBody>
      </p:sp>
      <p:sp>
        <p:nvSpPr>
          <p:cNvPr id="5" name="TextBox 4"/>
          <p:cNvSpPr txBox="1"/>
          <p:nvPr/>
        </p:nvSpPr>
        <p:spPr>
          <a:xfrm>
            <a:off x="1600200" y="5105400"/>
            <a:ext cx="553998" cy="1118906"/>
          </a:xfrm>
          <a:prstGeom prst="rect">
            <a:avLst/>
          </a:prstGeom>
          <a:noFill/>
        </p:spPr>
        <p:txBody>
          <a:bodyPr vert="vert" wrap="none" rtlCol="0">
            <a:spAutoFit/>
          </a:bodyPr>
          <a:lstStyle/>
          <a:p>
            <a:pPr algn="l"/>
            <a:r>
              <a:rPr lang="en-US" dirty="0" smtClean="0"/>
              <a:t>Sydney</a:t>
            </a:r>
            <a:endParaRPr lang="en-US" dirty="0"/>
          </a:p>
        </p:txBody>
      </p:sp>
      <p:sp>
        <p:nvSpPr>
          <p:cNvPr id="6" name="TextBox 5"/>
          <p:cNvSpPr txBox="1"/>
          <p:nvPr/>
        </p:nvSpPr>
        <p:spPr>
          <a:xfrm>
            <a:off x="7086600" y="5105400"/>
            <a:ext cx="553998" cy="1678605"/>
          </a:xfrm>
          <a:prstGeom prst="rect">
            <a:avLst/>
          </a:prstGeom>
          <a:noFill/>
        </p:spPr>
        <p:txBody>
          <a:bodyPr vert="vert" wrap="none" rtlCol="0">
            <a:spAutoFit/>
          </a:bodyPr>
          <a:lstStyle/>
          <a:p>
            <a:pPr algn="l"/>
            <a:r>
              <a:rPr lang="en-US" dirty="0" smtClean="0"/>
              <a:t>Amsterdam</a:t>
            </a:r>
            <a:endParaRPr lang="en-US" dirty="0"/>
          </a:p>
        </p:txBody>
      </p:sp>
      <p:sp>
        <p:nvSpPr>
          <p:cNvPr id="7" name="TextBox 6"/>
          <p:cNvSpPr txBox="1"/>
          <p:nvPr/>
        </p:nvSpPr>
        <p:spPr>
          <a:xfrm>
            <a:off x="8437602" y="5105400"/>
            <a:ext cx="553998" cy="1529475"/>
          </a:xfrm>
          <a:prstGeom prst="rect">
            <a:avLst/>
          </a:prstGeom>
          <a:noFill/>
        </p:spPr>
        <p:txBody>
          <a:bodyPr vert="vert" wrap="none" rtlCol="0">
            <a:spAutoFit/>
          </a:bodyPr>
          <a:lstStyle/>
          <a:p>
            <a:pPr algn="l"/>
            <a:r>
              <a:rPr lang="en-US" dirty="0" err="1" smtClean="0"/>
              <a:t>Dwingeloo</a:t>
            </a:r>
            <a:endParaRPr lang="en-US" dirty="0"/>
          </a:p>
        </p:txBody>
      </p:sp>
      <p:cxnSp>
        <p:nvCxnSpPr>
          <p:cNvPr id="10" name="Straight Connector 9"/>
          <p:cNvCxnSpPr/>
          <p:nvPr/>
        </p:nvCxnSpPr>
        <p:spPr bwMode="auto">
          <a:xfrm>
            <a:off x="609600" y="4724400"/>
            <a:ext cx="8077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Oval 14"/>
          <p:cNvSpPr/>
          <p:nvPr/>
        </p:nvSpPr>
        <p:spPr bwMode="auto">
          <a:xfrm>
            <a:off x="15875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Oval 15"/>
          <p:cNvSpPr/>
          <p:nvPr/>
        </p:nvSpPr>
        <p:spPr bwMode="auto">
          <a:xfrm>
            <a:off x="29464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7" name="Oval 16"/>
          <p:cNvSpPr/>
          <p:nvPr/>
        </p:nvSpPr>
        <p:spPr bwMode="auto">
          <a:xfrm>
            <a:off x="43053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8" name="Oval 17"/>
          <p:cNvSpPr/>
          <p:nvPr/>
        </p:nvSpPr>
        <p:spPr bwMode="auto">
          <a:xfrm>
            <a:off x="56642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9" name="Oval 18"/>
          <p:cNvSpPr/>
          <p:nvPr/>
        </p:nvSpPr>
        <p:spPr bwMode="auto">
          <a:xfrm>
            <a:off x="70231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2" name="TextBox 21"/>
          <p:cNvSpPr txBox="1"/>
          <p:nvPr/>
        </p:nvSpPr>
        <p:spPr>
          <a:xfrm>
            <a:off x="304800" y="5105400"/>
            <a:ext cx="553998" cy="1101473"/>
          </a:xfrm>
          <a:prstGeom prst="rect">
            <a:avLst/>
          </a:prstGeom>
          <a:noFill/>
        </p:spPr>
        <p:txBody>
          <a:bodyPr vert="vert" wrap="none" rtlCol="0">
            <a:spAutoFit/>
          </a:bodyPr>
          <a:lstStyle/>
          <a:p>
            <a:pPr algn="l"/>
            <a:r>
              <a:rPr lang="en-US" dirty="0" err="1" smtClean="0"/>
              <a:t>Narrabi</a:t>
            </a:r>
            <a:endParaRPr lang="en-US" dirty="0"/>
          </a:p>
        </p:txBody>
      </p:sp>
      <p:sp>
        <p:nvSpPr>
          <p:cNvPr id="23" name="Oval 22"/>
          <p:cNvSpPr/>
          <p:nvPr/>
        </p:nvSpPr>
        <p:spPr bwMode="auto">
          <a:xfrm>
            <a:off x="83820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5" name="TextBox 24"/>
          <p:cNvSpPr txBox="1"/>
          <p:nvPr/>
        </p:nvSpPr>
        <p:spPr>
          <a:xfrm>
            <a:off x="4295001" y="5105400"/>
            <a:ext cx="553998" cy="1050528"/>
          </a:xfrm>
          <a:prstGeom prst="rect">
            <a:avLst/>
          </a:prstGeom>
          <a:noFill/>
        </p:spPr>
        <p:txBody>
          <a:bodyPr vert="vert" wrap="none" rtlCol="0">
            <a:spAutoFit/>
          </a:bodyPr>
          <a:lstStyle/>
          <a:p>
            <a:pPr algn="l"/>
            <a:r>
              <a:rPr lang="en-US" dirty="0" smtClean="0"/>
              <a:t>Seattle</a:t>
            </a:r>
            <a:endParaRPr lang="en-US" dirty="0"/>
          </a:p>
        </p:txBody>
      </p:sp>
      <p:sp>
        <p:nvSpPr>
          <p:cNvPr id="27" name="TextBox 26"/>
          <p:cNvSpPr txBox="1"/>
          <p:nvPr/>
        </p:nvSpPr>
        <p:spPr>
          <a:xfrm>
            <a:off x="5638800" y="5105400"/>
            <a:ext cx="553998" cy="1392569"/>
          </a:xfrm>
          <a:prstGeom prst="rect">
            <a:avLst/>
          </a:prstGeom>
          <a:noFill/>
        </p:spPr>
        <p:txBody>
          <a:bodyPr vert="vert" wrap="none" rtlCol="0">
            <a:spAutoFit/>
          </a:bodyPr>
          <a:lstStyle/>
          <a:p>
            <a:pPr algn="l"/>
            <a:r>
              <a:rPr lang="en-US" dirty="0" smtClean="0"/>
              <a:t>New York</a:t>
            </a:r>
            <a:endParaRPr lang="en-US" dirty="0"/>
          </a:p>
        </p:txBody>
      </p:sp>
      <p:sp>
        <p:nvSpPr>
          <p:cNvPr id="28" name="TextBox 27"/>
          <p:cNvSpPr txBox="1"/>
          <p:nvPr/>
        </p:nvSpPr>
        <p:spPr>
          <a:xfrm>
            <a:off x="2971800" y="5105400"/>
            <a:ext cx="553998" cy="1769324"/>
          </a:xfrm>
          <a:prstGeom prst="rect">
            <a:avLst/>
          </a:prstGeom>
          <a:noFill/>
        </p:spPr>
        <p:txBody>
          <a:bodyPr vert="vert" wrap="none" rtlCol="0">
            <a:spAutoFit/>
          </a:bodyPr>
          <a:lstStyle/>
          <a:p>
            <a:pPr algn="l"/>
            <a:r>
              <a:rPr lang="en-US" dirty="0" smtClean="0"/>
              <a:t>Los </a:t>
            </a:r>
            <a:r>
              <a:rPr lang="en-US" dirty="0" err="1" smtClean="0"/>
              <a:t>Angelos</a:t>
            </a:r>
            <a:endParaRPr lang="en-US" dirty="0"/>
          </a:p>
        </p:txBody>
      </p:sp>
      <p:sp>
        <p:nvSpPr>
          <p:cNvPr id="29" name="Oval 28"/>
          <p:cNvSpPr/>
          <p:nvPr/>
        </p:nvSpPr>
        <p:spPr bwMode="auto">
          <a:xfrm>
            <a:off x="2286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32" name="Straight Arrow Connector 31"/>
          <p:cNvCxnSpPr/>
          <p:nvPr/>
        </p:nvCxnSpPr>
        <p:spPr bwMode="auto">
          <a:xfrm>
            <a:off x="1940235" y="3659188"/>
            <a:ext cx="26670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3" name="Straight Arrow Connector 32"/>
          <p:cNvCxnSpPr/>
          <p:nvPr/>
        </p:nvCxnSpPr>
        <p:spPr bwMode="auto">
          <a:xfrm>
            <a:off x="533400" y="3354388"/>
            <a:ext cx="81534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4" name="Straight Arrow Connector 33"/>
          <p:cNvCxnSpPr/>
          <p:nvPr/>
        </p:nvCxnSpPr>
        <p:spPr bwMode="auto">
          <a:xfrm>
            <a:off x="3235635" y="4133910"/>
            <a:ext cx="1371600" cy="158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1" name="Rectangle 40"/>
          <p:cNvSpPr/>
          <p:nvPr/>
        </p:nvSpPr>
        <p:spPr>
          <a:xfrm>
            <a:off x="2133600" y="3638490"/>
            <a:ext cx="2621856" cy="400110"/>
          </a:xfrm>
          <a:prstGeom prst="rect">
            <a:avLst/>
          </a:prstGeom>
        </p:spPr>
        <p:txBody>
          <a:bodyPr wrap="none">
            <a:spAutoFit/>
          </a:bodyPr>
          <a:lstStyle/>
          <a:p>
            <a:pPr algn="l"/>
            <a:r>
              <a:rPr lang="en-US" sz="2000" dirty="0" smtClean="0"/>
              <a:t>CENIC: #AUS-SEA-5</a:t>
            </a:r>
          </a:p>
        </p:txBody>
      </p:sp>
      <p:sp>
        <p:nvSpPr>
          <p:cNvPr id="42" name="Rectangle 41"/>
          <p:cNvSpPr/>
          <p:nvPr/>
        </p:nvSpPr>
        <p:spPr>
          <a:xfrm>
            <a:off x="1524000" y="4057710"/>
            <a:ext cx="4572000" cy="400110"/>
          </a:xfrm>
          <a:prstGeom prst="rect">
            <a:avLst/>
          </a:prstGeom>
        </p:spPr>
        <p:txBody>
          <a:bodyPr>
            <a:spAutoFit/>
          </a:bodyPr>
          <a:lstStyle/>
          <a:p>
            <a:r>
              <a:rPr lang="en-US" sz="2000" dirty="0" smtClean="0"/>
              <a:t>NLR: #NLR-LOSA-SEAT-O192-258</a:t>
            </a:r>
            <a:endParaRPr lang="en-US" sz="2000" dirty="0"/>
          </a:p>
        </p:txBody>
      </p:sp>
      <p:sp>
        <p:nvSpPr>
          <p:cNvPr id="43" name="Rectangle 42"/>
          <p:cNvSpPr/>
          <p:nvPr/>
        </p:nvSpPr>
        <p:spPr>
          <a:xfrm>
            <a:off x="6348996" y="3333690"/>
            <a:ext cx="1339329" cy="400110"/>
          </a:xfrm>
          <a:prstGeom prst="rect">
            <a:avLst/>
          </a:prstGeom>
        </p:spPr>
        <p:txBody>
          <a:bodyPr wrap="none">
            <a:spAutoFit/>
          </a:bodyPr>
          <a:lstStyle/>
          <a:p>
            <a:r>
              <a:rPr lang="en-US" sz="2000" dirty="0" smtClean="0"/>
              <a:t>JIVE: #C5</a:t>
            </a:r>
            <a:endParaRPr lang="en-US" sz="20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Virtualisation</a:t>
            </a:r>
            <a:r>
              <a:rPr lang="nl-NL" altLang="ja-JP" dirty="0" smtClean="0"/>
              <a:t> </a:t>
            </a:r>
            <a:r>
              <a:rPr lang="nl-NL" altLang="ja-JP" dirty="0" err="1" smtClean="0"/>
              <a:t>Discussion</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NSI discussion, really</a:t>
            </a:r>
            <a:endParaRPr lang="ja-JP" alt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42</a:t>
            </a:fld>
            <a:endParaRPr lang="en-US" altLang="ja-JP"/>
          </a:p>
        </p:txBody>
      </p:sp>
      <p:pic>
        <p:nvPicPr>
          <p:cNvPr id="6" name="Picture 5"/>
          <p:cNvPicPr>
            <a:picLocks noChangeAspect="1"/>
          </p:cNvPicPr>
          <p:nvPr/>
        </p:nvPicPr>
        <p:blipFill>
          <a:blip r:embed="rId2"/>
          <a:stretch>
            <a:fillRect/>
          </a:stretch>
        </p:blipFill>
        <p:spPr>
          <a:xfrm>
            <a:off x="76200" y="1143000"/>
            <a:ext cx="9008283" cy="5735838"/>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Addenda to </a:t>
            </a:r>
            <a:r>
              <a:rPr lang="nl-NL" altLang="ja-JP" dirty="0" err="1" smtClean="0"/>
              <a:t>Proposals</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 </a:t>
            </a:r>
            <a:endParaRPr lang="ja-JP"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Yeah or Nay</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44</a:t>
            </a:fld>
            <a:endParaRPr lang="en-US" altLang="ja-JP"/>
          </a:p>
        </p:txBody>
      </p:sp>
      <p:sp>
        <p:nvSpPr>
          <p:cNvPr id="7" name="Off-page Connector 6"/>
          <p:cNvSpPr/>
          <p:nvPr/>
        </p:nvSpPr>
        <p:spPr bwMode="auto">
          <a:xfrm>
            <a:off x="1295400" y="1828800"/>
            <a:ext cx="990600" cy="573286"/>
          </a:xfrm>
          <a:prstGeom prst="flowChartOffpage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Start</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Decision 7"/>
          <p:cNvSpPr/>
          <p:nvPr/>
        </p:nvSpPr>
        <p:spPr bwMode="auto">
          <a:xfrm>
            <a:off x="338820" y="2743200"/>
            <a:ext cx="2895600" cy="16002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Current Proposal OK?</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Process 8"/>
          <p:cNvSpPr/>
          <p:nvPr/>
        </p:nvSpPr>
        <p:spPr bwMode="auto">
          <a:xfrm>
            <a:off x="685800" y="4800600"/>
            <a:ext cx="2209800" cy="8382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Integrate</a:t>
            </a:r>
            <a:r>
              <a:rPr kumimoji="0" lang="en-US" sz="2400" b="0" i="0" u="none" strike="noStrike" cap="none" normalizeH="0" dirty="0" smtClean="0">
                <a:ln>
                  <a:noFill/>
                </a:ln>
                <a:solidFill>
                  <a:schemeClr val="tx1"/>
                </a:solidFill>
                <a:effectLst/>
                <a:latin typeface="Arial" charset="0"/>
                <a:ea typeface="ＭＳ Ｐゴシック" charset="-128"/>
                <a:cs typeface="ＭＳ Ｐゴシック" charset="-128"/>
              </a:rPr>
              <a:t> in document</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0" name="Process 9"/>
          <p:cNvSpPr/>
          <p:nvPr/>
        </p:nvSpPr>
        <p:spPr bwMode="auto">
          <a:xfrm>
            <a:off x="3996420" y="4800600"/>
            <a:ext cx="2294160" cy="8382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Back to </a:t>
            </a:r>
            <a:r>
              <a:rPr lang="en-US" dirty="0" smtClean="0"/>
              <a:t>the drawing board</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1" name="Process 10"/>
          <p:cNvSpPr/>
          <p:nvPr/>
        </p:nvSpPr>
        <p:spPr bwMode="auto">
          <a:xfrm>
            <a:off x="6705600" y="4800600"/>
            <a:ext cx="2209800" cy="819328"/>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New volunteers</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 name="Decision 11"/>
          <p:cNvSpPr/>
          <p:nvPr/>
        </p:nvSpPr>
        <p:spPr bwMode="auto">
          <a:xfrm>
            <a:off x="3733800" y="2743200"/>
            <a:ext cx="2819400" cy="16002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Authors willing to revise?</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7" name="Elbow Connector 16"/>
          <p:cNvCxnSpPr>
            <a:stCxn id="7" idx="2"/>
            <a:endCxn id="8" idx="0"/>
          </p:cNvCxnSpPr>
          <p:nvPr/>
        </p:nvCxnSpPr>
        <p:spPr bwMode="auto">
          <a:xfrm rot="5400000">
            <a:off x="1618103" y="2570603"/>
            <a:ext cx="341114" cy="408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Elbow Connector 18"/>
          <p:cNvCxnSpPr>
            <a:stCxn id="8" idx="2"/>
            <a:endCxn id="9" idx="0"/>
          </p:cNvCxnSpPr>
          <p:nvPr/>
        </p:nvCxnSpPr>
        <p:spPr bwMode="auto">
          <a:xfrm rot="16200000" flipH="1">
            <a:off x="1560060" y="4569960"/>
            <a:ext cx="457200" cy="408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Elbow Connector 20"/>
          <p:cNvCxnSpPr>
            <a:stCxn id="8" idx="3"/>
            <a:endCxn id="12" idx="1"/>
          </p:cNvCxnSpPr>
          <p:nvPr/>
        </p:nvCxnSpPr>
        <p:spPr bwMode="auto">
          <a:xfrm>
            <a:off x="3234420" y="3543300"/>
            <a:ext cx="49938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Elbow Connector 22"/>
          <p:cNvCxnSpPr>
            <a:stCxn id="12" idx="2"/>
            <a:endCxn id="10" idx="0"/>
          </p:cNvCxnSpPr>
          <p:nvPr/>
        </p:nvCxnSpPr>
        <p:spPr bwMode="auto">
          <a:xfrm rot="5400000">
            <a:off x="4914900" y="4572000"/>
            <a:ext cx="4572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hape 24"/>
          <p:cNvCxnSpPr>
            <a:stCxn id="12" idx="3"/>
            <a:endCxn id="11" idx="0"/>
          </p:cNvCxnSpPr>
          <p:nvPr/>
        </p:nvCxnSpPr>
        <p:spPr bwMode="auto">
          <a:xfrm>
            <a:off x="6553200" y="3543300"/>
            <a:ext cx="1257300" cy="125730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1828800" y="4191000"/>
            <a:ext cx="663613" cy="461665"/>
          </a:xfrm>
          <a:prstGeom prst="rect">
            <a:avLst/>
          </a:prstGeom>
          <a:noFill/>
        </p:spPr>
        <p:txBody>
          <a:bodyPr wrap="none" rtlCol="0">
            <a:spAutoFit/>
          </a:bodyPr>
          <a:lstStyle/>
          <a:p>
            <a:r>
              <a:rPr lang="en-US" dirty="0" smtClean="0"/>
              <a:t>yes</a:t>
            </a:r>
            <a:endParaRPr lang="en-US" dirty="0"/>
          </a:p>
        </p:txBody>
      </p:sp>
      <p:sp>
        <p:nvSpPr>
          <p:cNvPr id="27" name="TextBox 26"/>
          <p:cNvSpPr txBox="1"/>
          <p:nvPr/>
        </p:nvSpPr>
        <p:spPr>
          <a:xfrm>
            <a:off x="5257800" y="4191000"/>
            <a:ext cx="663613" cy="461665"/>
          </a:xfrm>
          <a:prstGeom prst="rect">
            <a:avLst/>
          </a:prstGeom>
          <a:noFill/>
        </p:spPr>
        <p:txBody>
          <a:bodyPr wrap="none" rtlCol="0">
            <a:spAutoFit/>
          </a:bodyPr>
          <a:lstStyle/>
          <a:p>
            <a:r>
              <a:rPr lang="en-US" dirty="0" smtClean="0"/>
              <a:t>yes</a:t>
            </a:r>
            <a:endParaRPr lang="en-US" dirty="0"/>
          </a:p>
        </p:txBody>
      </p:sp>
      <p:sp>
        <p:nvSpPr>
          <p:cNvPr id="28" name="TextBox 27"/>
          <p:cNvSpPr txBox="1"/>
          <p:nvPr/>
        </p:nvSpPr>
        <p:spPr>
          <a:xfrm>
            <a:off x="6537406" y="3048000"/>
            <a:ext cx="527007" cy="461665"/>
          </a:xfrm>
          <a:prstGeom prst="rect">
            <a:avLst/>
          </a:prstGeom>
          <a:noFill/>
        </p:spPr>
        <p:txBody>
          <a:bodyPr wrap="none" rtlCol="0">
            <a:spAutoFit/>
          </a:bodyPr>
          <a:lstStyle/>
          <a:p>
            <a:r>
              <a:rPr lang="en-US" dirty="0" smtClean="0"/>
              <a:t>no</a:t>
            </a:r>
            <a:endParaRPr lang="en-US" dirty="0"/>
          </a:p>
        </p:txBody>
      </p:sp>
      <p:sp>
        <p:nvSpPr>
          <p:cNvPr id="29" name="TextBox 28"/>
          <p:cNvSpPr txBox="1"/>
          <p:nvPr/>
        </p:nvSpPr>
        <p:spPr>
          <a:xfrm>
            <a:off x="3124200" y="3048000"/>
            <a:ext cx="527007" cy="461665"/>
          </a:xfrm>
          <a:prstGeom prst="rect">
            <a:avLst/>
          </a:prstGeom>
          <a:noFill/>
        </p:spPr>
        <p:txBody>
          <a:bodyPr wrap="none" rtlCol="0">
            <a:spAutoFit/>
          </a:bodyPr>
          <a:lstStyle/>
          <a:p>
            <a:r>
              <a:rPr lang="en-US" dirty="0" smtClean="0"/>
              <a:t>no</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a:xfrm>
            <a:off x="685800" y="1524000"/>
            <a:ext cx="8077200" cy="4800600"/>
          </a:xfrm>
        </p:spPr>
        <p:txBody>
          <a:bodyPr/>
          <a:lstStyle/>
          <a:p>
            <a:pPr>
              <a:buNone/>
            </a:pPr>
            <a:r>
              <a:rPr lang="en-US" sz="2600" b="1" dirty="0" smtClean="0"/>
              <a:t>Network</a:t>
            </a:r>
          </a:p>
          <a:p>
            <a:r>
              <a:rPr lang="en-US" sz="2600" dirty="0" smtClean="0"/>
              <a:t>Relation </a:t>
            </a:r>
            <a:r>
              <a:rPr lang="en-US" sz="2600" dirty="0" err="1" smtClean="0"/>
              <a:t>topology:domain</a:t>
            </a:r>
            <a:r>
              <a:rPr lang="en-US" sz="2600" dirty="0" smtClean="0"/>
              <a:t> 1:1, many:1 or 1:many?</a:t>
            </a:r>
          </a:p>
          <a:p>
            <a:r>
              <a:rPr lang="en-US" sz="2600" dirty="0" smtClean="0"/>
              <a:t>Why is domain only for a network, considering the "any IT" mention in infrastructure service </a:t>
            </a:r>
            <a:r>
              <a:rPr lang="en-US" sz="2600" dirty="0" err="1" smtClean="0"/>
              <a:t>BoF</a:t>
            </a:r>
            <a:r>
              <a:rPr lang="en-US" sz="2600" dirty="0" smtClean="0"/>
              <a:t>?</a:t>
            </a:r>
          </a:p>
          <a:p>
            <a:r>
              <a:rPr lang="en-US" sz="2600" dirty="0" smtClean="0"/>
              <a:t>Is there input from the recent topology discussion in the NSI?</a:t>
            </a:r>
          </a:p>
          <a:p>
            <a:pPr>
              <a:buNone/>
            </a:pPr>
            <a:endParaRPr lang="en-US" sz="2600" b="1" dirty="0" smtClean="0"/>
          </a:p>
          <a:p>
            <a:pPr>
              <a:buNone/>
            </a:pPr>
            <a:r>
              <a:rPr lang="en-US" sz="2600" b="1" dirty="0" smtClean="0"/>
              <a:t>Adaptation</a:t>
            </a:r>
          </a:p>
          <a:p>
            <a:r>
              <a:rPr lang="en-US" sz="2600" dirty="0" smtClean="0"/>
              <a:t>no multiplexing/inverse multiplexing</a:t>
            </a:r>
          </a:p>
          <a:p>
            <a:r>
              <a:rPr lang="en-US" sz="2600" dirty="0" smtClean="0"/>
              <a:t>Layer definition contains “collection of port”</a:t>
            </a:r>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45</a:t>
            </a:fld>
            <a:endParaRPr lang="en-US" altLang="ja-JP"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1CF8DC43-51B6-4E4B-9D0D-37BD3AA55A04}" type="slidenum">
              <a:rPr lang="ja-JP" altLang="en-US"/>
              <a:pPr/>
              <a:t>46</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prstTxWarp prst="textNoShape">
              <a:avLst/>
            </a:prstTxWarp>
            <a:spAutoFit/>
          </a:bodyPr>
          <a:lstStyle/>
          <a:p>
            <a:pPr algn="l"/>
            <a:r>
              <a:rPr lang="en-US" altLang="ja-JP" sz="2000" dirty="0"/>
              <a:t>Copyright (C) Open Grid Forum </a:t>
            </a:r>
            <a:r>
              <a:rPr lang="en-US" altLang="ja-JP" sz="2000" dirty="0" smtClean="0"/>
              <a:t>(2010)</a:t>
            </a:r>
            <a:r>
              <a:rPr lang="en-US" altLang="ja-JP" sz="2000" dirty="0"/>
              <a:t>. 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dirty="0"/>
          </a:p>
          <a:p>
            <a:pPr algn="l"/>
            <a:endParaRPr lang="ja-JP"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OGF27: Topical Volunteers</a:t>
            </a:r>
            <a:endParaRPr lang="en-US" dirty="0"/>
          </a:p>
        </p:txBody>
      </p:sp>
      <p:sp>
        <p:nvSpPr>
          <p:cNvPr id="3" name="Content Placeholder 2"/>
          <p:cNvSpPr>
            <a:spLocks noGrp="1"/>
          </p:cNvSpPr>
          <p:nvPr>
            <p:ph idx="1"/>
          </p:nvPr>
        </p:nvSpPr>
        <p:spPr>
          <a:xfrm>
            <a:off x="685800" y="1524000"/>
            <a:ext cx="7772400" cy="4733604"/>
          </a:xfrm>
        </p:spPr>
        <p:txBody>
          <a:bodyPr>
            <a:spAutoFit/>
          </a:bodyPr>
          <a:lstStyle/>
          <a:p>
            <a:pPr>
              <a:buClr>
                <a:srgbClr val="008000"/>
              </a:buClr>
            </a:pPr>
            <a:r>
              <a:rPr lang="en-US" altLang="ja-JP" sz="2600" dirty="0" smtClean="0"/>
              <a:t>Device / Node / Port concepts</a:t>
            </a:r>
            <a:endParaRPr lang="en-US" sz="2600" dirty="0" smtClean="0"/>
          </a:p>
          <a:p>
            <a:pPr>
              <a:buClr>
                <a:srgbClr val="0000FF"/>
              </a:buClr>
            </a:pPr>
            <a:r>
              <a:rPr lang="en-US" sz="2600" dirty="0" smtClean="0"/>
              <a:t>Network / Topology / Domain concept</a:t>
            </a:r>
            <a:r>
              <a:rPr lang="en-US" sz="2600" dirty="0" smtClean="0">
                <a:solidFill>
                  <a:srgbClr val="FF0000"/>
                </a:solidFill>
              </a:rPr>
              <a:t> </a:t>
            </a:r>
            <a:r>
              <a:rPr lang="en-US" sz="2600" dirty="0" err="1" smtClean="0">
                <a:solidFill>
                  <a:srgbClr val="008000"/>
                </a:solidFill>
              </a:rPr>
              <a:t>Inder</a:t>
            </a:r>
            <a:r>
              <a:rPr lang="en-US" sz="2600" dirty="0" smtClean="0">
                <a:solidFill>
                  <a:srgbClr val="008000"/>
                </a:solidFill>
              </a:rPr>
              <a:t>, </a:t>
            </a:r>
            <a:r>
              <a:rPr lang="en-US" sz="2600" dirty="0" err="1" smtClean="0">
                <a:solidFill>
                  <a:srgbClr val="008000"/>
                </a:solidFill>
              </a:rPr>
              <a:t>Jeroen</a:t>
            </a:r>
            <a:endParaRPr lang="en-US" sz="2600" dirty="0" smtClean="0">
              <a:solidFill>
                <a:srgbClr val="008000"/>
              </a:solidFill>
            </a:endParaRPr>
          </a:p>
          <a:p>
            <a:pPr>
              <a:buClr>
                <a:srgbClr val="0000FF"/>
              </a:buClr>
            </a:pPr>
            <a:r>
              <a:rPr lang="en-US" sz="2600" dirty="0" smtClean="0"/>
              <a:t>Adaptation / Layer concept </a:t>
            </a:r>
            <a:r>
              <a:rPr lang="en-US" sz="2600" dirty="0" smtClean="0">
                <a:solidFill>
                  <a:srgbClr val="008000"/>
                </a:solidFill>
              </a:rPr>
              <a:t>Freek, </a:t>
            </a:r>
            <a:r>
              <a:rPr lang="en-US" sz="2600" dirty="0" err="1" smtClean="0">
                <a:solidFill>
                  <a:srgbClr val="008000"/>
                </a:solidFill>
              </a:rPr>
              <a:t>Jeroen</a:t>
            </a:r>
            <a:endParaRPr lang="en-US" sz="2600" dirty="0" smtClean="0">
              <a:solidFill>
                <a:srgbClr val="008000"/>
              </a:solidFill>
            </a:endParaRPr>
          </a:p>
          <a:p>
            <a:pPr>
              <a:buClr>
                <a:srgbClr val="FF6600"/>
              </a:buClr>
            </a:pPr>
            <a:r>
              <a:rPr lang="en-US" sz="2600" dirty="0" smtClean="0"/>
              <a:t>Capabilities / Service concept</a:t>
            </a:r>
            <a:r>
              <a:rPr lang="en-US" sz="2600" dirty="0" smtClean="0">
                <a:solidFill>
                  <a:srgbClr val="FF0000"/>
                </a:solidFill>
              </a:rPr>
              <a:t> Martin</a:t>
            </a:r>
            <a:endParaRPr lang="en-US" sz="2600" dirty="0" smtClean="0"/>
          </a:p>
          <a:p>
            <a:pPr>
              <a:buClr>
                <a:srgbClr val="FF6600"/>
              </a:buClr>
            </a:pPr>
            <a:r>
              <a:rPr lang="en-US" sz="2600" dirty="0" smtClean="0"/>
              <a:t>Link / Path / Segment concepts </a:t>
            </a:r>
            <a:r>
              <a:rPr lang="en-US" sz="2600" dirty="0" smtClean="0">
                <a:solidFill>
                  <a:srgbClr val="FF0000"/>
                </a:solidFill>
              </a:rPr>
              <a:t>Martin, Chin</a:t>
            </a:r>
          </a:p>
          <a:p>
            <a:pPr>
              <a:buClr>
                <a:srgbClr val="FF6600"/>
              </a:buClr>
            </a:pPr>
            <a:r>
              <a:rPr lang="en-US" sz="2600" dirty="0" smtClean="0"/>
              <a:t>Syntax representation, Identifiers</a:t>
            </a:r>
            <a:r>
              <a:rPr lang="en-US" sz="2600" dirty="0" smtClean="0">
                <a:solidFill>
                  <a:srgbClr val="FF0000"/>
                </a:solidFill>
              </a:rPr>
              <a:t> Freek</a:t>
            </a:r>
          </a:p>
          <a:p>
            <a:pPr>
              <a:buClr>
                <a:srgbClr val="FF0000"/>
              </a:buClr>
            </a:pPr>
            <a:r>
              <a:rPr lang="en-US" altLang="ja-JP" sz="2600" dirty="0" smtClean="0"/>
              <a:t>Cross-connects and channels</a:t>
            </a:r>
          </a:p>
          <a:p>
            <a:endParaRPr lang="en-US" sz="2600" dirty="0" smtClean="0">
              <a:solidFill>
                <a:srgbClr val="FF0000"/>
              </a:solidFill>
            </a:endParaRPr>
          </a:p>
          <a:p>
            <a:endParaRPr lang="en-US" sz="2600" dirty="0"/>
          </a:p>
        </p:txBody>
      </p:sp>
      <p:sp>
        <p:nvSpPr>
          <p:cNvPr id="4" name="Footer Placeholder 3"/>
          <p:cNvSpPr>
            <a:spLocks noGrp="1"/>
          </p:cNvSpPr>
          <p:nvPr>
            <p:ph type="ftr" sz="quarter" idx="10"/>
          </p:nvPr>
        </p:nvSpPr>
        <p:spPr/>
        <p:txBody>
          <a:bodyPr/>
          <a:lstStyle/>
          <a:p>
            <a:fld id="{D90DB28C-AC42-A44B-98A5-FA4DED42F06D}" type="slidenum">
              <a:rPr lang="ja-JP" altLang="en-US" smtClean="0"/>
              <a:pPr/>
              <a:t>5</a:t>
            </a:fld>
            <a:endParaRPr lang="en-US" altLang="ja-JP"/>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OGF28: Topical Volunteers</a:t>
            </a:r>
            <a:endParaRPr lang="en-US" dirty="0"/>
          </a:p>
        </p:txBody>
      </p:sp>
      <p:sp>
        <p:nvSpPr>
          <p:cNvPr id="3" name="Content Placeholder 2"/>
          <p:cNvSpPr>
            <a:spLocks noGrp="1"/>
          </p:cNvSpPr>
          <p:nvPr>
            <p:ph idx="1"/>
          </p:nvPr>
        </p:nvSpPr>
        <p:spPr>
          <a:xfrm>
            <a:off x="685800" y="1524000"/>
            <a:ext cx="7772400" cy="3853363"/>
          </a:xfrm>
        </p:spPr>
        <p:txBody>
          <a:bodyPr>
            <a:spAutoFit/>
          </a:bodyPr>
          <a:lstStyle/>
          <a:p>
            <a:pPr>
              <a:buClr>
                <a:schemeClr val="accent6"/>
              </a:buClr>
            </a:pPr>
            <a:r>
              <a:rPr lang="en-US" altLang="ja-JP" sz="2600" dirty="0" smtClean="0"/>
              <a:t>Device / Node / Port concepts</a:t>
            </a:r>
            <a:endParaRPr lang="en-US" sz="2600" dirty="0" smtClean="0"/>
          </a:p>
          <a:p>
            <a:pPr>
              <a:buClr>
                <a:schemeClr val="accent6"/>
              </a:buClr>
            </a:pPr>
            <a:r>
              <a:rPr lang="en-US" sz="2600" dirty="0" smtClean="0"/>
              <a:t>Network / Topology / Domain concept</a:t>
            </a:r>
          </a:p>
          <a:p>
            <a:pPr>
              <a:buClr>
                <a:schemeClr val="accent6"/>
              </a:buClr>
            </a:pPr>
            <a:r>
              <a:rPr lang="en-US" sz="2600" dirty="0" smtClean="0"/>
              <a:t>Capabilities / Service concept</a:t>
            </a:r>
          </a:p>
          <a:p>
            <a:pPr>
              <a:buClr>
                <a:schemeClr val="accent6"/>
              </a:buClr>
            </a:pPr>
            <a:r>
              <a:rPr lang="en-US" sz="2600" dirty="0" smtClean="0"/>
              <a:t>Adaptation / Layer refinement </a:t>
            </a:r>
            <a:r>
              <a:rPr lang="en-US" sz="2600" dirty="0" smtClean="0">
                <a:solidFill>
                  <a:srgbClr val="FF0000"/>
                </a:solidFill>
              </a:rPr>
              <a:t>Freek, </a:t>
            </a:r>
            <a:r>
              <a:rPr lang="en-US" sz="2600" dirty="0" err="1" smtClean="0">
                <a:solidFill>
                  <a:srgbClr val="FF0000"/>
                </a:solidFill>
              </a:rPr>
              <a:t>Jeroen</a:t>
            </a:r>
            <a:endParaRPr lang="en-US" sz="2600" dirty="0" smtClean="0"/>
          </a:p>
          <a:p>
            <a:pPr>
              <a:buClr>
                <a:schemeClr val="accent6"/>
              </a:buClr>
            </a:pPr>
            <a:r>
              <a:rPr lang="en-US" sz="2600" dirty="0" smtClean="0"/>
              <a:t>Link / Path / Segment concepts </a:t>
            </a:r>
            <a:r>
              <a:rPr lang="en-US" sz="2600" dirty="0" smtClean="0">
                <a:solidFill>
                  <a:srgbClr val="FF0000"/>
                </a:solidFill>
              </a:rPr>
              <a:t>Martin, Chin</a:t>
            </a:r>
          </a:p>
          <a:p>
            <a:pPr>
              <a:buClr>
                <a:schemeClr val="accent6"/>
              </a:buClr>
            </a:pPr>
            <a:r>
              <a:rPr lang="en-US" sz="2600" dirty="0" smtClean="0"/>
              <a:t>Syntax representation, Identifiers</a:t>
            </a:r>
            <a:r>
              <a:rPr lang="en-US" sz="2600" dirty="0" smtClean="0">
                <a:solidFill>
                  <a:srgbClr val="FF0000"/>
                </a:solidFill>
              </a:rPr>
              <a:t> Freek</a:t>
            </a:r>
          </a:p>
          <a:p>
            <a:pPr>
              <a:buClr>
                <a:schemeClr val="accent6"/>
              </a:buClr>
            </a:pPr>
            <a:r>
              <a:rPr lang="en-US" altLang="ja-JP" sz="2600" dirty="0" smtClean="0"/>
              <a:t>Cross-connects and channels</a:t>
            </a:r>
            <a:r>
              <a:rPr lang="en-US" sz="2600" dirty="0" smtClean="0"/>
              <a:t> </a:t>
            </a:r>
            <a:r>
              <a:rPr lang="en-US" sz="2600" dirty="0" smtClean="0">
                <a:solidFill>
                  <a:srgbClr val="FF0000"/>
                </a:solidFill>
              </a:rPr>
              <a:t>Jerry, Freek</a:t>
            </a:r>
            <a:endParaRPr lang="en-US" altLang="ja-JP" sz="2600" dirty="0" smtClean="0"/>
          </a:p>
          <a:p>
            <a:endParaRPr lang="en-US" sz="2600" dirty="0" smtClean="0">
              <a:solidFill>
                <a:srgbClr val="FF0000"/>
              </a:solidFill>
            </a:endParaRPr>
          </a:p>
        </p:txBody>
      </p:sp>
      <p:sp>
        <p:nvSpPr>
          <p:cNvPr id="4" name="Footer Placeholder 3"/>
          <p:cNvSpPr>
            <a:spLocks noGrp="1"/>
          </p:cNvSpPr>
          <p:nvPr>
            <p:ph type="ftr" sz="quarter" idx="10"/>
          </p:nvPr>
        </p:nvSpPr>
        <p:spPr/>
        <p:txBody>
          <a:bodyPr/>
          <a:lstStyle/>
          <a:p>
            <a:fld id="{D90DB28C-AC42-A44B-98A5-FA4DED42F06D}" type="slidenum">
              <a:rPr lang="ja-JP" altLang="en-US" smtClean="0"/>
              <a:pPr/>
              <a:t>6</a:t>
            </a:fld>
            <a:endParaRPr lang="en-US" altLang="ja-JP"/>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OGF29: </a:t>
            </a:r>
            <a:r>
              <a:rPr lang="en-US" dirty="0" smtClean="0"/>
              <a:t>Topical Volunteers</a:t>
            </a:r>
            <a:endParaRPr lang="en-US" dirty="0"/>
          </a:p>
        </p:txBody>
      </p:sp>
      <p:sp>
        <p:nvSpPr>
          <p:cNvPr id="3" name="Content Placeholder 2"/>
          <p:cNvSpPr>
            <a:spLocks noGrp="1"/>
          </p:cNvSpPr>
          <p:nvPr>
            <p:ph idx="1"/>
          </p:nvPr>
        </p:nvSpPr>
        <p:spPr>
          <a:xfrm>
            <a:off x="685800" y="1524000"/>
            <a:ext cx="7772400" cy="4672048"/>
          </a:xfrm>
        </p:spPr>
        <p:txBody>
          <a:bodyPr>
            <a:spAutoFit/>
          </a:bodyPr>
          <a:lstStyle/>
          <a:p>
            <a:pPr>
              <a:buClr>
                <a:schemeClr val="accent6"/>
              </a:buClr>
            </a:pPr>
            <a:r>
              <a:rPr lang="en-US" altLang="ja-JP" sz="2400" dirty="0" smtClean="0"/>
              <a:t>Names </a:t>
            </a:r>
            <a:r>
              <a:rPr lang="en-US" altLang="ja-JP" sz="2400" dirty="0" smtClean="0"/>
              <a:t>and definitions of the </a:t>
            </a:r>
            <a:r>
              <a:rPr lang="en-US" altLang="ja-JP" sz="2400" dirty="0" smtClean="0"/>
              <a:t>relations </a:t>
            </a:r>
            <a:r>
              <a:rPr lang="en-US" altLang="ja-JP" sz="2400" dirty="0" smtClean="0"/>
              <a:t>between local and global identifiers</a:t>
            </a:r>
            <a:r>
              <a:rPr lang="en-US" altLang="ja-JP" sz="2400" dirty="0" smtClean="0">
                <a:solidFill>
                  <a:srgbClr val="FF0000"/>
                </a:solidFill>
              </a:rPr>
              <a:t> Martin</a:t>
            </a:r>
            <a:endParaRPr lang="en-US" altLang="ja-JP" sz="2400" dirty="0" smtClean="0"/>
          </a:p>
          <a:p>
            <a:pPr>
              <a:buClr>
                <a:schemeClr val="accent6"/>
              </a:buClr>
            </a:pPr>
            <a:r>
              <a:rPr lang="en-US" altLang="ja-JP" sz="2400" dirty="0" smtClean="0"/>
              <a:t>G</a:t>
            </a:r>
            <a:r>
              <a:rPr lang="en-US" altLang="ja-JP" sz="2400" dirty="0" smtClean="0"/>
              <a:t>lobal </a:t>
            </a:r>
            <a:r>
              <a:rPr lang="en-US" altLang="ja-JP" sz="2400" dirty="0" smtClean="0"/>
              <a:t>unique identifier </a:t>
            </a:r>
            <a:r>
              <a:rPr lang="en-US" altLang="ja-JP" sz="2400" dirty="0" smtClean="0"/>
              <a:t>issues </a:t>
            </a:r>
            <a:r>
              <a:rPr lang="en-US" altLang="ja-JP" sz="2400" dirty="0" smtClean="0">
                <a:solidFill>
                  <a:srgbClr val="FF0000"/>
                </a:solidFill>
              </a:rPr>
              <a:t>Freek &amp; </a:t>
            </a:r>
            <a:r>
              <a:rPr lang="en-US" altLang="ja-JP" sz="2400" dirty="0" err="1" smtClean="0">
                <a:solidFill>
                  <a:srgbClr val="FF0000"/>
                </a:solidFill>
              </a:rPr>
              <a:t>Inder</a:t>
            </a:r>
            <a:endParaRPr lang="en-US" altLang="ja-JP" sz="2400" dirty="0" smtClean="0">
              <a:solidFill>
                <a:srgbClr val="FF0000"/>
              </a:solidFill>
            </a:endParaRPr>
          </a:p>
          <a:p>
            <a:pPr>
              <a:buClr>
                <a:schemeClr val="accent6"/>
              </a:buClr>
            </a:pPr>
            <a:r>
              <a:rPr lang="en-US" altLang="ja-JP" sz="2400" dirty="0" smtClean="0"/>
              <a:t>Implications </a:t>
            </a:r>
            <a:r>
              <a:rPr lang="en-US" altLang="ja-JP" sz="2400" dirty="0" smtClean="0"/>
              <a:t>of </a:t>
            </a:r>
            <a:r>
              <a:rPr lang="en-US" altLang="ja-JP" sz="2400" dirty="0" smtClean="0"/>
              <a:t>unidirectional topologies </a:t>
            </a:r>
            <a:r>
              <a:rPr lang="en-US" altLang="ja-JP" sz="2400" dirty="0" smtClean="0">
                <a:solidFill>
                  <a:srgbClr val="FF0000"/>
                </a:solidFill>
              </a:rPr>
              <a:t>Martin &amp; </a:t>
            </a:r>
            <a:r>
              <a:rPr lang="en-US" altLang="ja-JP" sz="2400" dirty="0" err="1" smtClean="0">
                <a:solidFill>
                  <a:srgbClr val="FF0000"/>
                </a:solidFill>
              </a:rPr>
              <a:t>Gigi</a:t>
            </a:r>
            <a:endParaRPr lang="en-US" altLang="ja-JP" sz="2400" dirty="0" smtClean="0">
              <a:solidFill>
                <a:srgbClr val="FF0000"/>
              </a:solidFill>
            </a:endParaRPr>
          </a:p>
          <a:p>
            <a:pPr>
              <a:buClr>
                <a:schemeClr val="accent6"/>
              </a:buClr>
            </a:pPr>
            <a:r>
              <a:rPr lang="en-US" altLang="ja-JP" sz="2400" dirty="0" smtClean="0"/>
              <a:t>U</a:t>
            </a:r>
            <a:r>
              <a:rPr lang="en-US" altLang="ja-JP" sz="2400" dirty="0" smtClean="0"/>
              <a:t>se</a:t>
            </a:r>
            <a:r>
              <a:rPr lang="en-US" altLang="ja-JP" sz="2400" dirty="0" smtClean="0"/>
              <a:t>-case for </a:t>
            </a:r>
            <a:r>
              <a:rPr lang="en-US" altLang="ja-JP" sz="2400" dirty="0" smtClean="0"/>
              <a:t>protection </a:t>
            </a:r>
            <a:r>
              <a:rPr lang="en-US" altLang="ja-JP" sz="2400" dirty="0" smtClean="0">
                <a:solidFill>
                  <a:srgbClr val="FF0000"/>
                </a:solidFill>
              </a:rPr>
              <a:t>John </a:t>
            </a:r>
            <a:r>
              <a:rPr lang="en-US" altLang="ja-JP" sz="2400" dirty="0" err="1" smtClean="0">
                <a:solidFill>
                  <a:srgbClr val="FF0000"/>
                </a:solidFill>
              </a:rPr>
              <a:t>MacAuley</a:t>
            </a:r>
            <a:endParaRPr lang="en-US" altLang="ja-JP" sz="2400" dirty="0" smtClean="0">
              <a:solidFill>
                <a:srgbClr val="FF0000"/>
              </a:solidFill>
            </a:endParaRPr>
          </a:p>
          <a:p>
            <a:pPr>
              <a:buClr>
                <a:schemeClr val="accent6"/>
              </a:buClr>
            </a:pPr>
            <a:r>
              <a:rPr lang="en-US" altLang="ja-JP" sz="2400" dirty="0" smtClean="0"/>
              <a:t>Revise definition </a:t>
            </a:r>
            <a:r>
              <a:rPr lang="en-US" altLang="ja-JP" sz="2400" dirty="0" smtClean="0"/>
              <a:t>of </a:t>
            </a:r>
            <a:r>
              <a:rPr lang="en-US" altLang="ja-JP" sz="2400" dirty="0" smtClean="0"/>
              <a:t>multiplexing </a:t>
            </a:r>
            <a:r>
              <a:rPr lang="en-US" altLang="ja-JP" sz="2400" dirty="0" smtClean="0">
                <a:solidFill>
                  <a:srgbClr val="FF0000"/>
                </a:solidFill>
              </a:rPr>
              <a:t>Jerry &amp; Freek</a:t>
            </a:r>
          </a:p>
          <a:p>
            <a:pPr>
              <a:buClr>
                <a:schemeClr val="accent6"/>
              </a:buClr>
            </a:pPr>
            <a:r>
              <a:rPr lang="en-US" altLang="ja-JP" sz="2400" dirty="0" smtClean="0"/>
              <a:t>Setup a teleconference </a:t>
            </a:r>
            <a:r>
              <a:rPr lang="en-US" altLang="ja-JP" sz="2400" dirty="0" err="1" smtClean="0">
                <a:solidFill>
                  <a:srgbClr val="FF0000"/>
                </a:solidFill>
              </a:rPr>
              <a:t>Jeroen</a:t>
            </a:r>
            <a:endParaRPr lang="en-US" altLang="ja-JP" sz="2400" dirty="0" smtClean="0">
              <a:solidFill>
                <a:srgbClr val="FF0000"/>
              </a:solidFill>
            </a:endParaRPr>
          </a:p>
          <a:p>
            <a:pPr>
              <a:buClr>
                <a:schemeClr val="accent6"/>
              </a:buClr>
            </a:pPr>
            <a:r>
              <a:rPr lang="en-US" altLang="ja-JP" sz="2400" dirty="0" smtClean="0"/>
              <a:t>Apply the </a:t>
            </a:r>
            <a:r>
              <a:rPr lang="en-US" altLang="ja-JP" sz="2400" dirty="0" smtClean="0"/>
              <a:t>schema to the </a:t>
            </a:r>
            <a:r>
              <a:rPr lang="en-US" altLang="ja-JP" sz="2400" dirty="0" smtClean="0"/>
              <a:t>Dynamic </a:t>
            </a:r>
            <a:r>
              <a:rPr lang="en-US" altLang="ja-JP" sz="2400" dirty="0" err="1" smtClean="0"/>
              <a:t>Gole</a:t>
            </a:r>
            <a:r>
              <a:rPr lang="en-US" altLang="ja-JP" sz="2400" dirty="0" smtClean="0"/>
              <a:t> demonstration </a:t>
            </a:r>
            <a:r>
              <a:rPr lang="en-US" altLang="ja-JP" sz="2400" dirty="0" smtClean="0">
                <a:solidFill>
                  <a:srgbClr val="FF0000"/>
                </a:solidFill>
              </a:rPr>
              <a:t>Vangelis &amp; </a:t>
            </a:r>
            <a:r>
              <a:rPr lang="en-US" altLang="ja-JP" sz="2400" dirty="0" err="1" smtClean="0">
                <a:solidFill>
                  <a:srgbClr val="FF0000"/>
                </a:solidFill>
              </a:rPr>
              <a:t>Jeroen</a:t>
            </a:r>
            <a:endParaRPr lang="en-US" altLang="ja-JP" sz="2400" dirty="0" smtClean="0"/>
          </a:p>
          <a:p>
            <a:pPr>
              <a:buClr>
                <a:schemeClr val="accent6"/>
              </a:buClr>
            </a:pPr>
            <a:r>
              <a:rPr lang="en-US" altLang="ja-JP" sz="2400" dirty="0" smtClean="0"/>
              <a:t>Write </a:t>
            </a:r>
            <a:r>
              <a:rPr lang="en-US" altLang="ja-JP" sz="2400" dirty="0" smtClean="0"/>
              <a:t>a spec on the delegation of </a:t>
            </a:r>
            <a:r>
              <a:rPr lang="en-US" altLang="ja-JP" sz="2400" dirty="0" err="1" smtClean="0"/>
              <a:t>urn:ogf</a:t>
            </a:r>
            <a:r>
              <a:rPr lang="en-US" altLang="ja-JP" sz="2400" dirty="0" smtClean="0"/>
              <a:t> </a:t>
            </a:r>
            <a:r>
              <a:rPr lang="en-US" altLang="ja-JP" sz="2400" dirty="0" smtClean="0"/>
              <a:t>namespace </a:t>
            </a:r>
            <a:r>
              <a:rPr lang="en-US" altLang="ja-JP" sz="2400" dirty="0" smtClean="0">
                <a:solidFill>
                  <a:srgbClr val="FF0000"/>
                </a:solidFill>
              </a:rPr>
              <a:t>Freek &amp; Richard</a:t>
            </a:r>
          </a:p>
        </p:txBody>
      </p:sp>
      <p:sp>
        <p:nvSpPr>
          <p:cNvPr id="4" name="Footer Placeholder 3"/>
          <p:cNvSpPr>
            <a:spLocks noGrp="1"/>
          </p:cNvSpPr>
          <p:nvPr>
            <p:ph type="ftr" sz="quarter" idx="10"/>
          </p:nvPr>
        </p:nvSpPr>
        <p:spPr/>
        <p:txBody>
          <a:bodyPr/>
          <a:lstStyle/>
          <a:p>
            <a:fld id="{D90DB28C-AC42-A44B-98A5-FA4DED42F06D}" type="slidenum">
              <a:rPr lang="ja-JP" altLang="en-US" smtClean="0"/>
              <a:pPr/>
              <a:t>7</a:t>
            </a:fld>
            <a:endParaRPr lang="en-US" altLang="ja-JP"/>
          </a:p>
        </p:txBody>
      </p:sp>
      <p:sp>
        <p:nvSpPr>
          <p:cNvPr id="5" name="Rectangle 4"/>
          <p:cNvSpPr/>
          <p:nvPr/>
        </p:nvSpPr>
        <p:spPr>
          <a:xfrm>
            <a:off x="1066800" y="3089701"/>
            <a:ext cx="70104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dirty="0" smtClean="0"/>
              <a:t>On Monday, Chin,</a:t>
            </a:r>
            <a:r>
              <a:rPr lang="en-US" dirty="0" smtClean="0"/>
              <a:t> Freek, </a:t>
            </a:r>
            <a:r>
              <a:rPr lang="en-US" dirty="0" smtClean="0"/>
              <a:t>Guy,</a:t>
            </a:r>
            <a:r>
              <a:rPr lang="en-US" dirty="0" smtClean="0"/>
              <a:t> </a:t>
            </a:r>
            <a:r>
              <a:rPr lang="en-US" dirty="0" err="1" smtClean="0"/>
              <a:t>Inder</a:t>
            </a:r>
            <a:r>
              <a:rPr lang="en-US" dirty="0" smtClean="0"/>
              <a:t>, Jason, </a:t>
            </a:r>
            <a:r>
              <a:rPr lang="en-US" dirty="0" err="1" smtClean="0"/>
              <a:t>Jeroen</a:t>
            </a:r>
            <a:r>
              <a:rPr lang="en-US" dirty="0" smtClean="0"/>
              <a:t>,</a:t>
            </a:r>
            <a:r>
              <a:rPr lang="en-US" dirty="0" smtClean="0"/>
              <a:t> and John had an ad-hoc meeting.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Revised</a:t>
            </a:r>
            <a:endParaRPr lang="en-US" dirty="0"/>
          </a:p>
        </p:txBody>
      </p:sp>
      <p:sp>
        <p:nvSpPr>
          <p:cNvPr id="3" name="Content Placeholder 2"/>
          <p:cNvSpPr>
            <a:spLocks noGrp="1"/>
          </p:cNvSpPr>
          <p:nvPr>
            <p:ph idx="1"/>
          </p:nvPr>
        </p:nvSpPr>
        <p:spPr>
          <a:xfrm>
            <a:off x="685800" y="1524000"/>
            <a:ext cx="7772400" cy="4524315"/>
          </a:xfrm>
        </p:spPr>
        <p:txBody>
          <a:bodyPr>
            <a:spAutoFit/>
          </a:bodyPr>
          <a:lstStyle/>
          <a:p>
            <a:pPr>
              <a:buClr>
                <a:schemeClr val="accent6"/>
              </a:buClr>
              <a:buNone/>
            </a:pPr>
            <a:r>
              <a:rPr lang="en-US" altLang="ja-JP" sz="2400" b="1" dirty="0" smtClean="0"/>
              <a:t>Procedural</a:t>
            </a:r>
          </a:p>
          <a:p>
            <a:pPr>
              <a:buClr>
                <a:schemeClr val="accent6"/>
              </a:buClr>
            </a:pPr>
            <a:r>
              <a:rPr lang="en-US" altLang="ja-JP" sz="2400" dirty="0" smtClean="0"/>
              <a:t>Future of NML</a:t>
            </a:r>
          </a:p>
          <a:p>
            <a:pPr lvl="1">
              <a:buClr>
                <a:schemeClr val="accent6"/>
              </a:buClr>
            </a:pPr>
            <a:r>
              <a:rPr lang="en-US" altLang="ja-JP" sz="2000" dirty="0" err="1" smtClean="0"/>
              <a:t>Editor(s</a:t>
            </a:r>
            <a:r>
              <a:rPr lang="en-US" altLang="ja-JP" sz="2000" dirty="0" smtClean="0"/>
              <a:t>) for schema document</a:t>
            </a:r>
          </a:p>
          <a:p>
            <a:pPr lvl="1">
              <a:buClr>
                <a:schemeClr val="accent6"/>
              </a:buClr>
            </a:pPr>
            <a:r>
              <a:rPr lang="en-US" altLang="ja-JP" sz="2000" dirty="0" smtClean="0"/>
              <a:t>Implementers</a:t>
            </a:r>
          </a:p>
          <a:p>
            <a:pPr>
              <a:buClr>
                <a:schemeClr val="accent6"/>
              </a:buClr>
              <a:buNone/>
            </a:pPr>
            <a:endParaRPr lang="en-US" altLang="ja-JP" sz="1800" dirty="0" smtClean="0"/>
          </a:p>
          <a:p>
            <a:pPr>
              <a:buClr>
                <a:schemeClr val="accent6"/>
              </a:buClr>
              <a:buNone/>
            </a:pPr>
            <a:r>
              <a:rPr lang="en-US" altLang="ja-JP" sz="2400" b="1" dirty="0" smtClean="0"/>
              <a:t>Technical</a:t>
            </a:r>
          </a:p>
          <a:p>
            <a:pPr>
              <a:buClr>
                <a:schemeClr val="accent6"/>
              </a:buClr>
            </a:pPr>
            <a:r>
              <a:rPr lang="en-US" altLang="ja-JP" sz="2400" dirty="0" smtClean="0"/>
              <a:t>Identifier Syntax</a:t>
            </a:r>
          </a:p>
          <a:p>
            <a:pPr>
              <a:buClr>
                <a:schemeClr val="accent6"/>
              </a:buClr>
            </a:pPr>
            <a:r>
              <a:rPr lang="en-US" altLang="ja-JP" sz="2400" dirty="0" smtClean="0"/>
              <a:t>Relations</a:t>
            </a:r>
          </a:p>
          <a:p>
            <a:pPr>
              <a:buClr>
                <a:schemeClr val="accent6"/>
              </a:buClr>
            </a:pPr>
            <a:r>
              <a:rPr lang="en-US" altLang="ja-JP" sz="2400" dirty="0" smtClean="0"/>
              <a:t>Unidirectional / Bidirectional</a:t>
            </a:r>
          </a:p>
          <a:p>
            <a:pPr>
              <a:buClr>
                <a:schemeClr val="accent6"/>
              </a:buClr>
              <a:buNone/>
            </a:pPr>
            <a:endParaRPr lang="en-US" altLang="ja-JP" sz="1200" dirty="0" smtClean="0"/>
          </a:p>
          <a:p>
            <a:pPr>
              <a:buClr>
                <a:schemeClr val="accent6"/>
              </a:buClr>
              <a:tabLst>
                <a:tab pos="4927600" algn="l"/>
              </a:tabLst>
            </a:pPr>
            <a:r>
              <a:rPr lang="en-US" altLang="ja-JP" sz="2400" dirty="0" smtClean="0"/>
              <a:t>Open Issues	</a:t>
            </a:r>
            <a:r>
              <a:rPr lang="en-US" altLang="ja-JP" sz="2400" dirty="0" smtClean="0">
                <a:solidFill>
                  <a:schemeClr val="accent2"/>
                </a:solidFill>
              </a:rPr>
              <a:t>⇠</a:t>
            </a:r>
            <a:r>
              <a:rPr lang="en-US" altLang="ja-JP" sz="2400" dirty="0" smtClean="0">
                <a:solidFill>
                  <a:schemeClr val="accent2"/>
                </a:solidFill>
                <a:sym typeface="Wingdings"/>
              </a:rPr>
              <a:t> Tomorrow</a:t>
            </a:r>
            <a:endParaRPr lang="en-US" altLang="ja-JP" sz="2400" dirty="0" smtClean="0">
              <a:solidFill>
                <a:schemeClr val="accent2"/>
              </a:solidFill>
            </a:endParaRPr>
          </a:p>
        </p:txBody>
      </p:sp>
      <p:sp>
        <p:nvSpPr>
          <p:cNvPr id="4" name="Footer Placeholder 3"/>
          <p:cNvSpPr>
            <a:spLocks noGrp="1"/>
          </p:cNvSpPr>
          <p:nvPr>
            <p:ph type="ftr" sz="quarter" idx="10"/>
          </p:nvPr>
        </p:nvSpPr>
        <p:spPr/>
        <p:txBody>
          <a:bodyPr/>
          <a:lstStyle/>
          <a:p>
            <a:fld id="{D90DB28C-AC42-A44B-98A5-FA4DED42F06D}" type="slidenum">
              <a:rPr lang="ja-JP" altLang="en-US" smtClean="0"/>
              <a:pPr/>
              <a:t>8</a:t>
            </a:fld>
            <a:endParaRPr lang="en-US" altLang="ja-JP"/>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Schema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9</a:t>
            </a:fld>
            <a:endParaRPr lang="en-US" altLang="ja-JP"/>
          </a:p>
        </p:txBody>
      </p:sp>
      <p:pic>
        <p:nvPicPr>
          <p:cNvPr id="8" name="Picture 7" descr="NML-schema.png"/>
          <p:cNvPicPr>
            <a:picLocks noChangeAspect="1"/>
          </p:cNvPicPr>
          <p:nvPr/>
        </p:nvPicPr>
        <p:blipFill>
          <a:blip r:embed="rId2"/>
          <a:stretch>
            <a:fillRect/>
          </a:stretch>
        </p:blipFill>
        <p:spPr>
          <a:xfrm>
            <a:off x="263431" y="1143000"/>
            <a:ext cx="8651969" cy="5638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4799</TotalTime>
  <Words>3181</Words>
  <Application>Microsoft Macintosh PowerPoint</Application>
  <PresentationFormat>On-screen Show (4:3)</PresentationFormat>
  <Paragraphs>457</Paragraphs>
  <Slides>46</Slides>
  <Notes>15</Notes>
  <HiddenSlides>16</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OGF PowerPoint Template v1.5</vt:lpstr>
      <vt:lpstr>NML Progress</vt:lpstr>
      <vt:lpstr>OGF IPR Policies Apply</vt:lpstr>
      <vt:lpstr>OGF IPR Policies Apply</vt:lpstr>
      <vt:lpstr>Agenda</vt:lpstr>
      <vt:lpstr>OGF27: Topical Volunteers</vt:lpstr>
      <vt:lpstr>OGF28: Topical Volunteers</vt:lpstr>
      <vt:lpstr>OGF29: Topical Volunteers</vt:lpstr>
      <vt:lpstr>Agenda Revised</vt:lpstr>
      <vt:lpstr>Current Schema</vt:lpstr>
      <vt:lpstr>Future of NML-WG</vt:lpstr>
      <vt:lpstr>Working Group History</vt:lpstr>
      <vt:lpstr>Working Group Future</vt:lpstr>
      <vt:lpstr>Identifiers</vt:lpstr>
      <vt:lpstr>Identifiers</vt:lpstr>
      <vt:lpstr>Identifiers in XML</vt:lpstr>
      <vt:lpstr>Relations</vt:lpstr>
      <vt:lpstr>Scenario 1/2</vt:lpstr>
      <vt:lpstr>Scenario 2/2</vt:lpstr>
      <vt:lpstr>Relations: Serial Compound</vt:lpstr>
      <vt:lpstr>Relations: Parallel Compound</vt:lpstr>
      <vt:lpstr>Relations: Adaptation</vt:lpstr>
      <vt:lpstr>Relations: VLAN 8</vt:lpstr>
      <vt:lpstr>Relations: All Together Now</vt:lpstr>
      <vt:lpstr>Unidirectional vs. Bidirectional</vt:lpstr>
      <vt:lpstr>Previous Decision</vt:lpstr>
      <vt:lpstr>Bidirectional Link</vt:lpstr>
      <vt:lpstr>Proposal 1</vt:lpstr>
      <vt:lpstr>Link A-B-C</vt:lpstr>
      <vt:lpstr>Link A-B-C: Proposal 2</vt:lpstr>
      <vt:lpstr>Open Issues</vt:lpstr>
      <vt:lpstr>Open Issues</vt:lpstr>
      <vt:lpstr>Cross Connect Discussion</vt:lpstr>
      <vt:lpstr>Basic Properties</vt:lpstr>
      <vt:lpstr>Functions</vt:lpstr>
      <vt:lpstr>Questions</vt:lpstr>
      <vt:lpstr>Channels</vt:lpstr>
      <vt:lpstr>Channels</vt:lpstr>
      <vt:lpstr>Multi-Layer Path Use Cases</vt:lpstr>
      <vt:lpstr>Use Case 1: Horizontal Partitioning</vt:lpstr>
      <vt:lpstr>Use Case 2: Vertical Partitioning</vt:lpstr>
      <vt:lpstr>Virtualisation Discussion</vt:lpstr>
      <vt:lpstr>Virtualization</vt:lpstr>
      <vt:lpstr>Addenda to Proposals</vt:lpstr>
      <vt:lpstr>Yeah or Nay</vt:lpstr>
      <vt:lpstr>Some Questions</vt:lpstr>
      <vt:lpstr>Full Copyright Notice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76</cp:revision>
  <cp:lastPrinted>2006-08-17T17:55:00Z</cp:lastPrinted>
  <dcterms:created xsi:type="dcterms:W3CDTF">2010-10-26T11:18:10Z</dcterms:created>
  <dcterms:modified xsi:type="dcterms:W3CDTF">2010-10-27T14:08:58Z</dcterms:modified>
</cp:coreProperties>
</file>