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Default Extension="pdf" ContentType="application/pdf"/>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25"/>
  </p:notesMasterIdLst>
  <p:handoutMasterIdLst>
    <p:handoutMasterId r:id="rId26"/>
  </p:handoutMasterIdLst>
  <p:sldIdLst>
    <p:sldId id="259" r:id="rId2"/>
    <p:sldId id="264" r:id="rId3"/>
    <p:sldId id="286" r:id="rId4"/>
    <p:sldId id="327" r:id="rId5"/>
    <p:sldId id="270" r:id="rId6"/>
    <p:sldId id="332" r:id="rId7"/>
    <p:sldId id="278" r:id="rId8"/>
    <p:sldId id="331" r:id="rId9"/>
    <p:sldId id="337" r:id="rId10"/>
    <p:sldId id="341" r:id="rId11"/>
    <p:sldId id="342" r:id="rId12"/>
    <p:sldId id="343" r:id="rId13"/>
    <p:sldId id="340" r:id="rId14"/>
    <p:sldId id="339" r:id="rId15"/>
    <p:sldId id="347" r:id="rId16"/>
    <p:sldId id="348" r:id="rId17"/>
    <p:sldId id="335" r:id="rId18"/>
    <p:sldId id="336" r:id="rId19"/>
    <p:sldId id="344" r:id="rId20"/>
    <p:sldId id="345" r:id="rId21"/>
    <p:sldId id="351" r:id="rId22"/>
    <p:sldId id="349" r:id="rId23"/>
    <p:sldId id="350" r:id="rId24"/>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hiddenSlides="1"/>
  <p:clrMru>
    <a:srgbClr val="4E402A"/>
    <a:srgbClr val="E4B3AD"/>
    <a:srgbClr val="F0DDB9"/>
    <a:srgbClr val="5DAD41"/>
    <a:srgbClr val="1E58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7876" autoAdjust="0"/>
    <p:restoredTop sz="93275" autoAdjust="0"/>
  </p:normalViewPr>
  <p:slideViewPr>
    <p:cSldViewPr>
      <p:cViewPr>
        <p:scale>
          <a:sx n="100" d="100"/>
          <a:sy n="100" d="100"/>
        </p:scale>
        <p:origin x="-608" y="-168"/>
      </p:cViewPr>
      <p:guideLst>
        <p:guide orient="horz" pos="2208"/>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E16DE7F0-08BD-4B4A-B45A-52B86B934DE6}" type="slidenum">
              <a:rPr lang="ja-JP" altLang="en-US"/>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D41F7C01-DFA4-6D48-A305-1DC4739CF012}"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26BFE-E8F9-C949-A4C8-DE93C3E3D262}"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26BFE-E8F9-C949-A4C8-DE93C3E3D262}" type="slidenum">
              <a:rPr lang="ja-JP" altLang="en-US"/>
              <a:pPr/>
              <a:t>3</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5</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charset="0"/>
              <a:buNone/>
              <a:defRPr sz="2800">
                <a:solidFill>
                  <a:schemeClr val="bg1"/>
                </a:solidFill>
              </a:defRPr>
            </a:lvl1pPr>
          </a:lstStyle>
          <a:p>
            <a:r>
              <a:rPr lang="en-US" altLang="ja-JP"/>
              <a:t>Formatvorlage des Untertitelmasters durch Klicken bearbeiten</a:t>
            </a:r>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CE2B45AF-092E-4041-BFA3-303E5F060AE4}"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15708186-8EBB-3542-B320-0B97B56E9C78}"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3A89D963-6B98-E842-99E9-A858A8114BEE}"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fld id="{B683022E-E41A-5B4C-846D-A3B2D46BE784}"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fld id="{E174648C-2C41-B742-8773-41670124B5FA}"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fld id="{7DC17E06-CE10-F246-B224-4ED7C592BEE4}"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fld id="{1CB6D772-EFEE-434F-97F8-28942E3DF258}"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fld id="{BE69CAC1-9ABD-D74A-A280-FB9E2760D39A}"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A778A468-EC9F-F74B-B8C1-F72F9AFF19CB}"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815ADBE0-45CD-2148-9FE9-9077ADB1409F}"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925D962B-5B02-5D44-8DFA-E427032EA04D}"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prstTxWarp prst="textNoShape">
              <a:avLst/>
            </a:prstTxWarp>
          </a:bodyPr>
          <a:lstStyle/>
          <a:p>
            <a:pPr algn="l" eaLnBrk="1" hangingPunct="1">
              <a:spcBef>
                <a:spcPct val="20000"/>
              </a:spcBef>
              <a:buClr>
                <a:schemeClr val="accent2"/>
              </a:buClr>
              <a:buFont typeface="Times"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Textmasterformate durch Klicken bearbeiten</a:t>
            </a:r>
          </a:p>
          <a:p>
            <a:pPr lvl="1"/>
            <a:r>
              <a:rPr lang="en-US" altLang="ja-JP"/>
              <a:t>Zweite Ebene</a:t>
            </a:r>
          </a:p>
          <a:p>
            <a:pPr lvl="2"/>
            <a:r>
              <a:rPr lang="en-US" altLang="ja-JP"/>
              <a:t>Dritte Ebene</a:t>
            </a:r>
          </a:p>
          <a:p>
            <a:pPr lvl="3"/>
            <a:r>
              <a:rPr lang="en-US" altLang="ja-JP"/>
              <a:t>Vierte Ebene</a:t>
            </a:r>
          </a:p>
          <a:p>
            <a:pPr lvl="4"/>
            <a:r>
              <a:rPr lang="en-US" altLang="ja-JP"/>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fontAlgn="base">
        <a:spcBef>
          <a:spcPct val="0"/>
        </a:spcBef>
        <a:spcAft>
          <a:spcPct val="0"/>
        </a:spcAft>
        <a:defRPr sz="3500">
          <a:solidFill>
            <a:schemeClr val="tx1"/>
          </a:solidFill>
          <a:latin typeface="+mj-lt"/>
          <a:ea typeface="+mj-ea"/>
          <a:cs typeface="+mj-cs"/>
        </a:defRPr>
      </a:lvl1pPr>
      <a:lvl2pPr algn="l" rtl="0" fontAlgn="base">
        <a:spcBef>
          <a:spcPct val="0"/>
        </a:spcBef>
        <a:spcAft>
          <a:spcPct val="0"/>
        </a:spcAft>
        <a:defRPr sz="3500">
          <a:solidFill>
            <a:schemeClr val="tx1"/>
          </a:solidFill>
          <a:latin typeface="Arial" charset="0"/>
          <a:ea typeface="ＭＳ Ｐゴシック" charset="-128"/>
          <a:cs typeface="ＭＳ Ｐゴシック" charset="-128"/>
        </a:defRPr>
      </a:lvl2pPr>
      <a:lvl3pPr algn="l" rtl="0" fontAlgn="base">
        <a:spcBef>
          <a:spcPct val="0"/>
        </a:spcBef>
        <a:spcAft>
          <a:spcPct val="0"/>
        </a:spcAft>
        <a:defRPr sz="3500">
          <a:solidFill>
            <a:schemeClr val="tx1"/>
          </a:solidFill>
          <a:latin typeface="Arial" charset="0"/>
          <a:ea typeface="ＭＳ Ｐゴシック" charset="-128"/>
          <a:cs typeface="ＭＳ Ｐゴシック" charset="-128"/>
        </a:defRPr>
      </a:lvl3pPr>
      <a:lvl4pPr algn="l" rtl="0" fontAlgn="base">
        <a:spcBef>
          <a:spcPct val="0"/>
        </a:spcBef>
        <a:spcAft>
          <a:spcPct val="0"/>
        </a:spcAft>
        <a:defRPr sz="3500">
          <a:solidFill>
            <a:schemeClr val="tx1"/>
          </a:solidFill>
          <a:latin typeface="Arial" charset="0"/>
          <a:ea typeface="ＭＳ Ｐゴシック" charset="-128"/>
          <a:cs typeface="ＭＳ Ｐゴシック" charset="-128"/>
        </a:defRPr>
      </a:lvl4pPr>
      <a:lvl5pPr algn="l" rtl="0" fontAlgn="base">
        <a:spcBef>
          <a:spcPct val="0"/>
        </a:spcBef>
        <a:spcAft>
          <a:spcPct val="0"/>
        </a:spcAft>
        <a:defRPr sz="3500">
          <a:solidFill>
            <a:schemeClr val="tx1"/>
          </a:solidFill>
          <a:latin typeface="Arial" charset="0"/>
          <a:ea typeface="ＭＳ Ｐゴシック" charset="-128"/>
          <a:cs typeface="ＭＳ Ｐゴシック" charset="-128"/>
        </a:defRPr>
      </a:lvl5pPr>
      <a:lvl6pPr marL="457200" algn="l" rtl="0" fontAlgn="base">
        <a:spcBef>
          <a:spcPct val="0"/>
        </a:spcBef>
        <a:spcAft>
          <a:spcPct val="0"/>
        </a:spcAft>
        <a:defRPr sz="3500">
          <a:solidFill>
            <a:schemeClr val="tx1"/>
          </a:solidFill>
          <a:latin typeface="Arial" charset="0"/>
          <a:ea typeface="ＭＳ Ｐゴシック" charset="-128"/>
          <a:cs typeface="ＭＳ Ｐゴシック" charset="-128"/>
        </a:defRPr>
      </a:lvl6pPr>
      <a:lvl7pPr marL="914400" algn="l" rtl="0" fontAlgn="base">
        <a:spcBef>
          <a:spcPct val="0"/>
        </a:spcBef>
        <a:spcAft>
          <a:spcPct val="0"/>
        </a:spcAft>
        <a:defRPr sz="3500">
          <a:solidFill>
            <a:schemeClr val="tx1"/>
          </a:solidFill>
          <a:latin typeface="Arial" charset="0"/>
          <a:ea typeface="ＭＳ Ｐゴシック" charset="-128"/>
          <a:cs typeface="ＭＳ Ｐゴシック" charset="-128"/>
        </a:defRPr>
      </a:lvl7pPr>
      <a:lvl8pPr marL="1371600" algn="l" rtl="0" fontAlgn="base">
        <a:spcBef>
          <a:spcPct val="0"/>
        </a:spcBef>
        <a:spcAft>
          <a:spcPct val="0"/>
        </a:spcAft>
        <a:defRPr sz="3500">
          <a:solidFill>
            <a:schemeClr val="tx1"/>
          </a:solidFill>
          <a:latin typeface="Arial" charset="0"/>
          <a:ea typeface="ＭＳ Ｐゴシック" charset="-128"/>
          <a:cs typeface="ＭＳ Ｐゴシック" charset="-128"/>
        </a:defRPr>
      </a:lvl8pPr>
      <a:lvl9pPr marL="1828800" algn="l" rtl="0" fontAlgn="base">
        <a:spcBef>
          <a:spcPct val="0"/>
        </a:spcBef>
        <a:spcAft>
          <a:spcPct val="0"/>
        </a:spcAft>
        <a:defRPr sz="3500">
          <a:solidFill>
            <a:schemeClr val="tx1"/>
          </a:solidFill>
          <a:latin typeface="Arial" charset="0"/>
          <a:ea typeface="ＭＳ Ｐゴシック" charset="-128"/>
          <a:cs typeface="ＭＳ Ｐゴシック" charset="-128"/>
        </a:defRPr>
      </a:lvl9pPr>
    </p:titleStyle>
    <p:bodyStyle>
      <a:lvl1pPr marL="342900" indent="-342900" algn="l" rtl="0" fontAlgn="base">
        <a:spcBef>
          <a:spcPct val="20000"/>
        </a:spcBef>
        <a:spcAft>
          <a:spcPct val="0"/>
        </a:spcAft>
        <a:buClr>
          <a:schemeClr val="accent2"/>
        </a:buClr>
        <a:buFont typeface="Times" charset="0"/>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28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NML Agenda</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OGF 34, Oxford</a:t>
            </a:r>
            <a:endParaRPr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Bidirectional Compound Link</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10</a:t>
            </a:fld>
            <a:endParaRPr lang="en-US" altLang="ja-JP"/>
          </a:p>
        </p:txBody>
      </p:sp>
      <p:sp>
        <p:nvSpPr>
          <p:cNvPr id="5" name="Rectangle 4"/>
          <p:cNvSpPr/>
          <p:nvPr/>
        </p:nvSpPr>
        <p:spPr bwMode="auto">
          <a:xfrm>
            <a:off x="228600" y="2514600"/>
            <a:ext cx="1295400" cy="2133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Switch A</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6" name="Rectangle 5"/>
          <p:cNvSpPr/>
          <p:nvPr/>
        </p:nvSpPr>
        <p:spPr bwMode="auto">
          <a:xfrm>
            <a:off x="3962400" y="2514600"/>
            <a:ext cx="1295400" cy="2133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Switch B</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7" name="Rectangle 6"/>
          <p:cNvSpPr/>
          <p:nvPr/>
        </p:nvSpPr>
        <p:spPr bwMode="auto">
          <a:xfrm>
            <a:off x="7696200" y="2514600"/>
            <a:ext cx="1295400" cy="2133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Switch </a:t>
            </a:r>
            <a:r>
              <a:rPr lang="en-US" dirty="0" smtClean="0"/>
              <a:t>C</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9" name="Straight Arrow Connector 8"/>
          <p:cNvCxnSpPr/>
          <p:nvPr/>
        </p:nvCxnSpPr>
        <p:spPr bwMode="auto">
          <a:xfrm>
            <a:off x="1524000" y="3048000"/>
            <a:ext cx="2438400" cy="1588"/>
          </a:xfrm>
          <a:prstGeom prst="straightConnector1">
            <a:avLst/>
          </a:prstGeom>
          <a:solidFill>
            <a:schemeClr val="accent1"/>
          </a:solidFill>
          <a:ln w="41275" cap="flat" cmpd="sng" algn="ctr">
            <a:solidFill>
              <a:schemeClr val="tx1"/>
            </a:solidFill>
            <a:prstDash val="solid"/>
            <a:round/>
            <a:headEnd type="none" w="med" len="med"/>
            <a:tailEnd type="arrow" w="med" len="med"/>
          </a:ln>
          <a:effectLst/>
        </p:spPr>
      </p:cxnSp>
      <p:cxnSp>
        <p:nvCxnSpPr>
          <p:cNvPr id="12" name="Straight Arrow Connector 11"/>
          <p:cNvCxnSpPr/>
          <p:nvPr/>
        </p:nvCxnSpPr>
        <p:spPr bwMode="auto">
          <a:xfrm>
            <a:off x="5257800" y="3048000"/>
            <a:ext cx="2438400" cy="1588"/>
          </a:xfrm>
          <a:prstGeom prst="straightConnector1">
            <a:avLst/>
          </a:prstGeom>
          <a:solidFill>
            <a:schemeClr val="accent1"/>
          </a:solidFill>
          <a:ln w="41275" cap="flat" cmpd="sng" algn="ctr">
            <a:solidFill>
              <a:schemeClr val="tx1"/>
            </a:solidFill>
            <a:prstDash val="solid"/>
            <a:round/>
            <a:headEnd type="none" w="med" len="med"/>
            <a:tailEnd type="arrow" w="med" len="med"/>
          </a:ln>
          <a:effectLst/>
        </p:spPr>
      </p:cxnSp>
      <p:cxnSp>
        <p:nvCxnSpPr>
          <p:cNvPr id="14" name="Straight Arrow Connector 13"/>
          <p:cNvCxnSpPr/>
          <p:nvPr/>
        </p:nvCxnSpPr>
        <p:spPr bwMode="auto">
          <a:xfrm>
            <a:off x="1524000" y="4038600"/>
            <a:ext cx="2438400" cy="1588"/>
          </a:xfrm>
          <a:prstGeom prst="straightConnector1">
            <a:avLst/>
          </a:prstGeom>
          <a:solidFill>
            <a:schemeClr val="accent1"/>
          </a:solidFill>
          <a:ln w="41275" cap="flat" cmpd="sng" algn="ctr">
            <a:solidFill>
              <a:schemeClr val="tx1"/>
            </a:solidFill>
            <a:prstDash val="solid"/>
            <a:round/>
            <a:headEnd type="arrow" w="med" len="med"/>
            <a:tailEnd type="none" w="med" len="med"/>
          </a:ln>
          <a:effectLst/>
        </p:spPr>
      </p:cxnSp>
      <p:cxnSp>
        <p:nvCxnSpPr>
          <p:cNvPr id="15" name="Straight Arrow Connector 14"/>
          <p:cNvCxnSpPr/>
          <p:nvPr/>
        </p:nvCxnSpPr>
        <p:spPr bwMode="auto">
          <a:xfrm>
            <a:off x="5257800" y="4038600"/>
            <a:ext cx="2438400" cy="1588"/>
          </a:xfrm>
          <a:prstGeom prst="straightConnector1">
            <a:avLst/>
          </a:prstGeom>
          <a:solidFill>
            <a:schemeClr val="accent1"/>
          </a:solidFill>
          <a:ln w="41275" cap="flat" cmpd="sng" algn="ctr">
            <a:solidFill>
              <a:schemeClr val="tx1"/>
            </a:solidFill>
            <a:prstDash val="solid"/>
            <a:round/>
            <a:headEnd type="arrow" w="med" len="med"/>
            <a:tailEnd type="none" w="med" len="med"/>
          </a:ln>
          <a:effectLst/>
        </p:spPr>
      </p:cxnSp>
      <p:cxnSp>
        <p:nvCxnSpPr>
          <p:cNvPr id="16" name="Straight Arrow Connector 15"/>
          <p:cNvCxnSpPr/>
          <p:nvPr/>
        </p:nvCxnSpPr>
        <p:spPr bwMode="auto">
          <a:xfrm>
            <a:off x="3962400" y="3048000"/>
            <a:ext cx="1295400" cy="1588"/>
          </a:xfrm>
          <a:prstGeom prst="straightConnector1">
            <a:avLst/>
          </a:prstGeom>
          <a:solidFill>
            <a:schemeClr val="accent1"/>
          </a:solidFill>
          <a:ln w="41275" cap="flat" cmpd="sng" algn="ctr">
            <a:solidFill>
              <a:schemeClr val="tx1"/>
            </a:solidFill>
            <a:prstDash val="solid"/>
            <a:round/>
            <a:headEnd type="none" w="med" len="med"/>
            <a:tailEnd type="arrow" w="med" len="med"/>
          </a:ln>
          <a:effectLst/>
        </p:spPr>
      </p:cxnSp>
      <p:cxnSp>
        <p:nvCxnSpPr>
          <p:cNvPr id="18" name="Straight Arrow Connector 17"/>
          <p:cNvCxnSpPr/>
          <p:nvPr/>
        </p:nvCxnSpPr>
        <p:spPr bwMode="auto">
          <a:xfrm rot="10800000" flipV="1">
            <a:off x="3962400" y="4039790"/>
            <a:ext cx="1295400" cy="397"/>
          </a:xfrm>
          <a:prstGeom prst="straightConnector1">
            <a:avLst/>
          </a:prstGeom>
          <a:solidFill>
            <a:schemeClr val="accent1"/>
          </a:solidFill>
          <a:ln w="41275" cap="flat" cmpd="sng" algn="ctr">
            <a:solidFill>
              <a:schemeClr val="tx1"/>
            </a:solidFill>
            <a:prstDash val="solid"/>
            <a:round/>
            <a:headEnd type="none" w="med" len="med"/>
            <a:tailEnd type="arrow" w="med" len="med"/>
          </a:ln>
          <a:effec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Bidirectional Compound Link</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11</a:t>
            </a:fld>
            <a:endParaRPr lang="en-US" altLang="ja-JP" dirty="0"/>
          </a:p>
        </p:txBody>
      </p:sp>
      <p:pic>
        <p:nvPicPr>
          <p:cNvPr id="5" name="Picture 4" descr="serial-compound1.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25400" y="1603732"/>
            <a:ext cx="9105900" cy="3019068"/>
          </a:xfrm>
          <a:prstGeom prst="rect">
            <a:avLst/>
          </a:prstGeom>
        </p:spPr>
      </p:pic>
      <p:grpSp>
        <p:nvGrpSpPr>
          <p:cNvPr id="19" name="Group 18"/>
          <p:cNvGrpSpPr/>
          <p:nvPr/>
        </p:nvGrpSpPr>
        <p:grpSpPr>
          <a:xfrm>
            <a:off x="685800" y="4876800"/>
            <a:ext cx="8248081" cy="1452265"/>
            <a:chOff x="685800" y="4876800"/>
            <a:chExt cx="8248081" cy="1452265"/>
          </a:xfrm>
        </p:grpSpPr>
        <p:sp>
          <p:nvSpPr>
            <p:cNvPr id="7" name="Oval 6"/>
            <p:cNvSpPr/>
            <p:nvPr/>
          </p:nvSpPr>
          <p:spPr bwMode="auto">
            <a:xfrm>
              <a:off x="711200" y="5867400"/>
              <a:ext cx="457200" cy="4572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9" name="Straight Arrow Connector 8"/>
            <p:cNvCxnSpPr/>
            <p:nvPr/>
          </p:nvCxnSpPr>
          <p:spPr bwMode="auto">
            <a:xfrm>
              <a:off x="3505200" y="5105400"/>
              <a:ext cx="609600" cy="1588"/>
            </a:xfrm>
            <a:prstGeom prst="straightConnector1">
              <a:avLst/>
            </a:prstGeom>
            <a:solidFill>
              <a:schemeClr val="accent1"/>
            </a:solidFill>
            <a:ln w="53975" cap="flat" cmpd="sng" algn="ctr">
              <a:solidFill>
                <a:schemeClr val="tx1"/>
              </a:solidFill>
              <a:prstDash val="solid"/>
              <a:round/>
              <a:headEnd type="none" w="med" len="med"/>
              <a:tailEnd type="triangle" w="lg" len="lg"/>
            </a:ln>
            <a:effectLst/>
          </p:spPr>
        </p:cxnSp>
        <p:cxnSp>
          <p:nvCxnSpPr>
            <p:cNvPr id="11" name="Straight Connector 10"/>
            <p:cNvCxnSpPr/>
            <p:nvPr/>
          </p:nvCxnSpPr>
          <p:spPr bwMode="auto">
            <a:xfrm>
              <a:off x="6781800" y="5105400"/>
              <a:ext cx="685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Oval 11"/>
            <p:cNvSpPr/>
            <p:nvPr/>
          </p:nvSpPr>
          <p:spPr bwMode="auto">
            <a:xfrm>
              <a:off x="3505200" y="5410200"/>
              <a:ext cx="533400" cy="914400"/>
            </a:xfrm>
            <a:prstGeom prst="ellipse">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3" name="Rectangle 12"/>
            <p:cNvSpPr/>
            <p:nvPr/>
          </p:nvSpPr>
          <p:spPr bwMode="auto">
            <a:xfrm>
              <a:off x="685800" y="4953000"/>
              <a:ext cx="533400" cy="48006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4" name="TextBox 13"/>
            <p:cNvSpPr txBox="1"/>
            <p:nvPr/>
          </p:nvSpPr>
          <p:spPr>
            <a:xfrm>
              <a:off x="1371600" y="4953000"/>
              <a:ext cx="1827243" cy="461665"/>
            </a:xfrm>
            <a:prstGeom prst="rect">
              <a:avLst/>
            </a:prstGeom>
            <a:noFill/>
          </p:spPr>
          <p:txBody>
            <a:bodyPr wrap="none" rtlCol="0">
              <a:spAutoFit/>
            </a:bodyPr>
            <a:lstStyle/>
            <a:p>
              <a:pPr algn="l"/>
              <a:r>
                <a:rPr lang="en-US" dirty="0" smtClean="0"/>
                <a:t>Node object</a:t>
              </a:r>
              <a:endParaRPr lang="en-US" dirty="0"/>
            </a:p>
          </p:txBody>
        </p:sp>
        <p:sp>
          <p:nvSpPr>
            <p:cNvPr id="15" name="TextBox 14"/>
            <p:cNvSpPr txBox="1"/>
            <p:nvPr/>
          </p:nvSpPr>
          <p:spPr>
            <a:xfrm>
              <a:off x="1447800" y="5867400"/>
              <a:ext cx="1659429" cy="461665"/>
            </a:xfrm>
            <a:prstGeom prst="rect">
              <a:avLst/>
            </a:prstGeom>
            <a:noFill/>
          </p:spPr>
          <p:txBody>
            <a:bodyPr wrap="none" rtlCol="0">
              <a:spAutoFit/>
            </a:bodyPr>
            <a:lstStyle/>
            <a:p>
              <a:pPr algn="l"/>
              <a:r>
                <a:rPr lang="en-US" dirty="0" smtClean="0"/>
                <a:t>Port object</a:t>
              </a:r>
              <a:endParaRPr lang="en-US" dirty="0"/>
            </a:p>
          </p:txBody>
        </p:sp>
        <p:sp>
          <p:nvSpPr>
            <p:cNvPr id="16" name="TextBox 15"/>
            <p:cNvSpPr txBox="1"/>
            <p:nvPr/>
          </p:nvSpPr>
          <p:spPr>
            <a:xfrm>
              <a:off x="4267200" y="5791200"/>
              <a:ext cx="3339376" cy="461665"/>
            </a:xfrm>
            <a:prstGeom prst="rect">
              <a:avLst/>
            </a:prstGeom>
            <a:noFill/>
          </p:spPr>
          <p:txBody>
            <a:bodyPr wrap="none" rtlCol="0">
              <a:spAutoFit/>
            </a:bodyPr>
            <a:lstStyle/>
            <a:p>
              <a:pPr algn="l"/>
              <a:r>
                <a:rPr lang="en-US" dirty="0" err="1" smtClean="0"/>
                <a:t>BidirectionalPort</a:t>
              </a:r>
              <a:r>
                <a:rPr lang="en-US" dirty="0" smtClean="0"/>
                <a:t> object</a:t>
              </a:r>
              <a:endParaRPr lang="en-US" dirty="0"/>
            </a:p>
          </p:txBody>
        </p:sp>
        <p:sp>
          <p:nvSpPr>
            <p:cNvPr id="17" name="TextBox 16"/>
            <p:cNvSpPr txBox="1"/>
            <p:nvPr/>
          </p:nvSpPr>
          <p:spPr>
            <a:xfrm>
              <a:off x="4267200" y="4876800"/>
              <a:ext cx="1659429" cy="461665"/>
            </a:xfrm>
            <a:prstGeom prst="rect">
              <a:avLst/>
            </a:prstGeom>
            <a:noFill/>
          </p:spPr>
          <p:txBody>
            <a:bodyPr wrap="none" rtlCol="0">
              <a:spAutoFit/>
            </a:bodyPr>
            <a:lstStyle/>
            <a:p>
              <a:pPr algn="l"/>
              <a:r>
                <a:rPr lang="en-US" dirty="0" smtClean="0"/>
                <a:t>Link object</a:t>
              </a:r>
              <a:endParaRPr lang="en-US" dirty="0"/>
            </a:p>
          </p:txBody>
        </p:sp>
        <p:sp>
          <p:nvSpPr>
            <p:cNvPr id="18" name="TextBox 17"/>
            <p:cNvSpPr txBox="1"/>
            <p:nvPr/>
          </p:nvSpPr>
          <p:spPr>
            <a:xfrm>
              <a:off x="7620000" y="4876800"/>
              <a:ext cx="1313881" cy="461665"/>
            </a:xfrm>
            <a:prstGeom prst="rect">
              <a:avLst/>
            </a:prstGeom>
            <a:noFill/>
          </p:spPr>
          <p:txBody>
            <a:bodyPr wrap="none" rtlCol="0">
              <a:spAutoFit/>
            </a:bodyPr>
            <a:lstStyle/>
            <a:p>
              <a:pPr algn="l"/>
              <a:r>
                <a:rPr lang="en-US" dirty="0" smtClean="0"/>
                <a:t>Relation</a:t>
              </a:r>
              <a:endParaRPr lang="en-US"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Bidirectional Compound Link</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12</a:t>
            </a:fld>
            <a:endParaRPr lang="en-US" altLang="ja-JP"/>
          </a:p>
        </p:txBody>
      </p:sp>
      <p:pic>
        <p:nvPicPr>
          <p:cNvPr id="6" name="Picture 5" descr="serial-compound2.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25400" y="1600200"/>
            <a:ext cx="9105900" cy="423643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NML ...	</a:t>
            </a:r>
            <a:endParaRPr lang="en-US" dirty="0"/>
          </a:p>
        </p:txBody>
      </p:sp>
      <p:sp>
        <p:nvSpPr>
          <p:cNvPr id="3" name="Content Placeholder 2"/>
          <p:cNvSpPr>
            <a:spLocks noGrp="1"/>
          </p:cNvSpPr>
          <p:nvPr>
            <p:ph idx="1"/>
          </p:nvPr>
        </p:nvSpPr>
        <p:spPr>
          <a:xfrm>
            <a:off x="381000" y="1447800"/>
            <a:ext cx="8382000" cy="4876800"/>
          </a:xfrm>
        </p:spPr>
        <p:txBody>
          <a:bodyPr/>
          <a:lstStyle/>
          <a:p>
            <a:r>
              <a:rPr lang="en-US" sz="3000" dirty="0" smtClean="0"/>
              <a:t>... identifiers are opaque (not to be interpreted)</a:t>
            </a:r>
          </a:p>
          <a:p>
            <a:r>
              <a:rPr lang="en-US" sz="3000" dirty="0" smtClean="0"/>
              <a:t>... describes a logical (not physical) topology</a:t>
            </a:r>
          </a:p>
          <a:p>
            <a:pPr>
              <a:tabLst>
                <a:tab pos="812800" algn="l"/>
              </a:tabLst>
            </a:pPr>
            <a:r>
              <a:rPr lang="en-US" sz="3000" dirty="0" smtClean="0"/>
              <a:t>... can describe either aggregated or full</a:t>
            </a:r>
            <a:br>
              <a:rPr lang="en-US" sz="3000" dirty="0" smtClean="0"/>
            </a:br>
            <a:r>
              <a:rPr lang="en-US" sz="3000" dirty="0" smtClean="0"/>
              <a:t>	topologies and anything in between</a:t>
            </a:r>
          </a:p>
          <a:p>
            <a:r>
              <a:rPr lang="en-US" sz="3000" dirty="0" smtClean="0"/>
              <a:t>... can relate technology layers</a:t>
            </a:r>
          </a:p>
          <a:p>
            <a:r>
              <a:rPr lang="en-US" sz="3000" dirty="0" smtClean="0"/>
              <a:t>... can describe </a:t>
            </a:r>
            <a:r>
              <a:rPr lang="en-US" sz="3000" dirty="0" err="1" smtClean="0"/>
              <a:t>VLANs</a:t>
            </a:r>
            <a:endParaRPr lang="en-US" sz="3000" dirty="0" smtClean="0"/>
          </a:p>
          <a:p>
            <a:r>
              <a:rPr lang="en-US" sz="3000" dirty="0" smtClean="0"/>
              <a:t>... can describe configurations and capabilities</a:t>
            </a:r>
          </a:p>
          <a:p>
            <a:r>
              <a:rPr lang="en-US" sz="3000" dirty="0" smtClean="0"/>
              <a:t>... is versioned</a:t>
            </a:r>
          </a:p>
          <a:p>
            <a:r>
              <a:rPr lang="en-US" sz="3000" dirty="0" smtClean="0"/>
              <a:t>... is work in progress</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13</a:t>
            </a:fld>
            <a:endParaRPr lang="en-US" altLang="ja-JP"/>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Topologies</a:t>
            </a:r>
            <a:endParaRPr lang="en-GB"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14</a:t>
            </a:fld>
            <a:endParaRPr lang="en-US" altLang="ja-JP"/>
          </a:p>
        </p:txBody>
      </p:sp>
      <p:grpSp>
        <p:nvGrpSpPr>
          <p:cNvPr id="89" name="Group 88"/>
          <p:cNvGrpSpPr/>
          <p:nvPr/>
        </p:nvGrpSpPr>
        <p:grpSpPr>
          <a:xfrm>
            <a:off x="1818042" y="1938397"/>
            <a:ext cx="7021158" cy="4691003"/>
            <a:chOff x="1058351" y="1809428"/>
            <a:chExt cx="7021158" cy="4691003"/>
          </a:xfrm>
        </p:grpSpPr>
        <p:sp>
          <p:nvSpPr>
            <p:cNvPr id="6" name="Oval 5"/>
            <p:cNvSpPr/>
            <p:nvPr/>
          </p:nvSpPr>
          <p:spPr>
            <a:xfrm>
              <a:off x="2576288" y="1878426"/>
              <a:ext cx="3722337" cy="3307558"/>
            </a:xfrm>
            <a:prstGeom prst="ellipse">
              <a:avLst/>
            </a:prstGeom>
            <a:gradFill>
              <a:gsLst>
                <a:gs pos="0">
                  <a:schemeClr val="accent1">
                    <a:shade val="51000"/>
                    <a:satMod val="130000"/>
                  </a:schemeClr>
                </a:gs>
                <a:gs pos="64000">
                  <a:schemeClr val="accent5">
                    <a:lumMod val="75000"/>
                  </a:schemeClr>
                </a:gs>
                <a:gs pos="100000">
                  <a:schemeClr val="accent1">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7" name="Oval 6"/>
            <p:cNvSpPr/>
            <p:nvPr/>
          </p:nvSpPr>
          <p:spPr>
            <a:xfrm>
              <a:off x="6535579" y="1809428"/>
              <a:ext cx="1543930" cy="1412099"/>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smtClean="0">
                  <a:solidFill>
                    <a:srgbClr val="FF0000"/>
                  </a:solidFill>
                </a:rPr>
                <a:t>PSNC</a:t>
              </a:r>
            </a:p>
          </p:txBody>
        </p:sp>
        <p:sp>
          <p:nvSpPr>
            <p:cNvPr id="8" name="Oval 7"/>
            <p:cNvSpPr/>
            <p:nvPr/>
          </p:nvSpPr>
          <p:spPr>
            <a:xfrm>
              <a:off x="6083364" y="5065613"/>
              <a:ext cx="1498599" cy="1434818"/>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err="1" smtClean="0">
                  <a:solidFill>
                    <a:srgbClr val="FF0000"/>
                  </a:solidFill>
                </a:rPr>
                <a:t>NetherLight</a:t>
              </a:r>
              <a:r>
                <a:rPr lang="en-US" sz="1200" b="1" dirty="0" smtClean="0">
                  <a:solidFill>
                    <a:srgbClr val="FF0000"/>
                  </a:solidFill>
                </a:rPr>
                <a:t> </a:t>
              </a:r>
            </a:p>
          </p:txBody>
        </p:sp>
        <p:sp>
          <p:nvSpPr>
            <p:cNvPr id="9" name="Oval 8"/>
            <p:cNvSpPr/>
            <p:nvPr/>
          </p:nvSpPr>
          <p:spPr>
            <a:xfrm>
              <a:off x="1058351" y="4245858"/>
              <a:ext cx="1526501" cy="1537164"/>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smtClean="0">
                  <a:solidFill>
                    <a:srgbClr val="FF0000"/>
                  </a:solidFill>
                </a:rPr>
                <a:t>Internet2</a:t>
              </a:r>
            </a:p>
          </p:txBody>
        </p:sp>
        <p:cxnSp>
          <p:nvCxnSpPr>
            <p:cNvPr id="10" name="Straight Connector 33"/>
            <p:cNvCxnSpPr>
              <a:stCxn id="45" idx="0"/>
              <a:endCxn id="18" idx="3"/>
            </p:cNvCxnSpPr>
            <p:nvPr/>
          </p:nvCxnSpPr>
          <p:spPr>
            <a:xfrm flipV="1">
              <a:off x="2748252" y="3454824"/>
              <a:ext cx="217414" cy="520346"/>
            </a:xfrm>
            <a:prstGeom prst="curvedConnector3">
              <a:avLst>
                <a:gd name="adj1" fmla="val 50000"/>
              </a:avLst>
            </a:prstGeom>
            <a:ln w="38100"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661647" y="1946143"/>
              <a:ext cx="1352980" cy="400110"/>
            </a:xfrm>
            <a:prstGeom prst="rect">
              <a:avLst/>
            </a:prstGeom>
            <a:noFill/>
          </p:spPr>
          <p:txBody>
            <a:bodyPr wrap="none" rtlCol="0">
              <a:spAutoFit/>
            </a:bodyPr>
            <a:lstStyle/>
            <a:p>
              <a:r>
                <a:rPr lang="en-US" sz="2000" b="1" dirty="0" err="1" smtClean="0">
                  <a:solidFill>
                    <a:srgbClr val="FF0000"/>
                  </a:solidFill>
                </a:rPr>
                <a:t>NorduNet</a:t>
              </a:r>
              <a:endParaRPr lang="en-US" sz="2000" b="1" dirty="0" smtClean="0">
                <a:solidFill>
                  <a:srgbClr val="FF0000"/>
                </a:solidFill>
              </a:endParaRPr>
            </a:p>
          </p:txBody>
        </p:sp>
        <p:grpSp>
          <p:nvGrpSpPr>
            <p:cNvPr id="12" name="Group 145"/>
            <p:cNvGrpSpPr/>
            <p:nvPr/>
          </p:nvGrpSpPr>
          <p:grpSpPr>
            <a:xfrm>
              <a:off x="2961580" y="2664060"/>
              <a:ext cx="1057599" cy="984618"/>
              <a:chOff x="3149217" y="2700869"/>
              <a:chExt cx="1057599" cy="984618"/>
            </a:xfrm>
          </p:grpSpPr>
          <p:sp>
            <p:nvSpPr>
              <p:cNvPr id="13" name="Oval 12"/>
              <p:cNvSpPr/>
              <p:nvPr/>
            </p:nvSpPr>
            <p:spPr>
              <a:xfrm>
                <a:off x="3149217" y="2700869"/>
                <a:ext cx="1015922" cy="98461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FF0000"/>
                    </a:solidFill>
                  </a:rPr>
                  <a:t>NYC</a:t>
                </a:r>
                <a:endParaRPr lang="en-US" sz="1200" dirty="0"/>
              </a:p>
            </p:txBody>
          </p:sp>
          <p:grpSp>
            <p:nvGrpSpPr>
              <p:cNvPr id="14" name="Group 84"/>
              <p:cNvGrpSpPr/>
              <p:nvPr/>
            </p:nvGrpSpPr>
            <p:grpSpPr>
              <a:xfrm rot="3505759">
                <a:off x="3128712" y="3419244"/>
                <a:ext cx="282664" cy="180318"/>
                <a:chOff x="1019206" y="4259802"/>
                <a:chExt cx="282664" cy="180318"/>
              </a:xfrm>
            </p:grpSpPr>
            <p:sp>
              <p:nvSpPr>
                <p:cNvPr id="18" name="Isosceles Triangle 17"/>
                <p:cNvSpPr/>
                <p:nvPr/>
              </p:nvSpPr>
              <p:spPr>
                <a:xfrm>
                  <a:off x="101920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9" name="Isosceles Triangle 18"/>
                <p:cNvSpPr/>
                <p:nvPr/>
              </p:nvSpPr>
              <p:spPr>
                <a:xfrm flipV="1">
                  <a:off x="117172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15" name="Group 87"/>
              <p:cNvGrpSpPr/>
              <p:nvPr/>
            </p:nvGrpSpPr>
            <p:grpSpPr>
              <a:xfrm rot="5400000">
                <a:off x="3975325" y="3156989"/>
                <a:ext cx="282664" cy="180318"/>
                <a:chOff x="1019206" y="4259802"/>
                <a:chExt cx="282664" cy="180318"/>
              </a:xfrm>
            </p:grpSpPr>
            <p:sp>
              <p:nvSpPr>
                <p:cNvPr id="16" name="Isosceles Triangle 15"/>
                <p:cNvSpPr/>
                <p:nvPr/>
              </p:nvSpPr>
              <p:spPr>
                <a:xfrm>
                  <a:off x="101920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7" name="Isosceles Triangle 16"/>
                <p:cNvSpPr/>
                <p:nvPr/>
              </p:nvSpPr>
              <p:spPr>
                <a:xfrm flipV="1">
                  <a:off x="117172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grpSp>
          <p:nvGrpSpPr>
            <p:cNvPr id="20" name="Group 143"/>
            <p:cNvGrpSpPr/>
            <p:nvPr/>
          </p:nvGrpSpPr>
          <p:grpSpPr>
            <a:xfrm>
              <a:off x="4456672" y="3067915"/>
              <a:ext cx="1123636" cy="927549"/>
              <a:chOff x="4602255" y="2794467"/>
              <a:chExt cx="1123636" cy="927549"/>
            </a:xfrm>
          </p:grpSpPr>
          <p:sp>
            <p:nvSpPr>
              <p:cNvPr id="21" name="Oval 20"/>
              <p:cNvSpPr/>
              <p:nvPr/>
            </p:nvSpPr>
            <p:spPr>
              <a:xfrm>
                <a:off x="4661357" y="2794467"/>
                <a:ext cx="985653" cy="918536"/>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000" b="1" dirty="0" smtClean="0">
                    <a:solidFill>
                      <a:srgbClr val="FF0000"/>
                    </a:solidFill>
                  </a:rPr>
                  <a:t>CPH</a:t>
                </a:r>
              </a:p>
            </p:txBody>
          </p:sp>
          <p:grpSp>
            <p:nvGrpSpPr>
              <p:cNvPr id="22" name="Group 90"/>
              <p:cNvGrpSpPr/>
              <p:nvPr/>
            </p:nvGrpSpPr>
            <p:grpSpPr>
              <a:xfrm rot="5400000">
                <a:off x="4551082" y="3154111"/>
                <a:ext cx="282664" cy="180318"/>
                <a:chOff x="1019206" y="4259802"/>
                <a:chExt cx="282664" cy="180318"/>
              </a:xfrm>
            </p:grpSpPr>
            <p:sp>
              <p:nvSpPr>
                <p:cNvPr id="29" name="Isosceles Triangle 28"/>
                <p:cNvSpPr/>
                <p:nvPr/>
              </p:nvSpPr>
              <p:spPr>
                <a:xfrm>
                  <a:off x="101920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30" name="Isosceles Triangle 29"/>
                <p:cNvSpPr/>
                <p:nvPr/>
              </p:nvSpPr>
              <p:spPr>
                <a:xfrm flipV="1">
                  <a:off x="117172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23" name="Group 93"/>
              <p:cNvGrpSpPr/>
              <p:nvPr/>
            </p:nvGrpSpPr>
            <p:grpSpPr>
              <a:xfrm rot="5400000">
                <a:off x="5494400" y="3110295"/>
                <a:ext cx="282664" cy="180318"/>
                <a:chOff x="1019206" y="4259802"/>
                <a:chExt cx="282664" cy="180318"/>
              </a:xfrm>
            </p:grpSpPr>
            <p:sp>
              <p:nvSpPr>
                <p:cNvPr id="27" name="Isosceles Triangle 26"/>
                <p:cNvSpPr/>
                <p:nvPr/>
              </p:nvSpPr>
              <p:spPr>
                <a:xfrm>
                  <a:off x="101920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8" name="Isosceles Triangle 27"/>
                <p:cNvSpPr/>
                <p:nvPr/>
              </p:nvSpPr>
              <p:spPr>
                <a:xfrm flipV="1">
                  <a:off x="117172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24" name="Group 99"/>
              <p:cNvGrpSpPr/>
              <p:nvPr/>
            </p:nvGrpSpPr>
            <p:grpSpPr>
              <a:xfrm rot="8977894">
                <a:off x="5301904" y="3541698"/>
                <a:ext cx="282664" cy="180318"/>
                <a:chOff x="1019206" y="4259802"/>
                <a:chExt cx="282664" cy="180318"/>
              </a:xfrm>
            </p:grpSpPr>
            <p:sp>
              <p:nvSpPr>
                <p:cNvPr id="25" name="Isosceles Triangle 24"/>
                <p:cNvSpPr/>
                <p:nvPr/>
              </p:nvSpPr>
              <p:spPr>
                <a:xfrm>
                  <a:off x="101920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6" name="Isosceles Triangle 25"/>
                <p:cNvSpPr/>
                <p:nvPr/>
              </p:nvSpPr>
              <p:spPr>
                <a:xfrm flipV="1">
                  <a:off x="117172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cxnSp>
          <p:nvCxnSpPr>
            <p:cNvPr id="31" name="Straight Connector 33"/>
            <p:cNvCxnSpPr>
              <a:stCxn id="46" idx="3"/>
              <a:endCxn id="19" idx="0"/>
            </p:cNvCxnSpPr>
            <p:nvPr/>
          </p:nvCxnSpPr>
          <p:spPr>
            <a:xfrm flipV="1">
              <a:off x="2801830" y="3584770"/>
              <a:ext cx="243688" cy="533200"/>
            </a:xfrm>
            <a:prstGeom prst="curvedConnector3">
              <a:avLst>
                <a:gd name="adj1" fmla="val 50000"/>
              </a:avLst>
            </a:prstGeom>
            <a:ln w="38100"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2" name="Straight Connector 33"/>
            <p:cNvCxnSpPr>
              <a:stCxn id="16" idx="0"/>
              <a:endCxn id="29" idx="3"/>
            </p:cNvCxnSpPr>
            <p:nvPr/>
          </p:nvCxnSpPr>
          <p:spPr>
            <a:xfrm>
              <a:off x="4019179" y="3134079"/>
              <a:ext cx="437493" cy="307379"/>
            </a:xfrm>
            <a:prstGeom prst="curvedConnector3">
              <a:avLst>
                <a:gd name="adj1" fmla="val 50000"/>
              </a:avLst>
            </a:prstGeom>
            <a:ln w="3810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3" name="Straight Connector 33"/>
            <p:cNvCxnSpPr>
              <a:stCxn id="17" idx="3"/>
              <a:endCxn id="30" idx="0"/>
            </p:cNvCxnSpPr>
            <p:nvPr/>
          </p:nvCxnSpPr>
          <p:spPr>
            <a:xfrm>
              <a:off x="4019179" y="3286599"/>
              <a:ext cx="437493" cy="307379"/>
            </a:xfrm>
            <a:prstGeom prst="curvedConnector3">
              <a:avLst>
                <a:gd name="adj1" fmla="val 50000"/>
              </a:avLst>
            </a:prstGeom>
            <a:ln w="3810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7" idx="0"/>
              <a:endCxn id="48" idx="3"/>
            </p:cNvCxnSpPr>
            <p:nvPr/>
          </p:nvCxnSpPr>
          <p:spPr>
            <a:xfrm flipV="1">
              <a:off x="5580308" y="2805595"/>
              <a:ext cx="458973" cy="592047"/>
            </a:xfrm>
            <a:prstGeom prst="curvedConnector3">
              <a:avLst>
                <a:gd name="adj1" fmla="val 50000"/>
              </a:avLst>
            </a:prstGeom>
            <a:ln w="38100"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5" name="Straight Connector 33"/>
            <p:cNvCxnSpPr>
              <a:stCxn id="28" idx="3"/>
              <a:endCxn id="49" idx="0"/>
            </p:cNvCxnSpPr>
            <p:nvPr/>
          </p:nvCxnSpPr>
          <p:spPr>
            <a:xfrm flipV="1">
              <a:off x="5580308" y="2950587"/>
              <a:ext cx="506297" cy="599575"/>
            </a:xfrm>
            <a:prstGeom prst="curvedConnector3">
              <a:avLst>
                <a:gd name="adj1" fmla="val 50000"/>
              </a:avLst>
            </a:prstGeom>
            <a:ln w="38100"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6" name="Straight Connector 33"/>
            <p:cNvCxnSpPr>
              <a:stCxn id="25" idx="0"/>
              <a:endCxn id="51" idx="3"/>
            </p:cNvCxnSpPr>
            <p:nvPr/>
          </p:nvCxnSpPr>
          <p:spPr>
            <a:xfrm rot="16200000" flipH="1">
              <a:off x="5332987" y="4020582"/>
              <a:ext cx="561879" cy="409791"/>
            </a:xfrm>
            <a:prstGeom prst="curvedConnector3">
              <a:avLst>
                <a:gd name="adj1" fmla="val 50000"/>
              </a:avLst>
            </a:prstGeom>
            <a:ln w="38100"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7" name="Straight Connector 33"/>
            <p:cNvCxnSpPr>
              <a:stCxn id="26" idx="3"/>
              <a:endCxn id="52" idx="0"/>
            </p:cNvCxnSpPr>
            <p:nvPr/>
          </p:nvCxnSpPr>
          <p:spPr>
            <a:xfrm rot="16200000" flipH="1">
              <a:off x="5197931" y="4101152"/>
              <a:ext cx="589865" cy="430853"/>
            </a:xfrm>
            <a:prstGeom prst="curvedConnector3">
              <a:avLst>
                <a:gd name="adj1" fmla="val 50000"/>
              </a:avLst>
            </a:prstGeom>
            <a:ln w="38100"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852497" y="2968660"/>
              <a:ext cx="911702" cy="276999"/>
            </a:xfrm>
            <a:prstGeom prst="rect">
              <a:avLst/>
            </a:prstGeom>
            <a:solidFill>
              <a:schemeClr val="bg1"/>
            </a:solidFill>
            <a:ln>
              <a:noFill/>
              <a:headEnd type="none"/>
              <a:tailEnd type="none"/>
            </a:ln>
            <a:effectLst>
              <a:softEdge rad="88900"/>
            </a:effectLst>
          </p:spPr>
          <p:txBody>
            <a:bodyPr wrap="square" rtlCol="0">
              <a:spAutoFit/>
            </a:bodyPr>
            <a:lstStyle/>
            <a:p>
              <a:r>
                <a:rPr lang="en-US" sz="1200" dirty="0" err="1" smtClean="0"/>
                <a:t>Pionier-i</a:t>
              </a:r>
              <a:endParaRPr lang="en-US" sz="1200" dirty="0"/>
            </a:p>
          </p:txBody>
        </p:sp>
        <p:sp>
          <p:nvSpPr>
            <p:cNvPr id="39" name="TextBox 38"/>
            <p:cNvSpPr txBox="1"/>
            <p:nvPr/>
          </p:nvSpPr>
          <p:spPr>
            <a:xfrm>
              <a:off x="4742355" y="4561470"/>
              <a:ext cx="1065691"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err="1" smtClean="0"/>
                <a:t>NetherLight-i</a:t>
              </a:r>
              <a:endParaRPr lang="en-US" sz="1200" dirty="0"/>
            </a:p>
          </p:txBody>
        </p:sp>
        <p:sp>
          <p:nvSpPr>
            <p:cNvPr id="40" name="TextBox 39"/>
            <p:cNvSpPr txBox="1"/>
            <p:nvPr/>
          </p:nvSpPr>
          <p:spPr>
            <a:xfrm>
              <a:off x="4941088" y="4202745"/>
              <a:ext cx="1117088"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err="1" smtClean="0"/>
                <a:t>NetherLight</a:t>
              </a:r>
              <a:r>
                <a:rPr lang="en-US" sz="1200" dirty="0" smtClean="0"/>
                <a:t>-o</a:t>
              </a:r>
              <a:endParaRPr lang="en-US" sz="1200" dirty="0"/>
            </a:p>
          </p:txBody>
        </p:sp>
        <p:sp>
          <p:nvSpPr>
            <p:cNvPr id="41" name="TextBox 40"/>
            <p:cNvSpPr txBox="1"/>
            <p:nvPr/>
          </p:nvSpPr>
          <p:spPr>
            <a:xfrm>
              <a:off x="2593304" y="3721368"/>
              <a:ext cx="920294"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Internet2-i</a:t>
              </a:r>
              <a:endParaRPr lang="en-US" sz="1200" dirty="0"/>
            </a:p>
          </p:txBody>
        </p:sp>
        <p:sp>
          <p:nvSpPr>
            <p:cNvPr id="42" name="TextBox 41"/>
            <p:cNvSpPr txBox="1"/>
            <p:nvPr/>
          </p:nvSpPr>
          <p:spPr>
            <a:xfrm>
              <a:off x="2792181" y="4078160"/>
              <a:ext cx="971690"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Internet2-o</a:t>
              </a:r>
              <a:endParaRPr lang="en-US" sz="1200" dirty="0"/>
            </a:p>
          </p:txBody>
        </p:sp>
        <p:sp>
          <p:nvSpPr>
            <p:cNvPr id="43" name="TextBox 42"/>
            <p:cNvSpPr txBox="1"/>
            <p:nvPr/>
          </p:nvSpPr>
          <p:spPr>
            <a:xfrm>
              <a:off x="5287394" y="2436197"/>
              <a:ext cx="843275"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a:t>
              </a:r>
              <a:r>
                <a:rPr lang="en-US" sz="1200" dirty="0" err="1" smtClean="0"/>
                <a:t>Pionier</a:t>
              </a:r>
              <a:r>
                <a:rPr lang="en-US" sz="1200" dirty="0" smtClean="0"/>
                <a:t>-o</a:t>
              </a:r>
              <a:endParaRPr lang="en-US" sz="1200" dirty="0"/>
            </a:p>
          </p:txBody>
        </p:sp>
        <p:grpSp>
          <p:nvGrpSpPr>
            <p:cNvPr id="44" name="Group 81"/>
            <p:cNvGrpSpPr/>
            <p:nvPr/>
          </p:nvGrpSpPr>
          <p:grpSpPr>
            <a:xfrm rot="4166048">
              <a:off x="2549296" y="3988082"/>
              <a:ext cx="282664" cy="180318"/>
              <a:chOff x="1019206" y="4259802"/>
              <a:chExt cx="282664" cy="180318"/>
            </a:xfrm>
          </p:grpSpPr>
          <p:sp>
            <p:nvSpPr>
              <p:cNvPr id="45" name="Isosceles Triangle 44"/>
              <p:cNvSpPr/>
              <p:nvPr/>
            </p:nvSpPr>
            <p:spPr>
              <a:xfrm>
                <a:off x="101920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46" name="Isosceles Triangle 45"/>
              <p:cNvSpPr/>
              <p:nvPr/>
            </p:nvSpPr>
            <p:spPr>
              <a:xfrm flipV="1">
                <a:off x="117172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47" name="Group 96"/>
            <p:cNvGrpSpPr/>
            <p:nvPr/>
          </p:nvGrpSpPr>
          <p:grpSpPr>
            <a:xfrm rot="4315409">
              <a:off x="6007320" y="2759957"/>
              <a:ext cx="282664" cy="180318"/>
              <a:chOff x="1019206" y="4259802"/>
              <a:chExt cx="282664" cy="180318"/>
            </a:xfrm>
          </p:grpSpPr>
          <p:sp>
            <p:nvSpPr>
              <p:cNvPr id="48" name="Isosceles Triangle 47"/>
              <p:cNvSpPr/>
              <p:nvPr/>
            </p:nvSpPr>
            <p:spPr>
              <a:xfrm>
                <a:off x="101920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49" name="Isosceles Triangle 48"/>
              <p:cNvSpPr/>
              <p:nvPr/>
            </p:nvSpPr>
            <p:spPr>
              <a:xfrm flipV="1">
                <a:off x="117172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50" name="Group 102"/>
            <p:cNvGrpSpPr/>
            <p:nvPr/>
          </p:nvGrpSpPr>
          <p:grpSpPr>
            <a:xfrm rot="8186671">
              <a:off x="5684349" y="4534145"/>
              <a:ext cx="282664" cy="180318"/>
              <a:chOff x="1019206" y="4259802"/>
              <a:chExt cx="282664" cy="180318"/>
            </a:xfrm>
          </p:grpSpPr>
          <p:sp>
            <p:nvSpPr>
              <p:cNvPr id="51" name="Isosceles Triangle 50"/>
              <p:cNvSpPr/>
              <p:nvPr/>
            </p:nvSpPr>
            <p:spPr>
              <a:xfrm>
                <a:off x="101920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2" name="Isosceles Triangle 51"/>
              <p:cNvSpPr/>
              <p:nvPr/>
            </p:nvSpPr>
            <p:spPr>
              <a:xfrm flipV="1">
                <a:off x="117172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53" name="Group 149"/>
            <p:cNvGrpSpPr/>
            <p:nvPr/>
          </p:nvGrpSpPr>
          <p:grpSpPr>
            <a:xfrm rot="5400000">
              <a:off x="6394247" y="2502315"/>
              <a:ext cx="282664" cy="180318"/>
              <a:chOff x="1019206" y="4259802"/>
              <a:chExt cx="282664" cy="180318"/>
            </a:xfrm>
          </p:grpSpPr>
          <p:sp>
            <p:nvSpPr>
              <p:cNvPr id="54" name="Isosceles Triangle 53"/>
              <p:cNvSpPr/>
              <p:nvPr/>
            </p:nvSpPr>
            <p:spPr>
              <a:xfrm>
                <a:off x="101920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5" name="Isosceles Triangle 54"/>
              <p:cNvSpPr/>
              <p:nvPr/>
            </p:nvSpPr>
            <p:spPr>
              <a:xfrm flipV="1">
                <a:off x="117172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56" name="Group 155"/>
            <p:cNvGrpSpPr/>
            <p:nvPr/>
          </p:nvGrpSpPr>
          <p:grpSpPr>
            <a:xfrm rot="8291363">
              <a:off x="6105509" y="5252133"/>
              <a:ext cx="282664" cy="180318"/>
              <a:chOff x="1019206" y="4259802"/>
              <a:chExt cx="282664" cy="180318"/>
            </a:xfrm>
          </p:grpSpPr>
          <p:sp>
            <p:nvSpPr>
              <p:cNvPr id="57" name="Isosceles Triangle 56"/>
              <p:cNvSpPr/>
              <p:nvPr/>
            </p:nvSpPr>
            <p:spPr>
              <a:xfrm>
                <a:off x="101920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8" name="Isosceles Triangle 57"/>
              <p:cNvSpPr/>
              <p:nvPr/>
            </p:nvSpPr>
            <p:spPr>
              <a:xfrm flipV="1">
                <a:off x="117172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cxnSp>
          <p:nvCxnSpPr>
            <p:cNvPr id="59" name="Straight Connector 33"/>
            <p:cNvCxnSpPr>
              <a:stCxn id="62" idx="0"/>
              <a:endCxn id="45" idx="3"/>
            </p:cNvCxnSpPr>
            <p:nvPr/>
          </p:nvCxnSpPr>
          <p:spPr>
            <a:xfrm flipV="1">
              <a:off x="2470931" y="4038512"/>
              <a:ext cx="108495" cy="434915"/>
            </a:xfrm>
            <a:prstGeom prst="curvedConnector3">
              <a:avLst>
                <a:gd name="adj1" fmla="val 50000"/>
              </a:avLst>
            </a:prstGeom>
            <a:ln w="3810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0" name="Straight Connector 33"/>
            <p:cNvCxnSpPr>
              <a:stCxn id="63" idx="3"/>
              <a:endCxn id="46" idx="0"/>
            </p:cNvCxnSpPr>
            <p:nvPr/>
          </p:nvCxnSpPr>
          <p:spPr>
            <a:xfrm flipV="1">
              <a:off x="2550783" y="4181312"/>
              <a:ext cx="82221" cy="422061"/>
            </a:xfrm>
            <a:prstGeom prst="curvedConnector3">
              <a:avLst>
                <a:gd name="adj1" fmla="val 50000"/>
              </a:avLst>
            </a:prstGeom>
            <a:ln w="3810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61" name="Group 160"/>
            <p:cNvGrpSpPr/>
            <p:nvPr/>
          </p:nvGrpSpPr>
          <p:grpSpPr>
            <a:xfrm rot="3505759">
              <a:off x="2292710" y="4495444"/>
              <a:ext cx="282664" cy="180318"/>
              <a:chOff x="1019206" y="4259802"/>
              <a:chExt cx="282664" cy="180318"/>
            </a:xfrm>
          </p:grpSpPr>
          <p:sp>
            <p:nvSpPr>
              <p:cNvPr id="62" name="Isosceles Triangle 61"/>
              <p:cNvSpPr/>
              <p:nvPr/>
            </p:nvSpPr>
            <p:spPr>
              <a:xfrm>
                <a:off x="101920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63" name="Isosceles Triangle 62"/>
              <p:cNvSpPr/>
              <p:nvPr/>
            </p:nvSpPr>
            <p:spPr>
              <a:xfrm flipV="1">
                <a:off x="1171726" y="4259802"/>
                <a:ext cx="130144" cy="180318"/>
              </a:xfrm>
              <a:prstGeom prst="triangle">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cxnSp>
          <p:nvCxnSpPr>
            <p:cNvPr id="64" name="Straight Connector 33"/>
            <p:cNvCxnSpPr>
              <a:stCxn id="51" idx="0"/>
              <a:endCxn id="57" idx="3"/>
            </p:cNvCxnSpPr>
            <p:nvPr/>
          </p:nvCxnSpPr>
          <p:spPr>
            <a:xfrm rot="16200000" flipH="1">
              <a:off x="5799746" y="4780422"/>
              <a:ext cx="587156" cy="300504"/>
            </a:xfrm>
            <a:prstGeom prst="curvedConnector3">
              <a:avLst>
                <a:gd name="adj1" fmla="val 50000"/>
              </a:avLst>
            </a:prstGeom>
            <a:ln w="3810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5" name="Straight Connector 33"/>
            <p:cNvCxnSpPr>
              <a:stCxn id="52" idx="3"/>
              <a:endCxn id="58" idx="0"/>
            </p:cNvCxnSpPr>
            <p:nvPr/>
          </p:nvCxnSpPr>
          <p:spPr>
            <a:xfrm rot="16200000" flipH="1">
              <a:off x="5689346" y="4885384"/>
              <a:ext cx="583742" cy="297354"/>
            </a:xfrm>
            <a:prstGeom prst="curvedConnector3">
              <a:avLst>
                <a:gd name="adj1" fmla="val 50000"/>
              </a:avLst>
            </a:prstGeom>
            <a:ln w="3810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6" name="Straight Connector 33"/>
            <p:cNvCxnSpPr>
              <a:stCxn id="49" idx="3"/>
              <a:endCxn id="55" idx="0"/>
            </p:cNvCxnSpPr>
            <p:nvPr/>
          </p:nvCxnSpPr>
          <p:spPr>
            <a:xfrm flipV="1">
              <a:off x="6258023" y="2668734"/>
              <a:ext cx="187397" cy="225903"/>
            </a:xfrm>
            <a:prstGeom prst="curvedConnector3">
              <a:avLst>
                <a:gd name="adj1" fmla="val 50000"/>
              </a:avLst>
            </a:prstGeom>
            <a:ln w="3810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7" name="Straight Connector 33"/>
            <p:cNvCxnSpPr>
              <a:stCxn id="48" idx="0"/>
              <a:endCxn id="54" idx="3"/>
            </p:cNvCxnSpPr>
            <p:nvPr/>
          </p:nvCxnSpPr>
          <p:spPr>
            <a:xfrm flipV="1">
              <a:off x="6210699" y="2516214"/>
              <a:ext cx="234721" cy="233431"/>
            </a:xfrm>
            <a:prstGeom prst="curvedConnector3">
              <a:avLst>
                <a:gd name="adj1" fmla="val 50000"/>
              </a:avLst>
            </a:prstGeom>
            <a:ln w="3810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663462" y="3835558"/>
              <a:ext cx="586594"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a:t>
              </a:r>
              <a:r>
                <a:rPr lang="en-US" sz="1200" dirty="0" err="1" smtClean="0"/>
                <a:t>AMSi</a:t>
              </a:r>
              <a:endParaRPr lang="en-US" sz="1200" dirty="0"/>
            </a:p>
          </p:txBody>
        </p:sp>
        <p:sp>
          <p:nvSpPr>
            <p:cNvPr id="69" name="TextBox 68"/>
            <p:cNvSpPr txBox="1"/>
            <p:nvPr/>
          </p:nvSpPr>
          <p:spPr>
            <a:xfrm>
              <a:off x="5480223" y="3494789"/>
              <a:ext cx="577953"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a:t>
              </a:r>
              <a:r>
                <a:rPr lang="en-US" sz="1200" dirty="0" err="1" smtClean="0"/>
                <a:t>POZi</a:t>
              </a:r>
              <a:endParaRPr lang="en-US" sz="1200" dirty="0"/>
            </a:p>
          </p:txBody>
        </p:sp>
        <p:sp>
          <p:nvSpPr>
            <p:cNvPr id="70" name="TextBox 69"/>
            <p:cNvSpPr txBox="1"/>
            <p:nvPr/>
          </p:nvSpPr>
          <p:spPr>
            <a:xfrm>
              <a:off x="4231650" y="3106799"/>
              <a:ext cx="586519"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a:t>
              </a:r>
              <a:r>
                <a:rPr lang="en-US" sz="1200" dirty="0" err="1" smtClean="0"/>
                <a:t>NYCi</a:t>
              </a:r>
              <a:endParaRPr lang="en-US" sz="1200" dirty="0"/>
            </a:p>
          </p:txBody>
        </p:sp>
        <p:sp>
          <p:nvSpPr>
            <p:cNvPr id="71" name="TextBox 70"/>
            <p:cNvSpPr txBox="1"/>
            <p:nvPr/>
          </p:nvSpPr>
          <p:spPr>
            <a:xfrm>
              <a:off x="4114748" y="3606466"/>
              <a:ext cx="741857" cy="276999"/>
            </a:xfrm>
            <a:prstGeom prst="rect">
              <a:avLst/>
            </a:prstGeom>
            <a:solidFill>
              <a:schemeClr val="bg1"/>
            </a:solidFill>
            <a:ln>
              <a:noFill/>
              <a:headEnd type="none"/>
              <a:tailEnd type="none"/>
            </a:ln>
            <a:effectLst>
              <a:softEdge rad="88900"/>
            </a:effectLst>
          </p:spPr>
          <p:txBody>
            <a:bodyPr wrap="square" rtlCol="0">
              <a:spAutoFit/>
            </a:bodyPr>
            <a:lstStyle/>
            <a:p>
              <a:r>
                <a:rPr lang="en-US" sz="1200" dirty="0" smtClean="0"/>
                <a:t> </a:t>
              </a:r>
              <a:r>
                <a:rPr lang="en-US" sz="1200" dirty="0" err="1" smtClean="0"/>
                <a:t>NYCo</a:t>
              </a:r>
              <a:endParaRPr lang="en-US" sz="1200" dirty="0"/>
            </a:p>
          </p:txBody>
        </p:sp>
        <p:sp>
          <p:nvSpPr>
            <p:cNvPr id="72" name="TextBox 71"/>
            <p:cNvSpPr txBox="1"/>
            <p:nvPr/>
          </p:nvSpPr>
          <p:spPr>
            <a:xfrm>
              <a:off x="5305082" y="3730637"/>
              <a:ext cx="637990"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a:t>
              </a:r>
              <a:r>
                <a:rPr lang="en-US" sz="1200" dirty="0" err="1" smtClean="0"/>
                <a:t>AMSo</a:t>
              </a:r>
              <a:endParaRPr lang="en-US" sz="1200" dirty="0"/>
            </a:p>
          </p:txBody>
        </p:sp>
        <p:sp>
          <p:nvSpPr>
            <p:cNvPr id="73" name="TextBox 72"/>
            <p:cNvSpPr txBox="1"/>
            <p:nvPr/>
          </p:nvSpPr>
          <p:spPr>
            <a:xfrm>
              <a:off x="5038781" y="3089865"/>
              <a:ext cx="629349"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a:t>
              </a:r>
              <a:r>
                <a:rPr lang="en-US" sz="1200" dirty="0" err="1" smtClean="0"/>
                <a:t>POZo</a:t>
              </a:r>
              <a:endParaRPr lang="en-US" sz="1200" dirty="0"/>
            </a:p>
          </p:txBody>
        </p:sp>
        <p:sp>
          <p:nvSpPr>
            <p:cNvPr id="74" name="TextBox 73"/>
            <p:cNvSpPr txBox="1"/>
            <p:nvPr/>
          </p:nvSpPr>
          <p:spPr>
            <a:xfrm>
              <a:off x="6244579" y="2201694"/>
              <a:ext cx="595010"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a:t>
              </a:r>
              <a:r>
                <a:rPr lang="en-US" sz="1200" dirty="0" err="1" smtClean="0"/>
                <a:t>NDNi</a:t>
              </a:r>
              <a:endParaRPr lang="en-US" sz="1200" dirty="0"/>
            </a:p>
          </p:txBody>
        </p:sp>
        <p:sp>
          <p:nvSpPr>
            <p:cNvPr id="75" name="TextBox 74"/>
            <p:cNvSpPr txBox="1"/>
            <p:nvPr/>
          </p:nvSpPr>
          <p:spPr>
            <a:xfrm>
              <a:off x="6475617" y="2660883"/>
              <a:ext cx="646406"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a:t>
              </a:r>
              <a:r>
                <a:rPr lang="en-US" sz="1200" dirty="0" err="1" smtClean="0"/>
                <a:t>NDNo</a:t>
              </a:r>
              <a:endParaRPr lang="en-US" sz="1200" dirty="0"/>
            </a:p>
          </p:txBody>
        </p:sp>
        <p:sp>
          <p:nvSpPr>
            <p:cNvPr id="76" name="TextBox 75"/>
            <p:cNvSpPr txBox="1"/>
            <p:nvPr/>
          </p:nvSpPr>
          <p:spPr>
            <a:xfrm>
              <a:off x="3734911" y="2814771"/>
              <a:ext cx="637915"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a:t>
              </a:r>
              <a:r>
                <a:rPr lang="en-US" sz="1200" dirty="0" err="1" smtClean="0"/>
                <a:t>CPHo</a:t>
              </a:r>
              <a:endParaRPr lang="en-US" sz="1200" dirty="0"/>
            </a:p>
          </p:txBody>
        </p:sp>
        <p:sp>
          <p:nvSpPr>
            <p:cNvPr id="77" name="TextBox 76"/>
            <p:cNvSpPr txBox="1"/>
            <p:nvPr/>
          </p:nvSpPr>
          <p:spPr>
            <a:xfrm>
              <a:off x="3562024" y="3286201"/>
              <a:ext cx="690577" cy="276999"/>
            </a:xfrm>
            <a:prstGeom prst="rect">
              <a:avLst/>
            </a:prstGeom>
            <a:solidFill>
              <a:schemeClr val="bg1"/>
            </a:solidFill>
            <a:ln>
              <a:noFill/>
              <a:headEnd type="none"/>
              <a:tailEnd type="none"/>
            </a:ln>
            <a:effectLst>
              <a:softEdge rad="88900"/>
            </a:effectLst>
          </p:spPr>
          <p:txBody>
            <a:bodyPr wrap="square" rtlCol="0">
              <a:spAutoFit/>
            </a:bodyPr>
            <a:lstStyle/>
            <a:p>
              <a:r>
                <a:rPr lang="en-US" sz="1200" dirty="0" smtClean="0"/>
                <a:t> </a:t>
              </a:r>
              <a:r>
                <a:rPr lang="en-US" sz="1200" dirty="0" err="1" smtClean="0"/>
                <a:t>CPHi</a:t>
              </a:r>
              <a:endParaRPr lang="en-US" sz="1200" dirty="0"/>
            </a:p>
          </p:txBody>
        </p:sp>
        <p:sp>
          <p:nvSpPr>
            <p:cNvPr id="78" name="TextBox 77"/>
            <p:cNvSpPr txBox="1"/>
            <p:nvPr/>
          </p:nvSpPr>
          <p:spPr>
            <a:xfrm>
              <a:off x="3045517" y="3505161"/>
              <a:ext cx="706625" cy="276999"/>
            </a:xfrm>
            <a:prstGeom prst="rect">
              <a:avLst/>
            </a:prstGeom>
            <a:solidFill>
              <a:schemeClr val="bg1"/>
            </a:solidFill>
            <a:ln>
              <a:noFill/>
              <a:headEnd type="none"/>
              <a:tailEnd type="none"/>
            </a:ln>
            <a:effectLst>
              <a:softEdge rad="88900"/>
            </a:effectLst>
          </p:spPr>
          <p:txBody>
            <a:bodyPr wrap="square" rtlCol="0">
              <a:spAutoFit/>
            </a:bodyPr>
            <a:lstStyle/>
            <a:p>
              <a:r>
                <a:rPr lang="en-US" sz="1200" dirty="0" smtClean="0"/>
                <a:t> </a:t>
              </a:r>
              <a:r>
                <a:rPr lang="en-US" sz="1200" dirty="0" err="1" smtClean="0"/>
                <a:t>IONo</a:t>
              </a:r>
              <a:endParaRPr lang="en-US" sz="1200" dirty="0"/>
            </a:p>
          </p:txBody>
        </p:sp>
        <p:sp>
          <p:nvSpPr>
            <p:cNvPr id="79" name="TextBox 78"/>
            <p:cNvSpPr txBox="1"/>
            <p:nvPr/>
          </p:nvSpPr>
          <p:spPr>
            <a:xfrm>
              <a:off x="2577988" y="3122548"/>
              <a:ext cx="535198"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a:t>
              </a:r>
              <a:r>
                <a:rPr lang="en-US" sz="1200" dirty="0" err="1" smtClean="0"/>
                <a:t>IONi</a:t>
              </a:r>
              <a:endParaRPr lang="en-US" sz="1200" dirty="0"/>
            </a:p>
          </p:txBody>
        </p:sp>
        <p:sp>
          <p:nvSpPr>
            <p:cNvPr id="80" name="TextBox 79"/>
            <p:cNvSpPr txBox="1"/>
            <p:nvPr/>
          </p:nvSpPr>
          <p:spPr>
            <a:xfrm>
              <a:off x="2145831" y="4637095"/>
              <a:ext cx="595010"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a:t>
              </a:r>
              <a:r>
                <a:rPr lang="en-US" sz="1200" dirty="0" err="1" smtClean="0"/>
                <a:t>NDNi</a:t>
              </a:r>
              <a:endParaRPr lang="en-US" sz="1200" dirty="0"/>
            </a:p>
          </p:txBody>
        </p:sp>
        <p:sp>
          <p:nvSpPr>
            <p:cNvPr id="81" name="TextBox 80"/>
            <p:cNvSpPr txBox="1"/>
            <p:nvPr/>
          </p:nvSpPr>
          <p:spPr>
            <a:xfrm>
              <a:off x="1816949" y="4257449"/>
              <a:ext cx="646406"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a:t>
              </a:r>
              <a:r>
                <a:rPr lang="en-US" sz="1200" dirty="0" err="1" smtClean="0"/>
                <a:t>NDNo</a:t>
              </a:r>
              <a:endParaRPr lang="en-US" sz="1200" dirty="0"/>
            </a:p>
          </p:txBody>
        </p:sp>
        <p:sp>
          <p:nvSpPr>
            <p:cNvPr id="82" name="TextBox 81"/>
            <p:cNvSpPr txBox="1"/>
            <p:nvPr/>
          </p:nvSpPr>
          <p:spPr>
            <a:xfrm>
              <a:off x="6250407" y="5083749"/>
              <a:ext cx="595010"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a:t>
              </a:r>
              <a:r>
                <a:rPr lang="en-US" sz="1200" dirty="0" err="1" smtClean="0"/>
                <a:t>NDNi</a:t>
              </a:r>
              <a:endParaRPr lang="en-US" sz="1200" dirty="0"/>
            </a:p>
          </p:txBody>
        </p:sp>
        <p:sp>
          <p:nvSpPr>
            <p:cNvPr id="83" name="TextBox 82"/>
            <p:cNvSpPr txBox="1"/>
            <p:nvPr/>
          </p:nvSpPr>
          <p:spPr>
            <a:xfrm>
              <a:off x="5730507" y="5402034"/>
              <a:ext cx="646406" cy="276999"/>
            </a:xfrm>
            <a:prstGeom prst="rect">
              <a:avLst/>
            </a:prstGeom>
            <a:solidFill>
              <a:schemeClr val="bg1"/>
            </a:solidFill>
            <a:ln>
              <a:noFill/>
              <a:headEnd type="none"/>
              <a:tailEnd type="none"/>
            </a:ln>
            <a:effectLst>
              <a:softEdge rad="88900"/>
            </a:effectLst>
          </p:spPr>
          <p:txBody>
            <a:bodyPr wrap="none" rtlCol="0">
              <a:spAutoFit/>
            </a:bodyPr>
            <a:lstStyle/>
            <a:p>
              <a:r>
                <a:rPr lang="en-US" sz="1200" dirty="0" smtClean="0"/>
                <a:t> </a:t>
              </a:r>
              <a:r>
                <a:rPr lang="en-US" sz="1200" dirty="0" err="1" smtClean="0"/>
                <a:t>NDNo</a:t>
              </a:r>
              <a:endParaRPr lang="en-US" sz="1200" dirty="0"/>
            </a:p>
          </p:txBody>
        </p:sp>
      </p:grpSp>
      <p:sp>
        <p:nvSpPr>
          <p:cNvPr id="87" name="TextBox 86"/>
          <p:cNvSpPr txBox="1"/>
          <p:nvPr/>
        </p:nvSpPr>
        <p:spPr>
          <a:xfrm>
            <a:off x="762000" y="5943600"/>
            <a:ext cx="3148180" cy="369332"/>
          </a:xfrm>
          <a:prstGeom prst="rect">
            <a:avLst/>
          </a:prstGeom>
          <a:noFill/>
        </p:spPr>
        <p:txBody>
          <a:bodyPr wrap="none" rtlCol="0">
            <a:spAutoFit/>
          </a:bodyPr>
          <a:lstStyle/>
          <a:p>
            <a:r>
              <a:rPr lang="en-US" sz="1800" dirty="0" smtClean="0"/>
              <a:t>Slide courtesy Jerry </a:t>
            </a:r>
            <a:r>
              <a:rPr lang="en-US" sz="1800" dirty="0" err="1" smtClean="0"/>
              <a:t>Sobieski</a:t>
            </a:r>
            <a:endParaRPr lang="en-US" sz="1800" dirty="0"/>
          </a:p>
        </p:txBody>
      </p:sp>
      <p:sp>
        <p:nvSpPr>
          <p:cNvPr id="88" name="TextBox 87"/>
          <p:cNvSpPr txBox="1"/>
          <p:nvPr/>
        </p:nvSpPr>
        <p:spPr>
          <a:xfrm>
            <a:off x="228600" y="1295400"/>
            <a:ext cx="5244394" cy="3477875"/>
          </a:xfrm>
          <a:prstGeom prst="rect">
            <a:avLst/>
          </a:prstGeom>
          <a:noFill/>
        </p:spPr>
        <p:txBody>
          <a:bodyPr wrap="square" rtlCol="0">
            <a:spAutoFit/>
          </a:bodyPr>
          <a:lstStyle/>
          <a:p>
            <a:pPr marL="177800" indent="-177800" algn="l">
              <a:buFont typeface="Arial"/>
              <a:buChar char="•"/>
            </a:pPr>
            <a:r>
              <a:rPr lang="en-US" sz="2000" b="1" dirty="0" smtClean="0"/>
              <a:t>Identifiers are not hierarchical</a:t>
            </a:r>
            <a:endParaRPr lang="en-US" sz="2000" dirty="0" smtClean="0"/>
          </a:p>
          <a:p>
            <a:pPr marL="355600" lvl="1" indent="-177800" algn="l">
              <a:buFont typeface="Arial"/>
              <a:buChar char="•"/>
            </a:pPr>
            <a:r>
              <a:rPr lang="en-US" sz="2000" dirty="0" smtClean="0"/>
              <a:t>(separate addressing </a:t>
            </a:r>
            <a:br>
              <a:rPr lang="en-US" sz="2000" dirty="0" smtClean="0"/>
            </a:br>
            <a:r>
              <a:rPr lang="en-US" sz="2000" dirty="0" smtClean="0"/>
              <a:t>required for routing)</a:t>
            </a:r>
          </a:p>
          <a:p>
            <a:pPr marL="355600" lvl="1" indent="-177800" algn="l">
              <a:buFont typeface="Arial"/>
              <a:buChar char="•"/>
            </a:pPr>
            <a:r>
              <a:rPr lang="en-US" sz="2000" dirty="0" smtClean="0"/>
              <a:t>More flexible </a:t>
            </a:r>
            <a:br>
              <a:rPr lang="en-US" sz="2000" dirty="0" smtClean="0"/>
            </a:br>
            <a:r>
              <a:rPr lang="en-US" sz="2000" dirty="0" smtClean="0"/>
              <a:t>(add federation)</a:t>
            </a:r>
          </a:p>
          <a:p>
            <a:pPr marL="177800" indent="-177800" algn="l">
              <a:buFont typeface="Arial"/>
              <a:buChar char="•"/>
            </a:pPr>
            <a:r>
              <a:rPr lang="en-US" sz="2000" b="1" dirty="0" smtClean="0"/>
              <a:t>Three proposals to </a:t>
            </a:r>
            <a:br>
              <a:rPr lang="en-US" sz="2000" b="1" dirty="0" smtClean="0"/>
            </a:br>
            <a:r>
              <a:rPr lang="en-US" sz="2000" b="1" dirty="0" smtClean="0"/>
              <a:t>relate external ports </a:t>
            </a:r>
            <a:br>
              <a:rPr lang="en-US" sz="2000" b="1" dirty="0" smtClean="0"/>
            </a:br>
            <a:r>
              <a:rPr lang="en-US" sz="2000" b="1" dirty="0" smtClean="0"/>
              <a:t>to internal network</a:t>
            </a:r>
          </a:p>
          <a:p>
            <a:pPr marL="355600" lvl="1" indent="-177800" algn="l">
              <a:buFont typeface="Arial"/>
              <a:buChar char="•"/>
            </a:pPr>
            <a:r>
              <a:rPr lang="en-US" sz="2000" dirty="0" smtClean="0"/>
              <a:t>same identifier</a:t>
            </a:r>
          </a:p>
          <a:p>
            <a:pPr marL="355600" lvl="1" indent="-177800" algn="l">
              <a:buFont typeface="Arial"/>
              <a:buChar char="•"/>
            </a:pPr>
            <a:r>
              <a:rPr lang="en-US" sz="2000" dirty="0" smtClean="0"/>
              <a:t>alias</a:t>
            </a:r>
          </a:p>
          <a:p>
            <a:pPr marL="355600" lvl="1" indent="-177800" algn="l">
              <a:buFont typeface="Arial"/>
              <a:buChar char="•"/>
            </a:pPr>
            <a:r>
              <a:rPr lang="en-US" sz="2000" dirty="0" smtClean="0"/>
              <a:t>link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URN &amp; </a:t>
            </a:r>
            <a:r>
              <a:rPr lang="en-GB" dirty="0" err="1" smtClean="0"/>
              <a:t>Type,Value</a:t>
            </a:r>
            <a:endParaRPr lang="en-GB" dirty="0"/>
          </a:p>
        </p:txBody>
      </p:sp>
      <p:sp>
        <p:nvSpPr>
          <p:cNvPr id="3" name="Content Placeholder 2"/>
          <p:cNvSpPr>
            <a:spLocks noGrp="1"/>
          </p:cNvSpPr>
          <p:nvPr>
            <p:ph idx="1"/>
          </p:nvPr>
        </p:nvSpPr>
        <p:spPr>
          <a:xfrm>
            <a:off x="685800" y="1371600"/>
            <a:ext cx="8305800" cy="4953000"/>
          </a:xfrm>
        </p:spPr>
        <p:txBody>
          <a:bodyPr/>
          <a:lstStyle/>
          <a:p>
            <a:r>
              <a:rPr lang="en-GB" dirty="0" smtClean="0"/>
              <a:t>Current URN standard:</a:t>
            </a:r>
          </a:p>
          <a:p>
            <a:pPr lvl="1"/>
            <a:r>
              <a:rPr lang="en-GB" sz="2000" dirty="0" smtClean="0">
                <a:latin typeface="DejaVu Sans Mono"/>
                <a:cs typeface="DejaVu Sans Mono"/>
              </a:rPr>
              <a:t>urn:ogf:network:example.net:2010:switch1</a:t>
            </a:r>
            <a:endParaRPr lang="en-GB" sz="2400" dirty="0" smtClean="0">
              <a:latin typeface="DejaVu Sans Mono"/>
              <a:cs typeface="DejaVu Sans Mono"/>
            </a:endParaRPr>
          </a:p>
          <a:p>
            <a:r>
              <a:rPr lang="en-GB" dirty="0" smtClean="0">
                <a:cs typeface="DejaVu Sans Mono"/>
              </a:rPr>
              <a:t>Proposal to introduce </a:t>
            </a:r>
            <a:r>
              <a:rPr lang="en-GB" dirty="0" err="1" smtClean="0">
                <a:cs typeface="DejaVu Sans Mono"/>
              </a:rPr>
              <a:t>type,value</a:t>
            </a:r>
            <a:r>
              <a:rPr lang="en-GB" dirty="0" smtClean="0">
                <a:cs typeface="DejaVu Sans Mono"/>
              </a:rPr>
              <a:t> to STPs</a:t>
            </a:r>
          </a:p>
          <a:p>
            <a:pPr lvl="1"/>
            <a:r>
              <a:rPr lang="en-GB" sz="2000" dirty="0" smtClean="0">
                <a:latin typeface="DejaVu Sans Mono"/>
                <a:cs typeface="DejaVu Sans Mono"/>
              </a:rPr>
              <a:t>urn:ogf:network:example.net:2010:switch1?vlan=100&amp;foo=bar</a:t>
            </a:r>
          </a:p>
          <a:p>
            <a:pPr lvl="1"/>
            <a:r>
              <a:rPr lang="en-GB" sz="2400" dirty="0" err="1" smtClean="0">
                <a:latin typeface="DejaVu Sans Mono"/>
                <a:cs typeface="DejaVu Sans Mono"/>
              </a:rPr>
              <a:t>vlan</a:t>
            </a:r>
            <a:r>
              <a:rPr lang="en-GB" sz="2400" dirty="0" smtClean="0">
                <a:latin typeface="DejaVu Sans Mono"/>
                <a:cs typeface="DejaVu Sans Mono"/>
              </a:rPr>
              <a:t>=100 </a:t>
            </a:r>
            <a:r>
              <a:rPr lang="en-GB" sz="2400" dirty="0" smtClean="0">
                <a:cs typeface="DejaVu Sans Mono"/>
              </a:rPr>
              <a:t>and </a:t>
            </a:r>
            <a:r>
              <a:rPr lang="en-GB" sz="2400" dirty="0" smtClean="0">
                <a:latin typeface="DejaVu Sans Mono"/>
                <a:cs typeface="DejaVu Sans Mono"/>
              </a:rPr>
              <a:t>foo=bar </a:t>
            </a:r>
            <a:r>
              <a:rPr lang="en-GB" sz="2400" dirty="0" smtClean="0">
                <a:cs typeface="DejaVu Sans Mono"/>
              </a:rPr>
              <a:t>are separate type-values</a:t>
            </a:r>
          </a:p>
          <a:p>
            <a:pPr lvl="1"/>
            <a:r>
              <a:rPr lang="en-GB" sz="2400" dirty="0" smtClean="0">
                <a:latin typeface="DejaVu Sans Mono"/>
                <a:cs typeface="DejaVu Sans Mono"/>
              </a:rPr>
              <a:t>urn:ogf:network:example.net:2010:switch1 </a:t>
            </a:r>
            <a:r>
              <a:rPr lang="en-GB" sz="2400" dirty="0" smtClean="0">
                <a:cs typeface="DejaVu Sans Mono"/>
              </a:rPr>
              <a:t>is base ID.</a:t>
            </a:r>
          </a:p>
          <a:p>
            <a:pPr lvl="1"/>
            <a:r>
              <a:rPr lang="en-GB" sz="2400" dirty="0" smtClean="0">
                <a:cs typeface="DejaVu Sans Mono"/>
              </a:rPr>
              <a:t>Attributes (the query part) are never part of the assigned URN [</a:t>
            </a:r>
            <a:r>
              <a:rPr lang="en-US" sz="2400" dirty="0" smtClean="0">
                <a:cs typeface="DejaVu Sans Mono"/>
              </a:rPr>
              <a:t>draft-ietf-urnbis-rfc2141bis-urn-02]</a:t>
            </a:r>
            <a:endParaRPr lang="en-GB" sz="2400" dirty="0" smtClean="0">
              <a:cs typeface="DejaVu Sans Mono"/>
            </a:endParaRPr>
          </a:p>
          <a:p>
            <a:pPr lvl="1"/>
            <a:r>
              <a:rPr lang="en-GB" sz="2400" dirty="0" smtClean="0">
                <a:cs typeface="DejaVu Sans Mono"/>
              </a:rPr>
              <a:t>Attributes can be defined easily in the topology, including ranges.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49714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latin typeface="DejaVu Sans Mono"/>
                <a:cs typeface="DejaVu Sans Mono"/>
              </a:rPr>
              <a:t>urn:ogf:network:nordu.net:2012:stp:ams80?vlan=</a:t>
            </a:r>
          </a:p>
          <a:p>
            <a:r>
              <a:rPr lang="en-GB" strike="sngStrike" dirty="0" smtClean="0">
                <a:latin typeface="DejaVu Sans Mono"/>
                <a:cs typeface="DejaVu Sans Mono"/>
              </a:rPr>
              <a:t>urn:ogf:network:example.net:2010:stp?localid=</a:t>
            </a:r>
            <a:r>
              <a:rPr lang="en-GB" strike="sngStrike" dirty="0" err="1" smtClean="0">
                <a:latin typeface="DejaVu Sans Mono"/>
                <a:cs typeface="DejaVu Sans Mono"/>
              </a:rPr>
              <a:t>ams&amp;vlan</a:t>
            </a:r>
            <a:r>
              <a:rPr lang="en-GB" strike="sngStrike" dirty="0" smtClean="0">
                <a:latin typeface="DejaVu Sans Mono"/>
                <a:cs typeface="DejaVu Sans Mono"/>
              </a:rPr>
              <a:t>=1780</a:t>
            </a:r>
          </a:p>
          <a:p>
            <a:r>
              <a:rPr lang="en-GB" dirty="0" smtClean="0">
                <a:latin typeface="DejaVu Sans Mono"/>
                <a:cs typeface="DejaVu Sans Mono"/>
              </a:rPr>
              <a:t>urn:ogf:network:example.net:2010:switch1:ge-0-0?vlan=80&amp;foo=bar </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16</a:t>
            </a:fld>
            <a:endParaRPr lang="en-US" altLang="ja-JP"/>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XML </a:t>
            </a:r>
            <a:r>
              <a:rPr lang="nl-NL" altLang="ja-JP" dirty="0" err="1" smtClean="0"/>
              <a:t>Examples</a:t>
            </a:r>
            <a:endParaRPr lang="ja-JP" altLang="en-US" dirty="0"/>
          </a:p>
        </p:txBody>
      </p:sp>
      <p:sp>
        <p:nvSpPr>
          <p:cNvPr id="9226" name="Rectangle 10"/>
          <p:cNvSpPr>
            <a:spLocks noGrp="1" noChangeArrowheads="1"/>
          </p:cNvSpPr>
          <p:nvPr>
            <p:ph type="subTitle" idx="1"/>
          </p:nvPr>
        </p:nvSpPr>
        <p:spPr/>
        <p:txBody>
          <a:bodyPr/>
          <a:lstStyle/>
          <a:p>
            <a:r>
              <a:rPr lang="en-US" altLang="ja-JP" dirty="0" smtClean="0"/>
              <a:t>(Note: unfinished slides, for discussion)</a:t>
            </a:r>
            <a:endParaRPr lang="ja-JP"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Decisions</a:t>
            </a:r>
            <a:endParaRPr lang="en-GB" dirty="0"/>
          </a:p>
        </p:txBody>
      </p:sp>
      <p:sp>
        <p:nvSpPr>
          <p:cNvPr id="3" name="Content Placeholder 2"/>
          <p:cNvSpPr>
            <a:spLocks noGrp="1"/>
          </p:cNvSpPr>
          <p:nvPr>
            <p:ph idx="1"/>
          </p:nvPr>
        </p:nvSpPr>
        <p:spPr>
          <a:xfrm>
            <a:off x="685800" y="1524000"/>
            <a:ext cx="4038600" cy="4495800"/>
          </a:xfrm>
        </p:spPr>
        <p:txBody>
          <a:bodyPr/>
          <a:lstStyle/>
          <a:p>
            <a:pPr>
              <a:buNone/>
            </a:pPr>
            <a:r>
              <a:rPr lang="en-US" sz="2800" dirty="0" smtClean="0"/>
              <a:t>Goal:</a:t>
            </a:r>
          </a:p>
          <a:p>
            <a:r>
              <a:rPr lang="en-US" sz="2800" dirty="0" smtClean="0"/>
              <a:t>Make sure examples and choices are clear</a:t>
            </a:r>
          </a:p>
          <a:p>
            <a:r>
              <a:rPr lang="en-US" sz="2800" dirty="0" smtClean="0"/>
              <a:t>Identify controversial choices</a:t>
            </a:r>
          </a:p>
          <a:p>
            <a:r>
              <a:rPr lang="en-US" sz="2800" dirty="0" smtClean="0"/>
              <a:t>Consensus on non-controversial choices</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18</a:t>
            </a:fld>
            <a:endParaRPr lang="en-US" altLang="ja-JP"/>
          </a:p>
        </p:txBody>
      </p:sp>
      <p:sp>
        <p:nvSpPr>
          <p:cNvPr id="5" name="Content Placeholder 2"/>
          <p:cNvSpPr txBox="1">
            <a:spLocks/>
          </p:cNvSpPr>
          <p:nvPr/>
        </p:nvSpPr>
        <p:spPr bwMode="auto">
          <a:xfrm>
            <a:off x="4876800" y="1524000"/>
            <a:ext cx="3581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schema - case</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schema - relation</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schema - service</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1800" b="0" i="0" u="none" strike="noStrike" kern="0" cap="none" spc="0" normalizeH="0" baseline="0" noProof="0" dirty="0" err="1" smtClean="0">
                <a:ln>
                  <a:noFill/>
                </a:ln>
                <a:solidFill>
                  <a:schemeClr val="tx1"/>
                </a:solidFill>
                <a:effectLst/>
                <a:uLnTx/>
                <a:uFillTx/>
                <a:latin typeface="+mn-lt"/>
                <a:ea typeface="+mn-ea"/>
                <a:cs typeface="+mn-cs"/>
              </a:rPr>
              <a:t>subtopology</a:t>
            </a:r>
            <a:r>
              <a:rPr kumimoji="0" lang="en-US" sz="1800" b="0" i="0" u="none" strike="noStrike" kern="0" cap="none" spc="0" normalizeH="0" baseline="0" noProof="0" dirty="0" smtClean="0">
                <a:ln>
                  <a:noFill/>
                </a:ln>
                <a:solidFill>
                  <a:schemeClr val="tx1"/>
                </a:solidFill>
                <a:effectLst/>
                <a:uLnTx/>
                <a:uFillTx/>
                <a:latin typeface="+mn-lt"/>
                <a:ea typeface="+mn-ea"/>
                <a:cs typeface="+mn-cs"/>
              </a:rPr>
              <a:t> - </a:t>
            </a:r>
            <a:r>
              <a:rPr kumimoji="0" lang="en-US" sz="1800" b="0" i="0" u="none" strike="noStrike" kern="0" cap="none" spc="0" normalizeH="0" baseline="0" noProof="0" dirty="0" err="1" smtClean="0">
                <a:ln>
                  <a:noFill/>
                </a:ln>
                <a:solidFill>
                  <a:schemeClr val="tx1"/>
                </a:solidFill>
                <a:effectLst/>
                <a:uLnTx/>
                <a:uFillTx/>
                <a:latin typeface="+mn-lt"/>
                <a:ea typeface="+mn-ea"/>
                <a:cs typeface="+mn-cs"/>
              </a:rPr>
              <a:t>hasNode</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1800" b="0" i="0" u="none" strike="noStrike" kern="0" cap="none" spc="0" normalizeH="0" baseline="0" noProof="0" dirty="0" err="1" smtClean="0">
                <a:ln>
                  <a:noFill/>
                </a:ln>
                <a:solidFill>
                  <a:schemeClr val="tx1"/>
                </a:solidFill>
                <a:effectLst/>
                <a:uLnTx/>
                <a:uFillTx/>
                <a:latin typeface="+mn-lt"/>
                <a:ea typeface="+mn-ea"/>
                <a:cs typeface="+mn-cs"/>
              </a:rPr>
              <a:t>subtopology</a:t>
            </a:r>
            <a:r>
              <a:rPr kumimoji="0" lang="en-US" sz="1800" b="0" i="0" u="none" strike="noStrike" kern="0" cap="none" spc="0" normalizeH="0" baseline="0" noProof="0" dirty="0" smtClean="0">
                <a:ln>
                  <a:noFill/>
                </a:ln>
                <a:solidFill>
                  <a:schemeClr val="tx1"/>
                </a:solidFill>
                <a:effectLst/>
                <a:uLnTx/>
                <a:uFillTx/>
                <a:latin typeface="+mn-lt"/>
                <a:ea typeface="+mn-ea"/>
                <a:cs typeface="+mn-cs"/>
              </a:rPr>
              <a:t> - </a:t>
            </a:r>
            <a:r>
              <a:rPr kumimoji="0" lang="en-US" sz="1800" b="0" i="0" u="none" strike="noStrike" kern="0" cap="none" spc="0" normalizeH="0" baseline="0" noProof="0" dirty="0" err="1" smtClean="0">
                <a:ln>
                  <a:noFill/>
                </a:ln>
                <a:solidFill>
                  <a:schemeClr val="tx1"/>
                </a:solidFill>
                <a:effectLst/>
                <a:uLnTx/>
                <a:uFillTx/>
                <a:latin typeface="+mn-lt"/>
                <a:ea typeface="+mn-ea"/>
                <a:cs typeface="+mn-cs"/>
              </a:rPr>
              <a:t>hasTopology</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1800" b="0" i="0" u="none" strike="noStrike" kern="0" cap="none" spc="0" normalizeH="0" baseline="0" noProof="0" dirty="0" err="1" smtClean="0">
                <a:ln>
                  <a:noFill/>
                </a:ln>
                <a:solidFill>
                  <a:schemeClr val="tx1"/>
                </a:solidFill>
                <a:effectLst/>
                <a:uLnTx/>
                <a:uFillTx/>
                <a:latin typeface="+mn-lt"/>
                <a:ea typeface="+mn-ea"/>
                <a:cs typeface="+mn-cs"/>
              </a:rPr>
              <a:t>subtopology</a:t>
            </a:r>
            <a:r>
              <a:rPr kumimoji="0" lang="en-US" sz="1800" b="0" i="0" u="none" strike="noStrike" kern="0" cap="none" spc="0" normalizeH="0" baseline="0" noProof="0" dirty="0" smtClean="0">
                <a:ln>
                  <a:noFill/>
                </a:ln>
                <a:solidFill>
                  <a:schemeClr val="tx1"/>
                </a:solidFill>
                <a:effectLst/>
                <a:uLnTx/>
                <a:uFillTx/>
                <a:latin typeface="+mn-lt"/>
                <a:ea typeface="+mn-ea"/>
                <a:cs typeface="+mn-cs"/>
              </a:rPr>
              <a:t> - inbound-outbound-ports</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1800" b="0" i="0" u="none" strike="noStrike" kern="0" cap="none" spc="0" normalizeH="0" baseline="0" noProof="0" dirty="0" err="1" smtClean="0">
                <a:ln>
                  <a:noFill/>
                </a:ln>
                <a:solidFill>
                  <a:schemeClr val="tx1"/>
                </a:solidFill>
                <a:effectLst/>
                <a:uLnTx/>
                <a:uFillTx/>
                <a:latin typeface="+mn-lt"/>
                <a:ea typeface="+mn-ea"/>
                <a:cs typeface="+mn-cs"/>
              </a:rPr>
              <a:t>subtopology</a:t>
            </a:r>
            <a:r>
              <a:rPr kumimoji="0" lang="en-US" sz="1800" b="0" i="0" u="none" strike="noStrike" kern="0" cap="none" spc="0" normalizeH="0" baseline="0" noProof="0" dirty="0" smtClean="0">
                <a:ln>
                  <a:noFill/>
                </a:ln>
                <a:solidFill>
                  <a:schemeClr val="tx1"/>
                </a:solidFill>
                <a:effectLst/>
                <a:uLnTx/>
                <a:uFillTx/>
                <a:latin typeface="+mn-lt"/>
                <a:ea typeface="+mn-ea"/>
                <a:cs typeface="+mn-cs"/>
              </a:rPr>
              <a:t> - alias</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versioning - lifetime/alias</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1800" b="0" i="0" u="none" strike="noStrike" kern="0" cap="none" spc="0" normalizeH="0" baseline="0" noProof="0" dirty="0" err="1" smtClean="0">
                <a:ln>
                  <a:noFill/>
                </a:ln>
                <a:solidFill>
                  <a:schemeClr val="tx1"/>
                </a:solidFill>
                <a:effectLst/>
                <a:uLnTx/>
                <a:uFillTx/>
                <a:latin typeface="+mn-lt"/>
                <a:ea typeface="+mn-ea"/>
                <a:cs typeface="+mn-cs"/>
              </a:rPr>
              <a:t>vlans</a:t>
            </a:r>
            <a:r>
              <a:rPr kumimoji="0" lang="en-US" sz="1800" b="0" i="0" u="none" strike="noStrike" kern="0" cap="none" spc="0" normalizeH="0" baseline="0" noProof="0" dirty="0" smtClean="0">
                <a:ln>
                  <a:noFill/>
                </a:ln>
                <a:solidFill>
                  <a:schemeClr val="tx1"/>
                </a:solidFill>
                <a:effectLst/>
                <a:uLnTx/>
                <a:uFillTx/>
                <a:latin typeface="+mn-lt"/>
                <a:ea typeface="+mn-ea"/>
                <a:cs typeface="+mn-cs"/>
              </a:rPr>
              <a:t> - </a:t>
            </a:r>
            <a:r>
              <a:rPr kumimoji="0" lang="en-US" sz="1800" b="0" i="0" u="none" strike="noStrike" kern="0" cap="none" spc="0" normalizeH="0" baseline="0" noProof="0" dirty="0" err="1" smtClean="0">
                <a:ln>
                  <a:noFill/>
                </a:ln>
                <a:solidFill>
                  <a:schemeClr val="tx1"/>
                </a:solidFill>
                <a:effectLst/>
                <a:uLnTx/>
                <a:uFillTx/>
                <a:latin typeface="+mn-lt"/>
                <a:ea typeface="+mn-ea"/>
                <a:cs typeface="+mn-cs"/>
              </a:rPr>
              <a:t>compoundlink</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1800" b="0" i="0" u="none" strike="noStrike" kern="0" cap="none" spc="0" normalizeH="0" baseline="0" noProof="0" dirty="0" err="1" smtClean="0">
                <a:ln>
                  <a:noFill/>
                </a:ln>
                <a:solidFill>
                  <a:schemeClr val="tx1"/>
                </a:solidFill>
                <a:effectLst/>
                <a:uLnTx/>
                <a:uFillTx/>
                <a:latin typeface="+mn-lt"/>
                <a:ea typeface="+mn-ea"/>
                <a:cs typeface="+mn-cs"/>
              </a:rPr>
              <a:t>vlans</a:t>
            </a:r>
            <a:r>
              <a:rPr kumimoji="0" lang="en-US" sz="1800" b="0" i="0" u="none" strike="noStrike" kern="0" cap="none" spc="0" normalizeH="0" baseline="0" noProof="0" dirty="0" smtClean="0">
                <a:ln>
                  <a:noFill/>
                </a:ln>
                <a:solidFill>
                  <a:schemeClr val="tx1"/>
                </a:solidFill>
                <a:effectLst/>
                <a:uLnTx/>
                <a:uFillTx/>
                <a:latin typeface="+mn-lt"/>
                <a:ea typeface="+mn-ea"/>
                <a:cs typeface="+mn-cs"/>
              </a:rPr>
              <a:t> - </a:t>
            </a:r>
            <a:r>
              <a:rPr kumimoji="0" lang="en-US" sz="1800" b="0" i="0" u="none" strike="noStrike" kern="0" cap="none" spc="0" normalizeH="0" baseline="0" noProof="0" dirty="0" err="1" smtClean="0">
                <a:ln>
                  <a:noFill/>
                </a:ln>
                <a:solidFill>
                  <a:schemeClr val="tx1"/>
                </a:solidFill>
                <a:effectLst/>
                <a:uLnTx/>
                <a:uFillTx/>
                <a:latin typeface="+mn-lt"/>
                <a:ea typeface="+mn-ea"/>
                <a:cs typeface="+mn-cs"/>
              </a:rPr>
              <a:t>vlan</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1800" b="0" i="0" u="none" strike="noStrike" kern="0" cap="none" spc="0" normalizeH="0" baseline="0" noProof="0" dirty="0" err="1" smtClean="0">
                <a:ln>
                  <a:noFill/>
                </a:ln>
                <a:solidFill>
                  <a:schemeClr val="tx1"/>
                </a:solidFill>
                <a:effectLst/>
                <a:uLnTx/>
                <a:uFillTx/>
                <a:latin typeface="+mn-lt"/>
                <a:ea typeface="+mn-ea"/>
                <a:cs typeface="+mn-cs"/>
              </a:rPr>
              <a:t>vlan</a:t>
            </a:r>
            <a:r>
              <a:rPr kumimoji="0" lang="en-US" sz="1800" b="0" i="0" u="none" strike="noStrike" kern="0" cap="none" spc="0" normalizeH="0" baseline="0" noProof="0" dirty="0" smtClean="0">
                <a:ln>
                  <a:noFill/>
                </a:ln>
                <a:solidFill>
                  <a:schemeClr val="tx1"/>
                </a:solidFill>
                <a:effectLst/>
                <a:uLnTx/>
                <a:uFillTx/>
                <a:latin typeface="+mn-lt"/>
                <a:ea typeface="+mn-ea"/>
                <a:cs typeface="+mn-cs"/>
              </a:rPr>
              <a:t> - </a:t>
            </a:r>
            <a:r>
              <a:rPr kumimoji="0" lang="en-US" sz="1800" b="0" i="0" u="none" strike="noStrike" kern="0" cap="none" spc="0" normalizeH="0" baseline="0" noProof="0" dirty="0" err="1" smtClean="0">
                <a:ln>
                  <a:noFill/>
                </a:ln>
                <a:solidFill>
                  <a:schemeClr val="tx1"/>
                </a:solidFill>
                <a:effectLst/>
                <a:uLnTx/>
                <a:uFillTx/>
                <a:latin typeface="+mn-lt"/>
                <a:ea typeface="+mn-ea"/>
                <a:cs typeface="+mn-cs"/>
              </a:rPr>
              <a:t>switchingservice</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Schema</a:t>
            </a:r>
            <a:endParaRPr lang="en-GB"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19</a:t>
            </a:fld>
            <a:endParaRPr lang="en-US" altLang="ja-JP"/>
          </a:p>
        </p:txBody>
      </p:sp>
      <p:sp>
        <p:nvSpPr>
          <p:cNvPr id="6" name="Content Placeholder 5"/>
          <p:cNvSpPr>
            <a:spLocks noGrp="1"/>
          </p:cNvSpPr>
          <p:nvPr>
            <p:ph idx="1"/>
          </p:nvPr>
        </p:nvSpPr>
        <p:spPr/>
        <p:txBody>
          <a:bodyPr/>
          <a:lstStyle/>
          <a:p>
            <a:pPr>
              <a:spcBef>
                <a:spcPts val="0"/>
              </a:spcBef>
            </a:pPr>
            <a:r>
              <a:rPr lang="en-US" sz="2000" dirty="0" smtClean="0"/>
              <a:t>Case – Case of URLs in XML and RDF</a:t>
            </a:r>
          </a:p>
          <a:p>
            <a:pPr lvl="1">
              <a:spcBef>
                <a:spcPts val="0"/>
              </a:spcBef>
            </a:pPr>
            <a:r>
              <a:rPr lang="en-US" sz="1800" dirty="0" err="1" smtClean="0"/>
              <a:t>CamelCase</a:t>
            </a:r>
            <a:r>
              <a:rPr lang="en-US" sz="1800" dirty="0" smtClean="0"/>
              <a:t> / </a:t>
            </a:r>
            <a:r>
              <a:rPr lang="en-US" sz="1800" dirty="0" err="1" smtClean="0"/>
              <a:t>lowerCamelCase</a:t>
            </a:r>
            <a:endParaRPr lang="en-US" sz="1800" dirty="0" smtClean="0"/>
          </a:p>
          <a:p>
            <a:pPr lvl="1">
              <a:spcBef>
                <a:spcPts val="0"/>
              </a:spcBef>
            </a:pPr>
            <a:r>
              <a:rPr lang="en-US" sz="1800" dirty="0" smtClean="0"/>
              <a:t>lowercase</a:t>
            </a:r>
          </a:p>
          <a:p>
            <a:pPr lvl="1">
              <a:spcBef>
                <a:spcPts val="0"/>
              </a:spcBef>
            </a:pPr>
            <a:r>
              <a:rPr lang="en-US" sz="1800" dirty="0" err="1" smtClean="0"/>
              <a:t>Titlecase</a:t>
            </a:r>
            <a:endParaRPr lang="en-US" sz="1800" dirty="0" smtClean="0"/>
          </a:p>
          <a:p>
            <a:pPr>
              <a:spcBef>
                <a:spcPts val="0"/>
              </a:spcBef>
            </a:pPr>
            <a:r>
              <a:rPr lang="en-US" sz="2000" dirty="0" smtClean="0"/>
              <a:t>Relation – word or URL to specify a relation in XML and RDF</a:t>
            </a:r>
          </a:p>
          <a:p>
            <a:pPr lvl="1">
              <a:spcBef>
                <a:spcPts val="0"/>
              </a:spcBef>
            </a:pPr>
            <a:r>
              <a:rPr lang="en-US" sz="1600" dirty="0" smtClean="0"/>
              <a:t>word for XML; URL for RDF</a:t>
            </a:r>
          </a:p>
          <a:p>
            <a:pPr lvl="1">
              <a:spcBef>
                <a:spcPts val="0"/>
              </a:spcBef>
            </a:pPr>
            <a:r>
              <a:rPr lang="en-US" sz="1600" dirty="0" smtClean="0"/>
              <a:t>URL for XML; URL for RDF</a:t>
            </a:r>
            <a:endParaRPr lang="en-US" sz="2000" dirty="0" smtClean="0"/>
          </a:p>
          <a:p>
            <a:pPr>
              <a:spcBef>
                <a:spcPts val="0"/>
              </a:spcBef>
            </a:pPr>
            <a:r>
              <a:rPr lang="en-US" sz="2000" dirty="0" smtClean="0"/>
              <a:t>Service</a:t>
            </a:r>
          </a:p>
          <a:p>
            <a:pPr lvl="1">
              <a:spcBef>
                <a:spcPts val="0"/>
              </a:spcBef>
            </a:pPr>
            <a:r>
              <a:rPr lang="en-US" sz="1600" dirty="0" smtClean="0"/>
              <a:t>&lt;service type="</a:t>
            </a:r>
            <a:r>
              <a:rPr lang="en-US" sz="1600" dirty="0" err="1" smtClean="0"/>
              <a:t>adataptationservice</a:t>
            </a:r>
            <a:r>
              <a:rPr lang="en-US" sz="1600" dirty="0" smtClean="0"/>
              <a:t>"&gt;</a:t>
            </a:r>
          </a:p>
          <a:p>
            <a:pPr lvl="1">
              <a:spcBef>
                <a:spcPts val="0"/>
              </a:spcBef>
            </a:pPr>
            <a:r>
              <a:rPr lang="en-US" sz="1600" dirty="0" smtClean="0"/>
              <a:t>&lt;</a:t>
            </a:r>
            <a:r>
              <a:rPr lang="en-US" sz="1600" dirty="0" err="1" smtClean="0"/>
              <a:t>adaptationservice</a:t>
            </a:r>
            <a:r>
              <a:rPr lang="en-US" sz="1600" dirty="0" smtClean="0"/>
              <a:t>&gt;</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CCB8A6FB-FEBE-A94A-B4E6-A8316AAAC8EB}"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572000"/>
          </a:xfrm>
        </p:spPr>
        <p:txBody>
          <a:bodyPr/>
          <a:lstStyle/>
          <a:p>
            <a:pPr marL="571500" indent="-228600">
              <a:spcBef>
                <a:spcPct val="0"/>
              </a:spcBef>
            </a:pPr>
            <a:r>
              <a:rPr lang="ja-JP" altLang="en-US" sz="1400" dirty="0">
                <a:latin typeface="Arial"/>
                <a:cs typeface="Arial"/>
              </a:rPr>
              <a:t>“</a:t>
            </a:r>
            <a:r>
              <a:rPr lang="en-US" altLang="ja-JP" sz="1400" dirty="0">
                <a:latin typeface="Arial"/>
                <a:cs typeface="Arial"/>
              </a:rPr>
              <a:t>I acknowledge that participation in this meeting is subject to the OGF Intellectual Property Policy.”</a:t>
            </a:r>
            <a:endParaRPr lang="en-US" altLang="ja-JP" sz="1400" dirty="0" smtClean="0">
              <a:latin typeface="Arial"/>
              <a:cs typeface="Arial"/>
            </a:endParaRPr>
          </a:p>
          <a:p>
            <a:pPr marL="571500" indent="-228600">
              <a:spcBef>
                <a:spcPct val="0"/>
              </a:spcBef>
            </a:pPr>
            <a:endParaRPr lang="en-US" altLang="ja-JP" sz="1400" dirty="0" smtClean="0">
              <a:latin typeface="Arial"/>
              <a:cs typeface="Arial"/>
            </a:endParaRPr>
          </a:p>
          <a:p>
            <a:pPr marL="571500" indent="-228600">
              <a:spcBef>
                <a:spcPct val="0"/>
              </a:spcBef>
            </a:pPr>
            <a:r>
              <a:rPr lang="en-US" altLang="ja-JP" sz="1400" dirty="0" smtClean="0">
                <a:latin typeface="Arial"/>
                <a:cs typeface="Arial"/>
              </a:rPr>
              <a:t>Intellectual </a:t>
            </a:r>
            <a:r>
              <a:rPr lang="en-US" altLang="ja-JP" sz="1400" dirty="0">
                <a:latin typeface="Arial"/>
                <a:cs typeface="Arial"/>
              </a:rPr>
              <a:t>Property Notices Note Well: </a:t>
            </a:r>
            <a:r>
              <a:rPr lang="en-US" altLang="ja-JP" sz="1400" dirty="0" smtClean="0">
                <a:latin typeface="Arial"/>
                <a:cs typeface="Arial"/>
              </a:rPr>
              <a:t> </a:t>
            </a:r>
            <a:br>
              <a:rPr lang="en-US" altLang="ja-JP" sz="1400" dirty="0" smtClean="0">
                <a:latin typeface="Arial"/>
                <a:cs typeface="Arial"/>
              </a:rPr>
            </a:br>
            <a:r>
              <a:rPr lang="en-US" altLang="ja-JP" sz="1400" dirty="0" smtClean="0">
                <a:solidFill>
                  <a:srgbClr val="444444"/>
                </a:solidFill>
                <a:latin typeface="Arial"/>
                <a:cs typeface="Arial"/>
              </a:rPr>
              <a:t>All </a:t>
            </a:r>
            <a:r>
              <a:rPr lang="en-US" altLang="ja-JP" sz="1400" dirty="0">
                <a:solidFill>
                  <a:srgbClr val="444444"/>
                </a:solidFill>
                <a:latin typeface="Arial"/>
                <a:cs typeface="Arial"/>
              </a:rPr>
              <a:t>statements related to the activities of the OGF and addressed to the OGF are subject to all provisions of Appendix B of GFD-C.1, which grants to the OGF and its participants certain licenses and rights in such statements. Such statements include verbal statements in OGF </a:t>
            </a:r>
            <a:r>
              <a:rPr lang="en-US" altLang="ja-JP" sz="1400" dirty="0" smtClean="0">
                <a:solidFill>
                  <a:srgbClr val="444444"/>
                </a:solidFill>
                <a:latin typeface="Arial"/>
                <a:cs typeface="Arial"/>
              </a:rPr>
              <a:t>meetings […]</a:t>
            </a:r>
            <a:endParaRPr lang="en-US" altLang="ja-JP" sz="1400" dirty="0" smtClean="0">
              <a:latin typeface="Arial"/>
              <a:cs typeface="Arial"/>
            </a:endParaRPr>
          </a:p>
          <a:p>
            <a:pPr marL="571500" indent="-228600">
              <a:spcBef>
                <a:spcPct val="0"/>
              </a:spcBef>
            </a:pPr>
            <a:endParaRPr lang="en-US" altLang="ja-JP" sz="1400" dirty="0" smtClean="0">
              <a:solidFill>
                <a:srgbClr val="444444"/>
              </a:solidFill>
              <a:latin typeface="Arial"/>
              <a:cs typeface="Arial"/>
            </a:endParaRPr>
          </a:p>
          <a:p>
            <a:pPr marL="571500" indent="-228600">
              <a:spcBef>
                <a:spcPct val="0"/>
              </a:spcBef>
            </a:pPr>
            <a:r>
              <a:rPr lang="en-US" altLang="ja-JP" sz="1400" dirty="0" smtClean="0">
                <a:solidFill>
                  <a:srgbClr val="000000"/>
                </a:solidFill>
                <a:latin typeface="Arial"/>
                <a:cs typeface="Arial"/>
              </a:rPr>
              <a:t>Excerpt </a:t>
            </a:r>
            <a:r>
              <a:rPr lang="en-US" altLang="ja-JP" sz="1400" dirty="0">
                <a:solidFill>
                  <a:srgbClr val="000000"/>
                </a:solidFill>
                <a:latin typeface="Arial"/>
                <a:cs typeface="Arial"/>
              </a:rPr>
              <a:t>from Appendix B of GFD-C.1:</a:t>
            </a:r>
            <a:r>
              <a:rPr lang="en-US" altLang="ja-JP" sz="1400" dirty="0" smtClean="0">
                <a:solidFill>
                  <a:srgbClr val="000000"/>
                </a:solidFill>
                <a:latin typeface="Arial"/>
                <a:cs typeface="Arial"/>
              </a:rPr>
              <a:t> </a:t>
            </a:r>
            <a:br>
              <a:rPr lang="en-US" altLang="ja-JP" sz="1400" dirty="0" smtClean="0">
                <a:solidFill>
                  <a:srgbClr val="000000"/>
                </a:solidFill>
                <a:latin typeface="Arial"/>
                <a:cs typeface="Arial"/>
              </a:rPr>
            </a:br>
            <a:r>
              <a:rPr lang="en-US" altLang="ja-JP" sz="1400" dirty="0" smtClean="0">
                <a:solidFill>
                  <a:srgbClr val="444444"/>
                </a:solidFill>
                <a:latin typeface="Arial"/>
                <a:cs typeface="Arial"/>
              </a:rPr>
              <a:t>”</a:t>
            </a:r>
            <a:r>
              <a:rPr lang="en-US" altLang="ja-JP" sz="1400" dirty="0">
                <a:solidFill>
                  <a:srgbClr val="444444"/>
                </a:solidFill>
                <a:latin typeface="Arial"/>
                <a:cs typeface="Arial"/>
              </a:rPr>
              <a:t>Where the OGF knows of rights, or claimed rights, the OGF secretariat shall attempt to obtain from the claimant of such rights, a written assurance that upon approval by the GFSG of the relevant OGF </a:t>
            </a:r>
            <a:r>
              <a:rPr lang="en-US" altLang="ja-JP" sz="1400" dirty="0" err="1">
                <a:solidFill>
                  <a:srgbClr val="444444"/>
                </a:solidFill>
                <a:latin typeface="Arial"/>
                <a:cs typeface="Arial"/>
              </a:rPr>
              <a:t>document(s</a:t>
            </a:r>
            <a:r>
              <a:rPr lang="en-US" altLang="ja-JP" sz="1400" dirty="0">
                <a:solidFill>
                  <a:srgbClr val="444444"/>
                </a:solidFill>
                <a:latin typeface="Arial"/>
                <a:cs typeface="Arial"/>
              </a:rPr>
              <a:t>), any party will be able to obtain the right to implement, use and distribute the technology or works when implementing, using or distributing technology based upon the specific </a:t>
            </a:r>
            <a:r>
              <a:rPr lang="en-US" altLang="ja-JP" sz="1400" dirty="0" err="1">
                <a:solidFill>
                  <a:srgbClr val="444444"/>
                </a:solidFill>
                <a:latin typeface="Arial"/>
                <a:cs typeface="Arial"/>
              </a:rPr>
              <a:t>specification(s</a:t>
            </a:r>
            <a:r>
              <a:rPr lang="en-US" altLang="ja-JP" sz="1400" dirty="0">
                <a:solidFill>
                  <a:srgbClr val="444444"/>
                </a:solidFill>
                <a:latin typeface="Arial"/>
                <a:cs typeface="Arial"/>
              </a:rPr>
              <a:t>)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400" dirty="0" smtClean="0">
                <a:solidFill>
                  <a:srgbClr val="444444"/>
                </a:solidFill>
                <a:latin typeface="Arial"/>
                <a:cs typeface="Arial"/>
              </a:rPr>
              <a:t>”</a:t>
            </a:r>
            <a:endParaRPr lang="en-US" altLang="ja-JP" sz="1400" dirty="0">
              <a:solidFill>
                <a:srgbClr val="444444"/>
              </a:solidFill>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Subtopology</a:t>
            </a:r>
            <a:endParaRPr lang="en-GB"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20</a:t>
            </a:fld>
            <a:endParaRPr lang="en-US" altLang="ja-JP"/>
          </a:p>
        </p:txBody>
      </p:sp>
      <p:sp>
        <p:nvSpPr>
          <p:cNvPr id="6" name="Content Placeholder 5"/>
          <p:cNvSpPr>
            <a:spLocks noGrp="1"/>
          </p:cNvSpPr>
          <p:nvPr>
            <p:ph idx="1"/>
          </p:nvPr>
        </p:nvSpPr>
        <p:spPr/>
        <p:txBody>
          <a:bodyPr/>
          <a:lstStyle/>
          <a:p>
            <a:pPr>
              <a:spcBef>
                <a:spcPts val="0"/>
              </a:spcBef>
            </a:pPr>
            <a:r>
              <a:rPr lang="en-US" sz="2000" dirty="0" err="1" smtClean="0"/>
              <a:t>hasNode</a:t>
            </a:r>
            <a:r>
              <a:rPr lang="en-US" sz="2000" dirty="0" smtClean="0"/>
              <a:t> – how to relate a topology and a node</a:t>
            </a:r>
          </a:p>
          <a:p>
            <a:pPr lvl="1">
              <a:spcBef>
                <a:spcPts val="0"/>
              </a:spcBef>
            </a:pPr>
            <a:r>
              <a:rPr lang="en-US" sz="1800" dirty="0" smtClean="0"/>
              <a:t>no relation (implicit)</a:t>
            </a:r>
          </a:p>
          <a:p>
            <a:pPr lvl="1">
              <a:spcBef>
                <a:spcPts val="0"/>
              </a:spcBef>
            </a:pPr>
            <a:r>
              <a:rPr lang="en-US" sz="1800" dirty="0" err="1" smtClean="0"/>
              <a:t>hasNode</a:t>
            </a:r>
            <a:r>
              <a:rPr lang="en-US" sz="1800" dirty="0" smtClean="0"/>
              <a:t> relation per Node</a:t>
            </a:r>
          </a:p>
          <a:p>
            <a:pPr lvl="1">
              <a:spcBef>
                <a:spcPts val="0"/>
              </a:spcBef>
            </a:pPr>
            <a:r>
              <a:rPr lang="en-US" sz="1800" dirty="0" err="1" smtClean="0"/>
              <a:t>hasNode</a:t>
            </a:r>
            <a:r>
              <a:rPr lang="en-US" sz="1800" dirty="0" smtClean="0"/>
              <a:t> relation with multiple Nodes</a:t>
            </a:r>
          </a:p>
          <a:p>
            <a:pPr lvl="1">
              <a:spcBef>
                <a:spcPts val="0"/>
              </a:spcBef>
            </a:pPr>
            <a:r>
              <a:rPr lang="en-US" sz="1800" dirty="0" err="1" smtClean="0"/>
              <a:t>hasNodes</a:t>
            </a:r>
            <a:r>
              <a:rPr lang="en-US" sz="1800" dirty="0" smtClean="0"/>
              <a:t> relation with multiple Nodes</a:t>
            </a:r>
          </a:p>
          <a:p>
            <a:pPr>
              <a:spcBef>
                <a:spcPts val="0"/>
              </a:spcBef>
            </a:pPr>
            <a:r>
              <a:rPr lang="en-US" sz="2000" dirty="0" err="1" smtClean="0"/>
              <a:t>hasTopology</a:t>
            </a:r>
            <a:r>
              <a:rPr lang="en-US" sz="2000" dirty="0" smtClean="0"/>
              <a:t> – how to relate a topology and a </a:t>
            </a:r>
            <a:r>
              <a:rPr lang="en-US" sz="2000" dirty="0" err="1" smtClean="0"/>
              <a:t>subtopology</a:t>
            </a:r>
            <a:endParaRPr lang="en-US" sz="2000" dirty="0" smtClean="0"/>
          </a:p>
          <a:p>
            <a:pPr lvl="1">
              <a:spcBef>
                <a:spcPts val="0"/>
              </a:spcBef>
            </a:pPr>
            <a:r>
              <a:rPr lang="en-US" sz="1600" dirty="0" smtClean="0"/>
              <a:t>word for XML; URL for RDF</a:t>
            </a:r>
          </a:p>
          <a:p>
            <a:pPr lvl="1">
              <a:spcBef>
                <a:spcPts val="0"/>
              </a:spcBef>
            </a:pPr>
            <a:r>
              <a:rPr lang="en-US" sz="1600" dirty="0" smtClean="0"/>
              <a:t>URL for XML; URL for RDF</a:t>
            </a:r>
            <a:endParaRPr lang="en-US" sz="2000" dirty="0" smtClean="0"/>
          </a:p>
          <a:p>
            <a:pPr lvl="0">
              <a:defRPr/>
            </a:pPr>
            <a:r>
              <a:rPr lang="en-US" sz="2000" dirty="0" smtClean="0"/>
              <a:t>inbound-outbound-ports</a:t>
            </a:r>
          </a:p>
          <a:p>
            <a:pPr lvl="1">
              <a:spcBef>
                <a:spcPts val="0"/>
              </a:spcBef>
            </a:pPr>
            <a:r>
              <a:rPr lang="en-US" sz="1600" dirty="0" err="1" smtClean="0"/>
              <a:t>hasPort</a:t>
            </a:r>
            <a:r>
              <a:rPr lang="en-US" sz="1600" dirty="0" smtClean="0"/>
              <a:t> - unidirectional</a:t>
            </a:r>
          </a:p>
          <a:p>
            <a:pPr lvl="1">
              <a:spcBef>
                <a:spcPts val="0"/>
              </a:spcBef>
            </a:pPr>
            <a:r>
              <a:rPr lang="en-US" sz="1600" dirty="0" err="1" smtClean="0"/>
              <a:t>hasBidirectionalPort</a:t>
            </a:r>
            <a:r>
              <a:rPr lang="en-US" sz="1600" dirty="0" smtClean="0"/>
              <a:t> – no inbound/outbound</a:t>
            </a:r>
          </a:p>
          <a:p>
            <a:pPr lvl="1">
              <a:spcBef>
                <a:spcPts val="0"/>
              </a:spcBef>
            </a:pPr>
            <a:r>
              <a:rPr lang="en-US" sz="1600" dirty="0" err="1" smtClean="0"/>
              <a:t>hasInboundPort</a:t>
            </a:r>
            <a:r>
              <a:rPr lang="en-US" sz="1600" dirty="0" smtClean="0"/>
              <a:t> / </a:t>
            </a:r>
            <a:r>
              <a:rPr lang="en-US" sz="1600" dirty="0" err="1" smtClean="0"/>
              <a:t>hasOutboundPort</a:t>
            </a:r>
            <a:endParaRPr lang="en-US" sz="1600" dirty="0" smtClean="0"/>
          </a:p>
          <a:p>
            <a:pPr lvl="1">
              <a:spcBef>
                <a:spcPts val="0"/>
              </a:spcBef>
            </a:pPr>
            <a:r>
              <a:rPr lang="en-US" sz="1600" dirty="0" err="1" smtClean="0"/>
              <a:t>hasBidirectionalPort</a:t>
            </a:r>
            <a:r>
              <a:rPr lang="en-US" sz="1600" dirty="0" smtClean="0"/>
              <a:t> – inbound/outbound</a:t>
            </a:r>
          </a:p>
          <a:p>
            <a:pPr lvl="0">
              <a:defRPr/>
            </a:pPr>
            <a:r>
              <a:rPr lang="en-US" sz="2000" dirty="0" smtClean="0"/>
              <a:t>alias</a:t>
            </a:r>
          </a:p>
          <a:p>
            <a:pPr lvl="1">
              <a:spcBef>
                <a:spcPts val="0"/>
              </a:spcBef>
            </a:pPr>
            <a:r>
              <a:rPr lang="en-US" sz="1600" dirty="0" smtClean="0"/>
              <a:t>...</a:t>
            </a:r>
          </a:p>
          <a:p>
            <a:pPr lvl="1">
              <a:spcBef>
                <a:spcPts val="0"/>
              </a:spcBef>
            </a:pPr>
            <a:r>
              <a:rPr lang="en-US" sz="1600" dirty="0" smtClean="0"/>
              <a:t>...</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Subtopology</a:t>
            </a:r>
            <a:endParaRPr lang="en-GB"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21</a:t>
            </a:fld>
            <a:endParaRPr lang="en-US" altLang="ja-JP"/>
          </a:p>
        </p:txBody>
      </p:sp>
      <p:sp>
        <p:nvSpPr>
          <p:cNvPr id="6" name="Content Placeholder 5"/>
          <p:cNvSpPr>
            <a:spLocks noGrp="1"/>
          </p:cNvSpPr>
          <p:nvPr>
            <p:ph idx="1"/>
          </p:nvPr>
        </p:nvSpPr>
        <p:spPr/>
        <p:txBody>
          <a:bodyPr/>
          <a:lstStyle/>
          <a:p>
            <a:pPr>
              <a:spcBef>
                <a:spcPts val="0"/>
              </a:spcBef>
            </a:pPr>
            <a:r>
              <a:rPr lang="en-US" sz="2000" dirty="0" err="1" smtClean="0"/>
              <a:t>hasNode</a:t>
            </a:r>
            <a:r>
              <a:rPr lang="en-US" sz="2000" dirty="0" smtClean="0"/>
              <a:t> – how to relate a topology and a node</a:t>
            </a:r>
          </a:p>
          <a:p>
            <a:pPr lvl="1">
              <a:spcBef>
                <a:spcPts val="0"/>
              </a:spcBef>
            </a:pPr>
            <a:r>
              <a:rPr lang="en-US" sz="1800" dirty="0" smtClean="0"/>
              <a:t>no relation (implicit)</a:t>
            </a:r>
          </a:p>
          <a:p>
            <a:pPr lvl="1">
              <a:spcBef>
                <a:spcPts val="0"/>
              </a:spcBef>
            </a:pPr>
            <a:r>
              <a:rPr lang="en-US" sz="1800" dirty="0" err="1" smtClean="0"/>
              <a:t>hasNode</a:t>
            </a:r>
            <a:r>
              <a:rPr lang="en-US" sz="1800" dirty="0" smtClean="0"/>
              <a:t> relation per Node</a:t>
            </a:r>
          </a:p>
          <a:p>
            <a:pPr lvl="1">
              <a:spcBef>
                <a:spcPts val="0"/>
              </a:spcBef>
            </a:pPr>
            <a:r>
              <a:rPr lang="en-US" sz="1800" dirty="0" err="1" smtClean="0"/>
              <a:t>hasNode</a:t>
            </a:r>
            <a:r>
              <a:rPr lang="en-US" sz="1800" dirty="0" smtClean="0"/>
              <a:t> relation with multiple Nodes</a:t>
            </a:r>
          </a:p>
          <a:p>
            <a:pPr lvl="1">
              <a:spcBef>
                <a:spcPts val="0"/>
              </a:spcBef>
            </a:pPr>
            <a:r>
              <a:rPr lang="en-US" sz="1800" dirty="0" err="1" smtClean="0"/>
              <a:t>hasNodes</a:t>
            </a:r>
            <a:r>
              <a:rPr lang="en-US" sz="1800" dirty="0" smtClean="0"/>
              <a:t> relation with multiple Nodes</a:t>
            </a:r>
          </a:p>
          <a:p>
            <a:pPr>
              <a:spcBef>
                <a:spcPts val="0"/>
              </a:spcBef>
            </a:pPr>
            <a:r>
              <a:rPr lang="en-US" sz="2000" dirty="0" err="1" smtClean="0"/>
              <a:t>hasTopology</a:t>
            </a:r>
            <a:r>
              <a:rPr lang="en-US" sz="2000" dirty="0" smtClean="0"/>
              <a:t> – how to relate a topology and a </a:t>
            </a:r>
            <a:r>
              <a:rPr lang="en-US" sz="2000" dirty="0" err="1" smtClean="0"/>
              <a:t>subtopology</a:t>
            </a:r>
            <a:endParaRPr lang="en-US" sz="2000" dirty="0" smtClean="0"/>
          </a:p>
          <a:p>
            <a:pPr lvl="1">
              <a:spcBef>
                <a:spcPts val="0"/>
              </a:spcBef>
            </a:pPr>
            <a:r>
              <a:rPr lang="en-US" sz="1600" dirty="0" smtClean="0"/>
              <a:t>word for XML; URL for RDF</a:t>
            </a:r>
          </a:p>
          <a:p>
            <a:pPr lvl="1">
              <a:spcBef>
                <a:spcPts val="0"/>
              </a:spcBef>
            </a:pPr>
            <a:r>
              <a:rPr lang="en-US" sz="1600" dirty="0" smtClean="0"/>
              <a:t>URL for XML; URL for RDF</a:t>
            </a:r>
            <a:endParaRPr lang="en-US" sz="2000" dirty="0" smtClean="0"/>
          </a:p>
          <a:p>
            <a:pPr lvl="0">
              <a:defRPr/>
            </a:pPr>
            <a:r>
              <a:rPr lang="en-US" sz="2000" dirty="0" smtClean="0"/>
              <a:t>inbound-outbound-ports</a:t>
            </a:r>
          </a:p>
          <a:p>
            <a:pPr lvl="1">
              <a:spcBef>
                <a:spcPts val="0"/>
              </a:spcBef>
            </a:pPr>
            <a:r>
              <a:rPr lang="en-US" sz="1600" dirty="0" smtClean="0"/>
              <a:t>...</a:t>
            </a:r>
          </a:p>
          <a:p>
            <a:pPr lvl="1">
              <a:spcBef>
                <a:spcPts val="0"/>
              </a:spcBef>
            </a:pPr>
            <a:r>
              <a:rPr lang="en-US" sz="1600" dirty="0" smtClean="0"/>
              <a:t>...</a:t>
            </a:r>
          </a:p>
          <a:p>
            <a:pPr lvl="0">
              <a:defRPr/>
            </a:pPr>
            <a:r>
              <a:rPr lang="en-US" sz="2000" dirty="0" smtClean="0"/>
              <a:t>alias</a:t>
            </a:r>
          </a:p>
          <a:p>
            <a:pPr lvl="1">
              <a:spcBef>
                <a:spcPts val="0"/>
              </a:spcBef>
            </a:pPr>
            <a:r>
              <a:rPr lang="en-US" sz="1600" dirty="0" smtClean="0"/>
              <a:t>...</a:t>
            </a:r>
          </a:p>
          <a:p>
            <a:pPr lvl="1">
              <a:spcBef>
                <a:spcPts val="0"/>
              </a:spcBef>
            </a:pPr>
            <a:r>
              <a:rPr lang="en-US" sz="1600" dirty="0" smtClean="0"/>
              <a:t>...</a:t>
            </a:r>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idx="1"/>
          </p:nvPr>
        </p:nvSpPr>
        <p:spPr/>
        <p:txBody>
          <a:bodyPr/>
          <a:lstStyle/>
          <a:p>
            <a:r>
              <a:rPr lang="en-US" dirty="0" smtClean="0"/>
              <a:t>Controversial, let's discuss on the mailing list.</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22</a:t>
            </a:fld>
            <a:endParaRPr lang="en-US" altLang="ja-JP"/>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VLANs</a:t>
            </a:r>
            <a:endParaRPr lang="en-US" dirty="0"/>
          </a:p>
        </p:txBody>
      </p:sp>
      <p:sp>
        <p:nvSpPr>
          <p:cNvPr id="3" name="Content Placeholder 2"/>
          <p:cNvSpPr>
            <a:spLocks noGrp="1"/>
          </p:cNvSpPr>
          <p:nvPr>
            <p:ph idx="1"/>
          </p:nvPr>
        </p:nvSpPr>
        <p:spPr/>
        <p:txBody>
          <a:bodyPr/>
          <a:lstStyle/>
          <a:p>
            <a:pPr lvl="0">
              <a:defRPr/>
            </a:pPr>
            <a:r>
              <a:rPr lang="en-US" sz="2000" dirty="0" smtClean="0"/>
              <a:t>compound link</a:t>
            </a:r>
          </a:p>
          <a:p>
            <a:pPr lvl="1">
              <a:spcBef>
                <a:spcPts val="0"/>
              </a:spcBef>
            </a:pPr>
            <a:r>
              <a:rPr lang="en-US" sz="1600" dirty="0" smtClean="0"/>
              <a:t>...</a:t>
            </a:r>
          </a:p>
          <a:p>
            <a:pPr lvl="1">
              <a:spcBef>
                <a:spcPts val="0"/>
              </a:spcBef>
            </a:pPr>
            <a:r>
              <a:rPr lang="en-US" sz="1600" dirty="0" smtClean="0"/>
              <a:t>...</a:t>
            </a:r>
          </a:p>
          <a:p>
            <a:pPr lvl="0">
              <a:defRPr/>
            </a:pPr>
            <a:r>
              <a:rPr lang="en-US" sz="2000" dirty="0" smtClean="0"/>
              <a:t>VLAN link</a:t>
            </a:r>
          </a:p>
          <a:p>
            <a:pPr lvl="1">
              <a:spcBef>
                <a:spcPts val="0"/>
              </a:spcBef>
            </a:pPr>
            <a:r>
              <a:rPr lang="en-US" sz="1600" dirty="0" smtClean="0"/>
              <a:t>...</a:t>
            </a:r>
          </a:p>
          <a:p>
            <a:pPr lvl="1">
              <a:spcBef>
                <a:spcPts val="0"/>
              </a:spcBef>
            </a:pPr>
            <a:r>
              <a:rPr lang="en-US" sz="1600" dirty="0" smtClean="0"/>
              <a:t>...</a:t>
            </a:r>
          </a:p>
          <a:p>
            <a:pPr lvl="0">
              <a:defRPr/>
            </a:pPr>
            <a:r>
              <a:rPr lang="en-US" sz="2000" dirty="0" err="1" smtClean="0"/>
              <a:t>switchingservice</a:t>
            </a:r>
            <a:endParaRPr lang="en-US" sz="2000" dirty="0" smtClean="0"/>
          </a:p>
          <a:p>
            <a:pPr lvl="1">
              <a:spcBef>
                <a:spcPts val="0"/>
              </a:spcBef>
            </a:pPr>
            <a:r>
              <a:rPr lang="en-US" sz="1800" dirty="0" smtClean="0"/>
              <a:t>see OGF 33</a:t>
            </a:r>
          </a:p>
          <a:p>
            <a:pPr>
              <a:buNone/>
            </a:pP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23</a:t>
            </a:fld>
            <a:endParaRPr lang="en-US" altLang="ja-JP"/>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CCB8A6FB-FEBE-A94A-B4E6-A8316AAAC8EB}" type="slidenum">
              <a:rPr lang="ja-JP" altLang="en-US"/>
              <a:pPr/>
              <a:t>3</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572000"/>
          </a:xfrm>
        </p:spPr>
        <p:txBody>
          <a:bodyPr/>
          <a:lstStyle/>
          <a:p>
            <a:pPr marL="685800">
              <a:spcBef>
                <a:spcPct val="0"/>
              </a:spcBef>
              <a:buFont typeface="+mj-lt"/>
              <a:buAutoNum type="arabicPeriod"/>
            </a:pPr>
            <a:r>
              <a:rPr lang="en-US" sz="1300" dirty="0" smtClean="0"/>
              <a:t>Some works (e.g., works of the U.S. government) are not subject to copyright. However, to the extent that the submission is or may be subject to copyright, the contributor, the organization he or she represents (if any), and the owners of any proprietary rights in the contribution grant an unlimited perpetual, non-exclusive, royalty-free, worldwide right and license to the Open Grid Forum under any copyrights in the contribution. This license includes the right to copy, publish, and distribute the contribution in any way and to prepare derivative works that are based on or incorporate all or part of the contribution, the license to such derivative works to be of the same scope as the license of the original contribution. </a:t>
            </a:r>
          </a:p>
          <a:p>
            <a:pPr marL="685800">
              <a:spcBef>
                <a:spcPct val="0"/>
              </a:spcBef>
              <a:buFont typeface="+mj-lt"/>
              <a:buAutoNum type="arabicPeriod"/>
            </a:pPr>
            <a:r>
              <a:rPr lang="en-US" sz="1300" dirty="0" smtClean="0"/>
              <a:t>The contributor acknowledges that the Open Grid Forum has no duty to publish or otherwise use or disseminate any contribution. </a:t>
            </a:r>
          </a:p>
          <a:p>
            <a:pPr marL="685800">
              <a:spcBef>
                <a:spcPct val="0"/>
              </a:spcBef>
              <a:buFont typeface="+mj-lt"/>
              <a:buAutoNum type="arabicPeriod"/>
            </a:pPr>
            <a:r>
              <a:rPr lang="en-US" sz="1300" dirty="0" smtClean="0"/>
              <a:t>The contributor grants permission to reference the </a:t>
            </a:r>
            <a:r>
              <a:rPr lang="en-US" sz="1300" dirty="0" err="1" smtClean="0"/>
              <a:t>name(s</a:t>
            </a:r>
            <a:r>
              <a:rPr lang="en-US" sz="1300" dirty="0" smtClean="0"/>
              <a:t>) and </a:t>
            </a:r>
            <a:r>
              <a:rPr lang="en-US" sz="1300" dirty="0" err="1" smtClean="0"/>
              <a:t>address(es</a:t>
            </a:r>
            <a:r>
              <a:rPr lang="en-US" sz="1300" dirty="0" smtClean="0"/>
              <a:t>) of the </a:t>
            </a:r>
            <a:r>
              <a:rPr lang="en-US" sz="1300" dirty="0" err="1" smtClean="0"/>
              <a:t>contributor(s</a:t>
            </a:r>
            <a:r>
              <a:rPr lang="en-US" sz="1300" dirty="0" smtClean="0"/>
              <a:t>) and of the </a:t>
            </a:r>
            <a:r>
              <a:rPr lang="en-US" sz="1300" dirty="0" err="1" smtClean="0"/>
              <a:t>organization(s</a:t>
            </a:r>
            <a:r>
              <a:rPr lang="en-US" sz="1300" dirty="0" smtClean="0"/>
              <a:t>) he or she represents (if any). </a:t>
            </a:r>
          </a:p>
          <a:p>
            <a:pPr marL="685800">
              <a:spcBef>
                <a:spcPct val="0"/>
              </a:spcBef>
              <a:buFont typeface="+mj-lt"/>
              <a:buAutoNum type="arabicPeriod"/>
            </a:pPr>
            <a:r>
              <a:rPr lang="en-US" sz="1300" dirty="0" smtClean="0"/>
              <a:t>The contributor represents that contribution properly acknowledges major contributors. </a:t>
            </a:r>
          </a:p>
          <a:p>
            <a:pPr marL="685800">
              <a:spcBef>
                <a:spcPct val="0"/>
              </a:spcBef>
              <a:buFont typeface="+mj-lt"/>
              <a:buAutoNum type="arabicPeriod"/>
            </a:pPr>
            <a:r>
              <a:rPr lang="en-US" sz="1300" dirty="0" smtClean="0"/>
              <a:t>The contributor, the organization (if any) he or she represents, and the owners of any proprietary rights in the contribution agree that no information in the contribution is confidential and that the Open Grid Forum and its affiliated organizations may freely disclose any information in the contribution. </a:t>
            </a:r>
          </a:p>
          <a:p>
            <a:pPr marL="685800">
              <a:spcBef>
                <a:spcPct val="0"/>
              </a:spcBef>
              <a:buFont typeface="+mj-lt"/>
              <a:buAutoNum type="arabicPeriod"/>
            </a:pPr>
            <a:r>
              <a:rPr lang="en-US" sz="1300" dirty="0" smtClean="0"/>
              <a:t>The contributor represents that he or she has disclosed the existence of any proprietary or intellectual property rights in the contribution that are reasonably and personally known to the contributor. The contributor does not represent that he or she personally knows of all potentially pertinent proprietary and intellectual property rights owned or claimed by the organization he or she represents (if any) or by third parties. </a:t>
            </a:r>
          </a:p>
          <a:p>
            <a:pPr marL="685800">
              <a:spcBef>
                <a:spcPct val="0"/>
              </a:spcBef>
              <a:buFont typeface="+mj-lt"/>
              <a:buAutoNum type="arabicPeriod"/>
            </a:pPr>
            <a:r>
              <a:rPr lang="en-US" sz="1300" dirty="0" smtClean="0"/>
              <a:t>The contributor represents that there are no limits to the contributor's ability to make the grants acknowledgments and agreements above that are reasonably and personally known to the contributor.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2057400"/>
          </a:xfrm>
        </p:spPr>
        <p:txBody>
          <a:bodyPr anchor="t"/>
          <a:lstStyle/>
          <a:p>
            <a:r>
              <a:rPr lang="en-GB" dirty="0" smtClean="0"/>
              <a:t>March 14 (</a:t>
            </a:r>
            <a:r>
              <a:rPr lang="en-GB" sz="2000" baseline="30000" dirty="0" smtClean="0"/>
              <a:t>2012.</a:t>
            </a:r>
            <a:r>
              <a:rPr lang="en-GB" dirty="0" smtClean="0"/>
              <a:t>3.14</a:t>
            </a:r>
            <a:r>
              <a:rPr lang="en-GB" sz="2000" baseline="30000" dirty="0" smtClean="0"/>
              <a:t>1592653589</a:t>
            </a:r>
            <a:r>
              <a:rPr lang="en-US" sz="2000" baseline="30000" dirty="0" smtClean="0"/>
              <a:t>793238462643383279502884</a:t>
            </a:r>
            <a:br>
              <a:rPr lang="en-US" sz="2000" baseline="30000" dirty="0" smtClean="0"/>
            </a:br>
            <a:r>
              <a:rPr lang="en-US" sz="2000" baseline="30000" dirty="0" smtClean="0"/>
              <a:t>19716939937510582097494459230781640628620899862803482534211706798214</a:t>
            </a:r>
            <a:br>
              <a:rPr lang="en-US" sz="2000" baseline="30000" dirty="0" smtClean="0"/>
            </a:br>
            <a:r>
              <a:rPr lang="en-US" sz="2000" baseline="30000" dirty="0" smtClean="0"/>
              <a:t>80865132823066470938446095505822317253594081284811174502841027019385211055596446</a:t>
            </a:r>
            <a:endParaRPr lang="en-GB"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4</a:t>
            </a:fld>
            <a:endParaRPr lang="en-US" altLang="ja-JP" dirty="0"/>
          </a:p>
        </p:txBody>
      </p:sp>
      <p:pic>
        <p:nvPicPr>
          <p:cNvPr id="13" name="Picture 12" descr="490-things-people-do-on-pi-day.png"/>
          <p:cNvPicPr>
            <a:picLocks noChangeAspect="1"/>
          </p:cNvPicPr>
          <p:nvPr/>
        </p:nvPicPr>
        <p:blipFill>
          <a:blip r:embed="rId2"/>
          <a:stretch>
            <a:fillRect/>
          </a:stretch>
        </p:blipFill>
        <p:spPr>
          <a:xfrm>
            <a:off x="189958" y="1295400"/>
            <a:ext cx="8725442" cy="3733800"/>
          </a:xfrm>
          <a:prstGeom prst="rect">
            <a:avLst/>
          </a:prstGeom>
        </p:spPr>
      </p:pic>
      <p:sp>
        <p:nvSpPr>
          <p:cNvPr id="15" name="Rectangle 14"/>
          <p:cNvSpPr/>
          <p:nvPr/>
        </p:nvSpPr>
        <p:spPr bwMode="auto">
          <a:xfrm>
            <a:off x="3162300" y="5181600"/>
            <a:ext cx="2806700" cy="1676400"/>
          </a:xfrm>
          <a:prstGeom prst="rect">
            <a:avLst/>
          </a:prstGeom>
          <a:solidFill>
            <a:srgbClr val="E4B3AD"/>
          </a:solidFill>
          <a:ln w="19050" cap="flat" cmpd="sng" algn="ctr">
            <a:solidFill>
              <a:schemeClr val="tx1">
                <a:lumMod val="95000"/>
                <a:lumOff val="5000"/>
              </a:schemeClr>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8" name="Rounded Rectangular Callout 17"/>
          <p:cNvSpPr/>
          <p:nvPr/>
        </p:nvSpPr>
        <p:spPr bwMode="auto">
          <a:xfrm>
            <a:off x="4572000" y="6096000"/>
            <a:ext cx="1219200" cy="457200"/>
          </a:xfrm>
          <a:prstGeom prst="wedgeRoundRectCallout">
            <a:avLst>
              <a:gd name="adj1" fmla="val -77083"/>
              <a:gd name="adj2" fmla="val -68056"/>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t>Take notes</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pSp>
        <p:nvGrpSpPr>
          <p:cNvPr id="24" name="Group 23"/>
          <p:cNvGrpSpPr/>
          <p:nvPr/>
        </p:nvGrpSpPr>
        <p:grpSpPr>
          <a:xfrm>
            <a:off x="3728556" y="5606712"/>
            <a:ext cx="532632" cy="1022688"/>
            <a:chOff x="3728556" y="5606712"/>
            <a:chExt cx="532632" cy="1022688"/>
          </a:xfrm>
        </p:grpSpPr>
        <p:sp>
          <p:nvSpPr>
            <p:cNvPr id="16" name="Isosceles Triangle 15"/>
            <p:cNvSpPr/>
            <p:nvPr/>
          </p:nvSpPr>
          <p:spPr bwMode="auto">
            <a:xfrm>
              <a:off x="3810000" y="6019800"/>
              <a:ext cx="381000" cy="609600"/>
            </a:xfrm>
            <a:prstGeom prst="triangle">
              <a:avLst/>
            </a:prstGeom>
            <a:solidFill>
              <a:srgbClr val="00009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0" name="Chord 19"/>
            <p:cNvSpPr/>
            <p:nvPr/>
          </p:nvSpPr>
          <p:spPr bwMode="auto">
            <a:xfrm rot="6763625">
              <a:off x="3728556" y="5606712"/>
              <a:ext cx="532632" cy="532632"/>
            </a:xfrm>
            <a:prstGeom prst="chord">
              <a:avLst>
                <a:gd name="adj1" fmla="val 4001528"/>
                <a:gd name="adj2" fmla="val 14691733"/>
              </a:avLst>
            </a:prstGeom>
            <a:solidFill>
              <a:srgbClr val="4E402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7" name="Oval 16"/>
            <p:cNvSpPr/>
            <p:nvPr/>
          </p:nvSpPr>
          <p:spPr bwMode="auto">
            <a:xfrm>
              <a:off x="3797300" y="5676900"/>
              <a:ext cx="406400" cy="406400"/>
            </a:xfrm>
            <a:prstGeom prst="ellipse">
              <a:avLst/>
            </a:prstGeom>
            <a:solidFill>
              <a:srgbClr val="F0DDB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1" name="Oval 20"/>
            <p:cNvSpPr/>
            <p:nvPr/>
          </p:nvSpPr>
          <p:spPr bwMode="auto">
            <a:xfrm>
              <a:off x="3924300" y="5816600"/>
              <a:ext cx="50800" cy="50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2" name="Oval 21"/>
            <p:cNvSpPr/>
            <p:nvPr/>
          </p:nvSpPr>
          <p:spPr bwMode="auto">
            <a:xfrm>
              <a:off x="4038600" y="5816600"/>
              <a:ext cx="50800" cy="50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3" name="Block Arc 22"/>
            <p:cNvSpPr/>
            <p:nvPr/>
          </p:nvSpPr>
          <p:spPr bwMode="auto">
            <a:xfrm rot="10800000">
              <a:off x="3928530" y="5943600"/>
              <a:ext cx="152400" cy="76200"/>
            </a:xfrm>
            <a:prstGeom prst="blockArc">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grpSp>
      <p:sp>
        <p:nvSpPr>
          <p:cNvPr id="14" name="Rectangle 13"/>
          <p:cNvSpPr/>
          <p:nvPr/>
        </p:nvSpPr>
        <p:spPr>
          <a:xfrm>
            <a:off x="5978575" y="5943600"/>
            <a:ext cx="3165425" cy="461665"/>
          </a:xfrm>
          <a:prstGeom prst="rect">
            <a:avLst/>
          </a:prstGeom>
        </p:spPr>
        <p:txBody>
          <a:bodyPr wrap="none">
            <a:spAutoFit/>
          </a:bodyPr>
          <a:lstStyle/>
          <a:p>
            <a:r>
              <a:rPr lang="en-US" sz="1200" dirty="0" smtClean="0"/>
              <a:t>Source: http://spikedmath.com/490.html</a:t>
            </a:r>
          </a:p>
          <a:p>
            <a:r>
              <a:rPr lang="en-US" sz="1200" dirty="0" smtClean="0"/>
              <a:t>Copyright </a:t>
            </a:r>
            <a:r>
              <a:rPr lang="en-US" sz="1200" dirty="0" err="1" smtClean="0"/>
              <a:t>SpikedMath</a:t>
            </a:r>
            <a:r>
              <a:rPr lang="en-US" sz="1200" dirty="0" smtClean="0"/>
              <a:t>, CC by-</a:t>
            </a:r>
            <a:r>
              <a:rPr lang="en-US" sz="1200" dirty="0" err="1" smtClean="0"/>
              <a:t>nc-sa</a:t>
            </a:r>
            <a:r>
              <a:rPr lang="en-US" sz="1200" dirty="0" smtClean="0"/>
              <a:t> license</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5</a:t>
            </a:fld>
            <a:endParaRPr lang="en-US" altLang="ja-JP"/>
          </a:p>
        </p:txBody>
      </p:sp>
      <p:sp>
        <p:nvSpPr>
          <p:cNvPr id="7" name="Content Placeholder 6"/>
          <p:cNvSpPr>
            <a:spLocks noGrp="1"/>
          </p:cNvSpPr>
          <p:nvPr>
            <p:ph idx="1"/>
          </p:nvPr>
        </p:nvSpPr>
        <p:spPr>
          <a:xfrm>
            <a:off x="1066800" y="1295400"/>
            <a:ext cx="7391400" cy="5334000"/>
          </a:xfrm>
        </p:spPr>
        <p:txBody>
          <a:bodyPr/>
          <a:lstStyle/>
          <a:p>
            <a:pPr marL="355600" indent="-355600">
              <a:tabLst>
                <a:tab pos="3594100" algn="l"/>
              </a:tabLst>
            </a:pPr>
            <a:r>
              <a:rPr lang="en-US" b="1" dirty="0" smtClean="0"/>
              <a:t>Session 1: NML-NSI integration</a:t>
            </a:r>
          </a:p>
          <a:p>
            <a:pPr marL="756000" lvl="1" indent="-355600">
              <a:spcBef>
                <a:spcPts val="600"/>
              </a:spcBef>
              <a:spcAft>
                <a:spcPts val="0"/>
              </a:spcAft>
              <a:tabLst>
                <a:tab pos="3594100" algn="l"/>
              </a:tabLst>
            </a:pPr>
            <a:r>
              <a:rPr lang="en-US" dirty="0" smtClean="0"/>
              <a:t>NML Ports &amp; Links</a:t>
            </a:r>
          </a:p>
          <a:p>
            <a:pPr marL="756000" lvl="1" indent="-355600">
              <a:spcBef>
                <a:spcPts val="600"/>
              </a:spcBef>
              <a:spcAft>
                <a:spcPts val="0"/>
              </a:spcAft>
              <a:tabLst>
                <a:tab pos="3594100" algn="l"/>
              </a:tabLst>
            </a:pPr>
            <a:r>
              <a:rPr lang="en-US" dirty="0" err="1" smtClean="0"/>
              <a:t>Subtopology</a:t>
            </a:r>
            <a:endParaRPr lang="en-US" dirty="0" smtClean="0"/>
          </a:p>
          <a:p>
            <a:pPr marL="756000" lvl="1" indent="-355600">
              <a:spcBef>
                <a:spcPts val="600"/>
              </a:spcBef>
              <a:spcAft>
                <a:spcPts val="0"/>
              </a:spcAft>
              <a:tabLst>
                <a:tab pos="3594100" algn="l"/>
              </a:tabLst>
            </a:pPr>
            <a:r>
              <a:rPr lang="en-US" dirty="0" smtClean="0"/>
              <a:t>Port Identifier</a:t>
            </a:r>
          </a:p>
          <a:p>
            <a:pPr marL="355600" indent="-355600">
              <a:tabLst>
                <a:tab pos="3594100" algn="l"/>
              </a:tabLst>
            </a:pPr>
            <a:r>
              <a:rPr lang="en-US" b="1" dirty="0" smtClean="0"/>
              <a:t>Session 2: XML examples</a:t>
            </a:r>
          </a:p>
          <a:p>
            <a:pPr marL="755650" lvl="1" indent="-355600">
              <a:spcBef>
                <a:spcPts val="600"/>
              </a:spcBef>
              <a:tabLst>
                <a:tab pos="3594100" algn="l"/>
              </a:tabLst>
            </a:pPr>
            <a:r>
              <a:rPr lang="en-US" dirty="0" smtClean="0"/>
              <a:t>Syntax</a:t>
            </a:r>
          </a:p>
          <a:p>
            <a:pPr marL="755650" lvl="1" indent="-355600">
              <a:spcBef>
                <a:spcPts val="600"/>
              </a:spcBef>
              <a:tabLst>
                <a:tab pos="3594100" algn="l"/>
              </a:tabLst>
            </a:pPr>
            <a:r>
              <a:rPr lang="en-US" dirty="0" err="1" smtClean="0"/>
              <a:t>Subtopology</a:t>
            </a:r>
            <a:endParaRPr lang="en-US" dirty="0" smtClean="0"/>
          </a:p>
          <a:p>
            <a:pPr marL="755650" lvl="1" indent="-355600">
              <a:spcBef>
                <a:spcPts val="600"/>
              </a:spcBef>
              <a:tabLst>
                <a:tab pos="3594100" algn="l"/>
              </a:tabLst>
            </a:pPr>
            <a:r>
              <a:rPr lang="en-US" dirty="0" err="1" smtClean="0"/>
              <a:t>VLANs</a:t>
            </a:r>
            <a:endParaRPr lang="en-US" dirty="0" smtClean="0"/>
          </a:p>
          <a:p>
            <a:pPr marL="755650" lvl="1" indent="-355600">
              <a:spcBef>
                <a:spcPts val="600"/>
              </a:spcBef>
              <a:tabLst>
                <a:tab pos="3594100" algn="l"/>
              </a:tabLst>
            </a:pPr>
            <a:r>
              <a:rPr lang="en-US" dirty="0" smtClean="0"/>
              <a:t>Versioning (Lifetime &amp; updates)</a:t>
            </a:r>
          </a:p>
          <a:p>
            <a:pPr marL="355600" indent="-355600">
              <a:tabLst>
                <a:tab pos="3594100" algn="l"/>
              </a:tabLst>
            </a:pPr>
            <a:r>
              <a:rPr lang="en-US" b="1" dirty="0" smtClean="0"/>
              <a:t>Session 3: Document editing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NML – NSI </a:t>
            </a:r>
            <a:r>
              <a:rPr lang="nl-NL" altLang="ja-JP" dirty="0" err="1" smtClean="0"/>
              <a:t>Integration</a:t>
            </a:r>
            <a:endParaRPr lang="ja-JP" altLang="en-US" dirty="0"/>
          </a:p>
        </p:txBody>
      </p:sp>
      <p:sp>
        <p:nvSpPr>
          <p:cNvPr id="9226" name="Rectangle 10"/>
          <p:cNvSpPr>
            <a:spLocks noGrp="1" noChangeArrowheads="1"/>
          </p:cNvSpPr>
          <p:nvPr>
            <p:ph type="subTitle" idx="1"/>
          </p:nvPr>
        </p:nvSpPr>
        <p:spPr/>
        <p:txBody>
          <a:bodyPr/>
          <a:lstStyle/>
          <a:p>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Schema (Sep 2011)</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7</a:t>
            </a:fld>
            <a:endParaRPr lang="en-US" altLang="ja-JP"/>
          </a:p>
        </p:txBody>
      </p:sp>
      <p:pic>
        <p:nvPicPr>
          <p:cNvPr id="6" name="Picture 5" descr="NML-schema.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256064" y="1219200"/>
            <a:ext cx="8506936" cy="5638800"/>
          </a:xfrm>
          <a:prstGeom prst="rect">
            <a:avLst/>
          </a:prstGeom>
        </p:spPr>
      </p:pic>
      <p:sp>
        <p:nvSpPr>
          <p:cNvPr id="7" name="TextBox 6"/>
          <p:cNvSpPr txBox="1"/>
          <p:nvPr/>
        </p:nvSpPr>
        <p:spPr>
          <a:xfrm>
            <a:off x="2779482" y="6019800"/>
            <a:ext cx="3468918" cy="338554"/>
          </a:xfrm>
          <a:prstGeom prst="rect">
            <a:avLst/>
          </a:prstGeom>
          <a:noFill/>
        </p:spPr>
        <p:txBody>
          <a:bodyPr wrap="none" rtlCol="0">
            <a:spAutoFit/>
          </a:bodyPr>
          <a:lstStyle/>
          <a:p>
            <a:r>
              <a:rPr lang="en-US" sz="1600" dirty="0" smtClean="0"/>
              <a:t>Missing from schema: Labels, Layer</a:t>
            </a:r>
            <a:endParaRPr lang="en-US" sz="1600" dirty="0"/>
          </a:p>
        </p:txBody>
      </p:sp>
      <p:sp>
        <p:nvSpPr>
          <p:cNvPr id="8" name="Rectangle 7"/>
          <p:cNvSpPr/>
          <p:nvPr/>
        </p:nvSpPr>
        <p:spPr bwMode="auto">
          <a:xfrm>
            <a:off x="533400" y="5867400"/>
            <a:ext cx="1676400" cy="838200"/>
          </a:xfrm>
          <a:prstGeom prst="rect">
            <a:avLst/>
          </a:prstGeom>
          <a:solidFill>
            <a:schemeClr val="bg1">
              <a:alpha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9" name="Rectangle 8"/>
          <p:cNvSpPr/>
          <p:nvPr/>
        </p:nvSpPr>
        <p:spPr bwMode="auto">
          <a:xfrm>
            <a:off x="304800" y="1447800"/>
            <a:ext cx="1219200" cy="1295400"/>
          </a:xfrm>
          <a:prstGeom prst="rect">
            <a:avLst/>
          </a:prstGeom>
          <a:solidFill>
            <a:srgbClr val="FFFFFF">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0" name="Rectangle 9"/>
          <p:cNvSpPr/>
          <p:nvPr/>
        </p:nvSpPr>
        <p:spPr bwMode="auto">
          <a:xfrm>
            <a:off x="7162800" y="4648200"/>
            <a:ext cx="1447800" cy="1219200"/>
          </a:xfrm>
          <a:prstGeom prst="rect">
            <a:avLst/>
          </a:prstGeom>
          <a:solidFill>
            <a:schemeClr val="bg1">
              <a:alpha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Terminology</a:t>
            </a:r>
            <a:endParaRPr lang="en-GB"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8</a:t>
            </a:fld>
            <a:endParaRPr lang="en-US" altLang="ja-JP"/>
          </a:p>
        </p:txBody>
      </p:sp>
      <p:graphicFrame>
        <p:nvGraphicFramePr>
          <p:cNvPr id="5" name="Table 4"/>
          <p:cNvGraphicFramePr>
            <a:graphicFrameLocks noGrp="1"/>
          </p:cNvGraphicFramePr>
          <p:nvPr/>
        </p:nvGraphicFramePr>
        <p:xfrm>
          <a:off x="914400" y="1397000"/>
          <a:ext cx="7543800" cy="4622802"/>
        </p:xfrm>
        <a:graphic>
          <a:graphicData uri="http://schemas.openxmlformats.org/drawingml/2006/table">
            <a:tbl>
              <a:tblPr firstRow="1" bandRow="1">
                <a:tableStyleId>{5C22544A-7EE6-4342-B048-85BDC9FD1C3A}</a:tableStyleId>
              </a:tblPr>
              <a:tblGrid>
                <a:gridCol w="1828800"/>
                <a:gridCol w="1981200"/>
                <a:gridCol w="3733800"/>
              </a:tblGrid>
              <a:tr h="770467">
                <a:tc>
                  <a:txBody>
                    <a:bodyPr/>
                    <a:lstStyle/>
                    <a:p>
                      <a:pPr marL="90000">
                        <a:spcBef>
                          <a:spcPts val="600"/>
                        </a:spcBef>
                        <a:spcAft>
                          <a:spcPts val="600"/>
                        </a:spcAft>
                      </a:pPr>
                      <a:r>
                        <a:rPr lang="en-US" sz="2000" dirty="0" smtClean="0"/>
                        <a:t>NSI</a:t>
                      </a:r>
                      <a:endParaRPr lang="en-US" sz="2000" dirty="0"/>
                    </a:p>
                  </a:txBody>
                  <a:tcPr/>
                </a:tc>
                <a:tc>
                  <a:txBody>
                    <a:bodyPr/>
                    <a:lstStyle/>
                    <a:p>
                      <a:pPr marL="90000">
                        <a:spcBef>
                          <a:spcPts val="600"/>
                        </a:spcBef>
                        <a:spcAft>
                          <a:spcPts val="600"/>
                        </a:spcAft>
                      </a:pPr>
                      <a:r>
                        <a:rPr lang="en-US" sz="2000" dirty="0" smtClean="0"/>
                        <a:t>NML</a:t>
                      </a:r>
                      <a:endParaRPr lang="en-US" sz="2000" dirty="0"/>
                    </a:p>
                  </a:txBody>
                  <a:tcPr/>
                </a:tc>
                <a:tc>
                  <a:txBody>
                    <a:bodyPr/>
                    <a:lstStyle/>
                    <a:p>
                      <a:pPr marL="90000">
                        <a:spcBef>
                          <a:spcPts val="600"/>
                        </a:spcBef>
                        <a:spcAft>
                          <a:spcPts val="600"/>
                        </a:spcAft>
                      </a:pPr>
                      <a:r>
                        <a:rPr lang="en-US" sz="2000" dirty="0" smtClean="0"/>
                        <a:t>NML Meaning</a:t>
                      </a:r>
                      <a:endParaRPr lang="en-US" sz="2000" dirty="0"/>
                    </a:p>
                  </a:txBody>
                  <a:tcPr/>
                </a:tc>
              </a:tr>
              <a:tr h="770467">
                <a:tc>
                  <a:txBody>
                    <a:bodyPr/>
                    <a:lstStyle/>
                    <a:p>
                      <a:pPr marL="90000">
                        <a:spcBef>
                          <a:spcPts val="600"/>
                        </a:spcBef>
                        <a:spcAft>
                          <a:spcPts val="600"/>
                        </a:spcAft>
                      </a:pPr>
                      <a:r>
                        <a:rPr lang="en-US" sz="2000" dirty="0" smtClean="0"/>
                        <a:t>STP</a:t>
                      </a:r>
                      <a:endParaRPr lang="en-US" sz="2000" dirty="0"/>
                    </a:p>
                  </a:txBody>
                  <a:tcPr/>
                </a:tc>
                <a:tc>
                  <a:txBody>
                    <a:bodyPr/>
                    <a:lstStyle/>
                    <a:p>
                      <a:pPr marL="90000">
                        <a:spcBef>
                          <a:spcPts val="600"/>
                        </a:spcBef>
                        <a:spcAft>
                          <a:spcPts val="600"/>
                        </a:spcAft>
                      </a:pPr>
                      <a:r>
                        <a:rPr lang="en-US" sz="2000" dirty="0" smtClean="0"/>
                        <a:t>Port</a:t>
                      </a:r>
                      <a:endParaRPr lang="en-US" sz="2000" dirty="0"/>
                    </a:p>
                  </a:txBody>
                  <a:tcPr/>
                </a:tc>
                <a:tc>
                  <a:txBody>
                    <a:bodyPr/>
                    <a:lstStyle/>
                    <a:p>
                      <a:pPr marL="90000">
                        <a:spcBef>
                          <a:spcPts val="600"/>
                        </a:spcBef>
                        <a:spcAft>
                          <a:spcPts val="600"/>
                        </a:spcAft>
                      </a:pPr>
                      <a:r>
                        <a:rPr lang="en-US" sz="2000" dirty="0" smtClean="0"/>
                        <a:t>Unidirectional</a:t>
                      </a:r>
                      <a:r>
                        <a:rPr lang="en-US" sz="2000" baseline="0" dirty="0" smtClean="0"/>
                        <a:t> Logical </a:t>
                      </a:r>
                      <a:r>
                        <a:rPr lang="en-US" sz="2000" i="1" baseline="0" dirty="0" smtClean="0"/>
                        <a:t>Forwarding Port</a:t>
                      </a:r>
                      <a:endParaRPr lang="en-US" sz="2000" i="1" dirty="0"/>
                    </a:p>
                  </a:txBody>
                  <a:tcPr/>
                </a:tc>
              </a:tr>
              <a:tr h="770467">
                <a:tc>
                  <a:txBody>
                    <a:bodyPr/>
                    <a:lstStyle/>
                    <a:p>
                      <a:pPr marL="90000">
                        <a:spcBef>
                          <a:spcPts val="600"/>
                        </a:spcBef>
                        <a:spcAft>
                          <a:spcPts val="600"/>
                        </a:spcAft>
                      </a:pPr>
                      <a:r>
                        <a:rPr lang="en-US" sz="2000" dirty="0" smtClean="0"/>
                        <a:t>SDP</a:t>
                      </a:r>
                      <a:endParaRPr lang="en-US" sz="2000" dirty="0"/>
                    </a:p>
                  </a:txBody>
                  <a:tcPr/>
                </a:tc>
                <a:tc>
                  <a:txBody>
                    <a:bodyPr/>
                    <a:lstStyle/>
                    <a:p>
                      <a:pPr marL="90000">
                        <a:spcBef>
                          <a:spcPts val="600"/>
                        </a:spcBef>
                        <a:spcAft>
                          <a:spcPts val="600"/>
                        </a:spcAft>
                      </a:pPr>
                      <a:r>
                        <a:rPr lang="en-US" sz="2000" dirty="0" smtClean="0"/>
                        <a:t>~Link</a:t>
                      </a:r>
                      <a:endParaRPr lang="en-US" sz="2000" dirty="0"/>
                    </a:p>
                  </a:txBody>
                  <a:tcPr/>
                </a:tc>
                <a:tc>
                  <a:txBody>
                    <a:bodyPr/>
                    <a:lstStyle/>
                    <a:p>
                      <a:pPr marL="90000">
                        <a:spcBef>
                          <a:spcPts val="600"/>
                        </a:spcBef>
                        <a:spcAft>
                          <a:spcPts val="600"/>
                        </a:spcAft>
                      </a:pPr>
                      <a:r>
                        <a:rPr lang="en-US" sz="2000" dirty="0" smtClean="0"/>
                        <a:t>Unidirectional Logical </a:t>
                      </a:r>
                      <a:r>
                        <a:rPr lang="en-US" sz="2000" i="1" dirty="0" smtClean="0"/>
                        <a:t>Link Connection</a:t>
                      </a:r>
                      <a:endParaRPr lang="en-US" sz="2000" i="1" dirty="0"/>
                    </a:p>
                  </a:txBody>
                  <a:tcPr/>
                </a:tc>
              </a:tr>
              <a:tr h="770467">
                <a:tc>
                  <a:txBody>
                    <a:bodyPr/>
                    <a:lstStyle/>
                    <a:p>
                      <a:pPr marL="90000">
                        <a:spcBef>
                          <a:spcPts val="600"/>
                        </a:spcBef>
                        <a:spcAft>
                          <a:spcPts val="600"/>
                        </a:spcAft>
                      </a:pPr>
                      <a:r>
                        <a:rPr lang="en-US" sz="2000" dirty="0" smtClean="0"/>
                        <a:t>Network</a:t>
                      </a:r>
                      <a:endParaRPr lang="en-US" sz="2000" dirty="0"/>
                    </a:p>
                  </a:txBody>
                  <a:tcPr/>
                </a:tc>
                <a:tc>
                  <a:txBody>
                    <a:bodyPr/>
                    <a:lstStyle/>
                    <a:p>
                      <a:pPr marL="90000">
                        <a:spcBef>
                          <a:spcPts val="600"/>
                        </a:spcBef>
                        <a:spcAft>
                          <a:spcPts val="600"/>
                        </a:spcAft>
                      </a:pPr>
                      <a:r>
                        <a:rPr lang="en-US" sz="2000" dirty="0" smtClean="0"/>
                        <a:t>Topology</a:t>
                      </a:r>
                      <a:endParaRPr lang="en-US" sz="2000" dirty="0"/>
                    </a:p>
                  </a:txBody>
                  <a:tcPr/>
                </a:tc>
                <a:tc>
                  <a:txBody>
                    <a:bodyPr/>
                    <a:lstStyle/>
                    <a:p>
                      <a:pPr marL="90000">
                        <a:spcBef>
                          <a:spcPts val="600"/>
                        </a:spcBef>
                        <a:spcAft>
                          <a:spcPts val="600"/>
                        </a:spcAft>
                      </a:pPr>
                      <a:r>
                        <a:rPr lang="en-US" sz="2000" i="1" dirty="0" err="1" smtClean="0"/>
                        <a:t>Subnetwork</a:t>
                      </a:r>
                      <a:r>
                        <a:rPr lang="en-US" sz="2000" i="1" baseline="0" dirty="0" smtClean="0"/>
                        <a:t> </a:t>
                      </a:r>
                      <a:r>
                        <a:rPr lang="en-US" sz="2000" baseline="0" dirty="0" smtClean="0"/>
                        <a:t>(collection of connected network elements)</a:t>
                      </a:r>
                      <a:endParaRPr lang="en-US" sz="2000" dirty="0"/>
                    </a:p>
                  </a:txBody>
                  <a:tcPr/>
                </a:tc>
              </a:tr>
              <a:tr h="770467">
                <a:tc>
                  <a:txBody>
                    <a:bodyPr/>
                    <a:lstStyle/>
                    <a:p>
                      <a:pPr marL="90000">
                        <a:spcBef>
                          <a:spcPts val="600"/>
                        </a:spcBef>
                        <a:spcAft>
                          <a:spcPts val="600"/>
                        </a:spcAft>
                      </a:pPr>
                      <a:r>
                        <a:rPr lang="en-US" sz="2000" dirty="0" smtClean="0"/>
                        <a:t>NSA</a:t>
                      </a:r>
                      <a:endParaRPr lang="en-US" sz="2000" dirty="0"/>
                    </a:p>
                  </a:txBody>
                  <a:tcPr/>
                </a:tc>
                <a:tc>
                  <a:txBody>
                    <a:bodyPr/>
                    <a:lstStyle/>
                    <a:p>
                      <a:pPr marL="90000">
                        <a:spcBef>
                          <a:spcPts val="600"/>
                        </a:spcBef>
                        <a:spcAft>
                          <a:spcPts val="600"/>
                        </a:spcAft>
                      </a:pPr>
                      <a:r>
                        <a:rPr lang="en-US" sz="2000" dirty="0" smtClean="0"/>
                        <a:t>~Admin Domain</a:t>
                      </a:r>
                      <a:endParaRPr lang="en-US" sz="2000" dirty="0"/>
                    </a:p>
                  </a:txBody>
                  <a:tcPr/>
                </a:tc>
                <a:tc>
                  <a:txBody>
                    <a:bodyPr/>
                    <a:lstStyle/>
                    <a:p>
                      <a:pPr marL="90000">
                        <a:spcBef>
                          <a:spcPts val="600"/>
                        </a:spcBef>
                        <a:spcAft>
                          <a:spcPts val="600"/>
                        </a:spcAft>
                      </a:pPr>
                      <a:r>
                        <a:rPr lang="en-US" sz="2000" dirty="0" smtClean="0"/>
                        <a:t>Control Plane autonomous</a:t>
                      </a:r>
                      <a:r>
                        <a:rPr lang="en-US" sz="2000" baseline="0" dirty="0" smtClean="0"/>
                        <a:t> system</a:t>
                      </a:r>
                      <a:endParaRPr lang="en-US" sz="2000" dirty="0"/>
                    </a:p>
                  </a:txBody>
                  <a:tcPr/>
                </a:tc>
              </a:tr>
              <a:tr h="770467">
                <a:tc>
                  <a:txBody>
                    <a:bodyPr/>
                    <a:lstStyle/>
                    <a:p>
                      <a:pPr marL="90000">
                        <a:spcBef>
                          <a:spcPts val="600"/>
                        </a:spcBef>
                        <a:spcAft>
                          <a:spcPts val="600"/>
                        </a:spcAft>
                      </a:pPr>
                      <a:endParaRPr lang="en-US" sz="2000" dirty="0"/>
                    </a:p>
                  </a:txBody>
                  <a:tcPr/>
                </a:tc>
                <a:tc>
                  <a:txBody>
                    <a:bodyPr/>
                    <a:lstStyle/>
                    <a:p>
                      <a:pPr marL="90000">
                        <a:spcBef>
                          <a:spcPts val="600"/>
                        </a:spcBef>
                        <a:spcAft>
                          <a:spcPts val="600"/>
                        </a:spcAft>
                      </a:pPr>
                      <a:r>
                        <a:rPr lang="en-US" sz="2000" dirty="0" smtClean="0"/>
                        <a:t>Network</a:t>
                      </a:r>
                      <a:endParaRPr lang="en-US" sz="2000" dirty="0"/>
                    </a:p>
                  </a:txBody>
                  <a:tcPr/>
                </a:tc>
                <a:tc>
                  <a:txBody>
                    <a:bodyPr/>
                    <a:lstStyle/>
                    <a:p>
                      <a:pPr marL="90000">
                        <a:spcBef>
                          <a:spcPts val="600"/>
                        </a:spcBef>
                        <a:spcAft>
                          <a:spcPts val="600"/>
                        </a:spcAft>
                      </a:pPr>
                      <a:r>
                        <a:rPr lang="en-US" sz="2000" dirty="0" smtClean="0"/>
                        <a:t>Local Area Network</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DTOX vs. NML</a:t>
            </a:r>
            <a:endParaRPr lang="en-GB"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9</a:t>
            </a:fld>
            <a:endParaRPr lang="en-US" altLang="ja-JP"/>
          </a:p>
        </p:txBody>
      </p:sp>
      <p:graphicFrame>
        <p:nvGraphicFramePr>
          <p:cNvPr id="5" name="Table 4"/>
          <p:cNvGraphicFramePr>
            <a:graphicFrameLocks noGrp="1"/>
          </p:cNvGraphicFramePr>
          <p:nvPr/>
        </p:nvGraphicFramePr>
        <p:xfrm>
          <a:off x="914400" y="1397000"/>
          <a:ext cx="7543800" cy="2424854"/>
        </p:xfrm>
        <a:graphic>
          <a:graphicData uri="http://schemas.openxmlformats.org/drawingml/2006/table">
            <a:tbl>
              <a:tblPr firstRow="1" bandRow="1">
                <a:tableStyleId>{5C22544A-7EE6-4342-B048-85BDC9FD1C3A}</a:tableStyleId>
              </a:tblPr>
              <a:tblGrid>
                <a:gridCol w="3621024"/>
                <a:gridCol w="3922776"/>
              </a:tblGrid>
              <a:tr h="770467">
                <a:tc>
                  <a:txBody>
                    <a:bodyPr/>
                    <a:lstStyle/>
                    <a:p>
                      <a:pPr marL="90000">
                        <a:spcBef>
                          <a:spcPts val="600"/>
                        </a:spcBef>
                        <a:spcAft>
                          <a:spcPts val="600"/>
                        </a:spcAft>
                      </a:pPr>
                      <a:r>
                        <a:rPr lang="en-US" sz="2000" dirty="0" smtClean="0"/>
                        <a:t>DTOX</a:t>
                      </a:r>
                      <a:endParaRPr lang="en-US" sz="2000" dirty="0"/>
                    </a:p>
                  </a:txBody>
                  <a:tcPr/>
                </a:tc>
                <a:tc>
                  <a:txBody>
                    <a:bodyPr/>
                    <a:lstStyle/>
                    <a:p>
                      <a:pPr marL="90000">
                        <a:spcBef>
                          <a:spcPts val="600"/>
                        </a:spcBef>
                        <a:spcAft>
                          <a:spcPts val="600"/>
                        </a:spcAft>
                      </a:pPr>
                      <a:r>
                        <a:rPr lang="en-US" sz="2000" dirty="0" smtClean="0"/>
                        <a:t>NML</a:t>
                      </a:r>
                      <a:endParaRPr lang="en-US" sz="2000" dirty="0"/>
                    </a:p>
                  </a:txBody>
                  <a:tcPr/>
                </a:tc>
              </a:tr>
              <a:tr h="770467">
                <a:tc>
                  <a:txBody>
                    <a:bodyPr/>
                    <a:lstStyle/>
                    <a:p>
                      <a:pPr marL="90000">
                        <a:spcBef>
                          <a:spcPts val="600"/>
                        </a:spcBef>
                        <a:spcAft>
                          <a:spcPts val="600"/>
                        </a:spcAft>
                      </a:pPr>
                      <a:r>
                        <a:rPr lang="en-US" sz="2000" dirty="0" smtClean="0"/>
                        <a:t>Bidirectional</a:t>
                      </a:r>
                      <a:endParaRPr lang="en-US" sz="2000" dirty="0"/>
                    </a:p>
                  </a:txBody>
                  <a:tcPr/>
                </a:tc>
                <a:tc>
                  <a:txBody>
                    <a:bodyPr/>
                    <a:lstStyle/>
                    <a:p>
                      <a:pPr marL="90000">
                        <a:spcBef>
                          <a:spcPts val="600"/>
                        </a:spcBef>
                        <a:spcAft>
                          <a:spcPts val="600"/>
                        </a:spcAft>
                      </a:pPr>
                      <a:r>
                        <a:rPr lang="en-US" sz="2000" dirty="0" smtClean="0"/>
                        <a:t>Unidirectional; </a:t>
                      </a:r>
                      <a:br>
                        <a:rPr lang="en-US" sz="2000" dirty="0" smtClean="0"/>
                      </a:br>
                      <a:r>
                        <a:rPr lang="en-US" sz="1600" dirty="0" smtClean="0"/>
                        <a:t>grouping </a:t>
                      </a:r>
                      <a:r>
                        <a:rPr lang="en-US" sz="1600" dirty="0" err="1" smtClean="0"/>
                        <a:t>req'd</a:t>
                      </a:r>
                      <a:r>
                        <a:rPr lang="en-US" sz="1600" baseline="0" dirty="0" smtClean="0"/>
                        <a:t> for </a:t>
                      </a:r>
                      <a:r>
                        <a:rPr lang="en-US" sz="1600" baseline="0" dirty="0" err="1" smtClean="0"/>
                        <a:t>bidirection</a:t>
                      </a:r>
                      <a:endParaRPr lang="en-US" sz="2000" dirty="0"/>
                    </a:p>
                  </a:txBody>
                  <a:tcPr/>
                </a:tc>
              </a:tr>
              <a:tr h="770467">
                <a:tc>
                  <a:txBody>
                    <a:bodyPr/>
                    <a:lstStyle/>
                    <a:p>
                      <a:pPr marL="90000">
                        <a:spcBef>
                          <a:spcPts val="600"/>
                        </a:spcBef>
                        <a:spcAft>
                          <a:spcPts val="600"/>
                        </a:spcAft>
                      </a:pPr>
                      <a:r>
                        <a:rPr lang="en-US" sz="2000" dirty="0" err="1" smtClean="0"/>
                        <a:t>connectedTo</a:t>
                      </a:r>
                      <a:r>
                        <a:rPr lang="en-US" sz="2000" dirty="0" smtClean="0"/>
                        <a:t> relations</a:t>
                      </a:r>
                      <a:endParaRPr lang="en-US" sz="2000" dirty="0"/>
                    </a:p>
                  </a:txBody>
                  <a:tcPr/>
                </a:tc>
                <a:tc>
                  <a:txBody>
                    <a:bodyPr/>
                    <a:lstStyle/>
                    <a:p>
                      <a:pPr marL="90000">
                        <a:spcBef>
                          <a:spcPts val="600"/>
                        </a:spcBef>
                        <a:spcAft>
                          <a:spcPts val="600"/>
                        </a:spcAft>
                      </a:pPr>
                      <a:r>
                        <a:rPr lang="en-US" sz="2000" dirty="0" smtClean="0"/>
                        <a:t>Link objects</a:t>
                      </a:r>
                      <a:br>
                        <a:rPr lang="en-US" sz="2000" dirty="0" smtClean="0"/>
                      </a:br>
                      <a:r>
                        <a:rPr lang="en-US" sz="1600" dirty="0" smtClean="0"/>
                        <a:t>Easier for path finding or to distinguish between link segment</a:t>
                      </a:r>
                      <a:r>
                        <a:rPr lang="en-US" sz="1600" baseline="0" dirty="0" smtClean="0"/>
                        <a:t> or end-to-end link</a:t>
                      </a:r>
                      <a:endParaRPr lang="en-US" sz="16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v1.5.pot</Template>
  <TotalTime>7966</TotalTime>
  <Words>1496</Words>
  <Application>Microsoft Macintosh PowerPoint</Application>
  <PresentationFormat>On-screen Show (4:3)</PresentationFormat>
  <Paragraphs>224</Paragraphs>
  <Slides>23</Slides>
  <Notes>3</Notes>
  <HiddenSlides>1</HiddenSlides>
  <MMClips>0</MMClips>
  <ScaleCrop>false</ScaleCrop>
  <HeadingPairs>
    <vt:vector size="4" baseType="variant">
      <vt:variant>
        <vt:lpstr>Design Template</vt:lpstr>
      </vt:variant>
      <vt:variant>
        <vt:i4>1</vt:i4>
      </vt:variant>
      <vt:variant>
        <vt:lpstr>Slide Titles</vt:lpstr>
      </vt:variant>
      <vt:variant>
        <vt:i4>23</vt:i4>
      </vt:variant>
    </vt:vector>
  </HeadingPairs>
  <TitlesOfParts>
    <vt:vector size="24" baseType="lpstr">
      <vt:lpstr>OGF PowerPoint Template v1.5</vt:lpstr>
      <vt:lpstr>NML Agenda</vt:lpstr>
      <vt:lpstr>OGF IPR Policies Apply</vt:lpstr>
      <vt:lpstr>OGF IPR Policies Apply</vt:lpstr>
      <vt:lpstr>March 14 (2012.3.141592653589793238462643383279502884 19716939937510582097494459230781640628620899862803482534211706798214 80865132823066470938446095505822317253594081284811174502841027019385211055596446</vt:lpstr>
      <vt:lpstr>Agenda</vt:lpstr>
      <vt:lpstr>NML – NSI Integration</vt:lpstr>
      <vt:lpstr>Current Schema (Sep 2011)</vt:lpstr>
      <vt:lpstr>Terminology</vt:lpstr>
      <vt:lpstr>DTOX vs. NML</vt:lpstr>
      <vt:lpstr>Bidirectional Compound Link</vt:lpstr>
      <vt:lpstr>Bidirectional Compound Link</vt:lpstr>
      <vt:lpstr>Bidirectional Compound Link</vt:lpstr>
      <vt:lpstr>NML ... </vt:lpstr>
      <vt:lpstr>Hierarchical Topologies</vt:lpstr>
      <vt:lpstr>URN &amp; Type,Value</vt:lpstr>
      <vt:lpstr>Slide 16</vt:lpstr>
      <vt:lpstr>XML Examples</vt:lpstr>
      <vt:lpstr>Decisions</vt:lpstr>
      <vt:lpstr>Schema</vt:lpstr>
      <vt:lpstr>Subtopology</vt:lpstr>
      <vt:lpstr>Subtopology</vt:lpstr>
      <vt:lpstr>Versioning</vt:lpstr>
      <vt:lpstr>VLANs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NML Progress</dc:title>
  <dc:creator>Freek Dijkstra</dc:creator>
  <cp:lastModifiedBy>Freek Dijkstra</cp:lastModifiedBy>
  <cp:revision>116</cp:revision>
  <cp:lastPrinted>2011-09-20T02:13:30Z</cp:lastPrinted>
  <dcterms:created xsi:type="dcterms:W3CDTF">2012-06-11T07:54:27Z</dcterms:created>
  <dcterms:modified xsi:type="dcterms:W3CDTF">2012-06-11T07:55:15Z</dcterms:modified>
</cp:coreProperties>
</file>