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handoutMasterIdLst>
    <p:handoutMasterId r:id="rId13"/>
  </p:handoutMasterIdLst>
  <p:sldIdLst>
    <p:sldId id="259" r:id="rId2"/>
    <p:sldId id="264" r:id="rId3"/>
    <p:sldId id="286" r:id="rId4"/>
    <p:sldId id="270" r:id="rId5"/>
    <p:sldId id="352" r:id="rId6"/>
    <p:sldId id="354" r:id="rId7"/>
    <p:sldId id="356" r:id="rId8"/>
    <p:sldId id="358" r:id="rId9"/>
    <p:sldId id="355" r:id="rId10"/>
    <p:sldId id="359" r:id="rId11"/>
  </p:sldIdLst>
  <p:sldSz cx="9144000" cy="6858000" type="screen4x3"/>
  <p:notesSz cx="6858000" cy="9144000"/>
  <p:defaultTextStyle>
    <a:defPPr>
      <a:defRPr lang="en-US"/>
    </a:defPPr>
    <a:lvl1pPr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4E402A"/>
    <a:srgbClr val="E4B3AD"/>
    <a:srgbClr val="F0DDB9"/>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76" autoAdjust="0"/>
    <p:restoredTop sz="93275" autoAdjust="0"/>
  </p:normalViewPr>
  <p:slideViewPr>
    <p:cSldViewPr>
      <p:cViewPr varScale="1">
        <p:scale>
          <a:sx n="166" d="100"/>
          <a:sy n="166" d="100"/>
        </p:scale>
        <p:origin x="-1424" y="-104"/>
      </p:cViewPr>
      <p:guideLst>
        <p:guide orient="horz" pos="2208"/>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E16DE7F0-08BD-4B4A-B45A-52B86B934DE6}" type="slidenum">
              <a:rPr lang="ja-JP" altLang="en-US"/>
              <a:pPr/>
              <a:t>‹#›</a:t>
            </a:fld>
            <a:endParaRPr lang="en-US" altLang="ja-JP"/>
          </a:p>
        </p:txBody>
      </p:sp>
    </p:spTree>
    <p:extLst>
      <p:ext uri="{BB962C8B-B14F-4D97-AF65-F5344CB8AC3E}">
        <p14:creationId xmlns:p14="http://schemas.microsoft.com/office/powerpoint/2010/main" val="17421675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D41F7C01-DFA4-6D48-A305-1DC4739CF012}" type="slidenum">
              <a:rPr lang="ja-JP" altLang="en-US"/>
              <a:pPr/>
              <a:t>‹#›</a:t>
            </a:fld>
            <a:endParaRPr lang="en-US" altLang="ja-JP"/>
          </a:p>
        </p:txBody>
      </p:sp>
    </p:spTree>
    <p:extLst>
      <p:ext uri="{BB962C8B-B14F-4D97-AF65-F5344CB8AC3E}">
        <p14:creationId xmlns:p14="http://schemas.microsoft.com/office/powerpoint/2010/main" val="35446793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fontAlgn="base">
      <a:spcBef>
        <a:spcPct val="30000"/>
      </a:spcBef>
      <a:spcAft>
        <a:spcPct val="0"/>
      </a:spcAft>
      <a:defRPr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326BFE-E8F9-C949-A4C8-DE93C3E3D262}" type="slidenum">
              <a:rPr lang="ja-JP" altLang="en-US"/>
              <a:pPr/>
              <a:t>2</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326BFE-E8F9-C949-A4C8-DE93C3E3D262}" type="slidenum">
              <a:rPr lang="ja-JP" altLang="en-US"/>
              <a:pPr/>
              <a:t>3</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4</a:t>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5</a:t>
            </a:fld>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6</a:t>
            </a:fld>
            <a:endParaRPr lang="en-US"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7</a:t>
            </a:fld>
            <a:endParaRPr lang="en-US"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8</a:t>
            </a:fld>
            <a:endParaRPr lang="en-US"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9</a:t>
            </a:fld>
            <a:endParaRPr lang="en-US"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10</a:t>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charset="0"/>
              <a:buNone/>
              <a:defRPr sz="2800">
                <a:solidFill>
                  <a:schemeClr val="bg1"/>
                </a:solidFill>
              </a:defRPr>
            </a:lvl1pPr>
          </a:lstStyle>
          <a:p>
            <a:r>
              <a:rPr lang="en-US" altLang="ja-JP"/>
              <a:t>Formatvorlage des Untertitelmasters durch Klicken bearbeiten</a:t>
            </a:r>
          </a:p>
        </p:txBody>
      </p:sp>
      <p:sp>
        <p:nvSpPr>
          <p:cNvPr id="7182"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prstTxWarp prst="textNoShape">
              <a:avLst/>
            </a:prstTxWarp>
            <a:spAutoFit/>
          </a:bodyPr>
          <a:lstStyle/>
          <a:p>
            <a:pPr algn="l">
              <a:spcBef>
                <a:spcPct val="50000"/>
              </a:spcBef>
            </a:pPr>
            <a:r>
              <a:rPr lang="en-US" altLang="ja-JP" sz="600"/>
              <a:t>© 2006 Open Grid Forum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CE2B45AF-092E-4041-BFA3-303E5F060AE4}" type="slidenum">
              <a:rPr lang="ja-JP" altLang="en-US"/>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15708186-8EBB-3542-B320-0B97B56E9C78}" type="slidenum">
              <a:rPr lang="ja-JP" altLang="en-US"/>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3A89D963-6B98-E842-99E9-A858A8114BEE}" type="slidenum">
              <a:rPr lang="ja-JP" altLang="en-US"/>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smtClean="0"/>
            </a:lvl1pPr>
          </a:lstStyle>
          <a:p>
            <a:fld id="{B683022E-E41A-5B4C-846D-A3B2D46BE784}" type="slidenum">
              <a:rPr lang="ja-JP" altLang="en-US"/>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fld id="{E174648C-2C41-B742-8773-41670124B5FA}" type="slidenum">
              <a:rPr lang="ja-JP" altLang="en-US"/>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mtClean="0"/>
            </a:lvl1pPr>
          </a:lstStyle>
          <a:p>
            <a:fld id="{7DC17E06-CE10-F246-B224-4ED7C592BEE4}" type="slidenum">
              <a:rPr lang="ja-JP" altLang="en-US"/>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mtClean="0"/>
            </a:lvl1pPr>
          </a:lstStyle>
          <a:p>
            <a:fld id="{1CB6D772-EFEE-434F-97F8-28942E3DF258}" type="slidenum">
              <a:rPr lang="ja-JP" altLang="en-US"/>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fld id="{BE69CAC1-9ABD-D74A-A280-FB9E2760D39A}" type="slidenum">
              <a:rPr lang="ja-JP" altLang="en-US"/>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fld id="{A778A468-EC9F-F74B-B8C1-F72F9AFF19CB}" type="slidenum">
              <a:rPr lang="ja-JP" altLang="en-US"/>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fld id="{815ADBE0-45CD-2148-9FE9-9077ADB1409F}" type="slidenum">
              <a:rPr lang="ja-JP" altLang="en-US"/>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fld id="{925D962B-5B02-5D44-8DFA-E427032EA04D}" type="slidenum">
              <a:rPr lang="ja-JP" altLang="en-US"/>
              <a:pPr/>
              <a:t>‹#›</a:t>
            </a:fld>
            <a:endParaRPr lang="en-US" altLang="ja-JP"/>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prstTxWarp prst="textNoShape">
              <a:avLst/>
            </a:prstTxWarp>
          </a:bodyPr>
          <a:lstStyle/>
          <a:p>
            <a:pPr algn="l" eaLnBrk="1" hangingPunct="1">
              <a:spcBef>
                <a:spcPct val="20000"/>
              </a:spcBef>
              <a:buClr>
                <a:schemeClr val="accent2"/>
              </a:buClr>
              <a:buFont typeface="Times" charset="0"/>
              <a:buNone/>
            </a:pPr>
            <a:endParaRPr lang="ja-JP" altLang="en-US" sz="2800">
              <a:solidFill>
                <a:schemeClr val="bg1"/>
              </a:solidFill>
            </a:endParaRPr>
          </a:p>
        </p:txBody>
      </p:sp>
      <p:sp>
        <p:nvSpPr>
          <p:cNvPr id="1041" name="Rectangle 17"/>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a:t>Titelmasterformat durch Klicken bearbeiten</a:t>
            </a:r>
          </a:p>
        </p:txBody>
      </p:sp>
      <p:sp>
        <p:nvSpPr>
          <p:cNvPr id="1042" name="Rectangle 18"/>
          <p:cNvSpPr>
            <a:spLocks noGrp="1" noChangeArrowheads="1"/>
          </p:cNvSpPr>
          <p:nvPr>
            <p:ph type="body" idx="1"/>
          </p:nvPr>
        </p:nvSpPr>
        <p:spPr bwMode="auto">
          <a:xfrm>
            <a:off x="685800" y="1524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Textmasterformate durch Klicken bearbeiten</a:t>
            </a:r>
          </a:p>
          <a:p>
            <a:pPr lvl="1"/>
            <a:r>
              <a:rPr lang="en-US" altLang="ja-JP"/>
              <a:t>Zweite Ebene</a:t>
            </a:r>
          </a:p>
          <a:p>
            <a:pPr lvl="2"/>
            <a:r>
              <a:rPr lang="en-US" altLang="ja-JP"/>
              <a:t>Dritte Ebene</a:t>
            </a:r>
          </a:p>
          <a:p>
            <a:pPr lvl="3"/>
            <a:r>
              <a:rPr lang="en-US" altLang="ja-JP"/>
              <a:t>Vierte Ebene</a:t>
            </a:r>
          </a:p>
          <a:p>
            <a:pPr lvl="4"/>
            <a:r>
              <a:rPr lang="en-US" altLang="ja-JP"/>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prstTxWarp prst="textNoShape">
              <a:avLst/>
            </a:prstTxWarp>
            <a:spAutoFit/>
          </a:bodyPr>
          <a:lstStyle/>
          <a:p>
            <a:pPr algn="l">
              <a:spcBef>
                <a:spcPct val="50000"/>
              </a:spcBef>
            </a:pPr>
            <a:r>
              <a:rPr lang="en-US" altLang="ja-JP" sz="600"/>
              <a:t>© 2006 Open Grid Forum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fontAlgn="base">
        <a:spcBef>
          <a:spcPct val="0"/>
        </a:spcBef>
        <a:spcAft>
          <a:spcPct val="0"/>
        </a:spcAft>
        <a:defRPr sz="3500">
          <a:solidFill>
            <a:schemeClr val="tx1"/>
          </a:solidFill>
          <a:latin typeface="+mj-lt"/>
          <a:ea typeface="+mj-ea"/>
          <a:cs typeface="+mj-cs"/>
        </a:defRPr>
      </a:lvl1pPr>
      <a:lvl2pPr algn="l" rtl="0" fontAlgn="base">
        <a:spcBef>
          <a:spcPct val="0"/>
        </a:spcBef>
        <a:spcAft>
          <a:spcPct val="0"/>
        </a:spcAft>
        <a:defRPr sz="3500">
          <a:solidFill>
            <a:schemeClr val="tx1"/>
          </a:solidFill>
          <a:latin typeface="Arial" charset="0"/>
          <a:ea typeface="ＭＳ Ｐゴシック" charset="-128"/>
          <a:cs typeface="ＭＳ Ｐゴシック" charset="-128"/>
        </a:defRPr>
      </a:lvl2pPr>
      <a:lvl3pPr algn="l" rtl="0" fontAlgn="base">
        <a:spcBef>
          <a:spcPct val="0"/>
        </a:spcBef>
        <a:spcAft>
          <a:spcPct val="0"/>
        </a:spcAft>
        <a:defRPr sz="3500">
          <a:solidFill>
            <a:schemeClr val="tx1"/>
          </a:solidFill>
          <a:latin typeface="Arial" charset="0"/>
          <a:ea typeface="ＭＳ Ｐゴシック" charset="-128"/>
          <a:cs typeface="ＭＳ Ｐゴシック" charset="-128"/>
        </a:defRPr>
      </a:lvl3pPr>
      <a:lvl4pPr algn="l" rtl="0" fontAlgn="base">
        <a:spcBef>
          <a:spcPct val="0"/>
        </a:spcBef>
        <a:spcAft>
          <a:spcPct val="0"/>
        </a:spcAft>
        <a:defRPr sz="3500">
          <a:solidFill>
            <a:schemeClr val="tx1"/>
          </a:solidFill>
          <a:latin typeface="Arial" charset="0"/>
          <a:ea typeface="ＭＳ Ｐゴシック" charset="-128"/>
          <a:cs typeface="ＭＳ Ｐゴシック" charset="-128"/>
        </a:defRPr>
      </a:lvl4pPr>
      <a:lvl5pPr algn="l" rtl="0" fontAlgn="base">
        <a:spcBef>
          <a:spcPct val="0"/>
        </a:spcBef>
        <a:spcAft>
          <a:spcPct val="0"/>
        </a:spcAft>
        <a:defRPr sz="3500">
          <a:solidFill>
            <a:schemeClr val="tx1"/>
          </a:solidFill>
          <a:latin typeface="Arial" charset="0"/>
          <a:ea typeface="ＭＳ Ｐゴシック" charset="-128"/>
          <a:cs typeface="ＭＳ Ｐゴシック" charset="-128"/>
        </a:defRPr>
      </a:lvl5pPr>
      <a:lvl6pPr marL="457200" algn="l" rtl="0" fontAlgn="base">
        <a:spcBef>
          <a:spcPct val="0"/>
        </a:spcBef>
        <a:spcAft>
          <a:spcPct val="0"/>
        </a:spcAft>
        <a:defRPr sz="3500">
          <a:solidFill>
            <a:schemeClr val="tx1"/>
          </a:solidFill>
          <a:latin typeface="Arial" charset="0"/>
          <a:ea typeface="ＭＳ Ｐゴシック" charset="-128"/>
          <a:cs typeface="ＭＳ Ｐゴシック" charset="-128"/>
        </a:defRPr>
      </a:lvl6pPr>
      <a:lvl7pPr marL="914400" algn="l" rtl="0" fontAlgn="base">
        <a:spcBef>
          <a:spcPct val="0"/>
        </a:spcBef>
        <a:spcAft>
          <a:spcPct val="0"/>
        </a:spcAft>
        <a:defRPr sz="3500">
          <a:solidFill>
            <a:schemeClr val="tx1"/>
          </a:solidFill>
          <a:latin typeface="Arial" charset="0"/>
          <a:ea typeface="ＭＳ Ｐゴシック" charset="-128"/>
          <a:cs typeface="ＭＳ Ｐゴシック" charset="-128"/>
        </a:defRPr>
      </a:lvl7pPr>
      <a:lvl8pPr marL="1371600" algn="l" rtl="0" fontAlgn="base">
        <a:spcBef>
          <a:spcPct val="0"/>
        </a:spcBef>
        <a:spcAft>
          <a:spcPct val="0"/>
        </a:spcAft>
        <a:defRPr sz="3500">
          <a:solidFill>
            <a:schemeClr val="tx1"/>
          </a:solidFill>
          <a:latin typeface="Arial" charset="0"/>
          <a:ea typeface="ＭＳ Ｐゴシック" charset="-128"/>
          <a:cs typeface="ＭＳ Ｐゴシック" charset="-128"/>
        </a:defRPr>
      </a:lvl8pPr>
      <a:lvl9pPr marL="1828800" algn="l" rtl="0" fontAlgn="base">
        <a:spcBef>
          <a:spcPct val="0"/>
        </a:spcBef>
        <a:spcAft>
          <a:spcPct val="0"/>
        </a:spcAft>
        <a:defRPr sz="3500">
          <a:solidFill>
            <a:schemeClr val="tx1"/>
          </a:solidFill>
          <a:latin typeface="Arial" charset="0"/>
          <a:ea typeface="ＭＳ Ｐゴシック" charset="-128"/>
          <a:cs typeface="ＭＳ Ｐゴシック" charset="-128"/>
        </a:defRPr>
      </a:lvl9pPr>
    </p:titleStyle>
    <p:bodyStyle>
      <a:lvl1pPr marL="342900" indent="-342900" algn="l" rtl="0" fontAlgn="base">
        <a:spcBef>
          <a:spcPct val="20000"/>
        </a:spcBef>
        <a:spcAft>
          <a:spcPct val="0"/>
        </a:spcAft>
        <a:buClr>
          <a:schemeClr val="accent2"/>
        </a:buClr>
        <a:buFont typeface="Times" charset="0"/>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sz="2800">
          <a:solidFill>
            <a:schemeClr val="tx1"/>
          </a:solidFill>
          <a:latin typeface="+mn-lt"/>
          <a:ea typeface="+mn-ea"/>
        </a:defRPr>
      </a:lvl2pPr>
      <a:lvl3pPr marL="1143000" indent="-228600" algn="l" rtl="0" fontAlgn="base">
        <a:spcBef>
          <a:spcPct val="20000"/>
        </a:spcBef>
        <a:spcAft>
          <a:spcPct val="0"/>
        </a:spcAft>
        <a:buClr>
          <a:schemeClr val="accent2"/>
        </a:buClr>
        <a:buChar char="•"/>
        <a:defRPr sz="2400">
          <a:solidFill>
            <a:schemeClr val="tx1"/>
          </a:solidFill>
          <a:latin typeface="+mn-lt"/>
          <a:ea typeface="+mn-ea"/>
        </a:defRPr>
      </a:lvl3pPr>
      <a:lvl4pPr marL="1600200" indent="-228600" algn="l" rtl="0" fontAlgn="base">
        <a:spcBef>
          <a:spcPct val="20000"/>
        </a:spcBef>
        <a:spcAft>
          <a:spcPct val="0"/>
        </a:spcAft>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smtClean="0"/>
              <a:t>NML-WG</a:t>
            </a:r>
            <a:endParaRPr lang="ja-JP" altLang="en-US" dirty="0"/>
          </a:p>
        </p:txBody>
      </p:sp>
      <p:sp>
        <p:nvSpPr>
          <p:cNvPr id="9226" name="Rectangle 10"/>
          <p:cNvSpPr>
            <a:spLocks noGrp="1" noChangeArrowheads="1"/>
          </p:cNvSpPr>
          <p:nvPr>
            <p:ph type="subTitle" idx="1"/>
          </p:nvPr>
        </p:nvSpPr>
        <p:spPr/>
        <p:txBody>
          <a:bodyPr/>
          <a:lstStyle/>
          <a:p>
            <a:r>
              <a:rPr lang="nl-NL" altLang="ja-JP" dirty="0" smtClean="0"/>
              <a:t>OGF 37, </a:t>
            </a:r>
            <a:r>
              <a:rPr lang="nl-NL" altLang="ja-JP" dirty="0" err="1" smtClean="0"/>
              <a:t>Charlottesville</a:t>
            </a:r>
            <a:endParaRPr lang="ja-JP" alt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Charter (relevant parts)</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10</a:t>
            </a:fld>
            <a:endParaRPr lang="en-US" altLang="ja-JP"/>
          </a:p>
        </p:txBody>
      </p:sp>
      <p:sp>
        <p:nvSpPr>
          <p:cNvPr id="7" name="Content Placeholder 6"/>
          <p:cNvSpPr>
            <a:spLocks noGrp="1"/>
          </p:cNvSpPr>
          <p:nvPr>
            <p:ph idx="1"/>
          </p:nvPr>
        </p:nvSpPr>
        <p:spPr>
          <a:xfrm>
            <a:off x="683568" y="1295400"/>
            <a:ext cx="8136904" cy="5334000"/>
          </a:xfrm>
        </p:spPr>
        <p:txBody>
          <a:bodyPr/>
          <a:lstStyle/>
          <a:p>
            <a:pPr marL="0" indent="0">
              <a:spcBef>
                <a:spcPts val="600"/>
              </a:spcBef>
              <a:buNone/>
              <a:tabLst>
                <a:tab pos="3594100" algn="l"/>
              </a:tabLst>
            </a:pPr>
            <a:r>
              <a:rPr lang="en-US" sz="1800" b="1" dirty="0"/>
              <a:t>Charter for NML-WG</a:t>
            </a:r>
          </a:p>
          <a:p>
            <a:pPr marL="0" indent="0">
              <a:spcBef>
                <a:spcPts val="600"/>
              </a:spcBef>
              <a:buNone/>
              <a:tabLst>
                <a:tab pos="3594100" algn="l"/>
              </a:tabLst>
            </a:pPr>
            <a:r>
              <a:rPr lang="en-US" sz="1800" dirty="0" smtClean="0"/>
              <a:t>  Date </a:t>
            </a:r>
            <a:r>
              <a:rPr lang="en-US" sz="1800" dirty="0"/>
              <a:t>2013-03-</a:t>
            </a:r>
            <a:r>
              <a:rPr lang="en-US" sz="1800" dirty="0" smtClean="0"/>
              <a:t>12</a:t>
            </a:r>
            <a:endParaRPr lang="en-US" sz="1800" dirty="0"/>
          </a:p>
          <a:p>
            <a:pPr marL="0" indent="0">
              <a:spcBef>
                <a:spcPts val="600"/>
              </a:spcBef>
              <a:buNone/>
              <a:tabLst>
                <a:tab pos="3594100" algn="l"/>
              </a:tabLst>
            </a:pPr>
            <a:r>
              <a:rPr lang="en-US" sz="1800" b="1" dirty="0"/>
              <a:t>Group Abbreviation:</a:t>
            </a:r>
          </a:p>
          <a:p>
            <a:pPr marL="0" indent="0">
              <a:spcBef>
                <a:spcPts val="600"/>
              </a:spcBef>
              <a:buNone/>
              <a:tabLst>
                <a:tab pos="3594100" algn="l"/>
              </a:tabLst>
            </a:pPr>
            <a:r>
              <a:rPr lang="en-US" sz="1800" dirty="0" smtClean="0"/>
              <a:t>  </a:t>
            </a:r>
            <a:r>
              <a:rPr lang="en-US" sz="1800" dirty="0" err="1" smtClean="0"/>
              <a:t>nml</a:t>
            </a:r>
            <a:r>
              <a:rPr lang="en-US" sz="1800" dirty="0" err="1"/>
              <a:t>-wg</a:t>
            </a:r>
            <a:endParaRPr lang="en-US" sz="1800" dirty="0"/>
          </a:p>
          <a:p>
            <a:pPr marL="0" indent="0">
              <a:spcBef>
                <a:spcPts val="600"/>
              </a:spcBef>
              <a:buNone/>
              <a:tabLst>
                <a:tab pos="3594100" algn="l"/>
              </a:tabLst>
            </a:pPr>
            <a:r>
              <a:rPr lang="en-US" sz="1800" b="1" dirty="0"/>
              <a:t>Group Name:</a:t>
            </a:r>
          </a:p>
          <a:p>
            <a:pPr marL="0" indent="0">
              <a:spcBef>
                <a:spcPts val="600"/>
              </a:spcBef>
              <a:buNone/>
              <a:tabLst>
                <a:tab pos="3594100" algn="l"/>
              </a:tabLst>
            </a:pPr>
            <a:r>
              <a:rPr lang="en-US" sz="1800" dirty="0" smtClean="0"/>
              <a:t>  Network </a:t>
            </a:r>
            <a:r>
              <a:rPr lang="en-US" sz="1800" dirty="0"/>
              <a:t>Mark-up Language Working Group</a:t>
            </a:r>
          </a:p>
          <a:p>
            <a:pPr marL="0" indent="0">
              <a:spcBef>
                <a:spcPts val="600"/>
              </a:spcBef>
              <a:buNone/>
              <a:tabLst>
                <a:tab pos="3594100" algn="l"/>
              </a:tabLst>
            </a:pPr>
            <a:r>
              <a:rPr lang="en-US" sz="1800" b="1" dirty="0"/>
              <a:t>Area:</a:t>
            </a:r>
          </a:p>
          <a:p>
            <a:pPr marL="0" indent="0">
              <a:spcBef>
                <a:spcPts val="600"/>
              </a:spcBef>
              <a:buNone/>
              <a:tabLst>
                <a:tab pos="3594100" algn="l"/>
              </a:tabLst>
            </a:pPr>
            <a:r>
              <a:rPr lang="en-US" sz="1800" dirty="0" smtClean="0"/>
              <a:t>  Infrastructure</a:t>
            </a:r>
            <a:endParaRPr lang="en-US" sz="1800" dirty="0"/>
          </a:p>
          <a:p>
            <a:pPr marL="0" indent="0">
              <a:spcBef>
                <a:spcPts val="600"/>
              </a:spcBef>
              <a:buNone/>
              <a:tabLst>
                <a:tab pos="3594100" algn="l"/>
              </a:tabLst>
            </a:pPr>
            <a:r>
              <a:rPr lang="en-US" sz="1800" dirty="0" smtClean="0"/>
              <a:t>[....]</a:t>
            </a:r>
            <a:endParaRPr lang="en-US" sz="1800" dirty="0"/>
          </a:p>
          <a:p>
            <a:pPr marL="0" indent="0">
              <a:spcBef>
                <a:spcPts val="600"/>
              </a:spcBef>
              <a:buNone/>
              <a:tabLst>
                <a:tab pos="3594100" algn="l"/>
              </a:tabLst>
            </a:pPr>
            <a:r>
              <a:rPr lang="en-US" sz="1800" b="1" u="sng" dirty="0" smtClean="0"/>
              <a:t>Timeline</a:t>
            </a:r>
            <a:endParaRPr lang="en-US" sz="1800" dirty="0"/>
          </a:p>
          <a:p>
            <a:pPr marL="0" indent="0">
              <a:spcBef>
                <a:spcPts val="600"/>
              </a:spcBef>
              <a:buNone/>
              <a:tabLst>
                <a:tab pos="3594100" algn="l"/>
              </a:tabLst>
            </a:pPr>
            <a:r>
              <a:rPr lang="en-US" sz="1800" dirty="0" smtClean="0"/>
              <a:t>  GGF </a:t>
            </a:r>
            <a:r>
              <a:rPr lang="en-US" sz="1800" dirty="0"/>
              <a:t>19 (</a:t>
            </a:r>
            <a:r>
              <a:rPr lang="en-US" sz="1800" dirty="0" err="1"/>
              <a:t>feb</a:t>
            </a:r>
            <a:r>
              <a:rPr lang="en-US" sz="1800" dirty="0"/>
              <a:t> 2007):</a:t>
            </a:r>
          </a:p>
          <a:p>
            <a:pPr marL="0" indent="0">
              <a:spcBef>
                <a:spcPts val="600"/>
              </a:spcBef>
              <a:buNone/>
              <a:tabLst>
                <a:tab pos="3594100" algn="l"/>
              </a:tabLst>
            </a:pPr>
            <a:r>
              <a:rPr lang="en-US" sz="1800" dirty="0" smtClean="0"/>
              <a:t>    - </a:t>
            </a:r>
            <a:r>
              <a:rPr lang="en-US" sz="1800" dirty="0"/>
              <a:t>official start of working group</a:t>
            </a:r>
          </a:p>
          <a:p>
            <a:pPr marL="0" indent="0">
              <a:spcBef>
                <a:spcPts val="600"/>
              </a:spcBef>
              <a:buNone/>
              <a:tabLst>
                <a:tab pos="3594100" algn="l"/>
              </a:tabLst>
            </a:pPr>
            <a:r>
              <a:rPr lang="en-US" sz="1800" dirty="0" smtClean="0"/>
              <a:t>  [...]</a:t>
            </a:r>
          </a:p>
          <a:p>
            <a:pPr marL="0" indent="0">
              <a:spcBef>
                <a:spcPts val="600"/>
              </a:spcBef>
              <a:buNone/>
              <a:tabLst>
                <a:tab pos="3594100" algn="l"/>
              </a:tabLst>
            </a:pPr>
            <a:r>
              <a:rPr lang="en-US" sz="1800" dirty="0" smtClean="0"/>
              <a:t>  GGF </a:t>
            </a:r>
            <a:r>
              <a:rPr lang="en-US" sz="1800" dirty="0"/>
              <a:t>24 (</a:t>
            </a:r>
            <a:r>
              <a:rPr lang="en-US" sz="1800" dirty="0" err="1"/>
              <a:t>sep</a:t>
            </a:r>
            <a:r>
              <a:rPr lang="en-US" sz="1800" dirty="0"/>
              <a:t> 2008):</a:t>
            </a:r>
          </a:p>
          <a:p>
            <a:pPr marL="0" indent="0">
              <a:spcBef>
                <a:spcPts val="600"/>
              </a:spcBef>
              <a:buNone/>
              <a:tabLst>
                <a:tab pos="3594100" algn="l"/>
              </a:tabLst>
            </a:pPr>
            <a:r>
              <a:rPr lang="en-US" sz="1800" dirty="0" smtClean="0"/>
              <a:t>    - </a:t>
            </a:r>
            <a:r>
              <a:rPr lang="en-US" sz="1800" dirty="0"/>
              <a:t>official closure of working group</a:t>
            </a:r>
          </a:p>
          <a:p>
            <a:pPr marL="0" indent="0">
              <a:spcBef>
                <a:spcPts val="600"/>
              </a:spcBef>
              <a:buNone/>
              <a:tabLst>
                <a:tab pos="3594100" algn="l"/>
              </a:tabLst>
            </a:pPr>
            <a:endParaRPr lang="en-US" sz="1800" dirty="0" smtClean="0"/>
          </a:p>
        </p:txBody>
      </p:sp>
    </p:spTree>
    <p:extLst>
      <p:ext uri="{BB962C8B-B14F-4D97-AF65-F5344CB8AC3E}">
        <p14:creationId xmlns:p14="http://schemas.microsoft.com/office/powerpoint/2010/main" val="42216025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CCB8A6FB-FEBE-A94A-B4E6-A8316AAAC8EB}" type="slidenum">
              <a:rPr lang="ja-JP" altLang="en-US"/>
              <a:pPr/>
              <a:t>2</a:t>
            </a:fld>
            <a:endParaRPr lang="en-US" altLang="ja-JP"/>
          </a:p>
        </p:txBody>
      </p:sp>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524000"/>
            <a:ext cx="8610600" cy="4572000"/>
          </a:xfrm>
        </p:spPr>
        <p:txBody>
          <a:bodyPr/>
          <a:lstStyle/>
          <a:p>
            <a:pPr marL="571500" indent="-228600">
              <a:spcBef>
                <a:spcPct val="0"/>
              </a:spcBef>
            </a:pPr>
            <a:r>
              <a:rPr lang="ja-JP" altLang="en-US" sz="1400" dirty="0">
                <a:latin typeface="Arial"/>
                <a:cs typeface="Arial"/>
              </a:rPr>
              <a:t>“</a:t>
            </a:r>
            <a:r>
              <a:rPr lang="en-US" altLang="ja-JP" sz="1400" dirty="0">
                <a:latin typeface="Arial"/>
                <a:cs typeface="Arial"/>
              </a:rPr>
              <a:t>I acknowledge that participation in this meeting is subject to the OGF Intellectual Property Policy.”</a:t>
            </a:r>
            <a:endParaRPr lang="en-US" altLang="ja-JP" sz="1400" dirty="0" smtClean="0">
              <a:latin typeface="Arial"/>
              <a:cs typeface="Arial"/>
            </a:endParaRPr>
          </a:p>
          <a:p>
            <a:pPr marL="571500" indent="-228600">
              <a:spcBef>
                <a:spcPct val="0"/>
              </a:spcBef>
            </a:pPr>
            <a:endParaRPr lang="en-US" altLang="ja-JP" sz="1400" dirty="0" smtClean="0">
              <a:latin typeface="Arial"/>
              <a:cs typeface="Arial"/>
            </a:endParaRPr>
          </a:p>
          <a:p>
            <a:pPr marL="571500" indent="-228600">
              <a:spcBef>
                <a:spcPct val="0"/>
              </a:spcBef>
            </a:pPr>
            <a:r>
              <a:rPr lang="en-US" altLang="ja-JP" sz="1400" dirty="0" smtClean="0">
                <a:latin typeface="Arial"/>
                <a:cs typeface="Arial"/>
              </a:rPr>
              <a:t>Intellectual </a:t>
            </a:r>
            <a:r>
              <a:rPr lang="en-US" altLang="ja-JP" sz="1400" dirty="0">
                <a:latin typeface="Arial"/>
                <a:cs typeface="Arial"/>
              </a:rPr>
              <a:t>Property Notices Note Well: </a:t>
            </a:r>
            <a:r>
              <a:rPr lang="en-US" altLang="ja-JP" sz="1400" dirty="0" smtClean="0">
                <a:latin typeface="Arial"/>
                <a:cs typeface="Arial"/>
              </a:rPr>
              <a:t> </a:t>
            </a:r>
            <a:br>
              <a:rPr lang="en-US" altLang="ja-JP" sz="1400" dirty="0" smtClean="0">
                <a:latin typeface="Arial"/>
                <a:cs typeface="Arial"/>
              </a:rPr>
            </a:br>
            <a:r>
              <a:rPr lang="en-US" altLang="ja-JP" sz="1400" dirty="0" smtClean="0">
                <a:solidFill>
                  <a:srgbClr val="444444"/>
                </a:solidFill>
                <a:latin typeface="Arial"/>
                <a:cs typeface="Arial"/>
              </a:rPr>
              <a:t>All </a:t>
            </a:r>
            <a:r>
              <a:rPr lang="en-US" altLang="ja-JP" sz="1400" dirty="0">
                <a:solidFill>
                  <a:srgbClr val="444444"/>
                </a:solidFill>
                <a:latin typeface="Arial"/>
                <a:cs typeface="Arial"/>
              </a:rPr>
              <a:t>statements related to the activities of the OGF and addressed to the OGF are subject to all provisions of Appendix B of GFD-C.1, which grants to the OGF and its participants certain licenses and rights in such statements. Such statements include verbal statements in OGF </a:t>
            </a:r>
            <a:r>
              <a:rPr lang="en-US" altLang="ja-JP" sz="1400" dirty="0" smtClean="0">
                <a:solidFill>
                  <a:srgbClr val="444444"/>
                </a:solidFill>
                <a:latin typeface="Arial"/>
                <a:cs typeface="Arial"/>
              </a:rPr>
              <a:t>meetings […]</a:t>
            </a:r>
            <a:endParaRPr lang="en-US" altLang="ja-JP" sz="1400" dirty="0" smtClean="0">
              <a:latin typeface="Arial"/>
              <a:cs typeface="Arial"/>
            </a:endParaRPr>
          </a:p>
          <a:p>
            <a:pPr marL="571500" indent="-228600">
              <a:spcBef>
                <a:spcPct val="0"/>
              </a:spcBef>
            </a:pPr>
            <a:endParaRPr lang="en-US" altLang="ja-JP" sz="1400" dirty="0" smtClean="0">
              <a:solidFill>
                <a:srgbClr val="444444"/>
              </a:solidFill>
              <a:latin typeface="Arial"/>
              <a:cs typeface="Arial"/>
            </a:endParaRPr>
          </a:p>
          <a:p>
            <a:pPr marL="571500" indent="-228600">
              <a:spcBef>
                <a:spcPct val="0"/>
              </a:spcBef>
            </a:pPr>
            <a:r>
              <a:rPr lang="en-US" altLang="ja-JP" sz="1400" dirty="0" smtClean="0">
                <a:solidFill>
                  <a:srgbClr val="000000"/>
                </a:solidFill>
                <a:latin typeface="Arial"/>
                <a:cs typeface="Arial"/>
              </a:rPr>
              <a:t>Excerpt </a:t>
            </a:r>
            <a:r>
              <a:rPr lang="en-US" altLang="ja-JP" sz="1400" dirty="0">
                <a:solidFill>
                  <a:srgbClr val="000000"/>
                </a:solidFill>
                <a:latin typeface="Arial"/>
                <a:cs typeface="Arial"/>
              </a:rPr>
              <a:t>from Appendix B of GFD-C.1:</a:t>
            </a:r>
            <a:r>
              <a:rPr lang="en-US" altLang="ja-JP" sz="1400" dirty="0" smtClean="0">
                <a:solidFill>
                  <a:srgbClr val="000000"/>
                </a:solidFill>
                <a:latin typeface="Arial"/>
                <a:cs typeface="Arial"/>
              </a:rPr>
              <a:t> </a:t>
            </a:r>
            <a:br>
              <a:rPr lang="en-US" altLang="ja-JP" sz="1400" dirty="0" smtClean="0">
                <a:solidFill>
                  <a:srgbClr val="000000"/>
                </a:solidFill>
                <a:latin typeface="Arial"/>
                <a:cs typeface="Arial"/>
              </a:rPr>
            </a:br>
            <a:r>
              <a:rPr lang="en-US" altLang="ja-JP" sz="1400" dirty="0" smtClean="0">
                <a:solidFill>
                  <a:srgbClr val="444444"/>
                </a:solidFill>
                <a:latin typeface="Arial"/>
                <a:cs typeface="Arial"/>
              </a:rPr>
              <a:t>”</a:t>
            </a:r>
            <a:r>
              <a:rPr lang="en-US" altLang="ja-JP" sz="1400" dirty="0">
                <a:solidFill>
                  <a:srgbClr val="444444"/>
                </a:solidFill>
                <a:latin typeface="Arial"/>
                <a:cs typeface="Arial"/>
              </a:rPr>
              <a:t>Where the OGF knows of rights, or claimed rights, the OGF secretariat shall attempt to obtain from the claimant of such rights, a written assurance that upon approval by the GFSG of the relevant OGF </a:t>
            </a:r>
            <a:r>
              <a:rPr lang="en-US" altLang="ja-JP" sz="1400" dirty="0" err="1">
                <a:solidFill>
                  <a:srgbClr val="444444"/>
                </a:solidFill>
                <a:latin typeface="Arial"/>
                <a:cs typeface="Arial"/>
              </a:rPr>
              <a:t>document(s</a:t>
            </a:r>
            <a:r>
              <a:rPr lang="en-US" altLang="ja-JP" sz="1400" dirty="0">
                <a:solidFill>
                  <a:srgbClr val="444444"/>
                </a:solidFill>
                <a:latin typeface="Arial"/>
                <a:cs typeface="Arial"/>
              </a:rPr>
              <a:t>), any party will be able to obtain the right to implement, use and distribute the technology or works when implementing, using or distributing technology based upon the specific </a:t>
            </a:r>
            <a:r>
              <a:rPr lang="en-US" altLang="ja-JP" sz="1400" dirty="0" err="1">
                <a:solidFill>
                  <a:srgbClr val="444444"/>
                </a:solidFill>
                <a:latin typeface="Arial"/>
                <a:cs typeface="Arial"/>
              </a:rPr>
              <a:t>specification(s</a:t>
            </a:r>
            <a:r>
              <a:rPr lang="en-US" altLang="ja-JP" sz="1400" dirty="0">
                <a:solidFill>
                  <a:srgbClr val="444444"/>
                </a:solidFill>
                <a:latin typeface="Arial"/>
                <a:cs typeface="Arial"/>
              </a:rPr>
              <a:t>)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400" dirty="0" smtClean="0">
                <a:solidFill>
                  <a:srgbClr val="444444"/>
                </a:solidFill>
                <a:latin typeface="Arial"/>
                <a:cs typeface="Arial"/>
              </a:rPr>
              <a:t>”</a:t>
            </a:r>
            <a:endParaRPr lang="en-US" altLang="ja-JP" sz="1400" dirty="0">
              <a:solidFill>
                <a:srgbClr val="444444"/>
              </a:solidFill>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CCB8A6FB-FEBE-A94A-B4E6-A8316AAAC8EB}" type="slidenum">
              <a:rPr lang="ja-JP" altLang="en-US"/>
              <a:pPr/>
              <a:t>3</a:t>
            </a:fld>
            <a:endParaRPr lang="en-US" altLang="ja-JP"/>
          </a:p>
        </p:txBody>
      </p:sp>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524000"/>
            <a:ext cx="8610600" cy="4572000"/>
          </a:xfrm>
        </p:spPr>
        <p:txBody>
          <a:bodyPr/>
          <a:lstStyle/>
          <a:p>
            <a:pPr marL="685800">
              <a:spcBef>
                <a:spcPct val="0"/>
              </a:spcBef>
              <a:buFont typeface="+mj-lt"/>
              <a:buAutoNum type="arabicPeriod"/>
            </a:pPr>
            <a:r>
              <a:rPr lang="en-US" sz="1300" dirty="0" smtClean="0"/>
              <a:t>Some works (e.g., works of the U.S. government) are not subject to copyright. However, to the extent that the submission is or may be subject to copyright, the contributor, the organization he or she represents (if any), and the owners of any proprietary rights in the contribution grant an unlimited perpetual, non-exclusive, royalty-free, worldwide right and license to the Open Grid Forum under any copyrights in the contribution. This license includes the right to copy, publish, and distribute the contribution in any way and to prepare derivative works that are based on or incorporate all or part of the contribution, the license to such derivative works to be of the same scope as the license of the original contribution. </a:t>
            </a:r>
          </a:p>
          <a:p>
            <a:pPr marL="685800">
              <a:spcBef>
                <a:spcPct val="0"/>
              </a:spcBef>
              <a:buFont typeface="+mj-lt"/>
              <a:buAutoNum type="arabicPeriod"/>
            </a:pPr>
            <a:r>
              <a:rPr lang="en-US" sz="1300" dirty="0" smtClean="0"/>
              <a:t>The contributor acknowledges that the Open Grid Forum has no duty to publish or otherwise use or disseminate any contribution. </a:t>
            </a:r>
          </a:p>
          <a:p>
            <a:pPr marL="685800">
              <a:spcBef>
                <a:spcPct val="0"/>
              </a:spcBef>
              <a:buFont typeface="+mj-lt"/>
              <a:buAutoNum type="arabicPeriod"/>
            </a:pPr>
            <a:r>
              <a:rPr lang="en-US" sz="1300" dirty="0" smtClean="0"/>
              <a:t>The contributor grants permission to reference the </a:t>
            </a:r>
            <a:r>
              <a:rPr lang="en-US" sz="1300" dirty="0" err="1" smtClean="0"/>
              <a:t>name(s</a:t>
            </a:r>
            <a:r>
              <a:rPr lang="en-US" sz="1300" dirty="0" smtClean="0"/>
              <a:t>) and </a:t>
            </a:r>
            <a:r>
              <a:rPr lang="en-US" sz="1300" dirty="0" err="1" smtClean="0"/>
              <a:t>address(es</a:t>
            </a:r>
            <a:r>
              <a:rPr lang="en-US" sz="1300" dirty="0" smtClean="0"/>
              <a:t>) of the </a:t>
            </a:r>
            <a:r>
              <a:rPr lang="en-US" sz="1300" dirty="0" err="1" smtClean="0"/>
              <a:t>contributor(s</a:t>
            </a:r>
            <a:r>
              <a:rPr lang="en-US" sz="1300" dirty="0" smtClean="0"/>
              <a:t>) and of the </a:t>
            </a:r>
            <a:r>
              <a:rPr lang="en-US" sz="1300" dirty="0" err="1" smtClean="0"/>
              <a:t>organization(s</a:t>
            </a:r>
            <a:r>
              <a:rPr lang="en-US" sz="1300" dirty="0" smtClean="0"/>
              <a:t>) he or she represents (if any). </a:t>
            </a:r>
          </a:p>
          <a:p>
            <a:pPr marL="685800">
              <a:spcBef>
                <a:spcPct val="0"/>
              </a:spcBef>
              <a:buFont typeface="+mj-lt"/>
              <a:buAutoNum type="arabicPeriod"/>
            </a:pPr>
            <a:r>
              <a:rPr lang="en-US" sz="1300" dirty="0" smtClean="0"/>
              <a:t>The contributor represents that contribution properly acknowledges major contributors. </a:t>
            </a:r>
          </a:p>
          <a:p>
            <a:pPr marL="685800">
              <a:spcBef>
                <a:spcPct val="0"/>
              </a:spcBef>
              <a:buFont typeface="+mj-lt"/>
              <a:buAutoNum type="arabicPeriod"/>
            </a:pPr>
            <a:r>
              <a:rPr lang="en-US" sz="1300" dirty="0" smtClean="0"/>
              <a:t>The contributor, the organization (if any) he or she represents, and the owners of any proprietary rights in the contribution agree that no information in the contribution is confidential and that the Open Grid Forum and its affiliated organizations may freely disclose any information in the contribution. </a:t>
            </a:r>
          </a:p>
          <a:p>
            <a:pPr marL="685800">
              <a:spcBef>
                <a:spcPct val="0"/>
              </a:spcBef>
              <a:buFont typeface="+mj-lt"/>
              <a:buAutoNum type="arabicPeriod"/>
            </a:pPr>
            <a:r>
              <a:rPr lang="en-US" sz="1300" dirty="0" smtClean="0"/>
              <a:t>The contributor represents that he or she has disclosed the existence of any proprietary or intellectual property rights in the contribution that are reasonably and personally known to the contributor. The contributor does not represent that he or she personally knows of all potentially pertinent proprietary and intellectual property rights owned or claimed by the organization he or she represents (if any) or by third parties. </a:t>
            </a:r>
          </a:p>
          <a:p>
            <a:pPr marL="685800">
              <a:spcBef>
                <a:spcPct val="0"/>
              </a:spcBef>
              <a:buFont typeface="+mj-lt"/>
              <a:buAutoNum type="arabicPeriod"/>
            </a:pPr>
            <a:r>
              <a:rPr lang="en-US" sz="1300" dirty="0" smtClean="0"/>
              <a:t>The contributor represents that there are no limits to the contributor's ability to make the grants acknowledgments and agreements above that are reasonably and personally known to the contributor.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4</a:t>
            </a:fld>
            <a:endParaRPr lang="en-US" altLang="ja-JP"/>
          </a:p>
        </p:txBody>
      </p:sp>
      <p:sp>
        <p:nvSpPr>
          <p:cNvPr id="7" name="Content Placeholder 6"/>
          <p:cNvSpPr>
            <a:spLocks noGrp="1"/>
          </p:cNvSpPr>
          <p:nvPr>
            <p:ph idx="1"/>
          </p:nvPr>
        </p:nvSpPr>
        <p:spPr>
          <a:xfrm>
            <a:off x="1066800" y="1295400"/>
            <a:ext cx="7391400" cy="5334000"/>
          </a:xfrm>
        </p:spPr>
        <p:txBody>
          <a:bodyPr/>
          <a:lstStyle/>
          <a:p>
            <a:pPr marL="355600" indent="-355600">
              <a:tabLst>
                <a:tab pos="3594100" algn="l"/>
              </a:tabLst>
            </a:pPr>
            <a:r>
              <a:rPr lang="en-US" b="1" dirty="0" smtClean="0"/>
              <a:t>NML-base document</a:t>
            </a:r>
          </a:p>
          <a:p>
            <a:pPr marL="756000" lvl="1" indent="-355600">
              <a:spcBef>
                <a:spcPts val="600"/>
              </a:spcBef>
              <a:spcAft>
                <a:spcPts val="0"/>
              </a:spcAft>
              <a:tabLst>
                <a:tab pos="3594100" algn="l"/>
              </a:tabLst>
            </a:pPr>
            <a:r>
              <a:rPr lang="en-US" dirty="0" smtClean="0"/>
              <a:t>Status</a:t>
            </a:r>
          </a:p>
          <a:p>
            <a:pPr marL="756000" lvl="1" indent="-355600">
              <a:spcBef>
                <a:spcPts val="600"/>
              </a:spcBef>
              <a:spcAft>
                <a:spcPts val="0"/>
              </a:spcAft>
              <a:tabLst>
                <a:tab pos="3594100" algn="l"/>
              </a:tabLst>
            </a:pPr>
            <a:r>
              <a:rPr lang="en-US" dirty="0" smtClean="0"/>
              <a:t>Short overview of features</a:t>
            </a:r>
          </a:p>
          <a:p>
            <a:pPr marL="355600" indent="-355600">
              <a:tabLst>
                <a:tab pos="3594100" algn="l"/>
              </a:tabLst>
            </a:pPr>
            <a:r>
              <a:rPr lang="en-US" b="1" dirty="0" smtClean="0"/>
              <a:t>Future works</a:t>
            </a:r>
          </a:p>
          <a:p>
            <a:pPr marL="755650" lvl="1" indent="-355600">
              <a:spcBef>
                <a:spcPts val="600"/>
              </a:spcBef>
              <a:tabLst>
                <a:tab pos="3594100" algn="l"/>
              </a:tabLst>
            </a:pPr>
            <a:r>
              <a:rPr lang="en-US" i="1" dirty="0" err="1"/>
              <a:t>Recharter</a:t>
            </a:r>
            <a:r>
              <a:rPr lang="en-US" i="1" dirty="0"/>
              <a:t> or close the WG</a:t>
            </a:r>
          </a:p>
          <a:p>
            <a:pPr marL="755650" lvl="1" indent="-355600">
              <a:spcBef>
                <a:spcPts val="600"/>
              </a:spcBef>
              <a:tabLst>
                <a:tab pos="3594100" algn="l"/>
              </a:tabLst>
            </a:pPr>
            <a:r>
              <a:rPr lang="en-US" dirty="0" smtClean="0"/>
              <a:t>JSON syntax</a:t>
            </a:r>
          </a:p>
          <a:p>
            <a:pPr marL="755650" lvl="1" indent="-355600">
              <a:spcBef>
                <a:spcPts val="600"/>
              </a:spcBef>
              <a:tabLst>
                <a:tab pos="3594100" algn="l"/>
              </a:tabLst>
            </a:pPr>
            <a:r>
              <a:rPr lang="en-US" dirty="0"/>
              <a:t>Ethernet </a:t>
            </a:r>
            <a:r>
              <a:rPr lang="en-US" dirty="0" smtClean="0"/>
              <a:t>extensions </a:t>
            </a:r>
            <a:r>
              <a:rPr lang="en-US" dirty="0"/>
              <a:t>(required for NSI)</a:t>
            </a:r>
          </a:p>
          <a:p>
            <a:pPr marL="755650" lvl="1" indent="-355600">
              <a:spcBef>
                <a:spcPts val="600"/>
              </a:spcBef>
              <a:tabLst>
                <a:tab pos="3594100" algn="l"/>
              </a:tabLst>
            </a:pPr>
            <a:r>
              <a:rPr lang="en-US" dirty="0"/>
              <a:t>DWDM </a:t>
            </a:r>
            <a:r>
              <a:rPr lang="en-US" dirty="0" smtClean="0"/>
              <a:t>extensions</a:t>
            </a:r>
            <a:endParaRPr lang="en-US" dirty="0"/>
          </a:p>
          <a:p>
            <a:pPr marL="755650" lvl="1" indent="-355600">
              <a:spcBef>
                <a:spcPts val="600"/>
              </a:spcBef>
              <a:tabLst>
                <a:tab pos="3594100" algn="l"/>
              </a:tabLst>
            </a:pPr>
            <a:r>
              <a:rPr lang="en-US" dirty="0" smtClean="0"/>
              <a:t>Additional (‘experimental’) Features</a:t>
            </a:r>
          </a:p>
          <a:p>
            <a:pPr marL="755650" lvl="1" indent="-355600">
              <a:spcBef>
                <a:spcPts val="600"/>
              </a:spcBef>
              <a:tabLst>
                <a:tab pos="3594100" algn="l"/>
              </a:tabLst>
            </a:pPr>
            <a:r>
              <a:rPr lang="en-US" dirty="0" err="1" smtClean="0"/>
              <a:t>OpenFlow</a:t>
            </a:r>
            <a:r>
              <a:rPr lang="en-US" dirty="0" smtClean="0"/>
              <a:t> extensions</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NML-base</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5</a:t>
            </a:fld>
            <a:endParaRPr lang="en-US" altLang="ja-JP"/>
          </a:p>
        </p:txBody>
      </p:sp>
      <p:pic>
        <p:nvPicPr>
          <p:cNvPr id="6" name="Content Placeholder 5" descr="capture.png"/>
          <p:cNvPicPr>
            <a:picLocks noGrp="1" noChangeAspect="1"/>
          </p:cNvPicPr>
          <p:nvPr>
            <p:ph idx="1"/>
          </p:nvPr>
        </p:nvPicPr>
        <p:blipFill>
          <a:blip r:embed="rId3">
            <a:extLst>
              <a:ext uri="{28A0092B-C50C-407E-A947-70E740481C1C}">
                <a14:useLocalDpi xmlns:a14="http://schemas.microsoft.com/office/drawing/2010/main" val="0"/>
              </a:ext>
            </a:extLst>
          </a:blip>
          <a:srcRect l="311" r="311"/>
          <a:stretch>
            <a:fillRect/>
          </a:stretch>
        </p:blipFill>
        <p:spPr>
          <a:xfrm>
            <a:off x="0" y="1412775"/>
            <a:ext cx="9144000" cy="4840941"/>
          </a:xfrm>
        </p:spPr>
      </p:pic>
      <p:sp>
        <p:nvSpPr>
          <p:cNvPr id="8" name="Rectangle 7"/>
          <p:cNvSpPr/>
          <p:nvPr/>
        </p:nvSpPr>
        <p:spPr>
          <a:xfrm>
            <a:off x="611560" y="1815207"/>
            <a:ext cx="7992888" cy="461665"/>
          </a:xfrm>
          <a:prstGeom prst="rect">
            <a:avLst/>
          </a:prstGeom>
        </p:spPr>
        <p:txBody>
          <a:bodyPr wrap="square">
            <a:spAutoFit/>
          </a:bodyPr>
          <a:lstStyle/>
          <a:p>
            <a:r>
              <a:rPr lang="en-US" b="1" dirty="0">
                <a:effectLst>
                  <a:glow rad="101600">
                    <a:schemeClr val="bg2">
                      <a:lumMod val="40000"/>
                      <a:lumOff val="60000"/>
                      <a:alpha val="75000"/>
                    </a:schemeClr>
                  </a:glow>
                </a:effectLst>
              </a:rPr>
              <a:t>http://</a:t>
            </a:r>
            <a:r>
              <a:rPr lang="en-US" b="1" dirty="0" err="1">
                <a:effectLst>
                  <a:glow rad="101600">
                    <a:schemeClr val="bg2">
                      <a:lumMod val="40000"/>
                      <a:lumOff val="60000"/>
                      <a:alpha val="75000"/>
                    </a:schemeClr>
                  </a:glow>
                </a:effectLst>
              </a:rPr>
              <a:t>redmine.ogf.org</a:t>
            </a:r>
            <a:r>
              <a:rPr lang="en-US" b="1" dirty="0">
                <a:effectLst>
                  <a:glow rad="101600">
                    <a:schemeClr val="bg2">
                      <a:lumMod val="40000"/>
                      <a:lumOff val="60000"/>
                      <a:alpha val="75000"/>
                    </a:schemeClr>
                  </a:glow>
                </a:effectLst>
              </a:rPr>
              <a:t>/projects/editor-</a:t>
            </a:r>
            <a:r>
              <a:rPr lang="en-US" b="1" dirty="0" err="1">
                <a:effectLst>
                  <a:glow rad="101600">
                    <a:schemeClr val="bg2">
                      <a:lumMod val="40000"/>
                      <a:lumOff val="60000"/>
                      <a:alpha val="75000"/>
                    </a:schemeClr>
                  </a:glow>
                </a:effectLst>
              </a:rPr>
              <a:t>pubcom</a:t>
            </a:r>
            <a:r>
              <a:rPr lang="en-US" b="1" dirty="0">
                <a:effectLst>
                  <a:glow rad="101600">
                    <a:schemeClr val="bg2">
                      <a:lumMod val="40000"/>
                      <a:lumOff val="60000"/>
                      <a:alpha val="75000"/>
                    </a:schemeClr>
                  </a:glow>
                </a:effectLst>
              </a:rPr>
              <a:t>/boards</a:t>
            </a:r>
          </a:p>
        </p:txBody>
      </p:sp>
    </p:spTree>
    <p:extLst>
      <p:ext uri="{BB962C8B-B14F-4D97-AF65-F5344CB8AC3E}">
        <p14:creationId xmlns:p14="http://schemas.microsoft.com/office/powerpoint/2010/main" val="163356005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NML-</a:t>
            </a:r>
            <a:r>
              <a:rPr lang="en-US" dirty="0" smtClean="0"/>
              <a:t>base: Table of Contents</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6</a:t>
            </a:fld>
            <a:endParaRPr lang="en-US" altLang="ja-JP"/>
          </a:p>
        </p:txBody>
      </p:sp>
      <p:sp>
        <p:nvSpPr>
          <p:cNvPr id="7" name="Content Placeholder 6"/>
          <p:cNvSpPr>
            <a:spLocks noGrp="1"/>
          </p:cNvSpPr>
          <p:nvPr>
            <p:ph idx="1"/>
          </p:nvPr>
        </p:nvSpPr>
        <p:spPr>
          <a:xfrm>
            <a:off x="1066800" y="1295400"/>
            <a:ext cx="7391400" cy="5334000"/>
          </a:xfrm>
        </p:spPr>
        <p:txBody>
          <a:bodyPr/>
          <a:lstStyle/>
          <a:p>
            <a:pPr marL="355600" indent="-355600">
              <a:tabLst>
                <a:tab pos="3594100" algn="l"/>
              </a:tabLst>
            </a:pPr>
            <a:r>
              <a:rPr lang="en-US" sz="2400" b="1" dirty="0" smtClean="0"/>
              <a:t>Introduction</a:t>
            </a:r>
          </a:p>
          <a:p>
            <a:pPr marL="355600" indent="-355600">
              <a:tabLst>
                <a:tab pos="3594100" algn="l"/>
              </a:tabLst>
            </a:pPr>
            <a:r>
              <a:rPr lang="en-US" sz="2400" b="1" dirty="0" smtClean="0"/>
              <a:t>NML Base Schema</a:t>
            </a:r>
          </a:p>
          <a:p>
            <a:pPr marL="756000" lvl="1" indent="-355600">
              <a:spcBef>
                <a:spcPts val="600"/>
              </a:spcBef>
              <a:spcAft>
                <a:spcPts val="0"/>
              </a:spcAft>
              <a:tabLst>
                <a:tab pos="3594100" algn="l"/>
              </a:tabLst>
            </a:pPr>
            <a:r>
              <a:rPr lang="en-US" sz="2400" dirty="0" smtClean="0"/>
              <a:t>Classes</a:t>
            </a:r>
          </a:p>
          <a:p>
            <a:pPr marL="756000" lvl="1" indent="-355600">
              <a:spcBef>
                <a:spcPts val="600"/>
              </a:spcBef>
              <a:spcAft>
                <a:spcPts val="0"/>
              </a:spcAft>
              <a:tabLst>
                <a:tab pos="3594100" algn="l"/>
              </a:tabLst>
            </a:pPr>
            <a:r>
              <a:rPr lang="en-US" sz="2400" dirty="0" smtClean="0"/>
              <a:t>Relations</a:t>
            </a:r>
          </a:p>
          <a:p>
            <a:pPr marL="756000" lvl="1" indent="-355600">
              <a:spcBef>
                <a:spcPts val="600"/>
              </a:spcBef>
              <a:spcAft>
                <a:spcPts val="0"/>
              </a:spcAft>
              <a:tabLst>
                <a:tab pos="3594100" algn="l"/>
              </a:tabLst>
            </a:pPr>
            <a:r>
              <a:rPr lang="en-US" sz="2400" dirty="0" smtClean="0"/>
              <a:t>Attributes</a:t>
            </a:r>
          </a:p>
          <a:p>
            <a:pPr marL="756000" lvl="1" indent="-355600">
              <a:spcBef>
                <a:spcPts val="600"/>
              </a:spcBef>
              <a:spcAft>
                <a:spcPts val="0"/>
              </a:spcAft>
              <a:tabLst>
                <a:tab pos="3594100" algn="l"/>
              </a:tabLst>
            </a:pPr>
            <a:r>
              <a:rPr lang="en-US" sz="2400" dirty="0" smtClean="0"/>
              <a:t>Parameters</a:t>
            </a:r>
          </a:p>
          <a:p>
            <a:pPr marL="355600" indent="-355600">
              <a:tabLst>
                <a:tab pos="3594100" algn="l"/>
              </a:tabLst>
            </a:pPr>
            <a:r>
              <a:rPr lang="en-US" sz="2400" b="1" dirty="0" smtClean="0"/>
              <a:t>Identifiers</a:t>
            </a:r>
          </a:p>
          <a:p>
            <a:pPr marL="355600" indent="-355600">
              <a:tabLst>
                <a:tab pos="3594100" algn="l"/>
              </a:tabLst>
            </a:pPr>
            <a:r>
              <a:rPr lang="en-US" sz="2400" b="1" dirty="0" smtClean="0"/>
              <a:t>Syntax</a:t>
            </a:r>
          </a:p>
          <a:p>
            <a:pPr marL="755650" lvl="1" indent="-355600">
              <a:tabLst>
                <a:tab pos="3594100" algn="l"/>
              </a:tabLst>
            </a:pPr>
            <a:r>
              <a:rPr lang="en-US" sz="2400" dirty="0" smtClean="0"/>
              <a:t>XML Syntax</a:t>
            </a:r>
          </a:p>
          <a:p>
            <a:pPr marL="755650" lvl="1" indent="-355600">
              <a:tabLst>
                <a:tab pos="3594100" algn="l"/>
              </a:tabLst>
            </a:pPr>
            <a:r>
              <a:rPr lang="en-US" sz="2400" dirty="0" smtClean="0"/>
              <a:t>OWL Syntax</a:t>
            </a:r>
          </a:p>
          <a:p>
            <a:pPr marL="355600" indent="-355600">
              <a:tabLst>
                <a:tab pos="3594100" algn="l"/>
              </a:tabLst>
            </a:pPr>
            <a:r>
              <a:rPr lang="en-US" sz="2400" b="1" dirty="0" smtClean="0"/>
              <a:t>Examples</a:t>
            </a:r>
          </a:p>
          <a:p>
            <a:pPr marL="355600" indent="-355600">
              <a:tabLst>
                <a:tab pos="3594100" algn="l"/>
              </a:tabLst>
            </a:pPr>
            <a:r>
              <a:rPr lang="en-US" sz="2400" b="1" dirty="0" smtClean="0"/>
              <a:t>Security Considerations</a:t>
            </a:r>
          </a:p>
        </p:txBody>
      </p:sp>
    </p:spTree>
    <p:extLst>
      <p:ext uri="{BB962C8B-B14F-4D97-AF65-F5344CB8AC3E}">
        <p14:creationId xmlns:p14="http://schemas.microsoft.com/office/powerpoint/2010/main" val="23755666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NML-</a:t>
            </a:r>
            <a:r>
              <a:rPr lang="en-US" dirty="0" smtClean="0"/>
              <a:t>base: Objects</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7</a:t>
            </a:fld>
            <a:endParaRPr lang="en-US" altLang="ja-JP"/>
          </a:p>
        </p:txBody>
      </p:sp>
      <p:pic>
        <p:nvPicPr>
          <p:cNvPr id="5" name="Content Placeholder 4"/>
          <p:cNvPicPr>
            <a:picLocks noGrp="1" noChangeAspect="1"/>
          </p:cNvPicPr>
          <p:nvPr>
            <p:ph idx="1"/>
          </p:nvPr>
        </p:nvPicPr>
        <p:blipFill>
          <a:blip r:embed="rId3"/>
          <a:srcRect t="3726" b="3726"/>
          <a:stretch>
            <a:fillRect/>
          </a:stretch>
        </p:blipFill>
        <p:spPr>
          <a:xfrm>
            <a:off x="251519" y="1556792"/>
            <a:ext cx="8704967" cy="4608512"/>
          </a:xfrm>
        </p:spPr>
      </p:pic>
    </p:spTree>
    <p:extLst>
      <p:ext uri="{BB962C8B-B14F-4D97-AF65-F5344CB8AC3E}">
        <p14:creationId xmlns:p14="http://schemas.microsoft.com/office/powerpoint/2010/main" val="33940287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NML-</a:t>
            </a:r>
            <a:r>
              <a:rPr lang="en-US" dirty="0" smtClean="0"/>
              <a:t>base: Relations</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8</a:t>
            </a:fld>
            <a:endParaRPr lang="en-US" altLang="ja-JP"/>
          </a:p>
        </p:txBody>
      </p:sp>
      <p:sp>
        <p:nvSpPr>
          <p:cNvPr id="3" name="Content Placeholder 2"/>
          <p:cNvSpPr>
            <a:spLocks noGrp="1"/>
          </p:cNvSpPr>
          <p:nvPr>
            <p:ph idx="1"/>
          </p:nvPr>
        </p:nvSpPr>
        <p:spPr/>
        <p:txBody>
          <a:bodyPr/>
          <a:lstStyle/>
          <a:p>
            <a:r>
              <a:rPr lang="en-US" dirty="0" smtClean="0"/>
              <a:t>Example: </a:t>
            </a:r>
            <a:r>
              <a:rPr lang="en-US" dirty="0" err="1" smtClean="0"/>
              <a:t>hasNode</a:t>
            </a:r>
            <a:endParaRPr lang="en-US" dirty="0"/>
          </a:p>
        </p:txBody>
      </p:sp>
      <p:pic>
        <p:nvPicPr>
          <p:cNvPr id="6" name="Picture 5"/>
          <p:cNvPicPr>
            <a:picLocks noChangeAspect="1"/>
          </p:cNvPicPr>
          <p:nvPr/>
        </p:nvPicPr>
        <p:blipFill>
          <a:blip r:embed="rId3"/>
          <a:stretch>
            <a:fillRect/>
          </a:stretch>
        </p:blipFill>
        <p:spPr>
          <a:xfrm>
            <a:off x="539552" y="2780928"/>
            <a:ext cx="8256612" cy="2752204"/>
          </a:xfrm>
          <a:prstGeom prst="rect">
            <a:avLst/>
          </a:prstGeom>
        </p:spPr>
      </p:pic>
    </p:spTree>
    <p:extLst>
      <p:ext uri="{BB962C8B-B14F-4D97-AF65-F5344CB8AC3E}">
        <p14:creationId xmlns:p14="http://schemas.microsoft.com/office/powerpoint/2010/main" val="416381222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9</a:t>
            </a:fld>
            <a:endParaRPr lang="en-US" altLang="ja-JP"/>
          </a:p>
        </p:txBody>
      </p:sp>
      <p:sp>
        <p:nvSpPr>
          <p:cNvPr id="7" name="Content Placeholder 6"/>
          <p:cNvSpPr>
            <a:spLocks noGrp="1"/>
          </p:cNvSpPr>
          <p:nvPr>
            <p:ph idx="1"/>
          </p:nvPr>
        </p:nvSpPr>
        <p:spPr>
          <a:xfrm>
            <a:off x="1066800" y="1295400"/>
            <a:ext cx="7391400" cy="5334000"/>
          </a:xfrm>
        </p:spPr>
        <p:txBody>
          <a:bodyPr/>
          <a:lstStyle/>
          <a:p>
            <a:pPr marL="355600" indent="-355600">
              <a:spcBef>
                <a:spcPts val="600"/>
              </a:spcBef>
              <a:tabLst>
                <a:tab pos="3594100" algn="l"/>
              </a:tabLst>
            </a:pPr>
            <a:r>
              <a:rPr lang="en-US" i="1" dirty="0" err="1" smtClean="0"/>
              <a:t>Recharter</a:t>
            </a:r>
            <a:r>
              <a:rPr lang="en-US" i="1" dirty="0" smtClean="0"/>
              <a:t> </a:t>
            </a:r>
            <a:r>
              <a:rPr lang="en-US" i="1" dirty="0"/>
              <a:t>or close the WG</a:t>
            </a:r>
          </a:p>
          <a:p>
            <a:pPr marL="355600" indent="-355600">
              <a:spcBef>
                <a:spcPts val="600"/>
              </a:spcBef>
              <a:tabLst>
                <a:tab pos="3594100" algn="l"/>
              </a:tabLst>
            </a:pPr>
            <a:r>
              <a:rPr lang="en-US" dirty="0" smtClean="0"/>
              <a:t>JSON </a:t>
            </a:r>
            <a:r>
              <a:rPr lang="en-US" dirty="0" smtClean="0"/>
              <a:t>syntax - Jeroen</a:t>
            </a:r>
            <a:endParaRPr lang="en-US" dirty="0" smtClean="0"/>
          </a:p>
          <a:p>
            <a:pPr marL="355600" indent="-355600">
              <a:spcBef>
                <a:spcPts val="600"/>
              </a:spcBef>
              <a:tabLst>
                <a:tab pos="3594100" algn="l"/>
              </a:tabLst>
            </a:pPr>
            <a:r>
              <a:rPr lang="en-US" dirty="0"/>
              <a:t>Ethernet </a:t>
            </a:r>
            <a:r>
              <a:rPr lang="en-US" dirty="0" smtClean="0"/>
              <a:t>extensions </a:t>
            </a:r>
            <a:r>
              <a:rPr lang="en-US" dirty="0"/>
              <a:t>(required for NSI</a:t>
            </a:r>
            <a:r>
              <a:rPr lang="en-US" dirty="0" smtClean="0"/>
              <a:t>) – </a:t>
            </a:r>
            <a:r>
              <a:rPr lang="en-US" dirty="0" err="1" smtClean="0"/>
              <a:t>Freek</a:t>
            </a:r>
            <a:r>
              <a:rPr lang="en-US" dirty="0" smtClean="0"/>
              <a:t> &amp; Jerry (NSI)</a:t>
            </a:r>
            <a:endParaRPr lang="en-US" dirty="0"/>
          </a:p>
          <a:p>
            <a:pPr marL="355600" indent="-355600">
              <a:spcBef>
                <a:spcPts val="600"/>
              </a:spcBef>
              <a:tabLst>
                <a:tab pos="3594100" algn="l"/>
              </a:tabLst>
            </a:pPr>
            <a:r>
              <a:rPr lang="en-US" strike="sngStrike" dirty="0"/>
              <a:t>DWDM </a:t>
            </a:r>
            <a:r>
              <a:rPr lang="en-US" strike="sngStrike" dirty="0" smtClean="0"/>
              <a:t>extensions</a:t>
            </a:r>
            <a:endParaRPr lang="en-US" strike="sngStrike" dirty="0"/>
          </a:p>
          <a:p>
            <a:pPr marL="355600" indent="-355600">
              <a:spcBef>
                <a:spcPts val="600"/>
              </a:spcBef>
              <a:tabLst>
                <a:tab pos="3594100" algn="l"/>
              </a:tabLst>
            </a:pPr>
            <a:r>
              <a:rPr lang="en-US" dirty="0" smtClean="0"/>
              <a:t>Additional (‘experimental’) </a:t>
            </a:r>
            <a:r>
              <a:rPr lang="en-US" dirty="0" smtClean="0"/>
              <a:t>Features –</a:t>
            </a:r>
            <a:r>
              <a:rPr lang="en-US" dirty="0" err="1" smtClean="0"/>
              <a:t>Freek</a:t>
            </a:r>
            <a:endParaRPr lang="en-US" dirty="0" smtClean="0"/>
          </a:p>
          <a:p>
            <a:pPr marL="355600" indent="-355600">
              <a:spcBef>
                <a:spcPts val="600"/>
              </a:spcBef>
              <a:tabLst>
                <a:tab pos="3594100" algn="l"/>
              </a:tabLst>
            </a:pPr>
            <a:r>
              <a:rPr lang="en-US" dirty="0" smtClean="0"/>
              <a:t>IP extensions - </a:t>
            </a:r>
            <a:r>
              <a:rPr lang="en-US" dirty="0" err="1" smtClean="0"/>
              <a:t>Henrik</a:t>
            </a:r>
            <a:endParaRPr lang="en-US" dirty="0" smtClean="0"/>
          </a:p>
          <a:p>
            <a:pPr marL="355600" indent="-355600">
              <a:spcBef>
                <a:spcPts val="600"/>
              </a:spcBef>
              <a:tabLst>
                <a:tab pos="3594100" algn="l"/>
              </a:tabLst>
            </a:pPr>
            <a:r>
              <a:rPr lang="en-US" dirty="0" smtClean="0"/>
              <a:t>(</a:t>
            </a:r>
            <a:r>
              <a:rPr lang="en-US" dirty="0" err="1" smtClean="0"/>
              <a:t>OpenFlow</a:t>
            </a:r>
            <a:r>
              <a:rPr lang="en-US" dirty="0" smtClean="0"/>
              <a:t> extensions/BCP?)</a:t>
            </a:r>
          </a:p>
          <a:p>
            <a:pPr marL="355600" indent="-355600">
              <a:spcBef>
                <a:spcPts val="600"/>
              </a:spcBef>
              <a:tabLst>
                <a:tab pos="3594100" algn="l"/>
              </a:tabLst>
            </a:pPr>
            <a:r>
              <a:rPr lang="en-US" dirty="0" smtClean="0"/>
              <a:t>-12months describe Experience Doc</a:t>
            </a:r>
            <a:endParaRPr lang="en-US" dirty="0" smtClean="0"/>
          </a:p>
        </p:txBody>
      </p:sp>
    </p:spTree>
    <p:extLst>
      <p:ext uri="{BB962C8B-B14F-4D97-AF65-F5344CB8AC3E}">
        <p14:creationId xmlns:p14="http://schemas.microsoft.com/office/powerpoint/2010/main" val="351212343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4">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GF PowerPoint Template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v1.5.pot</Template>
  <TotalTime>8280</TotalTime>
  <Words>660</Words>
  <Application>Microsoft Macintosh PowerPoint</Application>
  <PresentationFormat>On-screen Show (4:3)</PresentationFormat>
  <Paragraphs>90</Paragraphs>
  <Slides>10</Slides>
  <Notes>9</Notes>
  <HiddenSlides>1</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OGF PowerPoint Template v1.5</vt:lpstr>
      <vt:lpstr>NML-WG</vt:lpstr>
      <vt:lpstr>OGF IPR Policies Apply</vt:lpstr>
      <vt:lpstr>OGF IPR Policies Apply</vt:lpstr>
      <vt:lpstr>Agenda</vt:lpstr>
      <vt:lpstr>NML-base</vt:lpstr>
      <vt:lpstr>NML-base: Table of Contents</vt:lpstr>
      <vt:lpstr>NML-base: Objects</vt:lpstr>
      <vt:lpstr>NML-base: Relations</vt:lpstr>
      <vt:lpstr>Future Work</vt:lpstr>
      <vt:lpstr>Group Charter (relevant parts)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NML Progress</dc:title>
  <dc:creator>Freek Dijkstra</dc:creator>
  <cp:lastModifiedBy>Jeroen  van der Ham</cp:lastModifiedBy>
  <cp:revision>128</cp:revision>
  <cp:lastPrinted>2011-09-20T02:13:30Z</cp:lastPrinted>
  <dcterms:created xsi:type="dcterms:W3CDTF">2012-06-11T07:54:27Z</dcterms:created>
  <dcterms:modified xsi:type="dcterms:W3CDTF">2013-03-12T18:34:20Z</dcterms:modified>
</cp:coreProperties>
</file>