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85" r:id="rId5"/>
    <p:sldId id="260" r:id="rId6"/>
    <p:sldId id="286" r:id="rId7"/>
    <p:sldId id="261" r:id="rId8"/>
    <p:sldId id="263" r:id="rId9"/>
    <p:sldId id="264" r:id="rId10"/>
    <p:sldId id="297" r:id="rId11"/>
    <p:sldId id="296" r:id="rId12"/>
    <p:sldId id="265" r:id="rId13"/>
    <p:sldId id="266" r:id="rId14"/>
    <p:sldId id="262" r:id="rId15"/>
    <p:sldId id="268" r:id="rId16"/>
    <p:sldId id="290" r:id="rId17"/>
    <p:sldId id="291" r:id="rId18"/>
    <p:sldId id="271" r:id="rId19"/>
    <p:sldId id="281" r:id="rId20"/>
    <p:sldId id="287" r:id="rId21"/>
    <p:sldId id="292" r:id="rId22"/>
    <p:sldId id="293" r:id="rId23"/>
    <p:sldId id="282" r:id="rId24"/>
    <p:sldId id="294" r:id="rId25"/>
    <p:sldId id="283" r:id="rId26"/>
    <p:sldId id="258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>
    <p:restoredLeft sz="15620"/>
    <p:restoredTop sz="97727" autoAdjust="0"/>
  </p:normalViewPr>
  <p:slideViewPr>
    <p:cSldViewPr snapToGrid="0" snapToObjects="1" showGuides="1">
      <p:cViewPr>
        <p:scale>
          <a:sx n="100" d="100"/>
          <a:sy n="100" d="100"/>
        </p:scale>
        <p:origin x="-1536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41E1-4704-C54D-BF87-58DAF8BCE310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A401F-95E9-2D45-8880-D3293D9086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for the group</a:t>
            </a:r>
          </a:p>
          <a:p>
            <a:pPr lvl="1"/>
            <a:r>
              <a:rPr lang="en-US" dirty="0" smtClean="0"/>
              <a:t>Standardize the above behaviors for interoperability?</a:t>
            </a:r>
          </a:p>
          <a:p>
            <a:pPr lvl="2"/>
            <a:r>
              <a:rPr lang="en-US" dirty="0" smtClean="0"/>
              <a:t>What minimum set of features are must-implemented?</a:t>
            </a:r>
          </a:p>
          <a:p>
            <a:pPr lvl="2"/>
            <a:r>
              <a:rPr lang="en-US" dirty="0" smtClean="0"/>
              <a:t>Are service providers allowed to have optional ones or new services within the framework?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01F-95E9-2D45-8880-D3293D90868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bckgr_art.png"/>
          <p:cNvPicPr>
            <a:picLocks noChangeAspect="1"/>
          </p:cNvPicPr>
          <p:nvPr/>
        </p:nvPicPr>
        <p:blipFill>
          <a:blip r:embed="rId2"/>
          <a:srcRect l="45970"/>
          <a:stretch>
            <a:fillRect/>
          </a:stretch>
        </p:blipFill>
        <p:spPr bwMode="auto">
          <a:xfrm>
            <a:off x="0" y="0"/>
            <a:ext cx="279876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ESnet_color_l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3388"/>
            <a:ext cx="1700213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LBL_logo_notext_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7925" y="5611813"/>
            <a:ext cx="11588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DOE_Office_Scienc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37200" y="5761038"/>
            <a:ext cx="17557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33887"/>
            <a:ext cx="6096000" cy="1470025"/>
          </a:xfrm>
        </p:spPr>
        <p:txBody>
          <a:bodyPr anchor="b">
            <a:noAutofit/>
          </a:bodyPr>
          <a:lstStyle>
            <a:lvl1pPr algn="l">
              <a:defRPr sz="3200" baseline="0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134035"/>
            <a:ext cx="6096000" cy="89748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90800" y="3429000"/>
            <a:ext cx="4495800" cy="906462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CF6-BB3C-7B48-A38F-79D214B12D97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BF20-F419-5A4F-956B-CAED1A49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3963"/>
            <a:ext cx="2133600" cy="182562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9E375CF6-BB3C-7B48-A38F-79D214B12D97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3963"/>
            <a:ext cx="2895600" cy="182562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3963"/>
            <a:ext cx="2133600" cy="182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FBF20-F419-5A4F-956B-CAED1A49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Snet_color_l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33388"/>
            <a:ext cx="1700213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07300" y="0"/>
            <a:ext cx="1536700" cy="17145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037513" cy="1362075"/>
          </a:xfrm>
        </p:spPr>
        <p:txBody>
          <a:bodyPr anchor="t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0375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375CF6-BB3C-7B48-A38F-79D214B12D97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FBF20-F419-5A4F-956B-CAED1A49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color_s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375CF6-BB3C-7B48-A38F-79D214B12D97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FBF20-F419-5A4F-956B-CAED1A49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ESnet_color_s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5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375CF6-BB3C-7B48-A38F-79D214B12D97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FBF20-F419-5A4F-956B-CAED1A49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ESnet_color_s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375CF6-BB3C-7B48-A38F-79D214B12D97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FBF20-F419-5A4F-956B-CAED1A49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375CF6-BB3C-7B48-A38F-79D214B12D97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FBF20-F419-5A4F-956B-CAED1A49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color_s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38"/>
            <a:ext cx="3008313" cy="11604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14500"/>
            <a:ext cx="5111750" cy="44116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14500"/>
            <a:ext cx="3008313" cy="4411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375CF6-BB3C-7B48-A38F-79D214B12D97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FBF20-F419-5A4F-956B-CAED1A49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375CF6-BB3C-7B48-A38F-79D214B12D97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FBF20-F419-5A4F-956B-CAED1A49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Snet_bckgr_art.png"/>
          <p:cNvPicPr>
            <a:picLocks noChangeAspect="1"/>
          </p:cNvPicPr>
          <p:nvPr/>
        </p:nvPicPr>
        <p:blipFill>
          <a:blip r:embed="rId12"/>
          <a:srcRect l="45847"/>
          <a:stretch>
            <a:fillRect/>
          </a:stretch>
        </p:blipFill>
        <p:spPr bwMode="auto">
          <a:xfrm>
            <a:off x="0" y="1588"/>
            <a:ext cx="2805113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99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	First level bullet</a:t>
            </a:r>
          </a:p>
          <a:p>
            <a:pPr lvl="2"/>
            <a:r>
              <a:rPr lang="en-US"/>
              <a:t>	Second level bullet</a:t>
            </a:r>
          </a:p>
          <a:p>
            <a:pPr lvl="3"/>
            <a:r>
              <a:rPr lang="en-US"/>
              <a:t>	Third level bullet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07138"/>
            <a:ext cx="21336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E375CF6-BB3C-7B48-A38F-79D214B12D97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07138"/>
            <a:ext cx="3962400" cy="184150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07138"/>
            <a:ext cx="21336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9CFBF20-F419-5A4F-956B-CAED1A49461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9" descr="ESnet_color_sm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9"/>
          <p:cNvSpPr txBox="1">
            <a:spLocks/>
          </p:cNvSpPr>
          <p:nvPr/>
        </p:nvSpPr>
        <p:spPr bwMode="auto">
          <a:xfrm>
            <a:off x="-111125" y="6496050"/>
            <a:ext cx="4683125" cy="514350"/>
          </a:xfrm>
          <a:prstGeom prst="rect">
            <a:avLst/>
          </a:prstGeom>
          <a:solidFill>
            <a:srgbClr val="629FC3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normAutofit/>
          </a:bodyPr>
          <a:lstStyle>
            <a:lvl1pPr marL="574675" indent="-574675" algn="l">
              <a:buFontTx/>
              <a:buNone/>
              <a:defRPr sz="11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eaLnBrk="0" hangingPunct="0">
              <a:spcBef>
                <a:spcPts val="1200"/>
              </a:spcBef>
              <a:defRPr/>
            </a:pPr>
            <a:r>
              <a:rPr lang="en-US" dirty="0" smtClean="0">
                <a:latin typeface="+mn-lt"/>
                <a:ea typeface="ＭＳ Ｐゴシック" pitchFamily="-108" charset="-128"/>
                <a:cs typeface="ＭＳ Ｐゴシック" pitchFamily="-108" charset="-128"/>
              </a:rPr>
              <a:t>	Lawrence Berkeley National Laboratory</a:t>
            </a:r>
          </a:p>
        </p:txBody>
      </p:sp>
      <p:sp>
        <p:nvSpPr>
          <p:cNvPr id="18" name="Text Placeholder 9"/>
          <p:cNvSpPr txBox="1">
            <a:spLocks/>
          </p:cNvSpPr>
          <p:nvPr/>
        </p:nvSpPr>
        <p:spPr bwMode="auto">
          <a:xfrm>
            <a:off x="4572000" y="6496050"/>
            <a:ext cx="4683125" cy="514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normAutofit/>
          </a:bodyPr>
          <a:lstStyle>
            <a:lvl1pPr marL="574675" indent="-574675" algn="l">
              <a:buFontTx/>
              <a:buNone/>
              <a:defRPr sz="11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eaLnBrk="0" hangingPunct="0">
              <a:spcBef>
                <a:spcPts val="1200"/>
              </a:spcBef>
              <a:defRPr/>
            </a:pPr>
            <a:r>
              <a:rPr lang="en-US" dirty="0" smtClean="0">
                <a:latin typeface="+mn-lt"/>
                <a:ea typeface="ＭＳ Ｐゴシック" pitchFamily="-108" charset="-128"/>
                <a:cs typeface="ＭＳ Ｐゴシック" pitchFamily="-108" charset="-128"/>
              </a:rPr>
              <a:t>		U.S. Department of Energy  |  Office of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1" fontAlgn="base" hangingPunct="1">
        <a:spcBef>
          <a:spcPts val="12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457200" indent="-228600" algn="l" defTabSz="457200" rtl="0" eaLnBrk="1" fontAlgn="base" hangingPunct="1">
        <a:spcBef>
          <a:spcPts val="900"/>
        </a:spcBef>
        <a:spcAft>
          <a:spcPct val="0"/>
        </a:spcAft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685800" indent="-228600" algn="l" defTabSz="457200" rtl="0" eaLnBrk="1" fontAlgn="base" hangingPunct="1">
        <a:spcBef>
          <a:spcPct val="20000"/>
        </a:spcBef>
        <a:spcAft>
          <a:spcPct val="0"/>
        </a:spcAft>
        <a:buSzPct val="85000"/>
        <a:buFont typeface="Lucida Grande" charset="0"/>
        <a:buChar char="-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9144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NSI Interim face to face meeting</a:t>
            </a:r>
            <a:br>
              <a:rPr lang="en-US" dirty="0" smtClean="0"/>
            </a:br>
            <a:r>
              <a:rPr lang="en-US" sz="2000" dirty="0" smtClean="0"/>
              <a:t>Co-located with GLIF/APAN, Hong Kong</a:t>
            </a:r>
            <a:br>
              <a:rPr lang="en-US" sz="2000" dirty="0" smtClean="0"/>
            </a:br>
            <a:r>
              <a:rPr lang="en-US" sz="2000" dirty="0" smtClean="0"/>
              <a:t>23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Feb 2011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Inder Monga</a:t>
            </a:r>
          </a:p>
          <a:p>
            <a:r>
              <a:rPr lang="en-US" dirty="0" smtClean="0"/>
              <a:t>Co-chair, OGF NSI-WG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historical in nature. Only for currently active connections</a:t>
            </a:r>
          </a:p>
          <a:p>
            <a:r>
              <a:rPr lang="en-US" dirty="0" smtClean="0"/>
              <a:t>If the connection does not exist, it returns the information that it does not exist</a:t>
            </a:r>
            <a:endParaRPr lang="en-US" dirty="0" smtClean="0"/>
          </a:p>
          <a:p>
            <a:r>
              <a:rPr lang="en-US" dirty="0" smtClean="0"/>
              <a:t>Query serves the function of recovery if the notification service has an error. </a:t>
            </a:r>
          </a:p>
          <a:p>
            <a:r>
              <a:rPr lang="en-US" dirty="0" smtClean="0"/>
              <a:t>It serves </a:t>
            </a:r>
            <a:r>
              <a:rPr lang="en-US" dirty="0" smtClean="0"/>
              <a:t>as the management function for the CS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Service </a:t>
            </a:r>
            <a:br>
              <a:rPr lang="en-US" dirty="0" smtClean="0"/>
            </a:br>
            <a:r>
              <a:rPr lang="en-US" dirty="0" smtClean="0"/>
              <a:t>Optional Message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Notify</a:t>
            </a:r>
          </a:p>
          <a:p>
            <a:pPr lvl="2"/>
            <a:r>
              <a:rPr lang="en-US" dirty="0" smtClean="0"/>
              <a:t>Direction: RA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PA or PA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RA (?)</a:t>
            </a:r>
          </a:p>
          <a:p>
            <a:pPr lvl="2"/>
            <a:r>
              <a:rPr lang="en-US" dirty="0" smtClean="0"/>
              <a:t>Purpose: Informational message of notifying events mainly errors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Service </a:t>
            </a:r>
            <a:br>
              <a:rPr lang="en-US" dirty="0" smtClean="0"/>
            </a:br>
            <a:r>
              <a:rPr lang="en-US" dirty="0" smtClean="0"/>
              <a:t>Optional Message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1800" dirty="0" smtClean="0"/>
              <a:t>Modify</a:t>
            </a:r>
          </a:p>
          <a:p>
            <a:pPr lvl="1"/>
            <a:r>
              <a:rPr lang="en-US" sz="1800" dirty="0" smtClean="0"/>
              <a:t>Request:</a:t>
            </a:r>
          </a:p>
          <a:p>
            <a:pPr lvl="2"/>
            <a:r>
              <a:rPr lang="en-US" sz="1800" dirty="0" smtClean="0"/>
              <a:t>Direction: RA </a:t>
            </a:r>
            <a:r>
              <a:rPr lang="en-US" sz="1800" dirty="0" err="1" smtClean="0">
                <a:sym typeface="Wingdings"/>
              </a:rPr>
              <a:t></a:t>
            </a:r>
            <a:r>
              <a:rPr lang="en-US" sz="1800" dirty="0" smtClean="0">
                <a:sym typeface="Wingdings"/>
              </a:rPr>
              <a:t> PA</a:t>
            </a:r>
          </a:p>
          <a:p>
            <a:pPr lvl="2"/>
            <a:r>
              <a:rPr lang="en-US" sz="1800" dirty="0" smtClean="0"/>
              <a:t>Purpose: Mechanism for RA to request a change in service definition while the reservation/connection service is in progress. The parameters allowed are ones that can be implemented without changing the state of the connection if it is in service</a:t>
            </a:r>
          </a:p>
          <a:p>
            <a:pPr lvl="2"/>
            <a:r>
              <a:rPr lang="en-US" sz="1800" dirty="0" smtClean="0"/>
              <a:t>It is fine for PA not to implement this, and ignore/reject the modify message </a:t>
            </a:r>
          </a:p>
          <a:p>
            <a:pPr lvl="1"/>
            <a:r>
              <a:rPr lang="en-US" sz="1800" dirty="0" smtClean="0"/>
              <a:t>Granted</a:t>
            </a:r>
          </a:p>
          <a:p>
            <a:pPr lvl="2"/>
            <a:r>
              <a:rPr lang="en-US" sz="1800" dirty="0" smtClean="0"/>
              <a:t>Direction: PA </a:t>
            </a:r>
            <a:r>
              <a:rPr lang="en-US" sz="1800" dirty="0" err="1" smtClean="0">
                <a:sym typeface="Wingdings"/>
              </a:rPr>
              <a:t></a:t>
            </a:r>
            <a:r>
              <a:rPr lang="en-US" sz="1800" dirty="0" smtClean="0">
                <a:sym typeface="Wingdings"/>
              </a:rPr>
              <a:t> RA</a:t>
            </a:r>
          </a:p>
          <a:p>
            <a:pPr lvl="2"/>
            <a:r>
              <a:rPr lang="en-US" sz="1800" dirty="0" smtClean="0">
                <a:sym typeface="Wingdings"/>
              </a:rPr>
              <a:t>Purpose: The query information in a structured output as defined.</a:t>
            </a:r>
          </a:p>
          <a:p>
            <a:pPr lvl="1"/>
            <a:r>
              <a:rPr lang="en-US" sz="1800" dirty="0" smtClean="0">
                <a:sym typeface="Wingdings"/>
              </a:rPr>
              <a:t>Not Granted</a:t>
            </a:r>
          </a:p>
          <a:p>
            <a:pPr lvl="2"/>
            <a:r>
              <a:rPr lang="en-US" sz="1800" dirty="0" smtClean="0">
                <a:sym typeface="Wingdings"/>
              </a:rPr>
              <a:t>Direction: PA </a:t>
            </a:r>
            <a:r>
              <a:rPr lang="en-US" sz="1800" dirty="0" err="1" smtClean="0">
                <a:sym typeface="Wingdings"/>
              </a:rPr>
              <a:t></a:t>
            </a:r>
            <a:r>
              <a:rPr lang="en-US" sz="1800" dirty="0" smtClean="0">
                <a:sym typeface="Wingdings"/>
              </a:rPr>
              <a:t> RA</a:t>
            </a:r>
          </a:p>
          <a:p>
            <a:pPr lvl="2"/>
            <a:r>
              <a:rPr lang="en-US" sz="1800" dirty="0" smtClean="0">
                <a:sym typeface="Wingdings"/>
              </a:rPr>
              <a:t>Purpose: Not accepted, reason for rejection</a:t>
            </a:r>
          </a:p>
          <a:p>
            <a:pPr lvl="2">
              <a:buNone/>
            </a:pPr>
            <a:endParaRPr lang="en-US" sz="1800" dirty="0" smtClean="0"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for NSI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Recapping the discussion of the past few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State machine for the Connection Service lifecycle (</a:t>
            </a:r>
            <a:r>
              <a:rPr lang="en-US" dirty="0" err="1" smtClean="0"/>
              <a:t>Artur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Captures all service features like auto-start, manual start, on-demand reservation</a:t>
            </a:r>
          </a:p>
          <a:p>
            <a:r>
              <a:rPr lang="en-US" dirty="0" smtClean="0"/>
              <a:t>Modified state machine for CS lifecycle (Berkeley)</a:t>
            </a:r>
          </a:p>
          <a:p>
            <a:r>
              <a:rPr lang="en-US" dirty="0" smtClean="0"/>
              <a:t>Connection Message exchange lifecycle (Arlington)</a:t>
            </a:r>
          </a:p>
          <a:p>
            <a:r>
              <a:rPr lang="en-US" dirty="0" smtClean="0"/>
              <a:t>Discussion on the phone calls with open questions</a:t>
            </a:r>
          </a:p>
          <a:p>
            <a:pPr lvl="1"/>
            <a:r>
              <a:rPr lang="en-US" dirty="0" smtClean="0"/>
              <a:t>State machine for messages = message exchange flow</a:t>
            </a:r>
          </a:p>
          <a:p>
            <a:pPr lvl="1"/>
            <a:r>
              <a:rPr lang="en-US" dirty="0" smtClean="0"/>
              <a:t>Does not capture the service, is there a need for a “guidance” on service state machine?</a:t>
            </a:r>
          </a:p>
          <a:p>
            <a:pPr lvl="1"/>
            <a:r>
              <a:rPr lang="en-US" dirty="0" smtClean="0"/>
              <a:t>Define the NSA requirements from a service perspective in the document</a:t>
            </a:r>
          </a:p>
          <a:p>
            <a:pPr lvl="1"/>
            <a:r>
              <a:rPr lang="en-US" dirty="0" smtClean="0"/>
              <a:t>What else is needed to be defined for interoperability?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195736" y="896144"/>
            <a:ext cx="2160240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kumimoji="1" lang="en-US" altLang="ja-JP" dirty="0" smtClean="0">
                <a:solidFill>
                  <a:schemeClr val="tx1"/>
                </a:solidFill>
              </a:rPr>
              <a:t>NSA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195736" y="2361704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339752" y="3513832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771800" y="2433712"/>
            <a:ext cx="1008112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347864" y="3513832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807804" y="1616224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39552" y="4377928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51620" y="4449936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3707904" y="4377928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1920" y="6034112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355976" y="4449936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4932040" y="6034112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1187624" y="5530056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stCxn id="13" idx="2"/>
            <a:endCxn id="11" idx="0"/>
          </p:cNvCxnSpPr>
          <p:nvPr/>
        </p:nvCxnSpPr>
        <p:spPr>
          <a:xfrm rot="5400000">
            <a:off x="3047132" y="2204988"/>
            <a:ext cx="45744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0" idx="2"/>
            <a:endCxn id="17" idx="0"/>
          </p:cNvCxnSpPr>
          <p:nvPr/>
        </p:nvCxnSpPr>
        <p:spPr>
          <a:xfrm rot="5400000">
            <a:off x="1925706" y="3567838"/>
            <a:ext cx="576064" cy="11881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2" idx="2"/>
            <a:endCxn id="21" idx="0"/>
          </p:cNvCxnSpPr>
          <p:nvPr/>
        </p:nvCxnSpPr>
        <p:spPr>
          <a:xfrm rot="16200000" flipH="1">
            <a:off x="4031940" y="3657848"/>
            <a:ext cx="576064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0" idx="2"/>
          </p:cNvCxnSpPr>
          <p:nvPr/>
        </p:nvCxnSpPr>
        <p:spPr>
          <a:xfrm rot="5400000">
            <a:off x="4247964" y="6502164"/>
            <a:ext cx="216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rot="5400000">
            <a:off x="3671900" y="3405820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rot="5400000">
            <a:off x="2735796" y="3405820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rot="5400000">
            <a:off x="3167050" y="1593838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rot="5400000">
            <a:off x="4247964" y="5926100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rot="5400000">
            <a:off x="4752020" y="4917988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1511660" y="4917988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rot="5400000">
            <a:off x="3167844" y="2901764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5400000">
            <a:off x="5076056" y="2073672"/>
            <a:ext cx="2880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rot="5400000">
            <a:off x="5076056" y="2577728"/>
            <a:ext cx="28803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364088" y="1857648"/>
            <a:ext cx="15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NSI messages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64088" y="2424420"/>
            <a:ext cx="316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Input/output internal to an NSA</a:t>
            </a:r>
            <a:endParaRPr kumimoji="1" lang="ja-JP" altLang="en-US" dirty="0"/>
          </a:p>
        </p:txBody>
      </p:sp>
      <p:sp>
        <p:nvSpPr>
          <p:cNvPr id="30" name="コンテンツ プレースホルダ 31"/>
          <p:cNvSpPr txBox="1">
            <a:spLocks/>
          </p:cNvSpPr>
          <p:nvPr/>
        </p:nvSpPr>
        <p:spPr>
          <a:xfrm>
            <a:off x="169168" y="44624"/>
            <a:ext cx="8229600" cy="84437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/>
              <a:t>PA/RA state machines which only handle message exchange and sequence (no behavior of NSA are modeled in the SM)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5100" y="5777438"/>
            <a:ext cx="133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from</a:t>
            </a:r>
          </a:p>
          <a:p>
            <a:r>
              <a:rPr lang="en-US" dirty="0" smtClean="0"/>
              <a:t>Tomohiro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63" name="正方形/長方形 6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5" name="正方形/長方形 74"/>
          <p:cNvSpPr/>
          <p:nvPr/>
        </p:nvSpPr>
        <p:spPr>
          <a:xfrm>
            <a:off x="2123728" y="4951911"/>
            <a:ext cx="633670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</a:p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</p:txBody>
      </p: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9" idx="4"/>
            <a:endCxn id="107" idx="0"/>
          </p:cNvCxnSpPr>
          <p:nvPr/>
        </p:nvCxnSpPr>
        <p:spPr>
          <a:xfrm rot="5400000">
            <a:off x="323528" y="3140968"/>
            <a:ext cx="8640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1504055" y="188640"/>
            <a:ext cx="6065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Requestor Agent (RA) messaging state machine</a:t>
            </a:r>
            <a:endParaRPr lang="ja-JP" altLang="en-US" sz="2400" dirty="0"/>
          </a:p>
        </p:txBody>
      </p:sp>
      <p:sp>
        <p:nvSpPr>
          <p:cNvPr id="107" name="円/楕円 106"/>
          <p:cNvSpPr/>
          <p:nvPr/>
        </p:nvSpPr>
        <p:spPr>
          <a:xfrm flipH="1">
            <a:off x="323528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05064"/>
            <a:ext cx="144016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860032" y="3573016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27784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491880" y="4005064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64"/>
          <p:cNvGrpSpPr/>
          <p:nvPr/>
        </p:nvGrpSpPr>
        <p:grpSpPr>
          <a:xfrm>
            <a:off x="6660232" y="1484784"/>
            <a:ext cx="1728192" cy="432048"/>
            <a:chOff x="3851920" y="476672"/>
            <a:chExt cx="1440160" cy="432048"/>
          </a:xfrm>
        </p:grpSpPr>
        <p:sp>
          <p:nvSpPr>
            <p:cNvPr id="54" name="正方形/長方形 5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70"/>
          <p:cNvGrpSpPr/>
          <p:nvPr/>
        </p:nvGrpSpPr>
        <p:grpSpPr>
          <a:xfrm>
            <a:off x="1259632" y="2348880"/>
            <a:ext cx="1152128" cy="432048"/>
            <a:chOff x="3851920" y="476672"/>
            <a:chExt cx="1440160" cy="432048"/>
          </a:xfrm>
        </p:grpSpPr>
        <p:sp>
          <p:nvSpPr>
            <p:cNvPr id="57" name="正方形/長方形 5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&lt;rsv.gr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eserve_ok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9"/>
          <p:cNvGrpSpPr/>
          <p:nvPr/>
        </p:nvGrpSpPr>
        <p:grpSpPr>
          <a:xfrm>
            <a:off x="827584" y="2996952"/>
            <a:ext cx="1152128" cy="432048"/>
            <a:chOff x="3851920" y="476672"/>
            <a:chExt cx="1440160" cy="432048"/>
          </a:xfrm>
        </p:grpSpPr>
        <p:sp>
          <p:nvSpPr>
            <p:cNvPr id="62" name="正方形/長方形 6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endParaRPr kumimoji="1" lang="ja-JP" altLang="en-US" sz="11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eserve_ng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2"/>
          <p:cNvGrpSpPr/>
          <p:nvPr/>
        </p:nvGrpSpPr>
        <p:grpSpPr>
          <a:xfrm>
            <a:off x="827584" y="1340768"/>
            <a:ext cx="1440160" cy="432048"/>
            <a:chOff x="3851920" y="476672"/>
            <a:chExt cx="1440160" cy="432048"/>
          </a:xfrm>
        </p:grpSpPr>
        <p:sp>
          <p:nvSpPr>
            <p:cNvPr id="69" name="正方形/長方形 6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5"/>
          <p:cNvGrpSpPr/>
          <p:nvPr/>
        </p:nvGrpSpPr>
        <p:grpSpPr>
          <a:xfrm>
            <a:off x="4355976" y="2636912"/>
            <a:ext cx="1584176" cy="432048"/>
            <a:chOff x="3851920" y="476672"/>
            <a:chExt cx="1440164" cy="432048"/>
          </a:xfrm>
        </p:grpSpPr>
        <p:sp>
          <p:nvSpPr>
            <p:cNvPr id="74" name="正方形/長方形 73"/>
            <p:cNvSpPr/>
            <p:nvPr/>
          </p:nvSpPr>
          <p:spPr>
            <a:xfrm>
              <a:off x="3851923" y="476672"/>
              <a:ext cx="1440161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elease_complete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88"/>
          <p:cNvGrpSpPr/>
          <p:nvPr/>
        </p:nvGrpSpPr>
        <p:grpSpPr>
          <a:xfrm>
            <a:off x="6660232" y="2636912"/>
            <a:ext cx="1440160" cy="432048"/>
            <a:chOff x="3851920" y="476672"/>
            <a:chExt cx="1440160" cy="432048"/>
          </a:xfrm>
        </p:grpSpPr>
        <p:sp>
          <p:nvSpPr>
            <p:cNvPr id="78" name="正方形/長方形 77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elease_start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67"/>
          <p:cNvGrpSpPr/>
          <p:nvPr/>
        </p:nvGrpSpPr>
        <p:grpSpPr>
          <a:xfrm>
            <a:off x="4427984" y="1484784"/>
            <a:ext cx="1440160" cy="432048"/>
            <a:chOff x="3851920" y="476672"/>
            <a:chExt cx="1440160" cy="432048"/>
          </a:xfrm>
        </p:grpSpPr>
        <p:sp>
          <p:nvSpPr>
            <p:cNvPr id="93" name="正方形/長方形 9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rovision_start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グループ化 67"/>
          <p:cNvGrpSpPr/>
          <p:nvPr/>
        </p:nvGrpSpPr>
        <p:grpSpPr>
          <a:xfrm>
            <a:off x="3635896" y="4077072"/>
            <a:ext cx="1368152" cy="432048"/>
            <a:chOff x="3851920" y="476672"/>
            <a:chExt cx="1440160" cy="432048"/>
          </a:xfrm>
        </p:grpSpPr>
        <p:sp>
          <p:nvSpPr>
            <p:cNvPr id="97" name="正方形/長方形 9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85"/>
          <p:cNvGrpSpPr/>
          <p:nvPr/>
        </p:nvGrpSpPr>
        <p:grpSpPr>
          <a:xfrm>
            <a:off x="1187624" y="4077072"/>
            <a:ext cx="1584176" cy="432048"/>
            <a:chOff x="3851920" y="476672"/>
            <a:chExt cx="1440161" cy="432048"/>
          </a:xfrm>
        </p:grpSpPr>
        <p:sp>
          <p:nvSpPr>
            <p:cNvPr id="100" name="正方形/長方形 99"/>
            <p:cNvSpPr/>
            <p:nvPr/>
          </p:nvSpPr>
          <p:spPr>
            <a:xfrm>
              <a:off x="3851921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</a:t>
              </a:r>
              <a:endParaRPr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cancel_complete</a:t>
              </a:r>
              <a:endParaRPr lang="ja-JP" altLang="en-US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0" name="正方形/長方形 59"/>
          <p:cNvSpPr/>
          <p:nvPr/>
        </p:nvSpPr>
        <p:spPr>
          <a:xfrm>
            <a:off x="7524328" y="5229200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cxnSp>
        <p:nvCxnSpPr>
          <p:cNvPr id="61" name="直線コネクタ 60"/>
          <p:cNvCxnSpPr>
            <a:stCxn id="60" idx="2"/>
          </p:cNvCxnSpPr>
          <p:nvPr/>
        </p:nvCxnSpPr>
        <p:spPr>
          <a:xfrm rot="5400000">
            <a:off x="7884368" y="5733256"/>
            <a:ext cx="2880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endCxn id="60" idx="0"/>
          </p:cNvCxnSpPr>
          <p:nvPr/>
        </p:nvCxnSpPr>
        <p:spPr>
          <a:xfrm rot="5400000">
            <a:off x="7884368" y="5085184"/>
            <a:ext cx="28803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7308304" y="4581128"/>
            <a:ext cx="1440160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7164288" y="4509120"/>
            <a:ext cx="17281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grpSp>
        <p:nvGrpSpPr>
          <p:cNvPr id="13" name="グループ化 64"/>
          <p:cNvGrpSpPr/>
          <p:nvPr/>
        </p:nvGrpSpPr>
        <p:grpSpPr>
          <a:xfrm>
            <a:off x="5868144" y="1988840"/>
            <a:ext cx="1728192" cy="432048"/>
            <a:chOff x="3851920" y="476672"/>
            <a:chExt cx="1440160" cy="432048"/>
          </a:xfrm>
        </p:grpSpPr>
        <p:sp>
          <p:nvSpPr>
            <p:cNvPr id="81" name="正方形/長方形 8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prov.fl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provision_failed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84" name="曲線コネクタ 46"/>
          <p:cNvCxnSpPr>
            <a:stCxn id="18" idx="4"/>
            <a:endCxn id="15" idx="6"/>
          </p:cNvCxnSpPr>
          <p:nvPr/>
        </p:nvCxnSpPr>
        <p:spPr>
          <a:xfrm rot="5400000">
            <a:off x="4968044" y="101673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58"/>
          <p:cNvGrpSpPr/>
          <p:nvPr/>
        </p:nvGrpSpPr>
        <p:grpSpPr>
          <a:xfrm>
            <a:off x="4355976" y="1484784"/>
            <a:ext cx="1512168" cy="432048"/>
            <a:chOff x="3851920" y="476672"/>
            <a:chExt cx="1440160" cy="432048"/>
          </a:xfrm>
        </p:grpSpPr>
        <p:sp>
          <p:nvSpPr>
            <p:cNvPr id="60" name="正方形/長方形 5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provision_start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64"/>
          <p:cNvGrpSpPr/>
          <p:nvPr/>
        </p:nvGrpSpPr>
        <p:grpSpPr>
          <a:xfrm>
            <a:off x="6660232" y="1484784"/>
            <a:ext cx="1800200" cy="432048"/>
            <a:chOff x="3851920" y="476672"/>
            <a:chExt cx="1440160" cy="432048"/>
          </a:xfrm>
        </p:grpSpPr>
        <p:sp>
          <p:nvSpPr>
            <p:cNvPr id="66" name="正方形/長方形 6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70"/>
          <p:cNvGrpSpPr/>
          <p:nvPr/>
        </p:nvGrpSpPr>
        <p:grpSpPr>
          <a:xfrm>
            <a:off x="1259632" y="2348880"/>
            <a:ext cx="1368152" cy="432048"/>
            <a:chOff x="3851920" y="476672"/>
            <a:chExt cx="1440160" cy="432048"/>
          </a:xfrm>
        </p:grpSpPr>
        <p:sp>
          <p:nvSpPr>
            <p:cNvPr id="72" name="正方形/長方形 7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eserve_ok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&lt;rsv.gr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9"/>
          <p:cNvGrpSpPr/>
          <p:nvPr/>
        </p:nvGrpSpPr>
        <p:grpSpPr>
          <a:xfrm>
            <a:off x="827584" y="2996952"/>
            <a:ext cx="1224136" cy="432048"/>
            <a:chOff x="3851920" y="476672"/>
            <a:chExt cx="1440160" cy="432048"/>
          </a:xfrm>
        </p:grpSpPr>
        <p:sp>
          <p:nvSpPr>
            <p:cNvPr id="81" name="正方形/長方形 8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reserve_ng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2"/>
          <p:cNvGrpSpPr/>
          <p:nvPr/>
        </p:nvGrpSpPr>
        <p:grpSpPr>
          <a:xfrm>
            <a:off x="827584" y="1340768"/>
            <a:ext cx="1584176" cy="432048"/>
            <a:chOff x="3851920" y="476672"/>
            <a:chExt cx="1440160" cy="432048"/>
          </a:xfrm>
        </p:grpSpPr>
        <p:sp>
          <p:nvSpPr>
            <p:cNvPr id="84" name="正方形/長方形 8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reserve_start</a:t>
              </a:r>
              <a:endParaRPr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5"/>
          <p:cNvGrpSpPr/>
          <p:nvPr/>
        </p:nvGrpSpPr>
        <p:grpSpPr>
          <a:xfrm>
            <a:off x="4355976" y="2636912"/>
            <a:ext cx="1656184" cy="432048"/>
            <a:chOff x="3851920" y="476672"/>
            <a:chExt cx="1440160" cy="432048"/>
          </a:xfrm>
        </p:grpSpPr>
        <p:sp>
          <p:nvSpPr>
            <p:cNvPr id="87" name="正方形/長方形 8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endParaRPr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88"/>
          <p:cNvGrpSpPr/>
          <p:nvPr/>
        </p:nvGrpSpPr>
        <p:grpSpPr>
          <a:xfrm>
            <a:off x="6660232" y="2636912"/>
            <a:ext cx="1440160" cy="432048"/>
            <a:chOff x="3851920" y="476672"/>
            <a:chExt cx="1440160" cy="432048"/>
          </a:xfrm>
        </p:grpSpPr>
        <p:sp>
          <p:nvSpPr>
            <p:cNvPr id="90" name="正方形/長方形 8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release_start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67"/>
          <p:cNvGrpSpPr/>
          <p:nvPr/>
        </p:nvGrpSpPr>
        <p:grpSpPr>
          <a:xfrm>
            <a:off x="3635896" y="4077072"/>
            <a:ext cx="1296144" cy="432048"/>
            <a:chOff x="3851920" y="476672"/>
            <a:chExt cx="1440160" cy="432048"/>
          </a:xfrm>
        </p:grpSpPr>
        <p:sp>
          <p:nvSpPr>
            <p:cNvPr id="116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グループ化 85"/>
          <p:cNvGrpSpPr/>
          <p:nvPr/>
        </p:nvGrpSpPr>
        <p:grpSpPr>
          <a:xfrm>
            <a:off x="1187624" y="4077072"/>
            <a:ext cx="1512168" cy="432048"/>
            <a:chOff x="3851920" y="476672"/>
            <a:chExt cx="1440160" cy="432048"/>
          </a:xfrm>
        </p:grpSpPr>
        <p:sp>
          <p:nvSpPr>
            <p:cNvPr id="122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ancel_complete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37" name="直線矢印コネクタ 136"/>
          <p:cNvCxnSpPr>
            <a:stCxn id="9" idx="4"/>
            <a:endCxn id="107" idx="0"/>
          </p:cNvCxnSpPr>
          <p:nvPr/>
        </p:nvCxnSpPr>
        <p:spPr>
          <a:xfrm rot="5400000">
            <a:off x="323528" y="3140968"/>
            <a:ext cx="8640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1631237" y="188640"/>
            <a:ext cx="581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Provider Agent </a:t>
            </a:r>
            <a:r>
              <a:rPr kumimoji="1" lang="en-US" altLang="ja-JP" sz="2400" dirty="0" smtClean="0"/>
              <a:t>(PA) messaging state machine</a:t>
            </a:r>
            <a:endParaRPr kumimoji="1" lang="ja-JP" altLang="en-US" sz="2400" dirty="0"/>
          </a:p>
        </p:txBody>
      </p:sp>
      <p:sp>
        <p:nvSpPr>
          <p:cNvPr id="107" name="円/楕円 106"/>
          <p:cNvSpPr/>
          <p:nvPr/>
        </p:nvSpPr>
        <p:spPr>
          <a:xfrm flipH="1">
            <a:off x="323528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05064"/>
            <a:ext cx="144016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860032" y="3573016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27784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491880" y="4005064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70" name="正方形/長方形 6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4" name="正方形/長方形 73"/>
          <p:cNvSpPr/>
          <p:nvPr/>
        </p:nvSpPr>
        <p:spPr>
          <a:xfrm>
            <a:off x="2123728" y="4951911"/>
            <a:ext cx="633670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</a:p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</p:txBody>
      </p:sp>
      <p:grpSp>
        <p:nvGrpSpPr>
          <p:cNvPr id="13" name="グループ化 93"/>
          <p:cNvGrpSpPr/>
          <p:nvPr/>
        </p:nvGrpSpPr>
        <p:grpSpPr>
          <a:xfrm flipV="1">
            <a:off x="7164288" y="4869160"/>
            <a:ext cx="1728192" cy="1368152"/>
            <a:chOff x="7164288" y="4509120"/>
            <a:chExt cx="1728192" cy="1368152"/>
          </a:xfrm>
        </p:grpSpPr>
        <p:cxnSp>
          <p:nvCxnSpPr>
            <p:cNvPr id="77" name="直線コネクタ 76"/>
            <p:cNvCxnSpPr/>
            <p:nvPr/>
          </p:nvCxnSpPr>
          <p:spPr>
            <a:xfrm rot="5400000">
              <a:off x="7884368" y="5733256"/>
              <a:ext cx="2880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rot="5400000">
              <a:off x="7884368" y="5085184"/>
              <a:ext cx="288032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角丸四角形 78"/>
            <p:cNvSpPr/>
            <p:nvPr/>
          </p:nvSpPr>
          <p:spPr>
            <a:xfrm>
              <a:off x="7308304" y="4581128"/>
              <a:ext cx="1440160" cy="11521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7164288" y="4509120"/>
              <a:ext cx="172819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6" name="正方形/長方形 95"/>
          <p:cNvSpPr/>
          <p:nvPr/>
        </p:nvSpPr>
        <p:spPr>
          <a:xfrm>
            <a:off x="7596336" y="5157192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grpSp>
        <p:nvGrpSpPr>
          <p:cNvPr id="14" name="グループ化 64"/>
          <p:cNvGrpSpPr/>
          <p:nvPr/>
        </p:nvGrpSpPr>
        <p:grpSpPr>
          <a:xfrm>
            <a:off x="5364088" y="2132856"/>
            <a:ext cx="1800200" cy="432048"/>
            <a:chOff x="3851920" y="476672"/>
            <a:chExt cx="1440160" cy="432048"/>
          </a:xfrm>
        </p:grpSpPr>
        <p:sp>
          <p:nvSpPr>
            <p:cNvPr id="93" name="正方形/長方形 9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provision_failed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prov.fl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98" name="曲線コネクタ 46"/>
          <p:cNvCxnSpPr/>
          <p:nvPr/>
        </p:nvCxnSpPr>
        <p:spPr>
          <a:xfrm rot="5400000">
            <a:off x="4968044" y="101673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Message</a:t>
            </a:r>
            <a:endParaRPr lang="en-US" dirty="0"/>
          </a:p>
        </p:txBody>
      </p:sp>
      <p:grpSp>
        <p:nvGrpSpPr>
          <p:cNvPr id="6" name="グループ化 67"/>
          <p:cNvGrpSpPr/>
          <p:nvPr/>
        </p:nvGrpSpPr>
        <p:grpSpPr>
          <a:xfrm>
            <a:off x="2106266" y="2430736"/>
            <a:ext cx="1296144" cy="432048"/>
            <a:chOff x="3851920" y="476672"/>
            <a:chExt cx="1440160" cy="432048"/>
          </a:xfrm>
        </p:grpSpPr>
        <p:sp>
          <p:nvSpPr>
            <p:cNvPr id="7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modify.rq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modify.start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グループ化 85"/>
          <p:cNvGrpSpPr/>
          <p:nvPr/>
        </p:nvGrpSpPr>
        <p:grpSpPr>
          <a:xfrm>
            <a:off x="1907134" y="1417638"/>
            <a:ext cx="1512168" cy="432048"/>
            <a:chOff x="3851920" y="476672"/>
            <a:chExt cx="1440160" cy="432048"/>
          </a:xfrm>
        </p:grpSpPr>
        <p:sp>
          <p:nvSpPr>
            <p:cNvPr id="10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modify.ok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modify.granted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3" name="直線矢印コネクタ 117"/>
          <p:cNvCxnSpPr>
            <a:stCxn id="15" idx="0"/>
            <a:endCxn id="14" idx="0"/>
          </p:cNvCxnSpPr>
          <p:nvPr/>
        </p:nvCxnSpPr>
        <p:spPr>
          <a:xfrm rot="5400000" flipH="1" flipV="1">
            <a:off x="2646326" y="810556"/>
            <a:ext cx="1588" cy="22322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82"/>
          <p:cNvSpPr/>
          <p:nvPr/>
        </p:nvSpPr>
        <p:spPr>
          <a:xfrm flipH="1">
            <a:off x="3330402" y="1926680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5" name="円/楕円 91"/>
          <p:cNvSpPr/>
          <p:nvPr/>
        </p:nvSpPr>
        <p:spPr>
          <a:xfrm flipH="1">
            <a:off x="1098154" y="19266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Modify</a:t>
            </a:r>
            <a:endParaRPr kumimoji="1" lang="ja-JP" altLang="en-US" sz="1600" dirty="0"/>
          </a:p>
        </p:txBody>
      </p:sp>
      <p:cxnSp>
        <p:nvCxnSpPr>
          <p:cNvPr id="16" name="直線矢印コネクタ 94"/>
          <p:cNvCxnSpPr>
            <a:stCxn id="14" idx="6"/>
            <a:endCxn id="15" idx="2"/>
          </p:cNvCxnSpPr>
          <p:nvPr/>
        </p:nvCxnSpPr>
        <p:spPr>
          <a:xfrm rot="10800000">
            <a:off x="1962250" y="2358728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85"/>
          <p:cNvGrpSpPr/>
          <p:nvPr/>
        </p:nvGrpSpPr>
        <p:grpSpPr>
          <a:xfrm>
            <a:off x="2059534" y="3429000"/>
            <a:ext cx="1512168" cy="432048"/>
            <a:chOff x="3851920" y="476672"/>
            <a:chExt cx="1440160" cy="432048"/>
          </a:xfrm>
        </p:grpSpPr>
        <p:sp>
          <p:nvSpPr>
            <p:cNvPr id="24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modify.ng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modify.ng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7" name="Curved Connector 26"/>
          <p:cNvCxnSpPr>
            <a:stCxn id="15" idx="4"/>
            <a:endCxn id="14" idx="4"/>
          </p:cNvCxnSpPr>
          <p:nvPr/>
        </p:nvCxnSpPr>
        <p:spPr>
          <a:xfrm rot="16200000" flipH="1">
            <a:off x="2646326" y="1674652"/>
            <a:ext cx="1588" cy="2232248"/>
          </a:xfrm>
          <a:prstGeom prst="curvedConnector3">
            <a:avLst>
              <a:gd name="adj1" fmla="val 2959068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67"/>
          <p:cNvGrpSpPr/>
          <p:nvPr/>
        </p:nvGrpSpPr>
        <p:grpSpPr>
          <a:xfrm>
            <a:off x="6103268" y="2302941"/>
            <a:ext cx="1296144" cy="432048"/>
            <a:chOff x="3851920" y="476672"/>
            <a:chExt cx="1440160" cy="432048"/>
          </a:xfrm>
        </p:grpSpPr>
        <p:sp>
          <p:nvSpPr>
            <p:cNvPr id="31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modify.rq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modify.start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グループ化 85"/>
          <p:cNvGrpSpPr/>
          <p:nvPr/>
        </p:nvGrpSpPr>
        <p:grpSpPr>
          <a:xfrm>
            <a:off x="5904136" y="1289843"/>
            <a:ext cx="1512168" cy="432048"/>
            <a:chOff x="3851920" y="476672"/>
            <a:chExt cx="1440160" cy="432048"/>
          </a:xfrm>
        </p:grpSpPr>
        <p:sp>
          <p:nvSpPr>
            <p:cNvPr id="34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modify.ok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modify.granted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6" name="直線矢印コネクタ 117"/>
          <p:cNvCxnSpPr>
            <a:stCxn id="38" idx="0"/>
            <a:endCxn id="37" idx="0"/>
          </p:cNvCxnSpPr>
          <p:nvPr/>
        </p:nvCxnSpPr>
        <p:spPr>
          <a:xfrm rot="5400000" flipH="1" flipV="1">
            <a:off x="6643328" y="682761"/>
            <a:ext cx="1588" cy="22322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82"/>
          <p:cNvSpPr/>
          <p:nvPr/>
        </p:nvSpPr>
        <p:spPr>
          <a:xfrm flipH="1">
            <a:off x="7327404" y="1798885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38" name="円/楕円 91"/>
          <p:cNvSpPr/>
          <p:nvPr/>
        </p:nvSpPr>
        <p:spPr>
          <a:xfrm flipH="1">
            <a:off x="5095156" y="1798885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Modify</a:t>
            </a:r>
            <a:endParaRPr kumimoji="1" lang="ja-JP" altLang="en-US" sz="1600" dirty="0"/>
          </a:p>
        </p:txBody>
      </p:sp>
      <p:cxnSp>
        <p:nvCxnSpPr>
          <p:cNvPr id="39" name="直線矢印コネクタ 94"/>
          <p:cNvCxnSpPr>
            <a:stCxn id="37" idx="6"/>
            <a:endCxn id="38" idx="2"/>
          </p:cNvCxnSpPr>
          <p:nvPr/>
        </p:nvCxnSpPr>
        <p:spPr>
          <a:xfrm rot="10800000">
            <a:off x="5959252" y="2230933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85"/>
          <p:cNvGrpSpPr/>
          <p:nvPr/>
        </p:nvGrpSpPr>
        <p:grpSpPr>
          <a:xfrm>
            <a:off x="6056536" y="3301205"/>
            <a:ext cx="1512168" cy="432048"/>
            <a:chOff x="3851920" y="476672"/>
            <a:chExt cx="1440160" cy="432048"/>
          </a:xfrm>
        </p:grpSpPr>
        <p:sp>
          <p:nvSpPr>
            <p:cNvPr id="41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modify.ng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modify.ng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43" name="Curved Connector 42"/>
          <p:cNvCxnSpPr>
            <a:stCxn id="38" idx="4"/>
            <a:endCxn id="37" idx="4"/>
          </p:cNvCxnSpPr>
          <p:nvPr/>
        </p:nvCxnSpPr>
        <p:spPr>
          <a:xfrm rot="16200000" flipH="1">
            <a:off x="6643328" y="1546857"/>
            <a:ext cx="1588" cy="2232248"/>
          </a:xfrm>
          <a:prstGeom prst="curvedConnector3">
            <a:avLst>
              <a:gd name="adj1" fmla="val 2959068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67"/>
          <p:cNvGrpSpPr/>
          <p:nvPr/>
        </p:nvGrpSpPr>
        <p:grpSpPr>
          <a:xfrm>
            <a:off x="2774008" y="4898751"/>
            <a:ext cx="1296144" cy="432048"/>
            <a:chOff x="3851920" y="476672"/>
            <a:chExt cx="1440160" cy="432048"/>
          </a:xfrm>
        </p:grpSpPr>
        <p:sp>
          <p:nvSpPr>
            <p:cNvPr id="45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modify.rq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円/楕円 82"/>
          <p:cNvSpPr/>
          <p:nvPr/>
        </p:nvSpPr>
        <p:spPr>
          <a:xfrm flipH="1">
            <a:off x="3998144" y="4394695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Other</a:t>
            </a:r>
          </a:p>
          <a:p>
            <a:pPr algn="ctr"/>
            <a:r>
              <a:rPr kumimoji="1" lang="en-US" altLang="ja-JP" sz="1600" dirty="0" smtClean="0"/>
              <a:t>states</a:t>
            </a:r>
            <a:endParaRPr kumimoji="1" lang="ja-JP" altLang="en-US" sz="1600" dirty="0"/>
          </a:p>
        </p:txBody>
      </p:sp>
      <p:cxnSp>
        <p:nvCxnSpPr>
          <p:cNvPr id="53" name="直線矢印コネクタ 94"/>
          <p:cNvCxnSpPr>
            <a:endCxn id="51" idx="6"/>
          </p:cNvCxnSpPr>
          <p:nvPr/>
        </p:nvCxnSpPr>
        <p:spPr>
          <a:xfrm>
            <a:off x="2529806" y="4826743"/>
            <a:ext cx="146833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85"/>
          <p:cNvGrpSpPr/>
          <p:nvPr/>
        </p:nvGrpSpPr>
        <p:grpSpPr>
          <a:xfrm>
            <a:off x="4917356" y="4898751"/>
            <a:ext cx="1512168" cy="432048"/>
            <a:chOff x="3851920" y="476672"/>
            <a:chExt cx="1440160" cy="432048"/>
          </a:xfrm>
        </p:grpSpPr>
        <p:sp>
          <p:nvSpPr>
            <p:cNvPr id="55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modify.ng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modify.ng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60" name="直線矢印コネクタ 94"/>
          <p:cNvCxnSpPr/>
          <p:nvPr/>
        </p:nvCxnSpPr>
        <p:spPr>
          <a:xfrm>
            <a:off x="4862240" y="4825155"/>
            <a:ext cx="146833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characteristics of the Connection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The end-user looks at the service holistically</a:t>
            </a:r>
          </a:p>
          <a:p>
            <a:r>
              <a:rPr lang="en-US" dirty="0" smtClean="0"/>
              <a:t>Where do we specify the following service characteristics?</a:t>
            </a:r>
          </a:p>
          <a:p>
            <a:pPr lvl="1"/>
            <a:r>
              <a:rPr lang="en-US" dirty="0" smtClean="0"/>
              <a:t>Time components: On-demand, Advanced Reservation</a:t>
            </a:r>
          </a:p>
          <a:p>
            <a:pPr lvl="1"/>
            <a:r>
              <a:rPr lang="en-US" dirty="0" smtClean="0"/>
              <a:t>Control component: Auto-start, Manual start</a:t>
            </a:r>
          </a:p>
          <a:p>
            <a:r>
              <a:rPr lang="en-US" dirty="0" smtClean="0"/>
              <a:t>Need a service plane state machine along with the messaging state machine</a:t>
            </a:r>
          </a:p>
          <a:p>
            <a:r>
              <a:rPr lang="en-US" dirty="0" smtClean="0"/>
              <a:t>Allow people to innovate on top of the messaging within their software without breaking the NSI CS paradigm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9am - 12:30 pm</a:t>
            </a:r>
          </a:p>
          <a:p>
            <a:r>
              <a:rPr lang="en-GB" sz="1600" dirty="0" smtClean="0"/>
              <a:t>NSI Connection Service discussion – review:</a:t>
            </a:r>
            <a:endParaRPr lang="en-US" sz="1600" dirty="0" smtClean="0"/>
          </a:p>
          <a:p>
            <a:pPr lvl="1"/>
            <a:r>
              <a:rPr lang="en-GB" sz="1600" dirty="0" smtClean="0"/>
              <a:t>Agree connection service decision points (Guy)</a:t>
            </a:r>
            <a:endParaRPr lang="en-US" sz="1600" dirty="0" smtClean="0"/>
          </a:p>
          <a:p>
            <a:pPr lvl="1"/>
            <a:r>
              <a:rPr lang="en-GB" sz="1600" dirty="0" smtClean="0"/>
              <a:t>Agree set of message primitives (Inder)</a:t>
            </a:r>
            <a:endParaRPr lang="en-US" sz="1600" dirty="0" smtClean="0"/>
          </a:p>
          <a:p>
            <a:pPr lvl="1"/>
            <a:r>
              <a:rPr lang="en-GB" sz="1600" dirty="0" smtClean="0"/>
              <a:t>Connection Service state machine for the NSI message exchange (Inder)</a:t>
            </a:r>
            <a:endParaRPr lang="en-US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2 pm - 4 pm</a:t>
            </a:r>
            <a:endParaRPr lang="en-US" sz="1600" dirty="0" smtClean="0"/>
          </a:p>
          <a:p>
            <a:r>
              <a:rPr lang="en-GB" sz="1600" dirty="0" smtClean="0"/>
              <a:t>NSI Connection Service discussion – review:</a:t>
            </a:r>
            <a:endParaRPr lang="en-US" sz="1600" dirty="0" smtClean="0"/>
          </a:p>
          <a:p>
            <a:pPr lvl="1"/>
            <a:r>
              <a:rPr lang="en-GB" sz="1600" dirty="0" smtClean="0"/>
              <a:t>Agree set of parameters associated with each primitive (Guy – Jerry?)</a:t>
            </a:r>
            <a:endParaRPr lang="en-US" sz="1600" dirty="0" smtClean="0"/>
          </a:p>
          <a:p>
            <a:pPr lvl="1"/>
            <a:r>
              <a:rPr lang="en-GB" sz="1600" dirty="0" smtClean="0"/>
              <a:t>Service definition (how to use with protocol) (Jerry)</a:t>
            </a:r>
            <a:endParaRPr lang="en-US" sz="1600" dirty="0" smtClean="0"/>
          </a:p>
          <a:p>
            <a:pPr lvl="1"/>
            <a:r>
              <a:rPr lang="en-GB" sz="1600" dirty="0" err="1" smtClean="0"/>
              <a:t>STPs</a:t>
            </a:r>
            <a:r>
              <a:rPr lang="en-GB" sz="1600" dirty="0" smtClean="0"/>
              <a:t> (Tomohiro)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03848" y="1196752"/>
            <a:ext cx="2160240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3848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47864" y="3789040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779912" y="2708920"/>
            <a:ext cx="1008112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355976" y="3789040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815916" y="1844824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547664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59732" y="4725144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716016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860032" y="6309320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4088" y="4725144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5940152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195736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3779912" y="126876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779912" y="3212976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940152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95736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292080" y="522920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/>
          <p:cNvCxnSpPr>
            <a:stCxn id="26" idx="2"/>
            <a:endCxn id="10" idx="0"/>
          </p:cNvCxnSpPr>
          <p:nvPr/>
        </p:nvCxnSpPr>
        <p:spPr>
          <a:xfrm rot="5400000">
            <a:off x="3977934" y="3483006"/>
            <a:ext cx="144016" cy="46805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6" idx="2"/>
            <a:endCxn id="12" idx="0"/>
          </p:cNvCxnSpPr>
          <p:nvPr/>
        </p:nvCxnSpPr>
        <p:spPr>
          <a:xfrm rot="16200000" flipH="1">
            <a:off x="4481990" y="3447002"/>
            <a:ext cx="144016" cy="54006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1" idx="2"/>
            <a:endCxn id="26" idx="0"/>
          </p:cNvCxnSpPr>
          <p:nvPr/>
        </p:nvCxnSpPr>
        <p:spPr>
          <a:xfrm rot="5400000">
            <a:off x="4211960" y="3140968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11" idx="0"/>
          </p:cNvCxnSpPr>
          <p:nvPr/>
        </p:nvCxnSpPr>
        <p:spPr>
          <a:xfrm rot="5400000">
            <a:off x="4031940" y="2456892"/>
            <a:ext cx="5040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0" idx="2"/>
            <a:endCxn id="17" idx="0"/>
          </p:cNvCxnSpPr>
          <p:nvPr/>
        </p:nvCxnSpPr>
        <p:spPr>
          <a:xfrm rot="5400000">
            <a:off x="2933818" y="3843046"/>
            <a:ext cx="576064" cy="11881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2" idx="2"/>
            <a:endCxn id="21" idx="0"/>
          </p:cNvCxnSpPr>
          <p:nvPr/>
        </p:nvCxnSpPr>
        <p:spPr>
          <a:xfrm rot="16200000" flipH="1">
            <a:off x="5040052" y="3933056"/>
            <a:ext cx="576064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rot="5400000">
            <a:off x="2447764" y="5265204"/>
            <a:ext cx="36004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30" idx="0"/>
          </p:cNvCxnSpPr>
          <p:nvPr/>
        </p:nvCxnSpPr>
        <p:spPr>
          <a:xfrm rot="5400000">
            <a:off x="5724128" y="5157192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0" idx="2"/>
            <a:endCxn id="28" idx="0"/>
          </p:cNvCxnSpPr>
          <p:nvPr/>
        </p:nvCxnSpPr>
        <p:spPr>
          <a:xfrm rot="16200000" flipH="1">
            <a:off x="5940152" y="5517232"/>
            <a:ext cx="288032" cy="57606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0" idx="2"/>
            <a:endCxn id="20" idx="0"/>
          </p:cNvCxnSpPr>
          <p:nvPr/>
        </p:nvCxnSpPr>
        <p:spPr>
          <a:xfrm rot="5400000">
            <a:off x="5256076" y="5769260"/>
            <a:ext cx="648072" cy="4320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0" idx="2"/>
          </p:cNvCxnSpPr>
          <p:nvPr/>
        </p:nvCxnSpPr>
        <p:spPr>
          <a:xfrm rot="5400000">
            <a:off x="5292080" y="6741368"/>
            <a:ext cx="1440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rot="5400000">
            <a:off x="4211960" y="1772816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10801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NS with Ultimate Requester(UR),</a:t>
            </a:r>
            <a:r>
              <a:rPr kumimoji="1" lang="en-US" altLang="ja-JP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Ultimate Provider(UP) and Aggregator (AG)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179512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241176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Scheduled</a:t>
            </a:r>
            <a:endParaRPr kumimoji="1" lang="ja-JP" altLang="en-US" sz="1600" dirty="0"/>
          </a:p>
        </p:txBody>
      </p:sp>
      <p:sp>
        <p:nvSpPr>
          <p:cNvPr id="16" name="円/楕円 15"/>
          <p:cNvSpPr/>
          <p:nvPr/>
        </p:nvSpPr>
        <p:spPr>
          <a:xfrm>
            <a:off x="4067944" y="299695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Idle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299695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29208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Auto</a:t>
            </a:r>
          </a:p>
          <a:p>
            <a:pPr algn="ctr"/>
            <a:r>
              <a:rPr lang="en-US" altLang="ja-JP" sz="1600" dirty="0" smtClean="0"/>
              <a:t>Start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4067944" y="443711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043608" y="155679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5"/>
            <a:endCxn id="16" idx="1"/>
          </p:cNvCxnSpPr>
          <p:nvPr/>
        </p:nvCxnSpPr>
        <p:spPr>
          <a:xfrm rot="16200000" flipH="1">
            <a:off x="3041300" y="1970308"/>
            <a:ext cx="1261200" cy="10451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4"/>
            <a:endCxn id="19" idx="0"/>
          </p:cNvCxnSpPr>
          <p:nvPr/>
        </p:nvCxnSpPr>
        <p:spPr>
          <a:xfrm rot="5400000">
            <a:off x="4211960" y="4149080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線コネクタ 40"/>
          <p:cNvCxnSpPr>
            <a:stCxn id="16" idx="7"/>
            <a:endCxn id="17" idx="1"/>
          </p:cNvCxnSpPr>
          <p:nvPr/>
        </p:nvCxnSpPr>
        <p:spPr>
          <a:xfrm rot="5400000" flipH="1" flipV="1">
            <a:off x="6516216" y="1412776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stCxn id="17" idx="3"/>
            <a:endCxn id="16" idx="5"/>
          </p:cNvCxnSpPr>
          <p:nvPr/>
        </p:nvCxnSpPr>
        <p:spPr>
          <a:xfrm rot="5400000">
            <a:off x="6516216" y="2023784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6228184" y="2564904"/>
            <a:ext cx="1008112" cy="36004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6"/>
            <a:endCxn id="18" idx="2"/>
          </p:cNvCxnSpPr>
          <p:nvPr/>
        </p:nvCxnSpPr>
        <p:spPr>
          <a:xfrm>
            <a:off x="3275856" y="1556792"/>
            <a:ext cx="201622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156176" y="1556792"/>
            <a:ext cx="2376264" cy="144016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58"/>
          <p:cNvGrpSpPr/>
          <p:nvPr/>
        </p:nvGrpSpPr>
        <p:grpSpPr>
          <a:xfrm>
            <a:off x="3419872" y="1052736"/>
            <a:ext cx="1584176" cy="432048"/>
            <a:chOff x="3851920" y="476672"/>
            <a:chExt cx="1440160" cy="432048"/>
          </a:xfrm>
        </p:grpSpPr>
        <p:sp>
          <p:nvSpPr>
            <p:cNvPr id="60" name="正方形/長方形 5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64"/>
          <p:cNvGrpSpPr/>
          <p:nvPr/>
        </p:nvGrpSpPr>
        <p:grpSpPr>
          <a:xfrm>
            <a:off x="6804248" y="980728"/>
            <a:ext cx="1944216" cy="648072"/>
            <a:chOff x="3851920" y="476672"/>
            <a:chExt cx="1440160" cy="555490"/>
          </a:xfrm>
        </p:grpSpPr>
        <p:sp>
          <p:nvSpPr>
            <p:cNvPr id="66" name="正方形/長方形 6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851920" y="692696"/>
              <a:ext cx="1440160" cy="3394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</a:t>
              </a:r>
            </a:p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67"/>
          <p:cNvGrpSpPr/>
          <p:nvPr/>
        </p:nvGrpSpPr>
        <p:grpSpPr>
          <a:xfrm>
            <a:off x="5148064" y="2924944"/>
            <a:ext cx="2808312" cy="432048"/>
            <a:chOff x="3851920" y="476672"/>
            <a:chExt cx="1440160" cy="432048"/>
          </a:xfrm>
        </p:grpSpPr>
        <p:sp>
          <p:nvSpPr>
            <p:cNvPr id="69" name="正方形/長方形 6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provision_succeed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0"/>
          <p:cNvGrpSpPr/>
          <p:nvPr/>
        </p:nvGrpSpPr>
        <p:grpSpPr>
          <a:xfrm>
            <a:off x="899592" y="764704"/>
            <a:ext cx="1584176" cy="576064"/>
            <a:chOff x="3851920" y="332656"/>
            <a:chExt cx="1440160" cy="576064"/>
          </a:xfrm>
        </p:grpSpPr>
        <p:sp>
          <p:nvSpPr>
            <p:cNvPr id="72" name="正方形/長方形 71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ok)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rsv.ok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5148064" y="3501008"/>
            <a:ext cx="2808312" cy="432048"/>
            <a:chOff x="3851920" y="476672"/>
            <a:chExt cx="1440160" cy="432048"/>
          </a:xfrm>
        </p:grpSpPr>
        <p:sp>
          <p:nvSpPr>
            <p:cNvPr id="87" name="正方形/長方形 8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91"/>
          <p:cNvGrpSpPr/>
          <p:nvPr/>
        </p:nvGrpSpPr>
        <p:grpSpPr>
          <a:xfrm>
            <a:off x="3419872" y="1772816"/>
            <a:ext cx="1152128" cy="432048"/>
            <a:chOff x="3851920" y="476672"/>
            <a:chExt cx="1440160" cy="432048"/>
          </a:xfrm>
        </p:grpSpPr>
        <p:sp>
          <p:nvSpPr>
            <p:cNvPr id="93" name="正方形/長方形 9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94"/>
          <p:cNvGrpSpPr/>
          <p:nvPr/>
        </p:nvGrpSpPr>
        <p:grpSpPr>
          <a:xfrm>
            <a:off x="4572000" y="4005064"/>
            <a:ext cx="1008112" cy="432048"/>
            <a:chOff x="3851920" y="476672"/>
            <a:chExt cx="1440160" cy="432048"/>
          </a:xfrm>
        </p:grpSpPr>
        <p:sp>
          <p:nvSpPr>
            <p:cNvPr id="96" name="正方形/長方形 9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61"/>
          <p:cNvGrpSpPr/>
          <p:nvPr/>
        </p:nvGrpSpPr>
        <p:grpSpPr>
          <a:xfrm>
            <a:off x="611560" y="5545685"/>
            <a:ext cx="1080120" cy="432048"/>
            <a:chOff x="3851920" y="476672"/>
            <a:chExt cx="1440160" cy="432048"/>
          </a:xfrm>
        </p:grpSpPr>
        <p:sp>
          <p:nvSpPr>
            <p:cNvPr id="99" name="正方形/長方形 9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2123728" y="5484420"/>
            <a:ext cx="6336704" cy="11849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  <a:p>
            <a:r>
              <a:rPr lang="en-US" altLang="ja-JP" sz="11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(event): internal event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,: “all” condition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655713" y="188640"/>
            <a:ext cx="576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Sample Ultimate Provider </a:t>
            </a:r>
            <a:r>
              <a:rPr lang="en-US" altLang="ja-JP" sz="2400" dirty="0" smtClean="0"/>
              <a:t>with NSI messages</a:t>
            </a:r>
            <a:endParaRPr kumimoji="1" lang="ja-JP" altLang="en-US" sz="2400" dirty="0"/>
          </a:p>
        </p:txBody>
      </p:sp>
      <p:grpSp>
        <p:nvGrpSpPr>
          <p:cNvPr id="11" name="グループ化 70"/>
          <p:cNvGrpSpPr/>
          <p:nvPr/>
        </p:nvGrpSpPr>
        <p:grpSpPr>
          <a:xfrm>
            <a:off x="1907704" y="3429000"/>
            <a:ext cx="1584176" cy="576064"/>
            <a:chOff x="3851920" y="332656"/>
            <a:chExt cx="1440160" cy="576064"/>
          </a:xfrm>
        </p:grpSpPr>
        <p:sp>
          <p:nvSpPr>
            <p:cNvPr id="58" name="正方形/長方形 57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ng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94"/>
          <p:cNvGrpSpPr/>
          <p:nvPr/>
        </p:nvGrpSpPr>
        <p:grpSpPr>
          <a:xfrm>
            <a:off x="6156176" y="4725144"/>
            <a:ext cx="2448272" cy="432048"/>
            <a:chOff x="3851920" y="476672"/>
            <a:chExt cx="1440160" cy="432048"/>
          </a:xfrm>
        </p:grpSpPr>
        <p:sp>
          <p:nvSpPr>
            <p:cNvPr id="63" name="正方形/長方形 6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グループ化 67"/>
          <p:cNvGrpSpPr/>
          <p:nvPr/>
        </p:nvGrpSpPr>
        <p:grpSpPr>
          <a:xfrm flipH="1">
            <a:off x="1619672" y="4365104"/>
            <a:ext cx="2232248" cy="432048"/>
            <a:chOff x="3851920" y="476672"/>
            <a:chExt cx="1440160" cy="432048"/>
          </a:xfrm>
        </p:grpSpPr>
        <p:sp>
          <p:nvSpPr>
            <p:cNvPr id="124" name="正方形/長方形 12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6" name="円/楕円 125"/>
          <p:cNvSpPr/>
          <p:nvPr/>
        </p:nvSpPr>
        <p:spPr>
          <a:xfrm>
            <a:off x="683568" y="4437112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cxnSp>
        <p:nvCxnSpPr>
          <p:cNvPr id="128" name="直線矢印コネクタ 127"/>
          <p:cNvCxnSpPr>
            <a:stCxn id="126" idx="6"/>
            <a:endCxn id="19" idx="2"/>
          </p:cNvCxnSpPr>
          <p:nvPr/>
        </p:nvCxnSpPr>
        <p:spPr>
          <a:xfrm>
            <a:off x="1547664" y="4869160"/>
            <a:ext cx="25202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2339752" y="4581128"/>
            <a:ext cx="1512168" cy="21602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267744" y="47971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62" name="円弧 61"/>
          <p:cNvSpPr/>
          <p:nvPr/>
        </p:nvSpPr>
        <p:spPr>
          <a:xfrm>
            <a:off x="3563888" y="3140968"/>
            <a:ext cx="576064" cy="576064"/>
          </a:xfrm>
          <a:prstGeom prst="arc">
            <a:avLst>
              <a:gd name="adj1" fmla="val 2174066"/>
              <a:gd name="adj2" fmla="val 1968665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67"/>
          <p:cNvGrpSpPr/>
          <p:nvPr/>
        </p:nvGrpSpPr>
        <p:grpSpPr>
          <a:xfrm>
            <a:off x="1403648" y="2780928"/>
            <a:ext cx="2376264" cy="432048"/>
            <a:chOff x="3851920" y="476672"/>
            <a:chExt cx="1440160" cy="432048"/>
          </a:xfrm>
        </p:grpSpPr>
        <p:sp>
          <p:nvSpPr>
            <p:cNvPr id="68" name="正方形/長方形 67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provision_failed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prov.fl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74" name="直線矢印コネクタ 73"/>
          <p:cNvCxnSpPr>
            <a:stCxn id="18" idx="3"/>
            <a:endCxn id="16" idx="0"/>
          </p:cNvCxnSpPr>
          <p:nvPr/>
        </p:nvCxnSpPr>
        <p:spPr>
          <a:xfrm rot="5400000">
            <a:off x="4391980" y="1970308"/>
            <a:ext cx="1134656" cy="918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67"/>
          <p:cNvGrpSpPr/>
          <p:nvPr/>
        </p:nvGrpSpPr>
        <p:grpSpPr>
          <a:xfrm>
            <a:off x="5220072" y="2132856"/>
            <a:ext cx="2808312" cy="432048"/>
            <a:chOff x="3851920" y="476672"/>
            <a:chExt cx="1440160" cy="432048"/>
          </a:xfrm>
        </p:grpSpPr>
        <p:sp>
          <p:nvSpPr>
            <p:cNvPr id="76" name="正方形/長方形 7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provision_failed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prov.fl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79" name="曲線コネクタ 78"/>
          <p:cNvCxnSpPr>
            <a:stCxn id="9" idx="4"/>
          </p:cNvCxnSpPr>
          <p:nvPr/>
        </p:nvCxnSpPr>
        <p:spPr>
          <a:xfrm rot="16200000" flipH="1">
            <a:off x="971600" y="1628800"/>
            <a:ext cx="2736304" cy="3456384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67"/>
          <p:cNvGrpSpPr/>
          <p:nvPr/>
        </p:nvGrpSpPr>
        <p:grpSpPr>
          <a:xfrm>
            <a:off x="3635896" y="4149080"/>
            <a:ext cx="1296144" cy="432048"/>
            <a:chOff x="3851920" y="476672"/>
            <a:chExt cx="1440160" cy="432048"/>
          </a:xfrm>
        </p:grpSpPr>
        <p:sp>
          <p:nvSpPr>
            <p:cNvPr id="116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85"/>
          <p:cNvGrpSpPr/>
          <p:nvPr/>
        </p:nvGrpSpPr>
        <p:grpSpPr>
          <a:xfrm>
            <a:off x="1187624" y="4149080"/>
            <a:ext cx="1512168" cy="432048"/>
            <a:chOff x="3851920" y="476672"/>
            <a:chExt cx="1440160" cy="432048"/>
          </a:xfrm>
        </p:grpSpPr>
        <p:sp>
          <p:nvSpPr>
            <p:cNvPr id="122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37" name="直線矢印コネクタ 136"/>
          <p:cNvCxnSpPr>
            <a:stCxn id="9" idx="5"/>
            <a:endCxn id="92" idx="7"/>
          </p:cNvCxnSpPr>
          <p:nvPr/>
        </p:nvCxnSpPr>
        <p:spPr>
          <a:xfrm rot="16200000" flipH="1">
            <a:off x="1349112" y="2294344"/>
            <a:ext cx="1189192" cy="1765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H="1">
            <a:off x="323528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77072"/>
            <a:ext cx="151216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932040" y="3645024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99792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563888" y="407707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58"/>
          <p:cNvGrpSpPr/>
          <p:nvPr/>
        </p:nvGrpSpPr>
        <p:grpSpPr>
          <a:xfrm>
            <a:off x="4283968" y="1484784"/>
            <a:ext cx="1728192" cy="432048"/>
            <a:chOff x="3851920" y="476672"/>
            <a:chExt cx="1440160" cy="432048"/>
          </a:xfrm>
        </p:grpSpPr>
        <p:sp>
          <p:nvSpPr>
            <p:cNvPr id="59" name="正方形/長方形 5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64"/>
          <p:cNvGrpSpPr/>
          <p:nvPr/>
        </p:nvGrpSpPr>
        <p:grpSpPr>
          <a:xfrm>
            <a:off x="6588224" y="1484784"/>
            <a:ext cx="1944216" cy="432048"/>
            <a:chOff x="3851920" y="476672"/>
            <a:chExt cx="1440160" cy="432048"/>
          </a:xfrm>
        </p:grpSpPr>
        <p:sp>
          <p:nvSpPr>
            <p:cNvPr id="68" name="正方形/長方形 67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4283968" y="2636912"/>
            <a:ext cx="1728192" cy="432048"/>
            <a:chOff x="3851920" y="476672"/>
            <a:chExt cx="1440160" cy="432048"/>
          </a:xfrm>
        </p:grpSpPr>
        <p:sp>
          <p:nvSpPr>
            <p:cNvPr id="71" name="正方形/長方形 7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8"/>
          <p:cNvGrpSpPr/>
          <p:nvPr/>
        </p:nvGrpSpPr>
        <p:grpSpPr>
          <a:xfrm>
            <a:off x="6660232" y="2636912"/>
            <a:ext cx="1512168" cy="432048"/>
            <a:chOff x="3851920" y="476672"/>
            <a:chExt cx="1440160" cy="432048"/>
          </a:xfrm>
        </p:grpSpPr>
        <p:sp>
          <p:nvSpPr>
            <p:cNvPr id="77" name="正方形/長方形 7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70"/>
          <p:cNvGrpSpPr/>
          <p:nvPr/>
        </p:nvGrpSpPr>
        <p:grpSpPr>
          <a:xfrm>
            <a:off x="1259632" y="1772816"/>
            <a:ext cx="1728192" cy="432048"/>
            <a:chOff x="3851920" y="476672"/>
            <a:chExt cx="1440160" cy="432048"/>
          </a:xfrm>
        </p:grpSpPr>
        <p:sp>
          <p:nvSpPr>
            <p:cNvPr id="112" name="正方形/長方形 11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79"/>
          <p:cNvGrpSpPr/>
          <p:nvPr/>
        </p:nvGrpSpPr>
        <p:grpSpPr>
          <a:xfrm>
            <a:off x="611561" y="2852936"/>
            <a:ext cx="1296144" cy="648072"/>
            <a:chOff x="3851920" y="476672"/>
            <a:chExt cx="1440160" cy="648072"/>
          </a:xfrm>
        </p:grpSpPr>
        <p:sp>
          <p:nvSpPr>
            <p:cNvPr id="115" name="正方形/長方形 114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&lt;rsv.ng&amp;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3851920" y="692696"/>
              <a:ext cx="1440160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グループ化 82"/>
          <p:cNvGrpSpPr/>
          <p:nvPr/>
        </p:nvGrpSpPr>
        <p:grpSpPr>
          <a:xfrm>
            <a:off x="1115616" y="1124744"/>
            <a:ext cx="1872208" cy="432048"/>
            <a:chOff x="3851920" y="476672"/>
            <a:chExt cx="1440160" cy="432048"/>
          </a:xfrm>
        </p:grpSpPr>
        <p:sp>
          <p:nvSpPr>
            <p:cNvPr id="121" name="正方形/長方形 12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1478698" y="188640"/>
            <a:ext cx="611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Sample Aggregator</a:t>
            </a:r>
            <a:r>
              <a:rPr kumimoji="1" lang="en-US" altLang="ja-JP" sz="2400" dirty="0" smtClean="0"/>
              <a:t>  function with NSI messages</a:t>
            </a:r>
            <a:endParaRPr kumimoji="1" lang="ja-JP" altLang="en-US" sz="2400" dirty="0"/>
          </a:p>
        </p:txBody>
      </p:sp>
      <p:grpSp>
        <p:nvGrpSpPr>
          <p:cNvPr id="12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131" name="正方形/長方形 13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3" name="正方形/長方形 132"/>
          <p:cNvSpPr/>
          <p:nvPr/>
        </p:nvSpPr>
        <p:spPr>
          <a:xfrm>
            <a:off x="2123728" y="4951911"/>
            <a:ext cx="6336704" cy="169277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*: for input, receive from all children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output, send to all children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&amp;: received one or more rcv.ng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Note: here, downstream agent is assumed to return cncl.cf 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(or ignore </a:t>
            </a:r>
            <a:r>
              <a:rPr lang="en-US" altLang="ja-JP" sz="11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cncl.rq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for the orange case)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there is no corresponding reservation.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cxnSp>
        <p:nvCxnSpPr>
          <p:cNvPr id="54" name="直線矢印コネクタ 53"/>
          <p:cNvCxnSpPr>
            <a:stCxn id="18" idx="4"/>
            <a:endCxn id="19" idx="0"/>
          </p:cNvCxnSpPr>
          <p:nvPr/>
        </p:nvCxnSpPr>
        <p:spPr>
          <a:xfrm rot="5400000">
            <a:off x="5580112" y="2276872"/>
            <a:ext cx="129614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79"/>
          <p:cNvGrpSpPr/>
          <p:nvPr/>
        </p:nvGrpSpPr>
        <p:grpSpPr>
          <a:xfrm>
            <a:off x="6300192" y="1988840"/>
            <a:ext cx="1296144" cy="648072"/>
            <a:chOff x="3851920" y="476672"/>
            <a:chExt cx="1440160" cy="648072"/>
          </a:xfrm>
        </p:grpSpPr>
        <p:sp>
          <p:nvSpPr>
            <p:cNvPr id="63" name="正方形/長方形 6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prov.fl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851920" y="692696"/>
              <a:ext cx="1440160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prov.fl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sz="1800" dirty="0" smtClean="0"/>
              <a:t>Two main error classes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1800" dirty="0" smtClean="0"/>
              <a:t>The service fails to meet the committed service characteristics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1800" dirty="0" smtClean="0"/>
              <a:t>Either RA or PA becomes unreachable to exchange CS messages</a:t>
            </a:r>
          </a:p>
          <a:p>
            <a:pPr marL="571500" indent="-457200"/>
            <a:r>
              <a:rPr lang="en-US" sz="1800" dirty="0" smtClean="0"/>
              <a:t>Thoughts on error handling philosophy</a:t>
            </a:r>
          </a:p>
          <a:p>
            <a:pPr marL="685800" lvl="1" indent="-457200"/>
            <a:r>
              <a:rPr lang="en-US" sz="1800" dirty="0" smtClean="0"/>
              <a:t>If cannot meet committed service characteristics</a:t>
            </a:r>
          </a:p>
          <a:p>
            <a:pPr marL="914400" lvl="2" indent="-457200"/>
            <a:r>
              <a:rPr lang="en-US" sz="1800" dirty="0" smtClean="0"/>
              <a:t>Release or Cancel the connection, depending on the situation</a:t>
            </a:r>
          </a:p>
          <a:p>
            <a:pPr marL="914400" lvl="2" indent="-457200"/>
            <a:r>
              <a:rPr lang="en-US" sz="1800" dirty="0" smtClean="0"/>
              <a:t>Includes scenarios where the service request is response exceeds expected time.</a:t>
            </a:r>
          </a:p>
          <a:p>
            <a:pPr marL="914400" lvl="2" indent="-457200"/>
            <a:r>
              <a:rPr lang="en-US" sz="1800" dirty="0" smtClean="0"/>
              <a:t>How and Why?</a:t>
            </a:r>
          </a:p>
          <a:p>
            <a:pPr marL="685800" lvl="1" indent="-457200"/>
            <a:r>
              <a:rPr lang="en-US" sz="1800" dirty="0" smtClean="0"/>
              <a:t>If RA or PA becomes unreachable</a:t>
            </a:r>
          </a:p>
          <a:p>
            <a:pPr marL="914400" lvl="2" indent="-457200"/>
            <a:r>
              <a:rPr lang="en-US" sz="1800" dirty="0" smtClean="0"/>
              <a:t>Depends on the state and the message</a:t>
            </a:r>
          </a:p>
          <a:p>
            <a:pPr marL="914400" lvl="2" indent="-457200"/>
            <a:r>
              <a:rPr lang="en-US" sz="1800" dirty="0" smtClean="0"/>
              <a:t>Could result in one side clearing the state machine</a:t>
            </a:r>
          </a:p>
          <a:p>
            <a:pPr marL="914400" lvl="2" indent="-457200"/>
            <a:r>
              <a:rPr lang="en-US" sz="1800" dirty="0" smtClean="0"/>
              <a:t>How does the other side recover and synchronize?</a:t>
            </a:r>
          </a:p>
          <a:p>
            <a:pPr marL="1143000" lvl="3" indent="-457200"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delivery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underlying reliable transport is not able to deliver the message</a:t>
            </a:r>
          </a:p>
          <a:p>
            <a:pPr lvl="1"/>
            <a:r>
              <a:rPr lang="en-US" dirty="0" smtClean="0"/>
              <a:t>Error notification by underlying transport layer</a:t>
            </a:r>
          </a:p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Error code, if included, provides guidance on the option to pursue</a:t>
            </a:r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Retry for N number of tries, wait for T time each retry</a:t>
            </a:r>
          </a:p>
          <a:p>
            <a:pPr lvl="1"/>
            <a:r>
              <a:rPr lang="en-US" dirty="0" smtClean="0"/>
              <a:t>Generate an internal state machine event, and transition to a stable state</a:t>
            </a:r>
          </a:p>
          <a:p>
            <a:pPr lvl="1"/>
            <a:r>
              <a:rPr lang="en-US" dirty="0" smtClean="0"/>
              <a:t>Provider suggested cancel? (notification or explicit)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Reasons</a:t>
            </a:r>
          </a:p>
          <a:p>
            <a:pPr lvl="1"/>
            <a:r>
              <a:rPr lang="en-US" dirty="0" smtClean="0"/>
              <a:t>Data Plane failure</a:t>
            </a:r>
          </a:p>
          <a:p>
            <a:pPr lvl="2"/>
            <a:r>
              <a:rPr lang="en-US" dirty="0" smtClean="0"/>
              <a:t>Fiber cut, maintenance mode, router failure</a:t>
            </a:r>
          </a:p>
          <a:p>
            <a:r>
              <a:rPr lang="en-US" dirty="0" smtClean="0"/>
              <a:t>Duration of failure</a:t>
            </a:r>
          </a:p>
          <a:p>
            <a:pPr lvl="1"/>
            <a:r>
              <a:rPr lang="en-US" dirty="0" smtClean="0"/>
              <a:t>Transient</a:t>
            </a:r>
          </a:p>
          <a:p>
            <a:pPr lvl="1"/>
            <a:r>
              <a:rPr lang="en-US" dirty="0" smtClean="0"/>
              <a:t>Long-term</a:t>
            </a:r>
          </a:p>
          <a:p>
            <a:r>
              <a:rPr lang="en-US" dirty="0" smtClean="0"/>
              <a:t>Place of detection</a:t>
            </a:r>
          </a:p>
          <a:p>
            <a:pPr lvl="1"/>
            <a:r>
              <a:rPr lang="en-US" dirty="0" smtClean="0"/>
              <a:t>Intermediate NSA (PA/NRM combination)</a:t>
            </a:r>
          </a:p>
          <a:p>
            <a:pPr lvl="1"/>
            <a:r>
              <a:rPr lang="en-US" dirty="0" smtClean="0"/>
              <a:t>Originating/Destination RA (Application/end-node)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Transition to the closest stable state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 for NSI and Connection Services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 smtClean="0"/>
              <a:t>NSI Transport protocol selection/specification  [John </a:t>
            </a:r>
            <a:r>
              <a:rPr lang="en-US" sz="1400" dirty="0" err="1" smtClean="0"/>
              <a:t>Macauley</a:t>
            </a:r>
            <a:r>
              <a:rPr lang="en-US" sz="1400" dirty="0" smtClean="0"/>
              <a:t>, </a:t>
            </a:r>
          </a:p>
          <a:p>
            <a:pPr>
              <a:defRPr/>
            </a:pPr>
            <a:r>
              <a:rPr lang="en-US" sz="1400" dirty="0" smtClean="0"/>
              <a:t>Connection Service Protocol</a:t>
            </a:r>
          </a:p>
          <a:p>
            <a:pPr lvl="1">
              <a:defRPr/>
            </a:pPr>
            <a:r>
              <a:rPr lang="en-US" sz="1400" dirty="0" smtClean="0"/>
              <a:t>Different “services” supported</a:t>
            </a:r>
          </a:p>
          <a:p>
            <a:pPr lvl="2">
              <a:defRPr/>
            </a:pPr>
            <a:r>
              <a:rPr lang="en-US" sz="1400" dirty="0" smtClean="0"/>
              <a:t>On-demand, Scheduled, Auto-start, Manual-start etc.</a:t>
            </a:r>
          </a:p>
          <a:p>
            <a:pPr lvl="2">
              <a:defRPr/>
            </a:pPr>
            <a:r>
              <a:rPr lang="en-US" sz="1400" dirty="0" smtClean="0"/>
              <a:t>Behavior needs to be defined and agreed upon</a:t>
            </a:r>
          </a:p>
          <a:p>
            <a:pPr lvl="1">
              <a:defRPr/>
            </a:pPr>
            <a:r>
              <a:rPr lang="en-US" sz="1400" dirty="0" smtClean="0"/>
              <a:t>State machine</a:t>
            </a:r>
          </a:p>
          <a:p>
            <a:pPr lvl="2">
              <a:defRPr/>
            </a:pPr>
            <a:r>
              <a:rPr lang="en-US" sz="1400" dirty="0" smtClean="0"/>
              <a:t>RA to PA</a:t>
            </a:r>
          </a:p>
          <a:p>
            <a:pPr lvl="2">
              <a:defRPr/>
            </a:pPr>
            <a:r>
              <a:rPr lang="en-US" sz="1400" dirty="0" smtClean="0"/>
              <a:t>Service Tree processing</a:t>
            </a:r>
          </a:p>
          <a:p>
            <a:pPr lvl="1">
              <a:defRPr/>
            </a:pPr>
            <a:r>
              <a:rPr lang="en-US" sz="1400" dirty="0" smtClean="0"/>
              <a:t>Primitives and messaging</a:t>
            </a:r>
          </a:p>
          <a:p>
            <a:pPr lvl="1">
              <a:defRPr/>
            </a:pPr>
            <a:r>
              <a:rPr lang="en-US" sz="1400" dirty="0" smtClean="0"/>
              <a:t>Service Definitions</a:t>
            </a:r>
          </a:p>
          <a:p>
            <a:pPr lvl="1">
              <a:defRPr/>
            </a:pPr>
            <a:r>
              <a:rPr lang="en-US" sz="1400" dirty="0" smtClean="0"/>
              <a:t>STP details (and connection to topology)</a:t>
            </a:r>
          </a:p>
          <a:p>
            <a:pPr lvl="1">
              <a:defRPr/>
            </a:pPr>
            <a:r>
              <a:rPr lang="en-US" sz="1400" dirty="0" smtClean="0"/>
              <a:t>Error Handling</a:t>
            </a:r>
          </a:p>
          <a:p>
            <a:pPr lvl="1">
              <a:defRPr/>
            </a:pPr>
            <a:r>
              <a:rPr lang="en-US" sz="1400" dirty="0" smtClean="0"/>
              <a:t>Identifiers</a:t>
            </a:r>
          </a:p>
          <a:p>
            <a:pPr>
              <a:defRPr/>
            </a:pPr>
            <a:r>
              <a:rPr lang="en-US" sz="1400" dirty="0" smtClean="0"/>
              <a:t>Prototype implementation</a:t>
            </a:r>
          </a:p>
          <a:p>
            <a:pPr lvl="1">
              <a:defRPr/>
            </a:pPr>
            <a:r>
              <a:rPr lang="en-US" sz="1400" dirty="0" smtClean="0"/>
              <a:t>interoperability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358008"/>
            <a:ext cx="8229600" cy="71095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 Berkeley state machines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03848" y="1196752"/>
            <a:ext cx="2160240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3848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547664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716016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5940152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195736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3779912" y="126876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779912" y="3212976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940152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95736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292080" y="522920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rot="5400000">
            <a:off x="3527884" y="2456892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rot="5400000">
            <a:off x="2555776" y="3717032"/>
            <a:ext cx="1800200" cy="16561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 rot="16200000" flipH="1">
            <a:off x="4247964" y="3681028"/>
            <a:ext cx="1584176" cy="15121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0" idx="2"/>
          </p:cNvCxnSpPr>
          <p:nvPr/>
        </p:nvCxnSpPr>
        <p:spPr>
          <a:xfrm rot="5400000">
            <a:off x="5004048" y="6021288"/>
            <a:ext cx="1152128" cy="4320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108012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smtClean="0"/>
              <a:t>If we do not introduce PA/RA state machines, UR, AG, UP are modeled to directly send/receive NSI messages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線コネクタ 44"/>
          <p:cNvCxnSpPr>
            <a:stCxn id="30" idx="2"/>
            <a:endCxn id="28" idx="0"/>
          </p:cNvCxnSpPr>
          <p:nvPr/>
        </p:nvCxnSpPr>
        <p:spPr>
          <a:xfrm rot="16200000" flipH="1">
            <a:off x="5940152" y="5517232"/>
            <a:ext cx="288032" cy="57606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179512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241176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Scheduled</a:t>
            </a:r>
            <a:endParaRPr kumimoji="1" lang="ja-JP" altLang="en-US" sz="1600" dirty="0"/>
          </a:p>
        </p:txBody>
      </p:sp>
      <p:sp>
        <p:nvSpPr>
          <p:cNvPr id="16" name="円/楕円 15"/>
          <p:cNvSpPr/>
          <p:nvPr/>
        </p:nvSpPr>
        <p:spPr>
          <a:xfrm>
            <a:off x="4067944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Idle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29208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Auto</a:t>
            </a:r>
          </a:p>
          <a:p>
            <a:pPr algn="ctr"/>
            <a:r>
              <a:rPr lang="en-US" altLang="ja-JP" sz="1600" dirty="0" smtClean="0"/>
              <a:t>Start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4067944" y="378904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043608" y="155679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5"/>
            <a:endCxn id="16" idx="1"/>
          </p:cNvCxnSpPr>
          <p:nvPr/>
        </p:nvCxnSpPr>
        <p:spPr>
          <a:xfrm rot="16200000" flipH="1">
            <a:off x="3365336" y="1646272"/>
            <a:ext cx="613128" cy="10451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4"/>
            <a:endCxn id="19" idx="0"/>
          </p:cNvCxnSpPr>
          <p:nvPr/>
        </p:nvCxnSpPr>
        <p:spPr>
          <a:xfrm rot="5400000">
            <a:off x="4211960" y="3501008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線コネクタ 40"/>
          <p:cNvCxnSpPr>
            <a:stCxn id="16" idx="7"/>
            <a:endCxn id="17" idx="1"/>
          </p:cNvCxnSpPr>
          <p:nvPr/>
        </p:nvCxnSpPr>
        <p:spPr>
          <a:xfrm rot="5400000" flipH="1" flipV="1">
            <a:off x="6516216" y="764704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stCxn id="17" idx="3"/>
            <a:endCxn id="16" idx="5"/>
          </p:cNvCxnSpPr>
          <p:nvPr/>
        </p:nvCxnSpPr>
        <p:spPr>
          <a:xfrm rot="5400000">
            <a:off x="6516216" y="1375712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6228184" y="1916832"/>
            <a:ext cx="1008112" cy="36004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6"/>
            <a:endCxn id="18" idx="2"/>
          </p:cNvCxnSpPr>
          <p:nvPr/>
        </p:nvCxnSpPr>
        <p:spPr>
          <a:xfrm>
            <a:off x="3275856" y="1556792"/>
            <a:ext cx="201622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156176" y="1556792"/>
            <a:ext cx="2376264" cy="79208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58"/>
          <p:cNvGrpSpPr/>
          <p:nvPr/>
        </p:nvGrpSpPr>
        <p:grpSpPr>
          <a:xfrm>
            <a:off x="3419872" y="1052736"/>
            <a:ext cx="1584176" cy="432048"/>
            <a:chOff x="3851920" y="476672"/>
            <a:chExt cx="1440160" cy="432048"/>
          </a:xfrm>
        </p:grpSpPr>
        <p:sp>
          <p:nvSpPr>
            <p:cNvPr id="60" name="正方形/長方形 5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64"/>
          <p:cNvGrpSpPr/>
          <p:nvPr/>
        </p:nvGrpSpPr>
        <p:grpSpPr>
          <a:xfrm>
            <a:off x="6804248" y="980728"/>
            <a:ext cx="1944216" cy="648072"/>
            <a:chOff x="3851920" y="476672"/>
            <a:chExt cx="1440160" cy="555490"/>
          </a:xfrm>
        </p:grpSpPr>
        <p:sp>
          <p:nvSpPr>
            <p:cNvPr id="66" name="正方形/長方形 6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851920" y="692696"/>
              <a:ext cx="1440160" cy="3394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</a:t>
              </a:r>
            </a:p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67"/>
          <p:cNvGrpSpPr/>
          <p:nvPr/>
        </p:nvGrpSpPr>
        <p:grpSpPr>
          <a:xfrm>
            <a:off x="5148064" y="2276872"/>
            <a:ext cx="2808312" cy="432048"/>
            <a:chOff x="3851920" y="476672"/>
            <a:chExt cx="1440160" cy="432048"/>
          </a:xfrm>
        </p:grpSpPr>
        <p:sp>
          <p:nvSpPr>
            <p:cNvPr id="69" name="正方形/長方形 6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0"/>
          <p:cNvGrpSpPr/>
          <p:nvPr/>
        </p:nvGrpSpPr>
        <p:grpSpPr>
          <a:xfrm>
            <a:off x="899592" y="764704"/>
            <a:ext cx="1584176" cy="576064"/>
            <a:chOff x="3851920" y="332656"/>
            <a:chExt cx="1440160" cy="576064"/>
          </a:xfrm>
        </p:grpSpPr>
        <p:sp>
          <p:nvSpPr>
            <p:cNvPr id="72" name="正方形/長方形 71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ok)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rsv.ok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5148064" y="2852936"/>
            <a:ext cx="2808312" cy="432048"/>
            <a:chOff x="3851920" y="476672"/>
            <a:chExt cx="1440160" cy="432048"/>
          </a:xfrm>
        </p:grpSpPr>
        <p:sp>
          <p:nvSpPr>
            <p:cNvPr id="87" name="正方形/長方形 8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91"/>
          <p:cNvGrpSpPr/>
          <p:nvPr/>
        </p:nvGrpSpPr>
        <p:grpSpPr>
          <a:xfrm>
            <a:off x="2627784" y="2132856"/>
            <a:ext cx="1152128" cy="432048"/>
            <a:chOff x="3851920" y="476672"/>
            <a:chExt cx="1440160" cy="432048"/>
          </a:xfrm>
        </p:grpSpPr>
        <p:sp>
          <p:nvSpPr>
            <p:cNvPr id="93" name="正方形/長方形 9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94"/>
          <p:cNvGrpSpPr/>
          <p:nvPr/>
        </p:nvGrpSpPr>
        <p:grpSpPr>
          <a:xfrm>
            <a:off x="4572000" y="3356992"/>
            <a:ext cx="1008112" cy="432048"/>
            <a:chOff x="3851920" y="476672"/>
            <a:chExt cx="1440160" cy="432048"/>
          </a:xfrm>
        </p:grpSpPr>
        <p:sp>
          <p:nvSpPr>
            <p:cNvPr id="96" name="正方形/長方形 9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99" name="正方形/長方形 9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2123728" y="4951911"/>
            <a:ext cx="6336704" cy="11849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  <a:p>
            <a:r>
              <a:rPr lang="en-US" altLang="ja-JP" sz="11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(event): internal event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,: “all” condition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655713" y="188640"/>
            <a:ext cx="576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Sample Ultimate Provider </a:t>
            </a:r>
            <a:r>
              <a:rPr lang="en-US" altLang="ja-JP" sz="2400" dirty="0" smtClean="0"/>
              <a:t>with NSI messages</a:t>
            </a:r>
            <a:endParaRPr kumimoji="1" lang="ja-JP" altLang="en-US" sz="2400" dirty="0"/>
          </a:p>
        </p:txBody>
      </p:sp>
      <p:grpSp>
        <p:nvGrpSpPr>
          <p:cNvPr id="11" name="グループ化 70"/>
          <p:cNvGrpSpPr/>
          <p:nvPr/>
        </p:nvGrpSpPr>
        <p:grpSpPr>
          <a:xfrm>
            <a:off x="467544" y="2348880"/>
            <a:ext cx="1584176" cy="576064"/>
            <a:chOff x="3851920" y="332656"/>
            <a:chExt cx="1440160" cy="576064"/>
          </a:xfrm>
        </p:grpSpPr>
        <p:sp>
          <p:nvSpPr>
            <p:cNvPr id="58" name="正方形/長方形 57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ng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94"/>
          <p:cNvGrpSpPr/>
          <p:nvPr/>
        </p:nvGrpSpPr>
        <p:grpSpPr>
          <a:xfrm>
            <a:off x="6156176" y="4077072"/>
            <a:ext cx="2448272" cy="432048"/>
            <a:chOff x="3851920" y="476672"/>
            <a:chExt cx="1440160" cy="432048"/>
          </a:xfrm>
        </p:grpSpPr>
        <p:sp>
          <p:nvSpPr>
            <p:cNvPr id="63" name="正方形/長方形 6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16" name="直線矢印コネクタ 115"/>
          <p:cNvCxnSpPr>
            <a:stCxn id="9" idx="5"/>
            <a:endCxn id="19" idx="1"/>
          </p:cNvCxnSpPr>
          <p:nvPr/>
        </p:nvCxnSpPr>
        <p:spPr>
          <a:xfrm rot="16200000" flipH="1">
            <a:off x="1529132" y="1250228"/>
            <a:ext cx="2053288" cy="3277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67"/>
          <p:cNvGrpSpPr/>
          <p:nvPr/>
        </p:nvGrpSpPr>
        <p:grpSpPr>
          <a:xfrm flipH="1">
            <a:off x="1619672" y="3717032"/>
            <a:ext cx="2232248" cy="432048"/>
            <a:chOff x="3851920" y="476672"/>
            <a:chExt cx="1440160" cy="432048"/>
          </a:xfrm>
        </p:grpSpPr>
        <p:sp>
          <p:nvSpPr>
            <p:cNvPr id="124" name="正方形/長方形 12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6" name="円/楕円 125"/>
          <p:cNvSpPr/>
          <p:nvPr/>
        </p:nvSpPr>
        <p:spPr>
          <a:xfrm>
            <a:off x="683568" y="3789040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cxnSp>
        <p:nvCxnSpPr>
          <p:cNvPr id="128" name="直線矢印コネクタ 127"/>
          <p:cNvCxnSpPr>
            <a:stCxn id="126" idx="6"/>
            <a:endCxn id="19" idx="2"/>
          </p:cNvCxnSpPr>
          <p:nvPr/>
        </p:nvCxnSpPr>
        <p:spPr>
          <a:xfrm>
            <a:off x="1547664" y="4221088"/>
            <a:ext cx="25202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2339752" y="3933056"/>
            <a:ext cx="1512168" cy="21602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2677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8"/>
            <a:ext cx="7099300" cy="1143000"/>
          </a:xfrm>
        </p:spPr>
        <p:txBody>
          <a:bodyPr/>
          <a:lstStyle/>
          <a:p>
            <a:r>
              <a:rPr lang="en-US" dirty="0" smtClean="0"/>
              <a:t>Connection Service </a:t>
            </a:r>
            <a:br>
              <a:rPr lang="en-US" dirty="0" smtClean="0"/>
            </a:br>
            <a:r>
              <a:rPr lang="en-US" dirty="0" smtClean="0"/>
              <a:t>Message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sz="1800" dirty="0" smtClean="0"/>
              <a:t>Reserve</a:t>
            </a:r>
          </a:p>
          <a:p>
            <a:pPr lvl="1"/>
            <a:r>
              <a:rPr lang="en-US" sz="1800" dirty="0" smtClean="0"/>
              <a:t>Request:</a:t>
            </a:r>
          </a:p>
          <a:p>
            <a:pPr lvl="2"/>
            <a:r>
              <a:rPr lang="en-US" sz="1800" dirty="0" smtClean="0"/>
              <a:t>Direction: RA </a:t>
            </a:r>
            <a:r>
              <a:rPr lang="en-US" sz="1800" dirty="0" err="1" smtClean="0">
                <a:sym typeface="Wingdings"/>
              </a:rPr>
              <a:t></a:t>
            </a:r>
            <a:r>
              <a:rPr lang="en-US" sz="1800" dirty="0" smtClean="0">
                <a:sym typeface="Wingdings"/>
              </a:rPr>
              <a:t> PA</a:t>
            </a:r>
          </a:p>
          <a:p>
            <a:pPr lvl="2"/>
            <a:r>
              <a:rPr lang="en-US" sz="1800" dirty="0" smtClean="0"/>
              <a:t>Purpose: Make a request to reserve network resources for a connection between two </a:t>
            </a:r>
            <a:r>
              <a:rPr lang="en-US" sz="1800" dirty="0" err="1" smtClean="0"/>
              <a:t>STP’s</a:t>
            </a:r>
            <a:r>
              <a:rPr lang="en-US" sz="1800" dirty="0" smtClean="0"/>
              <a:t> constrained by a certain service parameters</a:t>
            </a:r>
          </a:p>
          <a:p>
            <a:pPr lvl="1"/>
            <a:r>
              <a:rPr lang="en-US" sz="1800" dirty="0" smtClean="0"/>
              <a:t>Response: Direction: PA </a:t>
            </a:r>
            <a:r>
              <a:rPr lang="en-US" sz="1800" dirty="0" err="1" smtClean="0">
                <a:sym typeface="Wingdings"/>
              </a:rPr>
              <a:t></a:t>
            </a:r>
            <a:r>
              <a:rPr lang="en-US" sz="1800" dirty="0" smtClean="0">
                <a:sym typeface="Wingdings"/>
              </a:rPr>
              <a:t> RA</a:t>
            </a:r>
            <a:endParaRPr lang="en-US" sz="1800" dirty="0" smtClean="0"/>
          </a:p>
          <a:p>
            <a:pPr lvl="2"/>
            <a:r>
              <a:rPr lang="en-US" sz="1800" dirty="0" smtClean="0"/>
              <a:t>Confirmed</a:t>
            </a:r>
            <a:endParaRPr lang="en-US" sz="1800" dirty="0" smtClean="0">
              <a:sym typeface="Wingdings"/>
            </a:endParaRPr>
          </a:p>
          <a:p>
            <a:pPr lvl="3"/>
            <a:r>
              <a:rPr lang="en-US" sz="1800" dirty="0" smtClean="0">
                <a:sym typeface="Wingdings"/>
              </a:rPr>
              <a:t>Purpose: The request to reserve the resources has been granted [includes segmentation]</a:t>
            </a:r>
          </a:p>
          <a:p>
            <a:pPr lvl="3"/>
            <a:r>
              <a:rPr lang="en-US" sz="1800" dirty="0" smtClean="0">
                <a:sym typeface="Wingdings"/>
              </a:rPr>
              <a:t>All children </a:t>
            </a:r>
          </a:p>
          <a:p>
            <a:pPr lvl="2"/>
            <a:r>
              <a:rPr lang="en-US" sz="1800" dirty="0" smtClean="0">
                <a:sym typeface="Wingdings"/>
              </a:rPr>
              <a:t>Failed</a:t>
            </a:r>
          </a:p>
          <a:p>
            <a:pPr lvl="3"/>
            <a:r>
              <a:rPr lang="en-US" sz="1800" dirty="0" smtClean="0">
                <a:sym typeface="Wingdings"/>
              </a:rPr>
              <a:t>Purpose: The request to reserve the resources could not meet the requested service parameters, may include error reason</a:t>
            </a:r>
          </a:p>
          <a:p>
            <a:pPr lvl="3"/>
            <a:r>
              <a:rPr lang="en-US" sz="1800" dirty="0" smtClean="0">
                <a:sym typeface="Wingdings"/>
              </a:rPr>
              <a:t>Means there are no residual children reservations anywhere in the system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67"/>
          <p:cNvGrpSpPr/>
          <p:nvPr/>
        </p:nvGrpSpPr>
        <p:grpSpPr>
          <a:xfrm>
            <a:off x="3635896" y="4149080"/>
            <a:ext cx="1296144" cy="432048"/>
            <a:chOff x="3851920" y="476672"/>
            <a:chExt cx="1440160" cy="432048"/>
          </a:xfrm>
        </p:grpSpPr>
        <p:sp>
          <p:nvSpPr>
            <p:cNvPr id="116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85"/>
          <p:cNvGrpSpPr/>
          <p:nvPr/>
        </p:nvGrpSpPr>
        <p:grpSpPr>
          <a:xfrm>
            <a:off x="1187624" y="4149080"/>
            <a:ext cx="1512168" cy="432048"/>
            <a:chOff x="3851920" y="476672"/>
            <a:chExt cx="1440160" cy="432048"/>
          </a:xfrm>
        </p:grpSpPr>
        <p:sp>
          <p:nvSpPr>
            <p:cNvPr id="122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37" name="直線矢印コネクタ 136"/>
          <p:cNvCxnSpPr>
            <a:stCxn id="9" idx="5"/>
            <a:endCxn id="92" idx="7"/>
          </p:cNvCxnSpPr>
          <p:nvPr/>
        </p:nvCxnSpPr>
        <p:spPr>
          <a:xfrm rot="16200000" flipH="1">
            <a:off x="1349112" y="2294344"/>
            <a:ext cx="1189192" cy="1765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H="1">
            <a:off x="323528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77072"/>
            <a:ext cx="151216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932040" y="3645024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99792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563888" y="407707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58"/>
          <p:cNvGrpSpPr/>
          <p:nvPr/>
        </p:nvGrpSpPr>
        <p:grpSpPr>
          <a:xfrm>
            <a:off x="4283968" y="1484784"/>
            <a:ext cx="1728192" cy="432048"/>
            <a:chOff x="3851920" y="476672"/>
            <a:chExt cx="1440160" cy="432048"/>
          </a:xfrm>
        </p:grpSpPr>
        <p:sp>
          <p:nvSpPr>
            <p:cNvPr id="59" name="正方形/長方形 5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64"/>
          <p:cNvGrpSpPr/>
          <p:nvPr/>
        </p:nvGrpSpPr>
        <p:grpSpPr>
          <a:xfrm>
            <a:off x="6588224" y="1484784"/>
            <a:ext cx="1944216" cy="432048"/>
            <a:chOff x="3851920" y="476672"/>
            <a:chExt cx="1440160" cy="432048"/>
          </a:xfrm>
        </p:grpSpPr>
        <p:sp>
          <p:nvSpPr>
            <p:cNvPr id="68" name="正方形/長方形 67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4283968" y="2636912"/>
            <a:ext cx="1728192" cy="432048"/>
            <a:chOff x="3851920" y="476672"/>
            <a:chExt cx="1440160" cy="432048"/>
          </a:xfrm>
        </p:grpSpPr>
        <p:sp>
          <p:nvSpPr>
            <p:cNvPr id="71" name="正方形/長方形 7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8"/>
          <p:cNvGrpSpPr/>
          <p:nvPr/>
        </p:nvGrpSpPr>
        <p:grpSpPr>
          <a:xfrm>
            <a:off x="6660232" y="2636912"/>
            <a:ext cx="1512168" cy="432048"/>
            <a:chOff x="3851920" y="476672"/>
            <a:chExt cx="1440160" cy="432048"/>
          </a:xfrm>
        </p:grpSpPr>
        <p:sp>
          <p:nvSpPr>
            <p:cNvPr id="77" name="正方形/長方形 7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70"/>
          <p:cNvGrpSpPr/>
          <p:nvPr/>
        </p:nvGrpSpPr>
        <p:grpSpPr>
          <a:xfrm>
            <a:off x="1259632" y="1772816"/>
            <a:ext cx="1728192" cy="432048"/>
            <a:chOff x="3851920" y="476672"/>
            <a:chExt cx="1440160" cy="432048"/>
          </a:xfrm>
        </p:grpSpPr>
        <p:sp>
          <p:nvSpPr>
            <p:cNvPr id="112" name="正方形/長方形 11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79"/>
          <p:cNvGrpSpPr/>
          <p:nvPr/>
        </p:nvGrpSpPr>
        <p:grpSpPr>
          <a:xfrm>
            <a:off x="611560" y="2852936"/>
            <a:ext cx="1296144" cy="648072"/>
            <a:chOff x="3851920" y="476672"/>
            <a:chExt cx="1440160" cy="648072"/>
          </a:xfrm>
        </p:grpSpPr>
        <p:sp>
          <p:nvSpPr>
            <p:cNvPr id="115" name="正方形/長方形 114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&lt;rsv.ng&amp;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3851920" y="692696"/>
              <a:ext cx="1440160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グループ化 82"/>
          <p:cNvGrpSpPr/>
          <p:nvPr/>
        </p:nvGrpSpPr>
        <p:grpSpPr>
          <a:xfrm>
            <a:off x="1115616" y="1124744"/>
            <a:ext cx="1872208" cy="432048"/>
            <a:chOff x="3851920" y="476672"/>
            <a:chExt cx="1440160" cy="432048"/>
          </a:xfrm>
        </p:grpSpPr>
        <p:sp>
          <p:nvSpPr>
            <p:cNvPr id="121" name="正方形/長方形 12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1478698" y="188640"/>
            <a:ext cx="611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Sample Aggregator</a:t>
            </a:r>
            <a:r>
              <a:rPr kumimoji="1" lang="en-US" altLang="ja-JP" sz="2400" dirty="0" smtClean="0"/>
              <a:t>  function with NSI messages</a:t>
            </a:r>
            <a:endParaRPr kumimoji="1" lang="ja-JP" altLang="en-US" sz="2400" dirty="0"/>
          </a:p>
        </p:txBody>
      </p:sp>
      <p:grpSp>
        <p:nvGrpSpPr>
          <p:cNvPr id="12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131" name="正方形/長方形 13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3" name="正方形/長方形 132"/>
          <p:cNvSpPr/>
          <p:nvPr/>
        </p:nvSpPr>
        <p:spPr>
          <a:xfrm>
            <a:off x="2123728" y="4951911"/>
            <a:ext cx="6336704" cy="169277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*: for input, receive from all children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output, send to all children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&amp;: received one or more rcv.ng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Note: here, downstream agent is assumed to return cncl.cf 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(or ignore </a:t>
            </a:r>
            <a:r>
              <a:rPr lang="en-US" altLang="ja-JP" sz="11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cncl.rq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for the orange case)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there is no corresponding reservation.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358008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Combination of Arlington and Berkeley</a:t>
            </a:r>
            <a:br>
              <a:rPr lang="en-US" altLang="ja-JP" dirty="0" smtClean="0"/>
            </a:br>
            <a:r>
              <a:rPr lang="en-US" altLang="ja-JP" dirty="0" smtClean="0"/>
              <a:t>state machines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03848" y="1196752"/>
            <a:ext cx="2160240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3848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47864" y="3789040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779912" y="2708920"/>
            <a:ext cx="1008112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355976" y="3789040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815916" y="1844824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547664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59732" y="4725144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716016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860032" y="6309320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4088" y="4725144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5940152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195736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3779912" y="126876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779912" y="3212976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940152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95736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292080" y="522920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/>
          <p:cNvCxnSpPr>
            <a:stCxn id="26" idx="2"/>
            <a:endCxn id="10" idx="0"/>
          </p:cNvCxnSpPr>
          <p:nvPr/>
        </p:nvCxnSpPr>
        <p:spPr>
          <a:xfrm rot="5400000">
            <a:off x="3977934" y="3483006"/>
            <a:ext cx="144016" cy="46805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6" idx="2"/>
            <a:endCxn id="12" idx="0"/>
          </p:cNvCxnSpPr>
          <p:nvPr/>
        </p:nvCxnSpPr>
        <p:spPr>
          <a:xfrm rot="16200000" flipH="1">
            <a:off x="4481990" y="3447002"/>
            <a:ext cx="144016" cy="54006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1" idx="2"/>
            <a:endCxn id="26" idx="0"/>
          </p:cNvCxnSpPr>
          <p:nvPr/>
        </p:nvCxnSpPr>
        <p:spPr>
          <a:xfrm rot="5400000">
            <a:off x="4211960" y="3140968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11" idx="0"/>
          </p:cNvCxnSpPr>
          <p:nvPr/>
        </p:nvCxnSpPr>
        <p:spPr>
          <a:xfrm rot="5400000">
            <a:off x="4031940" y="2456892"/>
            <a:ext cx="5040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0" idx="2"/>
            <a:endCxn id="17" idx="0"/>
          </p:cNvCxnSpPr>
          <p:nvPr/>
        </p:nvCxnSpPr>
        <p:spPr>
          <a:xfrm rot="5400000">
            <a:off x="2933818" y="3843046"/>
            <a:ext cx="576064" cy="11881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2" idx="2"/>
            <a:endCxn id="21" idx="0"/>
          </p:cNvCxnSpPr>
          <p:nvPr/>
        </p:nvCxnSpPr>
        <p:spPr>
          <a:xfrm rot="16200000" flipH="1">
            <a:off x="5040052" y="3933056"/>
            <a:ext cx="576064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rot="5400000">
            <a:off x="2447764" y="5265204"/>
            <a:ext cx="36004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30" idx="0"/>
          </p:cNvCxnSpPr>
          <p:nvPr/>
        </p:nvCxnSpPr>
        <p:spPr>
          <a:xfrm rot="5400000">
            <a:off x="5724128" y="5157192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0" idx="2"/>
            <a:endCxn id="28" idx="0"/>
          </p:cNvCxnSpPr>
          <p:nvPr/>
        </p:nvCxnSpPr>
        <p:spPr>
          <a:xfrm rot="16200000" flipH="1">
            <a:off x="5940152" y="5517232"/>
            <a:ext cx="288032" cy="57606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0" idx="2"/>
            <a:endCxn id="20" idx="0"/>
          </p:cNvCxnSpPr>
          <p:nvPr/>
        </p:nvCxnSpPr>
        <p:spPr>
          <a:xfrm rot="5400000">
            <a:off x="5256076" y="5769260"/>
            <a:ext cx="648072" cy="4320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0" idx="2"/>
          </p:cNvCxnSpPr>
          <p:nvPr/>
        </p:nvCxnSpPr>
        <p:spPr>
          <a:xfrm rot="5400000">
            <a:off x="5292080" y="6741368"/>
            <a:ext cx="1440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rot="5400000">
            <a:off x="4211960" y="1772816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10801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NS with Ultimate Requester(UR),</a:t>
            </a:r>
            <a:r>
              <a:rPr kumimoji="1" lang="en-US" altLang="ja-JP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Ultimate Provider(UP) and Aggregator (AG)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179512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241176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Scheduled</a:t>
            </a:r>
            <a:endParaRPr kumimoji="1" lang="ja-JP" altLang="en-US" sz="1600" dirty="0"/>
          </a:p>
        </p:txBody>
      </p:sp>
      <p:sp>
        <p:nvSpPr>
          <p:cNvPr id="16" name="円/楕円 15"/>
          <p:cNvSpPr/>
          <p:nvPr/>
        </p:nvSpPr>
        <p:spPr>
          <a:xfrm>
            <a:off x="4067944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Idle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29208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Auto</a:t>
            </a:r>
          </a:p>
          <a:p>
            <a:pPr algn="ctr"/>
            <a:r>
              <a:rPr lang="en-US" altLang="ja-JP" sz="1600" dirty="0" smtClean="0"/>
              <a:t>Start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4067944" y="378904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043608" y="155679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5"/>
            <a:endCxn id="16" idx="1"/>
          </p:cNvCxnSpPr>
          <p:nvPr/>
        </p:nvCxnSpPr>
        <p:spPr>
          <a:xfrm rot="16200000" flipH="1">
            <a:off x="3365336" y="1646272"/>
            <a:ext cx="613128" cy="10451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4"/>
            <a:endCxn id="19" idx="0"/>
          </p:cNvCxnSpPr>
          <p:nvPr/>
        </p:nvCxnSpPr>
        <p:spPr>
          <a:xfrm rot="5400000">
            <a:off x="4211960" y="3501008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線コネクタ 40"/>
          <p:cNvCxnSpPr>
            <a:stCxn id="16" idx="7"/>
            <a:endCxn id="17" idx="1"/>
          </p:cNvCxnSpPr>
          <p:nvPr/>
        </p:nvCxnSpPr>
        <p:spPr>
          <a:xfrm rot="5400000" flipH="1" flipV="1">
            <a:off x="6516216" y="764704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stCxn id="17" idx="3"/>
            <a:endCxn id="16" idx="5"/>
          </p:cNvCxnSpPr>
          <p:nvPr/>
        </p:nvCxnSpPr>
        <p:spPr>
          <a:xfrm rot="5400000">
            <a:off x="6516216" y="1375712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6228184" y="1916832"/>
            <a:ext cx="1008112" cy="36004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6"/>
            <a:endCxn id="18" idx="2"/>
          </p:cNvCxnSpPr>
          <p:nvPr/>
        </p:nvCxnSpPr>
        <p:spPr>
          <a:xfrm>
            <a:off x="3275856" y="1556792"/>
            <a:ext cx="201622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156176" y="1556792"/>
            <a:ext cx="2376264" cy="79208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58"/>
          <p:cNvGrpSpPr/>
          <p:nvPr/>
        </p:nvGrpSpPr>
        <p:grpSpPr>
          <a:xfrm>
            <a:off x="3419872" y="1052736"/>
            <a:ext cx="1584176" cy="432048"/>
            <a:chOff x="3851920" y="476672"/>
            <a:chExt cx="1440160" cy="432048"/>
          </a:xfrm>
        </p:grpSpPr>
        <p:sp>
          <p:nvSpPr>
            <p:cNvPr id="60" name="正方形/長方形 5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64"/>
          <p:cNvGrpSpPr/>
          <p:nvPr/>
        </p:nvGrpSpPr>
        <p:grpSpPr>
          <a:xfrm>
            <a:off x="6804248" y="980728"/>
            <a:ext cx="1944216" cy="648072"/>
            <a:chOff x="3851920" y="476672"/>
            <a:chExt cx="1440160" cy="555490"/>
          </a:xfrm>
        </p:grpSpPr>
        <p:sp>
          <p:nvSpPr>
            <p:cNvPr id="66" name="正方形/長方形 6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851920" y="692696"/>
              <a:ext cx="1440160" cy="3394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67"/>
          <p:cNvGrpSpPr/>
          <p:nvPr/>
        </p:nvGrpSpPr>
        <p:grpSpPr>
          <a:xfrm>
            <a:off x="5148064" y="2276872"/>
            <a:ext cx="2808312" cy="432048"/>
            <a:chOff x="3851920" y="476672"/>
            <a:chExt cx="1440160" cy="432048"/>
          </a:xfrm>
        </p:grpSpPr>
        <p:sp>
          <p:nvSpPr>
            <p:cNvPr id="69" name="正方形/長方形 6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0"/>
          <p:cNvGrpSpPr/>
          <p:nvPr/>
        </p:nvGrpSpPr>
        <p:grpSpPr>
          <a:xfrm>
            <a:off x="899592" y="764704"/>
            <a:ext cx="1584176" cy="576064"/>
            <a:chOff x="3851920" y="332656"/>
            <a:chExt cx="1440160" cy="576064"/>
          </a:xfrm>
        </p:grpSpPr>
        <p:sp>
          <p:nvSpPr>
            <p:cNvPr id="72" name="正方形/長方形 71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reserve_start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ok)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_ok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5148064" y="2852936"/>
            <a:ext cx="2808312" cy="432048"/>
            <a:chOff x="3851920" y="476672"/>
            <a:chExt cx="1440160" cy="432048"/>
          </a:xfrm>
        </p:grpSpPr>
        <p:sp>
          <p:nvSpPr>
            <p:cNvPr id="87" name="正方形/長方形 8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91"/>
          <p:cNvGrpSpPr/>
          <p:nvPr/>
        </p:nvGrpSpPr>
        <p:grpSpPr>
          <a:xfrm>
            <a:off x="2627784" y="2132856"/>
            <a:ext cx="1152128" cy="432048"/>
            <a:chOff x="3851920" y="476672"/>
            <a:chExt cx="1440160" cy="432048"/>
          </a:xfrm>
        </p:grpSpPr>
        <p:sp>
          <p:nvSpPr>
            <p:cNvPr id="93" name="正方形/長方形 9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94"/>
          <p:cNvGrpSpPr/>
          <p:nvPr/>
        </p:nvGrpSpPr>
        <p:grpSpPr>
          <a:xfrm>
            <a:off x="4572000" y="3356992"/>
            <a:ext cx="1008112" cy="432048"/>
            <a:chOff x="3851920" y="476672"/>
            <a:chExt cx="1440160" cy="432048"/>
          </a:xfrm>
        </p:grpSpPr>
        <p:sp>
          <p:nvSpPr>
            <p:cNvPr id="96" name="正方形/長方形 9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99" name="正方形/長方形 9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2123728" y="4951911"/>
            <a:ext cx="6336704" cy="11849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(event): internal event</a:t>
            </a:r>
          </a:p>
          <a:p>
            <a:r>
              <a:rPr lang="en-US" altLang="ja-JP" sz="11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start time timer event</a:t>
            </a:r>
          </a:p>
          <a:p>
            <a:r>
              <a:rPr lang="en-US" altLang="ja-JP" sz="11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end_time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end time timer event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,: “all” condition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289215" y="188640"/>
            <a:ext cx="449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Sample Ultimate Provider function</a:t>
            </a:r>
            <a:endParaRPr kumimoji="1" lang="ja-JP" altLang="en-US" sz="2400" dirty="0"/>
          </a:p>
        </p:txBody>
      </p:sp>
      <p:grpSp>
        <p:nvGrpSpPr>
          <p:cNvPr id="11" name="グループ化 70"/>
          <p:cNvGrpSpPr/>
          <p:nvPr/>
        </p:nvGrpSpPr>
        <p:grpSpPr>
          <a:xfrm>
            <a:off x="467544" y="2348880"/>
            <a:ext cx="1584176" cy="576064"/>
            <a:chOff x="3851920" y="332656"/>
            <a:chExt cx="1440160" cy="576064"/>
          </a:xfrm>
        </p:grpSpPr>
        <p:sp>
          <p:nvSpPr>
            <p:cNvPr id="58" name="正方形/長方形 57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reserve_start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ng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_ng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94"/>
          <p:cNvGrpSpPr/>
          <p:nvPr/>
        </p:nvGrpSpPr>
        <p:grpSpPr>
          <a:xfrm>
            <a:off x="6156176" y="4077072"/>
            <a:ext cx="2448272" cy="432048"/>
            <a:chOff x="3851920" y="476672"/>
            <a:chExt cx="1440160" cy="432048"/>
          </a:xfrm>
        </p:grpSpPr>
        <p:sp>
          <p:nvSpPr>
            <p:cNvPr id="63" name="正方形/長方形 6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16" name="直線矢印コネクタ 115"/>
          <p:cNvCxnSpPr>
            <a:stCxn id="9" idx="5"/>
            <a:endCxn id="19" idx="1"/>
          </p:cNvCxnSpPr>
          <p:nvPr/>
        </p:nvCxnSpPr>
        <p:spPr>
          <a:xfrm rot="16200000" flipH="1">
            <a:off x="1529132" y="1250228"/>
            <a:ext cx="2053288" cy="3277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67"/>
          <p:cNvGrpSpPr/>
          <p:nvPr/>
        </p:nvGrpSpPr>
        <p:grpSpPr>
          <a:xfrm flipH="1">
            <a:off x="1619672" y="3717032"/>
            <a:ext cx="2232248" cy="432048"/>
            <a:chOff x="3851920" y="476672"/>
            <a:chExt cx="1440160" cy="432048"/>
          </a:xfrm>
        </p:grpSpPr>
        <p:sp>
          <p:nvSpPr>
            <p:cNvPr id="124" name="正方形/長方形 12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) &lt;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6" name="円/楕円 125"/>
          <p:cNvSpPr/>
          <p:nvPr/>
        </p:nvSpPr>
        <p:spPr>
          <a:xfrm>
            <a:off x="683568" y="3789040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cxnSp>
        <p:nvCxnSpPr>
          <p:cNvPr id="128" name="直線矢印コネクタ 127"/>
          <p:cNvCxnSpPr>
            <a:stCxn id="126" idx="6"/>
            <a:endCxn id="19" idx="2"/>
          </p:cNvCxnSpPr>
          <p:nvPr/>
        </p:nvCxnSpPr>
        <p:spPr>
          <a:xfrm>
            <a:off x="1547664" y="4221088"/>
            <a:ext cx="25202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339752" y="3933056"/>
            <a:ext cx="1512168" cy="21602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2677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67"/>
          <p:cNvGrpSpPr/>
          <p:nvPr/>
        </p:nvGrpSpPr>
        <p:grpSpPr>
          <a:xfrm>
            <a:off x="3635896" y="4149080"/>
            <a:ext cx="1296144" cy="432048"/>
            <a:chOff x="3851920" y="476672"/>
            <a:chExt cx="1440160" cy="432048"/>
          </a:xfrm>
        </p:grpSpPr>
        <p:sp>
          <p:nvSpPr>
            <p:cNvPr id="116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85"/>
          <p:cNvGrpSpPr/>
          <p:nvPr/>
        </p:nvGrpSpPr>
        <p:grpSpPr>
          <a:xfrm>
            <a:off x="1187624" y="4149080"/>
            <a:ext cx="1512168" cy="432048"/>
            <a:chOff x="3851920" y="476672"/>
            <a:chExt cx="1440160" cy="432048"/>
          </a:xfrm>
        </p:grpSpPr>
        <p:sp>
          <p:nvSpPr>
            <p:cNvPr id="122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ancel_complete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ancel_complete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37" name="直線矢印コネクタ 136"/>
          <p:cNvCxnSpPr>
            <a:stCxn id="9" idx="5"/>
            <a:endCxn id="92" idx="7"/>
          </p:cNvCxnSpPr>
          <p:nvPr/>
        </p:nvCxnSpPr>
        <p:spPr>
          <a:xfrm rot="16200000" flipH="1">
            <a:off x="1349112" y="2294344"/>
            <a:ext cx="1189192" cy="1765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H="1">
            <a:off x="323528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77072"/>
            <a:ext cx="151216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932040" y="3645024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99792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563888" y="407707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58"/>
          <p:cNvGrpSpPr/>
          <p:nvPr/>
        </p:nvGrpSpPr>
        <p:grpSpPr>
          <a:xfrm>
            <a:off x="4283968" y="1484784"/>
            <a:ext cx="1728192" cy="432048"/>
            <a:chOff x="3851920" y="476672"/>
            <a:chExt cx="1440160" cy="432048"/>
          </a:xfrm>
        </p:grpSpPr>
        <p:sp>
          <p:nvSpPr>
            <p:cNvPr id="59" name="正方形/長方形 5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provision_request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rovision_request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64"/>
          <p:cNvGrpSpPr/>
          <p:nvPr/>
        </p:nvGrpSpPr>
        <p:grpSpPr>
          <a:xfrm>
            <a:off x="6588224" y="1484784"/>
            <a:ext cx="1944216" cy="432048"/>
            <a:chOff x="3851920" y="476672"/>
            <a:chExt cx="1440160" cy="432048"/>
          </a:xfrm>
        </p:grpSpPr>
        <p:sp>
          <p:nvSpPr>
            <p:cNvPr id="68" name="正方形/長方形 67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4283968" y="2636912"/>
            <a:ext cx="1728192" cy="432048"/>
            <a:chOff x="3851920" y="476672"/>
            <a:chExt cx="1440160" cy="432048"/>
          </a:xfrm>
        </p:grpSpPr>
        <p:sp>
          <p:nvSpPr>
            <p:cNvPr id="71" name="正方形/長方形 7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8"/>
          <p:cNvGrpSpPr/>
          <p:nvPr/>
        </p:nvGrpSpPr>
        <p:grpSpPr>
          <a:xfrm>
            <a:off x="6660232" y="2636912"/>
            <a:ext cx="1512168" cy="432048"/>
            <a:chOff x="3851920" y="476672"/>
            <a:chExt cx="1440160" cy="432048"/>
          </a:xfrm>
        </p:grpSpPr>
        <p:sp>
          <p:nvSpPr>
            <p:cNvPr id="77" name="正方形/長方形 7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release_request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release_request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70"/>
          <p:cNvGrpSpPr/>
          <p:nvPr/>
        </p:nvGrpSpPr>
        <p:grpSpPr>
          <a:xfrm>
            <a:off x="1403648" y="1772816"/>
            <a:ext cx="1728192" cy="432048"/>
            <a:chOff x="3851920" y="476672"/>
            <a:chExt cx="1440160" cy="432048"/>
          </a:xfrm>
        </p:grpSpPr>
        <p:sp>
          <p:nvSpPr>
            <p:cNvPr id="112" name="正方形/長方形 11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79"/>
          <p:cNvGrpSpPr/>
          <p:nvPr/>
        </p:nvGrpSpPr>
        <p:grpSpPr>
          <a:xfrm>
            <a:off x="467544" y="2852936"/>
            <a:ext cx="1296144" cy="648072"/>
            <a:chOff x="3851920" y="476672"/>
            <a:chExt cx="1440160" cy="648072"/>
          </a:xfrm>
        </p:grpSpPr>
        <p:sp>
          <p:nvSpPr>
            <p:cNvPr id="115" name="正方形/長方形 114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reserve_ng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3851920" y="692696"/>
              <a:ext cx="1440160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eserve_ng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グループ化 82"/>
          <p:cNvGrpSpPr/>
          <p:nvPr/>
        </p:nvGrpSpPr>
        <p:grpSpPr>
          <a:xfrm>
            <a:off x="1115616" y="1124744"/>
            <a:ext cx="1872208" cy="432048"/>
            <a:chOff x="3851920" y="476672"/>
            <a:chExt cx="1440160" cy="432048"/>
          </a:xfrm>
        </p:grpSpPr>
        <p:sp>
          <p:nvSpPr>
            <p:cNvPr id="121" name="正方形/長方形 12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reserve_request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reserve_request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2669243" y="188640"/>
            <a:ext cx="373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Sample Aggregator</a:t>
            </a:r>
            <a:r>
              <a:rPr kumimoji="1" lang="en-US" altLang="ja-JP" sz="2400" dirty="0" smtClean="0"/>
              <a:t>  function</a:t>
            </a:r>
            <a:endParaRPr kumimoji="1" lang="ja-JP" altLang="en-US" sz="2400" dirty="0"/>
          </a:p>
        </p:txBody>
      </p:sp>
      <p:grpSp>
        <p:nvGrpSpPr>
          <p:cNvPr id="12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131" name="正方形/長方形 13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3" name="正方形/長方形 132"/>
          <p:cNvSpPr/>
          <p:nvPr/>
        </p:nvSpPr>
        <p:spPr>
          <a:xfrm>
            <a:off x="2123728" y="4951911"/>
            <a:ext cx="6336704" cy="15234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*: for input, receive from all children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output, send to all children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&amp;: received one or more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reserve_ng</a:t>
            </a:r>
            <a:endParaRPr kumimoji="1" lang="en-US" altLang="ja-JP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Note: here, downstream agent is assumed to return </a:t>
            </a:r>
            <a:r>
              <a:rPr lang="en-US" altLang="ja-JP" sz="11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cancel_complete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(or ignore </a:t>
            </a:r>
            <a:r>
              <a:rPr lang="en-US" altLang="ja-JP" sz="11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cancel_request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for the orange case)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there is no corresponding reservation. </a:t>
            </a:r>
            <a:endParaRPr kumimoji="1" lang="en-US" altLang="ja-JP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ID discussion </a:t>
            </a:r>
            <a:br>
              <a:rPr lang="en-US" dirty="0" smtClean="0"/>
            </a:br>
            <a:r>
              <a:rPr lang="en-US" dirty="0" smtClean="0"/>
              <a:t>*agreed among JM, TK, GR, HT, JS, AT, 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9297"/>
          </a:xfrm>
        </p:spPr>
        <p:txBody>
          <a:bodyPr/>
          <a:lstStyle/>
          <a:p>
            <a:r>
              <a:rPr lang="en-US" sz="1800" dirty="0" smtClean="0"/>
              <a:t>Each NSA has a globally unique ID = NSA_ID</a:t>
            </a:r>
          </a:p>
          <a:p>
            <a:r>
              <a:rPr lang="en-US" sz="1800" dirty="0" smtClean="0"/>
              <a:t>RA generated Request ID to identify a connection service conversation </a:t>
            </a:r>
            <a:r>
              <a:rPr lang="en-US" sz="1800" b="1" dirty="0" smtClean="0"/>
              <a:t>must </a:t>
            </a:r>
            <a:r>
              <a:rPr lang="en-US" sz="1800" dirty="0" smtClean="0"/>
              <a:t>be unique within a given NSA = REQ_ID</a:t>
            </a:r>
          </a:p>
          <a:p>
            <a:r>
              <a:rPr lang="en-US" sz="1800" dirty="0" smtClean="0"/>
              <a:t>Unique identification of the conversation is a combination of the RA generated request ID and the RA NSA identifier that generated the request = REQ_ID + NSA_ID = </a:t>
            </a:r>
            <a:r>
              <a:rPr lang="en-US" sz="1800" dirty="0" err="1" smtClean="0"/>
              <a:t>CS_Instance_ID</a:t>
            </a:r>
            <a:endParaRPr lang="en-US" sz="1800" dirty="0" smtClean="0"/>
          </a:p>
          <a:p>
            <a:r>
              <a:rPr lang="en-US" sz="1800" dirty="0" smtClean="0"/>
              <a:t>No requirement for the RA generated ID to be globally unique</a:t>
            </a:r>
          </a:p>
          <a:p>
            <a:r>
              <a:rPr lang="en-US" sz="1800" dirty="0" smtClean="0"/>
              <a:t>There is a field in the message structure for optional use that an RA or PA can use to globally identify a connection. Its use is not mandated by the protocol so is an optional field</a:t>
            </a:r>
          </a:p>
          <a:p>
            <a:r>
              <a:rPr lang="en-US" sz="1800" dirty="0" smtClean="0"/>
              <a:t>Note: You can have multiple connection service requests between the same RA-PA pair for the same connection request*****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Service </a:t>
            </a:r>
            <a:br>
              <a:rPr lang="en-US" dirty="0" smtClean="0"/>
            </a:br>
            <a:r>
              <a:rPr lang="en-US" dirty="0" smtClean="0"/>
              <a:t>Message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Provision</a:t>
            </a:r>
          </a:p>
          <a:p>
            <a:pPr lvl="1"/>
            <a:r>
              <a:rPr lang="en-US" dirty="0" smtClean="0"/>
              <a:t>Request:</a:t>
            </a:r>
          </a:p>
          <a:p>
            <a:pPr lvl="2"/>
            <a:r>
              <a:rPr lang="en-US" dirty="0" smtClean="0"/>
              <a:t>Direction: RA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PA</a:t>
            </a:r>
          </a:p>
          <a:p>
            <a:pPr lvl="2"/>
            <a:r>
              <a:rPr lang="en-US" dirty="0" smtClean="0"/>
              <a:t>Purpose: PA has been given permission to setup the reservation on RA’s behalf subject to the constraints of the requested service</a:t>
            </a:r>
          </a:p>
          <a:p>
            <a:pPr lvl="1"/>
            <a:r>
              <a:rPr lang="en-US" dirty="0" smtClean="0"/>
              <a:t>Response: Direction: PA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RA</a:t>
            </a:r>
            <a:endParaRPr lang="en-US" dirty="0" smtClean="0"/>
          </a:p>
          <a:p>
            <a:pPr lvl="2"/>
            <a:r>
              <a:rPr lang="en-US" dirty="0" smtClean="0"/>
              <a:t>Confirmed</a:t>
            </a:r>
          </a:p>
          <a:p>
            <a:pPr lvl="3"/>
            <a:r>
              <a:rPr lang="en-US" dirty="0" smtClean="0">
                <a:sym typeface="Wingdings"/>
              </a:rPr>
              <a:t>Purpose: The provisioning of the resources has been completed [includes children]</a:t>
            </a:r>
          </a:p>
          <a:p>
            <a:pPr lvl="2"/>
            <a:r>
              <a:rPr lang="en-US" dirty="0" smtClean="0">
                <a:sym typeface="Wingdings"/>
              </a:rPr>
              <a:t>Failed</a:t>
            </a:r>
          </a:p>
          <a:p>
            <a:pPr lvl="3"/>
            <a:r>
              <a:rPr lang="en-US" dirty="0" smtClean="0">
                <a:sym typeface="Wingdings"/>
              </a:rPr>
              <a:t>Purpose: The provisioning of the resources could not be completed, self or children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559161"/>
          </a:xfrm>
        </p:spPr>
        <p:txBody>
          <a:bodyPr/>
          <a:lstStyle/>
          <a:p>
            <a:r>
              <a:rPr lang="en-US" dirty="0" smtClean="0"/>
              <a:t>Provisioning Failure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800"/>
            <a:ext cx="8229600" cy="5292364"/>
          </a:xfrm>
        </p:spPr>
        <p:txBody>
          <a:bodyPr/>
          <a:lstStyle/>
          <a:p>
            <a:r>
              <a:rPr lang="en-US" dirty="0" smtClean="0"/>
              <a:t>When a child fails their provisioning, the child PA sends an Provisioning failure message to the corresponding RA</a:t>
            </a:r>
          </a:p>
          <a:p>
            <a:r>
              <a:rPr lang="en-US" dirty="0" smtClean="0"/>
              <a:t>The RA notifies the Aggregator Function in the NSA. The Aggregator function may try to recover, if cannot, it will release all children and generate a provisioning failure event to its PA</a:t>
            </a:r>
          </a:p>
          <a:p>
            <a:r>
              <a:rPr lang="en-US" dirty="0" smtClean="0"/>
              <a:t>That PA will send a provisioning failure up to its parent RA, and this process will do the same recursively till we get to the ultimate parent RA</a:t>
            </a:r>
          </a:p>
          <a:p>
            <a:r>
              <a:rPr lang="en-US" dirty="0" smtClean="0"/>
              <a:t>The ultimate RA will, based on the internal policy function, decide to do something - possibilities including terminating the reservation with cancel or trying alternatives. What the ultimate RA does is out of the scope of the protocol discussion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Service </a:t>
            </a:r>
            <a:br>
              <a:rPr lang="en-US" dirty="0" smtClean="0"/>
            </a:br>
            <a:r>
              <a:rPr lang="en-US" dirty="0" smtClean="0"/>
              <a:t>Message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Request:</a:t>
            </a:r>
          </a:p>
          <a:p>
            <a:pPr lvl="2"/>
            <a:r>
              <a:rPr lang="en-US" dirty="0" smtClean="0"/>
              <a:t>Direction: RA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PA</a:t>
            </a:r>
          </a:p>
          <a:p>
            <a:pPr lvl="2"/>
            <a:r>
              <a:rPr lang="en-US" dirty="0" smtClean="0"/>
              <a:t>Purpose: PA should release the provisioned resources without removing the reservation. </a:t>
            </a:r>
          </a:p>
          <a:p>
            <a:pPr lvl="1"/>
            <a:r>
              <a:rPr lang="en-US" dirty="0" smtClean="0"/>
              <a:t>Confirm</a:t>
            </a:r>
          </a:p>
          <a:p>
            <a:pPr lvl="2"/>
            <a:r>
              <a:rPr lang="en-US" dirty="0" smtClean="0"/>
              <a:t>Direction: PA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RA</a:t>
            </a:r>
          </a:p>
          <a:p>
            <a:pPr lvl="2"/>
            <a:r>
              <a:rPr lang="en-US" dirty="0" smtClean="0">
                <a:sym typeface="Wingdings"/>
              </a:rPr>
              <a:t>Purpose: The releasing of the resources is done</a:t>
            </a:r>
          </a:p>
          <a:p>
            <a:pPr lvl="1"/>
            <a:r>
              <a:rPr lang="en-US" dirty="0" smtClean="0">
                <a:sym typeface="Wingdings"/>
              </a:rPr>
              <a:t>Fail</a:t>
            </a:r>
          </a:p>
          <a:p>
            <a:pPr lvl="2"/>
            <a:r>
              <a:rPr lang="en-US" dirty="0" smtClean="0">
                <a:sym typeface="Wingdings"/>
              </a:rPr>
              <a:t>Direction: PA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RA</a:t>
            </a:r>
          </a:p>
          <a:p>
            <a:pPr lvl="2"/>
            <a:r>
              <a:rPr lang="en-US" dirty="0" smtClean="0">
                <a:sym typeface="Wingdings"/>
              </a:rPr>
              <a:t>Purpose: The releasing of the resources failed</a:t>
            </a:r>
          </a:p>
          <a:p>
            <a:pPr lvl="2"/>
            <a:r>
              <a:rPr lang="en-US" dirty="0" smtClean="0">
                <a:sym typeface="Wingdings"/>
              </a:rPr>
              <a:t>Informational message, and stay in releasing state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Service </a:t>
            </a:r>
            <a:br>
              <a:rPr lang="en-US" dirty="0" smtClean="0"/>
            </a:br>
            <a:r>
              <a:rPr lang="en-US" dirty="0" smtClean="0"/>
              <a:t>Message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Request:</a:t>
            </a:r>
          </a:p>
          <a:p>
            <a:pPr lvl="2"/>
            <a:r>
              <a:rPr lang="en-US" dirty="0" smtClean="0"/>
              <a:t>Direction: RA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PA</a:t>
            </a:r>
          </a:p>
          <a:p>
            <a:pPr lvl="2"/>
            <a:r>
              <a:rPr lang="en-US" dirty="0" smtClean="0"/>
              <a:t>Purpose: PA should release the provisioned resources and cancel the reservation. </a:t>
            </a:r>
          </a:p>
          <a:p>
            <a:pPr lvl="1"/>
            <a:r>
              <a:rPr lang="en-US" dirty="0" smtClean="0"/>
              <a:t>Confirmed</a:t>
            </a:r>
          </a:p>
          <a:p>
            <a:pPr lvl="2"/>
            <a:r>
              <a:rPr lang="en-US" dirty="0" smtClean="0"/>
              <a:t>Direction: PA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RA</a:t>
            </a:r>
          </a:p>
          <a:p>
            <a:pPr lvl="2"/>
            <a:r>
              <a:rPr lang="en-US" dirty="0" smtClean="0">
                <a:sym typeface="Wingdings"/>
              </a:rPr>
              <a:t>Purpose: The releasing of the resources is done</a:t>
            </a:r>
          </a:p>
          <a:p>
            <a:pPr lvl="2">
              <a:buNone/>
            </a:pPr>
            <a:endParaRPr lang="en-US" dirty="0" smtClean="0"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Service </a:t>
            </a:r>
            <a:br>
              <a:rPr lang="en-US" dirty="0" smtClean="0"/>
            </a:br>
            <a:r>
              <a:rPr lang="en-US" dirty="0" smtClean="0"/>
              <a:t>Optional Message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Request:</a:t>
            </a:r>
          </a:p>
          <a:p>
            <a:pPr lvl="2"/>
            <a:r>
              <a:rPr lang="en-US" dirty="0" smtClean="0"/>
              <a:t>Direction: RA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PA</a:t>
            </a:r>
          </a:p>
          <a:p>
            <a:pPr lvl="2"/>
            <a:r>
              <a:rPr lang="en-US" dirty="0" smtClean="0"/>
              <a:t>Purpose: Mechanism for either agent to query the other agent for a set of connection service instances between the RA-PA pair. This message can be used as a status polling mechanism. </a:t>
            </a:r>
          </a:p>
          <a:p>
            <a:pPr lvl="2"/>
            <a:r>
              <a:rPr lang="en-US" dirty="0" smtClean="0"/>
              <a:t>This is a management function for CS 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Direction: PA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smtClean="0">
                <a:sym typeface="Wingdings"/>
              </a:rPr>
              <a:t> </a:t>
            </a:r>
            <a:r>
              <a:rPr lang="en-US" smtClean="0">
                <a:sym typeface="Wingdings"/>
              </a:rPr>
              <a:t>RA</a:t>
            </a:r>
          </a:p>
          <a:p>
            <a:pPr lvl="2"/>
            <a:r>
              <a:rPr lang="en-US" dirty="0" smtClean="0">
                <a:sym typeface="Wingdings"/>
              </a:rPr>
              <a:t>Purpose: The query information in a structured output as defined. </a:t>
            </a:r>
          </a:p>
          <a:p>
            <a:pPr lvl="2">
              <a:buNone/>
            </a:pPr>
            <a:endParaRPr lang="en-US" dirty="0" smtClean="0"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net New Template">
  <a:themeElements>
    <a:clrScheme name="ESnet Theme Colors 1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619FC4"/>
      </a:accent1>
      <a:accent2>
        <a:srgbClr val="006394"/>
      </a:accent2>
      <a:accent3>
        <a:srgbClr val="99CCCC"/>
      </a:accent3>
      <a:accent4>
        <a:srgbClr val="006666"/>
      </a:accent4>
      <a:accent5>
        <a:srgbClr val="669999"/>
      </a:accent5>
      <a:accent6>
        <a:srgbClr val="00999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ESnet New Template.thmx</Template>
  <TotalTime>5657</TotalTime>
  <Words>2917</Words>
  <Application>Microsoft Macintosh PowerPoint</Application>
  <PresentationFormat>On-screen Show (4:3)</PresentationFormat>
  <Paragraphs>610</Paragraphs>
  <Slides>34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ESnet New Template</vt:lpstr>
      <vt:lpstr>NSI Interim face to face meeting Co-located with GLIF/APAN, Hong Kong 23rd Feb 2011  </vt:lpstr>
      <vt:lpstr>Agenda</vt:lpstr>
      <vt:lpstr>Connection Service  Message Primitives</vt:lpstr>
      <vt:lpstr>CS ID discussion  *agreed among JM, TK, GR, HT, JS, AT, IM</vt:lpstr>
      <vt:lpstr>Connection Service  Message Primitives</vt:lpstr>
      <vt:lpstr>Provisioning Failure discussion</vt:lpstr>
      <vt:lpstr>Connection Service  Message Primitives</vt:lpstr>
      <vt:lpstr>Connection Service  Message Primitives</vt:lpstr>
      <vt:lpstr>Connection Service  Optional Message Primitives</vt:lpstr>
      <vt:lpstr>Query discussion</vt:lpstr>
      <vt:lpstr>Connection Service  Optional Message Primitives</vt:lpstr>
      <vt:lpstr>Connection Service  Optional Message Primitives</vt:lpstr>
      <vt:lpstr>State Machine for NSI</vt:lpstr>
      <vt:lpstr>Recapping the discussion of the past few months</vt:lpstr>
      <vt:lpstr>Slide 15</vt:lpstr>
      <vt:lpstr>Slide 16</vt:lpstr>
      <vt:lpstr>Slide 17</vt:lpstr>
      <vt:lpstr>Modify Message</vt:lpstr>
      <vt:lpstr>Other characteristics of the Connection Service?</vt:lpstr>
      <vt:lpstr>Slide 20</vt:lpstr>
      <vt:lpstr>Slide 21</vt:lpstr>
      <vt:lpstr>Slide 22</vt:lpstr>
      <vt:lpstr>Error Scenarios</vt:lpstr>
      <vt:lpstr>Message delivery error</vt:lpstr>
      <vt:lpstr>Service Failure</vt:lpstr>
      <vt:lpstr>Open issues for NSI and Connection Services protocol</vt:lpstr>
      <vt:lpstr>  Berkeley state machines </vt:lpstr>
      <vt:lpstr>Slide 28</vt:lpstr>
      <vt:lpstr>Slide 29</vt:lpstr>
      <vt:lpstr>Slide 30</vt:lpstr>
      <vt:lpstr>Combination of Arlington and Berkeley state machines</vt:lpstr>
      <vt:lpstr>Slide 32</vt:lpstr>
      <vt:lpstr>Slide 33</vt:lpstr>
      <vt:lpstr>Slide 34</vt:lpstr>
    </vt:vector>
  </TitlesOfParts>
  <Company>LBNL - ESnet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 Interim face to face meeting Co-located with GLIF/APAN, Hong Kong 23rd Feb 2011  </dc:title>
  <dc:creator>Inder Monga</dc:creator>
  <cp:lastModifiedBy>Inder Monga</cp:lastModifiedBy>
  <cp:revision>14</cp:revision>
  <dcterms:created xsi:type="dcterms:W3CDTF">2011-03-04T15:15:40Z</dcterms:created>
  <dcterms:modified xsi:type="dcterms:W3CDTF">2011-03-04T15:22:07Z</dcterms:modified>
</cp:coreProperties>
</file>