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6"/>
  </p:notesMasterIdLst>
  <p:sldIdLst>
    <p:sldId id="256" r:id="rId2"/>
    <p:sldId id="269" r:id="rId3"/>
    <p:sldId id="257" r:id="rId4"/>
    <p:sldId id="270" r:id="rId5"/>
    <p:sldId id="274" r:id="rId6"/>
    <p:sldId id="276" r:id="rId7"/>
    <p:sldId id="277" r:id="rId8"/>
    <p:sldId id="275" r:id="rId9"/>
    <p:sldId id="271" r:id="rId10"/>
    <p:sldId id="272" r:id="rId11"/>
    <p:sldId id="279" r:id="rId12"/>
    <p:sldId id="259" r:id="rId13"/>
    <p:sldId id="280" r:id="rId14"/>
    <p:sldId id="282" r:id="rId15"/>
    <p:sldId id="260" r:id="rId16"/>
    <p:sldId id="281" r:id="rId17"/>
    <p:sldId id="278" r:id="rId18"/>
    <p:sldId id="263" r:id="rId19"/>
    <p:sldId id="264" r:id="rId20"/>
    <p:sldId id="265" r:id="rId21"/>
    <p:sldId id="266" r:id="rId22"/>
    <p:sldId id="283" r:id="rId23"/>
    <p:sldId id="267" r:id="rId24"/>
    <p:sldId id="268"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CA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87313" autoAdjust="0"/>
  </p:normalViewPr>
  <p:slideViewPr>
    <p:cSldViewPr snapToGrid="0" snapToObjects="1">
      <p:cViewPr>
        <p:scale>
          <a:sx n="100" d="100"/>
          <a:sy n="100" d="100"/>
        </p:scale>
        <p:origin x="-2064" y="-96"/>
      </p:cViewPr>
      <p:guideLst>
        <p:guide orient="horz" pos="2160"/>
        <p:guide pos="2880"/>
      </p:guideLst>
    </p:cSldViewPr>
  </p:slideViewPr>
  <p:outlineViewPr>
    <p:cViewPr>
      <p:scale>
        <a:sx n="33" d="100"/>
        <a:sy n="33" d="100"/>
      </p:scale>
      <p:origin x="0" y="333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169261-9CF6-264F-9114-ABEA495E8CA2}" type="datetimeFigureOut">
              <a:rPr lang="en-US" smtClean="0"/>
              <a:t>9/27/13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147567-BF9D-9B4D-B600-1CF88FD5FF05}" type="slidenum">
              <a:rPr lang="en-US" smtClean="0"/>
              <a:t>‹#›</a:t>
            </a:fld>
            <a:endParaRPr lang="en-US"/>
          </a:p>
        </p:txBody>
      </p:sp>
    </p:spTree>
    <p:extLst>
      <p:ext uri="{BB962C8B-B14F-4D97-AF65-F5344CB8AC3E}">
        <p14:creationId xmlns:p14="http://schemas.microsoft.com/office/powerpoint/2010/main" val="39072429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147567-BF9D-9B4D-B600-1CF88FD5FF05}" type="slidenum">
              <a:rPr lang="en-US" smtClean="0"/>
              <a:t>16</a:t>
            </a:fld>
            <a:endParaRPr lang="en-US"/>
          </a:p>
        </p:txBody>
      </p:sp>
    </p:spTree>
    <p:extLst>
      <p:ext uri="{BB962C8B-B14F-4D97-AF65-F5344CB8AC3E}">
        <p14:creationId xmlns:p14="http://schemas.microsoft.com/office/powerpoint/2010/main" val="2627304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6011" y="1495394"/>
            <a:ext cx="7772400" cy="1470025"/>
          </a:xfrm>
        </p:spPr>
        <p:txBody>
          <a:bodyPr/>
          <a:lstStyle>
            <a:lvl1pPr>
              <a:defRPr>
                <a:solidFill>
                  <a:srgbClr val="0000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36011" y="4362473"/>
            <a:ext cx="6400800" cy="1752600"/>
          </a:xfrm>
        </p:spPr>
        <p:txBody>
          <a:bodyPr/>
          <a:lstStyle>
            <a:lvl1pPr marL="0" indent="0" algn="ctr">
              <a:buNone/>
              <a:defRPr>
                <a:solidFill>
                  <a:schemeClr val="accent4">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3A0905-14CD-5544-BD20-C3386F92CA63}" type="datetimeFigureOut">
              <a:rPr lang="en-US" smtClean="0"/>
              <a:t>9/27/13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0D670-301E-FC4F-BD9E-43C57C04AB29}" type="slidenum">
              <a:rPr lang="en-US" smtClean="0"/>
              <a:t>‹#›</a:t>
            </a:fld>
            <a:endParaRPr lang="en-US"/>
          </a:p>
        </p:txBody>
      </p:sp>
    </p:spTree>
    <p:extLst>
      <p:ext uri="{BB962C8B-B14F-4D97-AF65-F5344CB8AC3E}">
        <p14:creationId xmlns:p14="http://schemas.microsoft.com/office/powerpoint/2010/main" val="111046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3A0905-14CD-5544-BD20-C3386F92CA63}" type="datetimeFigureOut">
              <a:rPr lang="en-US" smtClean="0"/>
              <a:t>9/27/13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0D670-301E-FC4F-BD9E-43C57C04AB29}" type="slidenum">
              <a:rPr lang="en-US" smtClean="0"/>
              <a:t>‹#›</a:t>
            </a:fld>
            <a:endParaRPr lang="en-US"/>
          </a:p>
        </p:txBody>
      </p:sp>
    </p:spTree>
    <p:extLst>
      <p:ext uri="{BB962C8B-B14F-4D97-AF65-F5344CB8AC3E}">
        <p14:creationId xmlns:p14="http://schemas.microsoft.com/office/powerpoint/2010/main" val="69331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3A0905-14CD-5544-BD20-C3386F92CA63}" type="datetimeFigureOut">
              <a:rPr lang="en-US" smtClean="0"/>
              <a:t>9/27/13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0D670-301E-FC4F-BD9E-43C57C04AB29}" type="slidenum">
              <a:rPr lang="en-US" smtClean="0"/>
              <a:t>‹#›</a:t>
            </a:fld>
            <a:endParaRPr lang="en-US"/>
          </a:p>
        </p:txBody>
      </p:sp>
    </p:spTree>
    <p:extLst>
      <p:ext uri="{BB962C8B-B14F-4D97-AF65-F5344CB8AC3E}">
        <p14:creationId xmlns:p14="http://schemas.microsoft.com/office/powerpoint/2010/main" val="47666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3A0905-14CD-5544-BD20-C3386F92CA63}" type="datetimeFigureOut">
              <a:rPr lang="en-US" smtClean="0"/>
              <a:t>9/27/13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0D670-301E-FC4F-BD9E-43C57C04AB29}" type="slidenum">
              <a:rPr lang="en-US" smtClean="0"/>
              <a:t>‹#›</a:t>
            </a:fld>
            <a:endParaRPr lang="en-US"/>
          </a:p>
        </p:txBody>
      </p:sp>
    </p:spTree>
    <p:extLst>
      <p:ext uri="{BB962C8B-B14F-4D97-AF65-F5344CB8AC3E}">
        <p14:creationId xmlns:p14="http://schemas.microsoft.com/office/powerpoint/2010/main" val="3767742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3A0905-14CD-5544-BD20-C3386F92CA63}" type="datetimeFigureOut">
              <a:rPr lang="en-US" smtClean="0"/>
              <a:t>9/27/13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0D670-301E-FC4F-BD9E-43C57C04AB29}" type="slidenum">
              <a:rPr lang="en-US" smtClean="0"/>
              <a:t>‹#›</a:t>
            </a:fld>
            <a:endParaRPr lang="en-US"/>
          </a:p>
        </p:txBody>
      </p:sp>
    </p:spTree>
    <p:extLst>
      <p:ext uri="{BB962C8B-B14F-4D97-AF65-F5344CB8AC3E}">
        <p14:creationId xmlns:p14="http://schemas.microsoft.com/office/powerpoint/2010/main" val="164726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3A0905-14CD-5544-BD20-C3386F92CA63}" type="datetimeFigureOut">
              <a:rPr lang="en-US" smtClean="0"/>
              <a:t>9/27/13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0D670-301E-FC4F-BD9E-43C57C04AB29}" type="slidenum">
              <a:rPr lang="en-US" smtClean="0"/>
              <a:t>‹#›</a:t>
            </a:fld>
            <a:endParaRPr lang="en-US"/>
          </a:p>
        </p:txBody>
      </p:sp>
    </p:spTree>
    <p:extLst>
      <p:ext uri="{BB962C8B-B14F-4D97-AF65-F5344CB8AC3E}">
        <p14:creationId xmlns:p14="http://schemas.microsoft.com/office/powerpoint/2010/main" val="255989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3A0905-14CD-5544-BD20-C3386F92CA63}" type="datetimeFigureOut">
              <a:rPr lang="en-US" smtClean="0"/>
              <a:t>9/27/13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60D670-301E-FC4F-BD9E-43C57C04AB29}" type="slidenum">
              <a:rPr lang="en-US" smtClean="0"/>
              <a:t>‹#›</a:t>
            </a:fld>
            <a:endParaRPr lang="en-US"/>
          </a:p>
        </p:txBody>
      </p:sp>
    </p:spTree>
    <p:extLst>
      <p:ext uri="{BB962C8B-B14F-4D97-AF65-F5344CB8AC3E}">
        <p14:creationId xmlns:p14="http://schemas.microsoft.com/office/powerpoint/2010/main" val="310355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3A0905-14CD-5544-BD20-C3386F92CA63}" type="datetimeFigureOut">
              <a:rPr lang="en-US" smtClean="0"/>
              <a:t>9/27/13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60D670-301E-FC4F-BD9E-43C57C04AB29}" type="slidenum">
              <a:rPr lang="en-US" smtClean="0"/>
              <a:t>‹#›</a:t>
            </a:fld>
            <a:endParaRPr lang="en-US"/>
          </a:p>
        </p:txBody>
      </p:sp>
    </p:spTree>
    <p:extLst>
      <p:ext uri="{BB962C8B-B14F-4D97-AF65-F5344CB8AC3E}">
        <p14:creationId xmlns:p14="http://schemas.microsoft.com/office/powerpoint/2010/main" val="22666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A0905-14CD-5544-BD20-C3386F92CA63}" type="datetimeFigureOut">
              <a:rPr lang="en-US" smtClean="0"/>
              <a:t>9/27/13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60D670-301E-FC4F-BD9E-43C57C04AB29}" type="slidenum">
              <a:rPr lang="en-US" smtClean="0"/>
              <a:t>‹#›</a:t>
            </a:fld>
            <a:endParaRPr lang="en-US"/>
          </a:p>
        </p:txBody>
      </p:sp>
    </p:spTree>
    <p:extLst>
      <p:ext uri="{BB962C8B-B14F-4D97-AF65-F5344CB8AC3E}">
        <p14:creationId xmlns:p14="http://schemas.microsoft.com/office/powerpoint/2010/main" val="330559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3A0905-14CD-5544-BD20-C3386F92CA63}" type="datetimeFigureOut">
              <a:rPr lang="en-US" smtClean="0"/>
              <a:t>9/27/13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0D670-301E-FC4F-BD9E-43C57C04AB29}" type="slidenum">
              <a:rPr lang="en-US" smtClean="0"/>
              <a:t>‹#›</a:t>
            </a:fld>
            <a:endParaRPr lang="en-US"/>
          </a:p>
        </p:txBody>
      </p:sp>
    </p:spTree>
    <p:extLst>
      <p:ext uri="{BB962C8B-B14F-4D97-AF65-F5344CB8AC3E}">
        <p14:creationId xmlns:p14="http://schemas.microsoft.com/office/powerpoint/2010/main" val="4943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3A0905-14CD-5544-BD20-C3386F92CA63}" type="datetimeFigureOut">
              <a:rPr lang="en-US" smtClean="0"/>
              <a:t>9/27/13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0D670-301E-FC4F-BD9E-43C57C04AB29}" type="slidenum">
              <a:rPr lang="en-US" smtClean="0"/>
              <a:t>‹#›</a:t>
            </a:fld>
            <a:endParaRPr lang="en-US"/>
          </a:p>
        </p:txBody>
      </p:sp>
    </p:spTree>
    <p:extLst>
      <p:ext uri="{BB962C8B-B14F-4D97-AF65-F5344CB8AC3E}">
        <p14:creationId xmlns:p14="http://schemas.microsoft.com/office/powerpoint/2010/main" val="4420594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10"/>
          <p:cNvGrpSpPr>
            <a:grpSpLocks/>
          </p:cNvGrpSpPr>
          <p:nvPr/>
        </p:nvGrpSpPr>
        <p:grpSpPr bwMode="auto">
          <a:xfrm>
            <a:off x="-410074" y="0"/>
            <a:ext cx="9554074" cy="6858000"/>
            <a:chOff x="-250" y="0"/>
            <a:chExt cx="6010" cy="4320"/>
          </a:xfrm>
        </p:grpSpPr>
        <p:pic>
          <p:nvPicPr>
            <p:cNvPr id="8" name="Picture 11"/>
            <p:cNvPicPr>
              <a:picLocks noChangeAspect="1" noChangeArrowheads="1"/>
            </p:cNvPicPr>
            <p:nvPr userDrawn="1"/>
          </p:nvPicPr>
          <p:blipFill>
            <a:blip r:embed="rId13"/>
            <a:srcRect/>
            <a:stretch>
              <a:fillRect/>
            </a:stretch>
          </p:blipFill>
          <p:spPr bwMode="auto">
            <a:xfrm>
              <a:off x="-250" y="0"/>
              <a:ext cx="1316" cy="4320"/>
            </a:xfrm>
            <a:prstGeom prst="rect">
              <a:avLst/>
            </a:prstGeom>
            <a:noFill/>
            <a:ln w="9525">
              <a:noFill/>
              <a:round/>
              <a:headEnd/>
              <a:tailEnd/>
            </a:ln>
          </p:spPr>
        </p:pic>
        <p:sp>
          <p:nvSpPr>
            <p:cNvPr id="9" name="AutoShape 12"/>
            <p:cNvSpPr>
              <a:spLocks noChangeArrowheads="1"/>
            </p:cNvSpPr>
            <p:nvPr userDrawn="1"/>
          </p:nvSpPr>
          <p:spPr bwMode="auto">
            <a:xfrm>
              <a:off x="0" y="0"/>
              <a:ext cx="5760" cy="412"/>
            </a:xfrm>
            <a:prstGeom prst="roundRect">
              <a:avLst>
                <a:gd name="adj" fmla="val 218"/>
              </a:avLst>
            </a:prstGeom>
            <a:solidFill>
              <a:srgbClr val="0095D9"/>
            </a:solidFill>
            <a:ln w="9525">
              <a:noFill/>
              <a:round/>
              <a:headEnd/>
              <a:tailEnd/>
            </a:ln>
            <a:effectLst/>
          </p:spPr>
          <p:txBody>
            <a:bodyPr lIns="0" tIns="0" rIns="0" bIns="0" anchor="ctr"/>
            <a:lstStyle/>
            <a:p>
              <a:pPr algn="ctr" defTabSz="407988" hangingPunct="0">
                <a:lnSpc>
                  <a:spcPct val="98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 pos="7223125" algn="l"/>
                  <a:tab pos="7880350" algn="l"/>
                  <a:tab pos="8535988" algn="l"/>
                </a:tabLst>
                <a:defRPr/>
              </a:pPr>
              <a:r>
                <a:rPr lang="en-GB" sz="2200" b="1" dirty="0">
                  <a:solidFill>
                    <a:srgbClr val="000000"/>
                  </a:solidFill>
                  <a:latin typeface="Tahoma" pitchFamily="34" charset="0"/>
                  <a:cs typeface="+mn-cs"/>
                </a:rPr>
                <a:t>   </a:t>
              </a:r>
            </a:p>
          </p:txBody>
        </p:sp>
      </p:grpSp>
      <p:sp>
        <p:nvSpPr>
          <p:cNvPr id="2" name="Title Placeholder 1"/>
          <p:cNvSpPr>
            <a:spLocks noGrp="1"/>
          </p:cNvSpPr>
          <p:nvPr>
            <p:ph type="title"/>
          </p:nvPr>
        </p:nvSpPr>
        <p:spPr>
          <a:xfrm>
            <a:off x="1944547" y="6063"/>
            <a:ext cx="7063864" cy="647987"/>
          </a:xfrm>
          <a:prstGeom prst="rect">
            <a:avLst/>
          </a:prstGeom>
        </p:spPr>
        <p:txBody>
          <a:bodyPr vert="horz" lIns="91440" tIns="45720" rIns="91440" bIns="45720" rtlCol="0" anchor="ctr"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78887" y="1057778"/>
            <a:ext cx="8029523" cy="50940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8887" y="6356350"/>
            <a:ext cx="8391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A0905-14CD-5544-BD20-C3386F92CA63}" type="datetimeFigureOut">
              <a:rPr lang="en-US" smtClean="0"/>
              <a:t>9/27/13</a:t>
            </a:fld>
            <a:endParaRPr lang="en-US"/>
          </a:p>
        </p:txBody>
      </p:sp>
      <p:sp>
        <p:nvSpPr>
          <p:cNvPr id="5" name="Footer Placeholder 4"/>
          <p:cNvSpPr>
            <a:spLocks noGrp="1"/>
          </p:cNvSpPr>
          <p:nvPr>
            <p:ph type="ftr" sz="quarter" idx="3"/>
          </p:nvPr>
        </p:nvSpPr>
        <p:spPr>
          <a:xfrm>
            <a:off x="2209111" y="6356350"/>
            <a:ext cx="52515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70785" y="6356350"/>
            <a:ext cx="113762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60D670-301E-FC4F-BD9E-43C57C04AB29}" type="slidenum">
              <a:rPr lang="en-US" smtClean="0"/>
              <a:t>‹#›</a:t>
            </a:fld>
            <a:endParaRPr lang="en-US"/>
          </a:p>
        </p:txBody>
      </p:sp>
      <p:sp>
        <p:nvSpPr>
          <p:cNvPr id="10" name="TextBox 9"/>
          <p:cNvSpPr txBox="1"/>
          <p:nvPr/>
        </p:nvSpPr>
        <p:spPr>
          <a:xfrm>
            <a:off x="-12650" y="-17209"/>
            <a:ext cx="2089479" cy="630238"/>
          </a:xfrm>
          <a:prstGeom prst="rect">
            <a:avLst/>
          </a:prstGeom>
          <a:noFill/>
        </p:spPr>
        <p:txBody>
          <a:bodyPr wrap="square">
            <a:spAutoFit/>
          </a:bodyPr>
          <a:lstStyle/>
          <a:p>
            <a:pPr algn="ctr">
              <a:defRPr/>
            </a:pPr>
            <a:r>
              <a:rPr lang="en-US" sz="2800" b="1" dirty="0">
                <a:solidFill>
                  <a:schemeClr val="bg1"/>
                </a:solidFill>
                <a:latin typeface="+mn-lt"/>
                <a:cs typeface="+mn-cs"/>
              </a:rPr>
              <a:t>NORDUnet</a:t>
            </a:r>
          </a:p>
          <a:p>
            <a:pPr algn="ctr">
              <a:defRPr/>
            </a:pPr>
            <a:r>
              <a:rPr lang="en-US" sz="630" b="1" kern="0" dirty="0">
                <a:solidFill>
                  <a:schemeClr val="bg1"/>
                </a:solidFill>
                <a:latin typeface="+mn-lt"/>
                <a:cs typeface="+mn-cs"/>
              </a:rPr>
              <a:t>Nordic infrastructure for Research &amp; Education</a:t>
            </a:r>
          </a:p>
        </p:txBody>
      </p:sp>
    </p:spTree>
    <p:extLst>
      <p:ext uri="{BB962C8B-B14F-4D97-AF65-F5344CB8AC3E}">
        <p14:creationId xmlns:p14="http://schemas.microsoft.com/office/powerpoint/2010/main" val="144959059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457200" rtl="0" eaLnBrk="1" latinLnBrk="0" hangingPunct="1">
        <a:spcBef>
          <a:spcPct val="0"/>
        </a:spcBef>
        <a:buNone/>
        <a:defRPr sz="3600" b="1" i="0" kern="1200" cap="none" spc="0">
          <a:ln w="12700">
            <a:noFill/>
            <a:prstDash val="solid"/>
          </a:ln>
          <a:solidFill>
            <a:schemeClr val="tx1"/>
          </a:solidFill>
          <a:effectLst/>
          <a:latin typeface="Rockwel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NSI </a:t>
            </a:r>
            <a:r>
              <a:rPr lang="en-US" dirty="0" smtClean="0"/>
              <a:t>V3</a:t>
            </a:r>
            <a:br>
              <a:rPr lang="en-US" dirty="0" smtClean="0"/>
            </a:br>
            <a:r>
              <a:rPr lang="en-US" dirty="0" smtClean="0"/>
              <a:t>Some Burning </a:t>
            </a:r>
            <a:r>
              <a:rPr lang="en-US" dirty="0" smtClean="0"/>
              <a:t>Topics for Discussion</a:t>
            </a:r>
            <a:br>
              <a:rPr lang="en-US" dirty="0" smtClean="0"/>
            </a:br>
            <a:r>
              <a:rPr lang="en-US" dirty="0" smtClean="0"/>
              <a:t>and</a:t>
            </a:r>
            <a:br>
              <a:rPr lang="en-US" dirty="0" smtClean="0"/>
            </a:br>
            <a:r>
              <a:rPr lang="en-US" dirty="0" smtClean="0"/>
              <a:t>Features for Consideration</a:t>
            </a:r>
            <a:endParaRPr lang="en-US" dirty="0"/>
          </a:p>
        </p:txBody>
      </p:sp>
      <p:sp>
        <p:nvSpPr>
          <p:cNvPr id="3" name="Subtitle 2"/>
          <p:cNvSpPr>
            <a:spLocks noGrp="1"/>
          </p:cNvSpPr>
          <p:nvPr>
            <p:ph type="subTitle" idx="1"/>
          </p:nvPr>
        </p:nvSpPr>
        <p:spPr/>
        <p:txBody>
          <a:bodyPr/>
          <a:lstStyle/>
          <a:p>
            <a:r>
              <a:rPr lang="en-US" dirty="0" smtClean="0"/>
              <a:t>The musings of Jerry Sobieski</a:t>
            </a:r>
          </a:p>
          <a:p>
            <a:r>
              <a:rPr lang="en-US" dirty="0" smtClean="0"/>
              <a:t>Sep 29, 2013</a:t>
            </a:r>
          </a:p>
          <a:p>
            <a:r>
              <a:rPr lang="en-US" dirty="0" smtClean="0"/>
              <a:t>Singapore</a:t>
            </a:r>
            <a:endParaRPr lang="en-US" dirty="0"/>
          </a:p>
        </p:txBody>
      </p:sp>
    </p:spTree>
    <p:extLst>
      <p:ext uri="{BB962C8B-B14F-4D97-AF65-F5344CB8AC3E}">
        <p14:creationId xmlns:p14="http://schemas.microsoft.com/office/powerpoint/2010/main" val="3715387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6063"/>
            <a:ext cx="7573311" cy="647987"/>
          </a:xfrm>
        </p:spPr>
        <p:txBody>
          <a:bodyPr/>
          <a:lstStyle/>
          <a:p>
            <a:r>
              <a:rPr lang="en-US" dirty="0" err="1"/>
              <a:t>MultiPoint</a:t>
            </a:r>
            <a:r>
              <a:rPr lang="en-US" dirty="0"/>
              <a:t> </a:t>
            </a:r>
            <a:r>
              <a:rPr lang="en-US" dirty="0" smtClean="0"/>
              <a:t>Connection Service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Can we simplify NSI-CS by making all “Connections” unidirectional?  (yes)</a:t>
            </a:r>
          </a:p>
          <a:p>
            <a:pPr lvl="1"/>
            <a:r>
              <a:rPr lang="en-US" dirty="0" smtClean="0"/>
              <a:t>We compose Bi-Directional connections by path diversity constraints (there is no *real* reason to maintain </a:t>
            </a:r>
            <a:r>
              <a:rPr lang="en-US" dirty="0" err="1" smtClean="0"/>
              <a:t>th</a:t>
            </a:r>
            <a:r>
              <a:rPr lang="en-US" dirty="0" smtClean="0"/>
              <a:t> façade that bidirectional connections are an atomic construct – thus they should be a service construct.)</a:t>
            </a:r>
          </a:p>
          <a:p>
            <a:pPr lvl="1"/>
            <a:r>
              <a:rPr lang="en-US" dirty="0" smtClean="0"/>
              <a:t>Path diversity constraints can provide much more powerful semantics for the Connection Service (see path diversity constraints)</a:t>
            </a:r>
          </a:p>
          <a:p>
            <a:r>
              <a:rPr lang="en-US" dirty="0" smtClean="0"/>
              <a:t>P2P, P2MP, MP2P, and MP2MP can all be encoded in the </a:t>
            </a:r>
            <a:r>
              <a:rPr lang="en-US" dirty="0" err="1" smtClean="0"/>
              <a:t>ReserveRequest</a:t>
            </a:r>
            <a:r>
              <a:rPr lang="en-US" dirty="0" smtClean="0"/>
              <a:t>() primitive</a:t>
            </a:r>
          </a:p>
          <a:p>
            <a:pPr lvl="1"/>
            <a:r>
              <a:rPr lang="en-US" dirty="0" smtClean="0"/>
              <a:t>Allow multiple </a:t>
            </a:r>
            <a:r>
              <a:rPr lang="en-US" dirty="0" err="1" smtClean="0"/>
              <a:t>SrcSTPs</a:t>
            </a:r>
            <a:r>
              <a:rPr lang="en-US" dirty="0" smtClean="0"/>
              <a:t> and </a:t>
            </a:r>
            <a:r>
              <a:rPr lang="en-US" dirty="0" err="1" smtClean="0"/>
              <a:t>DestSTPs</a:t>
            </a:r>
            <a:r>
              <a:rPr lang="en-US" dirty="0" smtClean="0"/>
              <a:t>.</a:t>
            </a:r>
          </a:p>
          <a:p>
            <a:pPr lvl="1"/>
            <a:r>
              <a:rPr lang="en-US" dirty="0" smtClean="0"/>
              <a:t>Turn the ERO List into an ERO tree</a:t>
            </a:r>
          </a:p>
          <a:p>
            <a:pPr lvl="1"/>
            <a:r>
              <a:rPr lang="en-US" dirty="0" smtClean="0"/>
              <a:t>Add/remove end points is a </a:t>
            </a:r>
            <a:r>
              <a:rPr lang="en-US" dirty="0" err="1" smtClean="0"/>
              <a:t>ReserveModify</a:t>
            </a:r>
            <a:r>
              <a:rPr lang="en-US" dirty="0" smtClean="0"/>
              <a:t>()</a:t>
            </a:r>
          </a:p>
          <a:p>
            <a:r>
              <a:rPr lang="en-US" dirty="0" smtClean="0"/>
              <a:t>Thus a whole new SP service is not necessary </a:t>
            </a:r>
          </a:p>
          <a:p>
            <a:pPr lvl="1"/>
            <a:r>
              <a:rPr lang="en-US" dirty="0" smtClean="0"/>
              <a:t>(Unless there are truly special features of an SP...)</a:t>
            </a:r>
          </a:p>
          <a:p>
            <a:pPr lvl="1"/>
            <a:r>
              <a:rPr lang="en-US" dirty="0" smtClean="0"/>
              <a:t>E.g. Perhaps the “Switching Point” is a topological element, and not a Service, if so...this is an internal NRM issue rather than a inter-domain NSI issue...</a:t>
            </a:r>
          </a:p>
        </p:txBody>
      </p:sp>
    </p:spTree>
    <p:extLst>
      <p:ext uri="{BB962C8B-B14F-4D97-AF65-F5344CB8AC3E}">
        <p14:creationId xmlns:p14="http://schemas.microsoft.com/office/powerpoint/2010/main" val="3720657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Formalized MTL</a:t>
            </a:r>
            <a:endParaRPr lang="en-US" dirty="0"/>
          </a:p>
        </p:txBody>
      </p:sp>
      <p:sp>
        <p:nvSpPr>
          <p:cNvPr id="3" name="Content Placeholder 2"/>
          <p:cNvSpPr>
            <a:spLocks noGrp="1"/>
          </p:cNvSpPr>
          <p:nvPr>
            <p:ph idx="1"/>
          </p:nvPr>
        </p:nvSpPr>
        <p:spPr>
          <a:xfrm>
            <a:off x="978887" y="1057778"/>
            <a:ext cx="8029523" cy="5673222"/>
          </a:xfrm>
        </p:spPr>
        <p:txBody>
          <a:bodyPr>
            <a:normAutofit fontScale="62500" lnSpcReduction="20000"/>
          </a:bodyPr>
          <a:lstStyle/>
          <a:p>
            <a:r>
              <a:rPr lang="en-US" dirty="0" smtClean="0"/>
              <a:t>NSI should formally define the interface between the NSI protocol layer and the underlying Message Transport Layer</a:t>
            </a:r>
          </a:p>
          <a:p>
            <a:pPr lvl="1"/>
            <a:r>
              <a:rPr lang="en-US" dirty="0" smtClean="0"/>
              <a:t>This allows the high level NSI protocol layer to bound the set of actions it requires and expects of the lower layer MTL  - only these actions will then be referenced in the NSI layer specification.</a:t>
            </a:r>
          </a:p>
          <a:p>
            <a:pPr lvl="1"/>
            <a:r>
              <a:rPr lang="en-US" dirty="0" smtClean="0"/>
              <a:t>The MTL Interface should be very basic/atomic, in order to allow the protocol layer to control those aspects it deems important (like retries, or timeout values)</a:t>
            </a:r>
          </a:p>
          <a:p>
            <a:r>
              <a:rPr lang="en-US" dirty="0" smtClean="0"/>
              <a:t>Example:</a:t>
            </a:r>
          </a:p>
          <a:p>
            <a:pPr lvl="1"/>
            <a:r>
              <a:rPr lang="en-US" dirty="0" err="1" smtClean="0"/>
              <a:t>MsgId</a:t>
            </a:r>
            <a:r>
              <a:rPr lang="en-US" dirty="0" smtClean="0"/>
              <a:t> = </a:t>
            </a:r>
            <a:r>
              <a:rPr lang="en-US" dirty="0" err="1" smtClean="0"/>
              <a:t>Qsend</a:t>
            </a:r>
            <a:r>
              <a:rPr lang="en-US" dirty="0" smtClean="0"/>
              <a:t>( </a:t>
            </a:r>
            <a:r>
              <a:rPr lang="en-US" dirty="0" err="1" smtClean="0"/>
              <a:t>destNSA</a:t>
            </a:r>
            <a:r>
              <a:rPr lang="en-US" dirty="0" smtClean="0"/>
              <a:t>, *</a:t>
            </a:r>
            <a:r>
              <a:rPr lang="en-US" dirty="0" err="1" smtClean="0"/>
              <a:t>msg</a:t>
            </a:r>
            <a:r>
              <a:rPr lang="en-US" dirty="0" smtClean="0"/>
              <a:t>, *</a:t>
            </a:r>
            <a:r>
              <a:rPr lang="en-US" dirty="0" err="1" smtClean="0"/>
              <a:t>GoodSendCallBack</a:t>
            </a:r>
            <a:r>
              <a:rPr lang="en-US" dirty="0" smtClean="0"/>
              <a:t>(</a:t>
            </a:r>
            <a:r>
              <a:rPr lang="en-US" dirty="0" err="1" smtClean="0"/>
              <a:t>msgid</a:t>
            </a:r>
            <a:r>
              <a:rPr lang="en-US" dirty="0" smtClean="0"/>
              <a:t>), Timeout, *</a:t>
            </a:r>
            <a:r>
              <a:rPr lang="en-US" dirty="0" err="1" smtClean="0"/>
              <a:t>TimeoutCallBack</a:t>
            </a:r>
            <a:r>
              <a:rPr lang="en-US" dirty="0" smtClean="0"/>
              <a:t>(</a:t>
            </a:r>
            <a:r>
              <a:rPr lang="en-US" dirty="0" err="1"/>
              <a:t>m</a:t>
            </a:r>
            <a:r>
              <a:rPr lang="en-US" dirty="0" err="1" smtClean="0"/>
              <a:t>sgid</a:t>
            </a:r>
            <a:r>
              <a:rPr lang="en-US" dirty="0" smtClean="0"/>
              <a:t>))  </a:t>
            </a:r>
          </a:p>
          <a:p>
            <a:pPr lvl="2"/>
            <a:r>
              <a:rPr lang="en-US" dirty="0"/>
              <a:t>T</a:t>
            </a:r>
            <a:r>
              <a:rPr lang="en-US" dirty="0" smtClean="0"/>
              <a:t>his </a:t>
            </a:r>
            <a:r>
              <a:rPr lang="en-US" dirty="0"/>
              <a:t>internal </a:t>
            </a:r>
            <a:r>
              <a:rPr lang="en-US" dirty="0" smtClean="0"/>
              <a:t>function call places </a:t>
            </a:r>
            <a:r>
              <a:rPr lang="en-US" dirty="0"/>
              <a:t>a NSI </a:t>
            </a:r>
            <a:r>
              <a:rPr lang="en-US" dirty="0" err="1"/>
              <a:t>msg</a:t>
            </a:r>
            <a:r>
              <a:rPr lang="en-US" dirty="0"/>
              <a:t> </a:t>
            </a:r>
            <a:r>
              <a:rPr lang="en-US" dirty="0" smtClean="0"/>
              <a:t>on </a:t>
            </a:r>
            <a:r>
              <a:rPr lang="en-US" dirty="0"/>
              <a:t>the MTL transmit queue and returns immediately. </a:t>
            </a:r>
            <a:r>
              <a:rPr lang="en-US" dirty="0" smtClean="0"/>
              <a:t>   </a:t>
            </a:r>
            <a:r>
              <a:rPr lang="en-US" dirty="0"/>
              <a:t>A Queue exists for each destination NSA.  </a:t>
            </a:r>
            <a:r>
              <a:rPr lang="en-US" dirty="0" smtClean="0"/>
              <a:t>If the message is sent and acknowledged, then the </a:t>
            </a:r>
            <a:r>
              <a:rPr lang="en-US" dirty="0" err="1" smtClean="0"/>
              <a:t>GoodSend</a:t>
            </a:r>
            <a:r>
              <a:rPr lang="en-US" dirty="0" smtClean="0"/>
              <a:t> call back is invoked. </a:t>
            </a:r>
            <a:r>
              <a:rPr lang="en-US" dirty="0"/>
              <a:t>If the message is not </a:t>
            </a:r>
            <a:r>
              <a:rPr lang="en-US" dirty="0" smtClean="0"/>
              <a:t>successfully </a:t>
            </a:r>
            <a:r>
              <a:rPr lang="en-US" dirty="0"/>
              <a:t>sent, the </a:t>
            </a:r>
            <a:r>
              <a:rPr lang="en-US" dirty="0" err="1" smtClean="0"/>
              <a:t>TimeOut</a:t>
            </a:r>
            <a:r>
              <a:rPr lang="en-US" dirty="0" smtClean="0"/>
              <a:t> will expire and the </a:t>
            </a:r>
            <a:r>
              <a:rPr lang="en-US" dirty="0" err="1" smtClean="0"/>
              <a:t>TimeoutCallBack</a:t>
            </a:r>
            <a:r>
              <a:rPr lang="en-US" dirty="0" smtClean="0"/>
              <a:t> is </a:t>
            </a:r>
            <a:r>
              <a:rPr lang="en-US" dirty="0"/>
              <a:t>invoked.   </a:t>
            </a:r>
            <a:r>
              <a:rPr lang="en-US" dirty="0" smtClean="0"/>
              <a:t>It is up to the call backs to decide how to treat the queued message – retry, remove, etc.</a:t>
            </a:r>
            <a:endParaRPr lang="en-US" dirty="0"/>
          </a:p>
          <a:p>
            <a:pPr lvl="1"/>
            <a:r>
              <a:rPr lang="en-US" dirty="0" err="1" smtClean="0"/>
              <a:t>MsgDequeue</a:t>
            </a:r>
            <a:r>
              <a:rPr lang="en-US" dirty="0" smtClean="0"/>
              <a:t>( </a:t>
            </a:r>
            <a:r>
              <a:rPr lang="en-US" dirty="0" err="1" smtClean="0"/>
              <a:t>msgID</a:t>
            </a:r>
            <a:r>
              <a:rPr lang="en-US" dirty="0" smtClean="0"/>
              <a:t> )</a:t>
            </a:r>
          </a:p>
          <a:p>
            <a:pPr lvl="2"/>
            <a:r>
              <a:rPr lang="en-US" dirty="0" smtClean="0"/>
              <a:t>This function removes a message from the send queue and deletes any timer(s) associated with it.</a:t>
            </a:r>
          </a:p>
          <a:p>
            <a:pPr lvl="1"/>
            <a:r>
              <a:rPr lang="en-US" dirty="0" smtClean="0"/>
              <a:t>Q</a:t>
            </a:r>
            <a:r>
              <a:rPr lang="en-US" dirty="0"/>
              <a:t>-Process(</a:t>
            </a:r>
            <a:r>
              <a:rPr lang="en-US" dirty="0" err="1"/>
              <a:t>NSIreceiverCallBack</a:t>
            </a:r>
            <a:r>
              <a:rPr lang="en-US" dirty="0"/>
              <a:t>(*</a:t>
            </a:r>
            <a:r>
              <a:rPr lang="en-US" dirty="0" err="1"/>
              <a:t>msg</a:t>
            </a:r>
            <a:r>
              <a:rPr lang="en-US" dirty="0"/>
              <a:t>))  - </a:t>
            </a:r>
            <a:endParaRPr lang="en-US" dirty="0" smtClean="0"/>
          </a:p>
          <a:p>
            <a:pPr lvl="2"/>
            <a:r>
              <a:rPr lang="en-US" dirty="0" smtClean="0"/>
              <a:t>This function call registers a routine for processing incoming messages.  All Inbound messages are placed on an input queue.   When the queue is non-empty, if a call back is registered, the call back is invoked with the message at the top of the queue.   </a:t>
            </a:r>
            <a:endParaRPr lang="en-US" dirty="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00577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NSI session </a:t>
            </a:r>
            <a:r>
              <a:rPr lang="en-US" dirty="0" smtClean="0"/>
              <a:t>mode</a:t>
            </a:r>
            <a:endParaRPr lang="en-US" dirty="0"/>
          </a:p>
        </p:txBody>
      </p:sp>
      <p:sp>
        <p:nvSpPr>
          <p:cNvPr id="3" name="Content Placeholder 2"/>
          <p:cNvSpPr>
            <a:spLocks noGrp="1"/>
          </p:cNvSpPr>
          <p:nvPr>
            <p:ph idx="1"/>
          </p:nvPr>
        </p:nvSpPr>
        <p:spPr>
          <a:xfrm>
            <a:off x="978887" y="1057778"/>
            <a:ext cx="8029523" cy="5800222"/>
          </a:xfrm>
        </p:spPr>
        <p:txBody>
          <a:bodyPr>
            <a:normAutofit fontScale="55000" lnSpcReduction="20000"/>
          </a:bodyPr>
          <a:lstStyle/>
          <a:p>
            <a:endParaRPr lang="en-US" dirty="0" smtClean="0"/>
          </a:p>
          <a:p>
            <a:r>
              <a:rPr lang="en-US" dirty="0" smtClean="0"/>
              <a:t>Given a well defined MTL </a:t>
            </a:r>
            <a:r>
              <a:rPr lang="en-US" dirty="0" smtClean="0"/>
              <a:t>interface between the NSI protocol and the MTL functions...</a:t>
            </a:r>
            <a:endParaRPr lang="en-US" dirty="0" smtClean="0"/>
          </a:p>
          <a:p>
            <a:pPr lvl="1"/>
            <a:r>
              <a:rPr lang="en-US" dirty="0" smtClean="0"/>
              <a:t>This </a:t>
            </a:r>
            <a:r>
              <a:rPr lang="en-US" dirty="0"/>
              <a:t>would allow an </a:t>
            </a:r>
            <a:r>
              <a:rPr lang="en-US" dirty="0" smtClean="0"/>
              <a:t>NSA</a:t>
            </a:r>
            <a:r>
              <a:rPr lang="en-US" dirty="0" smtClean="0"/>
              <a:t> </a:t>
            </a:r>
            <a:r>
              <a:rPr lang="en-US" dirty="0" smtClean="0"/>
              <a:t>to rely on the MTL to deliver messages </a:t>
            </a:r>
            <a:r>
              <a:rPr lang="en-US" dirty="0" smtClean="0"/>
              <a:t>any way the MTL can accomplish this.</a:t>
            </a:r>
          </a:p>
          <a:p>
            <a:r>
              <a:rPr lang="en-US" dirty="0" smtClean="0"/>
              <a:t>We propose an MTL Session Mode:</a:t>
            </a:r>
          </a:p>
          <a:p>
            <a:r>
              <a:rPr lang="en-US" dirty="0" smtClean="0"/>
              <a:t>The MTL of an NSA can establish a long lived session to another NSA over which all NSI protocol messages can be sent.</a:t>
            </a:r>
          </a:p>
          <a:p>
            <a:pPr lvl="1"/>
            <a:r>
              <a:rPr lang="en-US" dirty="0" smtClean="0"/>
              <a:t>The session can be established from either side</a:t>
            </a:r>
          </a:p>
          <a:p>
            <a:pPr lvl="1"/>
            <a:r>
              <a:rPr lang="en-US" dirty="0"/>
              <a:t>M</a:t>
            </a:r>
            <a:r>
              <a:rPr lang="en-US" dirty="0" smtClean="0"/>
              <a:t>essages can flow either/both ways </a:t>
            </a:r>
            <a:r>
              <a:rPr lang="en-US" dirty="0" err="1" smtClean="0"/>
              <a:t>oncethe</a:t>
            </a:r>
            <a:r>
              <a:rPr lang="en-US" dirty="0" smtClean="0"/>
              <a:t> session is established.</a:t>
            </a:r>
          </a:p>
          <a:p>
            <a:pPr lvl="1"/>
            <a:r>
              <a:rPr lang="en-US" dirty="0" smtClean="0"/>
              <a:t>If </a:t>
            </a:r>
            <a:r>
              <a:rPr lang="en-US" dirty="0"/>
              <a:t>the session goes down, </a:t>
            </a:r>
            <a:r>
              <a:rPr lang="en-US" dirty="0" smtClean="0"/>
              <a:t>NSI messages are queued and wait for session recovery.  Messages to other NSAs continue normally.</a:t>
            </a:r>
            <a:r>
              <a:rPr lang="en-US" dirty="0"/>
              <a:t>   </a:t>
            </a:r>
            <a:endParaRPr lang="en-US" dirty="0" smtClean="0"/>
          </a:p>
          <a:p>
            <a:pPr lvl="1"/>
            <a:r>
              <a:rPr lang="en-US" dirty="0" smtClean="0"/>
              <a:t>Queued </a:t>
            </a:r>
            <a:r>
              <a:rPr lang="en-US" dirty="0"/>
              <a:t>messages are subject to </a:t>
            </a:r>
            <a:r>
              <a:rPr lang="en-US" dirty="0" smtClean="0"/>
              <a:t>send timeouts (thus long session outages will be handled by upper layer protocol appropriately.)</a:t>
            </a:r>
            <a:endParaRPr lang="en-US" dirty="0"/>
          </a:p>
          <a:p>
            <a:pPr lvl="1"/>
            <a:r>
              <a:rPr lang="en-US" dirty="0" smtClean="0"/>
              <a:t>Messages </a:t>
            </a:r>
            <a:r>
              <a:rPr lang="en-US" dirty="0"/>
              <a:t>can be retried </a:t>
            </a:r>
            <a:r>
              <a:rPr lang="en-US" dirty="0" smtClean="0"/>
              <a:t>“transparently” </a:t>
            </a:r>
            <a:r>
              <a:rPr lang="en-US" dirty="0" smtClean="0"/>
              <a:t>within</a:t>
            </a:r>
            <a:r>
              <a:rPr lang="en-US" dirty="0" smtClean="0"/>
              <a:t> </a:t>
            </a:r>
            <a:r>
              <a:rPr lang="en-US" dirty="0"/>
              <a:t>the MTL layer before declaring TO, or could be </a:t>
            </a:r>
            <a:r>
              <a:rPr lang="en-US" dirty="0" smtClean="0"/>
              <a:t>retried explicitly from </a:t>
            </a:r>
            <a:r>
              <a:rPr lang="en-US" dirty="0"/>
              <a:t>the NSI </a:t>
            </a:r>
            <a:r>
              <a:rPr lang="en-US" dirty="0" err="1" smtClean="0"/>
              <a:t>CallBack</a:t>
            </a:r>
            <a:r>
              <a:rPr lang="en-US" dirty="0" smtClean="0"/>
              <a:t>() </a:t>
            </a:r>
            <a:r>
              <a:rPr lang="en-US" dirty="0"/>
              <a:t>if a TO </a:t>
            </a:r>
            <a:r>
              <a:rPr lang="en-US" dirty="0" smtClean="0"/>
              <a:t>occurs.</a:t>
            </a:r>
          </a:p>
          <a:p>
            <a:pPr lvl="1"/>
            <a:r>
              <a:rPr lang="en-US" dirty="0" smtClean="0"/>
              <a:t>A </a:t>
            </a:r>
            <a:r>
              <a:rPr lang="en-US" dirty="0" err="1" smtClean="0"/>
              <a:t>GoodSendCB</a:t>
            </a:r>
            <a:r>
              <a:rPr lang="en-US" dirty="0" smtClean="0"/>
              <a:t>() routine is invoked when a message is sent successfully</a:t>
            </a:r>
            <a:endParaRPr lang="en-US" dirty="0"/>
          </a:p>
          <a:p>
            <a:r>
              <a:rPr lang="en-US" dirty="0" smtClean="0"/>
              <a:t>Session </a:t>
            </a:r>
            <a:r>
              <a:rPr lang="en-US" dirty="0"/>
              <a:t>mode </a:t>
            </a:r>
            <a:r>
              <a:rPr lang="en-US" dirty="0" smtClean="0"/>
              <a:t>can also address </a:t>
            </a:r>
            <a:r>
              <a:rPr lang="en-US" dirty="0"/>
              <a:t>NAT/FW issues.  </a:t>
            </a:r>
            <a:endParaRPr lang="en-US" dirty="0" smtClean="0"/>
          </a:p>
          <a:p>
            <a:pPr lvl="1"/>
            <a:r>
              <a:rPr lang="en-US" dirty="0" smtClean="0"/>
              <a:t>The session can be established by either NSA.   Once established, messages flow freely</a:t>
            </a:r>
            <a:endParaRPr lang="en-US" dirty="0" smtClean="0"/>
          </a:p>
          <a:p>
            <a:r>
              <a:rPr lang="en-US" dirty="0" smtClean="0"/>
              <a:t>Since Session mode and MTL are oblivious to message content, they can send messages to *any* NSI.   </a:t>
            </a:r>
          </a:p>
          <a:p>
            <a:pPr lvl="1"/>
            <a:r>
              <a:rPr lang="en-US" dirty="0" smtClean="0"/>
              <a:t>An MTL simply needs to know the mapping of an NSAID to at least one network address (URL) to establish a session.  </a:t>
            </a:r>
            <a:r>
              <a:rPr lang="en-US" dirty="0"/>
              <a:t/>
            </a:r>
            <a:br>
              <a:rPr lang="en-US" dirty="0"/>
            </a:br>
            <a:endParaRPr lang="en-US" dirty="0"/>
          </a:p>
          <a:p>
            <a:endParaRPr lang="en-US" dirty="0"/>
          </a:p>
          <a:p>
            <a:endParaRPr lang="en-US" dirty="0"/>
          </a:p>
        </p:txBody>
      </p:sp>
    </p:spTree>
    <p:extLst>
      <p:ext uri="{BB962C8B-B14F-4D97-AF65-F5344CB8AC3E}">
        <p14:creationId xmlns:p14="http://schemas.microsoft.com/office/powerpoint/2010/main" val="1734243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NSI session </a:t>
            </a:r>
            <a:r>
              <a:rPr lang="en-US" dirty="0" smtClean="0"/>
              <a:t>mode</a:t>
            </a:r>
            <a:endParaRPr lang="en-US" dirty="0"/>
          </a:p>
        </p:txBody>
      </p:sp>
      <p:sp>
        <p:nvSpPr>
          <p:cNvPr id="3" name="Content Placeholder 2"/>
          <p:cNvSpPr>
            <a:spLocks noGrp="1"/>
          </p:cNvSpPr>
          <p:nvPr>
            <p:ph idx="1"/>
          </p:nvPr>
        </p:nvSpPr>
        <p:spPr>
          <a:xfrm>
            <a:off x="978887" y="1057778"/>
            <a:ext cx="8029523" cy="5800222"/>
          </a:xfrm>
        </p:spPr>
        <p:txBody>
          <a:bodyPr>
            <a:normAutofit fontScale="70000" lnSpcReduction="20000"/>
          </a:bodyPr>
          <a:lstStyle/>
          <a:p>
            <a:r>
              <a:rPr lang="en-US" dirty="0" smtClean="0"/>
              <a:t>NSI Session </a:t>
            </a:r>
            <a:r>
              <a:rPr lang="en-US" dirty="0"/>
              <a:t>M</a:t>
            </a:r>
            <a:r>
              <a:rPr lang="en-US" dirty="0" smtClean="0"/>
              <a:t>ode can also address </a:t>
            </a:r>
            <a:r>
              <a:rPr lang="en-US" dirty="0"/>
              <a:t>NAT/FW issues.  </a:t>
            </a:r>
            <a:endParaRPr lang="en-US" dirty="0" smtClean="0"/>
          </a:p>
          <a:p>
            <a:pPr lvl="1"/>
            <a:r>
              <a:rPr lang="en-US" dirty="0" smtClean="0"/>
              <a:t>The session can be established by either NSA.   Once established, messages flow freely</a:t>
            </a:r>
          </a:p>
          <a:p>
            <a:pPr lvl="1"/>
            <a:r>
              <a:rPr lang="en-US" dirty="0" smtClean="0"/>
              <a:t>Only one session is required between NSAs, and this could be tied to explicit TCP port(s).</a:t>
            </a:r>
          </a:p>
          <a:p>
            <a:pPr lvl="1"/>
            <a:r>
              <a:rPr lang="en-US" dirty="0" smtClean="0"/>
              <a:t>Since the NSI messaging is not tied to a specific session, multiple session establishments is not required and messages may be sent and received asynchronously (i.e. sequential primitive processing is not implied.)</a:t>
            </a:r>
          </a:p>
          <a:p>
            <a:r>
              <a:rPr lang="en-US" dirty="0" smtClean="0"/>
              <a:t>Session mode and MTL are oblivious to message content, they can send messages to *any* NSA.   </a:t>
            </a:r>
          </a:p>
          <a:p>
            <a:pPr lvl="1"/>
            <a:r>
              <a:rPr lang="en-US" dirty="0" smtClean="0"/>
              <a:t>Session Mode could be used for indirect forwarding of NSI messages...  If a </a:t>
            </a:r>
            <a:r>
              <a:rPr lang="en-US" dirty="0" err="1" smtClean="0"/>
              <a:t>msg</a:t>
            </a:r>
            <a:r>
              <a:rPr lang="en-US" dirty="0" smtClean="0"/>
              <a:t> is received that is not destined to the local NSAID, the local NSA MTL can try to forward it...</a:t>
            </a:r>
            <a:r>
              <a:rPr lang="en-US" dirty="0" err="1" smtClean="0"/>
              <a:t>addrsses</a:t>
            </a:r>
            <a:r>
              <a:rPr lang="en-US" dirty="0" smtClean="0"/>
              <a:t> the issue where two NSAs are behind FWs or NATs...an external NSA can act as forwarding agent.</a:t>
            </a:r>
          </a:p>
          <a:p>
            <a:pPr lvl="1"/>
            <a:r>
              <a:rPr lang="en-US" dirty="0" smtClean="0"/>
              <a:t>Note: Forwarding is cool, but it requires </a:t>
            </a:r>
            <a:r>
              <a:rPr lang="en-US" dirty="0" err="1" smtClean="0"/>
              <a:t>forarding</a:t>
            </a:r>
            <a:r>
              <a:rPr lang="en-US" dirty="0" smtClean="0"/>
              <a:t> tables and discovery – a lot of work recreating what IP routing already does.  </a:t>
            </a:r>
            <a:r>
              <a:rPr lang="en-US" dirty="0"/>
              <a:t>W</a:t>
            </a:r>
            <a:r>
              <a:rPr lang="en-US" dirty="0" smtClean="0"/>
              <a:t>e should utilize natural IP forwarding whenever possible – thus avoiding NATs and FWs.</a:t>
            </a:r>
            <a:endParaRPr lang="en-US" dirty="0"/>
          </a:p>
          <a:p>
            <a:endParaRPr lang="en-US" dirty="0"/>
          </a:p>
          <a:p>
            <a:endParaRPr lang="en-US" dirty="0"/>
          </a:p>
        </p:txBody>
      </p:sp>
    </p:spTree>
    <p:extLst>
      <p:ext uri="{BB962C8B-B14F-4D97-AF65-F5344CB8AC3E}">
        <p14:creationId xmlns:p14="http://schemas.microsoft.com/office/powerpoint/2010/main" val="2630758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a:xfrm>
            <a:off x="851887" y="791078"/>
            <a:ext cx="8029523" cy="5673222"/>
          </a:xfrm>
        </p:spPr>
        <p:txBody>
          <a:bodyPr>
            <a:normAutofit fontScale="77500" lnSpcReduction="20000"/>
          </a:bodyPr>
          <a:lstStyle/>
          <a:p>
            <a:r>
              <a:rPr lang="en-US" dirty="0" smtClean="0"/>
              <a:t>We need a formal security profile in v3 – this is critical(!)</a:t>
            </a:r>
          </a:p>
          <a:p>
            <a:r>
              <a:rPr lang="en-US" dirty="0" smtClean="0"/>
              <a:t>Each primitive is authorized, but currently that authorization is trivial and/or inconsistent.</a:t>
            </a:r>
          </a:p>
          <a:p>
            <a:pPr lvl="1"/>
            <a:r>
              <a:rPr lang="en-US" dirty="0" smtClean="0"/>
              <a:t>And in some cases has been ignored or incorrectly implemented for expediency.</a:t>
            </a:r>
          </a:p>
          <a:p>
            <a:r>
              <a:rPr lang="en-US" dirty="0" smtClean="0"/>
              <a:t>What are the attributes upon which industrial strength security policies can be constructed?</a:t>
            </a:r>
          </a:p>
          <a:p>
            <a:pPr lvl="1"/>
            <a:r>
              <a:rPr lang="en-US" dirty="0" smtClean="0"/>
              <a:t>Attributes of the Actor: User, Project, Role, </a:t>
            </a:r>
            <a:r>
              <a:rPr lang="en-US" dirty="0" err="1" smtClean="0"/>
              <a:t>etc</a:t>
            </a:r>
            <a:endParaRPr lang="en-US" dirty="0" smtClean="0"/>
          </a:p>
          <a:p>
            <a:pPr lvl="1"/>
            <a:r>
              <a:rPr lang="en-US" dirty="0" smtClean="0"/>
              <a:t>Action being requested: Primitive, read? </a:t>
            </a:r>
            <a:r>
              <a:rPr lang="en-US" dirty="0"/>
              <a:t>w</a:t>
            </a:r>
            <a:r>
              <a:rPr lang="en-US" dirty="0" smtClean="0"/>
              <a:t>rite?</a:t>
            </a:r>
          </a:p>
          <a:p>
            <a:pPr lvl="1"/>
            <a:r>
              <a:rPr lang="en-US" dirty="0" smtClean="0"/>
              <a:t>Target of the Action: </a:t>
            </a:r>
            <a:r>
              <a:rPr lang="en-US" dirty="0" err="1" smtClean="0"/>
              <a:t>ConnectionID</a:t>
            </a:r>
            <a:r>
              <a:rPr lang="en-US" dirty="0" smtClean="0"/>
              <a:t>, segments, attributes of the target (such as who’s circuit is this? Should this user be allowed to cancel that circuit?)</a:t>
            </a:r>
          </a:p>
          <a:p>
            <a:r>
              <a:rPr lang="en-US" dirty="0" smtClean="0"/>
              <a:t>These attributes must be mapped to all NSI and related primitives/services</a:t>
            </a:r>
          </a:p>
          <a:p>
            <a:pPr lvl="1"/>
            <a:r>
              <a:rPr lang="en-US" dirty="0" smtClean="0"/>
              <a:t>NSI should not make the policy, but NSI should define the attributes and insure the policy is enforced wherever appropriate in the protocol </a:t>
            </a:r>
          </a:p>
          <a:p>
            <a:pPr lvl="3"/>
            <a:endParaRPr lang="en-US" dirty="0"/>
          </a:p>
        </p:txBody>
      </p:sp>
    </p:spTree>
    <p:extLst>
      <p:ext uri="{BB962C8B-B14F-4D97-AF65-F5344CB8AC3E}">
        <p14:creationId xmlns:p14="http://schemas.microsoft.com/office/powerpoint/2010/main" val="359450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NSI Performance Verification</a:t>
            </a:r>
            <a:endParaRPr lang="en-US" dirty="0"/>
          </a:p>
        </p:txBody>
      </p:sp>
      <p:sp>
        <p:nvSpPr>
          <p:cNvPr id="3" name="Content Placeholder 2"/>
          <p:cNvSpPr>
            <a:spLocks noGrp="1"/>
          </p:cNvSpPr>
          <p:nvPr>
            <p:ph idx="1"/>
          </p:nvPr>
        </p:nvSpPr>
        <p:spPr>
          <a:xfrm>
            <a:off x="978887" y="791078"/>
            <a:ext cx="7606313" cy="5711322"/>
          </a:xfrm>
        </p:spPr>
        <p:txBody>
          <a:bodyPr>
            <a:normAutofit fontScale="40000" lnSpcReduction="20000"/>
          </a:bodyPr>
          <a:lstStyle/>
          <a:p>
            <a:r>
              <a:rPr lang="en-US" sz="5000" dirty="0" smtClean="0"/>
              <a:t>NSI currently has no formally defined process for Performance Verification </a:t>
            </a:r>
          </a:p>
          <a:p>
            <a:pPr lvl="1"/>
            <a:r>
              <a:rPr lang="en-US" sz="4500" dirty="0" smtClean="0"/>
              <a:t>The NSI </a:t>
            </a:r>
            <a:r>
              <a:rPr lang="en-US" sz="4500" dirty="0" err="1" smtClean="0"/>
              <a:t>Architeture</a:t>
            </a:r>
            <a:r>
              <a:rPr lang="en-US" sz="4500" dirty="0" smtClean="0"/>
              <a:t>, by merit of Service Descriptors and segmentation decomposition, lends itself to automated verification and fault localization processes.</a:t>
            </a:r>
          </a:p>
          <a:p>
            <a:r>
              <a:rPr lang="en-US" sz="5000" dirty="0" smtClean="0"/>
              <a:t>A </a:t>
            </a:r>
            <a:r>
              <a:rPr lang="en-US" sz="5000" dirty="0"/>
              <a:t>Performance </a:t>
            </a:r>
            <a:r>
              <a:rPr lang="en-US" sz="5000" dirty="0" smtClean="0"/>
              <a:t>Verification “service” (??) could be requested to verify a Connection meets </a:t>
            </a:r>
            <a:r>
              <a:rPr lang="en-US" sz="5100" dirty="0" smtClean="0"/>
              <a:t>the confirmed As-Built details of the Connection instance</a:t>
            </a:r>
          </a:p>
          <a:p>
            <a:pPr lvl="1"/>
            <a:r>
              <a:rPr lang="en-US" sz="4700" dirty="0" smtClean="0"/>
              <a:t>Before placing in service</a:t>
            </a:r>
          </a:p>
          <a:p>
            <a:pPr lvl="1"/>
            <a:r>
              <a:rPr lang="en-US" sz="4700" dirty="0" smtClean="0"/>
              <a:t>Or if suspect</a:t>
            </a:r>
          </a:p>
          <a:p>
            <a:r>
              <a:rPr lang="en-US" sz="5100" dirty="0" smtClean="0"/>
              <a:t>The PV service would – under authorization – walk the service tree to verify each Connection segment.</a:t>
            </a:r>
          </a:p>
          <a:p>
            <a:r>
              <a:rPr lang="en-US" sz="5100" dirty="0" smtClean="0"/>
              <a:t>Passive “Black Box Recording” could be attached to suspect circuits to provide forensic data for debugging...using *real* data flows </a:t>
            </a:r>
          </a:p>
          <a:p>
            <a:r>
              <a:rPr lang="en-US" sz="5100" dirty="0" smtClean="0"/>
              <a:t>Active verification can be performed upon user request.</a:t>
            </a:r>
            <a:endParaRPr lang="en-US" sz="2800" dirty="0"/>
          </a:p>
          <a:p>
            <a:r>
              <a:rPr lang="en-US" sz="5000" dirty="0" smtClean="0"/>
              <a:t>Such a NSI based PV Service will need to define the architecture for PV testing...</a:t>
            </a:r>
          </a:p>
          <a:p>
            <a:pPr lvl="1"/>
            <a:r>
              <a:rPr lang="en-US" sz="4500" dirty="0" smtClean="0"/>
              <a:t>And specify which aspects of the PV Architecture are add-ons to the NSI architecture.</a:t>
            </a:r>
            <a:endParaRPr lang="en-US" sz="4500" dirty="0"/>
          </a:p>
          <a:p>
            <a:r>
              <a:rPr lang="en-US" sz="4900" dirty="0" smtClean="0"/>
              <a:t>NSI needs a PV Architecture and Service !</a:t>
            </a:r>
          </a:p>
        </p:txBody>
      </p:sp>
      <p:sp>
        <p:nvSpPr>
          <p:cNvPr id="4" name="Rectangle 3"/>
          <p:cNvSpPr/>
          <p:nvPr/>
        </p:nvSpPr>
        <p:spPr>
          <a:xfrm>
            <a:off x="2286000" y="612844"/>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547503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Topology Processing</a:t>
            </a:r>
            <a:endParaRPr lang="en-US" dirty="0"/>
          </a:p>
        </p:txBody>
      </p:sp>
      <p:sp>
        <p:nvSpPr>
          <p:cNvPr id="3" name="Content Placeholder 2"/>
          <p:cNvSpPr>
            <a:spLocks noGrp="1"/>
          </p:cNvSpPr>
          <p:nvPr>
            <p:ph idx="1"/>
          </p:nvPr>
        </p:nvSpPr>
        <p:spPr>
          <a:xfrm>
            <a:off x="978887" y="1057778"/>
            <a:ext cx="8029523" cy="5533522"/>
          </a:xfrm>
        </p:spPr>
        <p:txBody>
          <a:bodyPr>
            <a:normAutofit fontScale="55000" lnSpcReduction="20000"/>
          </a:bodyPr>
          <a:lstStyle/>
          <a:p>
            <a:r>
              <a:rPr lang="en-US" b="1" dirty="0" smtClean="0"/>
              <a:t>User based topology processing scares users</a:t>
            </a:r>
          </a:p>
          <a:p>
            <a:pPr lvl="1"/>
            <a:r>
              <a:rPr lang="en-US" dirty="0" smtClean="0"/>
              <a:t>. LHCONE meeting CERN Spring 2013</a:t>
            </a:r>
          </a:p>
          <a:p>
            <a:pPr lvl="1"/>
            <a:r>
              <a:rPr lang="en-US" dirty="0" smtClean="0"/>
              <a:t>Their scheduling issues are already complex, and now we tell them they are responsible for their network layout...</a:t>
            </a:r>
          </a:p>
          <a:p>
            <a:r>
              <a:rPr lang="en-US" b="1" dirty="0" smtClean="0"/>
              <a:t>We (Service Providers) need to provide a service these folks can use.</a:t>
            </a:r>
          </a:p>
          <a:p>
            <a:pPr lvl="1"/>
            <a:r>
              <a:rPr lang="en-US" dirty="0" smtClean="0"/>
              <a:t>We should be doing the path selection based upon user specified requirements (not expecting users to feed us EROs)</a:t>
            </a:r>
          </a:p>
          <a:p>
            <a:pPr lvl="1"/>
            <a:r>
              <a:rPr lang="en-US" dirty="0" smtClean="0"/>
              <a:t>We should be providing reliability factors they can take to the bank... Not requiring that they construct their own protection...</a:t>
            </a:r>
          </a:p>
          <a:p>
            <a:pPr lvl="1"/>
            <a:r>
              <a:rPr lang="en-US" dirty="0" smtClean="0"/>
              <a:t>Thus we need to quit being engineers in NSI and start being service providers.</a:t>
            </a:r>
          </a:p>
          <a:p>
            <a:r>
              <a:rPr lang="en-US" b="1" dirty="0" smtClean="0"/>
              <a:t>We need to gracefully make it clear that:</a:t>
            </a:r>
          </a:p>
          <a:p>
            <a:pPr lvl="1"/>
            <a:r>
              <a:rPr lang="en-US" dirty="0" smtClean="0"/>
              <a:t>Understanding the network topology *IS* understanding what is possible for your data transport requirements.   These are the same. </a:t>
            </a:r>
          </a:p>
          <a:p>
            <a:pPr lvl="1"/>
            <a:r>
              <a:rPr lang="en-US" dirty="0" smtClean="0"/>
              <a:t>NSI allows you to ask for what you want – it does not tell you what to ask for, nor can it </a:t>
            </a:r>
            <a:r>
              <a:rPr lang="en-US" dirty="0" err="1" smtClean="0"/>
              <a:t>devine</a:t>
            </a:r>
            <a:r>
              <a:rPr lang="en-US" dirty="0" smtClean="0"/>
              <a:t> what you need.</a:t>
            </a:r>
          </a:p>
          <a:p>
            <a:pPr lvl="1"/>
            <a:r>
              <a:rPr lang="en-US" dirty="0" smtClean="0"/>
              <a:t>If you want to design or optimize your application network to take advantage of all available global network resources, you need to know the what global network resources are available – this is topology processing</a:t>
            </a:r>
          </a:p>
          <a:p>
            <a:r>
              <a:rPr lang="en-US" b="1" dirty="0" smtClean="0"/>
              <a:t>The alternative is ask the service providers for what you *need* - not assume you (as a user) can or should tell them how to build a global connection</a:t>
            </a:r>
          </a:p>
          <a:p>
            <a:pPr lvl="1"/>
            <a:r>
              <a:rPr lang="en-US" dirty="0" smtClean="0"/>
              <a:t>And from NSI, we should not assume users all want to deal with the network details we find interesting.</a:t>
            </a:r>
          </a:p>
        </p:txBody>
      </p:sp>
      <p:sp>
        <p:nvSpPr>
          <p:cNvPr id="4" name="Rectangle 3"/>
          <p:cNvSpPr/>
          <p:nvPr/>
        </p:nvSpPr>
        <p:spPr>
          <a:xfrm>
            <a:off x="2286000" y="612844"/>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2515197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Peer-to-Peer MTL</a:t>
            </a:r>
            <a:endParaRPr lang="en-US" dirty="0"/>
          </a:p>
        </p:txBody>
      </p:sp>
      <p:sp>
        <p:nvSpPr>
          <p:cNvPr id="3" name="Content Placeholder 2"/>
          <p:cNvSpPr>
            <a:spLocks noGrp="1"/>
          </p:cNvSpPr>
          <p:nvPr>
            <p:ph idx="1"/>
          </p:nvPr>
        </p:nvSpPr>
        <p:spPr>
          <a:xfrm>
            <a:off x="978887" y="1057778"/>
            <a:ext cx="8029523" cy="5800222"/>
          </a:xfrm>
        </p:spPr>
        <p:txBody>
          <a:bodyPr>
            <a:normAutofit fontScale="62500" lnSpcReduction="20000"/>
          </a:bodyPr>
          <a:lstStyle/>
          <a:p>
            <a:pPr lvl="0"/>
            <a:r>
              <a:rPr lang="en-US" dirty="0" smtClean="0"/>
              <a:t>Current web services assume a client server model rather than a peer to peer model </a:t>
            </a:r>
          </a:p>
          <a:p>
            <a:pPr lvl="1"/>
            <a:r>
              <a:rPr lang="en-US" dirty="0" smtClean="0"/>
              <a:t>NSI is a peer to peer service architecture.</a:t>
            </a:r>
          </a:p>
          <a:p>
            <a:pPr lvl="1"/>
            <a:r>
              <a:rPr lang="en-US" dirty="0" smtClean="0"/>
              <a:t>Existing model presumes one RA at top of tree...</a:t>
            </a:r>
            <a:endParaRPr lang="en-US" dirty="0" smtClean="0"/>
          </a:p>
          <a:p>
            <a:pPr lvl="0"/>
            <a:r>
              <a:rPr lang="en-US" dirty="0" smtClean="0"/>
              <a:t> "Total Propagation" is the ability to send messages freely between </a:t>
            </a:r>
            <a:r>
              <a:rPr lang="en-US" dirty="0" smtClean="0"/>
              <a:t>all agents in the service tree, both </a:t>
            </a:r>
            <a:r>
              <a:rPr lang="en-US" dirty="0" smtClean="0"/>
              <a:t>down and up the service tree.  </a:t>
            </a:r>
          </a:p>
          <a:p>
            <a:pPr lvl="1"/>
            <a:r>
              <a:rPr lang="en-US" dirty="0" smtClean="0"/>
              <a:t>This allows messages to traverse all NSAs that are part of a tree – including up and over.   </a:t>
            </a:r>
            <a:endParaRPr lang="en-US" dirty="0" smtClean="0"/>
          </a:p>
          <a:p>
            <a:pPr lvl="1"/>
            <a:r>
              <a:rPr lang="en-US" dirty="0" smtClean="0"/>
              <a:t>Allows all nodes in a service tree to decide which </a:t>
            </a:r>
            <a:endParaRPr lang="en-US" dirty="0" smtClean="0"/>
          </a:p>
          <a:p>
            <a:pPr lvl="1"/>
            <a:r>
              <a:rPr lang="en-US" dirty="0" smtClean="0"/>
              <a:t>Allows leaf nodes to propagate unsolicited events (e.g. data plane errors) up the tree towards the RA</a:t>
            </a:r>
          </a:p>
          <a:p>
            <a:pPr lvl="1"/>
            <a:r>
              <a:rPr lang="en-US" dirty="0" smtClean="0"/>
              <a:t>There are conditions that should be propagated end to end to the leaf </a:t>
            </a:r>
            <a:r>
              <a:rPr lang="en-US" dirty="0" err="1" smtClean="0"/>
              <a:t>uRAs</a:t>
            </a:r>
            <a:r>
              <a:rPr lang="en-US" dirty="0" smtClean="0"/>
              <a:t>.    Traversing the tree from a leaf or intermediate node up and over and down to other leafs is necessary.</a:t>
            </a:r>
          </a:p>
          <a:p>
            <a:pPr lvl="1"/>
            <a:r>
              <a:rPr lang="en-US" dirty="0" smtClean="0"/>
              <a:t>There is a need for third party agents besides the </a:t>
            </a:r>
            <a:r>
              <a:rPr lang="en-US" dirty="0" err="1" smtClean="0"/>
              <a:t>uRA</a:t>
            </a:r>
            <a:r>
              <a:rPr lang="en-US" dirty="0" smtClean="0"/>
              <a:t> to discover ("be aware" of) the entire service tree.   A RA issuing a command to a PA may not be the originating </a:t>
            </a:r>
            <a:r>
              <a:rPr lang="en-US" dirty="0" err="1" smtClean="0"/>
              <a:t>uRA</a:t>
            </a:r>
            <a:r>
              <a:rPr lang="en-US" dirty="0" smtClean="0"/>
              <a:t> at the "top" of the tree - and only the PA would know this.  In order to send notifications, queries, or other commands to all the nodes in the tree (not just </a:t>
            </a:r>
            <a:r>
              <a:rPr lang="en-US" dirty="0" err="1" smtClean="0"/>
              <a:t>subnodes</a:t>
            </a:r>
            <a:r>
              <a:rPr lang="en-US" dirty="0" smtClean="0"/>
              <a:t>), we need to be able to send "up and over" to the other side of the tree.</a:t>
            </a:r>
          </a:p>
        </p:txBody>
      </p:sp>
    </p:spTree>
    <p:extLst>
      <p:ext uri="{BB962C8B-B14F-4D97-AF65-F5344CB8AC3E}">
        <p14:creationId xmlns:p14="http://schemas.microsoft.com/office/powerpoint/2010/main" val="55576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NSI Topology Requirements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How does an NSI agent (NSA?) compile a global view?</a:t>
            </a:r>
          </a:p>
          <a:p>
            <a:r>
              <a:rPr lang="en-US" dirty="0" smtClean="0"/>
              <a:t>We assume an NSI entity announces or advertises some topology...</a:t>
            </a:r>
          </a:p>
          <a:p>
            <a:pPr lvl="1"/>
            <a:r>
              <a:rPr lang="en-US" dirty="0" smtClean="0"/>
              <a:t>What is the process by which that topology is exchanged?</a:t>
            </a:r>
          </a:p>
          <a:p>
            <a:pPr lvl="1"/>
            <a:r>
              <a:rPr lang="en-US" dirty="0" smtClean="0"/>
              <a:t>How do we determine the authenticity of the topology? (fake topology can be a security threat)</a:t>
            </a:r>
          </a:p>
          <a:p>
            <a:pPr lvl="1"/>
            <a:r>
              <a:rPr lang="en-US" dirty="0" smtClean="0"/>
              <a:t>Coherency – how do we insure updates are distributed in a timely fashion?</a:t>
            </a:r>
          </a:p>
          <a:p>
            <a:r>
              <a:rPr lang="en-US" dirty="0" smtClean="0"/>
              <a:t>What constitutes a “topology description” – is it any set of topology information? Or should it be information pertaining to a specific network portion (a service domain, some network infrastructure, an opaque object, an area of authority?)</a:t>
            </a:r>
          </a:p>
        </p:txBody>
      </p:sp>
    </p:spTree>
    <p:extLst>
      <p:ext uri="{BB962C8B-B14F-4D97-AF65-F5344CB8AC3E}">
        <p14:creationId xmlns:p14="http://schemas.microsoft.com/office/powerpoint/2010/main" val="127448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NSI Testing</a:t>
            </a:r>
            <a:endParaRPr lang="en-US" dirty="0"/>
          </a:p>
        </p:txBody>
      </p:sp>
      <p:sp>
        <p:nvSpPr>
          <p:cNvPr id="3" name="Content Placeholder 2"/>
          <p:cNvSpPr>
            <a:spLocks noGrp="1"/>
          </p:cNvSpPr>
          <p:nvPr>
            <p:ph idx="1"/>
          </p:nvPr>
        </p:nvSpPr>
        <p:spPr/>
        <p:txBody>
          <a:bodyPr>
            <a:normAutofit fontScale="55000" lnSpcReduction="20000"/>
          </a:bodyPr>
          <a:lstStyle/>
          <a:p>
            <a:r>
              <a:rPr lang="en-US" dirty="0"/>
              <a:t>--- verify that a recursive query is not exposing data improperly due to skipping authorization checks. IE all nodes in the service tree should be consulted in-order and each node should perform a AAI check. </a:t>
            </a:r>
            <a:endParaRPr lang="en-US" dirty="0" smtClean="0"/>
          </a:p>
          <a:p>
            <a:r>
              <a:rPr lang="en-US" dirty="0" smtClean="0"/>
              <a:t>-</a:t>
            </a:r>
            <a:r>
              <a:rPr lang="en-US" dirty="0"/>
              <a:t>-- test </a:t>
            </a:r>
            <a:r>
              <a:rPr lang="en-US" dirty="0" err="1"/>
              <a:t>vlan</a:t>
            </a:r>
            <a:r>
              <a:rPr lang="en-US" dirty="0"/>
              <a:t> topology as alternative to label construction. </a:t>
            </a:r>
            <a:endParaRPr lang="en-US" dirty="0" smtClean="0"/>
          </a:p>
          <a:p>
            <a:r>
              <a:rPr lang="en-US" dirty="0" smtClean="0"/>
              <a:t>-</a:t>
            </a:r>
            <a:r>
              <a:rPr lang="en-US" dirty="0"/>
              <a:t>-- request a reservation end point that has not been advertised. This insures that two tuple </a:t>
            </a:r>
            <a:r>
              <a:rPr lang="en-US" dirty="0" err="1"/>
              <a:t>stp</a:t>
            </a:r>
            <a:r>
              <a:rPr lang="en-US" dirty="0"/>
              <a:t> identifiers are used. </a:t>
            </a:r>
            <a:endParaRPr lang="en-US" dirty="0" smtClean="0"/>
          </a:p>
          <a:p>
            <a:r>
              <a:rPr lang="en-US" dirty="0" smtClean="0"/>
              <a:t>define </a:t>
            </a:r>
            <a:r>
              <a:rPr lang="en-US" dirty="0"/>
              <a:t>a service domain that does not use </a:t>
            </a:r>
            <a:r>
              <a:rPr lang="en-US" dirty="0" err="1"/>
              <a:t>vlans</a:t>
            </a:r>
            <a:r>
              <a:rPr lang="en-US" dirty="0"/>
              <a:t> at all - just </a:t>
            </a:r>
            <a:r>
              <a:rPr lang="en-US" dirty="0" err="1"/>
              <a:t>ethernet</a:t>
            </a:r>
            <a:r>
              <a:rPr lang="en-US" dirty="0"/>
              <a:t> ports and that has a thousand plus ports on different switches peering with a single other network. </a:t>
            </a:r>
            <a:endParaRPr lang="en-US" dirty="0" smtClean="0"/>
          </a:p>
          <a:p>
            <a:r>
              <a:rPr lang="en-US" dirty="0" smtClean="0"/>
              <a:t>define </a:t>
            </a:r>
            <a:r>
              <a:rPr lang="en-US" dirty="0"/>
              <a:t>a service </a:t>
            </a:r>
            <a:r>
              <a:rPr lang="en-US" dirty="0" smtClean="0"/>
              <a:t>domain </a:t>
            </a:r>
            <a:r>
              <a:rPr lang="en-US" dirty="0"/>
              <a:t>that uses </a:t>
            </a:r>
            <a:r>
              <a:rPr lang="en-US" dirty="0" err="1" smtClean="0"/>
              <a:t>QinQ</a:t>
            </a:r>
            <a:r>
              <a:rPr lang="en-US" dirty="0" smtClean="0"/>
              <a:t> so </a:t>
            </a:r>
            <a:r>
              <a:rPr lang="en-US" dirty="0" err="1"/>
              <a:t>tht</a:t>
            </a:r>
            <a:r>
              <a:rPr lang="en-US" dirty="0"/>
              <a:t> there </a:t>
            </a:r>
            <a:r>
              <a:rPr lang="en-US" dirty="0" smtClean="0"/>
              <a:t>are </a:t>
            </a:r>
            <a:r>
              <a:rPr lang="en-US" dirty="0"/>
              <a:t>hundreds of </a:t>
            </a:r>
            <a:r>
              <a:rPr lang="en-US" dirty="0" err="1"/>
              <a:t>sdps</a:t>
            </a:r>
            <a:r>
              <a:rPr lang="en-US" dirty="0"/>
              <a:t> between same two networks each with </a:t>
            </a:r>
            <a:r>
              <a:rPr lang="en-US" dirty="0" smtClean="0"/>
              <a:t>separate </a:t>
            </a:r>
            <a:r>
              <a:rPr lang="en-US" dirty="0" err="1"/>
              <a:t>outter</a:t>
            </a:r>
            <a:r>
              <a:rPr lang="en-US" dirty="0"/>
              <a:t> </a:t>
            </a:r>
            <a:r>
              <a:rPr lang="en-US" dirty="0" err="1"/>
              <a:t>vlan</a:t>
            </a:r>
            <a:r>
              <a:rPr lang="en-US" dirty="0"/>
              <a:t>. </a:t>
            </a:r>
            <a:endParaRPr lang="en-US" dirty="0" smtClean="0"/>
          </a:p>
          <a:p>
            <a:r>
              <a:rPr lang="en-US" dirty="0" smtClean="0"/>
              <a:t>define </a:t>
            </a:r>
            <a:r>
              <a:rPr lang="en-US" dirty="0"/>
              <a:t>a service that only advertises 2-tuples...is the NSA aggregator able to incorporate this transit domain into its </a:t>
            </a:r>
            <a:r>
              <a:rPr lang="en-US" dirty="0" err="1"/>
              <a:t>pf</a:t>
            </a:r>
            <a:r>
              <a:rPr lang="en-US" dirty="0"/>
              <a:t>? </a:t>
            </a:r>
            <a:endParaRPr lang="en-US" dirty="0" smtClean="0"/>
          </a:p>
          <a:p>
            <a:r>
              <a:rPr lang="en-US" dirty="0" smtClean="0"/>
              <a:t>-</a:t>
            </a:r>
            <a:r>
              <a:rPr lang="en-US" dirty="0"/>
              <a:t>-- check that the </a:t>
            </a:r>
            <a:r>
              <a:rPr lang="en-US" dirty="0" err="1"/>
              <a:t>nsi</a:t>
            </a:r>
            <a:r>
              <a:rPr lang="en-US" dirty="0"/>
              <a:t> v2 spec does not </a:t>
            </a:r>
            <a:r>
              <a:rPr lang="en-US" b="1" dirty="0"/>
              <a:t>*require*</a:t>
            </a:r>
            <a:r>
              <a:rPr lang="en-US" dirty="0"/>
              <a:t> a triple with label to function... </a:t>
            </a:r>
            <a:endParaRPr lang="en-US" dirty="0" smtClean="0"/>
          </a:p>
          <a:p>
            <a:r>
              <a:rPr lang="en-US" dirty="0" smtClean="0"/>
              <a:t>-</a:t>
            </a:r>
            <a:r>
              <a:rPr lang="en-US" dirty="0"/>
              <a:t>-- in general, try to use the detox </a:t>
            </a:r>
            <a:r>
              <a:rPr lang="en-US" dirty="0" err="1"/>
              <a:t>and.or</a:t>
            </a:r>
            <a:r>
              <a:rPr lang="en-US" dirty="0"/>
              <a:t> </a:t>
            </a:r>
            <a:r>
              <a:rPr lang="en-US" dirty="0" err="1"/>
              <a:t>nml</a:t>
            </a:r>
            <a:r>
              <a:rPr lang="en-US" dirty="0"/>
              <a:t> topology in ways that the </a:t>
            </a:r>
            <a:r>
              <a:rPr lang="en-US" dirty="0" err="1"/>
              <a:t>wg</a:t>
            </a:r>
            <a:r>
              <a:rPr lang="en-US" dirty="0"/>
              <a:t> dislike, yet are left to discretion of the topology provider. </a:t>
            </a:r>
            <a:endParaRPr lang="en-US" dirty="0" smtClean="0"/>
          </a:p>
          <a:p>
            <a:r>
              <a:rPr lang="en-US" dirty="0" smtClean="0"/>
              <a:t>-</a:t>
            </a:r>
            <a:r>
              <a:rPr lang="en-US" dirty="0"/>
              <a:t>-- offer different topology views to different clients..</a:t>
            </a:r>
            <a:r>
              <a:rPr lang="en-US" dirty="0" smtClean="0"/>
              <a:t>.or multiple topology descriptions for the same network</a:t>
            </a:r>
            <a:endParaRPr lang="en-US" dirty="0"/>
          </a:p>
        </p:txBody>
      </p:sp>
    </p:spTree>
    <p:extLst>
      <p:ext uri="{BB962C8B-B14F-4D97-AF65-F5344CB8AC3E}">
        <p14:creationId xmlns:p14="http://schemas.microsoft.com/office/powerpoint/2010/main" val="421631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a:t>High Availability/</a:t>
            </a:r>
            <a:r>
              <a:rPr lang="en-US" dirty="0" smtClean="0"/>
              <a:t>reliability </a:t>
            </a:r>
            <a:r>
              <a:rPr lang="en-US" dirty="0" err="1" smtClean="0"/>
              <a:t>vs</a:t>
            </a:r>
            <a:r>
              <a:rPr lang="en-US" dirty="0" smtClean="0"/>
              <a:t> “Protection”</a:t>
            </a:r>
          </a:p>
          <a:p>
            <a:r>
              <a:rPr lang="en-US" dirty="0" smtClean="0"/>
              <a:t>Enhanced STP specification and reference</a:t>
            </a:r>
            <a:endParaRPr lang="en-US" dirty="0"/>
          </a:p>
          <a:p>
            <a:r>
              <a:rPr lang="en-US" dirty="0" smtClean="0"/>
              <a:t>Enhanced Path Constraints</a:t>
            </a:r>
          </a:p>
          <a:p>
            <a:r>
              <a:rPr lang="en-US" dirty="0" smtClean="0"/>
              <a:t>P2MP and MP2MP</a:t>
            </a:r>
          </a:p>
          <a:p>
            <a:r>
              <a:rPr lang="en-US" dirty="0" smtClean="0"/>
              <a:t>Enhanced transport independence (MTL)</a:t>
            </a:r>
          </a:p>
          <a:p>
            <a:r>
              <a:rPr lang="en-US" dirty="0" smtClean="0"/>
              <a:t>Performance Verification</a:t>
            </a:r>
          </a:p>
          <a:p>
            <a:r>
              <a:rPr lang="en-US" dirty="0" smtClean="0"/>
              <a:t>Security</a:t>
            </a:r>
          </a:p>
          <a:p>
            <a:r>
              <a:rPr lang="en-US" smtClean="0"/>
              <a:t>Other misc....</a:t>
            </a:r>
            <a:endParaRPr lang="en-US" dirty="0"/>
          </a:p>
        </p:txBody>
      </p:sp>
    </p:spTree>
    <p:extLst>
      <p:ext uri="{BB962C8B-B14F-4D97-AF65-F5344CB8AC3E}">
        <p14:creationId xmlns:p14="http://schemas.microsoft.com/office/powerpoint/2010/main" val="4181286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NSI Testing</a:t>
            </a:r>
            <a:endParaRPr lang="en-US" dirty="0"/>
          </a:p>
        </p:txBody>
      </p:sp>
      <p:sp>
        <p:nvSpPr>
          <p:cNvPr id="3" name="Content Placeholder 2"/>
          <p:cNvSpPr>
            <a:spLocks noGrp="1"/>
          </p:cNvSpPr>
          <p:nvPr>
            <p:ph idx="1"/>
          </p:nvPr>
        </p:nvSpPr>
        <p:spPr/>
        <p:txBody>
          <a:bodyPr>
            <a:normAutofit/>
          </a:bodyPr>
          <a:lstStyle/>
          <a:p>
            <a:r>
              <a:rPr lang="en-US" dirty="0"/>
              <a:t>--- Modify timeouts....   If a child modification does not resolve within the timeout values, does the tree unwind properly?</a:t>
            </a:r>
            <a:br>
              <a:rPr lang="en-US" dirty="0"/>
            </a:br>
            <a:r>
              <a:rPr lang="en-US" dirty="0"/>
              <a:t/>
            </a:r>
            <a:br>
              <a:rPr lang="en-US" dirty="0"/>
            </a:br>
            <a:r>
              <a:rPr lang="en-US" dirty="0"/>
              <a:t>--- can a </a:t>
            </a:r>
            <a:r>
              <a:rPr lang="en-US" dirty="0" err="1"/>
              <a:t>uRA</a:t>
            </a:r>
            <a:r>
              <a:rPr lang="en-US" dirty="0"/>
              <a:t> hang or crash a NSA simply by  forcing a modification to fail putting the connection into an </a:t>
            </a:r>
            <a:r>
              <a:rPr lang="en-US" dirty="0" err="1"/>
              <a:t>unkonw</a:t>
            </a:r>
            <a:r>
              <a:rPr lang="en-US" dirty="0"/>
              <a:t> state?   A modify to reduce capacity, start time, etc...?</a:t>
            </a:r>
            <a:br>
              <a:rPr lang="en-US" dirty="0"/>
            </a:br>
            <a:r>
              <a:rPr lang="en-US" dirty="0"/>
              <a:t/>
            </a:r>
            <a:br>
              <a:rPr lang="en-US" dirty="0"/>
            </a:br>
            <a:endParaRPr lang="en-US" dirty="0"/>
          </a:p>
        </p:txBody>
      </p:sp>
    </p:spTree>
    <p:extLst>
      <p:ext uri="{BB962C8B-B14F-4D97-AF65-F5344CB8AC3E}">
        <p14:creationId xmlns:p14="http://schemas.microsoft.com/office/powerpoint/2010/main" val="4032456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Topo</a:t>
            </a:r>
            <a:r>
              <a:rPr lang="en-US" dirty="0" smtClean="0"/>
              <a:t> requirements</a:t>
            </a:r>
            <a:endParaRPr lang="en-US" dirty="0"/>
          </a:p>
        </p:txBody>
      </p:sp>
      <p:sp>
        <p:nvSpPr>
          <p:cNvPr id="3" name="Content Placeholder 2"/>
          <p:cNvSpPr>
            <a:spLocks noGrp="1"/>
          </p:cNvSpPr>
          <p:nvPr>
            <p:ph idx="1"/>
          </p:nvPr>
        </p:nvSpPr>
        <p:spPr/>
        <p:txBody>
          <a:bodyPr/>
          <a:lstStyle/>
          <a:p>
            <a:r>
              <a:rPr lang="en-US" dirty="0" err="1"/>
              <a:t>Geolocation</a:t>
            </a:r>
            <a:r>
              <a:rPr lang="en-US" dirty="0"/>
              <a:t> attribute that describes a resource. </a:t>
            </a:r>
            <a:endParaRPr lang="en-US" dirty="0" smtClean="0"/>
          </a:p>
          <a:p>
            <a:pPr lvl="1"/>
            <a:r>
              <a:rPr lang="en-US" dirty="0" smtClean="0"/>
              <a:t>Spot </a:t>
            </a:r>
            <a:r>
              <a:rPr lang="en-US" dirty="0"/>
              <a:t>location, </a:t>
            </a:r>
            <a:endParaRPr lang="en-US" dirty="0" smtClean="0"/>
          </a:p>
          <a:p>
            <a:pPr lvl="1"/>
            <a:r>
              <a:rPr lang="en-US" dirty="0" smtClean="0"/>
              <a:t>along </a:t>
            </a:r>
            <a:r>
              <a:rPr lang="en-US" dirty="0"/>
              <a:t>a length of a resource, 2 or 3 dimensional resources. </a:t>
            </a:r>
            <a:endParaRPr lang="en-US" dirty="0" smtClean="0"/>
          </a:p>
          <a:p>
            <a:r>
              <a:rPr lang="en-US" dirty="0" smtClean="0"/>
              <a:t>At </a:t>
            </a:r>
            <a:r>
              <a:rPr lang="en-US" dirty="0"/>
              <a:t>least 2 tuple for </a:t>
            </a:r>
            <a:r>
              <a:rPr lang="en-US" dirty="0" err="1"/>
              <a:t>topo</a:t>
            </a:r>
            <a:r>
              <a:rPr lang="en-US" dirty="0"/>
              <a:t> objects. </a:t>
            </a:r>
            <a:endParaRPr lang="en-US" dirty="0" smtClean="0"/>
          </a:p>
          <a:p>
            <a:pPr lvl="1"/>
            <a:r>
              <a:rPr lang="en-US" dirty="0" smtClean="0"/>
              <a:t>Preferably </a:t>
            </a:r>
            <a:r>
              <a:rPr lang="en-US" dirty="0"/>
              <a:t>a hierarchical naming. </a:t>
            </a:r>
          </a:p>
        </p:txBody>
      </p:sp>
    </p:spTree>
    <p:extLst>
      <p:ext uri="{BB962C8B-B14F-4D97-AF65-F5344CB8AC3E}">
        <p14:creationId xmlns:p14="http://schemas.microsoft.com/office/powerpoint/2010/main" val="2238695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NSI Conformance Test Suite</a:t>
            </a:r>
            <a:endParaRPr lang="en-US" dirty="0"/>
          </a:p>
          <a:p>
            <a:pPr lvl="1"/>
            <a:r>
              <a:rPr lang="en-US" dirty="0"/>
              <a:t>We need a formalized set of tests that define correct performance of NSA.   Or identify optional performance criteria.  These are tests to insure the framework services are functioning according to standard.</a:t>
            </a:r>
          </a:p>
          <a:p>
            <a:pPr lvl="1"/>
            <a:r>
              <a:rPr lang="en-US" dirty="0"/>
              <a:t>The Conformance Suite is not software – it specifies a set of tests and their expected results</a:t>
            </a:r>
          </a:p>
          <a:p>
            <a:endParaRPr lang="en-US" dirty="0"/>
          </a:p>
          <a:p>
            <a:endParaRPr lang="en-US" dirty="0"/>
          </a:p>
        </p:txBody>
      </p:sp>
    </p:spTree>
    <p:extLst>
      <p:ext uri="{BB962C8B-B14F-4D97-AF65-F5344CB8AC3E}">
        <p14:creationId xmlns:p14="http://schemas.microsoft.com/office/powerpoint/2010/main" val="2629256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Can </a:t>
            </a:r>
            <a:r>
              <a:rPr lang="en-US" dirty="0"/>
              <a:t>we expand the notion of the STP-internal mapping to allow a broader set of terminal tuples?  For instance, an STP could map to a flow space, or it could map to higher layer constructs such as TCP </a:t>
            </a:r>
            <a:r>
              <a:rPr lang="en-US" dirty="0" smtClean="0"/>
              <a:t>ports.</a:t>
            </a:r>
            <a:endParaRPr lang="en-US" dirty="0"/>
          </a:p>
          <a:p>
            <a:r>
              <a:rPr lang="en-US" dirty="0" smtClean="0"/>
              <a:t>Need </a:t>
            </a:r>
            <a:r>
              <a:rPr lang="en-US" dirty="0"/>
              <a:t>to re-visit the notion of </a:t>
            </a:r>
            <a:r>
              <a:rPr lang="en-US" dirty="0" err="1"/>
              <a:t>ethernet</a:t>
            </a:r>
            <a:r>
              <a:rPr lang="en-US" dirty="0"/>
              <a:t> labels.  These are technology specific and should not be part of the NSI protocol primitives.   We should stick to STPs as simply tags or names for locally specific - and private - specifications for the end point.</a:t>
            </a:r>
            <a:br>
              <a:rPr lang="en-US" dirty="0"/>
            </a:br>
            <a:endParaRPr lang="en-US" dirty="0" smtClean="0"/>
          </a:p>
          <a:p>
            <a:endParaRPr lang="en-US" dirty="0"/>
          </a:p>
        </p:txBody>
      </p:sp>
    </p:spTree>
    <p:extLst>
      <p:ext uri="{BB962C8B-B14F-4D97-AF65-F5344CB8AC3E}">
        <p14:creationId xmlns:p14="http://schemas.microsoft.com/office/powerpoint/2010/main" val="3977606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Virtualization.   NSI must be able to function within a multi-layer virtualized environment.   </a:t>
            </a:r>
            <a:endParaRPr lang="en-US" dirty="0" smtClean="0"/>
          </a:p>
          <a:p>
            <a:pPr lvl="1"/>
            <a:r>
              <a:rPr lang="en-US" dirty="0" smtClean="0"/>
              <a:t>Ex</a:t>
            </a:r>
            <a:r>
              <a:rPr lang="en-US" dirty="0"/>
              <a:t>: LHCONE sets up a virtual network of high capacity links for the LHC community. This "baseline" LHCONE capacity is established via NSI services globally.  CMS and ATLAS jobs would like to dynamically allocate that capacity to </a:t>
            </a:r>
            <a:r>
              <a:rPr lang="en-US" dirty="0" smtClean="0"/>
              <a:t>specific workflows.   LHCONE </a:t>
            </a:r>
            <a:r>
              <a:rPr lang="en-US" dirty="0"/>
              <a:t>should be able to provide NSI </a:t>
            </a:r>
            <a:r>
              <a:rPr lang="en-US" dirty="0" smtClean="0"/>
              <a:t>services to LHCONE clients </a:t>
            </a:r>
            <a:r>
              <a:rPr lang="en-US" dirty="0" err="1" smtClean="0"/>
              <a:t>usingthe</a:t>
            </a:r>
            <a:r>
              <a:rPr lang="en-US" dirty="0" smtClean="0"/>
              <a:t> baseline topology that LHCONE provisioned from other NSI services.</a:t>
            </a:r>
          </a:p>
          <a:p>
            <a:pPr lvl="1"/>
            <a:r>
              <a:rPr lang="en-US" dirty="0" smtClean="0"/>
              <a:t>NSI </a:t>
            </a:r>
            <a:r>
              <a:rPr lang="en-US" dirty="0"/>
              <a:t>architecture and protocols should allow this.   And guidance should be given as to how NSI services can/should be engineered to accomplish this.   </a:t>
            </a:r>
            <a:endParaRPr lang="en-US" dirty="0" smtClean="0"/>
          </a:p>
          <a:p>
            <a:r>
              <a:rPr lang="en-US" dirty="0" smtClean="0"/>
              <a:t>This </a:t>
            </a:r>
            <a:r>
              <a:rPr lang="en-US" dirty="0"/>
              <a:t>example can have other use cases as well - say GEANT wants to create a direct </a:t>
            </a:r>
            <a:r>
              <a:rPr lang="en-US" dirty="0" err="1" smtClean="0"/>
              <a:t>BoD</a:t>
            </a:r>
            <a:r>
              <a:rPr lang="en-US" dirty="0" smtClean="0"/>
              <a:t> peering </a:t>
            </a:r>
            <a:r>
              <a:rPr lang="en-US" dirty="0"/>
              <a:t>with RNP.   Assuming the infrastructure providers (say, Interent2 and/or AMPATH) are NSI compliant, such a link can be easily and quickly established. (Note - there may be policy/best-practice issues that govern the creation of circuits for such use, but this is not an NSI architecture, protocol, or provisioning issue.)  The GEANT </a:t>
            </a:r>
            <a:r>
              <a:rPr lang="en-US" dirty="0" err="1"/>
              <a:t>BoD</a:t>
            </a:r>
            <a:r>
              <a:rPr lang="en-US" dirty="0"/>
              <a:t> service (NSI compliant) should be able to incorporate this new [virtual] circuit as part of </a:t>
            </a:r>
            <a:r>
              <a:rPr lang="en-US" dirty="0" smtClean="0"/>
              <a:t>the topology </a:t>
            </a:r>
            <a:r>
              <a:rPr lang="en-US" dirty="0"/>
              <a:t>it </a:t>
            </a:r>
            <a:r>
              <a:rPr lang="en-US" dirty="0" smtClean="0"/>
              <a:t>provisions for its NSI clients.  </a:t>
            </a:r>
          </a:p>
          <a:p>
            <a:r>
              <a:rPr lang="en-US" dirty="0" smtClean="0"/>
              <a:t>Another </a:t>
            </a:r>
            <a:r>
              <a:rPr lang="en-US" dirty="0"/>
              <a:t>use case might be for GENI and or SA2 style services that wish to interoperate via well defined but highly variable topology.  </a:t>
            </a:r>
            <a:r>
              <a:rPr lang="en-US" dirty="0" smtClean="0"/>
              <a:t>These </a:t>
            </a:r>
            <a:r>
              <a:rPr lang="en-US" dirty="0"/>
              <a:t>projects should be able to construct their desired topology and then treat that [virtual] topology as their own </a:t>
            </a:r>
            <a:r>
              <a:rPr lang="en-US" dirty="0" err="1"/>
              <a:t>allocatable</a:t>
            </a:r>
            <a:r>
              <a:rPr lang="en-US" dirty="0"/>
              <a:t> resource - which could harness the power of NSI to build virtual SDN slices globally.  </a:t>
            </a:r>
            <a:endParaRPr lang="en-US" dirty="0" smtClean="0"/>
          </a:p>
          <a:p>
            <a:r>
              <a:rPr lang="en-US" dirty="0" smtClean="0"/>
              <a:t>We </a:t>
            </a:r>
            <a:r>
              <a:rPr lang="en-US" dirty="0"/>
              <a:t>should define a Performance Verification architecture as part of NSI.  Mostly the </a:t>
            </a:r>
            <a:r>
              <a:rPr lang="en-US" dirty="0" smtClean="0"/>
              <a:t>architecture </a:t>
            </a:r>
            <a:r>
              <a:rPr lang="en-US" dirty="0"/>
              <a:t>is well suited for it, but we need a set of </a:t>
            </a:r>
            <a:r>
              <a:rPr lang="en-US" dirty="0" err="1" smtClean="0"/>
              <a:t>primitves</a:t>
            </a:r>
            <a:r>
              <a:rPr lang="en-US" dirty="0" smtClean="0"/>
              <a:t> </a:t>
            </a:r>
            <a:r>
              <a:rPr lang="en-US" dirty="0"/>
              <a:t>that can request verification tests be </a:t>
            </a:r>
            <a:r>
              <a:rPr lang="en-US" dirty="0" smtClean="0"/>
              <a:t>performed:</a:t>
            </a:r>
          </a:p>
          <a:p>
            <a:pPr lvl="1"/>
            <a:r>
              <a:rPr lang="en-US" dirty="0" smtClean="0"/>
              <a:t>active</a:t>
            </a:r>
            <a:r>
              <a:rPr lang="en-US" dirty="0"/>
              <a:t>/</a:t>
            </a:r>
            <a:r>
              <a:rPr lang="en-US" dirty="0" smtClean="0"/>
              <a:t>passive testing, </a:t>
            </a:r>
          </a:p>
          <a:p>
            <a:pPr lvl="1"/>
            <a:r>
              <a:rPr lang="en-US" dirty="0" smtClean="0"/>
              <a:t>internal </a:t>
            </a:r>
            <a:r>
              <a:rPr lang="en-US" dirty="0"/>
              <a:t>(to a service domains) or external (across) a service domain(s)..</a:t>
            </a:r>
            <a:r>
              <a:rPr lang="en-US" dirty="0" smtClean="0"/>
              <a:t>.</a:t>
            </a:r>
          </a:p>
          <a:p>
            <a:pPr marL="457200" lvl="1"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90580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092898" y="6394450"/>
            <a:ext cx="2147747" cy="2286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44547" y="6063"/>
            <a:ext cx="7063863" cy="679737"/>
          </a:xfrm>
        </p:spPr>
        <p:txBody>
          <a:bodyPr/>
          <a:lstStyle/>
          <a:p>
            <a:r>
              <a:rPr lang="en-US" dirty="0" smtClean="0"/>
              <a:t>“Protection” </a:t>
            </a:r>
            <a:r>
              <a:rPr lang="en-US" dirty="0" err="1" smtClean="0"/>
              <a:t>vs</a:t>
            </a:r>
            <a:r>
              <a:rPr lang="en-US" dirty="0" smtClean="0"/>
              <a:t> Reliability</a:t>
            </a:r>
            <a:endParaRPr lang="en-US" dirty="0"/>
          </a:p>
        </p:txBody>
      </p:sp>
      <p:sp>
        <p:nvSpPr>
          <p:cNvPr id="3" name="Content Placeholder 2"/>
          <p:cNvSpPr>
            <a:spLocks noGrp="1"/>
          </p:cNvSpPr>
          <p:nvPr>
            <p:ph idx="1"/>
          </p:nvPr>
        </p:nvSpPr>
        <p:spPr>
          <a:xfrm>
            <a:off x="450851" y="664078"/>
            <a:ext cx="8360710" cy="5508122"/>
          </a:xfrm>
        </p:spPr>
        <p:txBody>
          <a:bodyPr>
            <a:noAutofit/>
          </a:bodyPr>
          <a:lstStyle/>
          <a:p>
            <a:r>
              <a:rPr lang="en-US" dirty="0" smtClean="0"/>
              <a:t>“Protection” is intended to increase continuity of service...  This is </a:t>
            </a:r>
            <a:r>
              <a:rPr lang="en-US" i="1" u="sng" dirty="0" smtClean="0"/>
              <a:t>very</a:t>
            </a:r>
            <a:r>
              <a:rPr lang="en-US" dirty="0" smtClean="0"/>
              <a:t> poorly defined.</a:t>
            </a:r>
          </a:p>
          <a:p>
            <a:pPr lvl="1"/>
            <a:r>
              <a:rPr lang="en-US" sz="2000" dirty="0" smtClean="0"/>
              <a:t>Does “protection” provide High Reliability?  How do you know?  How do you measure “reliability”</a:t>
            </a:r>
          </a:p>
          <a:p>
            <a:pPr lvl="1"/>
            <a:r>
              <a:rPr lang="en-US" sz="2000" dirty="0" smtClean="0"/>
              <a:t>How “reliable” is sufficient?  Or how </a:t>
            </a:r>
            <a:r>
              <a:rPr lang="en-US" sz="2000" dirty="0" err="1" smtClean="0"/>
              <a:t>reliabile</a:t>
            </a:r>
            <a:r>
              <a:rPr lang="en-US" sz="2000" dirty="0" smtClean="0"/>
              <a:t> is “high reliability”?  Why do/would we assume a protection path is the magic bullet that will increase overall end to end reliability, or do so sufficiently?</a:t>
            </a:r>
          </a:p>
          <a:p>
            <a:r>
              <a:rPr lang="en-US" dirty="0" smtClean="0"/>
              <a:t>How do we quantify NSI Connection “reliability” or “availability”</a:t>
            </a:r>
          </a:p>
          <a:p>
            <a:pPr lvl="1"/>
            <a:r>
              <a:rPr lang="en-US" dirty="0" smtClean="0"/>
              <a:t>We need to define terms such as”</a:t>
            </a:r>
          </a:p>
          <a:p>
            <a:pPr lvl="2"/>
            <a:r>
              <a:rPr lang="en-US" dirty="0" smtClean="0"/>
              <a:t>Fail Conditions, MTT Failure, MTT Recovery, MTT Repair,</a:t>
            </a:r>
          </a:p>
          <a:p>
            <a:pPr marL="914400" lvl="2" indent="0">
              <a:buNone/>
            </a:pPr>
            <a:endParaRPr lang="en-US" dirty="0" smtClean="0"/>
          </a:p>
        </p:txBody>
      </p:sp>
      <p:sp>
        <p:nvSpPr>
          <p:cNvPr id="6" name="Rectangle 5"/>
          <p:cNvSpPr/>
          <p:nvPr/>
        </p:nvSpPr>
        <p:spPr>
          <a:xfrm>
            <a:off x="1092898" y="6165850"/>
            <a:ext cx="1816100" cy="228600"/>
          </a:xfrm>
          <a:prstGeom prst="rect">
            <a:avLst/>
          </a:prstGeom>
          <a:solidFill>
            <a:srgbClr val="1FCA1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908998" y="6165850"/>
            <a:ext cx="1492250" cy="228600"/>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017198" y="6165850"/>
            <a:ext cx="2446197" cy="228600"/>
          </a:xfrm>
          <a:prstGeom prst="rect">
            <a:avLst/>
          </a:prstGeom>
          <a:solidFill>
            <a:srgbClr val="1FCA1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401247" y="6165850"/>
            <a:ext cx="914401" cy="2286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169349" y="6394450"/>
            <a:ext cx="2357296" cy="228600"/>
          </a:xfrm>
          <a:prstGeom prst="rect">
            <a:avLst/>
          </a:prstGeom>
          <a:solidFill>
            <a:srgbClr val="1FCA1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315648" y="6394450"/>
            <a:ext cx="2147747" cy="228600"/>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908998" y="5937250"/>
            <a:ext cx="260351" cy="228600"/>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092898" y="5937250"/>
            <a:ext cx="1816100" cy="228600"/>
          </a:xfrm>
          <a:prstGeom prst="rect">
            <a:avLst/>
          </a:prstGeom>
          <a:solidFill>
            <a:srgbClr val="1FCA1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169348" y="5937250"/>
            <a:ext cx="2016123" cy="228600"/>
          </a:xfrm>
          <a:prstGeom prst="rect">
            <a:avLst/>
          </a:prstGeom>
          <a:solidFill>
            <a:srgbClr val="1FCA1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185472" y="5937250"/>
            <a:ext cx="260351" cy="228600"/>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445823" y="5937250"/>
            <a:ext cx="2017572" cy="228600"/>
          </a:xfrm>
          <a:prstGeom prst="rect">
            <a:avLst/>
          </a:prstGeom>
          <a:solidFill>
            <a:srgbClr val="1FCA1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1092898" y="5895201"/>
            <a:ext cx="1620230" cy="276999"/>
          </a:xfrm>
          <a:prstGeom prst="rect">
            <a:avLst/>
          </a:prstGeom>
          <a:noFill/>
        </p:spPr>
        <p:txBody>
          <a:bodyPr wrap="none" rtlCol="0">
            <a:spAutoFit/>
          </a:bodyPr>
          <a:lstStyle/>
          <a:p>
            <a:r>
              <a:rPr lang="en-US" sz="1200" dirty="0" smtClean="0"/>
              <a:t>Service available (user)</a:t>
            </a:r>
            <a:endParaRPr lang="en-US" sz="1200" dirty="0"/>
          </a:p>
        </p:txBody>
      </p:sp>
      <p:sp>
        <p:nvSpPr>
          <p:cNvPr id="20" name="TextBox 19"/>
          <p:cNvSpPr txBox="1"/>
          <p:nvPr/>
        </p:nvSpPr>
        <p:spPr>
          <a:xfrm>
            <a:off x="1143698" y="6117451"/>
            <a:ext cx="1036687" cy="276999"/>
          </a:xfrm>
          <a:prstGeom prst="rect">
            <a:avLst/>
          </a:prstGeom>
          <a:noFill/>
        </p:spPr>
        <p:txBody>
          <a:bodyPr wrap="none" rtlCol="0">
            <a:spAutoFit/>
          </a:bodyPr>
          <a:lstStyle/>
          <a:p>
            <a:r>
              <a:rPr lang="en-US" sz="1200" dirty="0" smtClean="0"/>
              <a:t>Working path</a:t>
            </a:r>
            <a:endParaRPr lang="en-US" sz="1200" dirty="0"/>
          </a:p>
        </p:txBody>
      </p:sp>
      <p:sp>
        <p:nvSpPr>
          <p:cNvPr id="21" name="TextBox 20"/>
          <p:cNvSpPr txBox="1"/>
          <p:nvPr/>
        </p:nvSpPr>
        <p:spPr>
          <a:xfrm>
            <a:off x="1137348" y="6339701"/>
            <a:ext cx="965454" cy="276999"/>
          </a:xfrm>
          <a:prstGeom prst="rect">
            <a:avLst/>
          </a:prstGeom>
          <a:noFill/>
        </p:spPr>
        <p:txBody>
          <a:bodyPr wrap="none" rtlCol="0">
            <a:spAutoFit/>
          </a:bodyPr>
          <a:lstStyle/>
          <a:p>
            <a:r>
              <a:rPr lang="en-US" sz="1200" dirty="0" smtClean="0"/>
              <a:t>Protect path</a:t>
            </a:r>
            <a:endParaRPr lang="en-US" sz="1200" dirty="0"/>
          </a:p>
        </p:txBody>
      </p:sp>
      <p:sp>
        <p:nvSpPr>
          <p:cNvPr id="22" name="TextBox 21"/>
          <p:cNvSpPr txBox="1"/>
          <p:nvPr/>
        </p:nvSpPr>
        <p:spPr>
          <a:xfrm>
            <a:off x="2441258" y="6353601"/>
            <a:ext cx="543739" cy="276999"/>
          </a:xfrm>
          <a:prstGeom prst="rect">
            <a:avLst/>
          </a:prstGeom>
          <a:noFill/>
        </p:spPr>
        <p:txBody>
          <a:bodyPr wrap="none" rtlCol="0">
            <a:spAutoFit/>
          </a:bodyPr>
          <a:lstStyle/>
          <a:p>
            <a:r>
              <a:rPr lang="en-US" sz="1200" dirty="0" smtClean="0"/>
              <a:t>ready</a:t>
            </a:r>
            <a:endParaRPr lang="en-US" sz="1200" dirty="0"/>
          </a:p>
        </p:txBody>
      </p:sp>
      <p:sp>
        <p:nvSpPr>
          <p:cNvPr id="23" name="TextBox 22"/>
          <p:cNvSpPr txBox="1"/>
          <p:nvPr/>
        </p:nvSpPr>
        <p:spPr>
          <a:xfrm>
            <a:off x="4596068" y="6140450"/>
            <a:ext cx="492443" cy="276999"/>
          </a:xfrm>
          <a:prstGeom prst="rect">
            <a:avLst/>
          </a:prstGeom>
          <a:noFill/>
        </p:spPr>
        <p:txBody>
          <a:bodyPr wrap="none" rtlCol="0">
            <a:spAutoFit/>
          </a:bodyPr>
          <a:lstStyle/>
          <a:p>
            <a:r>
              <a:rPr lang="en-US" sz="1200" dirty="0" smtClean="0"/>
              <a:t>fixed</a:t>
            </a:r>
            <a:endParaRPr lang="en-US" sz="1200" dirty="0"/>
          </a:p>
        </p:txBody>
      </p:sp>
      <p:sp>
        <p:nvSpPr>
          <p:cNvPr id="24" name="TextBox 23"/>
          <p:cNvSpPr txBox="1"/>
          <p:nvPr/>
        </p:nvSpPr>
        <p:spPr>
          <a:xfrm>
            <a:off x="6052378" y="6360299"/>
            <a:ext cx="543739" cy="276999"/>
          </a:xfrm>
          <a:prstGeom prst="rect">
            <a:avLst/>
          </a:prstGeom>
          <a:noFill/>
        </p:spPr>
        <p:txBody>
          <a:bodyPr wrap="none" rtlCol="0">
            <a:spAutoFit/>
          </a:bodyPr>
          <a:lstStyle/>
          <a:p>
            <a:r>
              <a:rPr lang="en-US" sz="1200" dirty="0" smtClean="0"/>
              <a:t>ready</a:t>
            </a:r>
            <a:endParaRPr lang="en-US" sz="1200" dirty="0"/>
          </a:p>
        </p:txBody>
      </p:sp>
      <p:sp>
        <p:nvSpPr>
          <p:cNvPr id="25" name="TextBox 24"/>
          <p:cNvSpPr txBox="1"/>
          <p:nvPr/>
        </p:nvSpPr>
        <p:spPr>
          <a:xfrm>
            <a:off x="2269938" y="6140450"/>
            <a:ext cx="556563" cy="276999"/>
          </a:xfrm>
          <a:prstGeom prst="rect">
            <a:avLst/>
          </a:prstGeom>
          <a:noFill/>
        </p:spPr>
        <p:txBody>
          <a:bodyPr wrap="none" rtlCol="0">
            <a:spAutoFit/>
          </a:bodyPr>
          <a:lstStyle/>
          <a:p>
            <a:r>
              <a:rPr lang="en-US" sz="1200" dirty="0" smtClean="0"/>
              <a:t>active</a:t>
            </a:r>
            <a:endParaRPr lang="en-US" sz="1200" dirty="0"/>
          </a:p>
        </p:txBody>
      </p:sp>
      <p:sp>
        <p:nvSpPr>
          <p:cNvPr id="26" name="TextBox 25"/>
          <p:cNvSpPr txBox="1"/>
          <p:nvPr/>
        </p:nvSpPr>
        <p:spPr>
          <a:xfrm>
            <a:off x="3973898" y="6362700"/>
            <a:ext cx="556563" cy="276999"/>
          </a:xfrm>
          <a:prstGeom prst="rect">
            <a:avLst/>
          </a:prstGeom>
          <a:noFill/>
        </p:spPr>
        <p:txBody>
          <a:bodyPr wrap="none" rtlCol="0">
            <a:spAutoFit/>
          </a:bodyPr>
          <a:lstStyle/>
          <a:p>
            <a:r>
              <a:rPr lang="en-US" sz="1200" dirty="0" smtClean="0"/>
              <a:t>active</a:t>
            </a:r>
            <a:endParaRPr lang="en-US" sz="1200" dirty="0"/>
          </a:p>
        </p:txBody>
      </p:sp>
      <p:sp>
        <p:nvSpPr>
          <p:cNvPr id="27" name="TextBox 26"/>
          <p:cNvSpPr txBox="1"/>
          <p:nvPr/>
        </p:nvSpPr>
        <p:spPr>
          <a:xfrm>
            <a:off x="6052378" y="6140450"/>
            <a:ext cx="718842" cy="276999"/>
          </a:xfrm>
          <a:prstGeom prst="rect">
            <a:avLst/>
          </a:prstGeom>
          <a:noFill/>
        </p:spPr>
        <p:txBody>
          <a:bodyPr wrap="none" rtlCol="0">
            <a:spAutoFit/>
          </a:bodyPr>
          <a:lstStyle/>
          <a:p>
            <a:r>
              <a:rPr lang="en-US" sz="1200" dirty="0" smtClean="0"/>
              <a:t>restored</a:t>
            </a:r>
            <a:endParaRPr lang="en-US" sz="1200" dirty="0"/>
          </a:p>
        </p:txBody>
      </p:sp>
      <p:sp>
        <p:nvSpPr>
          <p:cNvPr id="28" name="TextBox 27"/>
          <p:cNvSpPr txBox="1"/>
          <p:nvPr/>
        </p:nvSpPr>
        <p:spPr>
          <a:xfrm>
            <a:off x="3447055" y="6117451"/>
            <a:ext cx="375974" cy="276999"/>
          </a:xfrm>
          <a:prstGeom prst="rect">
            <a:avLst/>
          </a:prstGeom>
          <a:noFill/>
        </p:spPr>
        <p:txBody>
          <a:bodyPr wrap="none" rtlCol="0">
            <a:spAutoFit/>
          </a:bodyPr>
          <a:lstStyle/>
          <a:p>
            <a:r>
              <a:rPr lang="en-US" sz="1200" dirty="0" smtClean="0"/>
              <a:t>fail</a:t>
            </a:r>
            <a:endParaRPr lang="en-US" sz="1200" dirty="0"/>
          </a:p>
        </p:txBody>
      </p:sp>
      <p:cxnSp>
        <p:nvCxnSpPr>
          <p:cNvPr id="30" name="Straight Connector 29"/>
          <p:cNvCxnSpPr/>
          <p:nvPr/>
        </p:nvCxnSpPr>
        <p:spPr>
          <a:xfrm flipV="1">
            <a:off x="2908998" y="5699939"/>
            <a:ext cx="6149" cy="1101724"/>
          </a:xfrm>
          <a:prstGeom prst="line">
            <a:avLst/>
          </a:prstGeom>
          <a:ln w="12700" cmpd="sng">
            <a:solidFill>
              <a:srgbClr val="000000"/>
            </a:solidFill>
            <a:prstDash val="sysDash"/>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3163199" y="5699939"/>
            <a:ext cx="6149" cy="1101724"/>
          </a:xfrm>
          <a:prstGeom prst="line">
            <a:avLst/>
          </a:prstGeom>
          <a:ln w="12700" cmpd="sng">
            <a:solidFill>
              <a:srgbClr val="000000"/>
            </a:solidFill>
            <a:prstDash val="sysDash"/>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5182397" y="5699939"/>
            <a:ext cx="6149" cy="1101724"/>
          </a:xfrm>
          <a:prstGeom prst="line">
            <a:avLst/>
          </a:prstGeom>
          <a:ln w="12700" cmpd="sng">
            <a:solidFill>
              <a:srgbClr val="000000"/>
            </a:solidFill>
            <a:prstDash val="sysDash"/>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5439470" y="5699939"/>
            <a:ext cx="6149" cy="1101724"/>
          </a:xfrm>
          <a:prstGeom prst="line">
            <a:avLst/>
          </a:prstGeom>
          <a:ln w="12700" cmpd="sng">
            <a:solidFill>
              <a:srgbClr val="0000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989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47" y="6063"/>
            <a:ext cx="7063863" cy="679737"/>
          </a:xfrm>
        </p:spPr>
        <p:txBody>
          <a:bodyPr/>
          <a:lstStyle/>
          <a:p>
            <a:r>
              <a:rPr lang="en-US" dirty="0" smtClean="0"/>
              <a:t>“Protection”</a:t>
            </a:r>
            <a:endParaRPr lang="en-US" dirty="0"/>
          </a:p>
        </p:txBody>
      </p:sp>
      <p:sp>
        <p:nvSpPr>
          <p:cNvPr id="3" name="Content Placeholder 2"/>
          <p:cNvSpPr>
            <a:spLocks noGrp="1"/>
          </p:cNvSpPr>
          <p:nvPr>
            <p:ph idx="1"/>
          </p:nvPr>
        </p:nvSpPr>
        <p:spPr>
          <a:xfrm>
            <a:off x="546101" y="930778"/>
            <a:ext cx="8360710" cy="5508122"/>
          </a:xfrm>
        </p:spPr>
        <p:txBody>
          <a:bodyPr>
            <a:noAutofit/>
          </a:bodyPr>
          <a:lstStyle/>
          <a:p>
            <a:r>
              <a:rPr lang="en-US" dirty="0" smtClean="0"/>
              <a:t>Traditional “Protection” switching does not affect MTBF, it is designed to minimize MTTR.</a:t>
            </a:r>
          </a:p>
          <a:p>
            <a:pPr lvl="1"/>
            <a:r>
              <a:rPr lang="en-US" dirty="0" smtClean="0"/>
              <a:t>Low MTTR requires:</a:t>
            </a:r>
          </a:p>
          <a:p>
            <a:pPr lvl="2"/>
            <a:r>
              <a:rPr lang="en-US" dirty="0" smtClean="0"/>
              <a:t>alternate paths beyond the failure event radius, </a:t>
            </a:r>
          </a:p>
          <a:p>
            <a:pPr lvl="2"/>
            <a:r>
              <a:rPr lang="en-US" dirty="0" smtClean="0"/>
              <a:t>and high speed failure notification propagation </a:t>
            </a:r>
          </a:p>
          <a:p>
            <a:pPr lvl="1"/>
            <a:r>
              <a:rPr lang="en-US" dirty="0" smtClean="0"/>
              <a:t>(neither of which does NSI currently provide)</a:t>
            </a:r>
          </a:p>
          <a:p>
            <a:pPr lvl="1"/>
            <a:r>
              <a:rPr lang="en-US" dirty="0" smtClean="0"/>
              <a:t>N+1 protection schemes make many assumptions on failure modes – that undermine deterministic </a:t>
            </a:r>
            <a:r>
              <a:rPr lang="en-US" dirty="0" err="1" smtClean="0"/>
              <a:t>behaviour</a:t>
            </a:r>
            <a:endParaRPr lang="en-US" dirty="0" smtClean="0"/>
          </a:p>
          <a:p>
            <a:pPr lvl="1"/>
            <a:r>
              <a:rPr lang="en-US" dirty="0" smtClean="0"/>
              <a:t>Multi-Layer networks with protection can create protection storms – that can exacerbate failure modes.</a:t>
            </a:r>
          </a:p>
        </p:txBody>
      </p:sp>
    </p:spTree>
    <p:extLst>
      <p:ext uri="{BB962C8B-B14F-4D97-AF65-F5344CB8AC3E}">
        <p14:creationId xmlns:p14="http://schemas.microsoft.com/office/powerpoint/2010/main" val="196018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Protection, Reliability, Redundancy, Diversity</a:t>
            </a:r>
            <a:endParaRPr lang="en-US" sz="2800" dirty="0"/>
          </a:p>
        </p:txBody>
      </p:sp>
      <p:sp>
        <p:nvSpPr>
          <p:cNvPr id="3" name="Content Placeholder 2"/>
          <p:cNvSpPr>
            <a:spLocks noGrp="1"/>
          </p:cNvSpPr>
          <p:nvPr>
            <p:ph idx="1"/>
          </p:nvPr>
        </p:nvSpPr>
        <p:spPr>
          <a:xfrm>
            <a:off x="978887" y="1057778"/>
            <a:ext cx="8029523" cy="5393822"/>
          </a:xfrm>
        </p:spPr>
        <p:txBody>
          <a:bodyPr>
            <a:normAutofit fontScale="70000" lnSpcReduction="20000"/>
          </a:bodyPr>
          <a:lstStyle/>
          <a:p>
            <a:r>
              <a:rPr lang="en-US" dirty="0" smtClean="0"/>
              <a:t>Why not allow Users (i.e. the RA) to decide</a:t>
            </a:r>
          </a:p>
          <a:p>
            <a:pPr lvl="1"/>
            <a:r>
              <a:rPr lang="en-US" dirty="0"/>
              <a:t>I</a:t>
            </a:r>
            <a:r>
              <a:rPr lang="en-US" dirty="0" smtClean="0"/>
              <a:t>f an alternate path is necessary (provide service reliability guarantees via the SD) </a:t>
            </a:r>
          </a:p>
          <a:p>
            <a:pPr lvl="1"/>
            <a:r>
              <a:rPr lang="en-US" dirty="0" smtClean="0"/>
              <a:t>and when to switch to a protected path (end-to-end performance verification)?</a:t>
            </a:r>
          </a:p>
          <a:p>
            <a:r>
              <a:rPr lang="en-US" dirty="0" smtClean="0"/>
              <a:t>Empowers the RA to decide if/when to use an alternate path for any reason...</a:t>
            </a:r>
          </a:p>
          <a:p>
            <a:pPr lvl="1"/>
            <a:r>
              <a:rPr lang="en-US" dirty="0" smtClean="0"/>
              <a:t>Means providers have no multi-domain protection switching restoral issues...</a:t>
            </a:r>
          </a:p>
          <a:p>
            <a:pPr lvl="1"/>
            <a:r>
              <a:rPr lang="en-US" dirty="0" smtClean="0"/>
              <a:t>The </a:t>
            </a:r>
            <a:r>
              <a:rPr lang="en-US" dirty="0" err="1" smtClean="0"/>
              <a:t>uRA</a:t>
            </a:r>
            <a:r>
              <a:rPr lang="en-US" dirty="0" smtClean="0"/>
              <a:t> is really the only agent with end-to-end performance visibility anyway, so it (or a delegate) can monitor fail conditions E2E.</a:t>
            </a:r>
          </a:p>
          <a:p>
            <a:r>
              <a:rPr lang="en-US" dirty="0" smtClean="0"/>
              <a:t>To provide user-based alternate </a:t>
            </a:r>
            <a:r>
              <a:rPr lang="en-US" dirty="0" err="1" smtClean="0"/>
              <a:t>pathing</a:t>
            </a:r>
            <a:r>
              <a:rPr lang="en-US" dirty="0" smtClean="0"/>
              <a:t>, we only need to provide the RA with an ability to specify “path diversity” – of a specified radius.</a:t>
            </a:r>
          </a:p>
          <a:p>
            <a:pPr lvl="1"/>
            <a:r>
              <a:rPr lang="en-US" dirty="0" smtClean="0"/>
              <a:t>We currently provide an ERO that the path must take, why not simply provide an ERO that the path must *NOT* take???</a:t>
            </a:r>
          </a:p>
          <a:p>
            <a:pPr lvl="1"/>
            <a:r>
              <a:rPr lang="en-US" dirty="0" smtClean="0"/>
              <a:t>We need a such path semantics to meet other path requirements, e.g. “avoid US transit domains”, or “transit any STP in network X”</a:t>
            </a:r>
            <a:endParaRPr lang="en-US" dirty="0"/>
          </a:p>
        </p:txBody>
      </p:sp>
    </p:spTree>
    <p:extLst>
      <p:ext uri="{BB962C8B-B14F-4D97-AF65-F5344CB8AC3E}">
        <p14:creationId xmlns:p14="http://schemas.microsoft.com/office/powerpoint/2010/main" val="17791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Enhanced STP Reference Syntax</a:t>
            </a:r>
            <a:endParaRPr lang="en-US" sz="2800" dirty="0"/>
          </a:p>
        </p:txBody>
      </p:sp>
      <p:sp>
        <p:nvSpPr>
          <p:cNvPr id="3" name="Content Placeholder 2"/>
          <p:cNvSpPr>
            <a:spLocks noGrp="1"/>
          </p:cNvSpPr>
          <p:nvPr>
            <p:ph idx="1"/>
          </p:nvPr>
        </p:nvSpPr>
        <p:spPr/>
        <p:txBody>
          <a:bodyPr>
            <a:normAutofit fontScale="70000" lnSpcReduction="20000"/>
          </a:bodyPr>
          <a:lstStyle/>
          <a:p>
            <a:r>
              <a:rPr lang="en-US" dirty="0" smtClean="0"/>
              <a:t>The purely symbolic STP </a:t>
            </a:r>
            <a:r>
              <a:rPr lang="en-US" dirty="0" err="1" smtClean="0"/>
              <a:t>LocalID</a:t>
            </a:r>
            <a:r>
              <a:rPr lang="en-US" dirty="0"/>
              <a:t> </a:t>
            </a:r>
            <a:r>
              <a:rPr lang="en-US" dirty="0" smtClean="0"/>
              <a:t>is functional</a:t>
            </a:r>
          </a:p>
          <a:p>
            <a:pPr lvl="1"/>
            <a:r>
              <a:rPr lang="en-US" dirty="0" smtClean="0"/>
              <a:t>But specifying large or varied sets of STPs is syntactically impractical</a:t>
            </a:r>
          </a:p>
          <a:p>
            <a:r>
              <a:rPr lang="en-US" dirty="0" smtClean="0"/>
              <a:t>NSI needs a specification syntax that allows more control over STP enumeration:</a:t>
            </a:r>
          </a:p>
          <a:p>
            <a:pPr lvl="1"/>
            <a:r>
              <a:rPr lang="en-US" dirty="0" smtClean="0"/>
              <a:t>In the Reserve() request, we need to be able to specify sets of STPs – not just one.  </a:t>
            </a:r>
          </a:p>
          <a:p>
            <a:pPr lvl="1"/>
            <a:r>
              <a:rPr lang="en-US" dirty="0" smtClean="0"/>
              <a:t>In Topology descriptions a NSI domain should be able to express concisely the availability of thousands of STPs along its edge or </a:t>
            </a:r>
            <a:r>
              <a:rPr lang="en-US" dirty="0"/>
              <a:t>t</a:t>
            </a:r>
            <a:r>
              <a:rPr lang="en-US" dirty="0" smtClean="0"/>
              <a:t>hat are paired with other adjacent networks.</a:t>
            </a:r>
          </a:p>
          <a:p>
            <a:pPr lvl="1"/>
            <a:r>
              <a:rPr lang="en-US" dirty="0" smtClean="0"/>
              <a:t>NSI domains *must* retain the ability to announce STPs without announcing the hardware to which those STPs are mapped. </a:t>
            </a:r>
          </a:p>
          <a:p>
            <a:pPr lvl="1"/>
            <a:r>
              <a:rPr lang="en-US" dirty="0" smtClean="0"/>
              <a:t>NSI cannot assume connections will be Ethernet.  Thus any topological or semantic STP </a:t>
            </a:r>
            <a:r>
              <a:rPr lang="en-US" dirty="0" err="1" smtClean="0"/>
              <a:t>decriptions</a:t>
            </a:r>
            <a:r>
              <a:rPr lang="en-US" dirty="0" smtClean="0"/>
              <a:t> that expect or require Ethernet violate NSI technology agnostics.</a:t>
            </a:r>
          </a:p>
          <a:p>
            <a:pPr lvl="1"/>
            <a:r>
              <a:rPr lang="en-US" dirty="0" smtClean="0"/>
              <a:t>We need a generalized means of announcing very large sets of STPs </a:t>
            </a:r>
          </a:p>
        </p:txBody>
      </p:sp>
    </p:spTree>
    <p:extLst>
      <p:ext uri="{BB962C8B-B14F-4D97-AF65-F5344CB8AC3E}">
        <p14:creationId xmlns:p14="http://schemas.microsoft.com/office/powerpoint/2010/main" val="71892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Enhanced STP Reference Syntax</a:t>
            </a:r>
            <a:endParaRPr lang="en-US" sz="2800" dirty="0"/>
          </a:p>
        </p:txBody>
      </p:sp>
      <p:sp>
        <p:nvSpPr>
          <p:cNvPr id="3" name="Content Placeholder 2"/>
          <p:cNvSpPr>
            <a:spLocks noGrp="1"/>
          </p:cNvSpPr>
          <p:nvPr>
            <p:ph idx="1"/>
          </p:nvPr>
        </p:nvSpPr>
        <p:spPr>
          <a:xfrm>
            <a:off x="978887" y="1057778"/>
            <a:ext cx="8029523" cy="5800222"/>
          </a:xfrm>
        </p:spPr>
        <p:txBody>
          <a:bodyPr>
            <a:normAutofit fontScale="62500" lnSpcReduction="20000"/>
          </a:bodyPr>
          <a:lstStyle/>
          <a:p>
            <a:r>
              <a:rPr lang="en-US" dirty="0" smtClean="0"/>
              <a:t>Proposal:  Introduce subscripted STPs, and reference syntax for STPs.</a:t>
            </a:r>
          </a:p>
          <a:p>
            <a:pPr lvl="1"/>
            <a:r>
              <a:rPr lang="en-US" dirty="0" smtClean="0"/>
              <a:t>Subscripted:  </a:t>
            </a:r>
            <a:r>
              <a:rPr lang="en-US" dirty="0" err="1" smtClean="0"/>
              <a:t>Alpha:A</a:t>
            </a:r>
            <a:r>
              <a:rPr lang="en-US" dirty="0" smtClean="0"/>
              <a:t>[0..100]</a:t>
            </a:r>
          </a:p>
          <a:p>
            <a:pPr lvl="1"/>
            <a:r>
              <a:rPr lang="en-US" dirty="0" smtClean="0"/>
              <a:t>Comma separated Lists of STPs:     </a:t>
            </a:r>
          </a:p>
          <a:p>
            <a:pPr marL="457200" lvl="1" indent="0">
              <a:buNone/>
            </a:pPr>
            <a:r>
              <a:rPr lang="en-US" dirty="0"/>
              <a:t>	</a:t>
            </a:r>
            <a:r>
              <a:rPr lang="en-US" dirty="0" smtClean="0"/>
              <a:t>Alpha:A1,Alpha:A2,Beta:b[0..50,100..150], EndSystemZ:eth0[24,27,30] </a:t>
            </a:r>
          </a:p>
          <a:p>
            <a:pPr lvl="1"/>
            <a:r>
              <a:rPr lang="en-US" dirty="0" smtClean="0"/>
              <a:t>Symbolic substitution:   </a:t>
            </a:r>
            <a:r>
              <a:rPr lang="en-US" dirty="0" err="1" smtClean="0"/>
              <a:t>Alpha:A</a:t>
            </a:r>
            <a:r>
              <a:rPr lang="en-US" dirty="0" smtClean="0"/>
              <a:t>{1,2,3} is equivalent to Alpha:A1, Alpha:A2, Alpha:A3  (not to be confused with subscripted STPs)</a:t>
            </a:r>
          </a:p>
          <a:p>
            <a:pPr lvl="1"/>
            <a:r>
              <a:rPr lang="en-US" dirty="0" smtClean="0"/>
              <a:t>Sets of STPs: Alpha:*  (any STP in Alpha) or </a:t>
            </a:r>
            <a:r>
              <a:rPr lang="en-US" dirty="0" err="1" smtClean="0"/>
              <a:t>Alpha:A</a:t>
            </a:r>
            <a:r>
              <a:rPr lang="en-US" dirty="0" smtClean="0"/>
              <a:t>[*]</a:t>
            </a:r>
          </a:p>
          <a:p>
            <a:r>
              <a:rPr lang="en-US" dirty="0" smtClean="0"/>
              <a:t>Since NSI is *service* oriented, the mapping of the terminal to specific hardware is only relevant to the systems at the terminals (the NSA(s) )</a:t>
            </a:r>
          </a:p>
          <a:p>
            <a:r>
              <a:rPr lang="en-US" dirty="0" smtClean="0"/>
              <a:t>Subscripted STPs allow for concise enumeration without linking the STP directly to particular hardware</a:t>
            </a:r>
          </a:p>
          <a:p>
            <a:pPr lvl="1"/>
            <a:r>
              <a:rPr lang="en-US" dirty="0" smtClean="0"/>
              <a:t>Externally, large sets of STPs can be referenced as unordered sets or lists rather than individually.</a:t>
            </a:r>
          </a:p>
          <a:p>
            <a:pPr lvl="1"/>
            <a:r>
              <a:rPr lang="en-US" dirty="0" smtClean="0"/>
              <a:t>Internally, the NRM will map a subscripted reference to a particular switch/blade/port/virtual label/vlabel2/...   The internal mapping table generation is an implementation issue and not of NSI concern (that said – it can be easily generated by scripts in whatever form the NRM requires.)</a:t>
            </a:r>
          </a:p>
          <a:p>
            <a:pPr lvl="1"/>
            <a:r>
              <a:rPr lang="en-US" dirty="0" smtClean="0"/>
              <a:t>A NSI domain is never required to expose internal topology.   If they wish, they can do so.     NSI Service domains need only announce SDP adjacencies that they wish to be visible in the global topology.</a:t>
            </a:r>
          </a:p>
          <a:p>
            <a:pPr lvl="1"/>
            <a:r>
              <a:rPr lang="en-US" dirty="0" smtClean="0"/>
              <a:t>In relations (e.g. SDPs) the STP references must be ordered to provide the deterministic 1-to-1 pairings.</a:t>
            </a:r>
          </a:p>
          <a:p>
            <a:pPr lvl="1"/>
            <a:endParaRPr lang="en-US" dirty="0" smtClean="0"/>
          </a:p>
        </p:txBody>
      </p:sp>
    </p:spTree>
    <p:extLst>
      <p:ext uri="{BB962C8B-B14F-4D97-AF65-F5344CB8AC3E}">
        <p14:creationId xmlns:p14="http://schemas.microsoft.com/office/powerpoint/2010/main" val="386807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Path Constraints</a:t>
            </a:r>
            <a:endParaRPr lang="en-US" dirty="0"/>
          </a:p>
        </p:txBody>
      </p:sp>
      <p:sp>
        <p:nvSpPr>
          <p:cNvPr id="3" name="Content Placeholder 2"/>
          <p:cNvSpPr>
            <a:spLocks noGrp="1"/>
          </p:cNvSpPr>
          <p:nvPr>
            <p:ph idx="1"/>
          </p:nvPr>
        </p:nvSpPr>
        <p:spPr>
          <a:xfrm>
            <a:off x="978887" y="1057778"/>
            <a:ext cx="8029523" cy="5584322"/>
          </a:xfrm>
        </p:spPr>
        <p:txBody>
          <a:bodyPr>
            <a:normAutofit fontScale="62500" lnSpcReduction="20000"/>
          </a:bodyPr>
          <a:lstStyle/>
          <a:p>
            <a:r>
              <a:rPr lang="en-US" dirty="0" smtClean="0"/>
              <a:t>Currently, a NSI Connection has a single list of loose hop transit STPs:</a:t>
            </a:r>
          </a:p>
          <a:p>
            <a:pPr lvl="1"/>
            <a:r>
              <a:rPr lang="en-US" dirty="0" err="1" smtClean="0"/>
              <a:t>SrcSTP</a:t>
            </a:r>
            <a:r>
              <a:rPr lang="en-US" dirty="0" smtClean="0"/>
              <a:t>, eroSTP1, eroSTP2,...</a:t>
            </a:r>
            <a:r>
              <a:rPr lang="en-US" dirty="0" err="1" smtClean="0"/>
              <a:t>eroSTPn</a:t>
            </a:r>
            <a:r>
              <a:rPr lang="en-US" dirty="0" smtClean="0"/>
              <a:t>, </a:t>
            </a:r>
            <a:r>
              <a:rPr lang="en-US" dirty="0" err="1" smtClean="0"/>
              <a:t>destSTP</a:t>
            </a:r>
            <a:endParaRPr lang="en-US" dirty="0" smtClean="0"/>
          </a:p>
          <a:p>
            <a:pPr lvl="1"/>
            <a:r>
              <a:rPr lang="en-US" dirty="0" smtClean="0"/>
              <a:t>These specify transit STPs, but do not provide path constraints between these STPs, or relative to other topological features or other service instances.</a:t>
            </a:r>
          </a:p>
          <a:p>
            <a:r>
              <a:rPr lang="en-US" dirty="0" smtClean="0"/>
              <a:t>We need enhanced path specification semantics in the Reserve() request:</a:t>
            </a:r>
          </a:p>
          <a:p>
            <a:pPr lvl="1"/>
            <a:r>
              <a:rPr lang="en-US" dirty="0" smtClean="0"/>
              <a:t>We need to specify a </a:t>
            </a:r>
            <a:r>
              <a:rPr lang="en-US" i="1" u="sng" dirty="0" smtClean="0"/>
              <a:t>set</a:t>
            </a:r>
            <a:r>
              <a:rPr lang="en-US" dirty="0" smtClean="0"/>
              <a:t> of transit points that are acceptable (e.g. “route through any available SDP between net X and net Y”, or )</a:t>
            </a:r>
          </a:p>
          <a:p>
            <a:pPr lvl="1"/>
            <a:r>
              <a:rPr lang="en-US" dirty="0" smtClean="0"/>
              <a:t>We need a means of stating avoidance criteria (e.g. “do not route through nets X, Y, Z”; or “do not route within R radius of Connection Q” ;</a:t>
            </a:r>
          </a:p>
          <a:p>
            <a:pPr lvl="1"/>
            <a:r>
              <a:rPr lang="en-US" dirty="0" smtClean="0"/>
              <a:t>We have no way of stating required path relations such as “Route connection X within R Radius of Connection Y” or “route Connection X such that Latency(X)=Latency(Y)+/-5.0%”</a:t>
            </a:r>
          </a:p>
          <a:p>
            <a:r>
              <a:rPr lang="en-US" dirty="0" smtClean="0"/>
              <a:t>EPCs allow the RA to “say what they want” rather than needing to engineer the low level link themselves though remote (and often opaque) network infrastructure topology using just GMPLS style EROs.</a:t>
            </a:r>
          </a:p>
          <a:p>
            <a:r>
              <a:rPr lang="en-US" dirty="0" smtClean="0"/>
              <a:t>EPCs can prevent the exhaustive search problem...</a:t>
            </a:r>
          </a:p>
          <a:p>
            <a:pPr lvl="1"/>
            <a:r>
              <a:rPr lang="en-US" dirty="0" smtClean="0"/>
              <a:t>E.g. </a:t>
            </a:r>
            <a:r>
              <a:rPr lang="en-US" dirty="0" err="1" smtClean="0"/>
              <a:t>SrcSTP</a:t>
            </a:r>
            <a:r>
              <a:rPr lang="en-US" dirty="0" smtClean="0"/>
              <a:t> = ESZ:A[*]; ERO:={ STP=B:*, STP=C:* }, </a:t>
            </a:r>
            <a:r>
              <a:rPr lang="en-US" dirty="0" err="1" smtClean="0"/>
              <a:t>DestSTP</a:t>
            </a:r>
            <a:r>
              <a:rPr lang="en-US" dirty="0" smtClean="0"/>
              <a:t>=ESZ:if1[*]</a:t>
            </a:r>
          </a:p>
        </p:txBody>
      </p:sp>
    </p:spTree>
    <p:extLst>
      <p:ext uri="{BB962C8B-B14F-4D97-AF65-F5344CB8AC3E}">
        <p14:creationId xmlns:p14="http://schemas.microsoft.com/office/powerpoint/2010/main" val="49659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MultiPoint</a:t>
            </a:r>
            <a:r>
              <a:rPr lang="en-US" dirty="0"/>
              <a:t> Connections</a:t>
            </a:r>
          </a:p>
        </p:txBody>
      </p:sp>
      <p:sp>
        <p:nvSpPr>
          <p:cNvPr id="3" name="Content Placeholder 2"/>
          <p:cNvSpPr>
            <a:spLocks noGrp="1"/>
          </p:cNvSpPr>
          <p:nvPr>
            <p:ph idx="1"/>
          </p:nvPr>
        </p:nvSpPr>
        <p:spPr/>
        <p:txBody>
          <a:bodyPr>
            <a:normAutofit fontScale="92500" lnSpcReduction="10000"/>
          </a:bodyPr>
          <a:lstStyle/>
          <a:p>
            <a:r>
              <a:rPr lang="en-US" dirty="0" smtClean="0"/>
              <a:t>Unidirectional Connections</a:t>
            </a:r>
          </a:p>
          <a:p>
            <a:pPr lvl="1"/>
            <a:r>
              <a:rPr lang="en-US" dirty="0" smtClean="0"/>
              <a:t>P2MP  - Single Source Multicast trees </a:t>
            </a:r>
          </a:p>
          <a:p>
            <a:pPr lvl="2"/>
            <a:r>
              <a:rPr lang="en-US" dirty="0" smtClean="0"/>
              <a:t>Performance can guaranteed for </a:t>
            </a:r>
            <a:r>
              <a:rPr lang="en-US" dirty="0" err="1" smtClean="0"/>
              <a:t>Uni</a:t>
            </a:r>
            <a:r>
              <a:rPr lang="en-US" dirty="0" smtClean="0"/>
              <a:t>-Directional P2MP trees </a:t>
            </a:r>
          </a:p>
          <a:p>
            <a:pPr lvl="1"/>
            <a:r>
              <a:rPr lang="en-US" dirty="0" smtClean="0"/>
              <a:t>MP2P trees can be useful for listening to many senders (monitoring?)</a:t>
            </a:r>
            <a:endParaRPr lang="en-US" dirty="0"/>
          </a:p>
          <a:p>
            <a:pPr lvl="1"/>
            <a:r>
              <a:rPr lang="en-US" dirty="0" smtClean="0"/>
              <a:t>MP2MP </a:t>
            </a:r>
          </a:p>
          <a:p>
            <a:pPr lvl="2"/>
            <a:r>
              <a:rPr lang="en-US" dirty="0" smtClean="0"/>
              <a:t>Disjoint set of Senders and Receivers.  (MP2P with multiple Listeners)</a:t>
            </a:r>
          </a:p>
          <a:p>
            <a:r>
              <a:rPr lang="en-US" dirty="0" smtClean="0"/>
              <a:t>Bi-directional Connections</a:t>
            </a:r>
          </a:p>
          <a:p>
            <a:pPr lvl="1"/>
            <a:r>
              <a:rPr lang="en-US" dirty="0" smtClean="0"/>
              <a:t>P2MP == MP2P == MP2MP == Broadcast domains (!)</a:t>
            </a:r>
          </a:p>
          <a:p>
            <a:pPr lvl="2"/>
            <a:r>
              <a:rPr lang="en-US" dirty="0" smtClean="0"/>
              <a:t>Very useful!</a:t>
            </a:r>
          </a:p>
        </p:txBody>
      </p:sp>
    </p:spTree>
    <p:extLst>
      <p:ext uri="{BB962C8B-B14F-4D97-AF65-F5344CB8AC3E}">
        <p14:creationId xmlns:p14="http://schemas.microsoft.com/office/powerpoint/2010/main" val="4252369794"/>
      </p:ext>
    </p:extLst>
  </p:cSld>
  <p:clrMapOvr>
    <a:masterClrMapping/>
  </p:clrMapOvr>
</p:sld>
</file>

<file path=ppt/theme/theme1.xml><?xml version="1.0" encoding="utf-8"?>
<a:theme xmlns:a="http://schemas.openxmlformats.org/drawingml/2006/main" name="Default Theme">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3977</TotalTime>
  <Words>2482</Words>
  <Application>Microsoft Macintosh PowerPoint</Application>
  <PresentationFormat>On-screen Show (4:3)</PresentationFormat>
  <Paragraphs>224</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Default Theme</vt:lpstr>
      <vt:lpstr>NSI V3 Some Burning Topics for Discussion and Features for Consideration</vt:lpstr>
      <vt:lpstr>Topics</vt:lpstr>
      <vt:lpstr>“Protection” vs Reliability</vt:lpstr>
      <vt:lpstr>“Protection”</vt:lpstr>
      <vt:lpstr>Protection, Reliability, Redundancy, Diversity</vt:lpstr>
      <vt:lpstr>Enhanced STP Reference Syntax</vt:lpstr>
      <vt:lpstr>Enhanced STP Reference Syntax</vt:lpstr>
      <vt:lpstr>Enhanced Path Constraints</vt:lpstr>
      <vt:lpstr>MultiPoint Connections</vt:lpstr>
      <vt:lpstr>MultiPoint Connection Service</vt:lpstr>
      <vt:lpstr>Formalized MTL</vt:lpstr>
      <vt:lpstr>NSI session mode</vt:lpstr>
      <vt:lpstr>NSI session mode</vt:lpstr>
      <vt:lpstr>Security</vt:lpstr>
      <vt:lpstr>NSI Performance Verification</vt:lpstr>
      <vt:lpstr>User Topology Processing</vt:lpstr>
      <vt:lpstr>Peer-to-Peer MTL</vt:lpstr>
      <vt:lpstr>NSI Topology Requirements</vt:lpstr>
      <vt:lpstr>NSI Testing</vt:lpstr>
      <vt:lpstr>NSI Testing</vt:lpstr>
      <vt:lpstr>Topo requirements</vt:lpstr>
      <vt:lpstr>PowerPoint Presentation</vt:lpstr>
      <vt:lpstr>PowerPoint Presentation</vt:lpstr>
      <vt:lpstr>PowerPoint Presentation</vt:lpstr>
    </vt:vector>
  </TitlesOfParts>
  <Company>NORDUnet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NSI V3</dc:title>
  <dc:creator>Jerry Sobieski</dc:creator>
  <cp:lastModifiedBy>Jerry Sobieski</cp:lastModifiedBy>
  <cp:revision>113</cp:revision>
  <dcterms:created xsi:type="dcterms:W3CDTF">2013-09-27T09:22:54Z</dcterms:created>
  <dcterms:modified xsi:type="dcterms:W3CDTF">2013-09-30T08:01:16Z</dcterms:modified>
</cp:coreProperties>
</file>