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6" r:id="rId2"/>
    <p:sldId id="257" r:id="rId3"/>
    <p:sldId id="258" r:id="rId4"/>
    <p:sldId id="259" r:id="rId5"/>
    <p:sldId id="260" r:id="rId6"/>
    <p:sldId id="261" r:id="rId7"/>
    <p:sldId id="262" r:id="rId8"/>
    <p:sldId id="265" r:id="rId9"/>
    <p:sldId id="269" r:id="rId10"/>
    <p:sldId id="263" r:id="rId11"/>
    <p:sldId id="270" r:id="rId12"/>
    <p:sldId id="264" r:id="rId13"/>
    <p:sldId id="268" r:id="rId14"/>
    <p:sldId id="271" r:id="rId15"/>
    <p:sldId id="266" r:id="rId16"/>
    <p:sldId id="267"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287" autoAdjust="0"/>
  </p:normalViewPr>
  <p:slideViewPr>
    <p:cSldViewPr snapToGrid="0" snapToObjects="1">
      <p:cViewPr varScale="1">
        <p:scale>
          <a:sx n="122" d="100"/>
          <a:sy n="122" d="100"/>
        </p:scale>
        <p:origin x="-736"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95DEF3B-FED3-0B44-942E-EED664E5FA75}" type="datetimeFigureOut">
              <a:rPr lang="en-US" smtClean="0"/>
              <a:t>12-03-14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B318A73-9E32-D147-85A2-740B1A58CB99}" type="slidenum">
              <a:rPr lang="en-US" smtClean="0"/>
              <a:t>‹#›</a:t>
            </a:fld>
            <a:endParaRPr lang="en-US"/>
          </a:p>
        </p:txBody>
      </p:sp>
    </p:spTree>
    <p:extLst>
      <p:ext uri="{BB962C8B-B14F-4D97-AF65-F5344CB8AC3E}">
        <p14:creationId xmlns:p14="http://schemas.microsoft.com/office/powerpoint/2010/main" val="2154480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D569E0-0D48-6545-9035-1E2BFDF304E3}" type="datetimeFigureOut">
              <a:rPr lang="en-US" smtClean="0"/>
              <a:t>12-03-14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F461529-647E-B14C-8916-18A3F487BE22}" type="slidenum">
              <a:rPr lang="en-US" smtClean="0"/>
              <a:t>‹#›</a:t>
            </a:fld>
            <a:endParaRPr lang="en-US"/>
          </a:p>
        </p:txBody>
      </p:sp>
    </p:spTree>
    <p:extLst>
      <p:ext uri="{BB962C8B-B14F-4D97-AF65-F5344CB8AC3E}">
        <p14:creationId xmlns:p14="http://schemas.microsoft.com/office/powerpoint/2010/main" val="86081327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CA"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smtClean="0"/>
              <a:t>Click to edit Master subtitle style</a:t>
            </a:r>
            <a:endParaRPr lang="en-US" dirty="0"/>
          </a:p>
        </p:txBody>
      </p:sp>
      <p:sp>
        <p:nvSpPr>
          <p:cNvPr id="7" name="Date Placeholder 6"/>
          <p:cNvSpPr>
            <a:spLocks noGrp="1"/>
          </p:cNvSpPr>
          <p:nvPr>
            <p:ph type="dt" sz="half" idx="10"/>
          </p:nvPr>
        </p:nvSpPr>
        <p:spPr/>
        <p:txBody>
          <a:bodyPr/>
          <a:lstStyle/>
          <a:p>
            <a:fld id="{E23D9710-3143-E745-859D-D6193B559796}" type="datetime1">
              <a:rPr lang="en-CA" smtClean="0"/>
              <a:t>12-03-14</a:t>
            </a:fld>
            <a:endParaRPr lang="en-US" dirty="0"/>
          </a:p>
        </p:txBody>
      </p:sp>
      <p:sp>
        <p:nvSpPr>
          <p:cNvPr id="8" name="Slide Number Placeholder 7"/>
          <p:cNvSpPr>
            <a:spLocks noGrp="1"/>
          </p:cNvSpPr>
          <p:nvPr>
            <p:ph type="sldNum" sz="quarter" idx="11"/>
          </p:nvPr>
        </p:nvSpPr>
        <p:spPr/>
        <p:txBody>
          <a:bodyPr/>
          <a:lstStyle/>
          <a:p>
            <a:fld id="{BA9B540C-44DA-4F69-89C9-7C84606640D3}" type="slidenum">
              <a:rPr lang="en-US" smtClean="0"/>
              <a:pPr/>
              <a:t>‹#›</a:t>
            </a:fld>
            <a:endParaRPr lang="en-US" dirty="0"/>
          </a:p>
        </p:txBody>
      </p:sp>
      <p:sp>
        <p:nvSpPr>
          <p:cNvPr id="9" name="Footer Placeholder 8"/>
          <p:cNvSpPr>
            <a:spLocks noGrp="1"/>
          </p:cNvSpPr>
          <p:nvPr>
            <p:ph type="ftr" sz="quarter" idx="12"/>
          </p:nvPr>
        </p:nvSpPr>
        <p:spPr/>
        <p:txBody>
          <a:bodyPr/>
          <a:lstStyle/>
          <a:p>
            <a:r>
              <a:rPr lang="en-US" smtClean="0"/>
              <a:t>Footer Text</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2D2DC544-20AB-664E-84CA-84E3E7F6279B}" type="datetime1">
              <a:rPr lang="en-CA" smtClean="0"/>
              <a:t>12-03-14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CA"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853B154F-1995-2C44-B876-01F3DCF31D4A}" type="datetime1">
              <a:rPr lang="en-CA" smtClean="0"/>
              <a:t>12-03-14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smtClean="0"/>
          </a:p>
        </p:txBody>
      </p:sp>
      <p:sp>
        <p:nvSpPr>
          <p:cNvPr id="4" name="Date Placeholder 3"/>
          <p:cNvSpPr>
            <a:spLocks noGrp="1"/>
          </p:cNvSpPr>
          <p:nvPr>
            <p:ph type="dt" sz="half" idx="10"/>
          </p:nvPr>
        </p:nvSpPr>
        <p:spPr/>
        <p:txBody>
          <a:bodyPr/>
          <a:lstStyle/>
          <a:p>
            <a:fld id="{1AED7477-F1E8-5F47-8E0F-1EF6BF87EAE9}" type="datetime1">
              <a:rPr lang="en-CA" smtClean="0"/>
              <a:t>12-03-14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CA"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p>
            <a:fld id="{76F1E070-3A71-7547-A458-03E2AFD9E95D}" type="datetime1">
              <a:rPr lang="en-CA" smtClean="0"/>
              <a:t>12-03-14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smtClean="0"/>
          </a:p>
        </p:txBody>
      </p:sp>
      <p:sp>
        <p:nvSpPr>
          <p:cNvPr id="5" name="Date Placeholder 4"/>
          <p:cNvSpPr>
            <a:spLocks noGrp="1"/>
          </p:cNvSpPr>
          <p:nvPr>
            <p:ph type="dt" sz="half" idx="10"/>
          </p:nvPr>
        </p:nvSpPr>
        <p:spPr/>
        <p:txBody>
          <a:bodyPr/>
          <a:lstStyle/>
          <a:p>
            <a:fld id="{DAE0B2CC-7E65-2C4F-8AD1-D9B7CAAE66B2}" type="datetime1">
              <a:rPr lang="en-CA" smtClean="0"/>
              <a:t>12-03-14</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7" name="Date Placeholder 6"/>
          <p:cNvSpPr>
            <a:spLocks noGrp="1"/>
          </p:cNvSpPr>
          <p:nvPr>
            <p:ph type="dt" sz="half" idx="10"/>
          </p:nvPr>
        </p:nvSpPr>
        <p:spPr/>
        <p:txBody>
          <a:bodyPr/>
          <a:lstStyle/>
          <a:p>
            <a:fld id="{2AE11308-58F1-4B45-9CC7-7B0972E40EBD}" type="datetime1">
              <a:rPr lang="en-CA" smtClean="0"/>
              <a:t>12-03-14</a:t>
            </a:fld>
            <a:endParaRPr lang="en-US"/>
          </a:p>
        </p:txBody>
      </p:sp>
      <p:sp>
        <p:nvSpPr>
          <p:cNvPr id="8" name="Footer Placeholder 7"/>
          <p:cNvSpPr>
            <a:spLocks noGrp="1"/>
          </p:cNvSpPr>
          <p:nvPr>
            <p:ph type="ftr" sz="quarter" idx="11"/>
          </p:nvPr>
        </p:nvSpPr>
        <p:spPr/>
        <p:txBody>
          <a:bodyPr/>
          <a:lstStyle/>
          <a:p>
            <a:r>
              <a:rPr lang="en-US" smtClean="0"/>
              <a:t>Footer Text</a:t>
            </a:r>
            <a:endParaRPr lang="en-US"/>
          </a:p>
        </p:txBody>
      </p:sp>
      <p:sp>
        <p:nvSpPr>
          <p:cNvPr id="9" name="Slide Number Placeholder 8"/>
          <p:cNvSpPr>
            <a:spLocks noGrp="1"/>
          </p:cNvSpPr>
          <p:nvPr>
            <p:ph type="sldNum" sz="quarter" idx="12"/>
          </p:nvPr>
        </p:nvSpPr>
        <p:spPr/>
        <p:txBody>
          <a:bodyPr/>
          <a:lstStyle/>
          <a:p>
            <a:fld id="{BA9B540C-44DA-4F69-89C9-7C84606640D3}"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dirty="0"/>
          </a:p>
        </p:txBody>
      </p:sp>
      <p:sp>
        <p:nvSpPr>
          <p:cNvPr id="3" name="Date Placeholder 2"/>
          <p:cNvSpPr>
            <a:spLocks noGrp="1"/>
          </p:cNvSpPr>
          <p:nvPr>
            <p:ph type="dt" sz="half" idx="10"/>
          </p:nvPr>
        </p:nvSpPr>
        <p:spPr/>
        <p:txBody>
          <a:bodyPr/>
          <a:lstStyle/>
          <a:p>
            <a:fld id="{2E016464-7876-7E49-84F6-7581862B19EC}" type="datetime1">
              <a:rPr lang="en-CA" smtClean="0"/>
              <a:t>12-03-14</a:t>
            </a:fld>
            <a:endParaRPr lang="en-US"/>
          </a:p>
        </p:txBody>
      </p:sp>
      <p:sp>
        <p:nvSpPr>
          <p:cNvPr id="4" name="Footer Placeholder 3"/>
          <p:cNvSpPr>
            <a:spLocks noGrp="1"/>
          </p:cNvSpPr>
          <p:nvPr>
            <p:ph type="ftr" sz="quarter" idx="11"/>
          </p:nvPr>
        </p:nvSpPr>
        <p:spPr/>
        <p:txBody>
          <a:bodyPr/>
          <a:lstStyle/>
          <a:p>
            <a:r>
              <a:rPr lang="en-US" smtClean="0"/>
              <a:t>Footer Text</a:t>
            </a:r>
            <a:endParaRPr lang="en-US"/>
          </a:p>
        </p:txBody>
      </p:sp>
      <p:sp>
        <p:nvSpPr>
          <p:cNvPr id="5" name="Slide Number Placeholder 4"/>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07AB63-49CD-3942-B382-86D80F71D5A0}" type="datetime1">
              <a:rPr lang="en-CA" smtClean="0"/>
              <a:t>12-03-14</a:t>
            </a:fld>
            <a:endParaRPr lang="en-US"/>
          </a:p>
        </p:txBody>
      </p:sp>
      <p:sp>
        <p:nvSpPr>
          <p:cNvPr id="3" name="Footer Placeholder 2"/>
          <p:cNvSpPr>
            <a:spLocks noGrp="1"/>
          </p:cNvSpPr>
          <p:nvPr>
            <p:ph type="ftr" sz="quarter" idx="11"/>
          </p:nvPr>
        </p:nvSpPr>
        <p:spPr/>
        <p:txBody>
          <a:bodyPr/>
          <a:lstStyle/>
          <a:p>
            <a:r>
              <a:rPr lang="en-US" smtClean="0"/>
              <a:t>Footer Text</a:t>
            </a:r>
            <a:endParaRPr lang="en-US"/>
          </a:p>
        </p:txBody>
      </p:sp>
      <p:sp>
        <p:nvSpPr>
          <p:cNvPr id="4" name="Slide Number Placeholder 3"/>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CA"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0FDD35E4-6751-8D47-973C-BD70EDF92B6A}" type="datetime1">
              <a:rPr lang="en-CA" smtClean="0"/>
              <a:t>12-03-14</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CA"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CA" smtClean="0"/>
              <a:t>Drag picture to placeholder or click icon to add</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C6B86734-B56B-1941-9CEE-1E5A91B922B5}" type="datetime1">
              <a:rPr lang="en-CA" smtClean="0"/>
              <a:t>12-03-14</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312093"/>
          </a:xfrm>
          <a:prstGeom prst="rect">
            <a:avLst/>
          </a:prstGeom>
        </p:spPr>
        <p:txBody>
          <a:bodyPr vert="horz" lIns="91440" tIns="45720" rIns="91440" bIns="45720" rtlCol="0" anchor="b">
            <a:noAutofit/>
          </a:bodyPr>
          <a:lstStyle/>
          <a:p>
            <a:r>
              <a:rPr lang="en-CA"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CA" dirty="0" smtClean="0"/>
              <a:t>Click to edit Master text styles</a:t>
            </a:r>
          </a:p>
          <a:p>
            <a:pPr lvl="1"/>
            <a:r>
              <a:rPr lang="en-CA" dirty="0" smtClean="0"/>
              <a:t>Second level</a:t>
            </a:r>
          </a:p>
          <a:p>
            <a:pPr lvl="2"/>
            <a:r>
              <a:rPr lang="en-CA" dirty="0" smtClean="0"/>
              <a:t>Third level</a:t>
            </a:r>
          </a:p>
          <a:p>
            <a:pPr lvl="3"/>
            <a:r>
              <a:rPr lang="en-CA" dirty="0" smtClean="0"/>
              <a:t>Fourth level</a:t>
            </a:r>
          </a:p>
          <a:p>
            <a:pPr lvl="4"/>
            <a:r>
              <a:rPr lang="en-CA" dirty="0" smtClean="0"/>
              <a:t>Fifth level</a:t>
            </a:r>
            <a:endParaRPr lang="en-US" dirty="0" smtClean="0"/>
          </a:p>
        </p:txBody>
      </p:sp>
      <p:sp>
        <p:nvSpPr>
          <p:cNvPr id="4" name="Date Placeholder 3"/>
          <p:cNvSpPr>
            <a:spLocks noGrp="1"/>
          </p:cNvSpPr>
          <p:nvPr>
            <p:ph type="dt" sz="half" idx="2"/>
          </p:nvPr>
        </p:nvSpPr>
        <p:spPr>
          <a:xfrm>
            <a:off x="6151685"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1A94EE04-5F95-A544-ABE7-3BA4E883EA59}" type="datetime1">
              <a:rPr lang="en-CA" smtClean="0"/>
              <a:t>12-03-14</a:t>
            </a:fld>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n-US" smtClean="0"/>
              <a:t>Footer Text</a:t>
            </a:r>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A9B540C-44DA-4F69-89C9-7C84606640D3}"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lnSpc>
          <a:spcPts val="5800"/>
        </a:lnSpc>
        <a:spcBef>
          <a:spcPct val="0"/>
        </a:spcBef>
        <a:buNone/>
        <a:defRPr sz="40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20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47115"/>
            <a:ext cx="7772400" cy="2008910"/>
          </a:xfrm>
        </p:spPr>
        <p:txBody>
          <a:bodyPr/>
          <a:lstStyle/>
          <a:p>
            <a:r>
              <a:rPr lang="en-US" sz="6000" dirty="0"/>
              <a:t>NSI Implementation Task Force</a:t>
            </a:r>
          </a:p>
        </p:txBody>
      </p:sp>
      <p:sp>
        <p:nvSpPr>
          <p:cNvPr id="3" name="Subtitle 2"/>
          <p:cNvSpPr>
            <a:spLocks noGrp="1"/>
          </p:cNvSpPr>
          <p:nvPr>
            <p:ph type="subTitle" idx="1"/>
          </p:nvPr>
        </p:nvSpPr>
        <p:spPr>
          <a:xfrm>
            <a:off x="1062182" y="4133273"/>
            <a:ext cx="7100454" cy="2038927"/>
          </a:xfrm>
        </p:spPr>
        <p:txBody>
          <a:bodyPr>
            <a:normAutofit/>
          </a:bodyPr>
          <a:lstStyle/>
          <a:p>
            <a:r>
              <a:rPr lang="en-US" b="1" dirty="0" smtClean="0"/>
              <a:t>NSI protocol and the dreaded firewall</a:t>
            </a:r>
          </a:p>
          <a:p>
            <a:pPr algn="r"/>
            <a:endParaRPr lang="en-US" sz="2000" b="1" dirty="0" smtClean="0">
              <a:solidFill>
                <a:schemeClr val="tx2"/>
              </a:solidFill>
            </a:endParaRPr>
          </a:p>
          <a:p>
            <a:pPr algn="r"/>
            <a:endParaRPr lang="en-US" sz="2000" b="1" dirty="0" smtClean="0">
              <a:solidFill>
                <a:schemeClr val="tx2"/>
              </a:solidFill>
            </a:endParaRPr>
          </a:p>
          <a:p>
            <a:pPr algn="r"/>
            <a:r>
              <a:rPr lang="en-US" sz="2000" b="1" dirty="0" smtClean="0">
                <a:solidFill>
                  <a:schemeClr val="tx2"/>
                </a:solidFill>
              </a:rPr>
              <a:t>John MacAuley</a:t>
            </a:r>
            <a:endParaRPr lang="en-US" sz="2000" dirty="0">
              <a:solidFill>
                <a:schemeClr val="tx2"/>
              </a:solidFill>
            </a:endParaRPr>
          </a:p>
        </p:txBody>
      </p:sp>
      <p:sp>
        <p:nvSpPr>
          <p:cNvPr id="7" name="Date Placeholder 6"/>
          <p:cNvSpPr>
            <a:spLocks noGrp="1"/>
          </p:cNvSpPr>
          <p:nvPr>
            <p:ph type="dt" sz="half" idx="10"/>
          </p:nvPr>
        </p:nvSpPr>
        <p:spPr/>
        <p:txBody>
          <a:bodyPr/>
          <a:lstStyle/>
          <a:p>
            <a:fld id="{55BE5449-D2CC-5C47-A1DD-766CAD94B8F8}" type="datetime1">
              <a:rPr lang="en-CA" smtClean="0"/>
              <a:t>12-03-14</a:t>
            </a:fld>
            <a:endParaRPr lang="en-US" dirty="0"/>
          </a:p>
        </p:txBody>
      </p:sp>
      <p:sp>
        <p:nvSpPr>
          <p:cNvPr id="8" name="Slide Number Placeholder 7"/>
          <p:cNvSpPr>
            <a:spLocks noGrp="1"/>
          </p:cNvSpPr>
          <p:nvPr>
            <p:ph type="sldNum" sz="quarter" idx="11"/>
          </p:nvPr>
        </p:nvSpPr>
        <p:spPr/>
        <p:txBody>
          <a:bodyPr/>
          <a:lstStyle/>
          <a:p>
            <a:fld id="{BA9B540C-44DA-4F69-89C9-7C84606640D3}" type="slidenum">
              <a:rPr lang="en-US" smtClean="0"/>
              <a:pPr/>
              <a:t>1</a:t>
            </a:fld>
            <a:endParaRPr lang="en-US" dirty="0"/>
          </a:p>
        </p:txBody>
      </p:sp>
      <p:pic>
        <p:nvPicPr>
          <p:cNvPr id="10" name="Picture 9" descr="surfn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82" y="176622"/>
            <a:ext cx="1489868" cy="710738"/>
          </a:xfrm>
          <a:prstGeom prst="rect">
            <a:avLst/>
          </a:prstGeom>
        </p:spPr>
      </p:pic>
      <p:pic>
        <p:nvPicPr>
          <p:cNvPr id="4" name="Picture 3"/>
          <p:cNvPicPr>
            <a:picLocks noChangeAspect="1"/>
          </p:cNvPicPr>
          <p:nvPr/>
        </p:nvPicPr>
        <p:blipFill>
          <a:blip r:embed="rId3"/>
          <a:stretch>
            <a:fillRect/>
          </a:stretch>
        </p:blipFill>
        <p:spPr>
          <a:xfrm>
            <a:off x="194153" y="103758"/>
            <a:ext cx="1284166" cy="856111"/>
          </a:xfrm>
          <a:prstGeom prst="rect">
            <a:avLst/>
          </a:prstGeom>
        </p:spPr>
      </p:pic>
    </p:spTree>
    <p:extLst>
      <p:ext uri="{BB962C8B-B14F-4D97-AF65-F5344CB8AC3E}">
        <p14:creationId xmlns:p14="http://schemas.microsoft.com/office/powerpoint/2010/main" val="69079320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John’s Statements</a:t>
            </a:r>
            <a:endParaRPr lang="en-US" dirty="0"/>
          </a:p>
        </p:txBody>
      </p:sp>
      <p:sp>
        <p:nvSpPr>
          <p:cNvPr id="3" name="Content Placeholder 2"/>
          <p:cNvSpPr>
            <a:spLocks noGrp="1"/>
          </p:cNvSpPr>
          <p:nvPr>
            <p:ph idx="1"/>
          </p:nvPr>
        </p:nvSpPr>
        <p:spPr/>
        <p:txBody>
          <a:bodyPr>
            <a:noAutofit/>
          </a:bodyPr>
          <a:lstStyle/>
          <a:p>
            <a:pPr marL="457200" indent="-457200">
              <a:lnSpc>
                <a:spcPct val="120000"/>
              </a:lnSpc>
              <a:buFont typeface="+mj-lt"/>
              <a:buAutoNum type="arabicPeriod"/>
            </a:pPr>
            <a:r>
              <a:rPr lang="en-US" sz="2000" dirty="0" smtClean="0"/>
              <a:t>NSA are fixed entities that actively participate in the NSI protocol</a:t>
            </a:r>
            <a:r>
              <a:rPr lang="en-US" sz="2000" dirty="0" smtClean="0"/>
              <a:t>.</a:t>
            </a:r>
          </a:p>
          <a:p>
            <a:pPr marL="0" indent="0">
              <a:lnSpc>
                <a:spcPct val="120000"/>
              </a:lnSpc>
              <a:buNone/>
            </a:pPr>
            <a:endParaRPr lang="en-US" sz="800" dirty="0" smtClean="0"/>
          </a:p>
          <a:p>
            <a:pPr marL="457200" indent="-457200">
              <a:lnSpc>
                <a:spcPct val="120000"/>
              </a:lnSpc>
              <a:buFont typeface="+mj-lt"/>
              <a:buAutoNum type="arabicPeriod"/>
            </a:pPr>
            <a:r>
              <a:rPr lang="en-US" sz="2000" dirty="0" smtClean="0"/>
              <a:t>Clients applications may be (and most often will be) transient entities that </a:t>
            </a:r>
            <a:r>
              <a:rPr lang="en-US" sz="2000" dirty="0"/>
              <a:t>come onto and off of the network </a:t>
            </a:r>
            <a:r>
              <a:rPr lang="en-US" sz="2000" dirty="0" smtClean="0"/>
              <a:t>as needed by the application</a:t>
            </a:r>
            <a:r>
              <a:rPr lang="en-US" sz="2000" dirty="0" smtClean="0"/>
              <a:t>.</a:t>
            </a:r>
          </a:p>
          <a:p>
            <a:pPr marL="0" indent="0">
              <a:lnSpc>
                <a:spcPct val="120000"/>
              </a:lnSpc>
              <a:buNone/>
            </a:pPr>
            <a:endParaRPr lang="en-US" sz="800" dirty="0" smtClean="0"/>
          </a:p>
          <a:p>
            <a:pPr marL="457200" indent="-457200">
              <a:lnSpc>
                <a:spcPct val="120000"/>
              </a:lnSpc>
              <a:buFont typeface="+mj-lt"/>
              <a:buAutoNum type="arabicPeriod"/>
            </a:pPr>
            <a:r>
              <a:rPr lang="en-US" sz="2000" dirty="0" smtClean="0"/>
              <a:t>NSA are not transient entities since they maintain state of their associated connection reservations</a:t>
            </a:r>
            <a:r>
              <a:rPr lang="en-US" sz="2000" dirty="0" smtClean="0"/>
              <a:t>.</a:t>
            </a:r>
          </a:p>
          <a:p>
            <a:pPr marL="0" indent="0">
              <a:lnSpc>
                <a:spcPct val="120000"/>
              </a:lnSpc>
              <a:buNone/>
            </a:pPr>
            <a:endParaRPr lang="en-US" sz="800" dirty="0" smtClean="0"/>
          </a:p>
          <a:p>
            <a:pPr marL="457200" indent="-457200">
              <a:lnSpc>
                <a:spcPct val="120000"/>
              </a:lnSpc>
              <a:buFont typeface="+mj-lt"/>
              <a:buAutoNum type="arabicPeriod"/>
            </a:pPr>
            <a:r>
              <a:rPr lang="en-US" sz="2000" dirty="0" smtClean="0"/>
              <a:t>Client applications require a simple and lightweight connection services interface with different requirements and behaviors than an NSA</a:t>
            </a:r>
            <a:r>
              <a:rPr lang="en-US" sz="2000" dirty="0" smtClean="0"/>
              <a:t>.</a:t>
            </a:r>
            <a:endParaRPr lang="en-US" sz="2000" dirty="0" smtClean="0"/>
          </a:p>
        </p:txBody>
      </p:sp>
      <p:sp>
        <p:nvSpPr>
          <p:cNvPr id="4" name="Date Placeholder 3"/>
          <p:cNvSpPr>
            <a:spLocks noGrp="1"/>
          </p:cNvSpPr>
          <p:nvPr>
            <p:ph type="dt" sz="half" idx="10"/>
          </p:nvPr>
        </p:nvSpPr>
        <p:spPr/>
        <p:txBody>
          <a:bodyPr/>
          <a:lstStyle/>
          <a:p>
            <a:fld id="{1AED7477-F1E8-5F47-8E0F-1EF6BF87EAE9}" type="datetime1">
              <a:rPr lang="en-CA" smtClean="0"/>
              <a:t>12-03-14</a:t>
            </a:fld>
            <a:endParaRPr lang="en-US"/>
          </a:p>
        </p:txBody>
      </p:sp>
      <p:sp>
        <p:nvSpPr>
          <p:cNvPr id="5" name="Slide Number Placeholder 4"/>
          <p:cNvSpPr>
            <a:spLocks noGrp="1"/>
          </p:cNvSpPr>
          <p:nvPr>
            <p:ph type="sldNum" sz="quarter" idx="12"/>
          </p:nvPr>
        </p:nvSpPr>
        <p:spPr/>
        <p:txBody>
          <a:bodyPr/>
          <a:lstStyle/>
          <a:p>
            <a:fld id="{BA9B540C-44DA-4F69-89C9-7C84606640D3}" type="slidenum">
              <a:rPr lang="en-US" smtClean="0"/>
              <a:pPr/>
              <a:t>10</a:t>
            </a:fld>
            <a:endParaRPr lang="en-US"/>
          </a:p>
        </p:txBody>
      </p:sp>
    </p:spTree>
    <p:extLst>
      <p:ext uri="{BB962C8B-B14F-4D97-AF65-F5344CB8AC3E}">
        <p14:creationId xmlns:p14="http://schemas.microsoft.com/office/powerpoint/2010/main" val="107712128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p:cTn id="13"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p:cTn id="19"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4" end="4"/>
                                            </p:txEl>
                                          </p:spTgt>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p:cTn id="25"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6" end="6"/>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John’s Statements</a:t>
            </a:r>
            <a:endParaRPr lang="en-US" dirty="0"/>
          </a:p>
        </p:txBody>
      </p:sp>
      <p:sp>
        <p:nvSpPr>
          <p:cNvPr id="3" name="Content Placeholder 2"/>
          <p:cNvSpPr>
            <a:spLocks noGrp="1"/>
          </p:cNvSpPr>
          <p:nvPr>
            <p:ph idx="1"/>
          </p:nvPr>
        </p:nvSpPr>
        <p:spPr/>
        <p:txBody>
          <a:bodyPr>
            <a:noAutofit/>
          </a:bodyPr>
          <a:lstStyle/>
          <a:p>
            <a:pPr marL="457200" indent="-457200">
              <a:lnSpc>
                <a:spcPct val="120000"/>
              </a:lnSpc>
              <a:buFont typeface="+mj-lt"/>
              <a:buAutoNum type="arabicPeriod" startAt="5"/>
            </a:pPr>
            <a:r>
              <a:rPr lang="en-US" sz="2000" dirty="0" smtClean="0"/>
              <a:t>The </a:t>
            </a:r>
            <a:r>
              <a:rPr lang="en-US" sz="2000" dirty="0" smtClean="0"/>
              <a:t>NSI-CS protocol as defined for NSA-to-NSA communications is complex, and will only get more complex as more features are added</a:t>
            </a:r>
            <a:r>
              <a:rPr lang="en-US" sz="2000" dirty="0" smtClean="0"/>
              <a:t>.</a:t>
            </a:r>
          </a:p>
          <a:p>
            <a:pPr marL="457200" indent="-457200">
              <a:lnSpc>
                <a:spcPct val="120000"/>
              </a:lnSpc>
              <a:buFont typeface="+mj-lt"/>
              <a:buAutoNum type="arabicPeriod" startAt="5"/>
            </a:pPr>
            <a:endParaRPr lang="en-US" sz="2000" dirty="0" smtClean="0"/>
          </a:p>
          <a:p>
            <a:pPr marL="457200" indent="-457200">
              <a:lnSpc>
                <a:spcPct val="120000"/>
              </a:lnSpc>
              <a:buFont typeface="+mj-lt"/>
              <a:buAutoNum type="arabicPeriod" startAt="5"/>
            </a:pPr>
            <a:r>
              <a:rPr lang="en-US" sz="2000" dirty="0" smtClean="0"/>
              <a:t>Application designers don’t like complex (they are a simple people)</a:t>
            </a:r>
            <a:r>
              <a:rPr lang="en-US" sz="2000" dirty="0" smtClean="0"/>
              <a:t>.</a:t>
            </a:r>
          </a:p>
          <a:p>
            <a:pPr marL="457200" indent="-457200">
              <a:lnSpc>
                <a:spcPct val="120000"/>
              </a:lnSpc>
              <a:buFont typeface="+mj-lt"/>
              <a:buAutoNum type="arabicPeriod" startAt="5"/>
            </a:pPr>
            <a:endParaRPr lang="en-US" sz="2000" dirty="0" smtClean="0"/>
          </a:p>
          <a:p>
            <a:pPr marL="457200" indent="-457200">
              <a:lnSpc>
                <a:spcPct val="120000"/>
              </a:lnSpc>
              <a:buFont typeface="+mj-lt"/>
              <a:buAutoNum type="arabicPeriod" startAt="5"/>
            </a:pPr>
            <a:r>
              <a:rPr lang="en-US" sz="2000" dirty="0" smtClean="0"/>
              <a:t>Client applications will most likely be behind one or more firewalls will little ability to get special firewall configurations out of their IT department (application designers are crazy and cannot be trusted).</a:t>
            </a:r>
            <a:endParaRPr lang="en-US" sz="2000" dirty="0"/>
          </a:p>
        </p:txBody>
      </p:sp>
      <p:sp>
        <p:nvSpPr>
          <p:cNvPr id="4" name="Date Placeholder 3"/>
          <p:cNvSpPr>
            <a:spLocks noGrp="1"/>
          </p:cNvSpPr>
          <p:nvPr>
            <p:ph type="dt" sz="half" idx="10"/>
          </p:nvPr>
        </p:nvSpPr>
        <p:spPr/>
        <p:txBody>
          <a:bodyPr/>
          <a:lstStyle/>
          <a:p>
            <a:fld id="{1AED7477-F1E8-5F47-8E0F-1EF6BF87EAE9}" type="datetime1">
              <a:rPr lang="en-CA" smtClean="0"/>
              <a:t>12-03-14</a:t>
            </a:fld>
            <a:endParaRPr lang="en-US"/>
          </a:p>
        </p:txBody>
      </p:sp>
      <p:sp>
        <p:nvSpPr>
          <p:cNvPr id="5" name="Slide Number Placeholder 4"/>
          <p:cNvSpPr>
            <a:spLocks noGrp="1"/>
          </p:cNvSpPr>
          <p:nvPr>
            <p:ph type="sldNum" sz="quarter" idx="12"/>
          </p:nvPr>
        </p:nvSpPr>
        <p:spPr/>
        <p:txBody>
          <a:bodyPr/>
          <a:lstStyle/>
          <a:p>
            <a:fld id="{BA9B540C-44DA-4F69-89C9-7C84606640D3}" type="slidenum">
              <a:rPr lang="en-US" smtClean="0"/>
              <a:pPr/>
              <a:t>11</a:t>
            </a:fld>
            <a:endParaRPr lang="en-US"/>
          </a:p>
        </p:txBody>
      </p:sp>
    </p:spTree>
    <p:extLst>
      <p:ext uri="{BB962C8B-B14F-4D97-AF65-F5344CB8AC3E}">
        <p14:creationId xmlns:p14="http://schemas.microsoft.com/office/powerpoint/2010/main" val="26549668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p:cTn id="13"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p:cTn id="19"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4" end="4"/>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Proposal</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Leave NSI-CS transport protocol as is</a:t>
            </a:r>
          </a:p>
          <a:p>
            <a:pPr lvl="1"/>
            <a:r>
              <a:rPr lang="en-US" dirty="0" smtClean="0"/>
              <a:t>An NSA is an NSA so it must be publically accessible. </a:t>
            </a:r>
            <a:endParaRPr lang="en-US" dirty="0" smtClean="0"/>
          </a:p>
          <a:p>
            <a:pPr lvl="1"/>
            <a:endParaRPr lang="en-US" dirty="0" smtClean="0"/>
          </a:p>
          <a:p>
            <a:r>
              <a:rPr lang="en-US" dirty="0" smtClean="0"/>
              <a:t>Provide a </a:t>
            </a:r>
            <a:r>
              <a:rPr lang="en-US" dirty="0" smtClean="0"/>
              <a:t>simplified </a:t>
            </a:r>
            <a:r>
              <a:rPr lang="en-US" dirty="0" smtClean="0"/>
              <a:t>client</a:t>
            </a:r>
            <a:r>
              <a:rPr lang="en-US" dirty="0" smtClean="0"/>
              <a:t>-specific </a:t>
            </a:r>
            <a:r>
              <a:rPr lang="en-US" dirty="0" smtClean="0"/>
              <a:t>representation of NSI</a:t>
            </a:r>
            <a:r>
              <a:rPr lang="en-US" dirty="0" smtClean="0"/>
              <a:t>-CS protocol interface</a:t>
            </a:r>
          </a:p>
          <a:p>
            <a:pPr lvl="1"/>
            <a:r>
              <a:rPr lang="en-US" sz="2000" dirty="0" smtClean="0"/>
              <a:t>A simplified subset of the existing NSI-CS capabilities.</a:t>
            </a:r>
          </a:p>
          <a:p>
            <a:pPr lvl="1"/>
            <a:r>
              <a:rPr lang="en-US" sz="2000" dirty="0" smtClean="0"/>
              <a:t>Firewall safe</a:t>
            </a:r>
            <a:r>
              <a:rPr lang="en-US" sz="2000" dirty="0" smtClean="0"/>
              <a:t>.</a:t>
            </a:r>
          </a:p>
          <a:p>
            <a:pPr lvl="1"/>
            <a:endParaRPr lang="en-US" sz="2000" dirty="0" smtClean="0"/>
          </a:p>
          <a:p>
            <a:r>
              <a:rPr lang="en-US" dirty="0" smtClean="0"/>
              <a:t>This interface should use current best practices for client API development</a:t>
            </a:r>
          </a:p>
          <a:p>
            <a:pPr lvl="1"/>
            <a:r>
              <a:rPr lang="en-US" sz="2000" dirty="0" err="1" smtClean="0"/>
              <a:t>RESTful</a:t>
            </a:r>
            <a:r>
              <a:rPr lang="en-US" sz="2000" dirty="0" smtClean="0"/>
              <a:t> definition.</a:t>
            </a:r>
          </a:p>
          <a:p>
            <a:pPr lvl="1"/>
            <a:r>
              <a:rPr lang="en-US" sz="2000" dirty="0" smtClean="0"/>
              <a:t>JSON/XML data representations.</a:t>
            </a:r>
          </a:p>
          <a:p>
            <a:pPr lvl="1"/>
            <a:r>
              <a:rPr lang="en-US" sz="2000" dirty="0" smtClean="0"/>
              <a:t>Useable from web-based clients.</a:t>
            </a:r>
          </a:p>
          <a:p>
            <a:pPr lvl="1"/>
            <a:endParaRPr lang="en-US" sz="2000" dirty="0" smtClean="0"/>
          </a:p>
          <a:p>
            <a:endParaRPr lang="en-US" dirty="0"/>
          </a:p>
        </p:txBody>
      </p:sp>
      <p:sp>
        <p:nvSpPr>
          <p:cNvPr id="4" name="Date Placeholder 3"/>
          <p:cNvSpPr>
            <a:spLocks noGrp="1"/>
          </p:cNvSpPr>
          <p:nvPr>
            <p:ph type="dt" sz="half" idx="10"/>
          </p:nvPr>
        </p:nvSpPr>
        <p:spPr/>
        <p:txBody>
          <a:bodyPr/>
          <a:lstStyle/>
          <a:p>
            <a:fld id="{1AED7477-F1E8-5F47-8E0F-1EF6BF87EAE9}" type="datetime1">
              <a:rPr lang="en-CA" smtClean="0"/>
              <a:t>12-03-14</a:t>
            </a:fld>
            <a:endParaRPr lang="en-US"/>
          </a:p>
        </p:txBody>
      </p:sp>
      <p:sp>
        <p:nvSpPr>
          <p:cNvPr id="5" name="Slide Number Placeholder 4"/>
          <p:cNvSpPr>
            <a:spLocks noGrp="1"/>
          </p:cNvSpPr>
          <p:nvPr>
            <p:ph type="sldNum" sz="quarter" idx="12"/>
          </p:nvPr>
        </p:nvSpPr>
        <p:spPr/>
        <p:txBody>
          <a:bodyPr/>
          <a:lstStyle/>
          <a:p>
            <a:fld id="{BA9B540C-44DA-4F69-89C9-7C84606640D3}" type="slidenum">
              <a:rPr lang="en-US" smtClean="0"/>
              <a:pPr/>
              <a:t>12</a:t>
            </a:fld>
            <a:endParaRPr lang="en-US"/>
          </a:p>
        </p:txBody>
      </p:sp>
    </p:spTree>
    <p:extLst>
      <p:ext uri="{BB962C8B-B14F-4D97-AF65-F5344CB8AC3E}">
        <p14:creationId xmlns:p14="http://schemas.microsoft.com/office/powerpoint/2010/main" val="31502225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p:cTn id="11"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2" dur="500" fill="hold"/>
                                        <p:tgtEl>
                                          <p:spTgt spid="3">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p:cTn id="17"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3" end="3"/>
                                            </p:txEl>
                                          </p:spTgt>
                                        </p:tgtEl>
                                        <p:attrNameLst>
                                          <p:attrName>ppt_h</p:attrName>
                                        </p:attrNameLst>
                                      </p:cBhvr>
                                      <p:tavLst>
                                        <p:tav tm="0">
                                          <p:val>
                                            <p:fltVal val="0"/>
                                          </p:val>
                                        </p:tav>
                                        <p:tav tm="100000">
                                          <p:val>
                                            <p:strVal val="#ppt_h"/>
                                          </p:val>
                                        </p:tav>
                                      </p:tavLst>
                                    </p:anim>
                                  </p:childTnLst>
                                </p:cTn>
                              </p:par>
                              <p:par>
                                <p:cTn id="19" presetID="23" presetClass="entr" presetSubtype="16"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p:cTn id="21"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4" end="4"/>
                                            </p:txEl>
                                          </p:spTgt>
                                        </p:tgtEl>
                                        <p:attrNameLst>
                                          <p:attrName>ppt_h</p:attrName>
                                        </p:attrNameLst>
                                      </p:cBhvr>
                                      <p:tavLst>
                                        <p:tav tm="0">
                                          <p:val>
                                            <p:fltVal val="0"/>
                                          </p:val>
                                        </p:tav>
                                        <p:tav tm="100000">
                                          <p:val>
                                            <p:strVal val="#ppt_h"/>
                                          </p:val>
                                        </p:tav>
                                      </p:tavLst>
                                    </p:anim>
                                  </p:childTnLst>
                                </p:cTn>
                              </p:par>
                              <p:par>
                                <p:cTn id="23" presetID="23" presetClass="entr" presetSubtype="16"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p:cTn id="25"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5" end="5"/>
                                            </p:txEl>
                                          </p:spTgt>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p:cTn id="31"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32" dur="500" fill="hold"/>
                                        <p:tgtEl>
                                          <p:spTgt spid="3">
                                            <p:txEl>
                                              <p:pRg st="7" end="7"/>
                                            </p:txEl>
                                          </p:spTgt>
                                        </p:tgtEl>
                                        <p:attrNameLst>
                                          <p:attrName>ppt_h</p:attrName>
                                        </p:attrNameLst>
                                      </p:cBhvr>
                                      <p:tavLst>
                                        <p:tav tm="0">
                                          <p:val>
                                            <p:fltVal val="0"/>
                                          </p:val>
                                        </p:tav>
                                        <p:tav tm="100000">
                                          <p:val>
                                            <p:strVal val="#ppt_h"/>
                                          </p:val>
                                        </p:tav>
                                      </p:tavLst>
                                    </p:anim>
                                  </p:childTnLst>
                                </p:cTn>
                              </p:par>
                              <p:par>
                                <p:cTn id="33" presetID="23" presetClass="entr" presetSubtype="16"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p:cTn id="35"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8" end="8"/>
                                            </p:txEl>
                                          </p:spTgt>
                                        </p:tgtEl>
                                        <p:attrNameLst>
                                          <p:attrName>ppt_h</p:attrName>
                                        </p:attrNameLst>
                                      </p:cBhvr>
                                      <p:tavLst>
                                        <p:tav tm="0">
                                          <p:val>
                                            <p:fltVal val="0"/>
                                          </p:val>
                                        </p:tav>
                                        <p:tav tm="100000">
                                          <p:val>
                                            <p:strVal val="#ppt_h"/>
                                          </p:val>
                                        </p:tav>
                                      </p:tavLst>
                                    </p:anim>
                                  </p:childTnLst>
                                </p:cTn>
                              </p:par>
                              <p:par>
                                <p:cTn id="37" presetID="23" presetClass="entr" presetSubtype="16"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 calcmode="lin" valueType="num">
                                      <p:cBhvr>
                                        <p:cTn id="39" dur="500" fill="hold"/>
                                        <p:tgtEl>
                                          <p:spTgt spid="3">
                                            <p:txEl>
                                              <p:pRg st="9" end="9"/>
                                            </p:txEl>
                                          </p:spTgt>
                                        </p:tgtEl>
                                        <p:attrNameLst>
                                          <p:attrName>ppt_w</p:attrName>
                                        </p:attrNameLst>
                                      </p:cBhvr>
                                      <p:tavLst>
                                        <p:tav tm="0">
                                          <p:val>
                                            <p:fltVal val="0"/>
                                          </p:val>
                                        </p:tav>
                                        <p:tav tm="100000">
                                          <p:val>
                                            <p:strVal val="#ppt_w"/>
                                          </p:val>
                                        </p:tav>
                                      </p:tavLst>
                                    </p:anim>
                                    <p:anim calcmode="lin" valueType="num">
                                      <p:cBhvr>
                                        <p:cTn id="40" dur="500" fill="hold"/>
                                        <p:tgtEl>
                                          <p:spTgt spid="3">
                                            <p:txEl>
                                              <p:pRg st="9" end="9"/>
                                            </p:txEl>
                                          </p:spTgt>
                                        </p:tgtEl>
                                        <p:attrNameLst>
                                          <p:attrName>ppt_h</p:attrName>
                                        </p:attrNameLst>
                                      </p:cBhvr>
                                      <p:tavLst>
                                        <p:tav tm="0">
                                          <p:val>
                                            <p:fltVal val="0"/>
                                          </p:val>
                                        </p:tav>
                                        <p:tav tm="100000">
                                          <p:val>
                                            <p:strVal val="#ppt_h"/>
                                          </p:val>
                                        </p:tav>
                                      </p:tavLst>
                                    </p:anim>
                                  </p:childTnLst>
                                </p:cTn>
                              </p:par>
                              <p:par>
                                <p:cTn id="41" presetID="23" presetClass="entr" presetSubtype="16"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 calcmode="lin" valueType="num">
                                      <p:cBhvr>
                                        <p:cTn id="43" dur="5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44" dur="500" fill="hold"/>
                                        <p:tgtEl>
                                          <p:spTgt spid="3">
                                            <p:txEl>
                                              <p:pRg st="10" end="1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RESTful</a:t>
            </a:r>
            <a:r>
              <a:rPr lang="en-US" dirty="0" smtClean="0"/>
              <a:t> Model</a:t>
            </a:r>
            <a:endParaRPr lang="en-US" dirty="0"/>
          </a:p>
        </p:txBody>
      </p:sp>
      <p:sp>
        <p:nvSpPr>
          <p:cNvPr id="4" name="Date Placeholder 3"/>
          <p:cNvSpPr>
            <a:spLocks noGrp="1"/>
          </p:cNvSpPr>
          <p:nvPr>
            <p:ph type="dt" sz="half" idx="10"/>
          </p:nvPr>
        </p:nvSpPr>
        <p:spPr/>
        <p:txBody>
          <a:bodyPr/>
          <a:lstStyle/>
          <a:p>
            <a:fld id="{1AED7477-F1E8-5F47-8E0F-1EF6BF87EAE9}" type="datetime1">
              <a:rPr lang="en-CA" smtClean="0"/>
              <a:t>12-03-14</a:t>
            </a:fld>
            <a:endParaRPr lang="en-US"/>
          </a:p>
        </p:txBody>
      </p:sp>
      <p:sp>
        <p:nvSpPr>
          <p:cNvPr id="5" name="Slide Number Placeholder 4"/>
          <p:cNvSpPr>
            <a:spLocks noGrp="1"/>
          </p:cNvSpPr>
          <p:nvPr>
            <p:ph type="sldNum" sz="quarter" idx="12"/>
          </p:nvPr>
        </p:nvSpPr>
        <p:spPr/>
        <p:txBody>
          <a:bodyPr/>
          <a:lstStyle/>
          <a:p>
            <a:fld id="{BA9B540C-44DA-4F69-89C9-7C84606640D3}" type="slidenum">
              <a:rPr lang="en-US" smtClean="0"/>
              <a:pPr/>
              <a:t>13</a:t>
            </a:fld>
            <a:endParaRPr lang="en-US"/>
          </a:p>
        </p:txBody>
      </p:sp>
      <p:sp useBgFill="1">
        <p:nvSpPr>
          <p:cNvPr id="6" name="Cloud 5"/>
          <p:cNvSpPr/>
          <p:nvPr/>
        </p:nvSpPr>
        <p:spPr>
          <a:xfrm>
            <a:off x="877115" y="1584909"/>
            <a:ext cx="2770173" cy="2229176"/>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useBgFill="1">
        <p:nvSpPr>
          <p:cNvPr id="7" name="Cloud 6"/>
          <p:cNvSpPr/>
          <p:nvPr/>
        </p:nvSpPr>
        <p:spPr>
          <a:xfrm>
            <a:off x="5426001" y="1506675"/>
            <a:ext cx="2947020" cy="2307410"/>
          </a:xfrm>
          <a:prstGeom prst="cloud">
            <a:avLst/>
          </a:prstGeom>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0" name="Group 24"/>
          <p:cNvGrpSpPr>
            <a:grpSpLocks/>
          </p:cNvGrpSpPr>
          <p:nvPr/>
        </p:nvGrpSpPr>
        <p:grpSpPr bwMode="auto">
          <a:xfrm>
            <a:off x="3218831" y="2333727"/>
            <a:ext cx="914400" cy="808039"/>
            <a:chOff x="3884" y="1584"/>
            <a:chExt cx="576" cy="509"/>
          </a:xfrm>
        </p:grpSpPr>
        <p:sp>
          <p:nvSpPr>
            <p:cNvPr id="11" name="Text Box 5"/>
            <p:cNvSpPr txBox="1">
              <a:spLocks noChangeArrowheads="1"/>
            </p:cNvSpPr>
            <p:nvPr/>
          </p:nvSpPr>
          <p:spPr bwMode="auto">
            <a:xfrm>
              <a:off x="3884" y="1919"/>
              <a:ext cx="576"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rIns="0">
              <a:spAutoFit/>
            </a:bodyPr>
            <a:lstStyle/>
            <a:p>
              <a:pPr algn="ctr">
                <a:defRPr/>
              </a:pPr>
              <a:r>
                <a:rPr lang="en-CA" sz="1200" b="1" dirty="0">
                  <a:latin typeface="+mj-lt"/>
                  <a:cs typeface="+mn-cs"/>
                </a:rPr>
                <a:t>Firewall</a:t>
              </a:r>
              <a:endParaRPr lang="en-US" sz="800" b="1" dirty="0">
                <a:latin typeface="+mj-lt"/>
                <a:cs typeface="+mn-cs"/>
              </a:endParaRPr>
            </a:p>
          </p:txBody>
        </p:sp>
        <p:pic>
          <p:nvPicPr>
            <p:cNvPr id="12" name="Picture 13" descr="firewall_corp_bl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2" y="1584"/>
              <a:ext cx="269"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4" name="Text Box 5"/>
          <p:cNvSpPr txBox="1">
            <a:spLocks noChangeArrowheads="1"/>
          </p:cNvSpPr>
          <p:nvPr/>
        </p:nvSpPr>
        <p:spPr bwMode="auto">
          <a:xfrm>
            <a:off x="1481550" y="2809474"/>
            <a:ext cx="914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rIns="0">
            <a:spAutoFit/>
          </a:bodyPr>
          <a:lstStyle/>
          <a:p>
            <a:pPr algn="ctr">
              <a:defRPr/>
            </a:pPr>
            <a:r>
              <a:rPr lang="en-CA" sz="1200" b="1" dirty="0" smtClean="0">
                <a:latin typeface="+mj-lt"/>
                <a:cs typeface="+mn-cs"/>
              </a:rPr>
              <a:t>End-user</a:t>
            </a:r>
          </a:p>
          <a:p>
            <a:pPr algn="ctr">
              <a:defRPr/>
            </a:pPr>
            <a:r>
              <a:rPr lang="en-CA" sz="1200" b="1" dirty="0" smtClean="0">
                <a:latin typeface="+mj-lt"/>
              </a:rPr>
              <a:t>Application</a:t>
            </a:r>
            <a:endParaRPr lang="en-US" sz="1200" b="1" dirty="0">
              <a:latin typeface="+mj-lt"/>
              <a:cs typeface="+mn-cs"/>
            </a:endParaRPr>
          </a:p>
        </p:txBody>
      </p:sp>
      <p:grpSp>
        <p:nvGrpSpPr>
          <p:cNvPr id="16" name="Group 15"/>
          <p:cNvGrpSpPr>
            <a:grpSpLocks/>
          </p:cNvGrpSpPr>
          <p:nvPr/>
        </p:nvGrpSpPr>
        <p:grpSpPr bwMode="auto">
          <a:xfrm>
            <a:off x="6697080" y="2355387"/>
            <a:ext cx="914400" cy="912813"/>
            <a:chOff x="3956" y="2736"/>
            <a:chExt cx="576" cy="575"/>
          </a:xfrm>
        </p:grpSpPr>
        <p:sp>
          <p:nvSpPr>
            <p:cNvPr id="17" name="Text Box 9"/>
            <p:cNvSpPr txBox="1">
              <a:spLocks noChangeArrowheads="1"/>
            </p:cNvSpPr>
            <p:nvPr/>
          </p:nvSpPr>
          <p:spPr bwMode="auto">
            <a:xfrm>
              <a:off x="3956" y="3020"/>
              <a:ext cx="57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rIns="0">
              <a:spAutoFit/>
            </a:bodyPr>
            <a:lstStyle/>
            <a:p>
              <a:pPr algn="ctr">
                <a:defRPr/>
              </a:pPr>
              <a:r>
                <a:rPr lang="en-CA" sz="1200" b="1" dirty="0">
                  <a:latin typeface="+mj-lt"/>
                </a:rPr>
                <a:t>NSA </a:t>
              </a:r>
              <a:r>
                <a:rPr lang="en-CA" sz="1200" b="1" dirty="0">
                  <a:latin typeface="+mj-lt"/>
                </a:rPr>
                <a:t>A</a:t>
              </a:r>
              <a:endParaRPr lang="en-CA" sz="1200" b="1" dirty="0" smtClean="0">
                <a:latin typeface="+mj-lt"/>
              </a:endParaRPr>
            </a:p>
            <a:p>
              <a:pPr algn="ctr">
                <a:defRPr/>
              </a:pPr>
              <a:r>
                <a:rPr lang="en-CA" sz="1200" b="1" dirty="0" smtClean="0">
                  <a:latin typeface="+mj-lt"/>
                </a:rPr>
                <a:t>Provider</a:t>
              </a:r>
              <a:endParaRPr lang="en-US" sz="1200" b="1" dirty="0">
                <a:latin typeface="+mj-lt"/>
              </a:endParaRPr>
            </a:p>
          </p:txBody>
        </p:sp>
        <p:pic>
          <p:nvPicPr>
            <p:cNvPr id="18" name="Picture 17" descr="rack_server_corp_r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2" y="2736"/>
              <a:ext cx="421"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8" name="TextBox 27"/>
          <p:cNvSpPr txBox="1"/>
          <p:nvPr/>
        </p:nvSpPr>
        <p:spPr>
          <a:xfrm>
            <a:off x="586172" y="3975010"/>
            <a:ext cx="7957106" cy="2308324"/>
          </a:xfrm>
          <a:prstGeom prst="rect">
            <a:avLst/>
          </a:prstGeom>
          <a:noFill/>
        </p:spPr>
        <p:txBody>
          <a:bodyPr wrap="square" rtlCol="0">
            <a:spAutoFit/>
          </a:bodyPr>
          <a:lstStyle/>
          <a:p>
            <a:pPr marL="285750" indent="-285750">
              <a:buFont typeface="Arial"/>
              <a:buChar char="•"/>
            </a:pPr>
            <a:r>
              <a:rPr lang="en-US" sz="1600" dirty="0" smtClean="0">
                <a:latin typeface="+mj-lt"/>
              </a:rPr>
              <a:t>Provider “NSA A” exposes publically accessible HTTP port.</a:t>
            </a:r>
          </a:p>
          <a:p>
            <a:pPr marL="285750" indent="-285750">
              <a:buFont typeface="Arial"/>
              <a:buChar char="•"/>
            </a:pPr>
            <a:r>
              <a:rPr lang="en-US" sz="1600" dirty="0" smtClean="0">
                <a:latin typeface="+mj-lt"/>
              </a:rPr>
              <a:t>“NSA A” maintains a “mailbox” for all </a:t>
            </a:r>
            <a:r>
              <a:rPr lang="en-US" sz="1600" dirty="0" smtClean="0">
                <a:latin typeface="+mj-lt"/>
              </a:rPr>
              <a:t>events of interest associated </a:t>
            </a:r>
            <a:r>
              <a:rPr lang="en-US" sz="1600" dirty="0" smtClean="0">
                <a:latin typeface="+mj-lt"/>
              </a:rPr>
              <a:t>with </a:t>
            </a:r>
            <a:r>
              <a:rPr lang="en-US" sz="1600" dirty="0" smtClean="0">
                <a:latin typeface="+mj-lt"/>
              </a:rPr>
              <a:t>end-user reservation.</a:t>
            </a:r>
            <a:endParaRPr lang="en-US" sz="1600" dirty="0" smtClean="0">
              <a:latin typeface="+mj-lt"/>
            </a:endParaRPr>
          </a:p>
          <a:p>
            <a:pPr marL="285750" indent="-285750">
              <a:buFont typeface="Arial"/>
              <a:buChar char="•"/>
            </a:pPr>
            <a:r>
              <a:rPr lang="en-US" sz="1600" dirty="0" smtClean="0">
                <a:latin typeface="+mj-lt"/>
              </a:rPr>
              <a:t>End-user issues </a:t>
            </a:r>
            <a:r>
              <a:rPr lang="en-US" sz="1600" dirty="0" smtClean="0">
                <a:latin typeface="+mj-lt"/>
              </a:rPr>
              <a:t>requests using standard HTTP request/response model.</a:t>
            </a:r>
          </a:p>
          <a:p>
            <a:pPr marL="285750" indent="-285750">
              <a:buFont typeface="Arial"/>
              <a:buChar char="•"/>
            </a:pPr>
            <a:r>
              <a:rPr lang="en-US" sz="1600" dirty="0" smtClean="0">
                <a:latin typeface="+mj-lt"/>
              </a:rPr>
              <a:t>End-user does </a:t>
            </a:r>
            <a:r>
              <a:rPr lang="en-US" sz="1600" dirty="0" smtClean="0">
                <a:latin typeface="+mj-lt"/>
              </a:rPr>
              <a:t>an HTTP long poll GET on a </a:t>
            </a:r>
            <a:r>
              <a:rPr lang="en-US" sz="1600" dirty="0" smtClean="0">
                <a:latin typeface="+mj-lt"/>
              </a:rPr>
              <a:t>URL representing their mailbox.</a:t>
            </a:r>
            <a:endParaRPr lang="en-US" sz="1600" dirty="0" smtClean="0">
              <a:latin typeface="+mj-lt"/>
            </a:endParaRPr>
          </a:p>
          <a:p>
            <a:pPr marL="285750" indent="-285750">
              <a:buFont typeface="Arial"/>
              <a:buChar char="•"/>
            </a:pPr>
            <a:r>
              <a:rPr lang="en-US" sz="1600" dirty="0" smtClean="0">
                <a:latin typeface="+mj-lt"/>
              </a:rPr>
              <a:t>“</a:t>
            </a:r>
            <a:r>
              <a:rPr lang="en-US" sz="1600" dirty="0">
                <a:latin typeface="+mj-lt"/>
              </a:rPr>
              <a:t>NSA A” </a:t>
            </a:r>
            <a:r>
              <a:rPr lang="en-US" sz="1600" dirty="0" smtClean="0">
                <a:latin typeface="+mj-lt"/>
              </a:rPr>
              <a:t>places applicable </a:t>
            </a:r>
            <a:r>
              <a:rPr lang="en-US" sz="1600" dirty="0" smtClean="0">
                <a:latin typeface="+mj-lt"/>
              </a:rPr>
              <a:t>event </a:t>
            </a:r>
            <a:r>
              <a:rPr lang="en-US" sz="1600" dirty="0" smtClean="0">
                <a:latin typeface="+mj-lt"/>
              </a:rPr>
              <a:t>messages in response to this long poll (request can block for a short configurable period of time).</a:t>
            </a:r>
          </a:p>
          <a:p>
            <a:pPr marL="285750" indent="-285750">
              <a:buFont typeface="Arial"/>
              <a:buChar char="•"/>
            </a:pPr>
            <a:r>
              <a:rPr lang="en-US" sz="1600" dirty="0" smtClean="0">
                <a:latin typeface="+mj-lt"/>
              </a:rPr>
              <a:t>Firewall safe since </a:t>
            </a:r>
            <a:r>
              <a:rPr lang="en-US" sz="1600" dirty="0" smtClean="0">
                <a:latin typeface="+mj-lt"/>
              </a:rPr>
              <a:t>End-user is creating </a:t>
            </a:r>
            <a:r>
              <a:rPr lang="en-US" sz="1600" dirty="0" smtClean="0">
                <a:latin typeface="+mj-lt"/>
              </a:rPr>
              <a:t>out-bound socket request to a publically accessible </a:t>
            </a:r>
            <a:r>
              <a:rPr lang="en-US" sz="1600" dirty="0" smtClean="0">
                <a:latin typeface="+mj-lt"/>
              </a:rPr>
              <a:t>port</a:t>
            </a:r>
            <a:r>
              <a:rPr lang="en-US" sz="1600" dirty="0">
                <a:latin typeface="+mj-lt"/>
              </a:rPr>
              <a:t> </a:t>
            </a:r>
            <a:r>
              <a:rPr lang="en-US" sz="1600" dirty="0" smtClean="0">
                <a:latin typeface="+mj-lt"/>
              </a:rPr>
              <a:t>for both requests, and event retrieval</a:t>
            </a:r>
            <a:r>
              <a:rPr lang="en-US" sz="1600" dirty="0" smtClean="0">
                <a:latin typeface="+mj-lt"/>
              </a:rPr>
              <a:t>.</a:t>
            </a:r>
            <a:endParaRPr lang="en-US" sz="1600" dirty="0" smtClean="0">
              <a:latin typeface="+mj-lt"/>
            </a:endParaRPr>
          </a:p>
        </p:txBody>
      </p:sp>
      <p:sp>
        <p:nvSpPr>
          <p:cNvPr id="29" name="TextBox 28"/>
          <p:cNvSpPr txBox="1"/>
          <p:nvPr/>
        </p:nvSpPr>
        <p:spPr>
          <a:xfrm>
            <a:off x="1310815" y="2045848"/>
            <a:ext cx="1324739" cy="253916"/>
          </a:xfrm>
          <a:prstGeom prst="rect">
            <a:avLst/>
          </a:prstGeom>
          <a:noFill/>
        </p:spPr>
        <p:txBody>
          <a:bodyPr wrap="none" rtlCol="0">
            <a:spAutoFit/>
          </a:bodyPr>
          <a:lstStyle/>
          <a:p>
            <a:r>
              <a:rPr lang="en-US" sz="1050" dirty="0" smtClean="0">
                <a:latin typeface="+mj-lt"/>
              </a:rPr>
              <a:t>Private IP address</a:t>
            </a:r>
            <a:endParaRPr lang="en-US" sz="1050" dirty="0">
              <a:latin typeface="+mj-lt"/>
            </a:endParaRPr>
          </a:p>
        </p:txBody>
      </p:sp>
      <p:sp>
        <p:nvSpPr>
          <p:cNvPr id="30" name="TextBox 29"/>
          <p:cNvSpPr txBox="1"/>
          <p:nvPr/>
        </p:nvSpPr>
        <p:spPr>
          <a:xfrm>
            <a:off x="6429954" y="2045848"/>
            <a:ext cx="1272272" cy="253916"/>
          </a:xfrm>
          <a:prstGeom prst="rect">
            <a:avLst/>
          </a:prstGeom>
          <a:noFill/>
        </p:spPr>
        <p:txBody>
          <a:bodyPr wrap="none" rtlCol="0">
            <a:spAutoFit/>
          </a:bodyPr>
          <a:lstStyle/>
          <a:p>
            <a:r>
              <a:rPr lang="en-US" sz="1050" dirty="0" smtClean="0">
                <a:latin typeface="+mj-lt"/>
              </a:rPr>
              <a:t>Public IP address</a:t>
            </a:r>
            <a:endParaRPr lang="en-US" sz="1050" dirty="0">
              <a:latin typeface="+mj-lt"/>
            </a:endParaRPr>
          </a:p>
        </p:txBody>
      </p:sp>
      <p:cxnSp>
        <p:nvCxnSpPr>
          <p:cNvPr id="20" name="Straight Arrow Connector 19"/>
          <p:cNvCxnSpPr/>
          <p:nvPr/>
        </p:nvCxnSpPr>
        <p:spPr>
          <a:xfrm flipV="1">
            <a:off x="2287400" y="2446711"/>
            <a:ext cx="4476055" cy="324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3989369" y="2086103"/>
            <a:ext cx="1487365" cy="276999"/>
          </a:xfrm>
          <a:prstGeom prst="rect">
            <a:avLst/>
          </a:prstGeom>
          <a:noFill/>
        </p:spPr>
        <p:txBody>
          <a:bodyPr wrap="none" rtlCol="0">
            <a:spAutoFit/>
          </a:bodyPr>
          <a:lstStyle/>
          <a:p>
            <a:r>
              <a:rPr lang="en-US" sz="1200" i="1" dirty="0" smtClean="0">
                <a:solidFill>
                  <a:srgbClr val="FF0000"/>
                </a:solidFill>
                <a:latin typeface="+mj-lt"/>
              </a:rPr>
              <a:t>POST Reservation</a:t>
            </a:r>
            <a:endParaRPr lang="en-US" sz="1200" i="1" dirty="0">
              <a:solidFill>
                <a:srgbClr val="FF0000"/>
              </a:solidFill>
              <a:latin typeface="+mj-lt"/>
            </a:endParaRPr>
          </a:p>
        </p:txBody>
      </p:sp>
      <p:sp>
        <p:nvSpPr>
          <p:cNvPr id="26" name="Rectangle 25"/>
          <p:cNvSpPr/>
          <p:nvPr/>
        </p:nvSpPr>
        <p:spPr>
          <a:xfrm>
            <a:off x="3693891" y="2688505"/>
            <a:ext cx="1881747" cy="276999"/>
          </a:xfrm>
          <a:prstGeom prst="rect">
            <a:avLst/>
          </a:prstGeom>
        </p:spPr>
        <p:txBody>
          <a:bodyPr wrap="none">
            <a:spAutoFit/>
          </a:bodyPr>
          <a:lstStyle/>
          <a:p>
            <a:r>
              <a:rPr lang="en-US" sz="1200" i="1" dirty="0" smtClean="0">
                <a:solidFill>
                  <a:srgbClr val="FF0000"/>
                </a:solidFill>
                <a:latin typeface="+mj-lt"/>
              </a:rPr>
              <a:t>GET </a:t>
            </a:r>
            <a:r>
              <a:rPr lang="en-US" sz="1200" i="1" dirty="0" smtClean="0">
                <a:solidFill>
                  <a:srgbClr val="FF0000"/>
                </a:solidFill>
                <a:latin typeface="+mj-lt"/>
              </a:rPr>
              <a:t>(</a:t>
            </a:r>
            <a:r>
              <a:rPr lang="en-US" sz="1200" i="1" dirty="0" err="1" smtClean="0">
                <a:solidFill>
                  <a:srgbClr val="FF0000"/>
                </a:solidFill>
                <a:latin typeface="+mj-lt"/>
              </a:rPr>
              <a:t>ReservationState</a:t>
            </a:r>
            <a:r>
              <a:rPr lang="en-US" sz="1200" i="1" dirty="0" smtClean="0">
                <a:solidFill>
                  <a:srgbClr val="FF0000"/>
                </a:solidFill>
                <a:latin typeface="+mj-lt"/>
              </a:rPr>
              <a:t>)</a:t>
            </a:r>
            <a:endParaRPr lang="en-US" sz="1200" dirty="0">
              <a:solidFill>
                <a:srgbClr val="FF0000"/>
              </a:solidFill>
              <a:latin typeface="+mj-lt"/>
            </a:endParaRPr>
          </a:p>
        </p:txBody>
      </p:sp>
      <p:cxnSp>
        <p:nvCxnSpPr>
          <p:cNvPr id="24" name="Straight Arrow Connector 23"/>
          <p:cNvCxnSpPr/>
          <p:nvPr/>
        </p:nvCxnSpPr>
        <p:spPr>
          <a:xfrm flipV="1">
            <a:off x="2298255" y="2672122"/>
            <a:ext cx="4476055" cy="3240"/>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a:blip r:embed="rId4"/>
          <a:stretch>
            <a:fillRect/>
          </a:stretch>
        </p:blipFill>
        <p:spPr>
          <a:xfrm>
            <a:off x="1748569" y="2390832"/>
            <a:ext cx="441371" cy="441371"/>
          </a:xfrm>
          <a:prstGeom prst="rect">
            <a:avLst/>
          </a:prstGeom>
        </p:spPr>
      </p:pic>
    </p:spTree>
    <p:extLst>
      <p:ext uri="{BB962C8B-B14F-4D97-AF65-F5344CB8AC3E}">
        <p14:creationId xmlns:p14="http://schemas.microsoft.com/office/powerpoint/2010/main" val="20715123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Backup</a:t>
            </a:r>
            <a:endParaRPr lang="en-US" dirty="0"/>
          </a:p>
        </p:txBody>
      </p:sp>
      <p:sp>
        <p:nvSpPr>
          <p:cNvPr id="7" name="Text Placeholder 6"/>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1AED7477-F1E8-5F47-8E0F-1EF6BF87EAE9}" type="datetime1">
              <a:rPr lang="en-CA" smtClean="0"/>
              <a:t>12-03-14</a:t>
            </a:fld>
            <a:endParaRPr lang="en-US"/>
          </a:p>
        </p:txBody>
      </p:sp>
      <p:sp>
        <p:nvSpPr>
          <p:cNvPr id="5" name="Slide Number Placeholder 4"/>
          <p:cNvSpPr>
            <a:spLocks noGrp="1"/>
          </p:cNvSpPr>
          <p:nvPr>
            <p:ph type="sldNum" sz="quarter" idx="12"/>
          </p:nvPr>
        </p:nvSpPr>
        <p:spPr/>
        <p:txBody>
          <a:bodyPr/>
          <a:lstStyle/>
          <a:p>
            <a:fld id="{BA9B540C-44DA-4F69-89C9-7C84606640D3}" type="slidenum">
              <a:rPr lang="en-US" smtClean="0"/>
              <a:pPr/>
              <a:t>14</a:t>
            </a:fld>
            <a:endParaRPr lang="en-US"/>
          </a:p>
        </p:txBody>
      </p:sp>
    </p:spTree>
    <p:extLst>
      <p:ext uri="{BB962C8B-B14F-4D97-AF65-F5344CB8AC3E}">
        <p14:creationId xmlns:p14="http://schemas.microsoft.com/office/powerpoint/2010/main" val="343955885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Dedicated Socket</a:t>
            </a:r>
            <a:endParaRPr lang="en-US" dirty="0"/>
          </a:p>
        </p:txBody>
      </p:sp>
      <p:sp>
        <p:nvSpPr>
          <p:cNvPr id="4" name="Date Placeholder 3"/>
          <p:cNvSpPr>
            <a:spLocks noGrp="1"/>
          </p:cNvSpPr>
          <p:nvPr>
            <p:ph type="dt" sz="half" idx="10"/>
          </p:nvPr>
        </p:nvSpPr>
        <p:spPr/>
        <p:txBody>
          <a:bodyPr/>
          <a:lstStyle/>
          <a:p>
            <a:fld id="{1AED7477-F1E8-5F47-8E0F-1EF6BF87EAE9}" type="datetime1">
              <a:rPr lang="en-CA" smtClean="0"/>
              <a:t>12-03-14</a:t>
            </a:fld>
            <a:endParaRPr lang="en-US"/>
          </a:p>
        </p:txBody>
      </p:sp>
      <p:sp>
        <p:nvSpPr>
          <p:cNvPr id="5" name="Slide Number Placeholder 4"/>
          <p:cNvSpPr>
            <a:spLocks noGrp="1"/>
          </p:cNvSpPr>
          <p:nvPr>
            <p:ph type="sldNum" sz="quarter" idx="12"/>
          </p:nvPr>
        </p:nvSpPr>
        <p:spPr/>
        <p:txBody>
          <a:bodyPr/>
          <a:lstStyle/>
          <a:p>
            <a:fld id="{BA9B540C-44DA-4F69-89C9-7C84606640D3}" type="slidenum">
              <a:rPr lang="en-US" smtClean="0"/>
              <a:pPr/>
              <a:t>15</a:t>
            </a:fld>
            <a:endParaRPr lang="en-US"/>
          </a:p>
        </p:txBody>
      </p:sp>
      <p:sp useBgFill="1">
        <p:nvSpPr>
          <p:cNvPr id="6" name="Cloud 5"/>
          <p:cNvSpPr/>
          <p:nvPr/>
        </p:nvSpPr>
        <p:spPr>
          <a:xfrm>
            <a:off x="833695" y="1582667"/>
            <a:ext cx="2947020" cy="2307410"/>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useBgFill="1">
        <p:nvSpPr>
          <p:cNvPr id="7" name="Cloud 6"/>
          <p:cNvSpPr/>
          <p:nvPr/>
        </p:nvSpPr>
        <p:spPr>
          <a:xfrm>
            <a:off x="5426001" y="1582667"/>
            <a:ext cx="2947020" cy="2307410"/>
          </a:xfrm>
          <a:prstGeom prst="cloud">
            <a:avLst/>
          </a:prstGeom>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0" name="Group 24"/>
          <p:cNvGrpSpPr>
            <a:grpSpLocks/>
          </p:cNvGrpSpPr>
          <p:nvPr/>
        </p:nvGrpSpPr>
        <p:grpSpPr bwMode="auto">
          <a:xfrm>
            <a:off x="3218831" y="2409719"/>
            <a:ext cx="914400" cy="808039"/>
            <a:chOff x="3884" y="1584"/>
            <a:chExt cx="576" cy="509"/>
          </a:xfrm>
        </p:grpSpPr>
        <p:sp>
          <p:nvSpPr>
            <p:cNvPr id="11" name="Text Box 5"/>
            <p:cNvSpPr txBox="1">
              <a:spLocks noChangeArrowheads="1"/>
            </p:cNvSpPr>
            <p:nvPr/>
          </p:nvSpPr>
          <p:spPr bwMode="auto">
            <a:xfrm>
              <a:off x="3884" y="1919"/>
              <a:ext cx="576"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rIns="0">
              <a:spAutoFit/>
            </a:bodyPr>
            <a:lstStyle/>
            <a:p>
              <a:pPr algn="ctr">
                <a:defRPr/>
              </a:pPr>
              <a:r>
                <a:rPr lang="en-CA" sz="1200" b="1" dirty="0">
                  <a:latin typeface="+mj-lt"/>
                  <a:cs typeface="+mn-cs"/>
                </a:rPr>
                <a:t>Firewall</a:t>
              </a:r>
              <a:endParaRPr lang="en-US" sz="800" b="1" dirty="0">
                <a:latin typeface="+mj-lt"/>
                <a:cs typeface="+mn-cs"/>
              </a:endParaRPr>
            </a:p>
          </p:txBody>
        </p:sp>
        <p:pic>
          <p:nvPicPr>
            <p:cNvPr id="12" name="Picture 13" descr="firewall_corp_bl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2" y="1584"/>
              <a:ext cx="269"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 name="Group 22"/>
          <p:cNvGrpSpPr>
            <a:grpSpLocks/>
          </p:cNvGrpSpPr>
          <p:nvPr/>
        </p:nvGrpSpPr>
        <p:grpSpPr bwMode="auto">
          <a:xfrm>
            <a:off x="1481550" y="2434615"/>
            <a:ext cx="914400" cy="912815"/>
            <a:chOff x="3956" y="1584"/>
            <a:chExt cx="576" cy="575"/>
          </a:xfrm>
        </p:grpSpPr>
        <p:sp>
          <p:nvSpPr>
            <p:cNvPr id="14" name="Text Box 5"/>
            <p:cNvSpPr txBox="1">
              <a:spLocks noChangeArrowheads="1"/>
            </p:cNvSpPr>
            <p:nvPr/>
          </p:nvSpPr>
          <p:spPr bwMode="auto">
            <a:xfrm>
              <a:off x="3956" y="1868"/>
              <a:ext cx="57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rIns="0">
              <a:spAutoFit/>
            </a:bodyPr>
            <a:lstStyle/>
            <a:p>
              <a:pPr algn="ctr">
                <a:defRPr/>
              </a:pPr>
              <a:r>
                <a:rPr lang="en-CA" sz="1200" b="1" dirty="0" smtClean="0">
                  <a:latin typeface="+mj-lt"/>
                  <a:cs typeface="+mn-cs"/>
                </a:rPr>
                <a:t>NSA A</a:t>
              </a:r>
            </a:p>
            <a:p>
              <a:pPr algn="ctr">
                <a:defRPr/>
              </a:pPr>
              <a:r>
                <a:rPr lang="en-CA" sz="1200" b="1" dirty="0" smtClean="0">
                  <a:latin typeface="+mj-lt"/>
                </a:rPr>
                <a:t>Requester</a:t>
              </a:r>
              <a:endParaRPr lang="en-US" sz="1200" b="1" dirty="0">
                <a:latin typeface="+mj-lt"/>
                <a:cs typeface="+mn-cs"/>
              </a:endParaRPr>
            </a:p>
          </p:txBody>
        </p:sp>
        <p:pic>
          <p:nvPicPr>
            <p:cNvPr id="15" name="Picture 13" descr="rack_server_corp_blu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2" y="1584"/>
              <a:ext cx="421"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 name="Group 15"/>
          <p:cNvGrpSpPr>
            <a:grpSpLocks/>
          </p:cNvGrpSpPr>
          <p:nvPr/>
        </p:nvGrpSpPr>
        <p:grpSpPr bwMode="auto">
          <a:xfrm>
            <a:off x="6697080" y="2431379"/>
            <a:ext cx="914400" cy="912813"/>
            <a:chOff x="3956" y="2736"/>
            <a:chExt cx="576" cy="575"/>
          </a:xfrm>
        </p:grpSpPr>
        <p:sp>
          <p:nvSpPr>
            <p:cNvPr id="17" name="Text Box 9"/>
            <p:cNvSpPr txBox="1">
              <a:spLocks noChangeArrowheads="1"/>
            </p:cNvSpPr>
            <p:nvPr/>
          </p:nvSpPr>
          <p:spPr bwMode="auto">
            <a:xfrm>
              <a:off x="3956" y="3020"/>
              <a:ext cx="57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rIns="0">
              <a:spAutoFit/>
            </a:bodyPr>
            <a:lstStyle/>
            <a:p>
              <a:pPr algn="ctr">
                <a:defRPr/>
              </a:pPr>
              <a:r>
                <a:rPr lang="en-CA" sz="1200" b="1" dirty="0">
                  <a:latin typeface="+mj-lt"/>
                </a:rPr>
                <a:t>NSA </a:t>
              </a:r>
              <a:r>
                <a:rPr lang="en-CA" sz="1200" b="1" dirty="0" smtClean="0">
                  <a:latin typeface="+mj-lt"/>
                </a:rPr>
                <a:t>B</a:t>
              </a:r>
            </a:p>
            <a:p>
              <a:pPr algn="ctr">
                <a:defRPr/>
              </a:pPr>
              <a:r>
                <a:rPr lang="en-CA" sz="1200" b="1" dirty="0" smtClean="0">
                  <a:latin typeface="+mj-lt"/>
                </a:rPr>
                <a:t>Provider</a:t>
              </a:r>
              <a:endParaRPr lang="en-US" sz="1200" b="1" dirty="0">
                <a:latin typeface="+mj-lt"/>
              </a:endParaRPr>
            </a:p>
          </p:txBody>
        </p:sp>
        <p:pic>
          <p:nvPicPr>
            <p:cNvPr id="18" name="Picture 17" descr="rack_server_corp_r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2" y="2736"/>
              <a:ext cx="421"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8" name="TextBox 27"/>
          <p:cNvSpPr txBox="1"/>
          <p:nvPr/>
        </p:nvSpPr>
        <p:spPr>
          <a:xfrm>
            <a:off x="586172" y="3975010"/>
            <a:ext cx="7957106" cy="2308324"/>
          </a:xfrm>
          <a:prstGeom prst="rect">
            <a:avLst/>
          </a:prstGeom>
          <a:noFill/>
        </p:spPr>
        <p:txBody>
          <a:bodyPr wrap="square" rtlCol="0">
            <a:spAutoFit/>
          </a:bodyPr>
          <a:lstStyle/>
          <a:p>
            <a:pPr marL="285750" indent="-285750">
              <a:buFont typeface="Arial"/>
              <a:buChar char="•"/>
            </a:pPr>
            <a:r>
              <a:rPr lang="en-US" sz="1600" dirty="0" smtClean="0">
                <a:latin typeface="+mj-lt"/>
              </a:rPr>
              <a:t>Introduces a connection oriented transport protocol instead of the current “connectionless” model. </a:t>
            </a:r>
          </a:p>
          <a:p>
            <a:pPr marL="285750" indent="-285750">
              <a:buFont typeface="Arial"/>
              <a:buChar char="•"/>
            </a:pPr>
            <a:r>
              <a:rPr lang="en-US" sz="1600" dirty="0" smtClean="0">
                <a:latin typeface="+mj-lt"/>
              </a:rPr>
              <a:t>Provider “NSA A” exposes publically accessible TCP/IP port.</a:t>
            </a:r>
          </a:p>
          <a:p>
            <a:pPr marL="285750" indent="-285750">
              <a:buFont typeface="Arial"/>
              <a:buChar char="•"/>
            </a:pPr>
            <a:r>
              <a:rPr lang="en-US" sz="1600" dirty="0" smtClean="0">
                <a:latin typeface="+mj-lt"/>
              </a:rPr>
              <a:t>Requester-only “NSA B” opens a dedicate TCP connection </a:t>
            </a:r>
            <a:r>
              <a:rPr lang="en-US" sz="1600" dirty="0">
                <a:latin typeface="+mj-lt"/>
              </a:rPr>
              <a:t>to Provider “NSA A</a:t>
            </a:r>
            <a:r>
              <a:rPr lang="en-US" sz="1600" dirty="0" smtClean="0">
                <a:latin typeface="+mj-lt"/>
              </a:rPr>
              <a:t>”.</a:t>
            </a:r>
          </a:p>
          <a:p>
            <a:pPr marL="285750" indent="-285750">
              <a:buFont typeface="Arial"/>
              <a:buChar char="•"/>
            </a:pPr>
            <a:r>
              <a:rPr lang="en-US" sz="1600" dirty="0" smtClean="0">
                <a:latin typeface="+mj-lt"/>
              </a:rPr>
              <a:t>All message exchanges </a:t>
            </a:r>
            <a:r>
              <a:rPr lang="en-US" sz="1600" dirty="0">
                <a:latin typeface="+mj-lt"/>
              </a:rPr>
              <a:t>between </a:t>
            </a:r>
            <a:r>
              <a:rPr lang="en-US" sz="1600" dirty="0" smtClean="0">
                <a:latin typeface="+mj-lt"/>
              </a:rPr>
              <a:t>“</a:t>
            </a:r>
            <a:r>
              <a:rPr lang="en-US" sz="1600" dirty="0">
                <a:latin typeface="+mj-lt"/>
              </a:rPr>
              <a:t>NSA A” </a:t>
            </a:r>
            <a:r>
              <a:rPr lang="en-US" sz="1600" dirty="0" smtClean="0">
                <a:latin typeface="+mj-lt"/>
              </a:rPr>
              <a:t>and “</a:t>
            </a:r>
            <a:r>
              <a:rPr lang="en-US" sz="1600" dirty="0">
                <a:latin typeface="+mj-lt"/>
              </a:rPr>
              <a:t>NSA B” </a:t>
            </a:r>
            <a:r>
              <a:rPr lang="en-US" sz="1600" dirty="0" smtClean="0">
                <a:latin typeface="+mj-lt"/>
              </a:rPr>
              <a:t>occur through this dedicated socket.</a:t>
            </a:r>
          </a:p>
          <a:p>
            <a:pPr marL="285750" indent="-285750">
              <a:buFont typeface="Arial"/>
              <a:buChar char="•"/>
            </a:pPr>
            <a:r>
              <a:rPr lang="en-US" sz="1600" dirty="0" smtClean="0">
                <a:latin typeface="+mj-lt"/>
              </a:rPr>
              <a:t>Firewall safe since “NSA B” is creating an out-bound socket request to a publically accessible port, and there is no longer a need for </a:t>
            </a:r>
            <a:r>
              <a:rPr lang="en-US" sz="1600" dirty="0" err="1" smtClean="0">
                <a:latin typeface="+mj-lt"/>
              </a:rPr>
              <a:t>replyTo</a:t>
            </a:r>
            <a:r>
              <a:rPr lang="en-US" sz="1600" dirty="0" smtClean="0">
                <a:latin typeface="+mj-lt"/>
              </a:rPr>
              <a:t> field.</a:t>
            </a:r>
          </a:p>
        </p:txBody>
      </p:sp>
      <p:sp>
        <p:nvSpPr>
          <p:cNvPr id="29" name="TextBox 28"/>
          <p:cNvSpPr txBox="1"/>
          <p:nvPr/>
        </p:nvSpPr>
        <p:spPr>
          <a:xfrm>
            <a:off x="1310815" y="2121840"/>
            <a:ext cx="1324739" cy="253916"/>
          </a:xfrm>
          <a:prstGeom prst="rect">
            <a:avLst/>
          </a:prstGeom>
          <a:noFill/>
        </p:spPr>
        <p:txBody>
          <a:bodyPr wrap="none" rtlCol="0">
            <a:spAutoFit/>
          </a:bodyPr>
          <a:lstStyle/>
          <a:p>
            <a:r>
              <a:rPr lang="en-US" sz="1050" dirty="0" smtClean="0">
                <a:latin typeface="+mj-lt"/>
              </a:rPr>
              <a:t>Private IP address</a:t>
            </a:r>
            <a:endParaRPr lang="en-US" sz="1050" dirty="0">
              <a:latin typeface="+mj-lt"/>
            </a:endParaRPr>
          </a:p>
        </p:txBody>
      </p:sp>
      <p:sp>
        <p:nvSpPr>
          <p:cNvPr id="30" name="TextBox 29"/>
          <p:cNvSpPr txBox="1"/>
          <p:nvPr/>
        </p:nvSpPr>
        <p:spPr>
          <a:xfrm>
            <a:off x="6429954" y="2121840"/>
            <a:ext cx="1272272" cy="253916"/>
          </a:xfrm>
          <a:prstGeom prst="rect">
            <a:avLst/>
          </a:prstGeom>
          <a:noFill/>
        </p:spPr>
        <p:txBody>
          <a:bodyPr wrap="none" rtlCol="0">
            <a:spAutoFit/>
          </a:bodyPr>
          <a:lstStyle/>
          <a:p>
            <a:r>
              <a:rPr lang="en-US" sz="1050" dirty="0" smtClean="0">
                <a:latin typeface="+mj-lt"/>
              </a:rPr>
              <a:t>Public IP address</a:t>
            </a:r>
            <a:endParaRPr lang="en-US" sz="1050" dirty="0">
              <a:latin typeface="+mj-lt"/>
            </a:endParaRPr>
          </a:p>
        </p:txBody>
      </p:sp>
      <p:sp>
        <p:nvSpPr>
          <p:cNvPr id="3" name="Striped Right Arrow 2"/>
          <p:cNvSpPr/>
          <p:nvPr/>
        </p:nvSpPr>
        <p:spPr>
          <a:xfrm>
            <a:off x="2341675" y="2252106"/>
            <a:ext cx="4421780" cy="792456"/>
          </a:xfrm>
          <a:prstGeom prst="stripedRightArrow">
            <a:avLst/>
          </a:prstGeom>
          <a:solidFill>
            <a:schemeClr val="accent1">
              <a:alpha val="50000"/>
            </a:schemeClr>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0" name="Straight Arrow Connector 19"/>
          <p:cNvCxnSpPr/>
          <p:nvPr/>
        </p:nvCxnSpPr>
        <p:spPr>
          <a:xfrm flipV="1">
            <a:off x="2287400" y="2522703"/>
            <a:ext cx="4476055" cy="324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3989369" y="2162095"/>
            <a:ext cx="1398925" cy="276999"/>
          </a:xfrm>
          <a:prstGeom prst="rect">
            <a:avLst/>
          </a:prstGeom>
          <a:noFill/>
        </p:spPr>
        <p:txBody>
          <a:bodyPr wrap="none" rtlCol="0">
            <a:spAutoFit/>
          </a:bodyPr>
          <a:lstStyle/>
          <a:p>
            <a:r>
              <a:rPr lang="en-US" sz="1200" i="1" dirty="0" err="1" smtClean="0">
                <a:solidFill>
                  <a:srgbClr val="FF0000"/>
                </a:solidFill>
                <a:latin typeface="+mj-lt"/>
              </a:rPr>
              <a:t>ReserveRequest</a:t>
            </a:r>
            <a:endParaRPr lang="en-US" sz="1200" i="1" dirty="0">
              <a:solidFill>
                <a:srgbClr val="FF0000"/>
              </a:solidFill>
              <a:latin typeface="+mj-lt"/>
            </a:endParaRPr>
          </a:p>
        </p:txBody>
      </p:sp>
      <p:cxnSp>
        <p:nvCxnSpPr>
          <p:cNvPr id="25" name="Straight Arrow Connector 24"/>
          <p:cNvCxnSpPr/>
          <p:nvPr/>
        </p:nvCxnSpPr>
        <p:spPr>
          <a:xfrm flipH="1">
            <a:off x="2287401" y="2710910"/>
            <a:ext cx="4476054"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3954141" y="2818777"/>
            <a:ext cx="1562474" cy="276999"/>
          </a:xfrm>
          <a:prstGeom prst="rect">
            <a:avLst/>
          </a:prstGeom>
        </p:spPr>
        <p:txBody>
          <a:bodyPr wrap="none">
            <a:spAutoFit/>
          </a:bodyPr>
          <a:lstStyle/>
          <a:p>
            <a:r>
              <a:rPr lang="en-US" sz="1200" i="1" dirty="0" err="1" smtClean="0">
                <a:solidFill>
                  <a:srgbClr val="FF0000"/>
                </a:solidFill>
                <a:latin typeface="+mj-lt"/>
              </a:rPr>
              <a:t>ReserveConfirmed</a:t>
            </a:r>
            <a:endParaRPr lang="en-US" sz="1200" dirty="0">
              <a:solidFill>
                <a:srgbClr val="FF0000"/>
              </a:solidFill>
              <a:latin typeface="+mj-lt"/>
            </a:endParaRPr>
          </a:p>
        </p:txBody>
      </p:sp>
    </p:spTree>
    <p:extLst>
      <p:ext uri="{BB962C8B-B14F-4D97-AF65-F5344CB8AC3E}">
        <p14:creationId xmlns:p14="http://schemas.microsoft.com/office/powerpoint/2010/main" val="288530153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COMET Model</a:t>
            </a:r>
            <a:endParaRPr lang="en-US" dirty="0"/>
          </a:p>
        </p:txBody>
      </p:sp>
      <p:sp>
        <p:nvSpPr>
          <p:cNvPr id="4" name="Date Placeholder 3"/>
          <p:cNvSpPr>
            <a:spLocks noGrp="1"/>
          </p:cNvSpPr>
          <p:nvPr>
            <p:ph type="dt" sz="half" idx="10"/>
          </p:nvPr>
        </p:nvSpPr>
        <p:spPr/>
        <p:txBody>
          <a:bodyPr/>
          <a:lstStyle/>
          <a:p>
            <a:fld id="{1AED7477-F1E8-5F47-8E0F-1EF6BF87EAE9}" type="datetime1">
              <a:rPr lang="en-CA" smtClean="0"/>
              <a:t>12-03-14</a:t>
            </a:fld>
            <a:endParaRPr lang="en-US"/>
          </a:p>
        </p:txBody>
      </p:sp>
      <p:sp>
        <p:nvSpPr>
          <p:cNvPr id="5" name="Slide Number Placeholder 4"/>
          <p:cNvSpPr>
            <a:spLocks noGrp="1"/>
          </p:cNvSpPr>
          <p:nvPr>
            <p:ph type="sldNum" sz="quarter" idx="12"/>
          </p:nvPr>
        </p:nvSpPr>
        <p:spPr/>
        <p:txBody>
          <a:bodyPr/>
          <a:lstStyle/>
          <a:p>
            <a:fld id="{BA9B540C-44DA-4F69-89C9-7C84606640D3}" type="slidenum">
              <a:rPr lang="en-US" smtClean="0"/>
              <a:pPr/>
              <a:t>16</a:t>
            </a:fld>
            <a:endParaRPr lang="en-US"/>
          </a:p>
        </p:txBody>
      </p:sp>
      <p:sp useBgFill="1">
        <p:nvSpPr>
          <p:cNvPr id="6" name="Cloud 5"/>
          <p:cNvSpPr/>
          <p:nvPr/>
        </p:nvSpPr>
        <p:spPr>
          <a:xfrm>
            <a:off x="833695" y="1582667"/>
            <a:ext cx="2947020" cy="2307410"/>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useBgFill="1">
        <p:nvSpPr>
          <p:cNvPr id="7" name="Cloud 6"/>
          <p:cNvSpPr/>
          <p:nvPr/>
        </p:nvSpPr>
        <p:spPr>
          <a:xfrm>
            <a:off x="5426001" y="1582667"/>
            <a:ext cx="2947020" cy="2307410"/>
          </a:xfrm>
          <a:prstGeom prst="cloud">
            <a:avLst/>
          </a:prstGeom>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0" name="Group 24"/>
          <p:cNvGrpSpPr>
            <a:grpSpLocks/>
          </p:cNvGrpSpPr>
          <p:nvPr/>
        </p:nvGrpSpPr>
        <p:grpSpPr bwMode="auto">
          <a:xfrm>
            <a:off x="3218831" y="2409719"/>
            <a:ext cx="914400" cy="808039"/>
            <a:chOff x="3884" y="1584"/>
            <a:chExt cx="576" cy="509"/>
          </a:xfrm>
        </p:grpSpPr>
        <p:sp>
          <p:nvSpPr>
            <p:cNvPr id="11" name="Text Box 5"/>
            <p:cNvSpPr txBox="1">
              <a:spLocks noChangeArrowheads="1"/>
            </p:cNvSpPr>
            <p:nvPr/>
          </p:nvSpPr>
          <p:spPr bwMode="auto">
            <a:xfrm>
              <a:off x="3884" y="1919"/>
              <a:ext cx="576"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rIns="0">
              <a:spAutoFit/>
            </a:bodyPr>
            <a:lstStyle/>
            <a:p>
              <a:pPr algn="ctr">
                <a:defRPr/>
              </a:pPr>
              <a:r>
                <a:rPr lang="en-CA" sz="1200" b="1" dirty="0">
                  <a:latin typeface="+mj-lt"/>
                  <a:cs typeface="+mn-cs"/>
                </a:rPr>
                <a:t>Firewall</a:t>
              </a:r>
              <a:endParaRPr lang="en-US" sz="800" b="1" dirty="0">
                <a:latin typeface="+mj-lt"/>
                <a:cs typeface="+mn-cs"/>
              </a:endParaRPr>
            </a:p>
          </p:txBody>
        </p:sp>
        <p:pic>
          <p:nvPicPr>
            <p:cNvPr id="12" name="Picture 13" descr="firewall_corp_bl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2" y="1584"/>
              <a:ext cx="269"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 name="Group 22"/>
          <p:cNvGrpSpPr>
            <a:grpSpLocks/>
          </p:cNvGrpSpPr>
          <p:nvPr/>
        </p:nvGrpSpPr>
        <p:grpSpPr bwMode="auto">
          <a:xfrm>
            <a:off x="1481550" y="2434615"/>
            <a:ext cx="914400" cy="912815"/>
            <a:chOff x="3956" y="1584"/>
            <a:chExt cx="576" cy="575"/>
          </a:xfrm>
        </p:grpSpPr>
        <p:sp>
          <p:nvSpPr>
            <p:cNvPr id="14" name="Text Box 5"/>
            <p:cNvSpPr txBox="1">
              <a:spLocks noChangeArrowheads="1"/>
            </p:cNvSpPr>
            <p:nvPr/>
          </p:nvSpPr>
          <p:spPr bwMode="auto">
            <a:xfrm>
              <a:off x="3956" y="1868"/>
              <a:ext cx="57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rIns="0">
              <a:spAutoFit/>
            </a:bodyPr>
            <a:lstStyle/>
            <a:p>
              <a:pPr algn="ctr">
                <a:defRPr/>
              </a:pPr>
              <a:r>
                <a:rPr lang="en-CA" sz="1200" b="1" dirty="0" smtClean="0">
                  <a:latin typeface="+mj-lt"/>
                  <a:cs typeface="+mn-cs"/>
                </a:rPr>
                <a:t>NSA A</a:t>
              </a:r>
            </a:p>
            <a:p>
              <a:pPr algn="ctr">
                <a:defRPr/>
              </a:pPr>
              <a:r>
                <a:rPr lang="en-CA" sz="1200" b="1" dirty="0" smtClean="0">
                  <a:latin typeface="+mj-lt"/>
                </a:rPr>
                <a:t>Requester</a:t>
              </a:r>
              <a:endParaRPr lang="en-US" sz="1200" b="1" dirty="0">
                <a:latin typeface="+mj-lt"/>
                <a:cs typeface="+mn-cs"/>
              </a:endParaRPr>
            </a:p>
          </p:txBody>
        </p:sp>
        <p:pic>
          <p:nvPicPr>
            <p:cNvPr id="15" name="Picture 13" descr="rack_server_corp_blu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2" y="1584"/>
              <a:ext cx="421"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 name="Group 15"/>
          <p:cNvGrpSpPr>
            <a:grpSpLocks/>
          </p:cNvGrpSpPr>
          <p:nvPr/>
        </p:nvGrpSpPr>
        <p:grpSpPr bwMode="auto">
          <a:xfrm>
            <a:off x="6697080" y="2431379"/>
            <a:ext cx="914400" cy="912813"/>
            <a:chOff x="3956" y="2736"/>
            <a:chExt cx="576" cy="575"/>
          </a:xfrm>
        </p:grpSpPr>
        <p:sp>
          <p:nvSpPr>
            <p:cNvPr id="17" name="Text Box 9"/>
            <p:cNvSpPr txBox="1">
              <a:spLocks noChangeArrowheads="1"/>
            </p:cNvSpPr>
            <p:nvPr/>
          </p:nvSpPr>
          <p:spPr bwMode="auto">
            <a:xfrm>
              <a:off x="3956" y="3020"/>
              <a:ext cx="57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rIns="0">
              <a:spAutoFit/>
            </a:bodyPr>
            <a:lstStyle/>
            <a:p>
              <a:pPr algn="ctr">
                <a:defRPr/>
              </a:pPr>
              <a:r>
                <a:rPr lang="en-CA" sz="1200" b="1" dirty="0">
                  <a:latin typeface="+mj-lt"/>
                </a:rPr>
                <a:t>NSA </a:t>
              </a:r>
              <a:r>
                <a:rPr lang="en-CA" sz="1200" b="1" dirty="0" smtClean="0">
                  <a:latin typeface="+mj-lt"/>
                </a:rPr>
                <a:t>B</a:t>
              </a:r>
            </a:p>
            <a:p>
              <a:pPr algn="ctr">
                <a:defRPr/>
              </a:pPr>
              <a:r>
                <a:rPr lang="en-CA" sz="1200" b="1" dirty="0" smtClean="0">
                  <a:latin typeface="+mj-lt"/>
                </a:rPr>
                <a:t>Provider</a:t>
              </a:r>
              <a:endParaRPr lang="en-US" sz="1200" b="1" dirty="0">
                <a:latin typeface="+mj-lt"/>
              </a:endParaRPr>
            </a:p>
          </p:txBody>
        </p:sp>
        <p:pic>
          <p:nvPicPr>
            <p:cNvPr id="18" name="Picture 17" descr="rack_server_corp_r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2" y="2736"/>
              <a:ext cx="421"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8" name="TextBox 27"/>
          <p:cNvSpPr txBox="1"/>
          <p:nvPr/>
        </p:nvSpPr>
        <p:spPr>
          <a:xfrm>
            <a:off x="586172" y="3975010"/>
            <a:ext cx="7957106" cy="2554545"/>
          </a:xfrm>
          <a:prstGeom prst="rect">
            <a:avLst/>
          </a:prstGeom>
          <a:noFill/>
        </p:spPr>
        <p:txBody>
          <a:bodyPr wrap="square" rtlCol="0">
            <a:spAutoFit/>
          </a:bodyPr>
          <a:lstStyle/>
          <a:p>
            <a:pPr marL="285750" indent="-285750">
              <a:buFont typeface="Arial"/>
              <a:buChar char="•"/>
            </a:pPr>
            <a:r>
              <a:rPr lang="en-US" sz="1600" dirty="0" smtClean="0">
                <a:latin typeface="+mj-lt"/>
              </a:rPr>
              <a:t>Provider “NSA A” exposes publically accessible HTTP port.</a:t>
            </a:r>
          </a:p>
          <a:p>
            <a:pPr marL="285750" indent="-285750">
              <a:buFont typeface="Arial"/>
              <a:buChar char="•"/>
            </a:pPr>
            <a:r>
              <a:rPr lang="en-US" sz="1600" dirty="0" smtClean="0">
                <a:latin typeface="+mj-lt"/>
              </a:rPr>
              <a:t>Requester-only “NSA B” issues requests using standard HTTP request/response model.</a:t>
            </a:r>
          </a:p>
          <a:p>
            <a:pPr marL="285750" indent="-285750">
              <a:buFont typeface="Arial"/>
              <a:buChar char="•"/>
            </a:pPr>
            <a:r>
              <a:rPr lang="en-US" sz="1600" dirty="0">
                <a:latin typeface="+mj-lt"/>
              </a:rPr>
              <a:t>“NSA B” </a:t>
            </a:r>
            <a:r>
              <a:rPr lang="en-US" sz="1600" dirty="0" smtClean="0">
                <a:latin typeface="+mj-lt"/>
              </a:rPr>
              <a:t>requests URL for dedicated forwarding discriminator (FD) matching supplied filtering criteria.</a:t>
            </a:r>
          </a:p>
          <a:p>
            <a:pPr marL="285750" indent="-285750">
              <a:buFont typeface="Arial"/>
              <a:buChar char="•"/>
            </a:pPr>
            <a:r>
              <a:rPr lang="en-US" sz="1600" dirty="0" smtClean="0">
                <a:latin typeface="+mj-lt"/>
              </a:rPr>
              <a:t>“NSA B” does an HTTP long duration GET on the FD.</a:t>
            </a:r>
          </a:p>
          <a:p>
            <a:pPr marL="285750" indent="-285750">
              <a:buFont typeface="Arial"/>
              <a:buChar char="•"/>
            </a:pPr>
            <a:r>
              <a:rPr lang="en-US" sz="1600" dirty="0" smtClean="0">
                <a:latin typeface="+mj-lt"/>
              </a:rPr>
              <a:t>“</a:t>
            </a:r>
            <a:r>
              <a:rPr lang="en-US" sz="1600" dirty="0">
                <a:latin typeface="+mj-lt"/>
              </a:rPr>
              <a:t>NSA A” </a:t>
            </a:r>
            <a:r>
              <a:rPr lang="en-US" sz="1600" dirty="0" smtClean="0">
                <a:latin typeface="+mj-lt"/>
              </a:rPr>
              <a:t>streams messages matching filter criteria (confirmed, failed, and event messages) over the FD HTTP socket.</a:t>
            </a:r>
          </a:p>
          <a:p>
            <a:pPr marL="285750" indent="-285750">
              <a:buFont typeface="Arial"/>
              <a:buChar char="•"/>
            </a:pPr>
            <a:r>
              <a:rPr lang="en-US" sz="1600" dirty="0" smtClean="0">
                <a:latin typeface="+mj-lt"/>
              </a:rPr>
              <a:t>Firewall safe since “NSA B” is creating out-bound socket request to a publically accessible port, and there is no longer a need for </a:t>
            </a:r>
            <a:r>
              <a:rPr lang="en-US" sz="1600" dirty="0" err="1" smtClean="0">
                <a:latin typeface="+mj-lt"/>
              </a:rPr>
              <a:t>replyTo</a:t>
            </a:r>
            <a:r>
              <a:rPr lang="en-US" sz="1600" dirty="0" smtClean="0">
                <a:latin typeface="+mj-lt"/>
              </a:rPr>
              <a:t> field.</a:t>
            </a:r>
          </a:p>
        </p:txBody>
      </p:sp>
      <p:sp>
        <p:nvSpPr>
          <p:cNvPr id="29" name="TextBox 28"/>
          <p:cNvSpPr txBox="1"/>
          <p:nvPr/>
        </p:nvSpPr>
        <p:spPr>
          <a:xfrm>
            <a:off x="1310815" y="2121840"/>
            <a:ext cx="1324739" cy="253916"/>
          </a:xfrm>
          <a:prstGeom prst="rect">
            <a:avLst/>
          </a:prstGeom>
          <a:noFill/>
        </p:spPr>
        <p:txBody>
          <a:bodyPr wrap="none" rtlCol="0">
            <a:spAutoFit/>
          </a:bodyPr>
          <a:lstStyle/>
          <a:p>
            <a:r>
              <a:rPr lang="en-US" sz="1050" dirty="0" smtClean="0">
                <a:latin typeface="+mj-lt"/>
              </a:rPr>
              <a:t>Private IP address</a:t>
            </a:r>
            <a:endParaRPr lang="en-US" sz="1050" dirty="0">
              <a:latin typeface="+mj-lt"/>
            </a:endParaRPr>
          </a:p>
        </p:txBody>
      </p:sp>
      <p:sp>
        <p:nvSpPr>
          <p:cNvPr id="30" name="TextBox 29"/>
          <p:cNvSpPr txBox="1"/>
          <p:nvPr/>
        </p:nvSpPr>
        <p:spPr>
          <a:xfrm>
            <a:off x="6429954" y="2121840"/>
            <a:ext cx="1272272" cy="253916"/>
          </a:xfrm>
          <a:prstGeom prst="rect">
            <a:avLst/>
          </a:prstGeom>
          <a:noFill/>
        </p:spPr>
        <p:txBody>
          <a:bodyPr wrap="none" rtlCol="0">
            <a:spAutoFit/>
          </a:bodyPr>
          <a:lstStyle/>
          <a:p>
            <a:r>
              <a:rPr lang="en-US" sz="1050" dirty="0" smtClean="0">
                <a:latin typeface="+mj-lt"/>
              </a:rPr>
              <a:t>Public IP address</a:t>
            </a:r>
            <a:endParaRPr lang="en-US" sz="1050" dirty="0">
              <a:latin typeface="+mj-lt"/>
            </a:endParaRPr>
          </a:p>
        </p:txBody>
      </p:sp>
      <p:sp>
        <p:nvSpPr>
          <p:cNvPr id="3" name="Striped Right Arrow 2"/>
          <p:cNvSpPr/>
          <p:nvPr/>
        </p:nvSpPr>
        <p:spPr>
          <a:xfrm>
            <a:off x="2341675" y="2572766"/>
            <a:ext cx="4421780" cy="428372"/>
          </a:xfrm>
          <a:prstGeom prst="stripedRightArrow">
            <a:avLst/>
          </a:prstGeom>
          <a:solidFill>
            <a:schemeClr val="accent1">
              <a:alpha val="50000"/>
            </a:schemeClr>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0" name="Straight Arrow Connector 19"/>
          <p:cNvCxnSpPr/>
          <p:nvPr/>
        </p:nvCxnSpPr>
        <p:spPr>
          <a:xfrm flipV="1">
            <a:off x="2287400" y="2522703"/>
            <a:ext cx="4476055" cy="324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3989369" y="2162095"/>
            <a:ext cx="1398925" cy="276999"/>
          </a:xfrm>
          <a:prstGeom prst="rect">
            <a:avLst/>
          </a:prstGeom>
          <a:noFill/>
        </p:spPr>
        <p:txBody>
          <a:bodyPr wrap="none" rtlCol="0">
            <a:spAutoFit/>
          </a:bodyPr>
          <a:lstStyle/>
          <a:p>
            <a:r>
              <a:rPr lang="en-US" sz="1200" i="1" dirty="0" err="1" smtClean="0">
                <a:solidFill>
                  <a:srgbClr val="FF0000"/>
                </a:solidFill>
                <a:latin typeface="+mj-lt"/>
              </a:rPr>
              <a:t>ReserveRequest</a:t>
            </a:r>
            <a:endParaRPr lang="en-US" sz="1200" i="1" dirty="0">
              <a:solidFill>
                <a:srgbClr val="FF0000"/>
              </a:solidFill>
              <a:latin typeface="+mj-lt"/>
            </a:endParaRPr>
          </a:p>
        </p:txBody>
      </p:sp>
      <p:cxnSp>
        <p:nvCxnSpPr>
          <p:cNvPr id="25" name="Straight Arrow Connector 24"/>
          <p:cNvCxnSpPr/>
          <p:nvPr/>
        </p:nvCxnSpPr>
        <p:spPr>
          <a:xfrm flipH="1">
            <a:off x="2287401" y="2765190"/>
            <a:ext cx="4476054"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3954141" y="2818777"/>
            <a:ext cx="1562474" cy="276999"/>
          </a:xfrm>
          <a:prstGeom prst="rect">
            <a:avLst/>
          </a:prstGeom>
        </p:spPr>
        <p:txBody>
          <a:bodyPr wrap="none">
            <a:spAutoFit/>
          </a:bodyPr>
          <a:lstStyle/>
          <a:p>
            <a:r>
              <a:rPr lang="en-US" sz="1200" i="1" dirty="0" err="1" smtClean="0">
                <a:solidFill>
                  <a:srgbClr val="FF0000"/>
                </a:solidFill>
                <a:latin typeface="+mj-lt"/>
              </a:rPr>
              <a:t>ReserveConfirmed</a:t>
            </a:r>
            <a:endParaRPr lang="en-US" sz="1200" dirty="0">
              <a:solidFill>
                <a:srgbClr val="FF0000"/>
              </a:solidFill>
              <a:latin typeface="+mj-lt"/>
            </a:endParaRPr>
          </a:p>
        </p:txBody>
      </p:sp>
    </p:spTree>
    <p:extLst>
      <p:ext uri="{BB962C8B-B14F-4D97-AF65-F5344CB8AC3E}">
        <p14:creationId xmlns:p14="http://schemas.microsoft.com/office/powerpoint/2010/main" val="335772147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Firewall Problem</a:t>
            </a:r>
            <a:endParaRPr lang="en-US" dirty="0"/>
          </a:p>
        </p:txBody>
      </p:sp>
      <p:sp>
        <p:nvSpPr>
          <p:cNvPr id="4" name="Date Placeholder 3"/>
          <p:cNvSpPr>
            <a:spLocks noGrp="1"/>
          </p:cNvSpPr>
          <p:nvPr>
            <p:ph type="dt" sz="half" idx="10"/>
          </p:nvPr>
        </p:nvSpPr>
        <p:spPr/>
        <p:txBody>
          <a:bodyPr/>
          <a:lstStyle/>
          <a:p>
            <a:fld id="{1AED7477-F1E8-5F47-8E0F-1EF6BF87EAE9}" type="datetime1">
              <a:rPr lang="en-CA" smtClean="0"/>
              <a:t>12-03-14</a:t>
            </a:fld>
            <a:endParaRPr lang="en-US"/>
          </a:p>
        </p:txBody>
      </p:sp>
      <p:sp>
        <p:nvSpPr>
          <p:cNvPr id="5" name="Slide Number Placeholder 4"/>
          <p:cNvSpPr>
            <a:spLocks noGrp="1"/>
          </p:cNvSpPr>
          <p:nvPr>
            <p:ph type="sldNum" sz="quarter" idx="12"/>
          </p:nvPr>
        </p:nvSpPr>
        <p:spPr/>
        <p:txBody>
          <a:bodyPr/>
          <a:lstStyle/>
          <a:p>
            <a:fld id="{BA9B540C-44DA-4F69-89C9-7C84606640D3}" type="slidenum">
              <a:rPr lang="en-US" smtClean="0"/>
              <a:pPr/>
              <a:t>2</a:t>
            </a:fld>
            <a:endParaRPr lang="en-US"/>
          </a:p>
        </p:txBody>
      </p:sp>
      <p:sp useBgFill="1">
        <p:nvSpPr>
          <p:cNvPr id="6" name="Cloud 5"/>
          <p:cNvSpPr/>
          <p:nvPr/>
        </p:nvSpPr>
        <p:spPr>
          <a:xfrm>
            <a:off x="833695" y="1832355"/>
            <a:ext cx="2947020" cy="2307410"/>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useBgFill="1">
        <p:nvSpPr>
          <p:cNvPr id="7" name="Cloud 6"/>
          <p:cNvSpPr/>
          <p:nvPr/>
        </p:nvSpPr>
        <p:spPr>
          <a:xfrm>
            <a:off x="5426001" y="1832355"/>
            <a:ext cx="2947020" cy="2307410"/>
          </a:xfrm>
          <a:prstGeom prst="cloud">
            <a:avLst/>
          </a:prstGeom>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0" name="Group 24"/>
          <p:cNvGrpSpPr>
            <a:grpSpLocks/>
          </p:cNvGrpSpPr>
          <p:nvPr/>
        </p:nvGrpSpPr>
        <p:grpSpPr bwMode="auto">
          <a:xfrm>
            <a:off x="3218831" y="2659407"/>
            <a:ext cx="914400" cy="808039"/>
            <a:chOff x="3884" y="1584"/>
            <a:chExt cx="576" cy="509"/>
          </a:xfrm>
        </p:grpSpPr>
        <p:sp>
          <p:nvSpPr>
            <p:cNvPr id="11" name="Text Box 5"/>
            <p:cNvSpPr txBox="1">
              <a:spLocks noChangeArrowheads="1"/>
            </p:cNvSpPr>
            <p:nvPr/>
          </p:nvSpPr>
          <p:spPr bwMode="auto">
            <a:xfrm>
              <a:off x="3884" y="1919"/>
              <a:ext cx="576"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rIns="0">
              <a:spAutoFit/>
            </a:bodyPr>
            <a:lstStyle/>
            <a:p>
              <a:pPr algn="ctr">
                <a:defRPr/>
              </a:pPr>
              <a:r>
                <a:rPr lang="en-CA" sz="1200" b="1" dirty="0">
                  <a:latin typeface="+mj-lt"/>
                  <a:cs typeface="+mn-cs"/>
                </a:rPr>
                <a:t>Firewall</a:t>
              </a:r>
              <a:endParaRPr lang="en-US" sz="800" b="1" dirty="0">
                <a:latin typeface="+mj-lt"/>
                <a:cs typeface="+mn-cs"/>
              </a:endParaRPr>
            </a:p>
          </p:txBody>
        </p:sp>
        <p:pic>
          <p:nvPicPr>
            <p:cNvPr id="12" name="Picture 13" descr="firewall_corp_bl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2" y="1584"/>
              <a:ext cx="269"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 name="Group 22"/>
          <p:cNvGrpSpPr>
            <a:grpSpLocks/>
          </p:cNvGrpSpPr>
          <p:nvPr/>
        </p:nvGrpSpPr>
        <p:grpSpPr bwMode="auto">
          <a:xfrm>
            <a:off x="1481550" y="2684303"/>
            <a:ext cx="914400" cy="912815"/>
            <a:chOff x="3956" y="1584"/>
            <a:chExt cx="576" cy="575"/>
          </a:xfrm>
        </p:grpSpPr>
        <p:sp>
          <p:nvSpPr>
            <p:cNvPr id="14" name="Text Box 5"/>
            <p:cNvSpPr txBox="1">
              <a:spLocks noChangeArrowheads="1"/>
            </p:cNvSpPr>
            <p:nvPr/>
          </p:nvSpPr>
          <p:spPr bwMode="auto">
            <a:xfrm>
              <a:off x="3956" y="1868"/>
              <a:ext cx="57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rIns="0">
              <a:spAutoFit/>
            </a:bodyPr>
            <a:lstStyle/>
            <a:p>
              <a:pPr algn="ctr">
                <a:defRPr/>
              </a:pPr>
              <a:r>
                <a:rPr lang="en-CA" sz="1200" b="1" dirty="0" smtClean="0">
                  <a:latin typeface="+mj-lt"/>
                  <a:cs typeface="+mn-cs"/>
                </a:rPr>
                <a:t>NSA A</a:t>
              </a:r>
            </a:p>
            <a:p>
              <a:pPr algn="ctr">
                <a:defRPr/>
              </a:pPr>
              <a:r>
                <a:rPr lang="en-CA" sz="1200" b="1" dirty="0" smtClean="0">
                  <a:latin typeface="+mj-lt"/>
                </a:rPr>
                <a:t>Requester</a:t>
              </a:r>
              <a:endParaRPr lang="en-US" sz="1200" b="1" dirty="0">
                <a:latin typeface="+mj-lt"/>
                <a:cs typeface="+mn-cs"/>
              </a:endParaRPr>
            </a:p>
          </p:txBody>
        </p:sp>
        <p:pic>
          <p:nvPicPr>
            <p:cNvPr id="15" name="Picture 13" descr="rack_server_corp_blu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2" y="1584"/>
              <a:ext cx="421"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 name="Group 15"/>
          <p:cNvGrpSpPr>
            <a:grpSpLocks/>
          </p:cNvGrpSpPr>
          <p:nvPr/>
        </p:nvGrpSpPr>
        <p:grpSpPr bwMode="auto">
          <a:xfrm>
            <a:off x="6697080" y="2681067"/>
            <a:ext cx="914400" cy="912813"/>
            <a:chOff x="3956" y="2736"/>
            <a:chExt cx="576" cy="575"/>
          </a:xfrm>
        </p:grpSpPr>
        <p:sp>
          <p:nvSpPr>
            <p:cNvPr id="17" name="Text Box 9"/>
            <p:cNvSpPr txBox="1">
              <a:spLocks noChangeArrowheads="1"/>
            </p:cNvSpPr>
            <p:nvPr/>
          </p:nvSpPr>
          <p:spPr bwMode="auto">
            <a:xfrm>
              <a:off x="3956" y="3020"/>
              <a:ext cx="57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rIns="0">
              <a:spAutoFit/>
            </a:bodyPr>
            <a:lstStyle/>
            <a:p>
              <a:pPr algn="ctr">
                <a:defRPr/>
              </a:pPr>
              <a:r>
                <a:rPr lang="en-CA" sz="1200" b="1" dirty="0">
                  <a:latin typeface="+mj-lt"/>
                </a:rPr>
                <a:t>NSA </a:t>
              </a:r>
              <a:r>
                <a:rPr lang="en-CA" sz="1200" b="1" dirty="0" smtClean="0">
                  <a:latin typeface="+mj-lt"/>
                </a:rPr>
                <a:t>B</a:t>
              </a:r>
            </a:p>
            <a:p>
              <a:pPr algn="ctr">
                <a:defRPr/>
              </a:pPr>
              <a:r>
                <a:rPr lang="en-CA" sz="1200" b="1" dirty="0" smtClean="0">
                  <a:latin typeface="+mj-lt"/>
                </a:rPr>
                <a:t>Provider</a:t>
              </a:r>
              <a:endParaRPr lang="en-US" sz="1200" b="1" dirty="0">
                <a:latin typeface="+mj-lt"/>
              </a:endParaRPr>
            </a:p>
          </p:txBody>
        </p:sp>
        <p:pic>
          <p:nvPicPr>
            <p:cNvPr id="18" name="Picture 17" descr="rack_server_corp_r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2" y="2736"/>
              <a:ext cx="421"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20" name="Straight Arrow Connector 19"/>
          <p:cNvCxnSpPr>
            <a:stCxn id="15" idx="3"/>
            <a:endCxn id="18" idx="1"/>
          </p:cNvCxnSpPr>
          <p:nvPr/>
        </p:nvCxnSpPr>
        <p:spPr>
          <a:xfrm flipV="1">
            <a:off x="2270538" y="2884265"/>
            <a:ext cx="4547192" cy="3239"/>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3938983" y="2607266"/>
            <a:ext cx="1398925" cy="276999"/>
          </a:xfrm>
          <a:prstGeom prst="rect">
            <a:avLst/>
          </a:prstGeom>
          <a:noFill/>
        </p:spPr>
        <p:txBody>
          <a:bodyPr wrap="none" rtlCol="0">
            <a:spAutoFit/>
          </a:bodyPr>
          <a:lstStyle/>
          <a:p>
            <a:r>
              <a:rPr lang="en-US" sz="1200" i="1" dirty="0" err="1" smtClean="0">
                <a:latin typeface="+mj-lt"/>
              </a:rPr>
              <a:t>ReserveRequest</a:t>
            </a:r>
            <a:endParaRPr lang="en-US" sz="1200" i="1" dirty="0">
              <a:latin typeface="+mj-lt"/>
            </a:endParaRPr>
          </a:p>
        </p:txBody>
      </p:sp>
      <p:cxnSp>
        <p:nvCxnSpPr>
          <p:cNvPr id="23" name="Straight Arrow Connector 22"/>
          <p:cNvCxnSpPr/>
          <p:nvPr/>
        </p:nvCxnSpPr>
        <p:spPr>
          <a:xfrm flipH="1">
            <a:off x="3938983" y="3087465"/>
            <a:ext cx="2878747" cy="1"/>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4440166" y="3160083"/>
            <a:ext cx="1562474" cy="276999"/>
          </a:xfrm>
          <a:prstGeom prst="rect">
            <a:avLst/>
          </a:prstGeom>
        </p:spPr>
        <p:txBody>
          <a:bodyPr wrap="none">
            <a:spAutoFit/>
          </a:bodyPr>
          <a:lstStyle/>
          <a:p>
            <a:r>
              <a:rPr lang="en-US" sz="1200" i="1" dirty="0" err="1" smtClean="0">
                <a:latin typeface="+mj-lt"/>
              </a:rPr>
              <a:t>ReserveConfirmed</a:t>
            </a:r>
            <a:endParaRPr lang="en-US" sz="1200" dirty="0">
              <a:latin typeface="+mj-lt"/>
            </a:endParaRPr>
          </a:p>
        </p:txBody>
      </p:sp>
      <p:sp>
        <p:nvSpPr>
          <p:cNvPr id="27" name="Multiply 26"/>
          <p:cNvSpPr/>
          <p:nvPr/>
        </p:nvSpPr>
        <p:spPr>
          <a:xfrm>
            <a:off x="3747766" y="2979211"/>
            <a:ext cx="220299" cy="222985"/>
          </a:xfrm>
          <a:prstGeom prst="mathMultiply">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p:cNvSpPr txBox="1"/>
          <p:nvPr/>
        </p:nvSpPr>
        <p:spPr>
          <a:xfrm>
            <a:off x="1068464" y="4246410"/>
            <a:ext cx="6868821" cy="2308324"/>
          </a:xfrm>
          <a:prstGeom prst="rect">
            <a:avLst/>
          </a:prstGeom>
          <a:noFill/>
        </p:spPr>
        <p:txBody>
          <a:bodyPr wrap="square" rtlCol="0">
            <a:spAutoFit/>
          </a:bodyPr>
          <a:lstStyle/>
          <a:p>
            <a:pPr marL="285750" indent="-285750">
              <a:buFont typeface="Arial"/>
              <a:buChar char="•"/>
            </a:pPr>
            <a:r>
              <a:rPr lang="en-US" sz="1600" dirty="0" smtClean="0">
                <a:latin typeface="+mj-lt"/>
              </a:rPr>
              <a:t>“NSA A” behind firewall issues HTTP </a:t>
            </a:r>
            <a:r>
              <a:rPr lang="en-US" sz="1600" dirty="0" err="1" smtClean="0">
                <a:latin typeface="+mj-lt"/>
              </a:rPr>
              <a:t>ReserveRequest</a:t>
            </a:r>
            <a:r>
              <a:rPr lang="en-US" sz="1600" dirty="0" smtClean="0">
                <a:latin typeface="+mj-lt"/>
              </a:rPr>
              <a:t> to “NSA B” on the public network.</a:t>
            </a:r>
          </a:p>
          <a:p>
            <a:pPr marL="285750" indent="-285750">
              <a:buFont typeface="Arial"/>
              <a:buChar char="•"/>
            </a:pPr>
            <a:r>
              <a:rPr lang="en-US" sz="1600" dirty="0" smtClean="0">
                <a:latin typeface="+mj-lt"/>
              </a:rPr>
              <a:t>“NSA A” populates private IP address into </a:t>
            </a:r>
            <a:r>
              <a:rPr lang="en-US" sz="1600" dirty="0" err="1" smtClean="0">
                <a:latin typeface="+mj-lt"/>
              </a:rPr>
              <a:t>replyTo</a:t>
            </a:r>
            <a:r>
              <a:rPr lang="en-US" sz="1600" dirty="0" smtClean="0">
                <a:latin typeface="+mj-lt"/>
              </a:rPr>
              <a:t> field for response.</a:t>
            </a:r>
          </a:p>
          <a:p>
            <a:pPr marL="285750" indent="-285750">
              <a:buFont typeface="Arial"/>
              <a:buChar char="•"/>
            </a:pPr>
            <a:r>
              <a:rPr lang="en-US" sz="1600" dirty="0" smtClean="0">
                <a:latin typeface="+mj-lt"/>
              </a:rPr>
              <a:t>Firewall NATs HTTP request and passes on to “NSA B” but does not NAT the private IP address since this is embedded in the SOAP message.</a:t>
            </a:r>
          </a:p>
          <a:p>
            <a:pPr marL="285750" indent="-285750">
              <a:buFont typeface="Arial"/>
              <a:buChar char="•"/>
            </a:pPr>
            <a:r>
              <a:rPr lang="en-US" sz="1600" dirty="0" smtClean="0">
                <a:latin typeface="+mj-lt"/>
              </a:rPr>
              <a:t>“NSA B” cannot reach the private IP address to deliver the </a:t>
            </a:r>
            <a:r>
              <a:rPr lang="en-US" sz="1600" dirty="0" err="1" smtClean="0">
                <a:latin typeface="+mj-lt"/>
              </a:rPr>
              <a:t>ReserveConfirmed</a:t>
            </a:r>
            <a:r>
              <a:rPr lang="en-US" sz="1600" dirty="0" smtClean="0">
                <a:latin typeface="+mj-lt"/>
              </a:rPr>
              <a:t> message.</a:t>
            </a:r>
          </a:p>
        </p:txBody>
      </p:sp>
      <p:sp>
        <p:nvSpPr>
          <p:cNvPr id="29" name="TextBox 28"/>
          <p:cNvSpPr txBox="1"/>
          <p:nvPr/>
        </p:nvSpPr>
        <p:spPr>
          <a:xfrm>
            <a:off x="1310815" y="2371528"/>
            <a:ext cx="1324739" cy="253916"/>
          </a:xfrm>
          <a:prstGeom prst="rect">
            <a:avLst/>
          </a:prstGeom>
          <a:noFill/>
        </p:spPr>
        <p:txBody>
          <a:bodyPr wrap="none" rtlCol="0">
            <a:spAutoFit/>
          </a:bodyPr>
          <a:lstStyle/>
          <a:p>
            <a:r>
              <a:rPr lang="en-US" sz="1050" dirty="0" smtClean="0">
                <a:latin typeface="+mj-lt"/>
              </a:rPr>
              <a:t>Private IP address</a:t>
            </a:r>
            <a:endParaRPr lang="en-US" sz="1050" dirty="0">
              <a:latin typeface="+mj-lt"/>
            </a:endParaRPr>
          </a:p>
        </p:txBody>
      </p:sp>
      <p:sp>
        <p:nvSpPr>
          <p:cNvPr id="30" name="TextBox 29"/>
          <p:cNvSpPr txBox="1"/>
          <p:nvPr/>
        </p:nvSpPr>
        <p:spPr>
          <a:xfrm>
            <a:off x="6429954" y="2371528"/>
            <a:ext cx="1272272" cy="253916"/>
          </a:xfrm>
          <a:prstGeom prst="rect">
            <a:avLst/>
          </a:prstGeom>
          <a:noFill/>
        </p:spPr>
        <p:txBody>
          <a:bodyPr wrap="none" rtlCol="0">
            <a:spAutoFit/>
          </a:bodyPr>
          <a:lstStyle/>
          <a:p>
            <a:r>
              <a:rPr lang="en-US" sz="1050" dirty="0" smtClean="0">
                <a:latin typeface="+mj-lt"/>
              </a:rPr>
              <a:t>Public IP address</a:t>
            </a:r>
            <a:endParaRPr lang="en-US" sz="1050" dirty="0">
              <a:latin typeface="+mj-lt"/>
            </a:endParaRPr>
          </a:p>
        </p:txBody>
      </p:sp>
    </p:spTree>
    <p:extLst>
      <p:ext uri="{BB962C8B-B14F-4D97-AF65-F5344CB8AC3E}">
        <p14:creationId xmlns:p14="http://schemas.microsoft.com/office/powerpoint/2010/main" val="177186307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 Gets Worse</a:t>
            </a:r>
            <a:endParaRPr lang="en-US" dirty="0"/>
          </a:p>
        </p:txBody>
      </p:sp>
      <p:sp>
        <p:nvSpPr>
          <p:cNvPr id="4" name="Date Placeholder 3"/>
          <p:cNvSpPr>
            <a:spLocks noGrp="1"/>
          </p:cNvSpPr>
          <p:nvPr>
            <p:ph type="dt" sz="half" idx="10"/>
          </p:nvPr>
        </p:nvSpPr>
        <p:spPr/>
        <p:txBody>
          <a:bodyPr/>
          <a:lstStyle/>
          <a:p>
            <a:fld id="{1AED7477-F1E8-5F47-8E0F-1EF6BF87EAE9}" type="datetime1">
              <a:rPr lang="en-CA" smtClean="0"/>
              <a:t>12-03-14</a:t>
            </a:fld>
            <a:endParaRPr lang="en-US"/>
          </a:p>
        </p:txBody>
      </p:sp>
      <p:sp>
        <p:nvSpPr>
          <p:cNvPr id="5" name="Slide Number Placeholder 4"/>
          <p:cNvSpPr>
            <a:spLocks noGrp="1"/>
          </p:cNvSpPr>
          <p:nvPr>
            <p:ph type="sldNum" sz="quarter" idx="12"/>
          </p:nvPr>
        </p:nvSpPr>
        <p:spPr/>
        <p:txBody>
          <a:bodyPr/>
          <a:lstStyle/>
          <a:p>
            <a:fld id="{BA9B540C-44DA-4F69-89C9-7C84606640D3}" type="slidenum">
              <a:rPr lang="en-US" smtClean="0"/>
              <a:pPr/>
              <a:t>3</a:t>
            </a:fld>
            <a:endParaRPr lang="en-US"/>
          </a:p>
        </p:txBody>
      </p:sp>
      <p:sp useBgFill="1">
        <p:nvSpPr>
          <p:cNvPr id="6" name="Cloud 5"/>
          <p:cNvSpPr/>
          <p:nvPr/>
        </p:nvSpPr>
        <p:spPr>
          <a:xfrm>
            <a:off x="833695" y="1832355"/>
            <a:ext cx="2947020" cy="2307410"/>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useBgFill="1">
        <p:nvSpPr>
          <p:cNvPr id="7" name="Cloud 6"/>
          <p:cNvSpPr/>
          <p:nvPr/>
        </p:nvSpPr>
        <p:spPr>
          <a:xfrm>
            <a:off x="5426001" y="1832355"/>
            <a:ext cx="2947020" cy="2307410"/>
          </a:xfrm>
          <a:prstGeom prst="cloud">
            <a:avLst/>
          </a:prstGeom>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0" name="Group 24"/>
          <p:cNvGrpSpPr>
            <a:grpSpLocks/>
          </p:cNvGrpSpPr>
          <p:nvPr/>
        </p:nvGrpSpPr>
        <p:grpSpPr bwMode="auto">
          <a:xfrm>
            <a:off x="3218831" y="2659407"/>
            <a:ext cx="914400" cy="808039"/>
            <a:chOff x="3884" y="1584"/>
            <a:chExt cx="576" cy="509"/>
          </a:xfrm>
        </p:grpSpPr>
        <p:sp>
          <p:nvSpPr>
            <p:cNvPr id="11" name="Text Box 5"/>
            <p:cNvSpPr txBox="1">
              <a:spLocks noChangeArrowheads="1"/>
            </p:cNvSpPr>
            <p:nvPr/>
          </p:nvSpPr>
          <p:spPr bwMode="auto">
            <a:xfrm>
              <a:off x="3884" y="1919"/>
              <a:ext cx="576"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rIns="0">
              <a:spAutoFit/>
            </a:bodyPr>
            <a:lstStyle/>
            <a:p>
              <a:pPr algn="ctr">
                <a:defRPr/>
              </a:pPr>
              <a:r>
                <a:rPr lang="en-CA" sz="1200" b="1" dirty="0">
                  <a:latin typeface="+mj-lt"/>
                  <a:cs typeface="+mn-cs"/>
                </a:rPr>
                <a:t>Firewall</a:t>
              </a:r>
              <a:endParaRPr lang="en-US" sz="800" b="1" dirty="0">
                <a:latin typeface="+mj-lt"/>
                <a:cs typeface="+mn-cs"/>
              </a:endParaRPr>
            </a:p>
          </p:txBody>
        </p:sp>
        <p:pic>
          <p:nvPicPr>
            <p:cNvPr id="12" name="Picture 13" descr="firewall_corp_bl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2" y="1584"/>
              <a:ext cx="269"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 name="Group 22"/>
          <p:cNvGrpSpPr>
            <a:grpSpLocks/>
          </p:cNvGrpSpPr>
          <p:nvPr/>
        </p:nvGrpSpPr>
        <p:grpSpPr bwMode="auto">
          <a:xfrm>
            <a:off x="1481550" y="2684303"/>
            <a:ext cx="914400" cy="727077"/>
            <a:chOff x="3956" y="1584"/>
            <a:chExt cx="576" cy="458"/>
          </a:xfrm>
        </p:grpSpPr>
        <p:sp>
          <p:nvSpPr>
            <p:cNvPr id="14" name="Text Box 5"/>
            <p:cNvSpPr txBox="1">
              <a:spLocks noChangeArrowheads="1"/>
            </p:cNvSpPr>
            <p:nvPr/>
          </p:nvSpPr>
          <p:spPr bwMode="auto">
            <a:xfrm>
              <a:off x="3956" y="1868"/>
              <a:ext cx="576"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rIns="0">
              <a:spAutoFit/>
            </a:bodyPr>
            <a:lstStyle/>
            <a:p>
              <a:pPr algn="ctr">
                <a:defRPr/>
              </a:pPr>
              <a:r>
                <a:rPr lang="en-CA" sz="1200" b="1" dirty="0" smtClean="0">
                  <a:latin typeface="+mj-lt"/>
                  <a:cs typeface="+mn-cs"/>
                </a:rPr>
                <a:t>NSA A</a:t>
              </a:r>
              <a:endParaRPr lang="en-US" sz="1200" b="1" dirty="0">
                <a:latin typeface="+mj-lt"/>
                <a:cs typeface="+mn-cs"/>
              </a:endParaRPr>
            </a:p>
          </p:txBody>
        </p:sp>
        <p:pic>
          <p:nvPicPr>
            <p:cNvPr id="15" name="Picture 13" descr="rack_server_corp_blu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2" y="1584"/>
              <a:ext cx="421"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 name="Group 15"/>
          <p:cNvGrpSpPr>
            <a:grpSpLocks/>
          </p:cNvGrpSpPr>
          <p:nvPr/>
        </p:nvGrpSpPr>
        <p:grpSpPr bwMode="auto">
          <a:xfrm>
            <a:off x="6697080" y="2681065"/>
            <a:ext cx="914400" cy="727075"/>
            <a:chOff x="3956" y="2736"/>
            <a:chExt cx="576" cy="458"/>
          </a:xfrm>
        </p:grpSpPr>
        <p:sp>
          <p:nvSpPr>
            <p:cNvPr id="17" name="Text Box 9"/>
            <p:cNvSpPr txBox="1">
              <a:spLocks noChangeArrowheads="1"/>
            </p:cNvSpPr>
            <p:nvPr/>
          </p:nvSpPr>
          <p:spPr bwMode="auto">
            <a:xfrm>
              <a:off x="3956" y="3020"/>
              <a:ext cx="576"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rIns="0">
              <a:spAutoFit/>
            </a:bodyPr>
            <a:lstStyle/>
            <a:p>
              <a:pPr algn="ctr">
                <a:defRPr/>
              </a:pPr>
              <a:r>
                <a:rPr lang="en-CA" sz="1200" b="1" dirty="0">
                  <a:latin typeface="+mj-lt"/>
                </a:rPr>
                <a:t>NSA </a:t>
              </a:r>
              <a:r>
                <a:rPr lang="en-CA" sz="1200" b="1" dirty="0" smtClean="0">
                  <a:latin typeface="+mj-lt"/>
                </a:rPr>
                <a:t>B</a:t>
              </a:r>
              <a:endParaRPr lang="en-US" sz="1200" b="1" dirty="0">
                <a:latin typeface="+mj-lt"/>
              </a:endParaRPr>
            </a:p>
          </p:txBody>
        </p:sp>
        <p:pic>
          <p:nvPicPr>
            <p:cNvPr id="18" name="Picture 17" descr="rack_server_corp_r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2" y="2736"/>
              <a:ext cx="421"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2" name="TextBox 21"/>
          <p:cNvSpPr txBox="1"/>
          <p:nvPr/>
        </p:nvSpPr>
        <p:spPr>
          <a:xfrm>
            <a:off x="4077891" y="2607266"/>
            <a:ext cx="1398925" cy="276999"/>
          </a:xfrm>
          <a:prstGeom prst="rect">
            <a:avLst/>
          </a:prstGeom>
          <a:noFill/>
        </p:spPr>
        <p:txBody>
          <a:bodyPr wrap="none" rtlCol="0">
            <a:spAutoFit/>
          </a:bodyPr>
          <a:lstStyle/>
          <a:p>
            <a:r>
              <a:rPr lang="en-US" sz="1200" i="1" dirty="0" err="1" smtClean="0">
                <a:latin typeface="+mj-lt"/>
              </a:rPr>
              <a:t>ReserveRequest</a:t>
            </a:r>
            <a:endParaRPr lang="en-US" sz="1200" i="1" dirty="0">
              <a:latin typeface="+mj-lt"/>
            </a:endParaRPr>
          </a:p>
        </p:txBody>
      </p:sp>
      <p:cxnSp>
        <p:nvCxnSpPr>
          <p:cNvPr id="23" name="Straight Arrow Connector 22"/>
          <p:cNvCxnSpPr/>
          <p:nvPr/>
        </p:nvCxnSpPr>
        <p:spPr>
          <a:xfrm flipH="1">
            <a:off x="3938983" y="2938650"/>
            <a:ext cx="2878747" cy="1"/>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sp>
        <p:nvSpPr>
          <p:cNvPr id="27" name="Multiply 26"/>
          <p:cNvSpPr/>
          <p:nvPr/>
        </p:nvSpPr>
        <p:spPr>
          <a:xfrm>
            <a:off x="3747766" y="2840317"/>
            <a:ext cx="220299" cy="222985"/>
          </a:xfrm>
          <a:prstGeom prst="mathMultiply">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p:cNvSpPr txBox="1"/>
          <p:nvPr/>
        </p:nvSpPr>
        <p:spPr>
          <a:xfrm>
            <a:off x="1068464" y="4246410"/>
            <a:ext cx="6868821" cy="830997"/>
          </a:xfrm>
          <a:prstGeom prst="rect">
            <a:avLst/>
          </a:prstGeom>
          <a:noFill/>
        </p:spPr>
        <p:txBody>
          <a:bodyPr wrap="square" rtlCol="0">
            <a:spAutoFit/>
          </a:bodyPr>
          <a:lstStyle/>
          <a:p>
            <a:pPr marL="285750" indent="-285750">
              <a:buFont typeface="Arial"/>
              <a:buChar char="•"/>
            </a:pPr>
            <a:r>
              <a:rPr lang="en-US" sz="1600" dirty="0" smtClean="0">
                <a:latin typeface="+mj-lt"/>
              </a:rPr>
              <a:t>The problem exists even when public IP addresses are assigned to an NSA behind a firewall, if that firewall is blocking HTTP requests.</a:t>
            </a:r>
          </a:p>
        </p:txBody>
      </p:sp>
      <p:sp>
        <p:nvSpPr>
          <p:cNvPr id="29" name="TextBox 28"/>
          <p:cNvSpPr txBox="1"/>
          <p:nvPr/>
        </p:nvSpPr>
        <p:spPr>
          <a:xfrm>
            <a:off x="1310815" y="2371528"/>
            <a:ext cx="1272272" cy="253916"/>
          </a:xfrm>
          <a:prstGeom prst="rect">
            <a:avLst/>
          </a:prstGeom>
          <a:noFill/>
        </p:spPr>
        <p:txBody>
          <a:bodyPr wrap="none" rtlCol="0">
            <a:spAutoFit/>
          </a:bodyPr>
          <a:lstStyle/>
          <a:p>
            <a:r>
              <a:rPr lang="en-US" sz="1050" dirty="0" smtClean="0">
                <a:latin typeface="+mj-lt"/>
              </a:rPr>
              <a:t>Public IP address</a:t>
            </a:r>
            <a:endParaRPr lang="en-US" sz="1050" dirty="0">
              <a:latin typeface="+mj-lt"/>
            </a:endParaRPr>
          </a:p>
        </p:txBody>
      </p:sp>
      <p:sp>
        <p:nvSpPr>
          <p:cNvPr id="30" name="TextBox 29"/>
          <p:cNvSpPr txBox="1"/>
          <p:nvPr/>
        </p:nvSpPr>
        <p:spPr>
          <a:xfrm>
            <a:off x="6429954" y="2371528"/>
            <a:ext cx="1272272" cy="253916"/>
          </a:xfrm>
          <a:prstGeom prst="rect">
            <a:avLst/>
          </a:prstGeom>
          <a:noFill/>
        </p:spPr>
        <p:txBody>
          <a:bodyPr wrap="none" rtlCol="0">
            <a:spAutoFit/>
          </a:bodyPr>
          <a:lstStyle/>
          <a:p>
            <a:r>
              <a:rPr lang="en-US" sz="1050" dirty="0" smtClean="0">
                <a:latin typeface="+mj-lt"/>
              </a:rPr>
              <a:t>Public IP address</a:t>
            </a:r>
            <a:endParaRPr lang="en-US" sz="1050" dirty="0">
              <a:latin typeface="+mj-lt"/>
            </a:endParaRPr>
          </a:p>
        </p:txBody>
      </p:sp>
    </p:spTree>
    <p:extLst>
      <p:ext uri="{BB962C8B-B14F-4D97-AF65-F5344CB8AC3E}">
        <p14:creationId xmlns:p14="http://schemas.microsoft.com/office/powerpoint/2010/main" val="244043384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Pathological Case</a:t>
            </a:r>
            <a:endParaRPr lang="en-US" dirty="0"/>
          </a:p>
        </p:txBody>
      </p:sp>
      <p:sp>
        <p:nvSpPr>
          <p:cNvPr id="4" name="Date Placeholder 3"/>
          <p:cNvSpPr>
            <a:spLocks noGrp="1"/>
          </p:cNvSpPr>
          <p:nvPr>
            <p:ph type="dt" sz="half" idx="10"/>
          </p:nvPr>
        </p:nvSpPr>
        <p:spPr/>
        <p:txBody>
          <a:bodyPr/>
          <a:lstStyle/>
          <a:p>
            <a:fld id="{1AED7477-F1E8-5F47-8E0F-1EF6BF87EAE9}" type="datetime1">
              <a:rPr lang="en-CA" smtClean="0"/>
              <a:t>12-03-14</a:t>
            </a:fld>
            <a:endParaRPr lang="en-US"/>
          </a:p>
        </p:txBody>
      </p:sp>
      <p:sp>
        <p:nvSpPr>
          <p:cNvPr id="5" name="Slide Number Placeholder 4"/>
          <p:cNvSpPr>
            <a:spLocks noGrp="1"/>
          </p:cNvSpPr>
          <p:nvPr>
            <p:ph type="sldNum" sz="quarter" idx="12"/>
          </p:nvPr>
        </p:nvSpPr>
        <p:spPr/>
        <p:txBody>
          <a:bodyPr/>
          <a:lstStyle/>
          <a:p>
            <a:fld id="{BA9B540C-44DA-4F69-89C9-7C84606640D3}" type="slidenum">
              <a:rPr lang="en-US" smtClean="0"/>
              <a:pPr/>
              <a:t>4</a:t>
            </a:fld>
            <a:endParaRPr lang="en-US"/>
          </a:p>
        </p:txBody>
      </p:sp>
      <p:sp useBgFill="1">
        <p:nvSpPr>
          <p:cNvPr id="6" name="Cloud 5"/>
          <p:cNvSpPr/>
          <p:nvPr/>
        </p:nvSpPr>
        <p:spPr>
          <a:xfrm>
            <a:off x="833695" y="1832355"/>
            <a:ext cx="2947020" cy="2307410"/>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useBgFill="1">
        <p:nvSpPr>
          <p:cNvPr id="7" name="Cloud 6"/>
          <p:cNvSpPr/>
          <p:nvPr/>
        </p:nvSpPr>
        <p:spPr>
          <a:xfrm>
            <a:off x="5426001" y="1832355"/>
            <a:ext cx="2947020" cy="2307410"/>
          </a:xfrm>
          <a:prstGeom prst="cloud">
            <a:avLst/>
          </a:prstGeom>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0" name="Group 24"/>
          <p:cNvGrpSpPr>
            <a:grpSpLocks/>
          </p:cNvGrpSpPr>
          <p:nvPr/>
        </p:nvGrpSpPr>
        <p:grpSpPr bwMode="auto">
          <a:xfrm>
            <a:off x="3218831" y="2659407"/>
            <a:ext cx="914400" cy="808039"/>
            <a:chOff x="3884" y="1584"/>
            <a:chExt cx="576" cy="509"/>
          </a:xfrm>
        </p:grpSpPr>
        <p:sp>
          <p:nvSpPr>
            <p:cNvPr id="11" name="Text Box 5"/>
            <p:cNvSpPr txBox="1">
              <a:spLocks noChangeArrowheads="1"/>
            </p:cNvSpPr>
            <p:nvPr/>
          </p:nvSpPr>
          <p:spPr bwMode="auto">
            <a:xfrm>
              <a:off x="3884" y="1919"/>
              <a:ext cx="576"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rIns="0">
              <a:spAutoFit/>
            </a:bodyPr>
            <a:lstStyle/>
            <a:p>
              <a:pPr algn="ctr">
                <a:defRPr/>
              </a:pPr>
              <a:r>
                <a:rPr lang="en-CA" sz="1200" b="1" dirty="0">
                  <a:latin typeface="+mj-lt"/>
                  <a:cs typeface="+mn-cs"/>
                </a:rPr>
                <a:t>Firewall</a:t>
              </a:r>
              <a:endParaRPr lang="en-US" sz="800" b="1" dirty="0">
                <a:latin typeface="+mj-lt"/>
                <a:cs typeface="+mn-cs"/>
              </a:endParaRPr>
            </a:p>
          </p:txBody>
        </p:sp>
        <p:pic>
          <p:nvPicPr>
            <p:cNvPr id="12" name="Picture 13" descr="firewall_corp_bl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2" y="1584"/>
              <a:ext cx="269"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 name="Group 22"/>
          <p:cNvGrpSpPr>
            <a:grpSpLocks/>
          </p:cNvGrpSpPr>
          <p:nvPr/>
        </p:nvGrpSpPr>
        <p:grpSpPr bwMode="auto">
          <a:xfrm>
            <a:off x="1481550" y="2684303"/>
            <a:ext cx="914400" cy="727077"/>
            <a:chOff x="3956" y="1584"/>
            <a:chExt cx="576" cy="458"/>
          </a:xfrm>
        </p:grpSpPr>
        <p:sp>
          <p:nvSpPr>
            <p:cNvPr id="14" name="Text Box 5"/>
            <p:cNvSpPr txBox="1">
              <a:spLocks noChangeArrowheads="1"/>
            </p:cNvSpPr>
            <p:nvPr/>
          </p:nvSpPr>
          <p:spPr bwMode="auto">
            <a:xfrm>
              <a:off x="3956" y="1868"/>
              <a:ext cx="576"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rIns="0">
              <a:spAutoFit/>
            </a:bodyPr>
            <a:lstStyle/>
            <a:p>
              <a:pPr algn="ctr">
                <a:defRPr/>
              </a:pPr>
              <a:r>
                <a:rPr lang="en-CA" sz="1200" b="1" dirty="0" smtClean="0">
                  <a:latin typeface="+mj-lt"/>
                  <a:cs typeface="+mn-cs"/>
                </a:rPr>
                <a:t>NSA A</a:t>
              </a:r>
              <a:endParaRPr lang="en-US" sz="1200" b="1" dirty="0">
                <a:latin typeface="+mj-lt"/>
                <a:cs typeface="+mn-cs"/>
              </a:endParaRPr>
            </a:p>
          </p:txBody>
        </p:sp>
        <p:pic>
          <p:nvPicPr>
            <p:cNvPr id="15" name="Picture 13" descr="rack_server_corp_blu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2" y="1584"/>
              <a:ext cx="421"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 name="Group 15"/>
          <p:cNvGrpSpPr>
            <a:grpSpLocks/>
          </p:cNvGrpSpPr>
          <p:nvPr/>
        </p:nvGrpSpPr>
        <p:grpSpPr bwMode="auto">
          <a:xfrm>
            <a:off x="6697080" y="2681065"/>
            <a:ext cx="914400" cy="727075"/>
            <a:chOff x="3956" y="2736"/>
            <a:chExt cx="576" cy="458"/>
          </a:xfrm>
        </p:grpSpPr>
        <p:sp>
          <p:nvSpPr>
            <p:cNvPr id="17" name="Text Box 9"/>
            <p:cNvSpPr txBox="1">
              <a:spLocks noChangeArrowheads="1"/>
            </p:cNvSpPr>
            <p:nvPr/>
          </p:nvSpPr>
          <p:spPr bwMode="auto">
            <a:xfrm>
              <a:off x="3956" y="3020"/>
              <a:ext cx="576"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rIns="0">
              <a:spAutoFit/>
            </a:bodyPr>
            <a:lstStyle/>
            <a:p>
              <a:pPr algn="ctr">
                <a:defRPr/>
              </a:pPr>
              <a:r>
                <a:rPr lang="en-CA" sz="1200" b="1" dirty="0">
                  <a:latin typeface="+mj-lt"/>
                </a:rPr>
                <a:t>NSA </a:t>
              </a:r>
              <a:r>
                <a:rPr lang="en-CA" sz="1200" b="1" dirty="0" smtClean="0">
                  <a:latin typeface="+mj-lt"/>
                </a:rPr>
                <a:t>B</a:t>
              </a:r>
              <a:endParaRPr lang="en-US" sz="1200" b="1" dirty="0">
                <a:latin typeface="+mj-lt"/>
              </a:endParaRPr>
            </a:p>
          </p:txBody>
        </p:sp>
        <p:pic>
          <p:nvPicPr>
            <p:cNvPr id="18" name="Picture 17" descr="rack_server_corp_r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2" y="2736"/>
              <a:ext cx="421"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2" name="TextBox 21"/>
          <p:cNvSpPr txBox="1"/>
          <p:nvPr/>
        </p:nvSpPr>
        <p:spPr>
          <a:xfrm>
            <a:off x="4028281" y="2478293"/>
            <a:ext cx="1398925" cy="276999"/>
          </a:xfrm>
          <a:prstGeom prst="rect">
            <a:avLst/>
          </a:prstGeom>
          <a:noFill/>
        </p:spPr>
        <p:txBody>
          <a:bodyPr wrap="none" rtlCol="0">
            <a:spAutoFit/>
          </a:bodyPr>
          <a:lstStyle/>
          <a:p>
            <a:r>
              <a:rPr lang="en-US" sz="1200" i="1" dirty="0" err="1" smtClean="0">
                <a:latin typeface="+mj-lt"/>
              </a:rPr>
              <a:t>ReserveRequest</a:t>
            </a:r>
            <a:endParaRPr lang="en-US" sz="1200" i="1" dirty="0">
              <a:latin typeface="+mj-lt"/>
            </a:endParaRPr>
          </a:p>
        </p:txBody>
      </p:sp>
      <p:sp>
        <p:nvSpPr>
          <p:cNvPr id="27" name="Multiply 26"/>
          <p:cNvSpPr/>
          <p:nvPr/>
        </p:nvSpPr>
        <p:spPr>
          <a:xfrm>
            <a:off x="3747766" y="2711344"/>
            <a:ext cx="220299" cy="222985"/>
          </a:xfrm>
          <a:prstGeom prst="mathMultiply">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p:cNvSpPr txBox="1"/>
          <p:nvPr/>
        </p:nvSpPr>
        <p:spPr>
          <a:xfrm>
            <a:off x="1068464" y="4246410"/>
            <a:ext cx="6868821" cy="523220"/>
          </a:xfrm>
          <a:prstGeom prst="rect">
            <a:avLst/>
          </a:prstGeom>
          <a:noFill/>
        </p:spPr>
        <p:txBody>
          <a:bodyPr wrap="square" rtlCol="0">
            <a:spAutoFit/>
          </a:bodyPr>
          <a:lstStyle/>
          <a:p>
            <a:pPr marL="285750" indent="-285750">
              <a:buFont typeface="Arial"/>
              <a:buChar char="•"/>
            </a:pPr>
            <a:r>
              <a:rPr lang="en-US" sz="1400" dirty="0" smtClean="0">
                <a:latin typeface="+mj-lt"/>
              </a:rPr>
              <a:t>“NSA A” cannot reach “NSA B” behind the firewall to issue request.</a:t>
            </a:r>
          </a:p>
          <a:p>
            <a:pPr marL="285750" indent="-285750">
              <a:buFont typeface="Arial"/>
              <a:buChar char="•"/>
            </a:pPr>
            <a:r>
              <a:rPr lang="en-US" sz="1400" dirty="0">
                <a:latin typeface="+mj-lt"/>
              </a:rPr>
              <a:t>“NSA </a:t>
            </a:r>
            <a:r>
              <a:rPr lang="en-US" sz="1400" dirty="0" smtClean="0">
                <a:latin typeface="+mj-lt"/>
              </a:rPr>
              <a:t>B” </a:t>
            </a:r>
            <a:r>
              <a:rPr lang="en-US" sz="1400" dirty="0">
                <a:latin typeface="+mj-lt"/>
              </a:rPr>
              <a:t>cannot reach “NSA </a:t>
            </a:r>
            <a:r>
              <a:rPr lang="en-US" sz="1400" dirty="0" smtClean="0">
                <a:latin typeface="+mj-lt"/>
              </a:rPr>
              <a:t>A” </a:t>
            </a:r>
            <a:r>
              <a:rPr lang="en-US" sz="1400" dirty="0">
                <a:latin typeface="+mj-lt"/>
              </a:rPr>
              <a:t>behind the firewall to issue request</a:t>
            </a:r>
            <a:r>
              <a:rPr lang="en-US" sz="1400" dirty="0" smtClean="0">
                <a:latin typeface="+mj-lt"/>
              </a:rPr>
              <a:t>.</a:t>
            </a:r>
            <a:endParaRPr lang="en-US" sz="1400" dirty="0">
              <a:latin typeface="+mj-lt"/>
            </a:endParaRPr>
          </a:p>
        </p:txBody>
      </p:sp>
      <p:sp>
        <p:nvSpPr>
          <p:cNvPr id="29" name="TextBox 28"/>
          <p:cNvSpPr txBox="1"/>
          <p:nvPr/>
        </p:nvSpPr>
        <p:spPr>
          <a:xfrm>
            <a:off x="1310815" y="2371528"/>
            <a:ext cx="1272272" cy="253916"/>
          </a:xfrm>
          <a:prstGeom prst="rect">
            <a:avLst/>
          </a:prstGeom>
          <a:noFill/>
        </p:spPr>
        <p:txBody>
          <a:bodyPr wrap="none" rtlCol="0">
            <a:spAutoFit/>
          </a:bodyPr>
          <a:lstStyle/>
          <a:p>
            <a:r>
              <a:rPr lang="en-US" sz="1050" dirty="0" smtClean="0">
                <a:latin typeface="+mj-lt"/>
              </a:rPr>
              <a:t>Public IP address</a:t>
            </a:r>
            <a:endParaRPr lang="en-US" sz="1050" dirty="0">
              <a:latin typeface="+mj-lt"/>
            </a:endParaRPr>
          </a:p>
        </p:txBody>
      </p:sp>
      <p:sp>
        <p:nvSpPr>
          <p:cNvPr id="30" name="TextBox 29"/>
          <p:cNvSpPr txBox="1"/>
          <p:nvPr/>
        </p:nvSpPr>
        <p:spPr>
          <a:xfrm>
            <a:off x="6429954" y="2371528"/>
            <a:ext cx="1272272" cy="253916"/>
          </a:xfrm>
          <a:prstGeom prst="rect">
            <a:avLst/>
          </a:prstGeom>
          <a:noFill/>
        </p:spPr>
        <p:txBody>
          <a:bodyPr wrap="none" rtlCol="0">
            <a:spAutoFit/>
          </a:bodyPr>
          <a:lstStyle/>
          <a:p>
            <a:r>
              <a:rPr lang="en-US" sz="1050" dirty="0" smtClean="0">
                <a:latin typeface="+mj-lt"/>
              </a:rPr>
              <a:t>Public IP address</a:t>
            </a:r>
            <a:endParaRPr lang="en-US" sz="1050" dirty="0">
              <a:latin typeface="+mj-lt"/>
            </a:endParaRPr>
          </a:p>
        </p:txBody>
      </p:sp>
      <p:grpSp>
        <p:nvGrpSpPr>
          <p:cNvPr id="24" name="Group 26"/>
          <p:cNvGrpSpPr>
            <a:grpSpLocks/>
          </p:cNvGrpSpPr>
          <p:nvPr/>
        </p:nvGrpSpPr>
        <p:grpSpPr bwMode="auto">
          <a:xfrm>
            <a:off x="5143924" y="2635365"/>
            <a:ext cx="914400" cy="808038"/>
            <a:chOff x="3884" y="2736"/>
            <a:chExt cx="576" cy="509"/>
          </a:xfrm>
        </p:grpSpPr>
        <p:sp>
          <p:nvSpPr>
            <p:cNvPr id="25" name="Text Box 9"/>
            <p:cNvSpPr txBox="1">
              <a:spLocks noChangeArrowheads="1"/>
            </p:cNvSpPr>
            <p:nvPr/>
          </p:nvSpPr>
          <p:spPr bwMode="auto">
            <a:xfrm>
              <a:off x="3884" y="3071"/>
              <a:ext cx="576"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rIns="0">
              <a:spAutoFit/>
            </a:bodyPr>
            <a:lstStyle/>
            <a:p>
              <a:pPr algn="ctr">
                <a:defRPr/>
              </a:pPr>
              <a:r>
                <a:rPr lang="en-CA" sz="1200" b="1" dirty="0">
                  <a:latin typeface="+mj-lt"/>
                  <a:cs typeface="+mn-cs"/>
                </a:rPr>
                <a:t>Firewall</a:t>
              </a:r>
              <a:endParaRPr lang="en-US" sz="1400" b="1" dirty="0">
                <a:latin typeface="+mj-lt"/>
                <a:cs typeface="+mn-cs"/>
              </a:endParaRPr>
            </a:p>
          </p:txBody>
        </p:sp>
        <p:pic>
          <p:nvPicPr>
            <p:cNvPr id="26" name="Picture 17" descr="firewall_corp_r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2" y="2736"/>
              <a:ext cx="269"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23" name="Straight Arrow Connector 22"/>
          <p:cNvCxnSpPr/>
          <p:nvPr/>
        </p:nvCxnSpPr>
        <p:spPr>
          <a:xfrm flipH="1">
            <a:off x="3938983" y="2809677"/>
            <a:ext cx="2878747" cy="1"/>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2270538" y="2956952"/>
            <a:ext cx="3006146" cy="0"/>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3968065" y="2937128"/>
            <a:ext cx="1398925" cy="276999"/>
          </a:xfrm>
          <a:prstGeom prst="rect">
            <a:avLst/>
          </a:prstGeom>
          <a:noFill/>
        </p:spPr>
        <p:txBody>
          <a:bodyPr wrap="none" rtlCol="0">
            <a:spAutoFit/>
          </a:bodyPr>
          <a:lstStyle/>
          <a:p>
            <a:r>
              <a:rPr lang="en-US" sz="1200" i="1" dirty="0" err="1" smtClean="0">
                <a:latin typeface="+mj-lt"/>
              </a:rPr>
              <a:t>ReserveRequest</a:t>
            </a:r>
            <a:endParaRPr lang="en-US" sz="1200" i="1" dirty="0">
              <a:latin typeface="+mj-lt"/>
            </a:endParaRPr>
          </a:p>
        </p:txBody>
      </p:sp>
      <p:sp>
        <p:nvSpPr>
          <p:cNvPr id="33" name="Multiply 32"/>
          <p:cNvSpPr/>
          <p:nvPr/>
        </p:nvSpPr>
        <p:spPr>
          <a:xfrm>
            <a:off x="5246918" y="2849600"/>
            <a:ext cx="220299" cy="222985"/>
          </a:xfrm>
          <a:prstGeom prst="mathMultiply">
            <a:avLst/>
          </a:prstGeom>
          <a:solidFill>
            <a:srgbClr val="FF0000"/>
          </a:solidFill>
          <a:ln>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227423759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 Configuration of Firewall</a:t>
            </a:r>
            <a:endParaRPr lang="en-US" dirty="0"/>
          </a:p>
        </p:txBody>
      </p:sp>
      <p:sp>
        <p:nvSpPr>
          <p:cNvPr id="4" name="Date Placeholder 3"/>
          <p:cNvSpPr>
            <a:spLocks noGrp="1"/>
          </p:cNvSpPr>
          <p:nvPr>
            <p:ph type="dt" sz="half" idx="10"/>
          </p:nvPr>
        </p:nvSpPr>
        <p:spPr/>
        <p:txBody>
          <a:bodyPr/>
          <a:lstStyle/>
          <a:p>
            <a:fld id="{1AED7477-F1E8-5F47-8E0F-1EF6BF87EAE9}" type="datetime1">
              <a:rPr lang="en-CA" smtClean="0"/>
              <a:t>12-03-14</a:t>
            </a:fld>
            <a:endParaRPr lang="en-US"/>
          </a:p>
        </p:txBody>
      </p:sp>
      <p:sp>
        <p:nvSpPr>
          <p:cNvPr id="5" name="Slide Number Placeholder 4"/>
          <p:cNvSpPr>
            <a:spLocks noGrp="1"/>
          </p:cNvSpPr>
          <p:nvPr>
            <p:ph type="sldNum" sz="quarter" idx="12"/>
          </p:nvPr>
        </p:nvSpPr>
        <p:spPr/>
        <p:txBody>
          <a:bodyPr/>
          <a:lstStyle/>
          <a:p>
            <a:fld id="{BA9B540C-44DA-4F69-89C9-7C84606640D3}" type="slidenum">
              <a:rPr lang="en-US" smtClean="0"/>
              <a:pPr/>
              <a:t>5</a:t>
            </a:fld>
            <a:endParaRPr lang="en-US"/>
          </a:p>
        </p:txBody>
      </p:sp>
      <p:sp useBgFill="1">
        <p:nvSpPr>
          <p:cNvPr id="6" name="Cloud 5"/>
          <p:cNvSpPr/>
          <p:nvPr/>
        </p:nvSpPr>
        <p:spPr>
          <a:xfrm>
            <a:off x="833695" y="1832355"/>
            <a:ext cx="2947020" cy="2307410"/>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useBgFill="1">
        <p:nvSpPr>
          <p:cNvPr id="7" name="Cloud 6"/>
          <p:cNvSpPr/>
          <p:nvPr/>
        </p:nvSpPr>
        <p:spPr>
          <a:xfrm>
            <a:off x="5426001" y="1832355"/>
            <a:ext cx="2947020" cy="2307410"/>
          </a:xfrm>
          <a:prstGeom prst="cloud">
            <a:avLst/>
          </a:prstGeom>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0" name="Group 24"/>
          <p:cNvGrpSpPr>
            <a:grpSpLocks/>
          </p:cNvGrpSpPr>
          <p:nvPr/>
        </p:nvGrpSpPr>
        <p:grpSpPr bwMode="auto">
          <a:xfrm>
            <a:off x="3186266" y="2521717"/>
            <a:ext cx="1036338" cy="989153"/>
            <a:chOff x="3884" y="1584"/>
            <a:chExt cx="576" cy="509"/>
          </a:xfrm>
        </p:grpSpPr>
        <p:sp>
          <p:nvSpPr>
            <p:cNvPr id="11" name="Text Box 5"/>
            <p:cNvSpPr txBox="1">
              <a:spLocks noChangeArrowheads="1"/>
            </p:cNvSpPr>
            <p:nvPr/>
          </p:nvSpPr>
          <p:spPr bwMode="auto">
            <a:xfrm>
              <a:off x="3884" y="1919"/>
              <a:ext cx="576"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rIns="0">
              <a:spAutoFit/>
            </a:bodyPr>
            <a:lstStyle/>
            <a:p>
              <a:pPr algn="ctr">
                <a:defRPr/>
              </a:pPr>
              <a:r>
                <a:rPr lang="en-CA" sz="1200" b="1" dirty="0">
                  <a:latin typeface="+mj-lt"/>
                  <a:cs typeface="+mn-cs"/>
                </a:rPr>
                <a:t>Firewall</a:t>
              </a:r>
              <a:endParaRPr lang="en-US" sz="800" b="1" dirty="0">
                <a:latin typeface="+mj-lt"/>
                <a:cs typeface="+mn-cs"/>
              </a:endParaRPr>
            </a:p>
          </p:txBody>
        </p:sp>
        <p:pic>
          <p:nvPicPr>
            <p:cNvPr id="12" name="Picture 13" descr="firewall_corp_bl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2" y="1584"/>
              <a:ext cx="269"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 name="Group 22"/>
          <p:cNvGrpSpPr>
            <a:grpSpLocks/>
          </p:cNvGrpSpPr>
          <p:nvPr/>
        </p:nvGrpSpPr>
        <p:grpSpPr bwMode="auto">
          <a:xfrm>
            <a:off x="1481550" y="2684303"/>
            <a:ext cx="914400" cy="727077"/>
            <a:chOff x="3956" y="1584"/>
            <a:chExt cx="576" cy="458"/>
          </a:xfrm>
        </p:grpSpPr>
        <p:sp>
          <p:nvSpPr>
            <p:cNvPr id="14" name="Text Box 5"/>
            <p:cNvSpPr txBox="1">
              <a:spLocks noChangeArrowheads="1"/>
            </p:cNvSpPr>
            <p:nvPr/>
          </p:nvSpPr>
          <p:spPr bwMode="auto">
            <a:xfrm>
              <a:off x="3956" y="1868"/>
              <a:ext cx="576"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rIns="0">
              <a:spAutoFit/>
            </a:bodyPr>
            <a:lstStyle/>
            <a:p>
              <a:pPr algn="ctr">
                <a:defRPr/>
              </a:pPr>
              <a:r>
                <a:rPr lang="en-CA" sz="1200" b="1" dirty="0" smtClean="0">
                  <a:latin typeface="+mj-lt"/>
                  <a:cs typeface="+mn-cs"/>
                </a:rPr>
                <a:t>NSA A</a:t>
              </a:r>
              <a:endParaRPr lang="en-US" sz="1200" b="1" dirty="0">
                <a:latin typeface="+mj-lt"/>
                <a:cs typeface="+mn-cs"/>
              </a:endParaRPr>
            </a:p>
          </p:txBody>
        </p:sp>
        <p:pic>
          <p:nvPicPr>
            <p:cNvPr id="15" name="Picture 13" descr="rack_server_corp_blu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2" y="1584"/>
              <a:ext cx="421"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 name="Group 15"/>
          <p:cNvGrpSpPr>
            <a:grpSpLocks/>
          </p:cNvGrpSpPr>
          <p:nvPr/>
        </p:nvGrpSpPr>
        <p:grpSpPr bwMode="auto">
          <a:xfrm>
            <a:off x="6697080" y="2681065"/>
            <a:ext cx="914400" cy="727075"/>
            <a:chOff x="3956" y="2736"/>
            <a:chExt cx="576" cy="458"/>
          </a:xfrm>
        </p:grpSpPr>
        <p:sp>
          <p:nvSpPr>
            <p:cNvPr id="17" name="Text Box 9"/>
            <p:cNvSpPr txBox="1">
              <a:spLocks noChangeArrowheads="1"/>
            </p:cNvSpPr>
            <p:nvPr/>
          </p:nvSpPr>
          <p:spPr bwMode="auto">
            <a:xfrm>
              <a:off x="3956" y="3020"/>
              <a:ext cx="576"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rIns="0">
              <a:spAutoFit/>
            </a:bodyPr>
            <a:lstStyle/>
            <a:p>
              <a:pPr algn="ctr">
                <a:defRPr/>
              </a:pPr>
              <a:r>
                <a:rPr lang="en-CA" sz="1200" b="1" dirty="0">
                  <a:latin typeface="+mj-lt"/>
                </a:rPr>
                <a:t>NSA </a:t>
              </a:r>
              <a:r>
                <a:rPr lang="en-CA" sz="1200" b="1" dirty="0" smtClean="0">
                  <a:latin typeface="+mj-lt"/>
                </a:rPr>
                <a:t>B</a:t>
              </a:r>
              <a:endParaRPr lang="en-US" sz="1200" b="1" dirty="0">
                <a:latin typeface="+mj-lt"/>
              </a:endParaRPr>
            </a:p>
          </p:txBody>
        </p:sp>
        <p:pic>
          <p:nvPicPr>
            <p:cNvPr id="18" name="Picture 17" descr="rack_server_corp_r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2" y="2736"/>
              <a:ext cx="421"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2" name="TextBox 21"/>
          <p:cNvSpPr txBox="1"/>
          <p:nvPr/>
        </p:nvSpPr>
        <p:spPr>
          <a:xfrm>
            <a:off x="4028281" y="2478293"/>
            <a:ext cx="1436720" cy="276999"/>
          </a:xfrm>
          <a:prstGeom prst="rect">
            <a:avLst/>
          </a:prstGeom>
          <a:noFill/>
        </p:spPr>
        <p:txBody>
          <a:bodyPr wrap="none" rtlCol="0">
            <a:spAutoFit/>
          </a:bodyPr>
          <a:lstStyle/>
          <a:p>
            <a:r>
              <a:rPr lang="en-US" sz="1200" i="1" dirty="0" err="1" smtClean="0">
                <a:latin typeface="+mj-lt"/>
              </a:rPr>
              <a:t>ReserveConfirm</a:t>
            </a:r>
            <a:endParaRPr lang="en-US" sz="1200" i="1" dirty="0">
              <a:latin typeface="+mj-lt"/>
            </a:endParaRPr>
          </a:p>
        </p:txBody>
      </p:sp>
      <p:sp>
        <p:nvSpPr>
          <p:cNvPr id="28" name="TextBox 27"/>
          <p:cNvSpPr txBox="1"/>
          <p:nvPr/>
        </p:nvSpPr>
        <p:spPr>
          <a:xfrm>
            <a:off x="1068464" y="4246410"/>
            <a:ext cx="6868821" cy="1077218"/>
          </a:xfrm>
          <a:prstGeom prst="rect">
            <a:avLst/>
          </a:prstGeom>
          <a:noFill/>
        </p:spPr>
        <p:txBody>
          <a:bodyPr wrap="square" rtlCol="0">
            <a:spAutoFit/>
          </a:bodyPr>
          <a:lstStyle/>
          <a:p>
            <a:pPr marL="285750" indent="-285750">
              <a:buFont typeface="Arial"/>
              <a:buChar char="•"/>
            </a:pPr>
            <a:r>
              <a:rPr lang="en-US" sz="1600" dirty="0" smtClean="0">
                <a:latin typeface="+mj-lt"/>
              </a:rPr>
              <a:t>For NSA with public IP addresses behind the firewall:</a:t>
            </a:r>
          </a:p>
          <a:p>
            <a:pPr marL="742950" lvl="1" indent="-285750">
              <a:buFont typeface="Courier New"/>
              <a:buChar char="o"/>
            </a:pPr>
            <a:r>
              <a:rPr lang="en-US" sz="1600" dirty="0">
                <a:latin typeface="+mj-lt"/>
              </a:rPr>
              <a:t>A</a:t>
            </a:r>
            <a:r>
              <a:rPr lang="en-US" sz="1600" dirty="0" smtClean="0">
                <a:latin typeface="+mj-lt"/>
              </a:rPr>
              <a:t>ccess control lists can be set for peer NSA in combination with port filtering to allow an NSA behind a firewall to have traffic to it’s HTTP server port passed through.</a:t>
            </a:r>
          </a:p>
        </p:txBody>
      </p:sp>
      <p:sp>
        <p:nvSpPr>
          <p:cNvPr id="29" name="TextBox 28"/>
          <p:cNvSpPr txBox="1"/>
          <p:nvPr/>
        </p:nvSpPr>
        <p:spPr>
          <a:xfrm>
            <a:off x="1310815" y="2371528"/>
            <a:ext cx="1272272" cy="253916"/>
          </a:xfrm>
          <a:prstGeom prst="rect">
            <a:avLst/>
          </a:prstGeom>
          <a:noFill/>
        </p:spPr>
        <p:txBody>
          <a:bodyPr wrap="none" rtlCol="0">
            <a:spAutoFit/>
          </a:bodyPr>
          <a:lstStyle/>
          <a:p>
            <a:r>
              <a:rPr lang="en-US" sz="1050" dirty="0" smtClean="0">
                <a:latin typeface="+mj-lt"/>
              </a:rPr>
              <a:t>Public IP address</a:t>
            </a:r>
            <a:endParaRPr lang="en-US" sz="1050" dirty="0">
              <a:latin typeface="+mj-lt"/>
            </a:endParaRPr>
          </a:p>
        </p:txBody>
      </p:sp>
      <p:sp>
        <p:nvSpPr>
          <p:cNvPr id="30" name="TextBox 29"/>
          <p:cNvSpPr txBox="1"/>
          <p:nvPr/>
        </p:nvSpPr>
        <p:spPr>
          <a:xfrm>
            <a:off x="6429954" y="2371528"/>
            <a:ext cx="1272272" cy="253916"/>
          </a:xfrm>
          <a:prstGeom prst="rect">
            <a:avLst/>
          </a:prstGeom>
          <a:noFill/>
        </p:spPr>
        <p:txBody>
          <a:bodyPr wrap="none" rtlCol="0">
            <a:spAutoFit/>
          </a:bodyPr>
          <a:lstStyle/>
          <a:p>
            <a:r>
              <a:rPr lang="en-US" sz="1050" dirty="0" smtClean="0">
                <a:latin typeface="+mj-lt"/>
              </a:rPr>
              <a:t>Public IP address</a:t>
            </a:r>
            <a:endParaRPr lang="en-US" sz="1050" dirty="0">
              <a:latin typeface="+mj-lt"/>
            </a:endParaRPr>
          </a:p>
        </p:txBody>
      </p:sp>
      <p:grpSp>
        <p:nvGrpSpPr>
          <p:cNvPr id="24" name="Group 26"/>
          <p:cNvGrpSpPr>
            <a:grpSpLocks/>
          </p:cNvGrpSpPr>
          <p:nvPr/>
        </p:nvGrpSpPr>
        <p:grpSpPr bwMode="auto">
          <a:xfrm>
            <a:off x="5024519" y="2586853"/>
            <a:ext cx="1119424" cy="921686"/>
            <a:chOff x="3884" y="2736"/>
            <a:chExt cx="576" cy="509"/>
          </a:xfrm>
        </p:grpSpPr>
        <p:sp>
          <p:nvSpPr>
            <p:cNvPr id="25" name="Text Box 9"/>
            <p:cNvSpPr txBox="1">
              <a:spLocks noChangeArrowheads="1"/>
            </p:cNvSpPr>
            <p:nvPr/>
          </p:nvSpPr>
          <p:spPr bwMode="auto">
            <a:xfrm>
              <a:off x="3884" y="3071"/>
              <a:ext cx="576"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rIns="0">
              <a:spAutoFit/>
            </a:bodyPr>
            <a:lstStyle/>
            <a:p>
              <a:pPr algn="ctr">
                <a:defRPr/>
              </a:pPr>
              <a:r>
                <a:rPr lang="en-CA" sz="1200" b="1" dirty="0">
                  <a:latin typeface="+mj-lt"/>
                  <a:cs typeface="+mn-cs"/>
                </a:rPr>
                <a:t>Firewall</a:t>
              </a:r>
              <a:endParaRPr lang="en-US" sz="1400" b="1" dirty="0">
                <a:latin typeface="+mj-lt"/>
                <a:cs typeface="+mn-cs"/>
              </a:endParaRPr>
            </a:p>
          </p:txBody>
        </p:sp>
        <p:pic>
          <p:nvPicPr>
            <p:cNvPr id="26" name="Picture 17" descr="firewall_corp_r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2" y="2736"/>
              <a:ext cx="269"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23" name="Straight Arrow Connector 22"/>
          <p:cNvCxnSpPr/>
          <p:nvPr/>
        </p:nvCxnSpPr>
        <p:spPr>
          <a:xfrm flipH="1">
            <a:off x="2395950" y="2809677"/>
            <a:ext cx="4421781"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2270538" y="2956952"/>
            <a:ext cx="4547192" cy="0"/>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3968065" y="2937128"/>
            <a:ext cx="1398925" cy="276999"/>
          </a:xfrm>
          <a:prstGeom prst="rect">
            <a:avLst/>
          </a:prstGeom>
          <a:noFill/>
        </p:spPr>
        <p:txBody>
          <a:bodyPr wrap="none" rtlCol="0">
            <a:spAutoFit/>
          </a:bodyPr>
          <a:lstStyle/>
          <a:p>
            <a:r>
              <a:rPr lang="en-US" sz="1200" i="1" dirty="0" err="1" smtClean="0">
                <a:latin typeface="+mj-lt"/>
              </a:rPr>
              <a:t>ReserveRequest</a:t>
            </a:r>
            <a:endParaRPr lang="en-US" sz="1200" i="1" dirty="0">
              <a:latin typeface="+mj-lt"/>
            </a:endParaRPr>
          </a:p>
        </p:txBody>
      </p:sp>
      <p:sp>
        <p:nvSpPr>
          <p:cNvPr id="20" name="Can 19"/>
          <p:cNvSpPr/>
          <p:nvPr/>
        </p:nvSpPr>
        <p:spPr>
          <a:xfrm rot="5400000">
            <a:off x="3591124" y="2530985"/>
            <a:ext cx="189393" cy="564489"/>
          </a:xfrm>
          <a:prstGeom prst="can">
            <a:avLst/>
          </a:prstGeom>
          <a:solidFill>
            <a:srgbClr val="CC0000"/>
          </a:solidFill>
          <a:ln>
            <a:solidFill>
              <a:srgbClr val="99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Can 34"/>
          <p:cNvSpPr/>
          <p:nvPr/>
        </p:nvSpPr>
        <p:spPr>
          <a:xfrm rot="5400000">
            <a:off x="5484129" y="2707275"/>
            <a:ext cx="189393" cy="564489"/>
          </a:xfrm>
          <a:prstGeom prst="can">
            <a:avLst/>
          </a:prstGeom>
          <a:solidFill>
            <a:srgbClr val="008000"/>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387966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 Configuration of Firewall</a:t>
            </a:r>
            <a:endParaRPr lang="en-US" dirty="0"/>
          </a:p>
        </p:txBody>
      </p:sp>
      <p:sp>
        <p:nvSpPr>
          <p:cNvPr id="4" name="Date Placeholder 3"/>
          <p:cNvSpPr>
            <a:spLocks noGrp="1"/>
          </p:cNvSpPr>
          <p:nvPr>
            <p:ph type="dt" sz="half" idx="10"/>
          </p:nvPr>
        </p:nvSpPr>
        <p:spPr/>
        <p:txBody>
          <a:bodyPr/>
          <a:lstStyle/>
          <a:p>
            <a:fld id="{1AED7477-F1E8-5F47-8E0F-1EF6BF87EAE9}" type="datetime1">
              <a:rPr lang="en-CA" smtClean="0"/>
              <a:t>12-03-14</a:t>
            </a:fld>
            <a:endParaRPr lang="en-US"/>
          </a:p>
        </p:txBody>
      </p:sp>
      <p:sp>
        <p:nvSpPr>
          <p:cNvPr id="5" name="Slide Number Placeholder 4"/>
          <p:cNvSpPr>
            <a:spLocks noGrp="1"/>
          </p:cNvSpPr>
          <p:nvPr>
            <p:ph type="sldNum" sz="quarter" idx="12"/>
          </p:nvPr>
        </p:nvSpPr>
        <p:spPr/>
        <p:txBody>
          <a:bodyPr/>
          <a:lstStyle/>
          <a:p>
            <a:fld id="{BA9B540C-44DA-4F69-89C9-7C84606640D3}" type="slidenum">
              <a:rPr lang="en-US" smtClean="0"/>
              <a:pPr/>
              <a:t>6</a:t>
            </a:fld>
            <a:endParaRPr lang="en-US"/>
          </a:p>
        </p:txBody>
      </p:sp>
      <p:sp useBgFill="1">
        <p:nvSpPr>
          <p:cNvPr id="6" name="Cloud 5"/>
          <p:cNvSpPr/>
          <p:nvPr/>
        </p:nvSpPr>
        <p:spPr>
          <a:xfrm>
            <a:off x="833695" y="1832355"/>
            <a:ext cx="2947020" cy="2307410"/>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useBgFill="1">
        <p:nvSpPr>
          <p:cNvPr id="7" name="Cloud 6"/>
          <p:cNvSpPr/>
          <p:nvPr/>
        </p:nvSpPr>
        <p:spPr>
          <a:xfrm>
            <a:off x="5426001" y="1832355"/>
            <a:ext cx="2947020" cy="2307410"/>
          </a:xfrm>
          <a:prstGeom prst="cloud">
            <a:avLst/>
          </a:prstGeom>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0" name="Group 24"/>
          <p:cNvGrpSpPr>
            <a:grpSpLocks/>
          </p:cNvGrpSpPr>
          <p:nvPr/>
        </p:nvGrpSpPr>
        <p:grpSpPr bwMode="auto">
          <a:xfrm>
            <a:off x="3186266" y="2521717"/>
            <a:ext cx="1036338" cy="989153"/>
            <a:chOff x="3884" y="1584"/>
            <a:chExt cx="576" cy="509"/>
          </a:xfrm>
        </p:grpSpPr>
        <p:sp>
          <p:nvSpPr>
            <p:cNvPr id="11" name="Text Box 5"/>
            <p:cNvSpPr txBox="1">
              <a:spLocks noChangeArrowheads="1"/>
            </p:cNvSpPr>
            <p:nvPr/>
          </p:nvSpPr>
          <p:spPr bwMode="auto">
            <a:xfrm>
              <a:off x="3884" y="1919"/>
              <a:ext cx="576"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rIns="0">
              <a:spAutoFit/>
            </a:bodyPr>
            <a:lstStyle/>
            <a:p>
              <a:pPr algn="ctr">
                <a:defRPr/>
              </a:pPr>
              <a:r>
                <a:rPr lang="en-CA" sz="1200" b="1" dirty="0">
                  <a:latin typeface="+mj-lt"/>
                  <a:cs typeface="+mn-cs"/>
                </a:rPr>
                <a:t>Firewall</a:t>
              </a:r>
              <a:endParaRPr lang="en-US" sz="800" b="1" dirty="0">
                <a:latin typeface="+mj-lt"/>
                <a:cs typeface="+mn-cs"/>
              </a:endParaRPr>
            </a:p>
          </p:txBody>
        </p:sp>
        <p:pic>
          <p:nvPicPr>
            <p:cNvPr id="12" name="Picture 13" descr="firewall_corp_bl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2" y="1584"/>
              <a:ext cx="269"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 name="Group 22"/>
          <p:cNvGrpSpPr>
            <a:grpSpLocks/>
          </p:cNvGrpSpPr>
          <p:nvPr/>
        </p:nvGrpSpPr>
        <p:grpSpPr bwMode="auto">
          <a:xfrm>
            <a:off x="1481550" y="2684303"/>
            <a:ext cx="914400" cy="727077"/>
            <a:chOff x="3956" y="1584"/>
            <a:chExt cx="576" cy="458"/>
          </a:xfrm>
        </p:grpSpPr>
        <p:sp>
          <p:nvSpPr>
            <p:cNvPr id="14" name="Text Box 5"/>
            <p:cNvSpPr txBox="1">
              <a:spLocks noChangeArrowheads="1"/>
            </p:cNvSpPr>
            <p:nvPr/>
          </p:nvSpPr>
          <p:spPr bwMode="auto">
            <a:xfrm>
              <a:off x="3956" y="1868"/>
              <a:ext cx="576"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rIns="0">
              <a:spAutoFit/>
            </a:bodyPr>
            <a:lstStyle/>
            <a:p>
              <a:pPr algn="ctr">
                <a:defRPr/>
              </a:pPr>
              <a:r>
                <a:rPr lang="en-CA" sz="1200" b="1" dirty="0" smtClean="0">
                  <a:latin typeface="+mj-lt"/>
                  <a:cs typeface="+mn-cs"/>
                </a:rPr>
                <a:t>NSA A</a:t>
              </a:r>
              <a:endParaRPr lang="en-US" sz="1200" b="1" dirty="0">
                <a:latin typeface="+mj-lt"/>
                <a:cs typeface="+mn-cs"/>
              </a:endParaRPr>
            </a:p>
          </p:txBody>
        </p:sp>
        <p:pic>
          <p:nvPicPr>
            <p:cNvPr id="15" name="Picture 13" descr="rack_server_corp_blu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2" y="1584"/>
              <a:ext cx="421"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 name="Group 15"/>
          <p:cNvGrpSpPr>
            <a:grpSpLocks/>
          </p:cNvGrpSpPr>
          <p:nvPr/>
        </p:nvGrpSpPr>
        <p:grpSpPr bwMode="auto">
          <a:xfrm>
            <a:off x="6697080" y="2681065"/>
            <a:ext cx="914400" cy="727075"/>
            <a:chOff x="3956" y="2736"/>
            <a:chExt cx="576" cy="458"/>
          </a:xfrm>
        </p:grpSpPr>
        <p:sp>
          <p:nvSpPr>
            <p:cNvPr id="17" name="Text Box 9"/>
            <p:cNvSpPr txBox="1">
              <a:spLocks noChangeArrowheads="1"/>
            </p:cNvSpPr>
            <p:nvPr/>
          </p:nvSpPr>
          <p:spPr bwMode="auto">
            <a:xfrm>
              <a:off x="3956" y="3020"/>
              <a:ext cx="576"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rIns="0">
              <a:spAutoFit/>
            </a:bodyPr>
            <a:lstStyle/>
            <a:p>
              <a:pPr algn="ctr">
                <a:defRPr/>
              </a:pPr>
              <a:r>
                <a:rPr lang="en-CA" sz="1200" b="1" dirty="0">
                  <a:latin typeface="+mj-lt"/>
                </a:rPr>
                <a:t>NSA </a:t>
              </a:r>
              <a:r>
                <a:rPr lang="en-CA" sz="1200" b="1" dirty="0" smtClean="0">
                  <a:latin typeface="+mj-lt"/>
                </a:rPr>
                <a:t>B</a:t>
              </a:r>
              <a:endParaRPr lang="en-US" sz="1200" b="1" dirty="0">
                <a:latin typeface="+mj-lt"/>
              </a:endParaRPr>
            </a:p>
          </p:txBody>
        </p:sp>
        <p:pic>
          <p:nvPicPr>
            <p:cNvPr id="18" name="Picture 17" descr="rack_server_corp_r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2" y="2736"/>
              <a:ext cx="421"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2" name="TextBox 21"/>
          <p:cNvSpPr txBox="1"/>
          <p:nvPr/>
        </p:nvSpPr>
        <p:spPr>
          <a:xfrm>
            <a:off x="4028281" y="2478293"/>
            <a:ext cx="1384573" cy="276999"/>
          </a:xfrm>
          <a:prstGeom prst="rect">
            <a:avLst/>
          </a:prstGeom>
          <a:noFill/>
        </p:spPr>
        <p:txBody>
          <a:bodyPr wrap="none" rtlCol="0">
            <a:spAutoFit/>
          </a:bodyPr>
          <a:lstStyle/>
          <a:p>
            <a:r>
              <a:rPr lang="en-US" sz="1200" i="1" dirty="0" err="1" smtClean="0">
                <a:latin typeface="+mj-lt"/>
              </a:rPr>
              <a:t>ReserveConfirm</a:t>
            </a:r>
            <a:endParaRPr lang="en-US" sz="1200" i="1" dirty="0">
              <a:latin typeface="+mj-lt"/>
            </a:endParaRPr>
          </a:p>
        </p:txBody>
      </p:sp>
      <p:sp>
        <p:nvSpPr>
          <p:cNvPr id="28" name="TextBox 27"/>
          <p:cNvSpPr txBox="1"/>
          <p:nvPr/>
        </p:nvSpPr>
        <p:spPr>
          <a:xfrm>
            <a:off x="1068464" y="4246410"/>
            <a:ext cx="6868821" cy="2031325"/>
          </a:xfrm>
          <a:prstGeom prst="rect">
            <a:avLst/>
          </a:prstGeom>
          <a:noFill/>
        </p:spPr>
        <p:txBody>
          <a:bodyPr wrap="square" rtlCol="0">
            <a:spAutoFit/>
          </a:bodyPr>
          <a:lstStyle/>
          <a:p>
            <a:pPr marL="285750" indent="-285750">
              <a:buFont typeface="Arial"/>
              <a:buChar char="•"/>
            </a:pPr>
            <a:r>
              <a:rPr lang="en-US" sz="1400" dirty="0" smtClean="0">
                <a:latin typeface="+mj-lt"/>
              </a:rPr>
              <a:t>For NSA with private IP addresses behind the firewall:</a:t>
            </a:r>
          </a:p>
          <a:p>
            <a:pPr marL="742950" lvl="1" indent="-285750">
              <a:buFont typeface="Courier New"/>
              <a:buChar char="o"/>
            </a:pPr>
            <a:r>
              <a:rPr lang="en-US" sz="1400" dirty="0" smtClean="0">
                <a:latin typeface="+mj-lt"/>
              </a:rPr>
              <a:t>Firewall will need to act as public entity for NSA.</a:t>
            </a:r>
          </a:p>
          <a:p>
            <a:pPr marL="742950" lvl="1" indent="-285750">
              <a:buFont typeface="Courier New"/>
              <a:buChar char="o"/>
            </a:pPr>
            <a:r>
              <a:rPr lang="en-US" sz="1400" dirty="0" smtClean="0">
                <a:latin typeface="+mj-lt"/>
              </a:rPr>
              <a:t>Access control </a:t>
            </a:r>
            <a:r>
              <a:rPr lang="en-US" sz="1400" dirty="0">
                <a:latin typeface="+mj-lt"/>
              </a:rPr>
              <a:t>lists can be set for peer NSA in combination with </a:t>
            </a:r>
            <a:r>
              <a:rPr lang="en-US" sz="1400" dirty="0" smtClean="0">
                <a:latin typeface="+mj-lt"/>
              </a:rPr>
              <a:t>NAT and port forwarding to </a:t>
            </a:r>
            <a:r>
              <a:rPr lang="en-US" sz="1400" dirty="0">
                <a:latin typeface="+mj-lt"/>
              </a:rPr>
              <a:t>allow the </a:t>
            </a:r>
            <a:r>
              <a:rPr lang="en-US" sz="1400" dirty="0" smtClean="0">
                <a:latin typeface="+mj-lt"/>
              </a:rPr>
              <a:t>requesting NSA to be mapped through to the provider NSA’s HTTP </a:t>
            </a:r>
            <a:r>
              <a:rPr lang="en-US" sz="1400" dirty="0">
                <a:latin typeface="+mj-lt"/>
              </a:rPr>
              <a:t>server port </a:t>
            </a:r>
            <a:r>
              <a:rPr lang="en-US" sz="1400" dirty="0" smtClean="0">
                <a:latin typeface="+mj-lt"/>
              </a:rPr>
              <a:t>within the DMZ</a:t>
            </a:r>
          </a:p>
          <a:p>
            <a:pPr marL="742950" lvl="1" indent="-285750">
              <a:buFont typeface="Courier New"/>
              <a:buChar char="o"/>
            </a:pPr>
            <a:r>
              <a:rPr lang="en-US" sz="1400" dirty="0" smtClean="0">
                <a:latin typeface="+mj-lt"/>
              </a:rPr>
              <a:t>A requesting NSA behind a firewall will need to provide the public facing IP address and port of the firewall within the </a:t>
            </a:r>
            <a:r>
              <a:rPr lang="en-US" sz="1400" dirty="0" err="1" smtClean="0">
                <a:latin typeface="+mj-lt"/>
              </a:rPr>
              <a:t>replyTo</a:t>
            </a:r>
            <a:r>
              <a:rPr lang="en-US" sz="1400" dirty="0" smtClean="0">
                <a:latin typeface="+mj-lt"/>
              </a:rPr>
              <a:t> field of the SOAP request.</a:t>
            </a:r>
            <a:endParaRPr lang="en-US" sz="1400" dirty="0">
              <a:latin typeface="+mj-lt"/>
            </a:endParaRPr>
          </a:p>
          <a:p>
            <a:pPr marL="742950" lvl="1" indent="-285750">
              <a:buFont typeface="Courier New"/>
              <a:buChar char="o"/>
            </a:pPr>
            <a:endParaRPr lang="en-US" sz="1400" dirty="0" smtClean="0">
              <a:latin typeface="+mj-lt"/>
            </a:endParaRPr>
          </a:p>
        </p:txBody>
      </p:sp>
      <p:sp>
        <p:nvSpPr>
          <p:cNvPr id="29" name="TextBox 28"/>
          <p:cNvSpPr txBox="1"/>
          <p:nvPr/>
        </p:nvSpPr>
        <p:spPr>
          <a:xfrm>
            <a:off x="1310815" y="2371528"/>
            <a:ext cx="1324739" cy="253916"/>
          </a:xfrm>
          <a:prstGeom prst="rect">
            <a:avLst/>
          </a:prstGeom>
          <a:noFill/>
        </p:spPr>
        <p:txBody>
          <a:bodyPr wrap="none" rtlCol="0">
            <a:spAutoFit/>
          </a:bodyPr>
          <a:lstStyle/>
          <a:p>
            <a:r>
              <a:rPr lang="en-US" sz="1050" dirty="0" smtClean="0">
                <a:latin typeface="+mj-lt"/>
              </a:rPr>
              <a:t>Private IP address</a:t>
            </a:r>
            <a:endParaRPr lang="en-US" sz="1050" dirty="0">
              <a:latin typeface="+mj-lt"/>
            </a:endParaRPr>
          </a:p>
        </p:txBody>
      </p:sp>
      <p:sp>
        <p:nvSpPr>
          <p:cNvPr id="30" name="TextBox 29"/>
          <p:cNvSpPr txBox="1"/>
          <p:nvPr/>
        </p:nvSpPr>
        <p:spPr>
          <a:xfrm>
            <a:off x="6429954" y="2371528"/>
            <a:ext cx="1324739" cy="253916"/>
          </a:xfrm>
          <a:prstGeom prst="rect">
            <a:avLst/>
          </a:prstGeom>
          <a:noFill/>
        </p:spPr>
        <p:txBody>
          <a:bodyPr wrap="none" rtlCol="0">
            <a:spAutoFit/>
          </a:bodyPr>
          <a:lstStyle/>
          <a:p>
            <a:r>
              <a:rPr lang="en-US" sz="1050" dirty="0" smtClean="0">
                <a:latin typeface="+mj-lt"/>
              </a:rPr>
              <a:t>Private IP address</a:t>
            </a:r>
            <a:endParaRPr lang="en-US" sz="1050" dirty="0">
              <a:latin typeface="+mj-lt"/>
            </a:endParaRPr>
          </a:p>
        </p:txBody>
      </p:sp>
      <p:grpSp>
        <p:nvGrpSpPr>
          <p:cNvPr id="24" name="Group 26"/>
          <p:cNvGrpSpPr>
            <a:grpSpLocks/>
          </p:cNvGrpSpPr>
          <p:nvPr/>
        </p:nvGrpSpPr>
        <p:grpSpPr bwMode="auto">
          <a:xfrm>
            <a:off x="5024519" y="2586853"/>
            <a:ext cx="1119424" cy="921686"/>
            <a:chOff x="3884" y="2736"/>
            <a:chExt cx="576" cy="509"/>
          </a:xfrm>
        </p:grpSpPr>
        <p:sp>
          <p:nvSpPr>
            <p:cNvPr id="25" name="Text Box 9"/>
            <p:cNvSpPr txBox="1">
              <a:spLocks noChangeArrowheads="1"/>
            </p:cNvSpPr>
            <p:nvPr/>
          </p:nvSpPr>
          <p:spPr bwMode="auto">
            <a:xfrm>
              <a:off x="3884" y="3071"/>
              <a:ext cx="576"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rIns="0">
              <a:spAutoFit/>
            </a:bodyPr>
            <a:lstStyle/>
            <a:p>
              <a:pPr algn="ctr">
                <a:defRPr/>
              </a:pPr>
              <a:r>
                <a:rPr lang="en-CA" sz="1200" b="1" dirty="0">
                  <a:latin typeface="+mj-lt"/>
                  <a:cs typeface="+mn-cs"/>
                </a:rPr>
                <a:t>Firewall</a:t>
              </a:r>
              <a:endParaRPr lang="en-US" sz="1400" b="1" dirty="0">
                <a:latin typeface="+mj-lt"/>
                <a:cs typeface="+mn-cs"/>
              </a:endParaRPr>
            </a:p>
          </p:txBody>
        </p:sp>
        <p:pic>
          <p:nvPicPr>
            <p:cNvPr id="26" name="Picture 17" descr="firewall_corp_r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2" y="2736"/>
              <a:ext cx="269"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23" name="Straight Arrow Connector 22"/>
          <p:cNvCxnSpPr/>
          <p:nvPr/>
        </p:nvCxnSpPr>
        <p:spPr>
          <a:xfrm flipH="1">
            <a:off x="2395950" y="2809677"/>
            <a:ext cx="4421781"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2270538" y="2956952"/>
            <a:ext cx="4547192" cy="0"/>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3968065" y="2937128"/>
            <a:ext cx="1398925" cy="276999"/>
          </a:xfrm>
          <a:prstGeom prst="rect">
            <a:avLst/>
          </a:prstGeom>
          <a:noFill/>
        </p:spPr>
        <p:txBody>
          <a:bodyPr wrap="none" rtlCol="0">
            <a:spAutoFit/>
          </a:bodyPr>
          <a:lstStyle/>
          <a:p>
            <a:r>
              <a:rPr lang="en-US" sz="1200" i="1" dirty="0" err="1" smtClean="0">
                <a:latin typeface="+mj-lt"/>
              </a:rPr>
              <a:t>ReserveRequest</a:t>
            </a:r>
            <a:endParaRPr lang="en-US" sz="1200" i="1" dirty="0">
              <a:latin typeface="+mj-lt"/>
            </a:endParaRPr>
          </a:p>
        </p:txBody>
      </p:sp>
      <p:sp>
        <p:nvSpPr>
          <p:cNvPr id="20" name="Can 19"/>
          <p:cNvSpPr/>
          <p:nvPr/>
        </p:nvSpPr>
        <p:spPr>
          <a:xfrm rot="5400000">
            <a:off x="3591124" y="2530985"/>
            <a:ext cx="189393" cy="564489"/>
          </a:xfrm>
          <a:prstGeom prst="can">
            <a:avLst/>
          </a:prstGeom>
          <a:solidFill>
            <a:srgbClr val="CC0000"/>
          </a:solidFill>
          <a:ln>
            <a:solidFill>
              <a:srgbClr val="99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Can 34"/>
          <p:cNvSpPr/>
          <p:nvPr/>
        </p:nvSpPr>
        <p:spPr>
          <a:xfrm rot="5400000">
            <a:off x="5484129" y="2707275"/>
            <a:ext cx="189393" cy="564489"/>
          </a:xfrm>
          <a:prstGeom prst="can">
            <a:avLst/>
          </a:prstGeom>
          <a:solidFill>
            <a:srgbClr val="008000"/>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4899826" y="2224377"/>
            <a:ext cx="1272272" cy="253916"/>
          </a:xfrm>
          <a:prstGeom prst="rect">
            <a:avLst/>
          </a:prstGeom>
          <a:noFill/>
        </p:spPr>
        <p:txBody>
          <a:bodyPr wrap="none" rtlCol="0">
            <a:spAutoFit/>
          </a:bodyPr>
          <a:lstStyle/>
          <a:p>
            <a:r>
              <a:rPr lang="en-US" sz="1050" dirty="0" smtClean="0">
                <a:latin typeface="+mj-lt"/>
              </a:rPr>
              <a:t>Public IP address</a:t>
            </a:r>
            <a:endParaRPr lang="en-US" sz="1050" dirty="0">
              <a:latin typeface="+mj-lt"/>
            </a:endParaRPr>
          </a:p>
        </p:txBody>
      </p:sp>
      <p:sp>
        <p:nvSpPr>
          <p:cNvPr id="34" name="TextBox 33"/>
          <p:cNvSpPr txBox="1"/>
          <p:nvPr/>
        </p:nvSpPr>
        <p:spPr>
          <a:xfrm>
            <a:off x="3048027" y="2223787"/>
            <a:ext cx="1272272" cy="253916"/>
          </a:xfrm>
          <a:prstGeom prst="rect">
            <a:avLst/>
          </a:prstGeom>
          <a:noFill/>
        </p:spPr>
        <p:txBody>
          <a:bodyPr wrap="none" rtlCol="0">
            <a:spAutoFit/>
          </a:bodyPr>
          <a:lstStyle/>
          <a:p>
            <a:r>
              <a:rPr lang="en-US" sz="1050" dirty="0" smtClean="0">
                <a:latin typeface="+mj-lt"/>
              </a:rPr>
              <a:t>Public IP address</a:t>
            </a:r>
            <a:endParaRPr lang="en-US" sz="1050" dirty="0">
              <a:latin typeface="+mj-lt"/>
            </a:endParaRPr>
          </a:p>
        </p:txBody>
      </p:sp>
    </p:spTree>
    <p:extLst>
      <p:ext uri="{BB962C8B-B14F-4D97-AF65-F5344CB8AC3E}">
        <p14:creationId xmlns:p14="http://schemas.microsoft.com/office/powerpoint/2010/main" val="407309073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r>
              <a:rPr lang="en-US" dirty="0" smtClean="0"/>
              <a:t>Provider NSA must be publically accessible</a:t>
            </a:r>
          </a:p>
          <a:p>
            <a:pPr lvl="1"/>
            <a:r>
              <a:rPr lang="en-US" sz="2000" dirty="0" smtClean="0"/>
              <a:t>Must have publically accessible interface to receive request messages from Requester NSA</a:t>
            </a:r>
            <a:r>
              <a:rPr lang="en-US" sz="2000" dirty="0" smtClean="0"/>
              <a:t>.</a:t>
            </a:r>
          </a:p>
          <a:p>
            <a:pPr lvl="1"/>
            <a:endParaRPr lang="en-US" sz="2000" dirty="0" smtClean="0"/>
          </a:p>
          <a:p>
            <a:r>
              <a:rPr lang="en-US" dirty="0" smtClean="0"/>
              <a:t>Requester NSA must also be publically accessible</a:t>
            </a:r>
          </a:p>
          <a:p>
            <a:pPr lvl="1"/>
            <a:r>
              <a:rPr lang="en-US" sz="2000" dirty="0" smtClean="0"/>
              <a:t>Must have publically accessible interface to receive response messages (confirm, failed, or event) from Provider NSA.</a:t>
            </a:r>
            <a:endParaRPr lang="en-US" sz="2000" dirty="0"/>
          </a:p>
        </p:txBody>
      </p:sp>
      <p:sp>
        <p:nvSpPr>
          <p:cNvPr id="4" name="Date Placeholder 3"/>
          <p:cNvSpPr>
            <a:spLocks noGrp="1"/>
          </p:cNvSpPr>
          <p:nvPr>
            <p:ph type="dt" sz="half" idx="10"/>
          </p:nvPr>
        </p:nvSpPr>
        <p:spPr/>
        <p:txBody>
          <a:bodyPr/>
          <a:lstStyle/>
          <a:p>
            <a:fld id="{1AED7477-F1E8-5F47-8E0F-1EF6BF87EAE9}" type="datetime1">
              <a:rPr lang="en-CA" smtClean="0"/>
              <a:t>12-03-14</a:t>
            </a:fld>
            <a:endParaRPr lang="en-US"/>
          </a:p>
        </p:txBody>
      </p:sp>
      <p:sp>
        <p:nvSpPr>
          <p:cNvPr id="5" name="Slide Number Placeholder 4"/>
          <p:cNvSpPr>
            <a:spLocks noGrp="1"/>
          </p:cNvSpPr>
          <p:nvPr>
            <p:ph type="sldNum" sz="quarter" idx="12"/>
          </p:nvPr>
        </p:nvSpPr>
        <p:spPr/>
        <p:txBody>
          <a:bodyPr/>
          <a:lstStyle/>
          <a:p>
            <a:fld id="{BA9B540C-44DA-4F69-89C9-7C84606640D3}" type="slidenum">
              <a:rPr lang="en-US" smtClean="0"/>
              <a:pPr/>
              <a:t>7</a:t>
            </a:fld>
            <a:endParaRPr lang="en-US"/>
          </a:p>
        </p:txBody>
      </p:sp>
    </p:spTree>
    <p:extLst>
      <p:ext uri="{BB962C8B-B14F-4D97-AF65-F5344CB8AC3E}">
        <p14:creationId xmlns:p14="http://schemas.microsoft.com/office/powerpoint/2010/main" val="18720870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p:cTn id="11"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2" dur="500" fill="hold"/>
                                        <p:tgtEl>
                                          <p:spTgt spid="3">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p:cTn id="17"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3" end="3"/>
                                            </p:txEl>
                                          </p:spTgt>
                                        </p:tgtEl>
                                        <p:attrNameLst>
                                          <p:attrName>ppt_h</p:attrName>
                                        </p:attrNameLst>
                                      </p:cBhvr>
                                      <p:tavLst>
                                        <p:tav tm="0">
                                          <p:val>
                                            <p:fltVal val="0"/>
                                          </p:val>
                                        </p:tav>
                                        <p:tav tm="100000">
                                          <p:val>
                                            <p:strVal val="#ppt_h"/>
                                          </p:val>
                                        </p:tav>
                                      </p:tavLst>
                                    </p:anim>
                                  </p:childTnLst>
                                </p:cTn>
                              </p:par>
                              <p:par>
                                <p:cTn id="19" presetID="23" presetClass="entr" presetSubtype="16"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p:cTn id="21"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4" end="4"/>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Requester-only NSA</a:t>
            </a:r>
            <a:r>
              <a:rPr lang="en-US" dirty="0" smtClean="0"/>
              <a:t>?</a:t>
            </a:r>
            <a:endParaRPr lang="en-US" dirty="0"/>
          </a:p>
        </p:txBody>
      </p:sp>
      <p:sp>
        <p:nvSpPr>
          <p:cNvPr id="3" name="Content Placeholder 2"/>
          <p:cNvSpPr>
            <a:spLocks noGrp="1"/>
          </p:cNvSpPr>
          <p:nvPr>
            <p:ph idx="1"/>
          </p:nvPr>
        </p:nvSpPr>
        <p:spPr>
          <a:xfrm>
            <a:off x="457200" y="1600200"/>
            <a:ext cx="8229600" cy="1647915"/>
          </a:xfrm>
        </p:spPr>
        <p:txBody>
          <a:bodyPr>
            <a:normAutofit/>
          </a:bodyPr>
          <a:lstStyle/>
          <a:p>
            <a:pPr>
              <a:lnSpc>
                <a:spcPct val="120000"/>
              </a:lnSpc>
            </a:pPr>
            <a:r>
              <a:rPr lang="en-US" dirty="0" smtClean="0"/>
              <a:t>Is </a:t>
            </a:r>
            <a:r>
              <a:rPr lang="en-US" dirty="0" smtClean="0"/>
              <a:t>this the </a:t>
            </a:r>
            <a:r>
              <a:rPr lang="en-US" dirty="0" smtClean="0">
                <a:solidFill>
                  <a:srgbClr val="FF0000"/>
                </a:solidFill>
              </a:rPr>
              <a:t>end user client</a:t>
            </a:r>
            <a:r>
              <a:rPr lang="en-US" dirty="0" smtClean="0"/>
              <a:t>?</a:t>
            </a:r>
          </a:p>
          <a:p>
            <a:pPr>
              <a:lnSpc>
                <a:spcPct val="120000"/>
              </a:lnSpc>
            </a:pPr>
            <a:r>
              <a:rPr lang="en-US" dirty="0" smtClean="0"/>
              <a:t>Is this </a:t>
            </a:r>
            <a:r>
              <a:rPr lang="en-US" dirty="0" smtClean="0"/>
              <a:t>a </a:t>
            </a:r>
            <a:r>
              <a:rPr lang="en-US" dirty="0" smtClean="0">
                <a:solidFill>
                  <a:srgbClr val="FF0000"/>
                </a:solidFill>
              </a:rPr>
              <a:t>delegate </a:t>
            </a:r>
            <a:r>
              <a:rPr lang="en-US" dirty="0" smtClean="0">
                <a:solidFill>
                  <a:srgbClr val="FF0000"/>
                </a:solidFill>
              </a:rPr>
              <a:t>for end user </a:t>
            </a:r>
            <a:r>
              <a:rPr lang="en-US" dirty="0" smtClean="0"/>
              <a:t>requests (if so then </a:t>
            </a:r>
            <a:r>
              <a:rPr lang="en-US" dirty="0" smtClean="0"/>
              <a:t>is it not a </a:t>
            </a:r>
            <a:r>
              <a:rPr lang="en-US" dirty="0"/>
              <a:t>P</a:t>
            </a:r>
            <a:r>
              <a:rPr lang="en-US" dirty="0" smtClean="0"/>
              <a:t>rovider NSA from </a:t>
            </a:r>
            <a:r>
              <a:rPr lang="en-US" dirty="0" smtClean="0"/>
              <a:t>an end user perspective)</a:t>
            </a:r>
            <a:r>
              <a:rPr lang="en-US" dirty="0" smtClean="0"/>
              <a:t>?</a:t>
            </a:r>
            <a:endParaRPr lang="en-US" dirty="0" smtClean="0"/>
          </a:p>
        </p:txBody>
      </p:sp>
      <p:sp>
        <p:nvSpPr>
          <p:cNvPr id="4" name="Date Placeholder 3"/>
          <p:cNvSpPr>
            <a:spLocks noGrp="1"/>
          </p:cNvSpPr>
          <p:nvPr>
            <p:ph type="dt" sz="half" idx="10"/>
          </p:nvPr>
        </p:nvSpPr>
        <p:spPr/>
        <p:txBody>
          <a:bodyPr/>
          <a:lstStyle/>
          <a:p>
            <a:fld id="{1AED7477-F1E8-5F47-8E0F-1EF6BF87EAE9}" type="datetime1">
              <a:rPr lang="en-CA" smtClean="0"/>
              <a:t>12-03-14</a:t>
            </a:fld>
            <a:endParaRPr lang="en-US"/>
          </a:p>
        </p:txBody>
      </p:sp>
      <p:sp>
        <p:nvSpPr>
          <p:cNvPr id="5" name="Slide Number Placeholder 4"/>
          <p:cNvSpPr>
            <a:spLocks noGrp="1"/>
          </p:cNvSpPr>
          <p:nvPr>
            <p:ph type="sldNum" sz="quarter" idx="12"/>
          </p:nvPr>
        </p:nvSpPr>
        <p:spPr/>
        <p:txBody>
          <a:bodyPr/>
          <a:lstStyle/>
          <a:p>
            <a:fld id="{BA9B540C-44DA-4F69-89C9-7C84606640D3}" type="slidenum">
              <a:rPr lang="en-US" smtClean="0"/>
              <a:pPr/>
              <a:t>8</a:t>
            </a:fld>
            <a:endParaRPr lang="en-US"/>
          </a:p>
        </p:txBody>
      </p:sp>
      <p:sp useBgFill="1">
        <p:nvSpPr>
          <p:cNvPr id="6" name="Cloud 5"/>
          <p:cNvSpPr/>
          <p:nvPr/>
        </p:nvSpPr>
        <p:spPr>
          <a:xfrm>
            <a:off x="208203" y="3248114"/>
            <a:ext cx="3632728" cy="3108235"/>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useBgFill="1">
        <p:nvSpPr>
          <p:cNvPr id="7" name="Cloud 6"/>
          <p:cNvSpPr/>
          <p:nvPr/>
        </p:nvSpPr>
        <p:spPr>
          <a:xfrm>
            <a:off x="5486217" y="3706263"/>
            <a:ext cx="2947020" cy="2307410"/>
          </a:xfrm>
          <a:prstGeom prst="cloud">
            <a:avLst/>
          </a:prstGeom>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24"/>
          <p:cNvGrpSpPr>
            <a:grpSpLocks/>
          </p:cNvGrpSpPr>
          <p:nvPr/>
        </p:nvGrpSpPr>
        <p:grpSpPr bwMode="auto">
          <a:xfrm>
            <a:off x="3246482" y="4395625"/>
            <a:ext cx="1036338" cy="989153"/>
            <a:chOff x="3884" y="1584"/>
            <a:chExt cx="576" cy="509"/>
          </a:xfrm>
        </p:grpSpPr>
        <p:sp>
          <p:nvSpPr>
            <p:cNvPr id="9" name="Text Box 5"/>
            <p:cNvSpPr txBox="1">
              <a:spLocks noChangeArrowheads="1"/>
            </p:cNvSpPr>
            <p:nvPr/>
          </p:nvSpPr>
          <p:spPr bwMode="auto">
            <a:xfrm>
              <a:off x="3884" y="1919"/>
              <a:ext cx="576"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rIns="0">
              <a:spAutoFit/>
            </a:bodyPr>
            <a:lstStyle/>
            <a:p>
              <a:pPr algn="ctr">
                <a:defRPr/>
              </a:pPr>
              <a:r>
                <a:rPr lang="en-CA" sz="1200" b="1" dirty="0">
                  <a:latin typeface="+mj-lt"/>
                  <a:cs typeface="+mn-cs"/>
                </a:rPr>
                <a:t>Firewall</a:t>
              </a:r>
              <a:endParaRPr lang="en-US" sz="800" b="1" dirty="0">
                <a:latin typeface="+mj-lt"/>
                <a:cs typeface="+mn-cs"/>
              </a:endParaRPr>
            </a:p>
          </p:txBody>
        </p:sp>
        <p:pic>
          <p:nvPicPr>
            <p:cNvPr id="10" name="Picture 13" descr="firewall_corp_bl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2" y="1584"/>
              <a:ext cx="269"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 name="Group 22"/>
          <p:cNvGrpSpPr>
            <a:grpSpLocks/>
          </p:cNvGrpSpPr>
          <p:nvPr/>
        </p:nvGrpSpPr>
        <p:grpSpPr bwMode="auto">
          <a:xfrm>
            <a:off x="1541766" y="4558211"/>
            <a:ext cx="914400" cy="727077"/>
            <a:chOff x="3956" y="1584"/>
            <a:chExt cx="576" cy="458"/>
          </a:xfrm>
        </p:grpSpPr>
        <p:sp>
          <p:nvSpPr>
            <p:cNvPr id="12" name="Text Box 5"/>
            <p:cNvSpPr txBox="1">
              <a:spLocks noChangeArrowheads="1"/>
            </p:cNvSpPr>
            <p:nvPr/>
          </p:nvSpPr>
          <p:spPr bwMode="auto">
            <a:xfrm>
              <a:off x="3956" y="1868"/>
              <a:ext cx="576"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rIns="0">
              <a:spAutoFit/>
            </a:bodyPr>
            <a:lstStyle/>
            <a:p>
              <a:pPr algn="ctr">
                <a:defRPr/>
              </a:pPr>
              <a:r>
                <a:rPr lang="en-CA" sz="1200" b="1" dirty="0" smtClean="0">
                  <a:latin typeface="+mj-lt"/>
                  <a:cs typeface="+mn-cs"/>
                </a:rPr>
                <a:t>NSA A</a:t>
              </a:r>
              <a:endParaRPr lang="en-US" sz="1200" b="1" dirty="0">
                <a:latin typeface="+mj-lt"/>
                <a:cs typeface="+mn-cs"/>
              </a:endParaRPr>
            </a:p>
          </p:txBody>
        </p:sp>
        <p:pic>
          <p:nvPicPr>
            <p:cNvPr id="13" name="Picture 13" descr="rack_server_corp_blu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2" y="1584"/>
              <a:ext cx="421"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 name="Group 13"/>
          <p:cNvGrpSpPr>
            <a:grpSpLocks/>
          </p:cNvGrpSpPr>
          <p:nvPr/>
        </p:nvGrpSpPr>
        <p:grpSpPr bwMode="auto">
          <a:xfrm>
            <a:off x="6757296" y="4554973"/>
            <a:ext cx="914400" cy="727075"/>
            <a:chOff x="3956" y="2736"/>
            <a:chExt cx="576" cy="458"/>
          </a:xfrm>
        </p:grpSpPr>
        <p:sp>
          <p:nvSpPr>
            <p:cNvPr id="15" name="Text Box 9"/>
            <p:cNvSpPr txBox="1">
              <a:spLocks noChangeArrowheads="1"/>
            </p:cNvSpPr>
            <p:nvPr/>
          </p:nvSpPr>
          <p:spPr bwMode="auto">
            <a:xfrm>
              <a:off x="3956" y="3020"/>
              <a:ext cx="576"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rIns="0">
              <a:spAutoFit/>
            </a:bodyPr>
            <a:lstStyle/>
            <a:p>
              <a:pPr algn="ctr">
                <a:defRPr/>
              </a:pPr>
              <a:r>
                <a:rPr lang="en-CA" sz="1200" b="1" dirty="0">
                  <a:latin typeface="+mj-lt"/>
                </a:rPr>
                <a:t>NSA </a:t>
              </a:r>
              <a:r>
                <a:rPr lang="en-CA" sz="1200" b="1" dirty="0" smtClean="0">
                  <a:latin typeface="+mj-lt"/>
                </a:rPr>
                <a:t>B</a:t>
              </a:r>
              <a:endParaRPr lang="en-US" sz="1200" b="1" dirty="0">
                <a:latin typeface="+mj-lt"/>
              </a:endParaRPr>
            </a:p>
          </p:txBody>
        </p:sp>
        <p:pic>
          <p:nvPicPr>
            <p:cNvPr id="16" name="Picture 15" descr="rack_server_corp_r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2" y="2736"/>
              <a:ext cx="421"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7" name="TextBox 16"/>
          <p:cNvSpPr txBox="1"/>
          <p:nvPr/>
        </p:nvSpPr>
        <p:spPr>
          <a:xfrm>
            <a:off x="4088497" y="4352201"/>
            <a:ext cx="1384573" cy="276999"/>
          </a:xfrm>
          <a:prstGeom prst="rect">
            <a:avLst/>
          </a:prstGeom>
          <a:noFill/>
        </p:spPr>
        <p:txBody>
          <a:bodyPr wrap="none" rtlCol="0">
            <a:spAutoFit/>
          </a:bodyPr>
          <a:lstStyle/>
          <a:p>
            <a:r>
              <a:rPr lang="en-US" sz="1200" i="1" dirty="0" err="1" smtClean="0">
                <a:latin typeface="+mj-lt"/>
              </a:rPr>
              <a:t>ReserveConfirm</a:t>
            </a:r>
            <a:endParaRPr lang="en-US" sz="1200" i="1" dirty="0">
              <a:latin typeface="+mj-lt"/>
            </a:endParaRPr>
          </a:p>
        </p:txBody>
      </p:sp>
      <p:sp>
        <p:nvSpPr>
          <p:cNvPr id="18" name="TextBox 17"/>
          <p:cNvSpPr txBox="1"/>
          <p:nvPr/>
        </p:nvSpPr>
        <p:spPr>
          <a:xfrm>
            <a:off x="1371031" y="4245436"/>
            <a:ext cx="1197764" cy="261610"/>
          </a:xfrm>
          <a:prstGeom prst="rect">
            <a:avLst/>
          </a:prstGeom>
          <a:noFill/>
        </p:spPr>
        <p:txBody>
          <a:bodyPr wrap="none" rtlCol="0">
            <a:spAutoFit/>
          </a:bodyPr>
          <a:lstStyle/>
          <a:p>
            <a:r>
              <a:rPr lang="en-US" sz="1100" b="1" dirty="0" smtClean="0">
                <a:latin typeface="+mj-lt"/>
              </a:rPr>
              <a:t>Requester NSA</a:t>
            </a:r>
            <a:endParaRPr lang="en-US" sz="1100" b="1" dirty="0">
              <a:latin typeface="+mj-lt"/>
            </a:endParaRPr>
          </a:p>
        </p:txBody>
      </p:sp>
      <p:grpSp>
        <p:nvGrpSpPr>
          <p:cNvPr id="20" name="Group 26"/>
          <p:cNvGrpSpPr>
            <a:grpSpLocks/>
          </p:cNvGrpSpPr>
          <p:nvPr/>
        </p:nvGrpSpPr>
        <p:grpSpPr bwMode="auto">
          <a:xfrm>
            <a:off x="5084735" y="4460761"/>
            <a:ext cx="1119424" cy="921686"/>
            <a:chOff x="3884" y="2736"/>
            <a:chExt cx="576" cy="509"/>
          </a:xfrm>
        </p:grpSpPr>
        <p:sp>
          <p:nvSpPr>
            <p:cNvPr id="21" name="Text Box 9"/>
            <p:cNvSpPr txBox="1">
              <a:spLocks noChangeArrowheads="1"/>
            </p:cNvSpPr>
            <p:nvPr/>
          </p:nvSpPr>
          <p:spPr bwMode="auto">
            <a:xfrm>
              <a:off x="3884" y="3071"/>
              <a:ext cx="576"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rIns="0">
              <a:spAutoFit/>
            </a:bodyPr>
            <a:lstStyle/>
            <a:p>
              <a:pPr algn="ctr">
                <a:defRPr/>
              </a:pPr>
              <a:r>
                <a:rPr lang="en-CA" sz="1200" b="1" dirty="0">
                  <a:latin typeface="+mj-lt"/>
                  <a:cs typeface="+mn-cs"/>
                </a:rPr>
                <a:t>Firewall</a:t>
              </a:r>
              <a:endParaRPr lang="en-US" sz="1400" b="1" dirty="0">
                <a:latin typeface="+mj-lt"/>
                <a:cs typeface="+mn-cs"/>
              </a:endParaRPr>
            </a:p>
          </p:txBody>
        </p:sp>
        <p:pic>
          <p:nvPicPr>
            <p:cNvPr id="22" name="Picture 17" descr="firewall_corp_r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2" y="2736"/>
              <a:ext cx="269"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23" name="Straight Arrow Connector 22"/>
          <p:cNvCxnSpPr/>
          <p:nvPr/>
        </p:nvCxnSpPr>
        <p:spPr>
          <a:xfrm flipH="1">
            <a:off x="2456166" y="4683585"/>
            <a:ext cx="4421781"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2330754" y="4830860"/>
            <a:ext cx="4547192" cy="0"/>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4028281" y="4811036"/>
            <a:ext cx="1398925" cy="276999"/>
          </a:xfrm>
          <a:prstGeom prst="rect">
            <a:avLst/>
          </a:prstGeom>
          <a:noFill/>
        </p:spPr>
        <p:txBody>
          <a:bodyPr wrap="none" rtlCol="0">
            <a:spAutoFit/>
          </a:bodyPr>
          <a:lstStyle/>
          <a:p>
            <a:r>
              <a:rPr lang="en-US" sz="1200" i="1" dirty="0" err="1" smtClean="0">
                <a:latin typeface="+mj-lt"/>
              </a:rPr>
              <a:t>ReserveRequest</a:t>
            </a:r>
            <a:endParaRPr lang="en-US" sz="1200" i="1" dirty="0">
              <a:latin typeface="+mj-lt"/>
            </a:endParaRPr>
          </a:p>
        </p:txBody>
      </p:sp>
      <p:sp>
        <p:nvSpPr>
          <p:cNvPr id="26" name="Can 25"/>
          <p:cNvSpPr/>
          <p:nvPr/>
        </p:nvSpPr>
        <p:spPr>
          <a:xfrm rot="5400000">
            <a:off x="3651340" y="4404893"/>
            <a:ext cx="189393" cy="564489"/>
          </a:xfrm>
          <a:prstGeom prst="can">
            <a:avLst/>
          </a:prstGeom>
          <a:solidFill>
            <a:srgbClr val="CC0000"/>
          </a:solidFill>
          <a:ln>
            <a:solidFill>
              <a:srgbClr val="99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Can 26"/>
          <p:cNvSpPr/>
          <p:nvPr/>
        </p:nvSpPr>
        <p:spPr>
          <a:xfrm rot="5400000">
            <a:off x="5544345" y="4581183"/>
            <a:ext cx="189393" cy="564489"/>
          </a:xfrm>
          <a:prstGeom prst="can">
            <a:avLst/>
          </a:prstGeom>
          <a:solidFill>
            <a:srgbClr val="008000"/>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p:cNvSpPr txBox="1"/>
          <p:nvPr/>
        </p:nvSpPr>
        <p:spPr>
          <a:xfrm>
            <a:off x="4960042" y="4098285"/>
            <a:ext cx="1272272" cy="253916"/>
          </a:xfrm>
          <a:prstGeom prst="rect">
            <a:avLst/>
          </a:prstGeom>
          <a:noFill/>
        </p:spPr>
        <p:txBody>
          <a:bodyPr wrap="none" rtlCol="0">
            <a:spAutoFit/>
          </a:bodyPr>
          <a:lstStyle/>
          <a:p>
            <a:r>
              <a:rPr lang="en-US" sz="1050" dirty="0" smtClean="0">
                <a:latin typeface="+mj-lt"/>
              </a:rPr>
              <a:t>Public IP address</a:t>
            </a:r>
            <a:endParaRPr lang="en-US" sz="1050" dirty="0">
              <a:latin typeface="+mj-lt"/>
            </a:endParaRPr>
          </a:p>
        </p:txBody>
      </p:sp>
      <p:sp>
        <p:nvSpPr>
          <p:cNvPr id="29" name="TextBox 28"/>
          <p:cNvSpPr txBox="1"/>
          <p:nvPr/>
        </p:nvSpPr>
        <p:spPr>
          <a:xfrm>
            <a:off x="3108243" y="4097695"/>
            <a:ext cx="1272272" cy="253916"/>
          </a:xfrm>
          <a:prstGeom prst="rect">
            <a:avLst/>
          </a:prstGeom>
          <a:noFill/>
        </p:spPr>
        <p:txBody>
          <a:bodyPr wrap="none" rtlCol="0">
            <a:spAutoFit/>
          </a:bodyPr>
          <a:lstStyle/>
          <a:p>
            <a:r>
              <a:rPr lang="en-US" sz="1050" dirty="0" smtClean="0">
                <a:latin typeface="+mj-lt"/>
              </a:rPr>
              <a:t>Public IP address</a:t>
            </a:r>
            <a:endParaRPr lang="en-US" sz="1050" dirty="0">
              <a:latin typeface="+mj-lt"/>
            </a:endParaRPr>
          </a:p>
        </p:txBody>
      </p:sp>
      <p:sp>
        <p:nvSpPr>
          <p:cNvPr id="30" name="TextBox 29"/>
          <p:cNvSpPr txBox="1"/>
          <p:nvPr/>
        </p:nvSpPr>
        <p:spPr>
          <a:xfrm>
            <a:off x="6670607" y="4273451"/>
            <a:ext cx="1069524" cy="261610"/>
          </a:xfrm>
          <a:prstGeom prst="rect">
            <a:avLst/>
          </a:prstGeom>
          <a:noFill/>
        </p:spPr>
        <p:txBody>
          <a:bodyPr wrap="none" rtlCol="0">
            <a:spAutoFit/>
          </a:bodyPr>
          <a:lstStyle/>
          <a:p>
            <a:r>
              <a:rPr lang="en-US" sz="1100" b="1" dirty="0" smtClean="0">
                <a:latin typeface="+mj-lt"/>
              </a:rPr>
              <a:t>Provider NSA</a:t>
            </a:r>
            <a:endParaRPr lang="en-US" sz="1100" b="1" dirty="0">
              <a:latin typeface="+mj-lt"/>
            </a:endParaRPr>
          </a:p>
        </p:txBody>
      </p:sp>
      <p:pic>
        <p:nvPicPr>
          <p:cNvPr id="31" name="Picture 30"/>
          <p:cNvPicPr>
            <a:picLocks noChangeAspect="1"/>
          </p:cNvPicPr>
          <p:nvPr/>
        </p:nvPicPr>
        <p:blipFill>
          <a:blip r:embed="rId6"/>
          <a:stretch>
            <a:fillRect/>
          </a:stretch>
        </p:blipFill>
        <p:spPr>
          <a:xfrm>
            <a:off x="1042753" y="5384778"/>
            <a:ext cx="441371" cy="441371"/>
          </a:xfrm>
          <a:prstGeom prst="rect">
            <a:avLst/>
          </a:prstGeom>
        </p:spPr>
      </p:pic>
      <p:pic>
        <p:nvPicPr>
          <p:cNvPr id="32" name="Picture 31"/>
          <p:cNvPicPr>
            <a:picLocks noChangeAspect="1"/>
          </p:cNvPicPr>
          <p:nvPr/>
        </p:nvPicPr>
        <p:blipFill>
          <a:blip r:embed="rId6"/>
          <a:stretch>
            <a:fillRect/>
          </a:stretch>
        </p:blipFill>
        <p:spPr>
          <a:xfrm>
            <a:off x="822067" y="3954254"/>
            <a:ext cx="441371" cy="441371"/>
          </a:xfrm>
          <a:prstGeom prst="rect">
            <a:avLst/>
          </a:prstGeom>
        </p:spPr>
      </p:pic>
      <p:pic>
        <p:nvPicPr>
          <p:cNvPr id="33" name="Picture 32"/>
          <p:cNvPicPr>
            <a:picLocks noChangeAspect="1"/>
          </p:cNvPicPr>
          <p:nvPr/>
        </p:nvPicPr>
        <p:blipFill>
          <a:blip r:embed="rId6"/>
          <a:stretch>
            <a:fillRect/>
          </a:stretch>
        </p:blipFill>
        <p:spPr>
          <a:xfrm>
            <a:off x="472201" y="4683585"/>
            <a:ext cx="441371" cy="441371"/>
          </a:xfrm>
          <a:prstGeom prst="rect">
            <a:avLst/>
          </a:prstGeom>
        </p:spPr>
      </p:pic>
      <p:cxnSp>
        <p:nvCxnSpPr>
          <p:cNvPr id="35" name="Straight Arrow Connector 34"/>
          <p:cNvCxnSpPr>
            <a:stCxn id="32" idx="2"/>
            <a:endCxn id="13" idx="1"/>
          </p:cNvCxnSpPr>
          <p:nvPr/>
        </p:nvCxnSpPr>
        <p:spPr>
          <a:xfrm>
            <a:off x="1042753" y="4395625"/>
            <a:ext cx="619663" cy="365787"/>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33" idx="3"/>
            <a:endCxn id="13" idx="1"/>
          </p:cNvCxnSpPr>
          <p:nvPr/>
        </p:nvCxnSpPr>
        <p:spPr>
          <a:xfrm flipV="1">
            <a:off x="913572" y="4761412"/>
            <a:ext cx="748844" cy="142859"/>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31" idx="0"/>
          </p:cNvCxnSpPr>
          <p:nvPr/>
        </p:nvCxnSpPr>
        <p:spPr>
          <a:xfrm flipV="1">
            <a:off x="1263439" y="4781834"/>
            <a:ext cx="398977" cy="602944"/>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324013" y="4417859"/>
            <a:ext cx="641609" cy="261610"/>
          </a:xfrm>
          <a:prstGeom prst="rect">
            <a:avLst/>
          </a:prstGeom>
          <a:noFill/>
        </p:spPr>
        <p:txBody>
          <a:bodyPr wrap="none" rtlCol="0">
            <a:spAutoFit/>
          </a:bodyPr>
          <a:lstStyle/>
          <a:p>
            <a:r>
              <a:rPr lang="en-US" sz="1100" b="1" dirty="0" smtClean="0">
                <a:latin typeface="+mj-lt"/>
              </a:rPr>
              <a:t>Clients</a:t>
            </a:r>
            <a:endParaRPr lang="en-US" sz="1100" b="1" dirty="0">
              <a:latin typeface="+mj-lt"/>
            </a:endParaRPr>
          </a:p>
        </p:txBody>
      </p:sp>
      <p:sp>
        <p:nvSpPr>
          <p:cNvPr id="43" name="TextBox 42"/>
          <p:cNvSpPr txBox="1"/>
          <p:nvPr/>
        </p:nvSpPr>
        <p:spPr>
          <a:xfrm>
            <a:off x="720752" y="3685441"/>
            <a:ext cx="641609" cy="261610"/>
          </a:xfrm>
          <a:prstGeom prst="rect">
            <a:avLst/>
          </a:prstGeom>
          <a:noFill/>
        </p:spPr>
        <p:txBody>
          <a:bodyPr wrap="none" rtlCol="0">
            <a:spAutoFit/>
          </a:bodyPr>
          <a:lstStyle/>
          <a:p>
            <a:r>
              <a:rPr lang="en-US" sz="1100" b="1" dirty="0" smtClean="0">
                <a:latin typeface="+mj-lt"/>
              </a:rPr>
              <a:t>Clients</a:t>
            </a:r>
            <a:endParaRPr lang="en-US" sz="1100" b="1" dirty="0">
              <a:latin typeface="+mj-lt"/>
            </a:endParaRPr>
          </a:p>
        </p:txBody>
      </p:sp>
      <p:sp>
        <p:nvSpPr>
          <p:cNvPr id="44" name="TextBox 43"/>
          <p:cNvSpPr txBox="1"/>
          <p:nvPr/>
        </p:nvSpPr>
        <p:spPr>
          <a:xfrm>
            <a:off x="934392" y="5762474"/>
            <a:ext cx="641609" cy="261610"/>
          </a:xfrm>
          <a:prstGeom prst="rect">
            <a:avLst/>
          </a:prstGeom>
          <a:noFill/>
        </p:spPr>
        <p:txBody>
          <a:bodyPr wrap="none" rtlCol="0">
            <a:spAutoFit/>
          </a:bodyPr>
          <a:lstStyle/>
          <a:p>
            <a:r>
              <a:rPr lang="en-US" sz="1100" b="1" dirty="0" smtClean="0">
                <a:latin typeface="+mj-lt"/>
              </a:rPr>
              <a:t>Clients</a:t>
            </a:r>
            <a:endParaRPr lang="en-US" sz="1100" b="1" dirty="0">
              <a:latin typeface="+mj-lt"/>
            </a:endParaRPr>
          </a:p>
        </p:txBody>
      </p:sp>
    </p:spTree>
    <p:extLst>
      <p:ext uri="{BB962C8B-B14F-4D97-AF65-F5344CB8AC3E}">
        <p14:creationId xmlns:p14="http://schemas.microsoft.com/office/powerpoint/2010/main" val="301456206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normAutofit lnSpcReduction="10000"/>
          </a:bodyPr>
          <a:lstStyle/>
          <a:p>
            <a:r>
              <a:rPr lang="en-US" sz="2200" dirty="0" smtClean="0"/>
              <a:t>Is an NSA not an NSA?</a:t>
            </a:r>
          </a:p>
          <a:p>
            <a:pPr lvl="1"/>
            <a:r>
              <a:rPr lang="en-US" sz="1800" dirty="0" smtClean="0"/>
              <a:t>Requester and Provider are message exchange roles</a:t>
            </a:r>
            <a:endParaRPr lang="en-US" sz="1800" dirty="0"/>
          </a:p>
          <a:p>
            <a:pPr lvl="1"/>
            <a:r>
              <a:rPr lang="en-US" sz="1800" dirty="0"/>
              <a:t>H</a:t>
            </a:r>
            <a:r>
              <a:rPr lang="en-US" sz="1800" dirty="0" smtClean="0"/>
              <a:t>aving </a:t>
            </a:r>
            <a:r>
              <a:rPr lang="en-US" sz="1800" dirty="0" smtClean="0"/>
              <a:t>physically separate concepts </a:t>
            </a:r>
            <a:r>
              <a:rPr lang="en-US" sz="1800" dirty="0" smtClean="0"/>
              <a:t>has lead </a:t>
            </a:r>
            <a:r>
              <a:rPr lang="en-US" sz="1800" dirty="0" smtClean="0"/>
              <a:t>to additional </a:t>
            </a:r>
            <a:r>
              <a:rPr lang="en-US" sz="1800" dirty="0" smtClean="0"/>
              <a:t>confusion</a:t>
            </a:r>
          </a:p>
          <a:p>
            <a:pPr lvl="1"/>
            <a:endParaRPr lang="en-US" sz="1800" dirty="0" smtClean="0"/>
          </a:p>
          <a:p>
            <a:r>
              <a:rPr lang="en-US" sz="2000" dirty="0" smtClean="0"/>
              <a:t>What functionality can a Requester NSA support?</a:t>
            </a:r>
          </a:p>
          <a:p>
            <a:pPr lvl="1"/>
            <a:r>
              <a:rPr lang="en-US" sz="1800" dirty="0" smtClean="0"/>
              <a:t>Local NRM?</a:t>
            </a:r>
          </a:p>
          <a:p>
            <a:pPr lvl="1"/>
            <a:r>
              <a:rPr lang="en-US" sz="1800" dirty="0" smtClean="0"/>
              <a:t>Path finding?</a:t>
            </a:r>
          </a:p>
          <a:p>
            <a:pPr lvl="1"/>
            <a:r>
              <a:rPr lang="en-US" sz="1800" dirty="0" smtClean="0"/>
              <a:t>Aggregator?</a:t>
            </a:r>
          </a:p>
          <a:p>
            <a:pPr lvl="1"/>
            <a:r>
              <a:rPr lang="en-US" sz="1800" dirty="0" smtClean="0"/>
              <a:t>Service end-user client requests?</a:t>
            </a:r>
          </a:p>
          <a:p>
            <a:pPr lvl="1"/>
            <a:endParaRPr lang="en-US" sz="1600" dirty="0" smtClean="0"/>
          </a:p>
          <a:p>
            <a:r>
              <a:rPr lang="en-US" sz="2000" dirty="0" smtClean="0"/>
              <a:t>Do we administer Requester and Provider NSA differently?</a:t>
            </a:r>
          </a:p>
          <a:p>
            <a:pPr lvl="1"/>
            <a:r>
              <a:rPr lang="en-US" sz="1800" dirty="0" smtClean="0"/>
              <a:t>Should all NSA not be created equal, and therefore, meet the same deployment requirements?</a:t>
            </a:r>
          </a:p>
        </p:txBody>
      </p:sp>
      <p:sp>
        <p:nvSpPr>
          <p:cNvPr id="4" name="Date Placeholder 3"/>
          <p:cNvSpPr>
            <a:spLocks noGrp="1"/>
          </p:cNvSpPr>
          <p:nvPr>
            <p:ph type="dt" sz="half" idx="10"/>
          </p:nvPr>
        </p:nvSpPr>
        <p:spPr/>
        <p:txBody>
          <a:bodyPr/>
          <a:lstStyle/>
          <a:p>
            <a:fld id="{1AED7477-F1E8-5F47-8E0F-1EF6BF87EAE9}" type="datetime1">
              <a:rPr lang="en-CA" smtClean="0"/>
              <a:t>12-03-14</a:t>
            </a:fld>
            <a:endParaRPr lang="en-US"/>
          </a:p>
        </p:txBody>
      </p:sp>
      <p:sp>
        <p:nvSpPr>
          <p:cNvPr id="5" name="Slide Number Placeholder 4"/>
          <p:cNvSpPr>
            <a:spLocks noGrp="1"/>
          </p:cNvSpPr>
          <p:nvPr>
            <p:ph type="sldNum" sz="quarter" idx="12"/>
          </p:nvPr>
        </p:nvSpPr>
        <p:spPr/>
        <p:txBody>
          <a:bodyPr/>
          <a:lstStyle/>
          <a:p>
            <a:fld id="{BA9B540C-44DA-4F69-89C9-7C84606640D3}" type="slidenum">
              <a:rPr lang="en-US" smtClean="0"/>
              <a:pPr/>
              <a:t>9</a:t>
            </a:fld>
            <a:endParaRPr lang="en-US"/>
          </a:p>
        </p:txBody>
      </p:sp>
    </p:spTree>
    <p:extLst>
      <p:ext uri="{BB962C8B-B14F-4D97-AF65-F5344CB8AC3E}">
        <p14:creationId xmlns:p14="http://schemas.microsoft.com/office/powerpoint/2010/main" val="11489279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p:cTn id="11"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2" dur="500" fill="hold"/>
                                        <p:tgtEl>
                                          <p:spTgt spid="3">
                                            <p:txEl>
                                              <p:pRg st="1" end="1"/>
                                            </p:txEl>
                                          </p:spTgt>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p:cTn id="15"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6" dur="500" fill="hold"/>
                                        <p:tgtEl>
                                          <p:spTgt spid="3">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23" presetClass="entr" presetSubtype="16"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p:cTn id="21"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4" end="4"/>
                                            </p:txEl>
                                          </p:spTgt>
                                        </p:tgtEl>
                                        <p:attrNameLst>
                                          <p:attrName>ppt_h</p:attrName>
                                        </p:attrNameLst>
                                      </p:cBhvr>
                                      <p:tavLst>
                                        <p:tav tm="0">
                                          <p:val>
                                            <p:fltVal val="0"/>
                                          </p:val>
                                        </p:tav>
                                        <p:tav tm="100000">
                                          <p:val>
                                            <p:strVal val="#ppt_h"/>
                                          </p:val>
                                        </p:tav>
                                      </p:tavLst>
                                    </p:anim>
                                  </p:childTnLst>
                                </p:cTn>
                              </p:par>
                              <p:par>
                                <p:cTn id="23" presetID="23" presetClass="entr" presetSubtype="16"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p:cTn id="25"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5" end="5"/>
                                            </p:txEl>
                                          </p:spTgt>
                                        </p:tgtEl>
                                        <p:attrNameLst>
                                          <p:attrName>ppt_h</p:attrName>
                                        </p:attrNameLst>
                                      </p:cBhvr>
                                      <p:tavLst>
                                        <p:tav tm="0">
                                          <p:val>
                                            <p:fltVal val="0"/>
                                          </p:val>
                                        </p:tav>
                                        <p:tav tm="100000">
                                          <p:val>
                                            <p:strVal val="#ppt_h"/>
                                          </p:val>
                                        </p:tav>
                                      </p:tavLst>
                                    </p:anim>
                                  </p:childTnLst>
                                </p:cTn>
                              </p:par>
                              <p:par>
                                <p:cTn id="27" presetID="23" presetClass="entr" presetSubtype="16"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p:cTn id="29"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30" dur="500" fill="hold"/>
                                        <p:tgtEl>
                                          <p:spTgt spid="3">
                                            <p:txEl>
                                              <p:pRg st="6" end="6"/>
                                            </p:txEl>
                                          </p:spTgt>
                                        </p:tgtEl>
                                        <p:attrNameLst>
                                          <p:attrName>ppt_h</p:attrName>
                                        </p:attrNameLst>
                                      </p:cBhvr>
                                      <p:tavLst>
                                        <p:tav tm="0">
                                          <p:val>
                                            <p:fltVal val="0"/>
                                          </p:val>
                                        </p:tav>
                                        <p:tav tm="100000">
                                          <p:val>
                                            <p:strVal val="#ppt_h"/>
                                          </p:val>
                                        </p:tav>
                                      </p:tavLst>
                                    </p:anim>
                                  </p:childTnLst>
                                </p:cTn>
                              </p:par>
                              <p:par>
                                <p:cTn id="31" presetID="23" presetClass="entr" presetSubtype="16"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p:cTn id="33"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34" dur="500" fill="hold"/>
                                        <p:tgtEl>
                                          <p:spTgt spid="3">
                                            <p:txEl>
                                              <p:pRg st="7" end="7"/>
                                            </p:txEl>
                                          </p:spTgt>
                                        </p:tgtEl>
                                        <p:attrNameLst>
                                          <p:attrName>ppt_h</p:attrName>
                                        </p:attrNameLst>
                                      </p:cBhvr>
                                      <p:tavLst>
                                        <p:tav tm="0">
                                          <p:val>
                                            <p:fltVal val="0"/>
                                          </p:val>
                                        </p:tav>
                                        <p:tav tm="100000">
                                          <p:val>
                                            <p:strVal val="#ppt_h"/>
                                          </p:val>
                                        </p:tav>
                                      </p:tavLst>
                                    </p:anim>
                                  </p:childTnLst>
                                </p:cTn>
                              </p:par>
                              <p:par>
                                <p:cTn id="35" presetID="23" presetClass="entr" presetSubtype="16"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p:cTn id="37"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38" dur="500" fill="hold"/>
                                        <p:tgtEl>
                                          <p:spTgt spid="3">
                                            <p:txEl>
                                              <p:pRg st="8" end="8"/>
                                            </p:txEl>
                                          </p:spTgt>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 calcmode="lin" valueType="num">
                                      <p:cBhvr>
                                        <p:cTn id="43" dur="5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44" dur="500" fill="hold"/>
                                        <p:tgtEl>
                                          <p:spTgt spid="3">
                                            <p:txEl>
                                              <p:pRg st="10" end="10"/>
                                            </p:txEl>
                                          </p:spTgt>
                                        </p:tgtEl>
                                        <p:attrNameLst>
                                          <p:attrName>ppt_h</p:attrName>
                                        </p:attrNameLst>
                                      </p:cBhvr>
                                      <p:tavLst>
                                        <p:tav tm="0">
                                          <p:val>
                                            <p:fltVal val="0"/>
                                          </p:val>
                                        </p:tav>
                                        <p:tav tm="100000">
                                          <p:val>
                                            <p:strVal val="#ppt_h"/>
                                          </p:val>
                                        </p:tav>
                                      </p:tavLst>
                                    </p:anim>
                                  </p:childTnLst>
                                </p:cTn>
                              </p:par>
                              <p:par>
                                <p:cTn id="45" presetID="23" presetClass="entr" presetSubtype="16" fill="hold" nodeType="with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 calcmode="lin" valueType="num">
                                      <p:cBhvr>
                                        <p:cTn id="47" dur="500" fill="hold"/>
                                        <p:tgtEl>
                                          <p:spTgt spid="3">
                                            <p:txEl>
                                              <p:pRg st="11" end="11"/>
                                            </p:txEl>
                                          </p:spTgt>
                                        </p:tgtEl>
                                        <p:attrNameLst>
                                          <p:attrName>ppt_w</p:attrName>
                                        </p:attrNameLst>
                                      </p:cBhvr>
                                      <p:tavLst>
                                        <p:tav tm="0">
                                          <p:val>
                                            <p:fltVal val="0"/>
                                          </p:val>
                                        </p:tav>
                                        <p:tav tm="100000">
                                          <p:val>
                                            <p:strVal val="#ppt_w"/>
                                          </p:val>
                                        </p:tav>
                                      </p:tavLst>
                                    </p:anim>
                                    <p:anim calcmode="lin" valueType="num">
                                      <p:cBhvr>
                                        <p:cTn id="48" dur="500" fill="hold"/>
                                        <p:tgtEl>
                                          <p:spTgt spid="3">
                                            <p:txEl>
                                              <p:pRg st="11" end="11"/>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Executive.thmx</Template>
  <TotalTime>1156</TotalTime>
  <Words>1197</Words>
  <Application>Microsoft Macintosh PowerPoint</Application>
  <PresentationFormat>On-screen Show (4:3)</PresentationFormat>
  <Paragraphs>205</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Executive</vt:lpstr>
      <vt:lpstr>NSI Implementation Task Force</vt:lpstr>
      <vt:lpstr>The Firewall Problem</vt:lpstr>
      <vt:lpstr>It Gets Worse</vt:lpstr>
      <vt:lpstr>Pathological Case</vt:lpstr>
      <vt:lpstr>Proper Configuration of Firewall</vt:lpstr>
      <vt:lpstr>Proper Configuration of Firewall</vt:lpstr>
      <vt:lpstr>Summary</vt:lpstr>
      <vt:lpstr>What is a Requester-only NSA?</vt:lpstr>
      <vt:lpstr>Discussion</vt:lpstr>
      <vt:lpstr>John’s Statements</vt:lpstr>
      <vt:lpstr>John’s Statements</vt:lpstr>
      <vt:lpstr>Proposal</vt:lpstr>
      <vt:lpstr>The RESTful Model</vt:lpstr>
      <vt:lpstr>Backup</vt:lpstr>
      <vt:lpstr>The Dedicated Socket</vt:lpstr>
      <vt:lpstr>The COMET Model</vt:lpstr>
    </vt:vector>
  </TitlesOfParts>
  <Manager/>
  <Company>SURFnet</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NSI Implementation Taskforce</dc:title>
  <dc:subject>NSI protocol and the dreaded firewall</dc:subject>
  <dc:creator>John MacAuley</dc:creator>
  <cp:keywords/>
  <dc:description/>
  <cp:lastModifiedBy>John MacAuley</cp:lastModifiedBy>
  <cp:revision>77</cp:revision>
  <cp:lastPrinted>2012-02-08T14:08:58Z</cp:lastPrinted>
  <dcterms:created xsi:type="dcterms:W3CDTF">2012-01-25T20:24:13Z</dcterms:created>
  <dcterms:modified xsi:type="dcterms:W3CDTF">2012-03-14T15:46:29Z</dcterms:modified>
  <cp:category/>
</cp:coreProperties>
</file>