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8" r:id="rId2"/>
    <p:sldId id="270" r:id="rId3"/>
    <p:sldId id="275" r:id="rId4"/>
    <p:sldId id="276" r:id="rId5"/>
    <p:sldId id="277" r:id="rId6"/>
    <p:sldId id="271" r:id="rId7"/>
    <p:sldId id="278" r:id="rId8"/>
    <p:sldId id="262" r:id="rId9"/>
    <p:sldId id="269" r:id="rId10"/>
    <p:sldId id="272" r:id="rId11"/>
    <p:sldId id="264" r:id="rId12"/>
    <p:sldId id="265" r:id="rId13"/>
    <p:sldId id="268" r:id="rId14"/>
    <p:sldId id="267" r:id="rId15"/>
    <p:sldId id="279" r:id="rId16"/>
    <p:sldId id="280"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714" autoAdjust="0"/>
  </p:normalViewPr>
  <p:slideViewPr>
    <p:cSldViewPr snapToObjects="1" showGuides="1">
      <p:cViewPr varScale="1">
        <p:scale>
          <a:sx n="84" d="100"/>
          <a:sy n="84" d="100"/>
        </p:scale>
        <p:origin x="-1068" y="-84"/>
      </p:cViewPr>
      <p:guideLst>
        <p:guide orient="horz" pos="2160"/>
        <p:guide pos="2880"/>
      </p:guideLst>
    </p:cSldViewPr>
  </p:slideViewPr>
  <p:outlineViewPr>
    <p:cViewPr>
      <p:scale>
        <a:sx n="33" d="100"/>
        <a:sy n="33" d="100"/>
      </p:scale>
      <p:origin x="0" y="3858"/>
    </p:cViewPr>
  </p:outlineViewPr>
  <p:notesTextViewPr>
    <p:cViewPr>
      <p:scale>
        <a:sx n="100" d="100"/>
        <a:sy n="100" d="100"/>
      </p:scale>
      <p:origin x="0" y="0"/>
    </p:cViewPr>
  </p:notesText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2F0026-4DCF-4354-9B5A-B669FBA1800C}" type="datetimeFigureOut">
              <a:rPr kumimoji="1" lang="ja-JP" altLang="en-US" smtClean="0"/>
              <a:t>2013/9/30</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04B00E-1B29-4168-A019-92A239673731}" type="slidenum">
              <a:rPr kumimoji="1" lang="ja-JP" altLang="en-US" smtClean="0"/>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5240EB59-ABE7-406A-9D70-2318BBDC4885}" type="slidenum">
              <a:rPr lang="ja-JP" altLang="en-US" smtClean="0"/>
              <a:pPr>
                <a:defRPr/>
              </a:pPr>
              <a:t>7</a:t>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7"/>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15125" y="404813"/>
            <a:ext cx="2178050" cy="626427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79388" y="404813"/>
            <a:ext cx="6383337" cy="626427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179389" y="1052515"/>
            <a:ext cx="8713787" cy="5474411"/>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14348" y="2714622"/>
            <a:ext cx="7772400" cy="1362075"/>
          </a:xfrm>
        </p:spPr>
        <p:txBody>
          <a:bodyPr anchor="t"/>
          <a:lstStyle>
            <a:lvl1pPr algn="l">
              <a:defRPr sz="4000" b="1" cap="all"/>
            </a:lvl1pPr>
          </a:lstStyle>
          <a:p>
            <a:r>
              <a:rPr lang="ja-JP" altLang="en-US" dirty="0" smtClean="0"/>
              <a:t>マスタ タイトルの書式設定</a:t>
            </a:r>
            <a:endParaRPr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79388" y="1052515"/>
            <a:ext cx="4279900"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11689" y="1052515"/>
            <a:ext cx="4281487"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bwMode="auto">
          <a:xfrm>
            <a:off x="179388" y="404813"/>
            <a:ext cx="8713787" cy="504825"/>
          </a:xfrm>
          <a:prstGeom prst="rect">
            <a:avLst/>
          </a:prstGeom>
          <a:noFill/>
          <a:ln w="9525">
            <a:noFill/>
            <a:miter lim="800000"/>
            <a:headEnd/>
            <a:tailEnd/>
          </a:ln>
          <a:effectLst/>
        </p:spPr>
        <p:txBody>
          <a:bodyPr vert="horz" wrap="square" lIns="91429" tIns="45715" rIns="91429" bIns="45715"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179388" y="1052513"/>
            <a:ext cx="8713787" cy="5616575"/>
          </a:xfrm>
          <a:prstGeom prst="rect">
            <a:avLst/>
          </a:prstGeom>
          <a:noFill/>
          <a:ln w="9525">
            <a:noFill/>
            <a:miter lim="800000"/>
            <a:headEnd/>
            <a:tailEnd/>
          </a:ln>
        </p:spPr>
        <p:txBody>
          <a:bodyPr vert="horz" wrap="square" lIns="91429" tIns="45715" rIns="91429" bIns="45715"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graphicFrame>
        <p:nvGraphicFramePr>
          <p:cNvPr id="833540" name="Group 4"/>
          <p:cNvGraphicFramePr>
            <a:graphicFrameLocks noGrp="1"/>
          </p:cNvGraphicFramePr>
          <p:nvPr/>
        </p:nvGraphicFramePr>
        <p:xfrm>
          <a:off x="939800" y="2728913"/>
          <a:ext cx="7291683" cy="1249660"/>
        </p:xfrm>
        <a:graphic>
          <a:graphicData uri="http://schemas.openxmlformats.org/drawingml/2006/table">
            <a:tbl>
              <a:tblPr/>
              <a:tblGrid>
                <a:gridCol w="208258"/>
                <a:gridCol w="531812"/>
                <a:gridCol w="571500"/>
                <a:gridCol w="990600"/>
                <a:gridCol w="500063"/>
                <a:gridCol w="490537"/>
                <a:gridCol w="990600"/>
                <a:gridCol w="990600"/>
                <a:gridCol w="990600"/>
                <a:gridCol w="1027113"/>
              </a:tblGrid>
              <a:tr h="1428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ja-JP" sz="2000" b="0" i="0" u="none" strike="noStrike" cap="none" normalizeH="0" baseline="0" smtClean="0">
                        <a:ln>
                          <a:noFill/>
                        </a:ln>
                        <a:solidFill>
                          <a:srgbClr val="000000"/>
                        </a:solidFill>
                        <a:effectLst/>
                        <a:latin typeface="Verdana" pitchFamily="34" charset="0"/>
                        <a:ea typeface="ＭＳ Ｐゴシック" pitchFamily="50" charset="-128"/>
                      </a:endParaRPr>
                    </a:p>
                  </a:txBody>
                  <a:tcPr marL="91429" marR="91429" marT="45715" marB="45715"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ja-JP" sz="2000" b="0" i="0" u="none" strike="noStrike" cap="none" normalizeH="0" baseline="0" smtClean="0">
                        <a:ln>
                          <a:noFill/>
                        </a:ln>
                        <a:solidFill>
                          <a:srgbClr val="000000"/>
                        </a:solidFill>
                        <a:effectLst/>
                        <a:latin typeface="Verdana" pitchFamily="34" charset="0"/>
                        <a:ea typeface="ＭＳ Ｐゴシック" pitchFamily="50" charset="-128"/>
                      </a:endParaRPr>
                    </a:p>
                  </a:txBody>
                  <a:tcPr marL="91429" marR="91429" marT="45715" marB="45715"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ja-JP" sz="2000" b="0" i="0" u="none" strike="noStrike" cap="none" normalizeH="0" baseline="0" smtClean="0">
                        <a:ln>
                          <a:noFill/>
                        </a:ln>
                        <a:solidFill>
                          <a:srgbClr val="000000"/>
                        </a:solidFill>
                        <a:effectLst/>
                        <a:latin typeface="Verdana" pitchFamily="34" charset="0"/>
                        <a:ea typeface="ＭＳ Ｐゴシック" pitchFamily="50" charset="-128"/>
                      </a:endParaRPr>
                    </a:p>
                  </a:txBody>
                  <a:tcPr marL="91429" marR="91429" marT="45715" marB="45715"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ja-JP" sz="2000" b="0" i="0" u="none" strike="noStrike" cap="none" normalizeH="0" baseline="0" smtClean="0">
                        <a:ln>
                          <a:noFill/>
                        </a:ln>
                        <a:solidFill>
                          <a:srgbClr val="000000"/>
                        </a:solidFill>
                        <a:effectLst/>
                        <a:latin typeface="Verdana" pitchFamily="34" charset="0"/>
                        <a:ea typeface="ＭＳ Ｐゴシック" pitchFamily="50" charset="-128"/>
                      </a:endParaRPr>
                    </a:p>
                  </a:txBody>
                  <a:tcPr marL="91429" marR="91429" marT="45715" marB="45715"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ja-JP" sz="2000" b="0" i="0" u="none" strike="noStrike" cap="none" normalizeH="0" baseline="0" smtClean="0">
                        <a:ln>
                          <a:noFill/>
                        </a:ln>
                        <a:solidFill>
                          <a:srgbClr val="000000"/>
                        </a:solidFill>
                        <a:effectLst/>
                        <a:latin typeface="Verdana" pitchFamily="34" charset="0"/>
                        <a:ea typeface="ＭＳ Ｐゴシック" pitchFamily="50" charset="-128"/>
                      </a:endParaRPr>
                    </a:p>
                  </a:txBody>
                  <a:tcPr marL="91429" marR="91429" marT="45715" marB="45715"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ja-JP" sz="2000" b="0" i="0" u="none" strike="noStrike" cap="none" normalizeH="0" baseline="0" smtClean="0">
                        <a:ln>
                          <a:noFill/>
                        </a:ln>
                        <a:solidFill>
                          <a:srgbClr val="000000"/>
                        </a:solidFill>
                        <a:effectLst/>
                        <a:latin typeface="Verdana" pitchFamily="34" charset="0"/>
                        <a:ea typeface="ＭＳ Ｐゴシック" pitchFamily="50" charset="-128"/>
                      </a:endParaRPr>
                    </a:p>
                  </a:txBody>
                  <a:tcPr marL="91429" marR="91429" marT="45715" marB="45715"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ja-JP" sz="2000" b="0" i="0" u="none" strike="noStrike" cap="none" normalizeH="0" baseline="0" smtClean="0">
                        <a:ln>
                          <a:noFill/>
                        </a:ln>
                        <a:solidFill>
                          <a:srgbClr val="000000"/>
                        </a:solidFill>
                        <a:effectLst/>
                        <a:latin typeface="Verdana" pitchFamily="34" charset="0"/>
                        <a:ea typeface="ＭＳ Ｐゴシック" pitchFamily="50" charset="-128"/>
                      </a:endParaRPr>
                    </a:p>
                  </a:txBody>
                  <a:tcPr marL="91429" marR="91429" marT="45715" marB="45715"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ja-JP" sz="2000" b="0" i="0" u="none" strike="noStrike" cap="none" normalizeH="0" baseline="0" smtClean="0">
                        <a:ln>
                          <a:noFill/>
                        </a:ln>
                        <a:solidFill>
                          <a:srgbClr val="000000"/>
                        </a:solidFill>
                        <a:effectLst/>
                        <a:latin typeface="Verdana" pitchFamily="34" charset="0"/>
                        <a:ea typeface="ＭＳ Ｐゴシック" pitchFamily="50" charset="-128"/>
                      </a:endParaRPr>
                    </a:p>
                  </a:txBody>
                  <a:tcPr marL="91429" marR="91429" marT="45715" marB="45715"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ja-JP" sz="2000" b="0" i="0" u="none" strike="noStrike" cap="none" normalizeH="0" baseline="0" smtClean="0">
                        <a:ln>
                          <a:noFill/>
                        </a:ln>
                        <a:solidFill>
                          <a:srgbClr val="000000"/>
                        </a:solidFill>
                        <a:effectLst/>
                        <a:latin typeface="Verdana" pitchFamily="34" charset="0"/>
                        <a:ea typeface="ＭＳ Ｐゴシック" pitchFamily="50" charset="-128"/>
                      </a:endParaRPr>
                    </a:p>
                  </a:txBody>
                  <a:tcPr marL="91429" marR="91429" marT="45715" marB="45715"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ja-JP" sz="2000" b="0" i="0" u="none" strike="noStrike" cap="none" normalizeH="0" baseline="0" smtClean="0">
                        <a:ln>
                          <a:noFill/>
                        </a:ln>
                        <a:solidFill>
                          <a:srgbClr val="000000"/>
                        </a:solidFill>
                        <a:effectLst/>
                        <a:latin typeface="Verdana" pitchFamily="34" charset="0"/>
                        <a:ea typeface="ＭＳ Ｐゴシック" pitchFamily="50" charset="-128"/>
                      </a:endParaRPr>
                    </a:p>
                  </a:txBody>
                  <a:tcPr marL="91429" marR="91429" marT="45715" marB="45715" anchor="ctr" horzOverflow="overflow">
                    <a:lnL>
                      <a:noFill/>
                    </a:lnL>
                    <a:lnR cap="flat">
                      <a:noFill/>
                    </a:lnR>
                    <a:lnT cap="flat">
                      <a:noFill/>
                    </a:lnT>
                    <a:lnB>
                      <a:noFill/>
                    </a:lnB>
                    <a:lnTlToBr>
                      <a:noFill/>
                    </a:lnTlToBr>
                    <a:lnBlToTr>
                      <a:noFill/>
                    </a:lnBlToTr>
                    <a:noFill/>
                  </a:tcPr>
                </a:tc>
              </a:tr>
              <a:tr h="70485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ja-JP" sz="2000" b="0" i="0" u="none" strike="noStrike" cap="none" normalizeH="0" baseline="0" smtClean="0">
                        <a:ln>
                          <a:noFill/>
                        </a:ln>
                        <a:solidFill>
                          <a:srgbClr val="000000"/>
                        </a:solidFill>
                        <a:effectLst/>
                        <a:latin typeface="Verdana" pitchFamily="34" charset="0"/>
                        <a:ea typeface="ＭＳ Ｐゴシック" pitchFamily="50" charset="-128"/>
                      </a:endParaRPr>
                    </a:p>
                  </a:txBody>
                  <a:tcPr marL="91429" marR="91429" marT="45715" marB="45715"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ja-JP" sz="2000" b="0" i="0" u="none" strike="noStrike" cap="none" normalizeH="0" baseline="0" smtClean="0">
                        <a:ln>
                          <a:noFill/>
                        </a:ln>
                        <a:solidFill>
                          <a:srgbClr val="000000"/>
                        </a:solidFill>
                        <a:effectLst/>
                        <a:latin typeface="Verdana" pitchFamily="34" charset="0"/>
                        <a:ea typeface="ＭＳ Ｐゴシック" pitchFamily="50" charset="-128"/>
                      </a:endParaRPr>
                    </a:p>
                  </a:txBody>
                  <a:tcPr marL="91429" marR="91429" marT="45715" marB="45715"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600" b="1" i="0" u="none" strike="noStrike" cap="none" normalizeH="0" baseline="0" smtClean="0">
                          <a:ln>
                            <a:noFill/>
                          </a:ln>
                          <a:solidFill>
                            <a:schemeClr val="tx1"/>
                          </a:solidFill>
                          <a:effectLst/>
                          <a:latin typeface="Arial" pitchFamily="34" charset="0"/>
                          <a:ea typeface="ＭＳ Ｐゴシック" pitchFamily="50" charset="-128"/>
                        </a:rPr>
                        <a:t>  </a:t>
                      </a:r>
                      <a:r>
                        <a:rPr kumimoji="1" lang="en-US" altLang="ja-JP" sz="3400" b="1" i="0" u="none" strike="noStrike" cap="none" normalizeH="0" baseline="0" smtClean="0">
                          <a:ln>
                            <a:noFill/>
                          </a:ln>
                          <a:solidFill>
                            <a:schemeClr val="tx1"/>
                          </a:solidFill>
                          <a:effectLst/>
                          <a:latin typeface="Arial" pitchFamily="34" charset="0"/>
                          <a:ea typeface="ＭＳ Ｐゴシック" pitchFamily="50" charset="-128"/>
                        </a:rPr>
                        <a:t> </a:t>
                      </a:r>
                      <a:r>
                        <a:rPr kumimoji="1" lang="en-US" altLang="ja-JP" sz="1600" b="1" i="0" u="none" strike="noStrike" cap="none" normalizeH="0" baseline="0" smtClean="0">
                          <a:ln>
                            <a:noFill/>
                          </a:ln>
                          <a:solidFill>
                            <a:schemeClr val="tx1"/>
                          </a:solidFill>
                          <a:effectLst/>
                          <a:latin typeface="Arial" pitchFamily="34" charset="0"/>
                          <a:ea typeface="ＭＳ Ｐゴシック" pitchFamily="50" charset="-128"/>
                        </a:rPr>
                        <a:t>        </a:t>
                      </a:r>
                    </a:p>
                  </a:txBody>
                  <a:tcPr marL="91429" marR="91429" marT="45715" marB="45715"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ja-JP" sz="2000" b="0" i="0" u="none" strike="noStrike" cap="none" normalizeH="0" baseline="0" smtClean="0">
                        <a:ln>
                          <a:noFill/>
                        </a:ln>
                        <a:solidFill>
                          <a:srgbClr val="000000"/>
                        </a:solidFill>
                        <a:effectLst/>
                        <a:latin typeface="Verdana" pitchFamily="34" charset="0"/>
                        <a:ea typeface="ＭＳ Ｐゴシック" pitchFamily="50" charset="-128"/>
                      </a:endParaRPr>
                    </a:p>
                  </a:txBody>
                  <a:tcPr marL="91429" marR="91429" marT="45715" marB="45715"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ja-JP" sz="2000" b="0" i="0" u="none" strike="noStrike" cap="none" normalizeH="0" baseline="0" smtClean="0">
                        <a:ln>
                          <a:noFill/>
                        </a:ln>
                        <a:solidFill>
                          <a:srgbClr val="000000"/>
                        </a:solidFill>
                        <a:effectLst/>
                        <a:latin typeface="Verdana" pitchFamily="34" charset="0"/>
                        <a:ea typeface="ＭＳ Ｐゴシック" pitchFamily="50" charset="-128"/>
                      </a:endParaRPr>
                    </a:p>
                  </a:txBody>
                  <a:tcPr marL="91429" marR="91429" marT="45715" marB="45715"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ja-JP" sz="2000" b="0" i="0" u="none" strike="noStrike" cap="none" normalizeH="0" baseline="0" smtClean="0">
                        <a:ln>
                          <a:noFill/>
                        </a:ln>
                        <a:solidFill>
                          <a:srgbClr val="000000"/>
                        </a:solidFill>
                        <a:effectLst/>
                        <a:latin typeface="Verdana" pitchFamily="34" charset="0"/>
                        <a:ea typeface="ＭＳ Ｐゴシック" pitchFamily="50" charset="-128"/>
                      </a:endParaRPr>
                    </a:p>
                  </a:txBody>
                  <a:tcPr marL="91429" marR="91429" marT="45715" marB="45715"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ja-JP" sz="2000" b="0" i="0" u="none" strike="noStrike" cap="none" normalizeH="0" baseline="0" smtClean="0">
                        <a:ln>
                          <a:noFill/>
                        </a:ln>
                        <a:solidFill>
                          <a:srgbClr val="000000"/>
                        </a:solidFill>
                        <a:effectLst/>
                        <a:latin typeface="Verdana" pitchFamily="34" charset="0"/>
                        <a:ea typeface="ＭＳ Ｐゴシック" pitchFamily="50" charset="-128"/>
                      </a:endParaRPr>
                    </a:p>
                  </a:txBody>
                  <a:tcPr marL="91429" marR="91429" marT="45715" marB="45715"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ja-JP" sz="2000" b="0" i="0" u="none" strike="noStrike" cap="none" normalizeH="0" baseline="0" smtClean="0">
                        <a:ln>
                          <a:noFill/>
                        </a:ln>
                        <a:solidFill>
                          <a:srgbClr val="000000"/>
                        </a:solidFill>
                        <a:effectLst/>
                        <a:latin typeface="Verdana" pitchFamily="34" charset="0"/>
                        <a:ea typeface="ＭＳ Ｐゴシック" pitchFamily="50" charset="-128"/>
                      </a:endParaRPr>
                    </a:p>
                  </a:txBody>
                  <a:tcPr marL="91429" marR="91429" marT="45715" marB="45715"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ja-JP" sz="2000" b="0" i="0" u="none" strike="noStrike" cap="none" normalizeH="0" baseline="0" smtClean="0">
                        <a:ln>
                          <a:noFill/>
                        </a:ln>
                        <a:solidFill>
                          <a:srgbClr val="000000"/>
                        </a:solidFill>
                        <a:effectLst/>
                        <a:latin typeface="Verdana" pitchFamily="34" charset="0"/>
                        <a:ea typeface="ＭＳ Ｐゴシック" pitchFamily="50" charset="-128"/>
                      </a:endParaRPr>
                    </a:p>
                  </a:txBody>
                  <a:tcPr marL="91429" marR="91429" marT="45715" marB="45715"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ja-JP" sz="2000" b="0" i="0" u="none" strike="noStrike" cap="none" normalizeH="0" baseline="0" smtClean="0">
                        <a:ln>
                          <a:noFill/>
                        </a:ln>
                        <a:solidFill>
                          <a:srgbClr val="000000"/>
                        </a:solidFill>
                        <a:effectLst/>
                        <a:latin typeface="Verdana" pitchFamily="34" charset="0"/>
                        <a:ea typeface="ＭＳ Ｐゴシック" pitchFamily="50" charset="-128"/>
                      </a:endParaRPr>
                    </a:p>
                  </a:txBody>
                  <a:tcPr marL="91429" marR="91429" marT="45715" marB="45715" horzOverflow="overflow">
                    <a:lnL>
                      <a:noFill/>
                    </a:lnL>
                    <a:lnR cap="flat">
                      <a:noFill/>
                    </a:lnR>
                    <a:lnT>
                      <a:noFill/>
                    </a:lnT>
                    <a:lnB cap="flat">
                      <a:noFill/>
                    </a:lnB>
                    <a:lnTlToBr>
                      <a:noFill/>
                    </a:lnTlToBr>
                    <a:lnBlToTr>
                      <a:noFill/>
                    </a:lnBlToTr>
                    <a:noFill/>
                  </a:tcPr>
                </a:tc>
              </a:tr>
            </a:tbl>
          </a:graphicData>
        </a:graphic>
      </p:graphicFrame>
      <p:pic>
        <p:nvPicPr>
          <p:cNvPr id="1049" name="Picture 29" descr="１番左"/>
          <p:cNvPicPr>
            <a:picLocks noChangeAspect="1" noChangeArrowheads="1"/>
          </p:cNvPicPr>
          <p:nvPr userDrawn="1"/>
        </p:nvPicPr>
        <p:blipFill>
          <a:blip r:embed="rId13" cstate="print"/>
          <a:srcRect/>
          <a:stretch>
            <a:fillRect/>
          </a:stretch>
        </p:blipFill>
        <p:spPr bwMode="auto">
          <a:xfrm>
            <a:off x="0" y="0"/>
            <a:ext cx="9155113" cy="381000"/>
          </a:xfrm>
          <a:prstGeom prst="rect">
            <a:avLst/>
          </a:prstGeom>
          <a:noFill/>
          <a:ln w="9525">
            <a:noFill/>
            <a:miter lim="800000"/>
            <a:headEnd/>
            <a:tailEnd/>
          </a:ln>
        </p:spPr>
      </p:pic>
      <p:sp>
        <p:nvSpPr>
          <p:cNvPr id="833567" name="Line 31"/>
          <p:cNvSpPr>
            <a:spLocks noChangeShapeType="1"/>
          </p:cNvSpPr>
          <p:nvPr userDrawn="1"/>
        </p:nvSpPr>
        <p:spPr bwMode="auto">
          <a:xfrm>
            <a:off x="0" y="6597650"/>
            <a:ext cx="9144000" cy="0"/>
          </a:xfrm>
          <a:prstGeom prst="line">
            <a:avLst/>
          </a:prstGeom>
          <a:noFill/>
          <a:ln w="9525">
            <a:solidFill>
              <a:schemeClr val="tx1"/>
            </a:solidFill>
            <a:round/>
            <a:headEnd/>
            <a:tailEnd/>
          </a:ln>
          <a:effectLst/>
        </p:spPr>
        <p:txBody>
          <a:bodyPr/>
          <a:lstStyle/>
          <a:p>
            <a:pPr>
              <a:defRPr/>
            </a:pPr>
            <a:endParaRPr lang="ja-JP" altLang="en-US">
              <a:solidFill>
                <a:prstClr val="black"/>
              </a:solidFill>
            </a:endParaRPr>
          </a:p>
        </p:txBody>
      </p:sp>
      <p:sp>
        <p:nvSpPr>
          <p:cNvPr id="833569" name="Rectangle 33"/>
          <p:cNvSpPr>
            <a:spLocks noChangeArrowheads="1"/>
          </p:cNvSpPr>
          <p:nvPr userDrawn="1"/>
        </p:nvSpPr>
        <p:spPr bwMode="auto">
          <a:xfrm>
            <a:off x="8316913" y="6602413"/>
            <a:ext cx="827087" cy="282575"/>
          </a:xfrm>
          <a:prstGeom prst="rect">
            <a:avLst/>
          </a:prstGeom>
          <a:noFill/>
          <a:ln w="9525">
            <a:noFill/>
            <a:miter lim="800000"/>
            <a:headEnd/>
            <a:tailEnd/>
          </a:ln>
          <a:effectLst/>
        </p:spPr>
        <p:txBody>
          <a:bodyPr/>
          <a:lstStyle/>
          <a:p>
            <a:pPr algn="r">
              <a:defRPr/>
            </a:pPr>
            <a:fld id="{A7F3795C-D21D-45A1-8256-9C5BCA6BD54C}" type="slidenum">
              <a:rPr lang="en-US" altLang="ja-JP" sz="1400">
                <a:solidFill>
                  <a:prstClr val="black"/>
                </a:solidFill>
              </a:rPr>
              <a:pPr algn="r">
                <a:defRPr/>
              </a:pPr>
              <a:t>&lt;#&gt;</a:t>
            </a:fld>
            <a:endParaRPr lang="en-US" altLang="ja-JP" sz="1400">
              <a:solidFill>
                <a:prstClr val="black"/>
              </a:solidFill>
            </a:endParaRPr>
          </a:p>
        </p:txBody>
      </p:sp>
      <p:pic>
        <p:nvPicPr>
          <p:cNvPr id="1052" name="Picture 6" descr="191_english5"/>
          <p:cNvPicPr>
            <a:picLocks noChangeAspect="1" noChangeArrowheads="1"/>
          </p:cNvPicPr>
          <p:nvPr userDrawn="1"/>
        </p:nvPicPr>
        <p:blipFill>
          <a:blip r:embed="rId14" cstate="print"/>
          <a:srcRect/>
          <a:stretch>
            <a:fillRect/>
          </a:stretch>
        </p:blipFill>
        <p:spPr bwMode="auto">
          <a:xfrm>
            <a:off x="2700338" y="6689725"/>
            <a:ext cx="3706812" cy="76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0" fontAlgn="base" hangingPunct="0">
        <a:spcBef>
          <a:spcPct val="0"/>
        </a:spcBef>
        <a:spcAft>
          <a:spcPct val="0"/>
        </a:spcAft>
        <a:defRPr kumimoji="1" sz="28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2800" b="1">
          <a:solidFill>
            <a:schemeClr val="tx2"/>
          </a:solidFill>
          <a:effectLst>
            <a:outerShdw blurRad="38100" dist="38100" dir="2700000" algn="tl">
              <a:srgbClr val="C0C0C0"/>
            </a:outerShdw>
          </a:effectLst>
          <a:latin typeface="Verdana" pitchFamily="34" charset="0"/>
          <a:ea typeface="ＭＳ Ｐゴシック" pitchFamily="50" charset="-128"/>
        </a:defRPr>
      </a:lvl2pPr>
      <a:lvl3pPr algn="l" rtl="0" eaLnBrk="0" fontAlgn="base" hangingPunct="0">
        <a:spcBef>
          <a:spcPct val="0"/>
        </a:spcBef>
        <a:spcAft>
          <a:spcPct val="0"/>
        </a:spcAft>
        <a:defRPr kumimoji="1" sz="2800" b="1">
          <a:solidFill>
            <a:schemeClr val="tx2"/>
          </a:solidFill>
          <a:effectLst>
            <a:outerShdw blurRad="38100" dist="38100" dir="2700000" algn="tl">
              <a:srgbClr val="C0C0C0"/>
            </a:outerShdw>
          </a:effectLst>
          <a:latin typeface="Verdana" pitchFamily="34" charset="0"/>
          <a:ea typeface="ＭＳ Ｐゴシック" pitchFamily="50" charset="-128"/>
        </a:defRPr>
      </a:lvl3pPr>
      <a:lvl4pPr algn="l" rtl="0" eaLnBrk="0" fontAlgn="base" hangingPunct="0">
        <a:spcBef>
          <a:spcPct val="0"/>
        </a:spcBef>
        <a:spcAft>
          <a:spcPct val="0"/>
        </a:spcAft>
        <a:defRPr kumimoji="1" sz="2800" b="1">
          <a:solidFill>
            <a:schemeClr val="tx2"/>
          </a:solidFill>
          <a:effectLst>
            <a:outerShdw blurRad="38100" dist="38100" dir="2700000" algn="tl">
              <a:srgbClr val="C0C0C0"/>
            </a:outerShdw>
          </a:effectLst>
          <a:latin typeface="Verdana" pitchFamily="34" charset="0"/>
          <a:ea typeface="ＭＳ Ｐゴシック" pitchFamily="50" charset="-128"/>
        </a:defRPr>
      </a:lvl4pPr>
      <a:lvl5pPr algn="l" rtl="0" eaLnBrk="0" fontAlgn="base" hangingPunct="0">
        <a:spcBef>
          <a:spcPct val="0"/>
        </a:spcBef>
        <a:spcAft>
          <a:spcPct val="0"/>
        </a:spcAft>
        <a:defRPr kumimoji="1" sz="2800" b="1">
          <a:solidFill>
            <a:schemeClr val="tx2"/>
          </a:solidFill>
          <a:effectLst>
            <a:outerShdw blurRad="38100" dist="38100" dir="2700000" algn="tl">
              <a:srgbClr val="C0C0C0"/>
            </a:outerShdw>
          </a:effectLst>
          <a:latin typeface="Verdana" pitchFamily="34" charset="0"/>
          <a:ea typeface="ＭＳ Ｐゴシック" pitchFamily="50" charset="-128"/>
        </a:defRPr>
      </a:lvl5pPr>
      <a:lvl6pPr marL="457200" algn="l" rtl="0" fontAlgn="base">
        <a:spcBef>
          <a:spcPct val="0"/>
        </a:spcBef>
        <a:spcAft>
          <a:spcPct val="0"/>
        </a:spcAft>
        <a:defRPr kumimoji="1" sz="2800" b="1">
          <a:solidFill>
            <a:schemeClr val="tx2"/>
          </a:solidFill>
          <a:effectLst>
            <a:outerShdw blurRad="38100" dist="38100" dir="2700000" algn="tl">
              <a:srgbClr val="C0C0C0"/>
            </a:outerShdw>
          </a:effectLst>
          <a:latin typeface="Verdana" pitchFamily="34" charset="0"/>
          <a:ea typeface="ＭＳ Ｐゴシック" pitchFamily="50" charset="-128"/>
        </a:defRPr>
      </a:lvl6pPr>
      <a:lvl7pPr marL="914400" algn="l" rtl="0" fontAlgn="base">
        <a:spcBef>
          <a:spcPct val="0"/>
        </a:spcBef>
        <a:spcAft>
          <a:spcPct val="0"/>
        </a:spcAft>
        <a:defRPr kumimoji="1" sz="2800" b="1">
          <a:solidFill>
            <a:schemeClr val="tx2"/>
          </a:solidFill>
          <a:effectLst>
            <a:outerShdw blurRad="38100" dist="38100" dir="2700000" algn="tl">
              <a:srgbClr val="C0C0C0"/>
            </a:outerShdw>
          </a:effectLst>
          <a:latin typeface="Verdana" pitchFamily="34" charset="0"/>
          <a:ea typeface="ＭＳ Ｐゴシック" pitchFamily="50" charset="-128"/>
        </a:defRPr>
      </a:lvl7pPr>
      <a:lvl8pPr marL="1371600" algn="l" rtl="0" fontAlgn="base">
        <a:spcBef>
          <a:spcPct val="0"/>
        </a:spcBef>
        <a:spcAft>
          <a:spcPct val="0"/>
        </a:spcAft>
        <a:defRPr kumimoji="1" sz="2800" b="1">
          <a:solidFill>
            <a:schemeClr val="tx2"/>
          </a:solidFill>
          <a:effectLst>
            <a:outerShdw blurRad="38100" dist="38100" dir="2700000" algn="tl">
              <a:srgbClr val="C0C0C0"/>
            </a:outerShdw>
          </a:effectLst>
          <a:latin typeface="Verdana" pitchFamily="34" charset="0"/>
          <a:ea typeface="ＭＳ Ｐゴシック" pitchFamily="50" charset="-128"/>
        </a:defRPr>
      </a:lvl8pPr>
      <a:lvl9pPr marL="1828800" algn="l" rtl="0" fontAlgn="base">
        <a:spcBef>
          <a:spcPct val="0"/>
        </a:spcBef>
        <a:spcAft>
          <a:spcPct val="0"/>
        </a:spcAft>
        <a:defRPr kumimoji="1" sz="2800" b="1">
          <a:solidFill>
            <a:schemeClr val="tx2"/>
          </a:solidFill>
          <a:effectLst>
            <a:outerShdw blurRad="38100" dist="38100" dir="2700000" algn="tl">
              <a:srgbClr val="C0C0C0"/>
            </a:outerShdw>
          </a:effectLst>
          <a:latin typeface="Verdana" pitchFamily="34" charset="0"/>
          <a:ea typeface="ＭＳ Ｐゴシック" pitchFamily="50" charset="-128"/>
        </a:defRPr>
      </a:lvl9pPr>
    </p:titleStyle>
    <p:bodyStyle>
      <a:lvl1pPr marL="342900" indent="-342900" algn="l" rtl="0" eaLnBrk="0" fontAlgn="base" hangingPunct="0">
        <a:spcBef>
          <a:spcPct val="20000"/>
        </a:spcBef>
        <a:spcAft>
          <a:spcPct val="0"/>
        </a:spcAft>
        <a:buFont typeface="Wingdings" pitchFamily="2" charset="2"/>
        <a:buBlip>
          <a:blip r:embed="rId15"/>
        </a:buBlip>
        <a:defRPr kumimoji="1" sz="2400">
          <a:solidFill>
            <a:srgbClr val="000000"/>
          </a:solidFill>
          <a:latin typeface="+mn-lt"/>
          <a:ea typeface="+mn-ea"/>
          <a:cs typeface="+mn-cs"/>
        </a:defRPr>
      </a:lvl1pPr>
      <a:lvl2pPr marL="742950" indent="-285750" algn="l" rtl="0" eaLnBrk="0" fontAlgn="base" hangingPunct="0">
        <a:spcBef>
          <a:spcPct val="20000"/>
        </a:spcBef>
        <a:spcAft>
          <a:spcPct val="0"/>
        </a:spcAft>
        <a:buFont typeface="Wingdings" pitchFamily="2" charset="2"/>
        <a:buBlip>
          <a:blip r:embed="rId16"/>
        </a:buBlip>
        <a:defRPr kumimoji="1" sz="2400">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Blip>
          <a:blip r:embed="rId17"/>
        </a:buBlip>
        <a:defRPr kumimoji="1" sz="20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Blip>
          <a:blip r:embed="rId18"/>
        </a:buBlip>
        <a:defRPr kumimoji="1"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Blip>
          <a:blip r:embed="rId19"/>
        </a:buBlip>
        <a:defRPr kumimoji="1" sz="2000">
          <a:solidFill>
            <a:schemeClr val="tx1"/>
          </a:solidFill>
          <a:latin typeface="+mn-lt"/>
          <a:ea typeface="+mn-ea"/>
        </a:defRPr>
      </a:lvl5pPr>
      <a:lvl6pPr marL="2514600" indent="-228600" algn="l" rtl="0" fontAlgn="base">
        <a:spcBef>
          <a:spcPct val="20000"/>
        </a:spcBef>
        <a:spcAft>
          <a:spcPct val="0"/>
        </a:spcAft>
        <a:buFont typeface="Wingdings" pitchFamily="2" charset="2"/>
        <a:buBlip>
          <a:blip r:embed="rId19"/>
        </a:buBlip>
        <a:defRPr kumimoji="1">
          <a:solidFill>
            <a:schemeClr val="tx1"/>
          </a:solidFill>
          <a:latin typeface="+mn-lt"/>
          <a:ea typeface="+mn-ea"/>
        </a:defRPr>
      </a:lvl6pPr>
      <a:lvl7pPr marL="2971800" indent="-228600" algn="l" rtl="0" fontAlgn="base">
        <a:spcBef>
          <a:spcPct val="20000"/>
        </a:spcBef>
        <a:spcAft>
          <a:spcPct val="0"/>
        </a:spcAft>
        <a:buFont typeface="Wingdings" pitchFamily="2" charset="2"/>
        <a:buBlip>
          <a:blip r:embed="rId19"/>
        </a:buBlip>
        <a:defRPr kumimoji="1">
          <a:solidFill>
            <a:schemeClr val="tx1"/>
          </a:solidFill>
          <a:latin typeface="+mn-lt"/>
          <a:ea typeface="+mn-ea"/>
        </a:defRPr>
      </a:lvl7pPr>
      <a:lvl8pPr marL="3429000" indent="-228600" algn="l" rtl="0" fontAlgn="base">
        <a:spcBef>
          <a:spcPct val="20000"/>
        </a:spcBef>
        <a:spcAft>
          <a:spcPct val="0"/>
        </a:spcAft>
        <a:buFont typeface="Wingdings" pitchFamily="2" charset="2"/>
        <a:buBlip>
          <a:blip r:embed="rId19"/>
        </a:buBlip>
        <a:defRPr kumimoji="1">
          <a:solidFill>
            <a:schemeClr val="tx1"/>
          </a:solidFill>
          <a:latin typeface="+mn-lt"/>
          <a:ea typeface="+mn-ea"/>
        </a:defRPr>
      </a:lvl8pPr>
      <a:lvl9pPr marL="3886200" indent="-228600" algn="l" rtl="0" fontAlgn="base">
        <a:spcBef>
          <a:spcPct val="20000"/>
        </a:spcBef>
        <a:spcAft>
          <a:spcPct val="0"/>
        </a:spcAft>
        <a:buFont typeface="Wingdings" pitchFamily="2" charset="2"/>
        <a:buBlip>
          <a:blip r:embed="rId19"/>
        </a:buBlip>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p:txBody>
          <a:bodyPr/>
          <a:lstStyle/>
          <a:p>
            <a:r>
              <a:rPr kumimoji="1" lang="en-US" altLang="ja-JP" dirty="0" smtClean="0"/>
              <a:t>Future functionality of NSI</a:t>
            </a:r>
            <a:endParaRPr kumimoji="1" lang="ja-JP" altLang="en-US" dirty="0"/>
          </a:p>
        </p:txBody>
      </p:sp>
      <p:sp>
        <p:nvSpPr>
          <p:cNvPr id="4" name="サブタイトル 3"/>
          <p:cNvSpPr>
            <a:spLocks noGrp="1"/>
          </p:cNvSpPr>
          <p:nvPr>
            <p:ph type="subTitle" idx="1"/>
          </p:nvPr>
        </p:nvSpPr>
        <p:spPr/>
        <p:txBody>
          <a:bodyPr/>
          <a:lstStyle/>
          <a:p>
            <a:r>
              <a:rPr kumimoji="1" lang="en-US" altLang="ja-JP" dirty="0" smtClean="0"/>
              <a:t>Tomohiro </a:t>
            </a:r>
            <a:r>
              <a:rPr kumimoji="1" lang="en-US" altLang="ja-JP" dirty="0" err="1" smtClean="0"/>
              <a:t>Kudoh</a:t>
            </a:r>
            <a:r>
              <a:rPr kumimoji="1" lang="en-US" altLang="ja-JP" dirty="0" smtClean="0"/>
              <a:t> (AIST</a:t>
            </a:r>
            <a:r>
              <a:rPr kumimoji="1" lang="en-US" altLang="ja-JP" dirty="0" smtClean="0"/>
              <a:t>)</a:t>
            </a:r>
          </a:p>
          <a:p>
            <a:endParaRPr lang="en-US" altLang="ja-JP" dirty="0" smtClean="0"/>
          </a:p>
          <a:p>
            <a:r>
              <a:rPr kumimoji="1" lang="en-US" altLang="ja-JP" dirty="0" smtClean="0"/>
              <a:t>NSI ad-hoc meeting</a:t>
            </a:r>
          </a:p>
          <a:p>
            <a:r>
              <a:rPr kumimoji="1" lang="en-US" altLang="ja-JP" dirty="0" smtClean="0"/>
              <a:t>at GLIF2013 Singapore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a:t>
            </a:r>
            <a:r>
              <a:rPr kumimoji="1" lang="en-US" altLang="ja-JP" dirty="0" smtClean="0"/>
              <a:t>. Protection</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Support of requesting/provisioning disjoint multiple paths between a pair of end-points</a:t>
            </a:r>
          </a:p>
          <a:p>
            <a:pPr lvl="1"/>
            <a:r>
              <a:rPr lang="en-US" altLang="ja-JP" dirty="0" smtClean="0"/>
              <a:t>MPTPC</a:t>
            </a:r>
          </a:p>
          <a:p>
            <a:pPr lvl="1"/>
            <a:r>
              <a:rPr lang="en-US" altLang="ja-JP" dirty="0" smtClean="0"/>
              <a:t>Protection</a:t>
            </a:r>
          </a:p>
          <a:p>
            <a:pPr lvl="2"/>
            <a:r>
              <a:rPr lang="en-US" altLang="ja-JP" dirty="0" smtClean="0"/>
              <a:t>1+n support is more </a:t>
            </a:r>
            <a:r>
              <a:rPr lang="en-US" altLang="ja-JP" dirty="0" smtClean="0"/>
              <a:t>complicated</a:t>
            </a:r>
          </a:p>
          <a:p>
            <a:r>
              <a:rPr lang="en-US" altLang="ja-JP" dirty="0" smtClean="0"/>
              <a:t>Issues</a:t>
            </a:r>
          </a:p>
          <a:p>
            <a:pPr lvl="1"/>
            <a:r>
              <a:rPr lang="en-US" altLang="ja-JP" dirty="0" smtClean="0"/>
              <a:t>Request description (</a:t>
            </a:r>
            <a:r>
              <a:rPr lang="en-US" altLang="ja-JP" dirty="0" err="1" smtClean="0"/>
              <a:t>ServiceDefinition</a:t>
            </a:r>
            <a:r>
              <a:rPr lang="en-US" altLang="ja-JP" dirty="0" smtClean="0"/>
              <a:t>)</a:t>
            </a:r>
          </a:p>
          <a:p>
            <a:pPr lvl="1"/>
            <a:r>
              <a:rPr lang="en-US" altLang="ja-JP" dirty="0" smtClean="0"/>
              <a:t>Topology description and path finding</a:t>
            </a:r>
          </a:p>
          <a:p>
            <a:pPr lvl="1"/>
            <a:r>
              <a:rPr lang="en-US" altLang="ja-JP" dirty="0" smtClean="0"/>
              <a:t>Notification</a:t>
            </a:r>
          </a:p>
          <a:p>
            <a:pPr lvl="2"/>
            <a:r>
              <a:rPr lang="en-US" altLang="ja-JP" dirty="0" err="1" smtClean="0"/>
              <a:t>Huhnkuk</a:t>
            </a:r>
            <a:r>
              <a:rPr lang="en-US" altLang="ja-JP" dirty="0" smtClean="0"/>
              <a:t> </a:t>
            </a:r>
            <a:r>
              <a:rPr lang="en-US" altLang="ja-JP" dirty="0" smtClean="0"/>
              <a:t>Lim-san’s proposal and agreement made at Madrid OGF39</a:t>
            </a:r>
            <a:endParaRPr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a:t>
            </a:r>
            <a:r>
              <a:rPr kumimoji="1" lang="en-US" altLang="ja-JP" dirty="0" smtClean="0"/>
              <a:t>. Smart aggregator</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Chin </a:t>
            </a:r>
            <a:r>
              <a:rPr kumimoji="1" lang="en-US" altLang="ja-JP" dirty="0" err="1" smtClean="0"/>
              <a:t>Guok</a:t>
            </a:r>
            <a:r>
              <a:rPr kumimoji="1" lang="en-US" altLang="ja-JP" dirty="0" smtClean="0"/>
              <a:t>-san</a:t>
            </a:r>
          </a:p>
          <a:p>
            <a:r>
              <a:rPr kumimoji="1" lang="en-US" altLang="ja-JP" dirty="0" smtClean="0"/>
              <a:t>Using NSI CS2.0, aggregator can do smart things which are not specified in the document</a:t>
            </a:r>
          </a:p>
          <a:p>
            <a:pPr lvl="1"/>
            <a:r>
              <a:rPr lang="en-US" altLang="ja-JP" dirty="0" smtClean="0"/>
              <a:t>Find alternative resource if a part of requested resources is not available</a:t>
            </a:r>
          </a:p>
          <a:p>
            <a:pPr lvl="1"/>
            <a:r>
              <a:rPr lang="en-US" altLang="ja-JP" dirty="0" smtClean="0"/>
              <a:t>Error handling, cf. NSA-based protection</a:t>
            </a:r>
          </a:p>
          <a:p>
            <a:r>
              <a:rPr kumimoji="1" lang="en-US" altLang="ja-JP" dirty="0" smtClean="0"/>
              <a:t>May not require </a:t>
            </a:r>
            <a:r>
              <a:rPr lang="en-US" altLang="ja-JP" dirty="0" smtClean="0"/>
              <a:t>change of </a:t>
            </a:r>
            <a:r>
              <a:rPr kumimoji="1" lang="en-US" altLang="ja-JP" dirty="0" smtClean="0"/>
              <a:t>protocol itself, but such functionality of a NSA should be advertised.</a:t>
            </a:r>
          </a:p>
          <a:p>
            <a:pPr lvl="1"/>
            <a:endParaRPr kumimoji="1" lang="ja-JP"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7</a:t>
            </a:r>
            <a:r>
              <a:rPr kumimoji="1" lang="en-US" altLang="ja-JP" dirty="0" smtClean="0"/>
              <a:t>. Federation</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NSI Federation model has not been defined yet</a:t>
            </a:r>
          </a:p>
          <a:p>
            <a:pPr lvl="1"/>
            <a:endParaRPr lang="en-US" altLang="ja-JP" dirty="0" smtClean="0"/>
          </a:p>
          <a:p>
            <a:endParaRPr lang="en-US" altLang="ja-JP" dirty="0" smtClean="0"/>
          </a:p>
          <a:p>
            <a:r>
              <a:rPr lang="en-US" altLang="ja-JP" dirty="0" smtClean="0"/>
              <a:t>Layered</a:t>
            </a:r>
            <a:r>
              <a:rPr lang="en-US" altLang="ja-JP" dirty="0" smtClean="0"/>
              <a:t>(?) connection deployment</a:t>
            </a:r>
          </a:p>
          <a:p>
            <a:pPr lvl="1"/>
            <a:r>
              <a:rPr lang="en-US" altLang="ja-JP" dirty="0" smtClean="0"/>
              <a:t>Virtual connections belong to different tenants share a NSI provisioned connection</a:t>
            </a:r>
          </a:p>
          <a:p>
            <a:pPr lvl="2"/>
            <a:r>
              <a:rPr lang="en-US" altLang="ja-JP" dirty="0" smtClean="0"/>
              <a:t>Allow </a:t>
            </a:r>
            <a:r>
              <a:rPr lang="en-US" altLang="ja-JP" dirty="0" smtClean="0"/>
              <a:t>deploying </a:t>
            </a:r>
            <a:r>
              <a:rPr lang="en-US" altLang="ja-JP" dirty="0" smtClean="0"/>
              <a:t>multiple VLAN-connections or MPLS paths on a connection provisioned by NSI</a:t>
            </a:r>
          </a:p>
          <a:p>
            <a:endParaRPr kumimoji="1" lang="ja-JP"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8</a:t>
            </a:r>
            <a:r>
              <a:rPr lang="en-US" altLang="ja-JP" dirty="0" smtClean="0"/>
              <a:t>. C</a:t>
            </a:r>
            <a:r>
              <a:rPr kumimoji="1" lang="en-US" altLang="ja-JP" dirty="0" smtClean="0"/>
              <a:t>yclic/recursive use of NSA</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In current NSI CS protocol, a loop can be formed in service plane request paths</a:t>
            </a:r>
          </a:p>
          <a:p>
            <a:pPr lvl="1"/>
            <a:r>
              <a:rPr lang="en-US" altLang="ja-JP" dirty="0" smtClean="0"/>
              <a:t>A</a:t>
            </a:r>
            <a:r>
              <a:rPr lang="en-US" altLang="ja-JP" dirty="0" smtClean="0"/>
              <a:t>n aggregator can hide its children (by its policy), and new </a:t>
            </a:r>
            <a:r>
              <a:rPr lang="en-US" altLang="ja-JP" dirty="0" err="1" smtClean="0"/>
              <a:t>connectionID</a:t>
            </a:r>
            <a:r>
              <a:rPr lang="en-US" altLang="ja-JP" dirty="0" smtClean="0"/>
              <a:t> will be created for child reservation.</a:t>
            </a:r>
          </a:p>
          <a:p>
            <a:pPr lvl="1"/>
            <a:r>
              <a:rPr kumimoji="1" lang="en-US" altLang="ja-JP" dirty="0" smtClean="0"/>
              <a:t>In NSI model, an aggregator can request to any other aggregator as long as trust relationship exists.</a:t>
            </a:r>
          </a:p>
          <a:p>
            <a:pPr lvl="1"/>
            <a:r>
              <a:rPr lang="en-US" altLang="ja-JP" dirty="0" smtClean="0"/>
              <a:t>No explicit way to prevent a looped request</a:t>
            </a:r>
          </a:p>
          <a:p>
            <a:pPr lvl="2"/>
            <a:r>
              <a:rPr kumimoji="1" lang="en-US" altLang="ja-JP" dirty="0" smtClean="0"/>
              <a:t>Moreover, recursive use of NSA is not always wrong.</a:t>
            </a:r>
            <a:endParaRPr kumimoji="1" lang="ja-JP"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9</a:t>
            </a:r>
            <a:r>
              <a:rPr kumimoji="1" lang="en-US" altLang="ja-JP" dirty="0" smtClean="0"/>
              <a:t>. Reactive behavior</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Behavior based on data plane/user status</a:t>
            </a:r>
          </a:p>
          <a:p>
            <a:pPr lvl="1"/>
            <a:r>
              <a:rPr lang="en-US" altLang="ja-JP" dirty="0" smtClean="0"/>
              <a:t>Autonomous traffic engineering</a:t>
            </a:r>
          </a:p>
          <a:p>
            <a:pPr lvl="2"/>
            <a:r>
              <a:rPr lang="en-US" altLang="ja-JP" dirty="0" smtClean="0"/>
              <a:t>Increase bandwidth when load is high</a:t>
            </a:r>
          </a:p>
          <a:p>
            <a:pPr lvl="1"/>
            <a:r>
              <a:rPr lang="en-US" altLang="ja-JP" dirty="0" smtClean="0"/>
              <a:t>Data plane triggered reconfiguration</a:t>
            </a:r>
          </a:p>
          <a:p>
            <a:pPr lvl="2"/>
            <a:r>
              <a:rPr lang="en-US" altLang="ja-JP" dirty="0" smtClean="0"/>
              <a:t>Example: plugging </a:t>
            </a:r>
            <a:r>
              <a:rPr lang="en-US" altLang="ja-JP" dirty="0" smtClean="0"/>
              <a:t>in a device at any RJ45, connect the device to a certain </a:t>
            </a:r>
            <a:r>
              <a:rPr lang="en-US" altLang="ja-JP" dirty="0" smtClean="0"/>
              <a:t>slice (reservation) </a:t>
            </a:r>
            <a:r>
              <a:rPr lang="en-US" altLang="ja-JP" dirty="0" smtClean="0"/>
              <a:t>according to MAC address, etc. (OpenFlow</a:t>
            </a:r>
            <a:r>
              <a:rPr lang="en-US" altLang="ja-JP" dirty="0" smtClean="0"/>
              <a:t>)</a:t>
            </a:r>
          </a:p>
          <a:p>
            <a:r>
              <a:rPr lang="en-US" altLang="ja-JP" dirty="0" smtClean="0"/>
              <a:t>Can STP be created dynamically?</a:t>
            </a:r>
            <a:endParaRPr lang="en-US" altLang="ja-JP" dirty="0" smtClean="0"/>
          </a:p>
          <a:p>
            <a:pPr lvl="1"/>
            <a:endParaRPr kumimoji="1" lang="ja-JP"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 Policy specification and enforcement</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In NSI, each NSA can have its own policy</a:t>
            </a:r>
          </a:p>
          <a:p>
            <a:pPr lvl="1"/>
            <a:r>
              <a:rPr lang="en-US" altLang="ja-JP" dirty="0" smtClean="0"/>
              <a:t>But how to describe policy is not defined</a:t>
            </a:r>
            <a:endParaRPr kumimoji="1" lang="ja-JP"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 Monitoring</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Monitoring of dynamically provisioned infrastructure</a:t>
            </a:r>
          </a:p>
          <a:p>
            <a:pPr lvl="1"/>
            <a:r>
              <a:rPr lang="en-US" altLang="ja-JP" dirty="0" smtClean="0"/>
              <a:t>How to monitor “a slice”</a:t>
            </a:r>
          </a:p>
          <a:p>
            <a:pPr lvl="1"/>
            <a:r>
              <a:rPr kumimoji="1" lang="en-US" altLang="ja-JP" dirty="0" smtClean="0"/>
              <a:t>How to control access rights</a:t>
            </a:r>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p:txBody>
          <a:bodyPr/>
          <a:lstStyle/>
          <a:p>
            <a:pPr marL="457200" indent="-457200">
              <a:buFont typeface="+mj-lt"/>
              <a:buAutoNum type="arabicPeriod"/>
            </a:pPr>
            <a:r>
              <a:rPr lang="en-US" altLang="ja-JP" dirty="0" smtClean="0"/>
              <a:t>Transfer function description</a:t>
            </a:r>
          </a:p>
          <a:p>
            <a:pPr marL="457200" indent="-457200">
              <a:buFont typeface="+mj-lt"/>
              <a:buAutoNum type="arabicPeriod"/>
            </a:pPr>
            <a:r>
              <a:rPr lang="en-US" altLang="ja-JP" dirty="0" smtClean="0"/>
              <a:t>Availability </a:t>
            </a:r>
            <a:r>
              <a:rPr lang="en-US" altLang="ja-JP" dirty="0" smtClean="0"/>
              <a:t>query</a:t>
            </a:r>
          </a:p>
          <a:p>
            <a:pPr marL="457200" indent="-457200">
              <a:buFont typeface="+mj-lt"/>
              <a:buAutoNum type="arabicPeriod"/>
            </a:pPr>
            <a:r>
              <a:rPr lang="en-US" altLang="ja-JP" dirty="0" smtClean="0"/>
              <a:t>Support of non-network resources</a:t>
            </a:r>
          </a:p>
          <a:p>
            <a:pPr marL="457200" indent="-457200">
              <a:buFont typeface="+mj-lt"/>
              <a:buAutoNum type="arabicPeriod"/>
            </a:pPr>
            <a:r>
              <a:rPr kumimoji="1" lang="en-US" altLang="ja-JP" dirty="0" smtClean="0"/>
              <a:t>Switching service</a:t>
            </a:r>
          </a:p>
          <a:p>
            <a:pPr marL="457200" indent="-457200">
              <a:buFont typeface="+mj-lt"/>
              <a:buAutoNum type="arabicPeriod"/>
            </a:pPr>
            <a:r>
              <a:rPr lang="en-US" altLang="ja-JP" dirty="0" smtClean="0"/>
              <a:t>Protection</a:t>
            </a:r>
          </a:p>
          <a:p>
            <a:pPr marL="457200" indent="-457200">
              <a:buFont typeface="+mj-lt"/>
              <a:buAutoNum type="arabicPeriod"/>
            </a:pPr>
            <a:r>
              <a:rPr lang="en-US" altLang="ja-JP" dirty="0" smtClean="0"/>
              <a:t>Smart aggregator</a:t>
            </a:r>
          </a:p>
          <a:p>
            <a:pPr marL="457200" indent="-457200">
              <a:buFont typeface="+mj-lt"/>
              <a:buAutoNum type="arabicPeriod"/>
            </a:pPr>
            <a:r>
              <a:rPr lang="en-US" altLang="ja-JP" dirty="0" smtClean="0"/>
              <a:t>Federation</a:t>
            </a:r>
          </a:p>
          <a:p>
            <a:pPr marL="457200" indent="-457200">
              <a:buFont typeface="+mj-lt"/>
              <a:buAutoNum type="arabicPeriod"/>
            </a:pPr>
            <a:r>
              <a:rPr lang="en-US" altLang="ja-JP" dirty="0" smtClean="0"/>
              <a:t>Cyclic/recursive use of NSA</a:t>
            </a:r>
          </a:p>
          <a:p>
            <a:pPr marL="457200" indent="-457200">
              <a:buFont typeface="+mj-lt"/>
              <a:buAutoNum type="arabicPeriod"/>
            </a:pPr>
            <a:r>
              <a:rPr lang="en-US" altLang="ja-JP" dirty="0" smtClean="0"/>
              <a:t>Reactive behavior</a:t>
            </a:r>
          </a:p>
          <a:p>
            <a:pPr marL="457200" indent="-457200">
              <a:buFont typeface="+mj-lt"/>
              <a:buAutoNum type="arabicPeriod"/>
            </a:pPr>
            <a:r>
              <a:rPr lang="en-US" altLang="ja-JP" dirty="0" smtClean="0"/>
              <a:t> Policy specification and enforcement</a:t>
            </a:r>
          </a:p>
          <a:p>
            <a:pPr marL="457200" indent="-457200">
              <a:buFont typeface="+mj-lt"/>
              <a:buAutoNum type="arabicPeriod"/>
            </a:pPr>
            <a:r>
              <a:rPr lang="en-US" altLang="ja-JP" dirty="0" smtClean="0"/>
              <a:t> </a:t>
            </a:r>
            <a:r>
              <a:rPr lang="en-US" altLang="ja-JP" dirty="0" smtClean="0"/>
              <a:t>Monitoring</a:t>
            </a:r>
          </a:p>
          <a:p>
            <a:pPr marL="457200" indent="-457200">
              <a:buNone/>
            </a:pPr>
            <a:endParaRPr lang="en-US" altLang="ja-JP" dirty="0" smtClean="0"/>
          </a:p>
          <a:p>
            <a:pPr marL="457200" indent="-457200">
              <a:buFont typeface="+mj-lt"/>
              <a:buAutoNum type="arabicPeriod"/>
            </a:pPr>
            <a:endParaRPr kumimoji="1"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 Transfer Function</a:t>
            </a:r>
            <a:endParaRPr lang="ja-JP" altLang="en-US" dirty="0"/>
          </a:p>
        </p:txBody>
      </p:sp>
      <p:sp>
        <p:nvSpPr>
          <p:cNvPr id="3" name="コンテンツ プレースホルダ 2"/>
          <p:cNvSpPr>
            <a:spLocks noGrp="1"/>
          </p:cNvSpPr>
          <p:nvPr>
            <p:ph idx="1"/>
          </p:nvPr>
        </p:nvSpPr>
        <p:spPr/>
        <p:txBody>
          <a:bodyPr/>
          <a:lstStyle/>
          <a:p>
            <a:r>
              <a:rPr lang="en-US" altLang="ja-JP" smtClean="0"/>
              <a:t>“No-VLAN translation” is an example of the internal topology information</a:t>
            </a:r>
            <a:endParaRPr lang="ja-JP" altLang="en-US" dirty="0"/>
          </a:p>
        </p:txBody>
      </p:sp>
      <p:sp>
        <p:nvSpPr>
          <p:cNvPr id="71" name="角丸四角形 70"/>
          <p:cNvSpPr/>
          <p:nvPr/>
        </p:nvSpPr>
        <p:spPr bwMode="auto">
          <a:xfrm>
            <a:off x="1835696" y="3429000"/>
            <a:ext cx="1296144" cy="2376264"/>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2" name="円/楕円 71"/>
          <p:cNvSpPr/>
          <p:nvPr/>
        </p:nvSpPr>
        <p:spPr bwMode="auto">
          <a:xfrm>
            <a:off x="1763688" y="364502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3" name="円/楕円 72"/>
          <p:cNvSpPr/>
          <p:nvPr/>
        </p:nvSpPr>
        <p:spPr bwMode="auto">
          <a:xfrm>
            <a:off x="1763688" y="494116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4" name="円/楕円 73"/>
          <p:cNvSpPr/>
          <p:nvPr/>
        </p:nvSpPr>
        <p:spPr bwMode="auto">
          <a:xfrm>
            <a:off x="1763688" y="407707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5" name="円/楕円 74"/>
          <p:cNvSpPr/>
          <p:nvPr/>
        </p:nvSpPr>
        <p:spPr bwMode="auto">
          <a:xfrm>
            <a:off x="1763688" y="537321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6" name="円/楕円 75"/>
          <p:cNvSpPr/>
          <p:nvPr/>
        </p:nvSpPr>
        <p:spPr bwMode="auto">
          <a:xfrm>
            <a:off x="1763688" y="450912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2" name="円/楕円 81"/>
          <p:cNvSpPr/>
          <p:nvPr/>
        </p:nvSpPr>
        <p:spPr bwMode="auto">
          <a:xfrm>
            <a:off x="3059832" y="364502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3" name="円/楕円 82"/>
          <p:cNvSpPr/>
          <p:nvPr/>
        </p:nvSpPr>
        <p:spPr bwMode="auto">
          <a:xfrm>
            <a:off x="3059832" y="494116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4" name="円/楕円 83"/>
          <p:cNvSpPr/>
          <p:nvPr/>
        </p:nvSpPr>
        <p:spPr bwMode="auto">
          <a:xfrm>
            <a:off x="3059832" y="407707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5" name="円/楕円 84"/>
          <p:cNvSpPr/>
          <p:nvPr/>
        </p:nvSpPr>
        <p:spPr bwMode="auto">
          <a:xfrm>
            <a:off x="3059832" y="537321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6" name="円/楕円 85"/>
          <p:cNvSpPr/>
          <p:nvPr/>
        </p:nvSpPr>
        <p:spPr bwMode="auto">
          <a:xfrm>
            <a:off x="3059832" y="450912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grpSp>
        <p:nvGrpSpPr>
          <p:cNvPr id="5" name="グループ化 96"/>
          <p:cNvGrpSpPr/>
          <p:nvPr/>
        </p:nvGrpSpPr>
        <p:grpSpPr>
          <a:xfrm>
            <a:off x="1475656" y="3717032"/>
            <a:ext cx="288032" cy="1728192"/>
            <a:chOff x="5868144" y="4149080"/>
            <a:chExt cx="432048" cy="1728192"/>
          </a:xfrm>
        </p:grpSpPr>
        <p:cxnSp>
          <p:nvCxnSpPr>
            <p:cNvPr id="98" name="直線コネクタ 97"/>
            <p:cNvCxnSpPr/>
            <p:nvPr/>
          </p:nvCxnSpPr>
          <p:spPr bwMode="auto">
            <a:xfrm>
              <a:off x="5868144" y="4149080"/>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9" name="直線コネクタ 98"/>
            <p:cNvCxnSpPr/>
            <p:nvPr/>
          </p:nvCxnSpPr>
          <p:spPr bwMode="auto">
            <a:xfrm>
              <a:off x="5868144" y="4581128"/>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0" name="直線コネクタ 99"/>
            <p:cNvCxnSpPr/>
            <p:nvPr/>
          </p:nvCxnSpPr>
          <p:spPr bwMode="auto">
            <a:xfrm>
              <a:off x="5868144" y="5013176"/>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1" name="直線コネクタ 100"/>
            <p:cNvCxnSpPr/>
            <p:nvPr/>
          </p:nvCxnSpPr>
          <p:spPr bwMode="auto">
            <a:xfrm>
              <a:off x="5868144" y="5445224"/>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2" name="直線コネクタ 101"/>
            <p:cNvCxnSpPr/>
            <p:nvPr/>
          </p:nvCxnSpPr>
          <p:spPr bwMode="auto">
            <a:xfrm>
              <a:off x="5868144" y="5877272"/>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6" name="グループ化 102"/>
          <p:cNvGrpSpPr/>
          <p:nvPr/>
        </p:nvGrpSpPr>
        <p:grpSpPr>
          <a:xfrm>
            <a:off x="3203848" y="3717032"/>
            <a:ext cx="288032" cy="1728192"/>
            <a:chOff x="5868144" y="4149080"/>
            <a:chExt cx="432048" cy="1728192"/>
          </a:xfrm>
        </p:grpSpPr>
        <p:cxnSp>
          <p:nvCxnSpPr>
            <p:cNvPr id="104" name="直線コネクタ 103"/>
            <p:cNvCxnSpPr/>
            <p:nvPr/>
          </p:nvCxnSpPr>
          <p:spPr bwMode="auto">
            <a:xfrm>
              <a:off x="5868144" y="4149080"/>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5" name="直線コネクタ 104"/>
            <p:cNvCxnSpPr/>
            <p:nvPr/>
          </p:nvCxnSpPr>
          <p:spPr bwMode="auto">
            <a:xfrm>
              <a:off x="5868144" y="4581128"/>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6" name="直線コネクタ 105"/>
            <p:cNvCxnSpPr/>
            <p:nvPr/>
          </p:nvCxnSpPr>
          <p:spPr bwMode="auto">
            <a:xfrm>
              <a:off x="5868144" y="5013176"/>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7" name="直線コネクタ 106"/>
            <p:cNvCxnSpPr/>
            <p:nvPr/>
          </p:nvCxnSpPr>
          <p:spPr bwMode="auto">
            <a:xfrm>
              <a:off x="5868144" y="5445224"/>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8" name="直線コネクタ 107"/>
            <p:cNvCxnSpPr/>
            <p:nvPr/>
          </p:nvCxnSpPr>
          <p:spPr bwMode="auto">
            <a:xfrm>
              <a:off x="5868144" y="5877272"/>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109" name="テキスト ボックス 108"/>
          <p:cNvSpPr txBox="1"/>
          <p:nvPr/>
        </p:nvSpPr>
        <p:spPr>
          <a:xfrm>
            <a:off x="127064" y="3522494"/>
            <a:ext cx="1317990" cy="338554"/>
          </a:xfrm>
          <a:prstGeom prst="rect">
            <a:avLst/>
          </a:prstGeom>
          <a:noFill/>
        </p:spPr>
        <p:txBody>
          <a:bodyPr wrap="none" rtlCol="0">
            <a:spAutoFit/>
          </a:bodyPr>
          <a:lstStyle/>
          <a:p>
            <a:r>
              <a:rPr kumimoji="1" lang="en-US" altLang="ja-JP" sz="1600" dirty="0" smtClean="0"/>
              <a:t>A, VLAN=80</a:t>
            </a:r>
            <a:endParaRPr kumimoji="1" lang="ja-JP" altLang="en-US" sz="1600" dirty="0" smtClean="0"/>
          </a:p>
        </p:txBody>
      </p:sp>
      <p:sp>
        <p:nvSpPr>
          <p:cNvPr id="110" name="テキスト ボックス 109"/>
          <p:cNvSpPr txBox="1"/>
          <p:nvPr/>
        </p:nvSpPr>
        <p:spPr>
          <a:xfrm>
            <a:off x="127064" y="3954542"/>
            <a:ext cx="1317990" cy="338554"/>
          </a:xfrm>
          <a:prstGeom prst="rect">
            <a:avLst/>
          </a:prstGeom>
          <a:noFill/>
        </p:spPr>
        <p:txBody>
          <a:bodyPr wrap="none" rtlCol="0">
            <a:spAutoFit/>
          </a:bodyPr>
          <a:lstStyle/>
          <a:p>
            <a:r>
              <a:rPr kumimoji="1" lang="en-US" altLang="ja-JP" sz="1600" dirty="0" smtClean="0"/>
              <a:t>A, VLAN=81</a:t>
            </a:r>
            <a:endParaRPr kumimoji="1" lang="ja-JP" altLang="en-US" sz="1600" dirty="0" smtClean="0"/>
          </a:p>
        </p:txBody>
      </p:sp>
      <p:sp>
        <p:nvSpPr>
          <p:cNvPr id="111" name="テキスト ボックス 110"/>
          <p:cNvSpPr txBox="1"/>
          <p:nvPr/>
        </p:nvSpPr>
        <p:spPr>
          <a:xfrm>
            <a:off x="127064" y="4365104"/>
            <a:ext cx="1317990" cy="338554"/>
          </a:xfrm>
          <a:prstGeom prst="rect">
            <a:avLst/>
          </a:prstGeom>
          <a:noFill/>
        </p:spPr>
        <p:txBody>
          <a:bodyPr wrap="none" rtlCol="0">
            <a:spAutoFit/>
          </a:bodyPr>
          <a:lstStyle/>
          <a:p>
            <a:r>
              <a:rPr kumimoji="1" lang="en-US" altLang="ja-JP" sz="1600" dirty="0" smtClean="0"/>
              <a:t>A, VLAN=82</a:t>
            </a:r>
            <a:endParaRPr kumimoji="1" lang="ja-JP" altLang="en-US" sz="1600" dirty="0" smtClean="0"/>
          </a:p>
        </p:txBody>
      </p:sp>
      <p:sp>
        <p:nvSpPr>
          <p:cNvPr id="112" name="テキスト ボックス 111"/>
          <p:cNvSpPr txBox="1"/>
          <p:nvPr/>
        </p:nvSpPr>
        <p:spPr>
          <a:xfrm>
            <a:off x="127064" y="4797152"/>
            <a:ext cx="1317990" cy="338554"/>
          </a:xfrm>
          <a:prstGeom prst="rect">
            <a:avLst/>
          </a:prstGeom>
          <a:noFill/>
        </p:spPr>
        <p:txBody>
          <a:bodyPr wrap="none" rtlCol="0">
            <a:spAutoFit/>
          </a:bodyPr>
          <a:lstStyle/>
          <a:p>
            <a:r>
              <a:rPr kumimoji="1" lang="en-US" altLang="ja-JP" sz="1600" dirty="0" smtClean="0"/>
              <a:t>A, VLAN=83</a:t>
            </a:r>
            <a:endParaRPr kumimoji="1" lang="ja-JP" altLang="en-US" sz="1600" dirty="0" smtClean="0"/>
          </a:p>
        </p:txBody>
      </p:sp>
      <p:sp>
        <p:nvSpPr>
          <p:cNvPr id="113" name="テキスト ボックス 112"/>
          <p:cNvSpPr txBox="1"/>
          <p:nvPr/>
        </p:nvSpPr>
        <p:spPr>
          <a:xfrm>
            <a:off x="127064" y="5250686"/>
            <a:ext cx="1317990" cy="338554"/>
          </a:xfrm>
          <a:prstGeom prst="rect">
            <a:avLst/>
          </a:prstGeom>
          <a:noFill/>
        </p:spPr>
        <p:txBody>
          <a:bodyPr wrap="none" rtlCol="0">
            <a:spAutoFit/>
          </a:bodyPr>
          <a:lstStyle/>
          <a:p>
            <a:r>
              <a:rPr kumimoji="1" lang="en-US" altLang="ja-JP" sz="1600" dirty="0" smtClean="0"/>
              <a:t>A, VLAN=84</a:t>
            </a:r>
            <a:endParaRPr kumimoji="1" lang="ja-JP" altLang="en-US" sz="1600" dirty="0" smtClean="0"/>
          </a:p>
        </p:txBody>
      </p:sp>
      <p:sp>
        <p:nvSpPr>
          <p:cNvPr id="114" name="テキスト ボックス 113"/>
          <p:cNvSpPr txBox="1"/>
          <p:nvPr/>
        </p:nvSpPr>
        <p:spPr>
          <a:xfrm>
            <a:off x="3419872" y="3522494"/>
            <a:ext cx="1317990" cy="338554"/>
          </a:xfrm>
          <a:prstGeom prst="rect">
            <a:avLst/>
          </a:prstGeom>
          <a:noFill/>
        </p:spPr>
        <p:txBody>
          <a:bodyPr wrap="none" rtlCol="0">
            <a:spAutoFit/>
          </a:bodyPr>
          <a:lstStyle/>
          <a:p>
            <a:r>
              <a:rPr kumimoji="1" lang="en-US" altLang="ja-JP" sz="1600" dirty="0" smtClean="0"/>
              <a:t>B, VLAN=80</a:t>
            </a:r>
            <a:endParaRPr kumimoji="1" lang="ja-JP" altLang="en-US" sz="1600" dirty="0" smtClean="0"/>
          </a:p>
        </p:txBody>
      </p:sp>
      <p:sp>
        <p:nvSpPr>
          <p:cNvPr id="115" name="テキスト ボックス 114"/>
          <p:cNvSpPr txBox="1"/>
          <p:nvPr/>
        </p:nvSpPr>
        <p:spPr>
          <a:xfrm>
            <a:off x="3419872" y="3954542"/>
            <a:ext cx="1317990" cy="338554"/>
          </a:xfrm>
          <a:prstGeom prst="rect">
            <a:avLst/>
          </a:prstGeom>
          <a:noFill/>
        </p:spPr>
        <p:txBody>
          <a:bodyPr wrap="none" rtlCol="0">
            <a:spAutoFit/>
          </a:bodyPr>
          <a:lstStyle/>
          <a:p>
            <a:r>
              <a:rPr kumimoji="1" lang="en-US" altLang="ja-JP" sz="1600" dirty="0" smtClean="0"/>
              <a:t>B, VLAN=81</a:t>
            </a:r>
            <a:endParaRPr kumimoji="1" lang="ja-JP" altLang="en-US" sz="1600" dirty="0" smtClean="0"/>
          </a:p>
        </p:txBody>
      </p:sp>
      <p:sp>
        <p:nvSpPr>
          <p:cNvPr id="116" name="テキスト ボックス 115"/>
          <p:cNvSpPr txBox="1"/>
          <p:nvPr/>
        </p:nvSpPr>
        <p:spPr>
          <a:xfrm>
            <a:off x="3419872" y="4365104"/>
            <a:ext cx="1317990" cy="338554"/>
          </a:xfrm>
          <a:prstGeom prst="rect">
            <a:avLst/>
          </a:prstGeom>
          <a:noFill/>
        </p:spPr>
        <p:txBody>
          <a:bodyPr wrap="none" rtlCol="0">
            <a:spAutoFit/>
          </a:bodyPr>
          <a:lstStyle/>
          <a:p>
            <a:r>
              <a:rPr kumimoji="1" lang="en-US" altLang="ja-JP" sz="1600" dirty="0" smtClean="0"/>
              <a:t>B, VLAN=82</a:t>
            </a:r>
            <a:endParaRPr kumimoji="1" lang="ja-JP" altLang="en-US" sz="1600" dirty="0" smtClean="0"/>
          </a:p>
        </p:txBody>
      </p:sp>
      <p:sp>
        <p:nvSpPr>
          <p:cNvPr id="117" name="テキスト ボックス 116"/>
          <p:cNvSpPr txBox="1"/>
          <p:nvPr/>
        </p:nvSpPr>
        <p:spPr>
          <a:xfrm>
            <a:off x="3419872" y="4797152"/>
            <a:ext cx="1317990" cy="338554"/>
          </a:xfrm>
          <a:prstGeom prst="rect">
            <a:avLst/>
          </a:prstGeom>
          <a:noFill/>
        </p:spPr>
        <p:txBody>
          <a:bodyPr wrap="none" rtlCol="0">
            <a:spAutoFit/>
          </a:bodyPr>
          <a:lstStyle/>
          <a:p>
            <a:r>
              <a:rPr kumimoji="1" lang="en-US" altLang="ja-JP" sz="1600" dirty="0" smtClean="0"/>
              <a:t>B, VLAN=83</a:t>
            </a:r>
            <a:endParaRPr kumimoji="1" lang="ja-JP" altLang="en-US" sz="1600" dirty="0" smtClean="0"/>
          </a:p>
        </p:txBody>
      </p:sp>
      <p:sp>
        <p:nvSpPr>
          <p:cNvPr id="118" name="テキスト ボックス 117"/>
          <p:cNvSpPr txBox="1"/>
          <p:nvPr/>
        </p:nvSpPr>
        <p:spPr>
          <a:xfrm>
            <a:off x="3419872" y="5250686"/>
            <a:ext cx="1317990" cy="338554"/>
          </a:xfrm>
          <a:prstGeom prst="rect">
            <a:avLst/>
          </a:prstGeom>
          <a:noFill/>
        </p:spPr>
        <p:txBody>
          <a:bodyPr wrap="none" rtlCol="0">
            <a:spAutoFit/>
          </a:bodyPr>
          <a:lstStyle/>
          <a:p>
            <a:r>
              <a:rPr kumimoji="1" lang="en-US" altLang="ja-JP" sz="1600" dirty="0" smtClean="0"/>
              <a:t>B, VLAN=84</a:t>
            </a:r>
            <a:endParaRPr kumimoji="1" lang="ja-JP" altLang="en-US" sz="1600" dirty="0" smtClean="0"/>
          </a:p>
        </p:txBody>
      </p:sp>
      <p:cxnSp>
        <p:nvCxnSpPr>
          <p:cNvPr id="120" name="直線コネクタ 119"/>
          <p:cNvCxnSpPr>
            <a:stCxn id="72" idx="6"/>
            <a:endCxn id="82" idx="2"/>
          </p:cNvCxnSpPr>
          <p:nvPr/>
        </p:nvCxnSpPr>
        <p:spPr bwMode="auto">
          <a:xfrm>
            <a:off x="1907704" y="3717032"/>
            <a:ext cx="1152128" cy="0"/>
          </a:xfrm>
          <a:prstGeom prst="line">
            <a:avLst/>
          </a:prstGeom>
          <a:solidFill>
            <a:schemeClr val="accent1"/>
          </a:solidFill>
          <a:ln w="38100" cap="flat" cmpd="sng" algn="ctr">
            <a:solidFill>
              <a:schemeClr val="tx1"/>
            </a:solidFill>
            <a:prstDash val="sysDash"/>
            <a:round/>
            <a:headEnd type="none" w="med" len="med"/>
            <a:tailEnd type="none" w="med" len="med"/>
          </a:ln>
          <a:effectLst/>
        </p:spPr>
      </p:cxnSp>
      <p:cxnSp>
        <p:nvCxnSpPr>
          <p:cNvPr id="122" name="直線コネクタ 121"/>
          <p:cNvCxnSpPr/>
          <p:nvPr/>
        </p:nvCxnSpPr>
        <p:spPr bwMode="auto">
          <a:xfrm>
            <a:off x="1907704" y="4149080"/>
            <a:ext cx="1152128" cy="0"/>
          </a:xfrm>
          <a:prstGeom prst="line">
            <a:avLst/>
          </a:prstGeom>
          <a:solidFill>
            <a:schemeClr val="accent1"/>
          </a:solidFill>
          <a:ln w="38100" cap="flat" cmpd="sng" algn="ctr">
            <a:solidFill>
              <a:schemeClr val="tx1"/>
            </a:solidFill>
            <a:prstDash val="sysDash"/>
            <a:round/>
            <a:headEnd type="none" w="med" len="med"/>
            <a:tailEnd type="none" w="med" len="med"/>
          </a:ln>
          <a:effectLst/>
        </p:spPr>
      </p:cxnSp>
      <p:cxnSp>
        <p:nvCxnSpPr>
          <p:cNvPr id="123" name="直線コネクタ 122"/>
          <p:cNvCxnSpPr/>
          <p:nvPr/>
        </p:nvCxnSpPr>
        <p:spPr bwMode="auto">
          <a:xfrm>
            <a:off x="1907704" y="4581128"/>
            <a:ext cx="1152128" cy="0"/>
          </a:xfrm>
          <a:prstGeom prst="line">
            <a:avLst/>
          </a:prstGeom>
          <a:solidFill>
            <a:schemeClr val="accent1"/>
          </a:solidFill>
          <a:ln w="38100" cap="flat" cmpd="sng" algn="ctr">
            <a:solidFill>
              <a:schemeClr val="tx1"/>
            </a:solidFill>
            <a:prstDash val="sysDash"/>
            <a:round/>
            <a:headEnd type="none" w="med" len="med"/>
            <a:tailEnd type="none" w="med" len="med"/>
          </a:ln>
          <a:effectLst/>
        </p:spPr>
      </p:cxnSp>
      <p:cxnSp>
        <p:nvCxnSpPr>
          <p:cNvPr id="124" name="直線コネクタ 123"/>
          <p:cNvCxnSpPr/>
          <p:nvPr/>
        </p:nvCxnSpPr>
        <p:spPr bwMode="auto">
          <a:xfrm>
            <a:off x="1907704" y="5013176"/>
            <a:ext cx="1152128" cy="0"/>
          </a:xfrm>
          <a:prstGeom prst="line">
            <a:avLst/>
          </a:prstGeom>
          <a:solidFill>
            <a:schemeClr val="accent1"/>
          </a:solidFill>
          <a:ln w="38100" cap="flat" cmpd="sng" algn="ctr">
            <a:solidFill>
              <a:schemeClr val="tx1"/>
            </a:solidFill>
            <a:prstDash val="sysDash"/>
            <a:round/>
            <a:headEnd type="none" w="med" len="med"/>
            <a:tailEnd type="none" w="med" len="med"/>
          </a:ln>
          <a:effectLst/>
        </p:spPr>
      </p:cxnSp>
      <p:cxnSp>
        <p:nvCxnSpPr>
          <p:cNvPr id="125" name="直線コネクタ 124"/>
          <p:cNvCxnSpPr/>
          <p:nvPr/>
        </p:nvCxnSpPr>
        <p:spPr bwMode="auto">
          <a:xfrm>
            <a:off x="1907704" y="5445224"/>
            <a:ext cx="1152128" cy="0"/>
          </a:xfrm>
          <a:prstGeom prst="line">
            <a:avLst/>
          </a:prstGeom>
          <a:solidFill>
            <a:schemeClr val="accent1"/>
          </a:solidFill>
          <a:ln w="38100" cap="flat" cmpd="sng" algn="ctr">
            <a:solidFill>
              <a:schemeClr val="tx1"/>
            </a:solidFill>
            <a:prstDash val="sysDash"/>
            <a:round/>
            <a:headEnd type="none" w="med" len="med"/>
            <a:tailEnd type="none" w="med" len="med"/>
          </a:ln>
          <a:effectLst/>
        </p:spPr>
      </p:cxnSp>
      <p:cxnSp>
        <p:nvCxnSpPr>
          <p:cNvPr id="127" name="直線コネクタ 126"/>
          <p:cNvCxnSpPr>
            <a:stCxn id="72" idx="5"/>
            <a:endCxn id="86" idx="2"/>
          </p:cNvCxnSpPr>
          <p:nvPr/>
        </p:nvCxnSpPr>
        <p:spPr bwMode="auto">
          <a:xfrm>
            <a:off x="1886613" y="3767949"/>
            <a:ext cx="1173219" cy="813179"/>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grpSp>
        <p:nvGrpSpPr>
          <p:cNvPr id="7" name="グループ化 128"/>
          <p:cNvGrpSpPr/>
          <p:nvPr/>
        </p:nvGrpSpPr>
        <p:grpSpPr>
          <a:xfrm>
            <a:off x="5362973" y="3429000"/>
            <a:ext cx="2537811" cy="2971492"/>
            <a:chOff x="5362973" y="3429000"/>
            <a:chExt cx="2537811" cy="2971492"/>
          </a:xfrm>
        </p:grpSpPr>
        <p:sp>
          <p:nvSpPr>
            <p:cNvPr id="17" name="角丸四角形 16"/>
            <p:cNvSpPr/>
            <p:nvPr/>
          </p:nvSpPr>
          <p:spPr bwMode="auto">
            <a:xfrm>
              <a:off x="6012160" y="3429000"/>
              <a:ext cx="1296144" cy="2376264"/>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3" name="円/楕円 22"/>
            <p:cNvSpPr/>
            <p:nvPr/>
          </p:nvSpPr>
          <p:spPr bwMode="auto">
            <a:xfrm>
              <a:off x="5940152" y="364502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4" name="円/楕円 23"/>
            <p:cNvSpPr/>
            <p:nvPr/>
          </p:nvSpPr>
          <p:spPr bwMode="auto">
            <a:xfrm>
              <a:off x="5940152" y="494116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5" name="円/楕円 24"/>
            <p:cNvSpPr/>
            <p:nvPr/>
          </p:nvSpPr>
          <p:spPr bwMode="auto">
            <a:xfrm>
              <a:off x="5940152" y="407707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6" name="円/楕円 25"/>
            <p:cNvSpPr/>
            <p:nvPr/>
          </p:nvSpPr>
          <p:spPr bwMode="auto">
            <a:xfrm>
              <a:off x="5940152" y="537321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7" name="円/楕円 26"/>
            <p:cNvSpPr/>
            <p:nvPr/>
          </p:nvSpPr>
          <p:spPr bwMode="auto">
            <a:xfrm>
              <a:off x="5940152" y="450912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3" name="円/楕円 32"/>
            <p:cNvSpPr/>
            <p:nvPr/>
          </p:nvSpPr>
          <p:spPr bwMode="auto">
            <a:xfrm>
              <a:off x="6516216" y="3573016"/>
              <a:ext cx="288032" cy="288032"/>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4" name="円/楕円 33"/>
            <p:cNvSpPr/>
            <p:nvPr/>
          </p:nvSpPr>
          <p:spPr bwMode="auto">
            <a:xfrm>
              <a:off x="6516216" y="4869160"/>
              <a:ext cx="288032" cy="288032"/>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5" name="円/楕円 34"/>
            <p:cNvSpPr/>
            <p:nvPr/>
          </p:nvSpPr>
          <p:spPr bwMode="auto">
            <a:xfrm>
              <a:off x="6516216" y="4005064"/>
              <a:ext cx="288032" cy="288032"/>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6" name="円/楕円 35"/>
            <p:cNvSpPr/>
            <p:nvPr/>
          </p:nvSpPr>
          <p:spPr bwMode="auto">
            <a:xfrm>
              <a:off x="6516216" y="5301208"/>
              <a:ext cx="288032" cy="288032"/>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7" name="円/楕円 36"/>
            <p:cNvSpPr/>
            <p:nvPr/>
          </p:nvSpPr>
          <p:spPr bwMode="auto">
            <a:xfrm>
              <a:off x="6516216" y="4437112"/>
              <a:ext cx="288032" cy="288032"/>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8" name="円/楕円 37"/>
            <p:cNvSpPr/>
            <p:nvPr/>
          </p:nvSpPr>
          <p:spPr bwMode="auto">
            <a:xfrm>
              <a:off x="7236296" y="364502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9" name="円/楕円 38"/>
            <p:cNvSpPr/>
            <p:nvPr/>
          </p:nvSpPr>
          <p:spPr bwMode="auto">
            <a:xfrm>
              <a:off x="7236296" y="494116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0" name="円/楕円 39"/>
            <p:cNvSpPr/>
            <p:nvPr/>
          </p:nvSpPr>
          <p:spPr bwMode="auto">
            <a:xfrm>
              <a:off x="7236296" y="407707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1" name="円/楕円 40"/>
            <p:cNvSpPr/>
            <p:nvPr/>
          </p:nvSpPr>
          <p:spPr bwMode="auto">
            <a:xfrm>
              <a:off x="7236296" y="537321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2" name="円/楕円 41"/>
            <p:cNvSpPr/>
            <p:nvPr/>
          </p:nvSpPr>
          <p:spPr bwMode="auto">
            <a:xfrm>
              <a:off x="7236296" y="450912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cxnSp>
          <p:nvCxnSpPr>
            <p:cNvPr id="44" name="直線コネクタ 43"/>
            <p:cNvCxnSpPr>
              <a:stCxn id="23" idx="6"/>
              <a:endCxn id="33" idx="2"/>
            </p:cNvCxnSpPr>
            <p:nvPr/>
          </p:nvCxnSpPr>
          <p:spPr bwMode="auto">
            <a:xfrm>
              <a:off x="6084168" y="3717032"/>
              <a:ext cx="432048"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45" name="直線コネクタ 44"/>
            <p:cNvCxnSpPr/>
            <p:nvPr/>
          </p:nvCxnSpPr>
          <p:spPr bwMode="auto">
            <a:xfrm>
              <a:off x="6084168" y="4149080"/>
              <a:ext cx="432048"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46" name="直線コネクタ 45"/>
            <p:cNvCxnSpPr/>
            <p:nvPr/>
          </p:nvCxnSpPr>
          <p:spPr bwMode="auto">
            <a:xfrm>
              <a:off x="6084168" y="4581128"/>
              <a:ext cx="432048"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47" name="直線コネクタ 46"/>
            <p:cNvCxnSpPr/>
            <p:nvPr/>
          </p:nvCxnSpPr>
          <p:spPr bwMode="auto">
            <a:xfrm>
              <a:off x="6084168" y="5013176"/>
              <a:ext cx="432048"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48" name="直線コネクタ 47"/>
            <p:cNvCxnSpPr/>
            <p:nvPr/>
          </p:nvCxnSpPr>
          <p:spPr bwMode="auto">
            <a:xfrm>
              <a:off x="6084168" y="5445224"/>
              <a:ext cx="432048"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49" name="直線コネクタ 48"/>
            <p:cNvCxnSpPr/>
            <p:nvPr/>
          </p:nvCxnSpPr>
          <p:spPr bwMode="auto">
            <a:xfrm>
              <a:off x="6804248" y="3717032"/>
              <a:ext cx="432048"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50" name="直線コネクタ 49"/>
            <p:cNvCxnSpPr/>
            <p:nvPr/>
          </p:nvCxnSpPr>
          <p:spPr bwMode="auto">
            <a:xfrm>
              <a:off x="6804248" y="4149080"/>
              <a:ext cx="432048"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51" name="直線コネクタ 50"/>
            <p:cNvCxnSpPr/>
            <p:nvPr/>
          </p:nvCxnSpPr>
          <p:spPr bwMode="auto">
            <a:xfrm>
              <a:off x="6804248" y="4581128"/>
              <a:ext cx="432048"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52" name="直線コネクタ 51"/>
            <p:cNvCxnSpPr/>
            <p:nvPr/>
          </p:nvCxnSpPr>
          <p:spPr bwMode="auto">
            <a:xfrm>
              <a:off x="6804248" y="5013176"/>
              <a:ext cx="432048"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53" name="直線コネクタ 52"/>
            <p:cNvCxnSpPr/>
            <p:nvPr/>
          </p:nvCxnSpPr>
          <p:spPr bwMode="auto">
            <a:xfrm>
              <a:off x="6804248" y="5445224"/>
              <a:ext cx="432048"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grpSp>
          <p:nvGrpSpPr>
            <p:cNvPr id="8" name="グループ化 63"/>
            <p:cNvGrpSpPr/>
            <p:nvPr/>
          </p:nvGrpSpPr>
          <p:grpSpPr>
            <a:xfrm>
              <a:off x="5652120" y="3717032"/>
              <a:ext cx="288032" cy="1728192"/>
              <a:chOff x="5868144" y="4149080"/>
              <a:chExt cx="432048" cy="1728192"/>
            </a:xfrm>
          </p:grpSpPr>
          <p:cxnSp>
            <p:nvCxnSpPr>
              <p:cNvPr id="54" name="直線コネクタ 53"/>
              <p:cNvCxnSpPr/>
              <p:nvPr/>
            </p:nvCxnSpPr>
            <p:spPr bwMode="auto">
              <a:xfrm>
                <a:off x="5868144" y="4149080"/>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5" name="直線コネクタ 54"/>
              <p:cNvCxnSpPr/>
              <p:nvPr/>
            </p:nvCxnSpPr>
            <p:spPr bwMode="auto">
              <a:xfrm>
                <a:off x="5868144" y="4581128"/>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6" name="直線コネクタ 55"/>
              <p:cNvCxnSpPr/>
              <p:nvPr/>
            </p:nvCxnSpPr>
            <p:spPr bwMode="auto">
              <a:xfrm>
                <a:off x="5868144" y="5013176"/>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7" name="直線コネクタ 56"/>
              <p:cNvCxnSpPr/>
              <p:nvPr/>
            </p:nvCxnSpPr>
            <p:spPr bwMode="auto">
              <a:xfrm>
                <a:off x="5868144" y="5445224"/>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8" name="直線コネクタ 57"/>
              <p:cNvCxnSpPr/>
              <p:nvPr/>
            </p:nvCxnSpPr>
            <p:spPr bwMode="auto">
              <a:xfrm>
                <a:off x="5868144" y="5877272"/>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9" name="グループ化 64"/>
            <p:cNvGrpSpPr/>
            <p:nvPr/>
          </p:nvGrpSpPr>
          <p:grpSpPr>
            <a:xfrm>
              <a:off x="7380312" y="3717032"/>
              <a:ext cx="288032" cy="1728192"/>
              <a:chOff x="5868144" y="4149080"/>
              <a:chExt cx="432048" cy="1728192"/>
            </a:xfrm>
          </p:grpSpPr>
          <p:cxnSp>
            <p:nvCxnSpPr>
              <p:cNvPr id="66" name="直線コネクタ 65"/>
              <p:cNvCxnSpPr/>
              <p:nvPr/>
            </p:nvCxnSpPr>
            <p:spPr bwMode="auto">
              <a:xfrm>
                <a:off x="5868144" y="4149080"/>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7" name="直線コネクタ 66"/>
              <p:cNvCxnSpPr/>
              <p:nvPr/>
            </p:nvCxnSpPr>
            <p:spPr bwMode="auto">
              <a:xfrm>
                <a:off x="5868144" y="4581128"/>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8" name="直線コネクタ 67"/>
              <p:cNvCxnSpPr/>
              <p:nvPr/>
            </p:nvCxnSpPr>
            <p:spPr bwMode="auto">
              <a:xfrm>
                <a:off x="5868144" y="5013176"/>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9" name="直線コネクタ 68"/>
              <p:cNvCxnSpPr/>
              <p:nvPr/>
            </p:nvCxnSpPr>
            <p:spPr bwMode="auto">
              <a:xfrm>
                <a:off x="5868144" y="5445224"/>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0" name="直線コネクタ 69"/>
              <p:cNvCxnSpPr/>
              <p:nvPr/>
            </p:nvCxnSpPr>
            <p:spPr bwMode="auto">
              <a:xfrm>
                <a:off x="5868144" y="5877272"/>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128" name="テキスト ボックス 127"/>
            <p:cNvSpPr txBox="1"/>
            <p:nvPr/>
          </p:nvSpPr>
          <p:spPr>
            <a:xfrm>
              <a:off x="5362973" y="5877272"/>
              <a:ext cx="2537811" cy="523220"/>
            </a:xfrm>
            <a:prstGeom prst="rect">
              <a:avLst/>
            </a:prstGeom>
            <a:noFill/>
          </p:spPr>
          <p:txBody>
            <a:bodyPr wrap="none" rtlCol="0">
              <a:spAutoFit/>
            </a:bodyPr>
            <a:lstStyle/>
            <a:p>
              <a:pPr algn="ctr"/>
              <a:r>
                <a:rPr kumimoji="1" lang="en-US" altLang="ja-JP" sz="2800" dirty="0" smtClean="0"/>
                <a:t>Jerry’s method</a:t>
              </a:r>
              <a:endParaRPr kumimoji="1" lang="ja-JP" altLang="en-US" sz="2800" dirty="0" smtClean="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title"/>
          </p:nvPr>
        </p:nvSpPr>
        <p:spPr>
          <a:xfrm>
            <a:off x="214313" y="323655"/>
            <a:ext cx="7772400" cy="540060"/>
          </a:xfrm>
        </p:spPr>
        <p:txBody>
          <a:bodyPr/>
          <a:lstStyle/>
          <a:p>
            <a:r>
              <a:rPr kumimoji="1" lang="en-US" altLang="ja-JP" dirty="0" smtClean="0"/>
              <a:t>Agreements at BTR meeting</a:t>
            </a:r>
            <a:endParaRPr kumimoji="1" lang="ja-JP" altLang="en-US" dirty="0" smtClean="0"/>
          </a:p>
        </p:txBody>
      </p:sp>
      <p:sp>
        <p:nvSpPr>
          <p:cNvPr id="5123" name="コンテンツ プレースホルダ 2"/>
          <p:cNvSpPr>
            <a:spLocks noGrp="1"/>
          </p:cNvSpPr>
          <p:nvPr>
            <p:ph idx="1"/>
          </p:nvPr>
        </p:nvSpPr>
        <p:spPr>
          <a:xfrm>
            <a:off x="0" y="1196975"/>
            <a:ext cx="9144000" cy="5661025"/>
          </a:xfrm>
        </p:spPr>
        <p:txBody>
          <a:bodyPr>
            <a:normAutofit fontScale="62500" lnSpcReduction="20000"/>
          </a:bodyPr>
          <a:lstStyle/>
          <a:p>
            <a:pPr marL="514350" indent="-514350">
              <a:buFont typeface="+mj-lt"/>
              <a:buAutoNum type="arabicPeriod"/>
            </a:pPr>
            <a:r>
              <a:rPr kumimoji="1" lang="en-US" altLang="ja-JP" dirty="0" smtClean="0"/>
              <a:t> An STP can have 0 or more &lt;</a:t>
            </a:r>
            <a:r>
              <a:rPr kumimoji="1" lang="en-US" altLang="ja-JP" dirty="0" err="1" smtClean="0"/>
              <a:t>type,value</a:t>
            </a:r>
            <a:r>
              <a:rPr kumimoji="1" lang="en-US" altLang="ja-JP" dirty="0" smtClean="0"/>
              <a:t>&gt; </a:t>
            </a:r>
            <a:r>
              <a:rPr kumimoji="1" lang="en-US" altLang="ja-JP" dirty="0" err="1" smtClean="0"/>
              <a:t>tuples</a:t>
            </a:r>
            <a:r>
              <a:rPr kumimoji="1" lang="en-US" altLang="ja-JP" dirty="0" smtClean="0"/>
              <a:t>  =&gt;</a:t>
            </a:r>
          </a:p>
          <a:p>
            <a:pPr lvl="1"/>
            <a:r>
              <a:rPr kumimoji="1" lang="en-US" altLang="ja-JP" dirty="0" smtClean="0"/>
              <a:t>STP (&lt;</a:t>
            </a:r>
            <a:r>
              <a:rPr kumimoji="1" lang="en-US" altLang="ja-JP" dirty="0" err="1" smtClean="0"/>
              <a:t>network_id</a:t>
            </a:r>
            <a:r>
              <a:rPr kumimoji="1" lang="en-US" altLang="ja-JP" dirty="0" smtClean="0"/>
              <a:t>&gt;, &lt;</a:t>
            </a:r>
            <a:r>
              <a:rPr kumimoji="1" lang="en-US" altLang="ja-JP" dirty="0" err="1" smtClean="0"/>
              <a:t>local_id</a:t>
            </a:r>
            <a:r>
              <a:rPr kumimoji="1" lang="en-US" altLang="ja-JP" dirty="0" smtClean="0"/>
              <a:t>&gt;, &lt;type_1,value_1&gt;, .. , &lt;</a:t>
            </a:r>
            <a:r>
              <a:rPr kumimoji="1" lang="en-US" altLang="ja-JP" dirty="0" err="1" smtClean="0"/>
              <a:t>type_n,value_n</a:t>
            </a:r>
            <a:r>
              <a:rPr kumimoji="1" lang="en-US" altLang="ja-JP" dirty="0" smtClean="0"/>
              <a:t>&gt;)</a:t>
            </a:r>
          </a:p>
          <a:p>
            <a:pPr lvl="2"/>
            <a:r>
              <a:rPr kumimoji="1" lang="en-US" altLang="ja-JP" dirty="0" smtClean="0"/>
              <a:t> e.g. STP (</a:t>
            </a:r>
            <a:r>
              <a:rPr kumimoji="1" lang="en-US" altLang="ja-JP" dirty="0" err="1" smtClean="0"/>
              <a:t>NetA</a:t>
            </a:r>
            <a:r>
              <a:rPr kumimoji="1" lang="en-US" altLang="ja-JP" dirty="0" smtClean="0"/>
              <a:t>, EndPt1, port, 1000, </a:t>
            </a:r>
            <a:r>
              <a:rPr kumimoji="1" lang="en-US" altLang="ja-JP" dirty="0" err="1" smtClean="0"/>
              <a:t>vlan</a:t>
            </a:r>
            <a:r>
              <a:rPr kumimoji="1" lang="en-US" altLang="ja-JP" dirty="0" smtClean="0"/>
              <a:t>, 123)</a:t>
            </a:r>
          </a:p>
          <a:p>
            <a:pPr lvl="1"/>
            <a:r>
              <a:rPr kumimoji="1" lang="en-US" altLang="ja-JP" dirty="0" smtClean="0"/>
              <a:t>Open question on how </a:t>
            </a:r>
            <a:r>
              <a:rPr kumimoji="1" lang="en-US" altLang="ja-JP" dirty="0" err="1" smtClean="0"/>
              <a:t>tuples</a:t>
            </a:r>
            <a:r>
              <a:rPr kumimoji="1" lang="en-US" altLang="ja-JP" dirty="0" smtClean="0"/>
              <a:t> can relate to one another, e.g. port  1-4 have </a:t>
            </a:r>
            <a:r>
              <a:rPr kumimoji="1" lang="en-US" altLang="ja-JP" dirty="0" err="1" smtClean="0"/>
              <a:t>vlans</a:t>
            </a:r>
            <a:r>
              <a:rPr kumimoji="1" lang="en-US" altLang="ja-JP" dirty="0" smtClean="0"/>
              <a:t> 1-4</a:t>
            </a:r>
          </a:p>
          <a:p>
            <a:pPr lvl="1"/>
            <a:r>
              <a:rPr kumimoji="1" lang="en-US" altLang="ja-JP" dirty="0" smtClean="0"/>
              <a:t>The STP specification incorporating the &lt;</a:t>
            </a:r>
            <a:r>
              <a:rPr kumimoji="1" lang="en-US" altLang="ja-JP" dirty="0" err="1" smtClean="0"/>
              <a:t>type,value</a:t>
            </a:r>
            <a:r>
              <a:rPr kumimoji="1" lang="en-US" altLang="ja-JP" dirty="0" smtClean="0"/>
              <a:t>&gt; </a:t>
            </a:r>
            <a:r>
              <a:rPr kumimoji="1" lang="en-US" altLang="ja-JP" dirty="0" err="1" smtClean="0"/>
              <a:t>tuples</a:t>
            </a:r>
            <a:r>
              <a:rPr kumimoji="1" lang="en-US" altLang="ja-JP" dirty="0" smtClean="0"/>
              <a:t> is </a:t>
            </a:r>
            <a:r>
              <a:rPr kumimoji="1" lang="en-US" altLang="ja-JP" dirty="0" err="1" smtClean="0"/>
              <a:t>stilljust</a:t>
            </a:r>
            <a:r>
              <a:rPr kumimoji="1" lang="en-US" altLang="ja-JP" dirty="0" smtClean="0"/>
              <a:t> a STP *identifier*.   I.e. this in itself does not imply that these values are in any way related to specific technology or hardware features.</a:t>
            </a:r>
          </a:p>
          <a:p>
            <a:pPr lvl="1"/>
            <a:r>
              <a:rPr kumimoji="1" lang="en-US" altLang="ja-JP" dirty="0" smtClean="0"/>
              <a:t>On the other hand, &lt;</a:t>
            </a:r>
            <a:r>
              <a:rPr kumimoji="1" lang="en-US" altLang="ja-JP" dirty="0" err="1" smtClean="0"/>
              <a:t>type,value</a:t>
            </a:r>
            <a:r>
              <a:rPr kumimoji="1" lang="en-US" altLang="ja-JP" dirty="0" smtClean="0"/>
              <a:t>&gt; </a:t>
            </a:r>
            <a:r>
              <a:rPr kumimoji="1" lang="en-US" altLang="ja-JP" dirty="0" err="1" smtClean="0"/>
              <a:t>tuples</a:t>
            </a:r>
            <a:r>
              <a:rPr kumimoji="1" lang="en-US" altLang="ja-JP" dirty="0" smtClean="0"/>
              <a:t> can be used to define capabilities. The capabilities can describe technology, hardware, policy, or other limitations.</a:t>
            </a:r>
          </a:p>
          <a:p>
            <a:pPr lvl="1"/>
            <a:r>
              <a:rPr kumimoji="1" lang="en-US" altLang="ja-JP" dirty="0" smtClean="0"/>
              <a:t>The value of the "type" string is not defined as part of the NSI CS standard, i.e. it is defined as part of the service definition.  The NSI CS standard only codifies the presence of &lt;</a:t>
            </a:r>
            <a:r>
              <a:rPr kumimoji="1" lang="en-US" altLang="ja-JP" dirty="0" err="1" smtClean="0"/>
              <a:t>type,value</a:t>
            </a:r>
            <a:r>
              <a:rPr kumimoji="1" lang="en-US" altLang="ja-JP" dirty="0" smtClean="0"/>
              <a:t>&gt; pairs as part of the STP identifiers. It is up to the provider (PA) to define them. However, we do expect that there will be a best-practices document describing some &lt;</a:t>
            </a:r>
            <a:r>
              <a:rPr kumimoji="1" lang="en-US" altLang="ja-JP" dirty="0" err="1" smtClean="0"/>
              <a:t>type,value</a:t>
            </a:r>
            <a:r>
              <a:rPr kumimoji="1" lang="en-US" altLang="ja-JP" dirty="0" smtClean="0"/>
              <a:t>&gt; combinations and capabilities.</a:t>
            </a:r>
          </a:p>
          <a:p>
            <a:pPr marL="514350" indent="-514350">
              <a:buFont typeface="+mj-lt"/>
              <a:buAutoNum type="arabicPeriod"/>
            </a:pPr>
            <a:r>
              <a:rPr kumimoji="1" lang="en-US" altLang="ja-JP" dirty="0" smtClean="0"/>
              <a:t>The &lt;value&gt; filled can be an individual value or a range</a:t>
            </a:r>
          </a:p>
          <a:p>
            <a:pPr lvl="1"/>
            <a:r>
              <a:rPr kumimoji="1" lang="en-US" altLang="ja-JP" dirty="0" smtClean="0"/>
              <a:t>if a &lt;value&gt; is a range then it is a "</a:t>
            </a:r>
            <a:r>
              <a:rPr kumimoji="1" lang="en-US" altLang="ja-JP" dirty="0" err="1" smtClean="0"/>
              <a:t>STP_Bundle</a:t>
            </a:r>
            <a:r>
              <a:rPr kumimoji="1" lang="en-US" altLang="ja-JP" dirty="0" smtClean="0"/>
              <a:t>"</a:t>
            </a:r>
          </a:p>
          <a:p>
            <a:pPr lvl="1">
              <a:buNone/>
            </a:pPr>
            <a:r>
              <a:rPr kumimoji="1" lang="en-US" altLang="ja-JP" dirty="0" smtClean="0"/>
              <a:t>i.e., these </a:t>
            </a:r>
            <a:r>
              <a:rPr kumimoji="1" lang="en-US" altLang="ja-JP" dirty="0" err="1" smtClean="0"/>
              <a:t>tuples</a:t>
            </a:r>
            <a:r>
              <a:rPr kumimoji="1" lang="en-US" altLang="ja-JP" dirty="0" smtClean="0"/>
              <a:t> may also be used to specify constraints that identify a set of STPs.</a:t>
            </a:r>
          </a:p>
          <a:p>
            <a:pPr marL="514350" indent="-514350">
              <a:buFont typeface="+mj-lt"/>
              <a:buAutoNum type="arabicPeriod"/>
            </a:pPr>
            <a:r>
              <a:rPr kumimoji="1" lang="en-US" altLang="ja-JP" dirty="0" smtClean="0"/>
              <a:t>Open question on how we can describe constrains for STPs, e.g.</a:t>
            </a:r>
          </a:p>
          <a:p>
            <a:pPr lvl="1"/>
            <a:r>
              <a:rPr kumimoji="1" lang="en-US" altLang="ja-JP" dirty="0" smtClean="0"/>
              <a:t>     STP (</a:t>
            </a:r>
            <a:r>
              <a:rPr kumimoji="1" lang="en-US" altLang="ja-JP" dirty="0" err="1" smtClean="0"/>
              <a:t>NetA</a:t>
            </a:r>
            <a:r>
              <a:rPr kumimoji="1" lang="en-US" altLang="ja-JP" dirty="0" smtClean="0"/>
              <a:t>, EndPt1, &lt;port, $1&gt;, &lt;</a:t>
            </a:r>
            <a:r>
              <a:rPr kumimoji="1" lang="en-US" altLang="ja-JP" dirty="0" err="1" smtClean="0"/>
              <a:t>vlan</a:t>
            </a:r>
            <a:r>
              <a:rPr kumimoji="1" lang="en-US" altLang="ja-JP" dirty="0" smtClean="0"/>
              <a:t>, $2&gt;)</a:t>
            </a:r>
          </a:p>
          <a:p>
            <a:pPr lvl="1"/>
            <a:r>
              <a:rPr kumimoji="1" lang="en-US" altLang="ja-JP" dirty="0" smtClean="0"/>
              <a:t>     STP (</a:t>
            </a:r>
            <a:r>
              <a:rPr kumimoji="1" lang="en-US" altLang="ja-JP" dirty="0" err="1" smtClean="0"/>
              <a:t>NetA</a:t>
            </a:r>
            <a:r>
              <a:rPr kumimoji="1" lang="en-US" altLang="ja-JP" dirty="0" smtClean="0"/>
              <a:t>, EndPt1, &lt;port, $3&gt;, &lt;</a:t>
            </a:r>
            <a:r>
              <a:rPr kumimoji="1" lang="en-US" altLang="ja-JP" dirty="0" err="1" smtClean="0"/>
              <a:t>vlan</a:t>
            </a:r>
            <a:r>
              <a:rPr kumimoji="1" lang="en-US" altLang="ja-JP" dirty="0" smtClean="0"/>
              <a:t>, $4&gt;)</a:t>
            </a:r>
          </a:p>
          <a:p>
            <a:pPr lvl="1"/>
            <a:r>
              <a:rPr kumimoji="1" lang="en-US" altLang="ja-JP" dirty="0" smtClean="0"/>
              <a:t>   </a:t>
            </a:r>
            <a:r>
              <a:rPr kumimoji="1" lang="en-US" altLang="ja-JP" dirty="0" smtClean="0">
                <a:solidFill>
                  <a:srgbClr val="FF0000"/>
                </a:solidFill>
              </a:rPr>
              <a:t>  Capabilities: $1 != $3, $2 = $4  =&gt; no </a:t>
            </a:r>
            <a:r>
              <a:rPr kumimoji="1" lang="en-US" altLang="ja-JP" dirty="0" err="1" smtClean="0">
                <a:solidFill>
                  <a:srgbClr val="FF0000"/>
                </a:solidFill>
              </a:rPr>
              <a:t>vlan</a:t>
            </a:r>
            <a:r>
              <a:rPr kumimoji="1" lang="en-US" altLang="ja-JP" dirty="0" smtClean="0">
                <a:solidFill>
                  <a:srgbClr val="FF0000"/>
                </a:solidFill>
              </a:rPr>
              <a:t> translation</a:t>
            </a:r>
            <a:endParaRPr kumimoji="1" lang="en-US" altLang="ja-JP" dirty="0" smtClean="0">
              <a:solidFill>
                <a:srgbClr val="FF0000"/>
              </a:solidFill>
            </a:endParaRPr>
          </a:p>
        </p:txBody>
      </p:sp>
      <p:sp>
        <p:nvSpPr>
          <p:cNvPr id="5124" name="フッター プレースホルダ 3"/>
          <p:cNvSpPr>
            <a:spLocks noGrp="1"/>
          </p:cNvSpPr>
          <p:nvPr>
            <p:ph type="ftr" sz="quarter" idx="4294967295"/>
          </p:nvPr>
        </p:nvSpPr>
        <p:spPr>
          <a:xfrm>
            <a:off x="1981200" y="6400800"/>
            <a:ext cx="5334000" cy="457200"/>
          </a:xfrm>
          <a:prstGeom prst="rect">
            <a:avLst/>
          </a:prstGeom>
          <a:noFill/>
        </p:spPr>
        <p:txBody>
          <a:bodyPr/>
          <a:lstStyle/>
          <a:p>
            <a:fld id="{26E6FA14-8AE6-43AE-BFDD-B34B4AD05D5B}" type="slidenum">
              <a:rPr lang="ja-JP" altLang="en-US" smtClean="0"/>
              <a:pPr/>
              <a:t>4</a:t>
            </a:fld>
            <a:endParaRPr lang="en-US" altLang="ja-JP"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Procedural description of constraints</a:t>
            </a:r>
            <a:endParaRPr kumimoji="1" lang="ja-JP" altLang="en-US" dirty="0"/>
          </a:p>
        </p:txBody>
      </p:sp>
      <p:sp>
        <p:nvSpPr>
          <p:cNvPr id="3" name="コンテンツ プレースホルダ 2"/>
          <p:cNvSpPr>
            <a:spLocks noGrp="1"/>
          </p:cNvSpPr>
          <p:nvPr>
            <p:ph idx="1"/>
          </p:nvPr>
        </p:nvSpPr>
        <p:spPr/>
        <p:txBody>
          <a:bodyPr/>
          <a:lstStyle/>
          <a:p>
            <a:pPr lvl="1">
              <a:buNone/>
            </a:pPr>
            <a:r>
              <a:rPr kumimoji="1" lang="en-US" altLang="ja-JP" dirty="0" smtClean="0">
                <a:solidFill>
                  <a:srgbClr val="FF0000"/>
                </a:solidFill>
              </a:rPr>
              <a:t>If ($1 != $3 &amp;&amp; $2 = $4) </a:t>
            </a:r>
          </a:p>
          <a:p>
            <a:pPr lvl="1">
              <a:buNone/>
            </a:pPr>
            <a:r>
              <a:rPr kumimoji="1" lang="en-US" altLang="ja-JP" dirty="0" smtClean="0">
                <a:solidFill>
                  <a:srgbClr val="FF0000"/>
                </a:solidFill>
              </a:rPr>
              <a:t>	STP (</a:t>
            </a:r>
            <a:r>
              <a:rPr kumimoji="1" lang="en-US" altLang="ja-JP" dirty="0" err="1" smtClean="0">
                <a:solidFill>
                  <a:srgbClr val="FF0000"/>
                </a:solidFill>
              </a:rPr>
              <a:t>NetA</a:t>
            </a:r>
            <a:r>
              <a:rPr kumimoji="1" lang="en-US" altLang="ja-JP" dirty="0" smtClean="0">
                <a:solidFill>
                  <a:srgbClr val="FF0000"/>
                </a:solidFill>
              </a:rPr>
              <a:t>, EndPt1, &lt;port, $1&gt;, &lt;</a:t>
            </a:r>
            <a:r>
              <a:rPr kumimoji="1" lang="en-US" altLang="ja-JP" dirty="0" err="1" smtClean="0">
                <a:solidFill>
                  <a:srgbClr val="FF0000"/>
                </a:solidFill>
              </a:rPr>
              <a:t>vlan</a:t>
            </a:r>
            <a:r>
              <a:rPr kumimoji="1" lang="en-US" altLang="ja-JP" dirty="0" smtClean="0">
                <a:solidFill>
                  <a:srgbClr val="FF0000"/>
                </a:solidFill>
              </a:rPr>
              <a:t>, $2&gt;) and</a:t>
            </a:r>
          </a:p>
          <a:p>
            <a:pPr lvl="1">
              <a:buNone/>
            </a:pPr>
            <a:r>
              <a:rPr kumimoji="1" lang="en-US" altLang="ja-JP" dirty="0" smtClean="0">
                <a:solidFill>
                  <a:srgbClr val="FF0000"/>
                </a:solidFill>
              </a:rPr>
              <a:t>    STP (</a:t>
            </a:r>
            <a:r>
              <a:rPr kumimoji="1" lang="en-US" altLang="ja-JP" dirty="0" err="1" smtClean="0">
                <a:solidFill>
                  <a:srgbClr val="FF0000"/>
                </a:solidFill>
              </a:rPr>
              <a:t>NetA</a:t>
            </a:r>
            <a:r>
              <a:rPr kumimoji="1" lang="en-US" altLang="ja-JP" dirty="0" smtClean="0">
                <a:solidFill>
                  <a:srgbClr val="FF0000"/>
                </a:solidFill>
              </a:rPr>
              <a:t>, EndPt1, &lt;port, $3&gt;, &lt;</a:t>
            </a:r>
            <a:r>
              <a:rPr kumimoji="1" lang="en-US" altLang="ja-JP" dirty="0" err="1" smtClean="0">
                <a:solidFill>
                  <a:srgbClr val="FF0000"/>
                </a:solidFill>
              </a:rPr>
              <a:t>vlan</a:t>
            </a:r>
            <a:r>
              <a:rPr kumimoji="1" lang="en-US" altLang="ja-JP" dirty="0" smtClean="0">
                <a:solidFill>
                  <a:srgbClr val="FF0000"/>
                </a:solidFill>
              </a:rPr>
              <a:t>, $4&gt;)</a:t>
            </a:r>
          </a:p>
          <a:p>
            <a:pPr lvl="1">
              <a:buNone/>
            </a:pPr>
            <a:r>
              <a:rPr kumimoji="1" lang="en-US" altLang="ja-JP" dirty="0" smtClean="0">
                <a:solidFill>
                  <a:srgbClr val="FF0000"/>
                </a:solidFill>
              </a:rPr>
              <a:t>        cannot be interconnected.</a:t>
            </a:r>
          </a:p>
          <a:p>
            <a:r>
              <a:rPr kumimoji="1" lang="en-US" altLang="ja-JP" dirty="0" smtClean="0"/>
              <a:t>Pros:</a:t>
            </a:r>
          </a:p>
          <a:p>
            <a:pPr lvl="1"/>
            <a:r>
              <a:rPr kumimoji="1" lang="en-US" altLang="ja-JP" dirty="0" smtClean="0"/>
              <a:t>Flexible</a:t>
            </a:r>
          </a:p>
          <a:p>
            <a:pPr lvl="1"/>
            <a:r>
              <a:rPr kumimoji="1" lang="en-US" altLang="ja-JP" dirty="0" smtClean="0"/>
              <a:t>Powerful</a:t>
            </a:r>
          </a:p>
          <a:p>
            <a:r>
              <a:rPr kumimoji="1" lang="en-US" altLang="ja-JP" dirty="0" smtClean="0"/>
              <a:t>Cons:</a:t>
            </a:r>
          </a:p>
          <a:p>
            <a:pPr lvl="1"/>
            <a:r>
              <a:rPr kumimoji="1" lang="en-US" altLang="ja-JP" dirty="0" smtClean="0"/>
              <a:t>Needs additional syntax</a:t>
            </a:r>
          </a:p>
          <a:p>
            <a:pPr lvl="1"/>
            <a:r>
              <a:rPr kumimoji="1" lang="en-US" altLang="ja-JP" dirty="0" smtClean="0"/>
              <a:t>PF has to interpret the description to find constraints.</a:t>
            </a:r>
          </a:p>
          <a:p>
            <a:endParaRPr kumimoji="1" lang="ja-JP" altLang="en-US" dirty="0"/>
          </a:p>
        </p:txBody>
      </p:sp>
      <p:sp>
        <p:nvSpPr>
          <p:cNvPr id="4" name="フッター プレースホルダ 3"/>
          <p:cNvSpPr>
            <a:spLocks noGrp="1"/>
          </p:cNvSpPr>
          <p:nvPr>
            <p:ph type="ftr" sz="quarter" idx="4294967295"/>
          </p:nvPr>
        </p:nvSpPr>
        <p:spPr>
          <a:xfrm>
            <a:off x="1981200" y="6400800"/>
            <a:ext cx="5334000" cy="457200"/>
          </a:xfrm>
          <a:prstGeom prst="rect">
            <a:avLst/>
          </a:prstGeom>
        </p:spPr>
        <p:txBody>
          <a:bodyPr/>
          <a:lstStyle/>
          <a:p>
            <a:pPr>
              <a:defRPr/>
            </a:pPr>
            <a:fld id="{49F3117E-0FA4-4136-B824-83F33F5F6D13}" type="slidenum">
              <a:rPr lang="ja-JP" altLang="en-US" smtClean="0"/>
              <a:pPr>
                <a:defRPr/>
              </a:pPr>
              <a:t>5</a:t>
            </a:fld>
            <a:endParaRPr lang="en-US" altLang="ja-JP"/>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a:t>
            </a:r>
            <a:r>
              <a:rPr lang="en-US" altLang="ja-JP" dirty="0" smtClean="0"/>
              <a:t>. Availability query</a:t>
            </a:r>
            <a:endParaRPr lang="ja-JP" altLang="en-US" dirty="0"/>
          </a:p>
        </p:txBody>
      </p:sp>
      <p:sp>
        <p:nvSpPr>
          <p:cNvPr id="3" name="コンテンツ プレースホルダ 2"/>
          <p:cNvSpPr>
            <a:spLocks noGrp="1"/>
          </p:cNvSpPr>
          <p:nvPr>
            <p:ph idx="1"/>
          </p:nvPr>
        </p:nvSpPr>
        <p:spPr/>
        <p:txBody>
          <a:bodyPr/>
          <a:lstStyle/>
          <a:p>
            <a:r>
              <a:rPr lang="en-US" altLang="ja-JP" smtClean="0"/>
              <a:t>In current protocol, RA cannot know resource availability without trying to make a reservation.</a:t>
            </a:r>
          </a:p>
          <a:p>
            <a:pPr lvl="1"/>
            <a:r>
              <a:rPr lang="en-US" altLang="ja-JP" smtClean="0"/>
              <a:t>If usage ratio is high, availability query will help finding available pathAvailability is just a “hint”.</a:t>
            </a:r>
          </a:p>
          <a:p>
            <a:pPr lvl="1"/>
            <a:r>
              <a:rPr lang="en-US" altLang="ja-JP" smtClean="0"/>
              <a:t>Each NSA can provide availability according to its policy.</a:t>
            </a:r>
          </a:p>
          <a:p>
            <a:pPr lvl="2"/>
            <a:r>
              <a:rPr lang="en-US" altLang="ja-JP" smtClean="0"/>
              <a:t>If not willing to provide such information, it is ok to provide no answer.</a:t>
            </a:r>
          </a:p>
          <a:p>
            <a:r>
              <a:rPr lang="en-US" altLang="ja-JP" smtClean="0"/>
              <a:t>Existing advance reservation systems such as ones for airline/hotel reservation provide availability.</a:t>
            </a:r>
          </a:p>
          <a:p>
            <a:endParaRPr lang="en-US" altLang="ja-JP" smtClean="0"/>
          </a:p>
          <a:p>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What if?</a:t>
            </a:r>
            <a:endParaRPr kumimoji="1" lang="ja-JP" altLang="en-US" dirty="0"/>
          </a:p>
        </p:txBody>
      </p:sp>
      <p:grpSp>
        <p:nvGrpSpPr>
          <p:cNvPr id="3" name="グループ化 147"/>
          <p:cNvGrpSpPr/>
          <p:nvPr/>
        </p:nvGrpSpPr>
        <p:grpSpPr>
          <a:xfrm>
            <a:off x="0" y="1196752"/>
            <a:ext cx="8676456" cy="3960440"/>
            <a:chOff x="0" y="1196752"/>
            <a:chExt cx="8676456" cy="3960440"/>
          </a:xfrm>
        </p:grpSpPr>
        <p:sp>
          <p:nvSpPr>
            <p:cNvPr id="11" name="角丸四角形 10"/>
            <p:cNvSpPr/>
            <p:nvPr/>
          </p:nvSpPr>
          <p:spPr bwMode="auto">
            <a:xfrm>
              <a:off x="899592" y="2924944"/>
              <a:ext cx="720080" cy="1368152"/>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2" name="角丸四角形 21"/>
            <p:cNvSpPr/>
            <p:nvPr/>
          </p:nvSpPr>
          <p:spPr bwMode="auto">
            <a:xfrm>
              <a:off x="2411760" y="1196752"/>
              <a:ext cx="720080" cy="576064"/>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3" name="角丸四角形 32"/>
            <p:cNvSpPr/>
            <p:nvPr/>
          </p:nvSpPr>
          <p:spPr bwMode="auto">
            <a:xfrm>
              <a:off x="3923928" y="1844824"/>
              <a:ext cx="720080" cy="1368152"/>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4" name="角丸四角形 43"/>
            <p:cNvSpPr/>
            <p:nvPr/>
          </p:nvSpPr>
          <p:spPr bwMode="auto">
            <a:xfrm>
              <a:off x="5436096" y="1844824"/>
              <a:ext cx="720080" cy="576064"/>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5" name="角丸四角形 54"/>
            <p:cNvSpPr/>
            <p:nvPr/>
          </p:nvSpPr>
          <p:spPr bwMode="auto">
            <a:xfrm>
              <a:off x="6948264" y="2924944"/>
              <a:ext cx="720080" cy="1368152"/>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6" name="角丸四角形 65"/>
            <p:cNvSpPr/>
            <p:nvPr/>
          </p:nvSpPr>
          <p:spPr bwMode="auto">
            <a:xfrm>
              <a:off x="2987824" y="3789040"/>
              <a:ext cx="720080" cy="1368152"/>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8" name="角丸四角形 87"/>
            <p:cNvSpPr/>
            <p:nvPr/>
          </p:nvSpPr>
          <p:spPr bwMode="auto">
            <a:xfrm>
              <a:off x="4932040" y="3789040"/>
              <a:ext cx="720080" cy="1368152"/>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 name="円/楕円 5"/>
            <p:cNvSpPr/>
            <p:nvPr/>
          </p:nvSpPr>
          <p:spPr bwMode="auto">
            <a:xfrm>
              <a:off x="1547664" y="306896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 name="円/楕円 6"/>
            <p:cNvSpPr/>
            <p:nvPr/>
          </p:nvSpPr>
          <p:spPr bwMode="auto">
            <a:xfrm>
              <a:off x="1547664" y="328498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 name="円/楕円 7"/>
            <p:cNvSpPr/>
            <p:nvPr/>
          </p:nvSpPr>
          <p:spPr bwMode="auto">
            <a:xfrm>
              <a:off x="1547664" y="350100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 name="円/楕円 8"/>
            <p:cNvSpPr/>
            <p:nvPr/>
          </p:nvSpPr>
          <p:spPr bwMode="auto">
            <a:xfrm>
              <a:off x="1547664" y="371703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0" name="円/楕円 9"/>
            <p:cNvSpPr/>
            <p:nvPr/>
          </p:nvSpPr>
          <p:spPr bwMode="auto">
            <a:xfrm>
              <a:off x="1547664" y="393305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 name="円/楕円 11"/>
            <p:cNvSpPr/>
            <p:nvPr/>
          </p:nvSpPr>
          <p:spPr bwMode="auto">
            <a:xfrm>
              <a:off x="827584" y="306896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 name="円/楕円 12"/>
            <p:cNvSpPr/>
            <p:nvPr/>
          </p:nvSpPr>
          <p:spPr bwMode="auto">
            <a:xfrm>
              <a:off x="827584" y="328498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4" name="円/楕円 13"/>
            <p:cNvSpPr/>
            <p:nvPr/>
          </p:nvSpPr>
          <p:spPr bwMode="auto">
            <a:xfrm>
              <a:off x="827584" y="350100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5" name="円/楕円 14"/>
            <p:cNvSpPr/>
            <p:nvPr/>
          </p:nvSpPr>
          <p:spPr bwMode="auto">
            <a:xfrm>
              <a:off x="827584" y="371703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6" name="円/楕円 15"/>
            <p:cNvSpPr/>
            <p:nvPr/>
          </p:nvSpPr>
          <p:spPr bwMode="auto">
            <a:xfrm>
              <a:off x="827584" y="393305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7" name="円/楕円 16"/>
            <p:cNvSpPr/>
            <p:nvPr/>
          </p:nvSpPr>
          <p:spPr bwMode="auto">
            <a:xfrm>
              <a:off x="3059832" y="134076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8" name="円/楕円 17"/>
            <p:cNvSpPr/>
            <p:nvPr/>
          </p:nvSpPr>
          <p:spPr bwMode="auto">
            <a:xfrm>
              <a:off x="3059832" y="155679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9" name="円/楕円 18"/>
            <p:cNvSpPr/>
            <p:nvPr/>
          </p:nvSpPr>
          <p:spPr bwMode="auto">
            <a:xfrm>
              <a:off x="3059832" y="213285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0" name="円/楕円 19"/>
            <p:cNvSpPr/>
            <p:nvPr/>
          </p:nvSpPr>
          <p:spPr bwMode="auto">
            <a:xfrm>
              <a:off x="3059832" y="263691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1" name="円/楕円 20"/>
            <p:cNvSpPr/>
            <p:nvPr/>
          </p:nvSpPr>
          <p:spPr bwMode="auto">
            <a:xfrm>
              <a:off x="3059832" y="285293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3" name="円/楕円 22"/>
            <p:cNvSpPr/>
            <p:nvPr/>
          </p:nvSpPr>
          <p:spPr bwMode="auto">
            <a:xfrm>
              <a:off x="2339752" y="134076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4" name="円/楕円 23"/>
            <p:cNvSpPr/>
            <p:nvPr/>
          </p:nvSpPr>
          <p:spPr bwMode="auto">
            <a:xfrm>
              <a:off x="2339752" y="155679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5" name="円/楕円 24"/>
            <p:cNvSpPr/>
            <p:nvPr/>
          </p:nvSpPr>
          <p:spPr bwMode="auto">
            <a:xfrm>
              <a:off x="2339752" y="213285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6" name="円/楕円 25"/>
            <p:cNvSpPr/>
            <p:nvPr/>
          </p:nvSpPr>
          <p:spPr bwMode="auto">
            <a:xfrm>
              <a:off x="2339752" y="263691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7" name="円/楕円 26"/>
            <p:cNvSpPr/>
            <p:nvPr/>
          </p:nvSpPr>
          <p:spPr bwMode="auto">
            <a:xfrm>
              <a:off x="2339752" y="285293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8" name="円/楕円 27"/>
            <p:cNvSpPr/>
            <p:nvPr/>
          </p:nvSpPr>
          <p:spPr bwMode="auto">
            <a:xfrm>
              <a:off x="4572000" y="198884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9" name="円/楕円 28"/>
            <p:cNvSpPr/>
            <p:nvPr/>
          </p:nvSpPr>
          <p:spPr bwMode="auto">
            <a:xfrm>
              <a:off x="4572000" y="220486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0" name="円/楕円 29"/>
            <p:cNvSpPr/>
            <p:nvPr/>
          </p:nvSpPr>
          <p:spPr bwMode="auto">
            <a:xfrm>
              <a:off x="4572000" y="242088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1" name="円/楕円 30"/>
            <p:cNvSpPr/>
            <p:nvPr/>
          </p:nvSpPr>
          <p:spPr bwMode="auto">
            <a:xfrm>
              <a:off x="4572000" y="263691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2" name="円/楕円 31"/>
            <p:cNvSpPr/>
            <p:nvPr/>
          </p:nvSpPr>
          <p:spPr bwMode="auto">
            <a:xfrm>
              <a:off x="4572000" y="285293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4" name="円/楕円 33"/>
            <p:cNvSpPr/>
            <p:nvPr/>
          </p:nvSpPr>
          <p:spPr bwMode="auto">
            <a:xfrm>
              <a:off x="3851920" y="198884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5" name="円/楕円 34"/>
            <p:cNvSpPr/>
            <p:nvPr/>
          </p:nvSpPr>
          <p:spPr bwMode="auto">
            <a:xfrm>
              <a:off x="3851920" y="220486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6" name="円/楕円 35"/>
            <p:cNvSpPr/>
            <p:nvPr/>
          </p:nvSpPr>
          <p:spPr bwMode="auto">
            <a:xfrm>
              <a:off x="3851920" y="242088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7" name="円/楕円 36"/>
            <p:cNvSpPr/>
            <p:nvPr/>
          </p:nvSpPr>
          <p:spPr bwMode="auto">
            <a:xfrm>
              <a:off x="3851920" y="263691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8" name="円/楕円 37"/>
            <p:cNvSpPr/>
            <p:nvPr/>
          </p:nvSpPr>
          <p:spPr bwMode="auto">
            <a:xfrm>
              <a:off x="3851920" y="285293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9" name="円/楕円 38"/>
            <p:cNvSpPr/>
            <p:nvPr/>
          </p:nvSpPr>
          <p:spPr bwMode="auto">
            <a:xfrm>
              <a:off x="6084168" y="198884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0" name="円/楕円 39"/>
            <p:cNvSpPr/>
            <p:nvPr/>
          </p:nvSpPr>
          <p:spPr bwMode="auto">
            <a:xfrm>
              <a:off x="6084168" y="220486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2" name="円/楕円 41"/>
            <p:cNvSpPr/>
            <p:nvPr/>
          </p:nvSpPr>
          <p:spPr bwMode="auto">
            <a:xfrm>
              <a:off x="6084168" y="2636912"/>
              <a:ext cx="144016" cy="144016"/>
            </a:xfrm>
            <a:prstGeom prst="ellipse">
              <a:avLst/>
            </a:prstGeom>
            <a:solidFill>
              <a:srgbClr val="5DAD4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3" name="円/楕円 42"/>
            <p:cNvSpPr/>
            <p:nvPr/>
          </p:nvSpPr>
          <p:spPr bwMode="auto">
            <a:xfrm>
              <a:off x="6084168" y="2852936"/>
              <a:ext cx="144016" cy="144016"/>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5" name="円/楕円 44"/>
            <p:cNvSpPr/>
            <p:nvPr/>
          </p:nvSpPr>
          <p:spPr bwMode="auto">
            <a:xfrm>
              <a:off x="5364088" y="198884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6" name="円/楕円 45"/>
            <p:cNvSpPr/>
            <p:nvPr/>
          </p:nvSpPr>
          <p:spPr bwMode="auto">
            <a:xfrm>
              <a:off x="5364088" y="220486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8" name="円/楕円 47"/>
            <p:cNvSpPr/>
            <p:nvPr/>
          </p:nvSpPr>
          <p:spPr bwMode="auto">
            <a:xfrm>
              <a:off x="5364088" y="263691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9" name="円/楕円 48"/>
            <p:cNvSpPr/>
            <p:nvPr/>
          </p:nvSpPr>
          <p:spPr bwMode="auto">
            <a:xfrm>
              <a:off x="5364088" y="285293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0" name="円/楕円 49"/>
            <p:cNvSpPr/>
            <p:nvPr/>
          </p:nvSpPr>
          <p:spPr bwMode="auto">
            <a:xfrm>
              <a:off x="7596336" y="306896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1" name="円/楕円 50"/>
            <p:cNvSpPr/>
            <p:nvPr/>
          </p:nvSpPr>
          <p:spPr bwMode="auto">
            <a:xfrm>
              <a:off x="7596336" y="328498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2" name="円/楕円 51"/>
            <p:cNvSpPr/>
            <p:nvPr/>
          </p:nvSpPr>
          <p:spPr bwMode="auto">
            <a:xfrm>
              <a:off x="7596336" y="350100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3" name="円/楕円 52"/>
            <p:cNvSpPr/>
            <p:nvPr/>
          </p:nvSpPr>
          <p:spPr bwMode="auto">
            <a:xfrm>
              <a:off x="7596336" y="371703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4" name="円/楕円 53"/>
            <p:cNvSpPr/>
            <p:nvPr/>
          </p:nvSpPr>
          <p:spPr bwMode="auto">
            <a:xfrm>
              <a:off x="7596336" y="393305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6" name="円/楕円 55"/>
            <p:cNvSpPr/>
            <p:nvPr/>
          </p:nvSpPr>
          <p:spPr bwMode="auto">
            <a:xfrm>
              <a:off x="6876256" y="3068960"/>
              <a:ext cx="144016" cy="144016"/>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7" name="円/楕円 56"/>
            <p:cNvSpPr/>
            <p:nvPr/>
          </p:nvSpPr>
          <p:spPr bwMode="auto">
            <a:xfrm>
              <a:off x="6876256" y="3284984"/>
              <a:ext cx="144016" cy="144016"/>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8" name="円/楕円 57"/>
            <p:cNvSpPr/>
            <p:nvPr/>
          </p:nvSpPr>
          <p:spPr bwMode="auto">
            <a:xfrm>
              <a:off x="6876256" y="3501008"/>
              <a:ext cx="144016" cy="144016"/>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9" name="円/楕円 58"/>
            <p:cNvSpPr/>
            <p:nvPr/>
          </p:nvSpPr>
          <p:spPr bwMode="auto">
            <a:xfrm>
              <a:off x="6876256" y="3717032"/>
              <a:ext cx="144016" cy="144016"/>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0" name="円/楕円 59"/>
            <p:cNvSpPr/>
            <p:nvPr/>
          </p:nvSpPr>
          <p:spPr bwMode="auto">
            <a:xfrm>
              <a:off x="6876256" y="393305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1" name="円/楕円 60"/>
            <p:cNvSpPr/>
            <p:nvPr/>
          </p:nvSpPr>
          <p:spPr bwMode="auto">
            <a:xfrm>
              <a:off x="3635896" y="3933056"/>
              <a:ext cx="144016" cy="144016"/>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2" name="円/楕円 61"/>
            <p:cNvSpPr/>
            <p:nvPr/>
          </p:nvSpPr>
          <p:spPr bwMode="auto">
            <a:xfrm>
              <a:off x="3635896" y="414908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3" name="円/楕円 62"/>
            <p:cNvSpPr/>
            <p:nvPr/>
          </p:nvSpPr>
          <p:spPr bwMode="auto">
            <a:xfrm>
              <a:off x="3635896" y="436510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4" name="円/楕円 63"/>
            <p:cNvSpPr/>
            <p:nvPr/>
          </p:nvSpPr>
          <p:spPr bwMode="auto">
            <a:xfrm>
              <a:off x="3635896" y="458112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5" name="円/楕円 64"/>
            <p:cNvSpPr/>
            <p:nvPr/>
          </p:nvSpPr>
          <p:spPr bwMode="auto">
            <a:xfrm>
              <a:off x="3635896" y="479715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7" name="円/楕円 66"/>
            <p:cNvSpPr/>
            <p:nvPr/>
          </p:nvSpPr>
          <p:spPr bwMode="auto">
            <a:xfrm>
              <a:off x="2915816" y="393305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8" name="円/楕円 67"/>
            <p:cNvSpPr/>
            <p:nvPr/>
          </p:nvSpPr>
          <p:spPr bwMode="auto">
            <a:xfrm>
              <a:off x="2915816" y="414908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9" name="円/楕円 68"/>
            <p:cNvSpPr/>
            <p:nvPr/>
          </p:nvSpPr>
          <p:spPr bwMode="auto">
            <a:xfrm>
              <a:off x="2915816" y="436510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0" name="円/楕円 69"/>
            <p:cNvSpPr/>
            <p:nvPr/>
          </p:nvSpPr>
          <p:spPr bwMode="auto">
            <a:xfrm>
              <a:off x="2915816" y="458112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1" name="円/楕円 70"/>
            <p:cNvSpPr/>
            <p:nvPr/>
          </p:nvSpPr>
          <p:spPr bwMode="auto">
            <a:xfrm>
              <a:off x="2915816" y="479715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3" name="円/楕円 82"/>
            <p:cNvSpPr/>
            <p:nvPr/>
          </p:nvSpPr>
          <p:spPr bwMode="auto">
            <a:xfrm>
              <a:off x="5580112" y="3933056"/>
              <a:ext cx="144016" cy="144016"/>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4" name="円/楕円 83"/>
            <p:cNvSpPr/>
            <p:nvPr/>
          </p:nvSpPr>
          <p:spPr bwMode="auto">
            <a:xfrm>
              <a:off x="5580112" y="4149080"/>
              <a:ext cx="144016" cy="144016"/>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5" name="円/楕円 84"/>
            <p:cNvSpPr/>
            <p:nvPr/>
          </p:nvSpPr>
          <p:spPr bwMode="auto">
            <a:xfrm>
              <a:off x="5580112" y="436510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6" name="円/楕円 85"/>
            <p:cNvSpPr/>
            <p:nvPr/>
          </p:nvSpPr>
          <p:spPr bwMode="auto">
            <a:xfrm>
              <a:off x="5580112" y="458112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7" name="円/楕円 86"/>
            <p:cNvSpPr/>
            <p:nvPr/>
          </p:nvSpPr>
          <p:spPr bwMode="auto">
            <a:xfrm>
              <a:off x="5580112" y="479715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9" name="円/楕円 88"/>
            <p:cNvSpPr/>
            <p:nvPr/>
          </p:nvSpPr>
          <p:spPr bwMode="auto">
            <a:xfrm>
              <a:off x="4860032" y="3933056"/>
              <a:ext cx="144016" cy="144016"/>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0" name="円/楕円 89"/>
            <p:cNvSpPr/>
            <p:nvPr/>
          </p:nvSpPr>
          <p:spPr bwMode="auto">
            <a:xfrm>
              <a:off x="4860032" y="414908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1" name="円/楕円 90"/>
            <p:cNvSpPr/>
            <p:nvPr/>
          </p:nvSpPr>
          <p:spPr bwMode="auto">
            <a:xfrm>
              <a:off x="4860032" y="436510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2" name="円/楕円 91"/>
            <p:cNvSpPr/>
            <p:nvPr/>
          </p:nvSpPr>
          <p:spPr bwMode="auto">
            <a:xfrm>
              <a:off x="4860032" y="458112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3" name="円/楕円 92"/>
            <p:cNvSpPr/>
            <p:nvPr/>
          </p:nvSpPr>
          <p:spPr bwMode="auto">
            <a:xfrm>
              <a:off x="4860032" y="479715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cxnSp>
          <p:nvCxnSpPr>
            <p:cNvPr id="104" name="直線コネクタ 103"/>
            <p:cNvCxnSpPr>
              <a:stCxn id="6" idx="6"/>
              <a:endCxn id="24" idx="3"/>
            </p:cNvCxnSpPr>
            <p:nvPr/>
          </p:nvCxnSpPr>
          <p:spPr bwMode="auto">
            <a:xfrm flipV="1">
              <a:off x="1691680" y="1679717"/>
              <a:ext cx="669163" cy="1461251"/>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08" name="直線コネクタ 107"/>
            <p:cNvCxnSpPr>
              <a:endCxn id="25" idx="3"/>
            </p:cNvCxnSpPr>
            <p:nvPr/>
          </p:nvCxnSpPr>
          <p:spPr bwMode="auto">
            <a:xfrm flipV="1">
              <a:off x="1691680" y="2255781"/>
              <a:ext cx="669163" cy="1101211"/>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09" name="直線コネクタ 108"/>
            <p:cNvCxnSpPr/>
            <p:nvPr/>
          </p:nvCxnSpPr>
          <p:spPr bwMode="auto">
            <a:xfrm flipV="1">
              <a:off x="1691680" y="2924944"/>
              <a:ext cx="648072" cy="648072"/>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10" name="直線コネクタ 109"/>
            <p:cNvCxnSpPr>
              <a:endCxn id="67" idx="2"/>
            </p:cNvCxnSpPr>
            <p:nvPr/>
          </p:nvCxnSpPr>
          <p:spPr bwMode="auto">
            <a:xfrm>
              <a:off x="1691680" y="3789040"/>
              <a:ext cx="1224136" cy="216024"/>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12" name="直線コネクタ 111"/>
            <p:cNvCxnSpPr/>
            <p:nvPr/>
          </p:nvCxnSpPr>
          <p:spPr bwMode="auto">
            <a:xfrm>
              <a:off x="1691680" y="4005064"/>
              <a:ext cx="1224136" cy="216024"/>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13" name="直線コネクタ 112"/>
            <p:cNvCxnSpPr>
              <a:stCxn id="85" idx="6"/>
              <a:endCxn id="60" idx="2"/>
            </p:cNvCxnSpPr>
            <p:nvPr/>
          </p:nvCxnSpPr>
          <p:spPr bwMode="auto">
            <a:xfrm flipV="1">
              <a:off x="5724128" y="4005064"/>
              <a:ext cx="1152128" cy="432048"/>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16" name="直線コネクタ 115"/>
            <p:cNvCxnSpPr>
              <a:endCxn id="59" idx="2"/>
            </p:cNvCxnSpPr>
            <p:nvPr/>
          </p:nvCxnSpPr>
          <p:spPr bwMode="auto">
            <a:xfrm flipV="1">
              <a:off x="5724128" y="3789040"/>
              <a:ext cx="1152128" cy="432048"/>
            </a:xfrm>
            <a:prstGeom prst="line">
              <a:avLst/>
            </a:prstGeom>
            <a:solidFill>
              <a:schemeClr val="accent1"/>
            </a:solidFill>
            <a:ln w="76200" cap="flat" cmpd="sng" algn="ctr">
              <a:solidFill>
                <a:srgbClr val="FF0000"/>
              </a:solidFill>
              <a:prstDash val="solid"/>
              <a:round/>
              <a:headEnd type="none" w="med" len="med"/>
              <a:tailEnd type="none" w="med" len="med"/>
            </a:ln>
            <a:effectLst/>
          </p:spPr>
        </p:cxnSp>
        <p:cxnSp>
          <p:nvCxnSpPr>
            <p:cNvPr id="117" name="直線コネクタ 116"/>
            <p:cNvCxnSpPr>
              <a:endCxn id="58" idx="2"/>
            </p:cNvCxnSpPr>
            <p:nvPr/>
          </p:nvCxnSpPr>
          <p:spPr bwMode="auto">
            <a:xfrm flipV="1">
              <a:off x="5724128" y="3573016"/>
              <a:ext cx="1152128" cy="432048"/>
            </a:xfrm>
            <a:prstGeom prst="line">
              <a:avLst/>
            </a:prstGeom>
            <a:solidFill>
              <a:schemeClr val="accent1"/>
            </a:solidFill>
            <a:ln w="76200" cap="flat" cmpd="sng" algn="ctr">
              <a:solidFill>
                <a:srgbClr val="FF0000"/>
              </a:solidFill>
              <a:prstDash val="solid"/>
              <a:round/>
              <a:headEnd type="none" w="med" len="med"/>
              <a:tailEnd type="none" w="med" len="med"/>
            </a:ln>
            <a:effectLst/>
          </p:spPr>
        </p:cxnSp>
        <p:cxnSp>
          <p:nvCxnSpPr>
            <p:cNvPr id="121" name="直線コネクタ 120"/>
            <p:cNvCxnSpPr>
              <a:endCxn id="57" idx="2"/>
            </p:cNvCxnSpPr>
            <p:nvPr/>
          </p:nvCxnSpPr>
          <p:spPr bwMode="auto">
            <a:xfrm>
              <a:off x="6228184" y="2924944"/>
              <a:ext cx="648072" cy="432048"/>
            </a:xfrm>
            <a:prstGeom prst="line">
              <a:avLst/>
            </a:prstGeom>
            <a:solidFill>
              <a:schemeClr val="accent1"/>
            </a:solidFill>
            <a:ln w="76200" cap="flat" cmpd="sng" algn="ctr">
              <a:solidFill>
                <a:srgbClr val="FF0000"/>
              </a:solidFill>
              <a:prstDash val="solid"/>
              <a:round/>
              <a:headEnd type="none" w="med" len="med"/>
              <a:tailEnd type="none" w="med" len="med"/>
            </a:ln>
            <a:effectLst/>
          </p:spPr>
        </p:cxnSp>
        <p:cxnSp>
          <p:nvCxnSpPr>
            <p:cNvPr id="124" name="直線コネクタ 123"/>
            <p:cNvCxnSpPr>
              <a:stCxn id="40" idx="5"/>
            </p:cNvCxnSpPr>
            <p:nvPr/>
          </p:nvCxnSpPr>
          <p:spPr bwMode="auto">
            <a:xfrm>
              <a:off x="6207093" y="2327789"/>
              <a:ext cx="669163" cy="813179"/>
            </a:xfrm>
            <a:prstGeom prst="line">
              <a:avLst/>
            </a:prstGeom>
            <a:solidFill>
              <a:schemeClr val="accent1"/>
            </a:solidFill>
            <a:ln w="76200" cap="flat" cmpd="sng" algn="ctr">
              <a:solidFill>
                <a:srgbClr val="FF0000"/>
              </a:solidFill>
              <a:prstDash val="solid"/>
              <a:round/>
              <a:headEnd type="none" w="med" len="med"/>
              <a:tailEnd type="none" w="med" len="med"/>
            </a:ln>
            <a:effectLst/>
          </p:spPr>
        </p:cxnSp>
        <p:cxnSp>
          <p:nvCxnSpPr>
            <p:cNvPr id="125" name="直線コネクタ 124"/>
            <p:cNvCxnSpPr>
              <a:endCxn id="45" idx="2"/>
            </p:cNvCxnSpPr>
            <p:nvPr/>
          </p:nvCxnSpPr>
          <p:spPr bwMode="auto">
            <a:xfrm>
              <a:off x="4716016" y="2060848"/>
              <a:ext cx="648072"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28" name="直線コネクタ 127"/>
            <p:cNvCxnSpPr/>
            <p:nvPr/>
          </p:nvCxnSpPr>
          <p:spPr bwMode="auto">
            <a:xfrm>
              <a:off x="4716016" y="2276872"/>
              <a:ext cx="648072"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30" name="直線コネクタ 129"/>
            <p:cNvCxnSpPr/>
            <p:nvPr/>
          </p:nvCxnSpPr>
          <p:spPr bwMode="auto">
            <a:xfrm>
              <a:off x="4716016" y="2708920"/>
              <a:ext cx="648072"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31" name="直線コネクタ 130"/>
            <p:cNvCxnSpPr/>
            <p:nvPr/>
          </p:nvCxnSpPr>
          <p:spPr bwMode="auto">
            <a:xfrm>
              <a:off x="4716016" y="2924944"/>
              <a:ext cx="648072"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32" name="直線コネクタ 131"/>
            <p:cNvCxnSpPr>
              <a:stCxn id="17" idx="5"/>
            </p:cNvCxnSpPr>
            <p:nvPr/>
          </p:nvCxnSpPr>
          <p:spPr bwMode="auto">
            <a:xfrm>
              <a:off x="3182757" y="1463693"/>
              <a:ext cx="669163" cy="597155"/>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33" name="直線コネクタ 132"/>
            <p:cNvCxnSpPr>
              <a:stCxn id="18" idx="5"/>
            </p:cNvCxnSpPr>
            <p:nvPr/>
          </p:nvCxnSpPr>
          <p:spPr bwMode="auto">
            <a:xfrm>
              <a:off x="3182757" y="1679717"/>
              <a:ext cx="669163" cy="597155"/>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34" name="直線コネクタ 133"/>
            <p:cNvCxnSpPr>
              <a:stCxn id="19" idx="5"/>
            </p:cNvCxnSpPr>
            <p:nvPr/>
          </p:nvCxnSpPr>
          <p:spPr bwMode="auto">
            <a:xfrm>
              <a:off x="3182757" y="2255781"/>
              <a:ext cx="669163" cy="237115"/>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35" name="直線コネクタ 134"/>
            <p:cNvCxnSpPr/>
            <p:nvPr/>
          </p:nvCxnSpPr>
          <p:spPr bwMode="auto">
            <a:xfrm>
              <a:off x="3203848" y="2708920"/>
              <a:ext cx="648072"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36" name="直線コネクタ 135"/>
            <p:cNvCxnSpPr/>
            <p:nvPr/>
          </p:nvCxnSpPr>
          <p:spPr bwMode="auto">
            <a:xfrm>
              <a:off x="3203848" y="2924944"/>
              <a:ext cx="648072"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37" name="直線コネクタ 136"/>
            <p:cNvCxnSpPr>
              <a:endCxn id="89" idx="2"/>
            </p:cNvCxnSpPr>
            <p:nvPr/>
          </p:nvCxnSpPr>
          <p:spPr bwMode="auto">
            <a:xfrm>
              <a:off x="3779912" y="4005064"/>
              <a:ext cx="1080120" cy="0"/>
            </a:xfrm>
            <a:prstGeom prst="line">
              <a:avLst/>
            </a:prstGeom>
            <a:solidFill>
              <a:schemeClr val="accent1"/>
            </a:solidFill>
            <a:ln w="76200" cap="flat" cmpd="sng" algn="ctr">
              <a:solidFill>
                <a:srgbClr val="FF0000"/>
              </a:solidFill>
              <a:prstDash val="solid"/>
              <a:round/>
              <a:headEnd type="none" w="med" len="med"/>
              <a:tailEnd type="none" w="med" len="med"/>
            </a:ln>
            <a:effectLst/>
          </p:spPr>
        </p:cxnSp>
        <p:cxnSp>
          <p:nvCxnSpPr>
            <p:cNvPr id="138" name="直線コネクタ 137"/>
            <p:cNvCxnSpPr>
              <a:endCxn id="90" idx="2"/>
            </p:cNvCxnSpPr>
            <p:nvPr/>
          </p:nvCxnSpPr>
          <p:spPr bwMode="auto">
            <a:xfrm>
              <a:off x="3779912" y="4221088"/>
              <a:ext cx="1080120"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39" name="直線コネクタ 138"/>
            <p:cNvCxnSpPr>
              <a:endCxn id="91" idx="2"/>
            </p:cNvCxnSpPr>
            <p:nvPr/>
          </p:nvCxnSpPr>
          <p:spPr bwMode="auto">
            <a:xfrm>
              <a:off x="3779912" y="4437112"/>
              <a:ext cx="1080120"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40" name="直線コネクタ 139"/>
            <p:cNvCxnSpPr>
              <a:endCxn id="92" idx="2"/>
            </p:cNvCxnSpPr>
            <p:nvPr/>
          </p:nvCxnSpPr>
          <p:spPr bwMode="auto">
            <a:xfrm>
              <a:off x="3779912" y="4653136"/>
              <a:ext cx="1080120"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41" name="直線コネクタ 140"/>
            <p:cNvCxnSpPr>
              <a:endCxn id="93" idx="2"/>
            </p:cNvCxnSpPr>
            <p:nvPr/>
          </p:nvCxnSpPr>
          <p:spPr bwMode="auto">
            <a:xfrm>
              <a:off x="3779912" y="4869160"/>
              <a:ext cx="1080120"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51" name="直線コネクタ 150"/>
            <p:cNvCxnSpPr/>
            <p:nvPr/>
          </p:nvCxnSpPr>
          <p:spPr bwMode="auto">
            <a:xfrm>
              <a:off x="179512" y="3356992"/>
              <a:ext cx="648072"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52" name="直線コネクタ 151"/>
            <p:cNvCxnSpPr/>
            <p:nvPr/>
          </p:nvCxnSpPr>
          <p:spPr bwMode="auto">
            <a:xfrm>
              <a:off x="7740352" y="3789040"/>
              <a:ext cx="648072"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sp>
          <p:nvSpPr>
            <p:cNvPr id="153" name="円/楕円 152"/>
            <p:cNvSpPr/>
            <p:nvPr/>
          </p:nvSpPr>
          <p:spPr bwMode="auto">
            <a:xfrm>
              <a:off x="8100392" y="3501008"/>
              <a:ext cx="576064" cy="576064"/>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54" name="円/楕円 153"/>
            <p:cNvSpPr/>
            <p:nvPr/>
          </p:nvSpPr>
          <p:spPr bwMode="auto">
            <a:xfrm>
              <a:off x="0" y="3068836"/>
              <a:ext cx="576064" cy="576064"/>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1" name="角丸四角形 110"/>
            <p:cNvSpPr/>
            <p:nvPr/>
          </p:nvSpPr>
          <p:spPr bwMode="auto">
            <a:xfrm>
              <a:off x="2411760" y="2564904"/>
              <a:ext cx="720080" cy="576064"/>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4" name="角丸四角形 113"/>
            <p:cNvSpPr/>
            <p:nvPr/>
          </p:nvSpPr>
          <p:spPr bwMode="auto">
            <a:xfrm>
              <a:off x="2411760" y="1916832"/>
              <a:ext cx="720080" cy="576064"/>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3" name="角丸四角形 122"/>
            <p:cNvSpPr/>
            <p:nvPr/>
          </p:nvSpPr>
          <p:spPr bwMode="auto">
            <a:xfrm>
              <a:off x="5436096" y="2492896"/>
              <a:ext cx="720080" cy="576064"/>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grpSp>
      <p:cxnSp>
        <p:nvCxnSpPr>
          <p:cNvPr id="115" name="直線コネクタ 114"/>
          <p:cNvCxnSpPr/>
          <p:nvPr/>
        </p:nvCxnSpPr>
        <p:spPr bwMode="auto">
          <a:xfrm flipV="1">
            <a:off x="1691680" y="1679717"/>
            <a:ext cx="669163" cy="1461251"/>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20" name="直線コネクタ 119"/>
          <p:cNvCxnSpPr/>
          <p:nvPr/>
        </p:nvCxnSpPr>
        <p:spPr bwMode="auto">
          <a:xfrm>
            <a:off x="4716016" y="2060848"/>
            <a:ext cx="648072" cy="0"/>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22" name="直線コネクタ 121"/>
          <p:cNvCxnSpPr/>
          <p:nvPr/>
        </p:nvCxnSpPr>
        <p:spPr bwMode="auto">
          <a:xfrm>
            <a:off x="4716016" y="2276872"/>
            <a:ext cx="648072" cy="0"/>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26" name="直線コネクタ 125"/>
          <p:cNvCxnSpPr/>
          <p:nvPr/>
        </p:nvCxnSpPr>
        <p:spPr bwMode="auto">
          <a:xfrm>
            <a:off x="4716016" y="2708920"/>
            <a:ext cx="648072" cy="0"/>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29" name="直線コネクタ 128"/>
          <p:cNvCxnSpPr/>
          <p:nvPr/>
        </p:nvCxnSpPr>
        <p:spPr bwMode="auto">
          <a:xfrm>
            <a:off x="3182757" y="1463693"/>
            <a:ext cx="669163" cy="597155"/>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46" name="直線コネクタ 145"/>
          <p:cNvCxnSpPr>
            <a:stCxn id="154" idx="6"/>
          </p:cNvCxnSpPr>
          <p:nvPr/>
        </p:nvCxnSpPr>
        <p:spPr bwMode="auto">
          <a:xfrm>
            <a:off x="576064" y="3356868"/>
            <a:ext cx="251520" cy="124"/>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56" name="直線コネクタ 155"/>
          <p:cNvCxnSpPr>
            <a:stCxn id="24" idx="7"/>
            <a:endCxn id="17" idx="2"/>
          </p:cNvCxnSpPr>
          <p:nvPr/>
        </p:nvCxnSpPr>
        <p:spPr bwMode="auto">
          <a:xfrm flipV="1">
            <a:off x="2462677" y="1412776"/>
            <a:ext cx="597155" cy="165107"/>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62" name="直線コネクタ 161"/>
          <p:cNvCxnSpPr/>
          <p:nvPr/>
        </p:nvCxnSpPr>
        <p:spPr bwMode="auto">
          <a:xfrm>
            <a:off x="3923928" y="2060848"/>
            <a:ext cx="648072" cy="0"/>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64" name="直線コネクタ 163"/>
          <p:cNvCxnSpPr>
            <a:stCxn id="45" idx="6"/>
            <a:endCxn id="40" idx="1"/>
          </p:cNvCxnSpPr>
          <p:nvPr/>
        </p:nvCxnSpPr>
        <p:spPr bwMode="auto">
          <a:xfrm>
            <a:off x="5508104" y="2060848"/>
            <a:ext cx="597155" cy="165107"/>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68" name="直線コネクタ 167"/>
          <p:cNvCxnSpPr/>
          <p:nvPr/>
        </p:nvCxnSpPr>
        <p:spPr bwMode="auto">
          <a:xfrm>
            <a:off x="3995936" y="2111765"/>
            <a:ext cx="597155" cy="165107"/>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69" name="直線コネクタ 168"/>
          <p:cNvCxnSpPr/>
          <p:nvPr/>
        </p:nvCxnSpPr>
        <p:spPr bwMode="auto">
          <a:xfrm>
            <a:off x="5508104" y="2276872"/>
            <a:ext cx="648072" cy="0"/>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70" name="直線コネクタ 169"/>
          <p:cNvCxnSpPr/>
          <p:nvPr/>
        </p:nvCxnSpPr>
        <p:spPr bwMode="auto">
          <a:xfrm>
            <a:off x="3974845" y="2132856"/>
            <a:ext cx="597155" cy="597155"/>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73" name="直線コネクタ 172"/>
          <p:cNvCxnSpPr/>
          <p:nvPr/>
        </p:nvCxnSpPr>
        <p:spPr bwMode="auto">
          <a:xfrm>
            <a:off x="5508104" y="2708920"/>
            <a:ext cx="648072" cy="216024"/>
          </a:xfrm>
          <a:prstGeom prst="line">
            <a:avLst/>
          </a:prstGeom>
          <a:solidFill>
            <a:schemeClr val="accent1"/>
          </a:solidFill>
          <a:ln w="76200" cap="flat" cmpd="sng" algn="ctr">
            <a:solidFill>
              <a:srgbClr val="00B05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6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2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6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6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2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16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7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173"/>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126"/>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1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en-US" altLang="ja-JP" dirty="0" smtClean="0"/>
              <a:t>. Support </a:t>
            </a:r>
            <a:r>
              <a:rPr lang="en-US" altLang="ja-JP" dirty="0" smtClean="0"/>
              <a:t>of non-network resources</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Computers, VMs, storages, humans…</a:t>
            </a:r>
          </a:p>
          <a:p>
            <a:r>
              <a:rPr lang="en-US" altLang="ja-JP" dirty="0" smtClean="0"/>
              <a:t>By separating </a:t>
            </a:r>
            <a:r>
              <a:rPr lang="en-US" altLang="ja-JP" dirty="0" err="1" smtClean="0"/>
              <a:t>ServiceDefinition</a:t>
            </a:r>
            <a:r>
              <a:rPr lang="en-US" altLang="ja-JP" dirty="0" smtClean="0"/>
              <a:t> from main protocol, Current protocol can support reservation of anything</a:t>
            </a:r>
          </a:p>
          <a:p>
            <a:pPr lvl="1"/>
            <a:r>
              <a:rPr lang="en-US" altLang="ja-JP" dirty="0" smtClean="0"/>
              <a:t>Some name change is desirable</a:t>
            </a:r>
          </a:p>
          <a:p>
            <a:pPr lvl="2"/>
            <a:r>
              <a:rPr lang="en-US" altLang="ja-JP" dirty="0" err="1" smtClean="0"/>
              <a:t>ConnectionID</a:t>
            </a:r>
            <a:r>
              <a:rPr lang="en-US" altLang="ja-JP" dirty="0" smtClean="0"/>
              <a:t> -&gt; </a:t>
            </a:r>
            <a:r>
              <a:rPr lang="en-US" altLang="ja-JP" dirty="0" err="1" smtClean="0"/>
              <a:t>ReservationID</a:t>
            </a:r>
            <a:endParaRPr lang="en-US" altLang="ja-JP" dirty="0" smtClean="0"/>
          </a:p>
          <a:p>
            <a:pPr lvl="2"/>
            <a:r>
              <a:rPr lang="en-US" altLang="ja-JP" dirty="0" err="1" smtClean="0"/>
              <a:t>DataPlaneStatusChange</a:t>
            </a:r>
            <a:r>
              <a:rPr lang="en-US" altLang="ja-JP" dirty="0" smtClean="0"/>
              <a:t> </a:t>
            </a:r>
            <a:r>
              <a:rPr lang="en-US" altLang="ja-JP" dirty="0" smtClean="0"/>
              <a:t>-&gt; </a:t>
            </a:r>
            <a:r>
              <a:rPr lang="en-US" altLang="ja-JP" dirty="0" err="1" smtClean="0"/>
              <a:t>ResourceStatusChange</a:t>
            </a:r>
            <a:endParaRPr lang="en-US" altLang="ja-JP" dirty="0" smtClean="0"/>
          </a:p>
          <a:p>
            <a:pPr lvl="2"/>
            <a:r>
              <a:rPr lang="en-US" altLang="ja-JP" dirty="0" err="1" smtClean="0"/>
              <a:t>DataPlaneError</a:t>
            </a:r>
            <a:r>
              <a:rPr lang="en-US" altLang="ja-JP" dirty="0" smtClean="0"/>
              <a:t> -&gt; </a:t>
            </a:r>
            <a:r>
              <a:rPr lang="en-US" altLang="ja-JP" dirty="0" err="1" smtClean="0"/>
              <a:t>ResourceError</a:t>
            </a:r>
            <a:endParaRPr lang="en-US" altLang="ja-JP" dirty="0" smtClean="0"/>
          </a:p>
          <a:p>
            <a:pPr lvl="1"/>
            <a:r>
              <a:rPr kumimoji="1" lang="en-US" altLang="ja-JP" dirty="0" smtClean="0"/>
              <a:t>Is SD equivalent to </a:t>
            </a:r>
            <a:r>
              <a:rPr kumimoji="1" lang="en-US" altLang="ja-JP" dirty="0" err="1" smtClean="0"/>
              <a:t>Rspec</a:t>
            </a:r>
            <a:r>
              <a:rPr kumimoji="1" lang="en-US" altLang="ja-JP" dirty="0" smtClean="0"/>
              <a:t> (cf. GENI)?</a:t>
            </a:r>
          </a:p>
          <a:p>
            <a:r>
              <a:rPr lang="en-US" altLang="ja-JP" dirty="0" smtClean="0"/>
              <a:t>NFV management</a:t>
            </a:r>
            <a:endParaRPr kumimoji="1" lang="ja-JP"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kumimoji="1" lang="en-US" altLang="ja-JP" dirty="0" smtClean="0"/>
              <a:t>. Switching Service</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Takahiro Miyamoto-san</a:t>
            </a:r>
          </a:p>
          <a:p>
            <a:r>
              <a:rPr kumimoji="1" lang="en-US" altLang="ja-JP" dirty="0" smtClean="0"/>
              <a:t>Can switching service be described by using </a:t>
            </a:r>
            <a:r>
              <a:rPr kumimoji="1" lang="en-US" altLang="ja-JP" dirty="0" err="1" smtClean="0"/>
              <a:t>ServiceDefinition</a:t>
            </a:r>
            <a:r>
              <a:rPr kumimoji="1" lang="en-US" altLang="ja-JP" dirty="0" smtClean="0"/>
              <a:t>?</a:t>
            </a:r>
          </a:p>
          <a:p>
            <a:pPr lvl="1"/>
            <a:endParaRPr kumimoji="1" lang="ja-JP"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_標準デザイン">
  <a:themeElements>
    <a:clrScheme name="スパイス">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3_標準デザイン">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1316</TotalTime>
  <Words>601</Words>
  <Application>Microsoft Office PowerPoint</Application>
  <PresentationFormat>画面に合わせる (4:3)</PresentationFormat>
  <Paragraphs>120</Paragraphs>
  <Slides>16</Slides>
  <Notes>1</Notes>
  <HiddenSlides>0</HiddenSlides>
  <MMClips>0</MMClip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3_標準デザイン</vt:lpstr>
      <vt:lpstr>Future functionality of NSI</vt:lpstr>
      <vt:lpstr>スライド 2</vt:lpstr>
      <vt:lpstr>1. Transfer Function</vt:lpstr>
      <vt:lpstr>Agreements at BTR meeting</vt:lpstr>
      <vt:lpstr>Procedural description of constraints</vt:lpstr>
      <vt:lpstr>2. Availability query</vt:lpstr>
      <vt:lpstr>What if?</vt:lpstr>
      <vt:lpstr>3. Support of non-network resources</vt:lpstr>
      <vt:lpstr>4. Switching Service</vt:lpstr>
      <vt:lpstr>5. Protection</vt:lpstr>
      <vt:lpstr>6. Smart aggregator</vt:lpstr>
      <vt:lpstr>7. Federation</vt:lpstr>
      <vt:lpstr>8. Cyclic/recursive use of NSA</vt:lpstr>
      <vt:lpstr>9. Reactive behavior</vt:lpstr>
      <vt:lpstr>10. Policy specification and enforcement</vt:lpstr>
      <vt:lpstr>11. Monitoring</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functionality of NSI</dc:title>
  <dc:creator>Tomohiro Kudoh</dc:creator>
  <cp:lastModifiedBy>Tomohiro Kudoh</cp:lastModifiedBy>
  <cp:revision>7</cp:revision>
  <dcterms:created xsi:type="dcterms:W3CDTF">2013-06-07T07:56:19Z</dcterms:created>
  <dcterms:modified xsi:type="dcterms:W3CDTF">2013-10-01T01:25:18Z</dcterms:modified>
</cp:coreProperties>
</file>