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
  </p:notesMasterIdLst>
  <p:handoutMasterIdLst>
    <p:handoutMasterId r:id="rId10"/>
  </p:handoutMasterIdLst>
  <p:sldIdLst>
    <p:sldId id="259" r:id="rId2"/>
    <p:sldId id="264" r:id="rId3"/>
    <p:sldId id="338" r:id="rId4"/>
    <p:sldId id="352" r:id="rId5"/>
    <p:sldId id="351" r:id="rId6"/>
    <p:sldId id="353" r:id="rId7"/>
    <p:sldId id="265" r:id="rId8"/>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242" y="5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FD75AA38-F303-40E7-BC1B-27EF7F3EA1D4}" type="slidenum">
              <a:rPr lang="ja-JP" altLang="en-US"/>
              <a:pPr>
                <a:defRPr/>
              </a:pPr>
              <a:t>‹#›</a:t>
            </a:fld>
            <a:endParaRPr lang="en-US" altLang="ja-JP"/>
          </a:p>
        </p:txBody>
      </p:sp>
    </p:spTree>
    <p:extLst>
      <p:ext uri="{BB962C8B-B14F-4D97-AF65-F5344CB8AC3E}">
        <p14:creationId xmlns:p14="http://schemas.microsoft.com/office/powerpoint/2010/main" val="3720890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BB29324-6197-432D-8012-7814DDC31462}" type="slidenum">
              <a:rPr lang="ja-JP" altLang="en-US"/>
              <a:pPr>
                <a:defRPr/>
              </a:pPr>
              <a:t>‹#›</a:t>
            </a:fld>
            <a:endParaRPr lang="en-US" altLang="ja-JP"/>
          </a:p>
        </p:txBody>
      </p:sp>
    </p:spTree>
    <p:extLst>
      <p:ext uri="{BB962C8B-B14F-4D97-AF65-F5344CB8AC3E}">
        <p14:creationId xmlns:p14="http://schemas.microsoft.com/office/powerpoint/2010/main" val="23633719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0863C87-3C2F-4588-A5F2-3FD64526BC34}"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215891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5E3C419-35C5-4B30-895E-8A35E1CB8CE0}" type="slidenum">
              <a:rPr lang="ja-JP" altLang="en-US" sz="1200" smtClean="0"/>
              <a:pPr/>
              <a:t>7</a:t>
            </a:fld>
            <a:endParaRPr lang="en-US" altLang="ja-JP"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400747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19328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5F5C35EA-81E0-49EE-B234-88AA9CE801D7}" type="slidenum">
              <a:rPr lang="ja-JP" altLang="en-US"/>
              <a:pPr>
                <a:defRPr/>
              </a:pPr>
              <a:t>‹#›</a:t>
            </a:fld>
            <a:endParaRPr lang="en-US" altLang="ja-JP"/>
          </a:p>
        </p:txBody>
      </p:sp>
    </p:spTree>
    <p:extLst>
      <p:ext uri="{BB962C8B-B14F-4D97-AF65-F5344CB8AC3E}">
        <p14:creationId xmlns:p14="http://schemas.microsoft.com/office/powerpoint/2010/main" val="4955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9088649E-2F8F-4685-BD03-EEE3BAE89E86}" type="slidenum">
              <a:rPr lang="ja-JP" altLang="en-US"/>
              <a:pPr>
                <a:defRPr/>
              </a:pPr>
              <a:t>‹#›</a:t>
            </a:fld>
            <a:endParaRPr lang="en-US" altLang="ja-JP"/>
          </a:p>
        </p:txBody>
      </p:sp>
    </p:spTree>
    <p:extLst>
      <p:ext uri="{BB962C8B-B14F-4D97-AF65-F5344CB8AC3E}">
        <p14:creationId xmlns:p14="http://schemas.microsoft.com/office/powerpoint/2010/main" val="291393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C23A895C-7F63-4D40-B7AC-1A58DFFD25EB}" type="slidenum">
              <a:rPr lang="ja-JP" altLang="en-US"/>
              <a:pPr>
                <a:defRPr/>
              </a:pPr>
              <a:t>‹#›</a:t>
            </a:fld>
            <a:endParaRPr lang="en-US" altLang="ja-JP"/>
          </a:p>
        </p:txBody>
      </p:sp>
    </p:spTree>
    <p:extLst>
      <p:ext uri="{BB962C8B-B14F-4D97-AF65-F5344CB8AC3E}">
        <p14:creationId xmlns:p14="http://schemas.microsoft.com/office/powerpoint/2010/main" val="202921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EFC2BFF0-9D8A-4114-A1B6-39993D1A2431}" type="slidenum">
              <a:rPr lang="ja-JP" altLang="en-US"/>
              <a:pPr>
                <a:defRPr/>
              </a:pPr>
              <a:t>‹#›</a:t>
            </a:fld>
            <a:endParaRPr lang="en-US" altLang="ja-JP"/>
          </a:p>
        </p:txBody>
      </p:sp>
    </p:spTree>
    <p:extLst>
      <p:ext uri="{BB962C8B-B14F-4D97-AF65-F5344CB8AC3E}">
        <p14:creationId xmlns:p14="http://schemas.microsoft.com/office/powerpoint/2010/main" val="33823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A107DA98-4A43-41E6-BAA4-7256822D24B1}" type="slidenum">
              <a:rPr lang="ja-JP" altLang="en-US"/>
              <a:pPr>
                <a:defRPr/>
              </a:pPr>
              <a:t>‹#›</a:t>
            </a:fld>
            <a:endParaRPr lang="en-US" altLang="ja-JP"/>
          </a:p>
        </p:txBody>
      </p:sp>
    </p:spTree>
    <p:extLst>
      <p:ext uri="{BB962C8B-B14F-4D97-AF65-F5344CB8AC3E}">
        <p14:creationId xmlns:p14="http://schemas.microsoft.com/office/powerpoint/2010/main" val="89756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48CFC4F3-DA8F-4E91-92FD-123D7051B4A1}" type="slidenum">
              <a:rPr lang="ja-JP" altLang="en-US"/>
              <a:pPr>
                <a:defRPr/>
              </a:pPr>
              <a:t>‹#›</a:t>
            </a:fld>
            <a:endParaRPr lang="en-US" altLang="ja-JP"/>
          </a:p>
        </p:txBody>
      </p:sp>
    </p:spTree>
    <p:extLst>
      <p:ext uri="{BB962C8B-B14F-4D97-AF65-F5344CB8AC3E}">
        <p14:creationId xmlns:p14="http://schemas.microsoft.com/office/powerpoint/2010/main" val="82235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40EE595A-65B1-4DC0-A5DC-02118E83FAEC}" type="slidenum">
              <a:rPr lang="ja-JP" altLang="en-US"/>
              <a:pPr>
                <a:defRPr/>
              </a:pPr>
              <a:t>‹#›</a:t>
            </a:fld>
            <a:endParaRPr lang="en-US" altLang="ja-JP"/>
          </a:p>
        </p:txBody>
      </p:sp>
    </p:spTree>
    <p:extLst>
      <p:ext uri="{BB962C8B-B14F-4D97-AF65-F5344CB8AC3E}">
        <p14:creationId xmlns:p14="http://schemas.microsoft.com/office/powerpoint/2010/main" val="406800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A87B8818-15A4-4F17-9B64-F64A2B3DC0DF}" type="slidenum">
              <a:rPr lang="ja-JP" altLang="en-US"/>
              <a:pPr>
                <a:defRPr/>
              </a:pPr>
              <a:t>‹#›</a:t>
            </a:fld>
            <a:endParaRPr lang="en-US" altLang="ja-JP"/>
          </a:p>
        </p:txBody>
      </p:sp>
    </p:spTree>
    <p:extLst>
      <p:ext uri="{BB962C8B-B14F-4D97-AF65-F5344CB8AC3E}">
        <p14:creationId xmlns:p14="http://schemas.microsoft.com/office/powerpoint/2010/main" val="54525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C6879A17-80B9-49EA-BEA9-E3FB588439AE}" type="slidenum">
              <a:rPr lang="ja-JP" altLang="en-US"/>
              <a:pPr>
                <a:defRPr/>
              </a:pPr>
              <a:t>‹#›</a:t>
            </a:fld>
            <a:endParaRPr lang="en-US" altLang="ja-JP"/>
          </a:p>
        </p:txBody>
      </p:sp>
    </p:spTree>
    <p:extLst>
      <p:ext uri="{BB962C8B-B14F-4D97-AF65-F5344CB8AC3E}">
        <p14:creationId xmlns:p14="http://schemas.microsoft.com/office/powerpoint/2010/main" val="415033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5ABD4928-D48A-4BC3-A825-2B2A9CF83F12}" type="slidenum">
              <a:rPr lang="ja-JP" altLang="en-US"/>
              <a:pPr>
                <a:defRPr/>
              </a:pPr>
              <a:t>‹#›</a:t>
            </a:fld>
            <a:endParaRPr lang="en-US" altLang="ja-JP"/>
          </a:p>
        </p:txBody>
      </p:sp>
    </p:spTree>
    <p:extLst>
      <p:ext uri="{BB962C8B-B14F-4D97-AF65-F5344CB8AC3E}">
        <p14:creationId xmlns:p14="http://schemas.microsoft.com/office/powerpoint/2010/main" val="97037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18EC0110-5FC6-497A-BD14-C505BA76A636}"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787" r:id="rId1"/>
    <p:sldLayoutId id="2147484777" r:id="rId2"/>
    <p:sldLayoutId id="2147484778" r:id="rId3"/>
    <p:sldLayoutId id="2147484779" r:id="rId4"/>
    <p:sldLayoutId id="2147484780" r:id="rId5"/>
    <p:sldLayoutId id="2147484781" r:id="rId6"/>
    <p:sldLayoutId id="2147484782" r:id="rId7"/>
    <p:sldLayoutId id="2147484783" r:id="rId8"/>
    <p:sldLayoutId id="2147484784" r:id="rId9"/>
    <p:sldLayoutId id="2147484785" r:id="rId10"/>
    <p:sldLayoutId id="214748478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p:txBody>
          <a:bodyPr/>
          <a:lstStyle/>
          <a:p>
            <a:pPr eaLnBrk="1" hangingPunct="1"/>
            <a:r>
              <a:rPr lang="en-US" altLang="ja-JP" dirty="0" smtClean="0"/>
              <a:t>Message Routing Requirements, Sep 2014</a:t>
            </a:r>
          </a:p>
        </p:txBody>
      </p:sp>
      <p:sp>
        <p:nvSpPr>
          <p:cNvPr id="4" name="Rectangle 10"/>
          <p:cNvSpPr txBox="1">
            <a:spLocks noChangeArrowheads="1"/>
          </p:cNvSpPr>
          <p:nvPr/>
        </p:nvSpPr>
        <p:spPr bwMode="auto">
          <a:xfrm>
            <a:off x="1421044" y="4725144"/>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smtClean="0">
                <a:latin typeface="+mn-lt"/>
                <a:ea typeface="+mn-ea"/>
              </a:rPr>
              <a:t>John </a:t>
            </a:r>
            <a:r>
              <a:rPr lang="en-US" altLang="ja-JP" sz="2000" kern="0" dirty="0" err="1" smtClean="0">
                <a:latin typeface="+mn-lt"/>
                <a:ea typeface="+mn-ea"/>
              </a:rPr>
              <a:t>MacAuley</a:t>
            </a:r>
            <a:r>
              <a:rPr lang="en-US" altLang="ja-JP" sz="2000" kern="0" dirty="0" smtClean="0">
                <a:latin typeface="+mn-lt"/>
                <a:ea typeface="+mn-ea"/>
              </a:rPr>
              <a:t>, Chin Guok</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650573A7-E8B1-4FA3-86F7-2713177A7D8E}"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a:xfrm>
            <a:off x="685800" y="0"/>
            <a:ext cx="7772400" cy="1143000"/>
          </a:xfrm>
        </p:spPr>
        <p:txBody>
          <a:bodyPr/>
          <a:lstStyle/>
          <a:p>
            <a:pPr eaLnBrk="1" hangingPunct="1"/>
            <a:r>
              <a:rPr lang="en-US" altLang="ja-JP" dirty="0"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dirty="0" smtClean="0"/>
              <a:t>“</a:t>
            </a:r>
            <a:r>
              <a:rPr lang="en-US" altLang="ja-JP" sz="1200" dirty="0" smtClean="0">
                <a:latin typeface="Verdana" panose="020B0604030504040204" pitchFamily="34" charset="0"/>
              </a:rPr>
              <a:t>I acknowledge that participation in this meeting is subject to the OGF Intellectual Property Policy.</a:t>
            </a:r>
            <a:r>
              <a:rPr lang="en-US" altLang="ja-JP" sz="1200" dirty="0" smtClean="0"/>
              <a:t>”</a:t>
            </a:r>
            <a:endParaRPr lang="en-US" altLang="ja-JP" sz="1200" dirty="0" smtClean="0">
              <a:latin typeface="Verdana" panose="020B0604030504040204" pitchFamily="34" charset="0"/>
            </a:endParaRPr>
          </a:p>
          <a:p>
            <a:pPr eaLnBrk="1" hangingPunct="1">
              <a:lnSpc>
                <a:spcPct val="90000"/>
              </a:lnSpc>
              <a:spcBef>
                <a:spcPct val="0"/>
              </a:spcBef>
            </a:pPr>
            <a:r>
              <a:rPr lang="en-US" altLang="ja-JP" sz="1200" dirty="0" smtClean="0">
                <a:latin typeface="Verdana" panose="020B0604030504040204" pitchFamily="34" charset="0"/>
              </a:rPr>
              <a:t>Intellectual Property Notices Note Well:  </a:t>
            </a:r>
            <a:r>
              <a:rPr lang="en-US" altLang="ja-JP" sz="1200" dirty="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dirty="0" smtClean="0">
              <a:latin typeface="Verdana" panose="020B0604030504040204" pitchFamily="34" charset="0"/>
            </a:endParaRPr>
          </a:p>
          <a:p>
            <a:pPr lvl="2" eaLnBrk="1" hangingPunct="1">
              <a:lnSpc>
                <a:spcPct val="90000"/>
              </a:lnSpc>
              <a:spcBef>
                <a:spcPct val="0"/>
              </a:spcBef>
            </a:pPr>
            <a:r>
              <a:rPr lang="en-US" altLang="ja-JP" sz="900" dirty="0" smtClean="0">
                <a:solidFill>
                  <a:srgbClr val="444444"/>
                </a:solidFill>
                <a:latin typeface="Verdana" panose="020B0604030504040204" pitchFamily="34" charset="0"/>
              </a:rPr>
              <a:t>the OGF plenary session, </a:t>
            </a:r>
            <a:endParaRPr lang="en-US" altLang="ja-JP" sz="900" dirty="0" smtClean="0">
              <a:latin typeface="Verdana" panose="020B0604030504040204" pitchFamily="34" charset="0"/>
            </a:endParaRPr>
          </a:p>
          <a:p>
            <a:pPr lvl="2" eaLnBrk="1" hangingPunct="1">
              <a:lnSpc>
                <a:spcPct val="90000"/>
              </a:lnSpc>
              <a:spcBef>
                <a:spcPct val="0"/>
              </a:spcBef>
            </a:pPr>
            <a:r>
              <a:rPr lang="en-US" altLang="ja-JP" sz="900" dirty="0" smtClean="0">
                <a:solidFill>
                  <a:srgbClr val="444444"/>
                </a:solidFill>
                <a:latin typeface="Verdana" panose="020B0604030504040204" pitchFamily="34" charset="0"/>
              </a:rPr>
              <a:t>any OGF working group or portion thereof, </a:t>
            </a:r>
            <a:endParaRPr lang="en-US" altLang="ja-JP" sz="900" dirty="0" smtClean="0">
              <a:latin typeface="Verdana" panose="020B0604030504040204" pitchFamily="34" charset="0"/>
            </a:endParaRPr>
          </a:p>
          <a:p>
            <a:pPr lvl="2" eaLnBrk="1" hangingPunct="1">
              <a:lnSpc>
                <a:spcPct val="90000"/>
              </a:lnSpc>
              <a:spcBef>
                <a:spcPct val="0"/>
              </a:spcBef>
            </a:pPr>
            <a:r>
              <a:rPr lang="en-US" altLang="ja-JP" sz="900" dirty="0" smtClean="0">
                <a:solidFill>
                  <a:srgbClr val="444444"/>
                </a:solidFill>
                <a:latin typeface="Verdana" panose="020B0604030504040204" pitchFamily="34" charset="0"/>
              </a:rPr>
              <a:t>the OGF Board of Directors, the GFSG, or any member thereof on behalf of the OGF, </a:t>
            </a:r>
            <a:endParaRPr lang="en-US" altLang="ja-JP" sz="900" dirty="0" smtClean="0">
              <a:latin typeface="Verdana" panose="020B0604030504040204" pitchFamily="34" charset="0"/>
            </a:endParaRPr>
          </a:p>
          <a:p>
            <a:pPr lvl="2" eaLnBrk="1" hangingPunct="1">
              <a:lnSpc>
                <a:spcPct val="90000"/>
              </a:lnSpc>
              <a:spcBef>
                <a:spcPct val="0"/>
              </a:spcBef>
            </a:pPr>
            <a:r>
              <a:rPr lang="en-US" altLang="ja-JP" sz="900" dirty="0" smtClean="0">
                <a:solidFill>
                  <a:srgbClr val="444444"/>
                </a:solidFill>
                <a:latin typeface="Verdana" panose="020B0604030504040204" pitchFamily="34" charset="0"/>
              </a:rPr>
              <a:t>the ADCOM, or any member thereof on behalf of the ADCOM, </a:t>
            </a:r>
            <a:endParaRPr lang="en-US" altLang="ja-JP" sz="900" dirty="0" smtClean="0">
              <a:latin typeface="Verdana" panose="020B0604030504040204" pitchFamily="34" charset="0"/>
            </a:endParaRPr>
          </a:p>
          <a:p>
            <a:pPr lvl="2" eaLnBrk="1" hangingPunct="1">
              <a:lnSpc>
                <a:spcPct val="90000"/>
              </a:lnSpc>
              <a:spcBef>
                <a:spcPct val="0"/>
              </a:spcBef>
            </a:pPr>
            <a:r>
              <a:rPr lang="en-US" altLang="ja-JP" sz="900" dirty="0" smtClean="0">
                <a:solidFill>
                  <a:srgbClr val="444444"/>
                </a:solidFill>
                <a:latin typeface="Verdana" panose="020B0604030504040204" pitchFamily="34" charset="0"/>
              </a:rPr>
              <a:t>any OGF mailing list, including any group list, or any other list functioning under OGF auspices, </a:t>
            </a:r>
            <a:endParaRPr lang="en-US" altLang="ja-JP" sz="900" dirty="0" smtClean="0">
              <a:latin typeface="Verdana" panose="020B0604030504040204" pitchFamily="34" charset="0"/>
            </a:endParaRPr>
          </a:p>
          <a:p>
            <a:pPr lvl="2" eaLnBrk="1" hangingPunct="1">
              <a:lnSpc>
                <a:spcPct val="90000"/>
              </a:lnSpc>
              <a:spcBef>
                <a:spcPct val="0"/>
              </a:spcBef>
            </a:pPr>
            <a:r>
              <a:rPr lang="en-US" altLang="ja-JP" sz="900" dirty="0" smtClean="0">
                <a:solidFill>
                  <a:srgbClr val="444444"/>
                </a:solidFill>
                <a:latin typeface="Verdana" panose="020B0604030504040204" pitchFamily="34" charset="0"/>
              </a:rPr>
              <a:t>the OGF Editor or the document authoring and review process </a:t>
            </a:r>
            <a:endParaRPr lang="en-US" altLang="ja-JP" sz="900" dirty="0" smtClean="0">
              <a:latin typeface="Verdana" panose="020B0604030504040204" pitchFamily="34" charset="0"/>
            </a:endParaRPr>
          </a:p>
          <a:p>
            <a:pPr eaLnBrk="1" hangingPunct="1">
              <a:lnSpc>
                <a:spcPct val="90000"/>
              </a:lnSpc>
              <a:spcBef>
                <a:spcPct val="0"/>
              </a:spcBef>
            </a:pPr>
            <a:r>
              <a:rPr lang="en-US" altLang="ja-JP" sz="1200" dirty="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dirty="0" smtClean="0">
                <a:solidFill>
                  <a:srgbClr val="444444"/>
                </a:solidFill>
                <a:latin typeface="Verdana" panose="020B0604030504040204" pitchFamily="34" charset="0"/>
              </a:rPr>
              <a:t>Excerpt from Appendix B of GFD-C.1: </a:t>
            </a:r>
            <a:r>
              <a:rPr lang="en-US" altLang="ja-JP" sz="1200" dirty="0" smtClean="0">
                <a:solidFill>
                  <a:srgbClr val="444444"/>
                </a:solidFill>
              </a:rPr>
              <a:t>”</a:t>
            </a:r>
            <a:r>
              <a:rPr lang="en-US" altLang="ja-JP" sz="1200" dirty="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a:t>
            </a:r>
            <a:r>
              <a:rPr lang="en-US" altLang="ja-JP" sz="1200" dirty="0" err="1" smtClean="0">
                <a:solidFill>
                  <a:srgbClr val="444444"/>
                </a:solidFill>
                <a:latin typeface="Verdana" panose="020B0604030504040204" pitchFamily="34" charset="0"/>
              </a:rPr>
              <a:t>document(s</a:t>
            </a:r>
            <a:r>
              <a:rPr lang="en-US" altLang="ja-JP" sz="1200" dirty="0" smtClean="0">
                <a:solidFill>
                  <a:srgbClr val="444444"/>
                </a:solidFill>
                <a:latin typeface="Verdana" panose="020B0604030504040204" pitchFamily="34" charset="0"/>
              </a:rPr>
              <a:t>), any party will be able to obtain the right to implement, use and distribute the technology or works when implementing, using or distributing technology based upon the specific </a:t>
            </a:r>
            <a:r>
              <a:rPr lang="en-US" altLang="ja-JP" sz="1200" dirty="0" err="1" smtClean="0">
                <a:solidFill>
                  <a:srgbClr val="444444"/>
                </a:solidFill>
                <a:latin typeface="Verdana" panose="020B0604030504040204" pitchFamily="34" charset="0"/>
              </a:rPr>
              <a:t>specification(s</a:t>
            </a:r>
            <a:r>
              <a:rPr lang="en-US" altLang="ja-JP" sz="1200" dirty="0" smtClean="0">
                <a:solidFill>
                  <a:srgbClr val="444444"/>
                </a:solidFill>
                <a:latin typeface="Verdana" panose="020B0604030504040204" pitchFamily="34" charset="0"/>
              </a:rPr>
              <a:t>)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dirty="0" smtClean="0">
                <a:solidFill>
                  <a:srgbClr val="444444"/>
                </a:solidFill>
              </a:rPr>
              <a:t>”</a:t>
            </a:r>
            <a:endParaRPr lang="en-US" altLang="ja-JP" sz="1200" dirty="0" smtClean="0">
              <a:solidFill>
                <a:srgbClr val="444444"/>
              </a:solidFill>
              <a:latin typeface="Verdana" panose="020B0604030504040204" pitchFamily="34" charset="0"/>
            </a:endParaRPr>
          </a:p>
          <a:p>
            <a:pPr eaLnBrk="1" hangingPunct="1">
              <a:lnSpc>
                <a:spcPct val="90000"/>
              </a:lnSpc>
              <a:spcBef>
                <a:spcPct val="0"/>
              </a:spcBef>
            </a:pPr>
            <a:endParaRPr lang="en-US" altLang="ja-JP" sz="1200" dirty="0" smtClean="0">
              <a:solidFill>
                <a:srgbClr val="444444"/>
              </a:solidFill>
              <a:latin typeface="Verdana" panose="020B0604030504040204" pitchFamily="34" charset="0"/>
            </a:endParaRPr>
          </a:p>
          <a:p>
            <a:pPr eaLnBrk="1" hangingPunct="1">
              <a:lnSpc>
                <a:spcPct val="90000"/>
              </a:lnSpc>
            </a:pPr>
            <a:r>
              <a:rPr lang="en-US" altLang="ja-JP" sz="1200" dirty="0" smtClean="0">
                <a:latin typeface="Verdana" panose="020B0604030504040204" pitchFamily="34" charset="0"/>
              </a:rPr>
              <a:t>OGF Intellectual Property Policies are adapted from the IETF Intellectual Property Policies that support the Internet Standards Process.</a:t>
            </a:r>
            <a:endParaRPr lang="en-US" altLang="ja-JP" sz="2800" dirty="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12201"/>
            <a:ext cx="7772400" cy="1143000"/>
          </a:xfrm>
        </p:spPr>
        <p:txBody>
          <a:bodyPr/>
          <a:lstStyle/>
          <a:p>
            <a:r>
              <a:rPr lang="en-GB" altLang="en-US" sz="3200" dirty="0" smtClean="0"/>
              <a:t>Incongruent Signalling and</a:t>
            </a:r>
            <a:br>
              <a:rPr lang="en-GB" altLang="en-US" sz="3200" dirty="0" smtClean="0"/>
            </a:br>
            <a:r>
              <a:rPr lang="en-GB" altLang="en-US" sz="3200" dirty="0" smtClean="0"/>
              <a:t>Data Plane</a:t>
            </a:r>
          </a:p>
        </p:txBody>
      </p:sp>
      <p:sp>
        <p:nvSpPr>
          <p:cNvPr id="8195" name="Content Placeholder 2"/>
          <p:cNvSpPr>
            <a:spLocks noGrp="1"/>
          </p:cNvSpPr>
          <p:nvPr>
            <p:ph idx="1"/>
          </p:nvPr>
        </p:nvSpPr>
        <p:spPr/>
        <p:txBody>
          <a:bodyPr>
            <a:normAutofit/>
          </a:bodyPr>
          <a:lstStyle/>
          <a:p>
            <a:pPr lvl="0">
              <a:buFont typeface="Arial"/>
              <a:buChar char="•"/>
            </a:pPr>
            <a:r>
              <a:rPr lang="en-US" sz="2400" dirty="0" smtClean="0"/>
              <a:t>The NSA signaling plane topology does not need to be congruent with data plane topology</a:t>
            </a:r>
          </a:p>
          <a:p>
            <a:pPr>
              <a:buFont typeface="Arial"/>
              <a:buChar char="•"/>
            </a:pPr>
            <a:r>
              <a:rPr lang="en-US" sz="2400" dirty="0" smtClean="0"/>
              <a:t>Aggregator </a:t>
            </a:r>
            <a:r>
              <a:rPr lang="en-US" sz="2400" dirty="0" err="1" smtClean="0"/>
              <a:t>NSAs</a:t>
            </a:r>
            <a:r>
              <a:rPr lang="en-US" sz="2400" dirty="0" smtClean="0"/>
              <a:t> may be setup as part of a project (e.g. LHCONE) and may not be associated with any </a:t>
            </a:r>
            <a:r>
              <a:rPr lang="en-US" sz="2400" dirty="0" err="1" smtClean="0"/>
              <a:t>uPAs</a:t>
            </a:r>
            <a:r>
              <a:rPr lang="en-US" sz="2400" dirty="0" smtClean="0"/>
              <a:t> or network domains (i.e. </a:t>
            </a:r>
            <a:r>
              <a:rPr lang="en-US" sz="2400" dirty="0" err="1" smtClean="0"/>
              <a:t>dataplane</a:t>
            </a:r>
            <a:r>
              <a:rPr lang="en-US" sz="2400" dirty="0" smtClean="0"/>
              <a:t> resources)</a:t>
            </a:r>
          </a:p>
          <a:p>
            <a:pPr>
              <a:buFont typeface="Arial"/>
              <a:buChar char="•"/>
            </a:pPr>
            <a:r>
              <a:rPr lang="en-US" sz="2400" dirty="0" smtClean="0"/>
              <a:t>Requests may result in arbitrary (message) tree workflows with only the leaf </a:t>
            </a:r>
            <a:r>
              <a:rPr lang="en-US" sz="2400" dirty="0" err="1" smtClean="0"/>
              <a:t>NSAs</a:t>
            </a:r>
            <a:r>
              <a:rPr lang="en-US" sz="2400" dirty="0" smtClean="0"/>
              <a:t> controlling resources (i.e. </a:t>
            </a:r>
            <a:r>
              <a:rPr lang="en-US" sz="2400" dirty="0" err="1" smtClean="0"/>
              <a:t>uPAs</a:t>
            </a:r>
            <a:r>
              <a:rPr lang="en-US" sz="2400" dirty="0" smtClean="0"/>
              <a:t>)</a:t>
            </a:r>
          </a:p>
          <a:p>
            <a:pPr lvl="1">
              <a:buFont typeface="Arial"/>
              <a:buChar char="•"/>
            </a:pPr>
            <a:endParaRPr lang="en-US" sz="1400" dirty="0" smtClean="0"/>
          </a:p>
          <a:p>
            <a:pPr lvl="1">
              <a:buFont typeface="Arial"/>
              <a:buChar char="•"/>
            </a:pPr>
            <a:endParaRPr lang="en-US" sz="1400" dirty="0" smtClean="0"/>
          </a:p>
        </p:txBody>
      </p:sp>
      <p:sp>
        <p:nvSpPr>
          <p:cNvPr id="8196" name="Footer Placeholder 3"/>
          <p:cNvSpPr>
            <a:spLocks noGrp="1"/>
          </p:cNvSpPr>
          <p:nvPr>
            <p:ph type="ftr" sz="quarter" idx="10"/>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0"/>
            <a:ext cx="7772400" cy="1143000"/>
          </a:xfrm>
        </p:spPr>
        <p:txBody>
          <a:bodyPr/>
          <a:lstStyle/>
          <a:p>
            <a:r>
              <a:rPr lang="en-GB" altLang="en-US" sz="3200" dirty="0" smtClean="0"/>
              <a:t>Sparse connectivity between </a:t>
            </a:r>
            <a:r>
              <a:rPr lang="en-GB" altLang="en-US" sz="3200" dirty="0" err="1" smtClean="0"/>
              <a:t>NSAs</a:t>
            </a:r>
            <a:endParaRPr lang="en-GB" altLang="en-US" sz="3200" dirty="0" smtClean="0"/>
          </a:p>
        </p:txBody>
      </p:sp>
      <p:sp>
        <p:nvSpPr>
          <p:cNvPr id="8195" name="Content Placeholder 2"/>
          <p:cNvSpPr>
            <a:spLocks noGrp="1"/>
          </p:cNvSpPr>
          <p:nvPr>
            <p:ph idx="1"/>
          </p:nvPr>
        </p:nvSpPr>
        <p:spPr/>
        <p:txBody>
          <a:bodyPr>
            <a:normAutofit/>
          </a:bodyPr>
          <a:lstStyle/>
          <a:p>
            <a:pPr lvl="0"/>
            <a:r>
              <a:rPr lang="en-US" sz="2400" dirty="0" smtClean="0"/>
              <a:t>Not all </a:t>
            </a:r>
            <a:r>
              <a:rPr lang="en-US" sz="2400" dirty="0" err="1" smtClean="0"/>
              <a:t>NSAs</a:t>
            </a:r>
            <a:r>
              <a:rPr lang="en-US" sz="2400" dirty="0" smtClean="0"/>
              <a:t> will be directly interconnected with every other NSA through the signaling plane</a:t>
            </a:r>
          </a:p>
          <a:p>
            <a:r>
              <a:rPr lang="en-US" sz="2400" dirty="0" smtClean="0"/>
              <a:t>Pair-wise peering arrangements will dictate the signaling plane topology</a:t>
            </a:r>
          </a:p>
          <a:p>
            <a:r>
              <a:rPr lang="en-US" sz="2400" dirty="0" smtClean="0"/>
              <a:t>NSA inter-connectivity will be guided by security and administration considerations and NOT exclusively data plane considerations</a:t>
            </a:r>
          </a:p>
        </p:txBody>
      </p:sp>
      <p:sp>
        <p:nvSpPr>
          <p:cNvPr id="8196" name="Footer Placeholder 3"/>
          <p:cNvSpPr>
            <a:spLocks noGrp="1"/>
          </p:cNvSpPr>
          <p:nvPr>
            <p:ph type="ftr" sz="quarter" idx="10"/>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0"/>
            <a:ext cx="7772400" cy="1143000"/>
          </a:xfrm>
        </p:spPr>
        <p:txBody>
          <a:bodyPr/>
          <a:lstStyle/>
          <a:p>
            <a:r>
              <a:rPr lang="en-GB" altLang="en-US" sz="3200" dirty="0" smtClean="0"/>
              <a:t>Supporting Arbitrary Message</a:t>
            </a:r>
            <a:br>
              <a:rPr lang="en-GB" altLang="en-US" sz="3200" dirty="0" smtClean="0"/>
            </a:br>
            <a:r>
              <a:rPr lang="en-GB" altLang="en-US" sz="3200" dirty="0" smtClean="0"/>
              <a:t>Workflows</a:t>
            </a:r>
          </a:p>
        </p:txBody>
      </p:sp>
      <p:sp>
        <p:nvSpPr>
          <p:cNvPr id="8195" name="Content Placeholder 2"/>
          <p:cNvSpPr>
            <a:spLocks noGrp="1"/>
          </p:cNvSpPr>
          <p:nvPr>
            <p:ph idx="1"/>
          </p:nvPr>
        </p:nvSpPr>
        <p:spPr/>
        <p:txBody>
          <a:bodyPr/>
          <a:lstStyle/>
          <a:p>
            <a:pPr lvl="0"/>
            <a:r>
              <a:rPr lang="en-US" sz="2400" dirty="0" smtClean="0"/>
              <a:t>Users may request a reservation from an NSA that is not directly managing resources in the data plane (i.e. AG)</a:t>
            </a:r>
          </a:p>
          <a:p>
            <a:r>
              <a:rPr lang="en-US" sz="2400" dirty="0" smtClean="0"/>
              <a:t>The NSA servicing the request may not have direct signaling plane peering with all the </a:t>
            </a:r>
            <a:r>
              <a:rPr lang="en-US" sz="2400" dirty="0" err="1" smtClean="0"/>
              <a:t>NSAs</a:t>
            </a:r>
            <a:r>
              <a:rPr lang="en-US" sz="2400" dirty="0" smtClean="0"/>
              <a:t> involved in the reservation request</a:t>
            </a:r>
          </a:p>
          <a:p>
            <a:pPr lvl="0"/>
            <a:r>
              <a:rPr lang="en-US" sz="2400" dirty="0" smtClean="0"/>
              <a:t>Users may request reservations between endpoints that are not in their network, or the network of their NSA which implies the user request may not originate from the NSA managing the source end of the data path.</a:t>
            </a:r>
            <a:endParaRPr lang="en-US" sz="2400" dirty="0"/>
          </a:p>
        </p:txBody>
      </p:sp>
      <p:sp>
        <p:nvSpPr>
          <p:cNvPr id="8196" name="Footer Placeholder 3"/>
          <p:cNvSpPr>
            <a:spLocks noGrp="1"/>
          </p:cNvSpPr>
          <p:nvPr>
            <p:ph type="ftr" sz="quarter" idx="10"/>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Applying policy to topology</a:t>
            </a:r>
            <a:endParaRPr lang="en-GB" dirty="0"/>
          </a:p>
        </p:txBody>
      </p:sp>
      <p:sp>
        <p:nvSpPr>
          <p:cNvPr id="3" name="Content Placeholder 2"/>
          <p:cNvSpPr>
            <a:spLocks noGrp="1"/>
          </p:cNvSpPr>
          <p:nvPr>
            <p:ph idx="1"/>
          </p:nvPr>
        </p:nvSpPr>
        <p:spPr>
          <a:xfrm>
            <a:off x="685799" y="1524000"/>
            <a:ext cx="8223069" cy="4693920"/>
          </a:xfrm>
        </p:spPr>
        <p:txBody>
          <a:bodyPr/>
          <a:lstStyle/>
          <a:p>
            <a:r>
              <a:rPr lang="en-GB" sz="2400" smtClean="0"/>
              <a:t>It </a:t>
            </a:r>
            <a:r>
              <a:rPr lang="en-GB" sz="2400" dirty="0"/>
              <a:t>MUST be possible for a pathfinder to perform </a:t>
            </a:r>
            <a:r>
              <a:rPr lang="en-GB" sz="2400" dirty="0" err="1"/>
              <a:t>pathfinding</a:t>
            </a:r>
            <a:r>
              <a:rPr lang="en-GB" sz="2400" dirty="0"/>
              <a:t> based on topology filtered using the policy associated with an entity. </a:t>
            </a:r>
            <a:r>
              <a:rPr lang="en-GB" sz="2400" dirty="0" smtClean="0"/>
              <a:t>An ‘entity’ can be an NSA, a </a:t>
            </a:r>
            <a:r>
              <a:rPr lang="en-GB" sz="2400" dirty="0"/>
              <a:t>user group, </a:t>
            </a:r>
            <a:r>
              <a:rPr lang="en-GB" sz="2400" dirty="0" smtClean="0"/>
              <a:t>project or </a:t>
            </a:r>
            <a:r>
              <a:rPr lang="en-GB" sz="2400" dirty="0"/>
              <a:t>network.</a:t>
            </a:r>
          </a:p>
          <a:p>
            <a:endParaRPr lang="en-GB" sz="2400" dirty="0"/>
          </a:p>
        </p:txBody>
      </p:sp>
      <p:sp>
        <p:nvSpPr>
          <p:cNvPr id="4" name="Footer Placeholder 3"/>
          <p:cNvSpPr>
            <a:spLocks noGrp="1"/>
          </p:cNvSpPr>
          <p:nvPr>
            <p:ph type="ftr" sz="quarter" idx="10"/>
          </p:nvPr>
        </p:nvSpPr>
        <p:spPr/>
        <p:txBody>
          <a:bodyPr/>
          <a:lstStyle/>
          <a:p>
            <a:pPr>
              <a:defRPr/>
            </a:pPr>
            <a:fld id="{C23A895C-7F63-4D40-B7AC-1A58DFFD25EB}" type="slidenum">
              <a:rPr lang="ja-JP" altLang="en-US" smtClean="0"/>
              <a:pPr>
                <a:defRPr/>
              </a:pPr>
              <a:t>6</a:t>
            </a:fld>
            <a:endParaRPr lang="en-US" altLang="ja-JP"/>
          </a:p>
        </p:txBody>
      </p:sp>
    </p:spTree>
    <p:extLst>
      <p:ext uri="{BB962C8B-B14F-4D97-AF65-F5344CB8AC3E}">
        <p14:creationId xmlns:p14="http://schemas.microsoft.com/office/powerpoint/2010/main" val="4041303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BFAAE2FA-68F2-4998-8807-812D5F8B90F2}"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14339"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4340"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a:t>Copyright (C) Open Grid Forum (</a:t>
            </a:r>
            <a:r>
              <a:rPr lang="en-US" altLang="ja-JP" sz="2000">
                <a:solidFill>
                  <a:srgbClr val="FF0000"/>
                </a:solidFill>
              </a:rPr>
              <a:t>2008-2014</a:t>
            </a:r>
            <a:r>
              <a:rPr lang="en-US" altLang="ja-JP" sz="2000"/>
              <a:t>). All Rights Reserved. </a:t>
            </a:r>
          </a:p>
          <a:p>
            <a:pPr>
              <a:spcBef>
                <a:spcPct val="0"/>
              </a:spcBef>
              <a:buClrTx/>
              <a:buFontTx/>
              <a:buNone/>
            </a:pPr>
            <a:endParaRPr lang="en-US" altLang="ja-JP" sz="2000"/>
          </a:p>
          <a:p>
            <a:pPr>
              <a:spcBef>
                <a:spcPct val="0"/>
              </a:spcBef>
              <a:buClrTx/>
              <a:buFontTx/>
              <a:buNone/>
            </a:pPr>
            <a:r>
              <a:rPr lang="en-US" altLang="ja-JP" sz="200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a:p>
          <a:p>
            <a:pPr>
              <a:spcBef>
                <a:spcPct val="0"/>
              </a:spcBef>
              <a:buClrTx/>
              <a:buFontTx/>
              <a:buNone/>
            </a:pPr>
            <a:r>
              <a:rPr lang="en-US" altLang="ja-JP" sz="2000"/>
              <a:t>The limited permissions granted above are perpetual and will not be revoked by the OGF or its successors or assignees.</a:t>
            </a:r>
          </a:p>
          <a:p>
            <a:pPr>
              <a:spcBef>
                <a:spcPct val="0"/>
              </a:spcBef>
              <a:buClrTx/>
              <a:buFontTx/>
              <a:buNone/>
            </a:pPr>
            <a:endParaRPr lang="ja-JP" altLang="en-US" sz="2000"/>
          </a:p>
          <a:p>
            <a:pPr>
              <a:spcBef>
                <a:spcPct val="0"/>
              </a:spcBef>
              <a:buClrTx/>
              <a:buFontTx/>
              <a:buNone/>
            </a:pPr>
            <a:endParaRPr lang="ja-JP" altLang="en-US" sz="2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8807</TotalTime>
  <Words>802</Words>
  <Application>Microsoft Office PowerPoint</Application>
  <PresentationFormat>On-screen Show (4:3)</PresentationFormat>
  <Paragraphs>46</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ＭＳ Ｐゴシック</vt:lpstr>
      <vt:lpstr>Arial</vt:lpstr>
      <vt:lpstr>Times</vt:lpstr>
      <vt:lpstr>Verdana</vt:lpstr>
      <vt:lpstr>OGF PowerPoint Template v1.5</vt:lpstr>
      <vt:lpstr>Network Services Interface</vt:lpstr>
      <vt:lpstr>OGF IPR Policies Apply</vt:lpstr>
      <vt:lpstr>Incongruent Signalling and Data Plane</vt:lpstr>
      <vt:lpstr>Sparse connectivity between NSAs</vt:lpstr>
      <vt:lpstr>Supporting Arbitrary Message Workflows</vt:lpstr>
      <vt:lpstr>Applying policy to topology</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455</cp:revision>
  <cp:lastPrinted>2006-08-17T17:55:00Z</cp:lastPrinted>
  <dcterms:created xsi:type="dcterms:W3CDTF">2014-09-02T18:29:35Z</dcterms:created>
  <dcterms:modified xsi:type="dcterms:W3CDTF">2014-09-17T11:07:40Z</dcterms:modified>
</cp:coreProperties>
</file>