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259" r:id="rId2"/>
    <p:sldId id="264" r:id="rId3"/>
    <p:sldId id="365" r:id="rId4"/>
    <p:sldId id="366" r:id="rId5"/>
    <p:sldId id="367" r:id="rId6"/>
    <p:sldId id="368" r:id="rId7"/>
    <p:sldId id="369" r:id="rId8"/>
    <p:sldId id="370" r:id="rId9"/>
    <p:sldId id="371" r:id="rId10"/>
    <p:sldId id="265" r:id="rId11"/>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632" y="-112"/>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10</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Timeouts in NSI CS 2.0</a:t>
            </a:r>
          </a:p>
        </p:txBody>
      </p:sp>
      <p:sp>
        <p:nvSpPr>
          <p:cNvPr id="4" name="Rectangle 10"/>
          <p:cNvSpPr txBox="1">
            <a:spLocks noChangeArrowheads="1"/>
          </p:cNvSpPr>
          <p:nvPr/>
        </p:nvSpPr>
        <p:spPr bwMode="auto">
          <a:xfrm>
            <a:off x="1524000" y="4857750"/>
            <a:ext cx="7620000" cy="53340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smtClean="0">
                <a:latin typeface="+mn-lt"/>
                <a:ea typeface="+mn-ea"/>
              </a:rPr>
              <a:t>Hans Trompert, SURFnet, 15 June 2015</a:t>
            </a:r>
            <a:endParaRPr lang="en-US" altLang="ja-JP" sz="2000" kern="0" dirty="0">
              <a:latin typeface="+mn-lt"/>
              <a:ea typeface="+mn-ea"/>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here time is </a:t>
            </a:r>
            <a:r>
              <a:rPr lang="en-US" dirty="0" smtClean="0"/>
              <a:t>spent</a:t>
            </a:r>
            <a:endParaRPr lang="en-US" dirty="0"/>
          </a:p>
        </p:txBody>
      </p:sp>
      <p:sp>
        <p:nvSpPr>
          <p:cNvPr id="3" name="Content Placeholder 2"/>
          <p:cNvSpPr>
            <a:spLocks noGrp="1"/>
          </p:cNvSpPr>
          <p:nvPr>
            <p:ph idx="1"/>
          </p:nvPr>
        </p:nvSpPr>
        <p:spPr/>
        <p:txBody>
          <a:bodyPr/>
          <a:lstStyle/>
          <a:p>
            <a:r>
              <a:rPr lang="en-US" sz="2800" dirty="0" smtClean="0"/>
              <a:t>Depends on NSA type:</a:t>
            </a:r>
          </a:p>
          <a:p>
            <a:pPr lvl="1"/>
            <a:r>
              <a:rPr lang="en-US" sz="2400" dirty="0" smtClean="0"/>
              <a:t>Aggregator:</a:t>
            </a:r>
          </a:p>
          <a:p>
            <a:pPr lvl="2"/>
            <a:r>
              <a:rPr lang="en-US" sz="2000" dirty="0" smtClean="0"/>
              <a:t>Path finding – only for Reserve </a:t>
            </a:r>
            <a:r>
              <a:rPr lang="en-US" sz="1800" dirty="0" smtClean="0"/>
              <a:t>(seconds)</a:t>
            </a:r>
          </a:p>
          <a:p>
            <a:pPr lvl="2"/>
            <a:r>
              <a:rPr lang="en-US" sz="2000" dirty="0" smtClean="0"/>
              <a:t>Path finder retry algorithm </a:t>
            </a:r>
            <a:r>
              <a:rPr lang="en-US" sz="1800" dirty="0" smtClean="0"/>
              <a:t>(seconds + downstream delay)</a:t>
            </a:r>
            <a:endParaRPr lang="en-US" sz="2000" dirty="0" smtClean="0"/>
          </a:p>
          <a:p>
            <a:pPr lvl="2"/>
            <a:r>
              <a:rPr lang="en-US" sz="2000" dirty="0" smtClean="0"/>
              <a:t>Aggregation of results </a:t>
            </a:r>
            <a:r>
              <a:rPr lang="en-US" sz="1800" dirty="0" smtClean="0"/>
              <a:t>(</a:t>
            </a:r>
            <a:r>
              <a:rPr lang="en-US" sz="1800" dirty="0" err="1" smtClean="0"/>
              <a:t>subsecond</a:t>
            </a:r>
            <a:r>
              <a:rPr lang="en-US" sz="1800" dirty="0" smtClean="0"/>
              <a:t>)</a:t>
            </a:r>
          </a:p>
          <a:p>
            <a:pPr lvl="1"/>
            <a:r>
              <a:rPr lang="en-US" sz="2400" dirty="0" err="1" smtClean="0"/>
              <a:t>uPA</a:t>
            </a:r>
            <a:r>
              <a:rPr lang="en-US" sz="2400" dirty="0" smtClean="0"/>
              <a:t>:</a:t>
            </a:r>
          </a:p>
          <a:p>
            <a:pPr lvl="2"/>
            <a:r>
              <a:rPr lang="en-US" sz="2000" dirty="0" smtClean="0"/>
              <a:t>Most time spend in the NRM – depends on operation: Reserve, Commit, Provision, Release, Terminate, Query </a:t>
            </a:r>
            <a:r>
              <a:rPr lang="en-US" sz="1800" dirty="0" smtClean="0"/>
              <a:t>(ranges from seconds to minute(s))</a:t>
            </a:r>
          </a:p>
          <a:p>
            <a:pPr marL="342900" lvl="2" indent="-342900">
              <a:buFont typeface="Times" panose="02020603050405020304" pitchFamily="18" charset="0"/>
              <a:buChar char="•"/>
            </a:pPr>
            <a:r>
              <a:rPr lang="en-US" sz="2800" dirty="0" smtClean="0"/>
              <a:t>Control plane latency </a:t>
            </a:r>
            <a:r>
              <a:rPr lang="en-US" sz="1800" dirty="0"/>
              <a:t>(</a:t>
            </a:r>
            <a:r>
              <a:rPr lang="en-US" sz="1800" dirty="0" err="1"/>
              <a:t>subsecond</a:t>
            </a:r>
            <a:r>
              <a:rPr lang="en-US" sz="1800" dirty="0" smtClean="0"/>
              <a:t>)</a:t>
            </a:r>
            <a:endParaRPr lang="en-US" sz="2800" dirty="0" smtClean="0"/>
          </a:p>
          <a:p>
            <a:pPr marL="342900" lvl="2" indent="-342900">
              <a:buFont typeface="Times" panose="02020603050405020304" pitchFamily="18" charset="0"/>
              <a:buChar char="•"/>
            </a:pPr>
            <a:r>
              <a:rPr lang="en-US" sz="2800" dirty="0" smtClean="0"/>
              <a:t>NSA message processing time </a:t>
            </a:r>
            <a:r>
              <a:rPr lang="en-US" sz="1800" dirty="0" smtClean="0"/>
              <a:t>(</a:t>
            </a:r>
            <a:r>
              <a:rPr lang="en-US" sz="1800" dirty="0" err="1"/>
              <a:t>subsecond</a:t>
            </a:r>
            <a:r>
              <a:rPr lang="en-US" sz="1800" dirty="0" smtClean="0"/>
              <a:t>)</a:t>
            </a:r>
            <a:endParaRPr lang="en-US" sz="18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3</a:t>
            </a:fld>
            <a:endParaRPr lang="en-US" altLang="ja-JP"/>
          </a:p>
        </p:txBody>
      </p:sp>
    </p:spTree>
    <p:extLst>
      <p:ext uri="{BB962C8B-B14F-4D97-AF65-F5344CB8AC3E}">
        <p14:creationId xmlns:p14="http://schemas.microsoft.com/office/powerpoint/2010/main" val="12515598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time is spent</a:t>
            </a:r>
            <a:endParaRPr lang="en-US" dirty="0"/>
          </a:p>
        </p:txBody>
      </p:sp>
      <p:sp>
        <p:nvSpPr>
          <p:cNvPr id="3" name="Content Placeholder 2"/>
          <p:cNvSpPr>
            <a:spLocks noGrp="1"/>
          </p:cNvSpPr>
          <p:nvPr>
            <p:ph idx="1"/>
          </p:nvPr>
        </p:nvSpPr>
        <p:spPr/>
        <p:txBody>
          <a:bodyPr/>
          <a:lstStyle/>
          <a:p>
            <a:pPr marL="0" indent="0">
              <a:buNone/>
            </a:pPr>
            <a:r>
              <a:rPr lang="en-US" sz="2800" dirty="0" smtClean="0"/>
              <a:t>Depends on:</a:t>
            </a:r>
          </a:p>
          <a:p>
            <a:r>
              <a:rPr lang="en-US" sz="2800" dirty="0" smtClean="0"/>
              <a:t>NSA implementation (</a:t>
            </a:r>
            <a:r>
              <a:rPr lang="en-US" sz="2800" dirty="0"/>
              <a:t>can vary much)</a:t>
            </a:r>
          </a:p>
          <a:p>
            <a:r>
              <a:rPr lang="en-US" sz="2800" dirty="0" smtClean="0"/>
              <a:t>Latency between NSAs</a:t>
            </a:r>
          </a:p>
          <a:p>
            <a:r>
              <a:rPr lang="en-US" sz="2800" dirty="0" smtClean="0"/>
              <a:t>NSI infrastructure deployment type:</a:t>
            </a:r>
          </a:p>
          <a:p>
            <a:pPr lvl="1"/>
            <a:r>
              <a:rPr lang="en-US" sz="2400" dirty="0" smtClean="0"/>
              <a:t>Tree: slowest branch in tree</a:t>
            </a:r>
          </a:p>
          <a:p>
            <a:pPr lvl="2"/>
            <a:r>
              <a:rPr lang="en-US" sz="2000" dirty="0" smtClean="0"/>
              <a:t>1 </a:t>
            </a:r>
            <a:r>
              <a:rPr lang="en-US" sz="2000" dirty="0" err="1" smtClean="0"/>
              <a:t>uRA</a:t>
            </a:r>
            <a:r>
              <a:rPr lang="en-US" sz="2000" dirty="0" smtClean="0"/>
              <a:t> + X * Aggregators + 1 </a:t>
            </a:r>
            <a:r>
              <a:rPr lang="en-US" sz="2000" dirty="0" err="1" smtClean="0"/>
              <a:t>uPA</a:t>
            </a:r>
            <a:endParaRPr lang="en-US" sz="2000" dirty="0" smtClean="0"/>
          </a:p>
          <a:p>
            <a:pPr lvl="1"/>
            <a:r>
              <a:rPr lang="en-US" sz="2400" dirty="0" smtClean="0"/>
              <a:t>Chain</a:t>
            </a:r>
          </a:p>
          <a:p>
            <a:pPr lvl="2"/>
            <a:r>
              <a:rPr lang="en-US" sz="2000" dirty="0" smtClean="0"/>
              <a:t>1 </a:t>
            </a:r>
            <a:r>
              <a:rPr lang="en-US" sz="2000" dirty="0" err="1" smtClean="0"/>
              <a:t>uRA</a:t>
            </a:r>
            <a:r>
              <a:rPr lang="en-US" sz="2000" dirty="0" smtClean="0"/>
              <a:t> + X * (Aggregator + </a:t>
            </a:r>
            <a:r>
              <a:rPr lang="en-US" sz="2000" dirty="0" err="1" smtClean="0"/>
              <a:t>uPA</a:t>
            </a:r>
            <a:r>
              <a:rPr lang="en-US" sz="2000" dirty="0" smtClean="0"/>
              <a:t>)</a:t>
            </a:r>
          </a:p>
          <a:p>
            <a:pPr marL="0" indent="0">
              <a:buNone/>
            </a:pPr>
            <a:r>
              <a:rPr lang="en-US" sz="2000" dirty="0"/>
              <a:t> </a:t>
            </a:r>
            <a:r>
              <a:rPr lang="en-US" sz="2000" dirty="0" smtClean="0"/>
              <a:t>    X equals 1 or more</a:t>
            </a:r>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4</a:t>
            </a:fld>
            <a:endParaRPr lang="en-US" altLang="ja-JP"/>
          </a:p>
        </p:txBody>
      </p:sp>
    </p:spTree>
    <p:extLst>
      <p:ext uri="{BB962C8B-B14F-4D97-AF65-F5344CB8AC3E}">
        <p14:creationId xmlns:p14="http://schemas.microsoft.com/office/powerpoint/2010/main" val="38155021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US"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5</a:t>
            </a:fld>
            <a:endParaRPr lang="en-US" altLang="ja-JP"/>
          </a:p>
        </p:txBody>
      </p:sp>
      <p:grpSp>
        <p:nvGrpSpPr>
          <p:cNvPr id="5" name="Group 1"/>
          <p:cNvGrpSpPr>
            <a:grpSpLocks/>
          </p:cNvGrpSpPr>
          <p:nvPr/>
        </p:nvGrpSpPr>
        <p:grpSpPr bwMode="auto">
          <a:xfrm>
            <a:off x="2266950" y="2589213"/>
            <a:ext cx="706438" cy="352425"/>
            <a:chOff x="985001" y="3263944"/>
            <a:chExt cx="1438482" cy="1053094"/>
          </a:xfrm>
        </p:grpSpPr>
        <p:sp>
          <p:nvSpPr>
            <p:cNvPr id="6" name="Rectangle 19"/>
            <p:cNvSpPr>
              <a:spLocks noChangeArrowheads="1"/>
            </p:cNvSpPr>
            <p:nvPr/>
          </p:nvSpPr>
          <p:spPr bwMode="auto">
            <a:xfrm>
              <a:off x="1127398" y="3263944"/>
              <a:ext cx="1142951" cy="1053094"/>
            </a:xfrm>
            <a:prstGeom prst="rect">
              <a:avLst/>
            </a:prstGeom>
            <a:solidFill>
              <a:schemeClr val="accent1"/>
            </a:solidFill>
            <a:ln w="9525">
              <a:solidFill>
                <a:schemeClr val="tx1"/>
              </a:solidFill>
              <a:round/>
              <a:headEnd/>
              <a:tailEnd/>
            </a:ln>
          </p:spPr>
          <p:txBody>
            <a:bodyPr/>
            <a:lstStyle/>
            <a:p>
              <a:endParaRPr lang="en-US" sz="1800"/>
            </a:p>
          </p:txBody>
        </p:sp>
        <p:sp>
          <p:nvSpPr>
            <p:cNvPr id="7" name="TextBox 20"/>
            <p:cNvSpPr txBox="1">
              <a:spLocks noChangeArrowheads="1"/>
            </p:cNvSpPr>
            <p:nvPr/>
          </p:nvSpPr>
          <p:spPr bwMode="auto">
            <a:xfrm>
              <a:off x="985001" y="3461924"/>
              <a:ext cx="1438482" cy="82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uRA</a:t>
              </a:r>
            </a:p>
          </p:txBody>
        </p:sp>
      </p:grpSp>
      <p:grpSp>
        <p:nvGrpSpPr>
          <p:cNvPr id="8" name="Group 1"/>
          <p:cNvGrpSpPr>
            <a:grpSpLocks/>
          </p:cNvGrpSpPr>
          <p:nvPr/>
        </p:nvGrpSpPr>
        <p:grpSpPr bwMode="auto">
          <a:xfrm>
            <a:off x="2513013" y="4841875"/>
            <a:ext cx="708025" cy="352425"/>
            <a:chOff x="985001" y="3357044"/>
            <a:chExt cx="1438482" cy="1053094"/>
          </a:xfrm>
        </p:grpSpPr>
        <p:sp>
          <p:nvSpPr>
            <p:cNvPr id="9" name="Rectangle 19"/>
            <p:cNvSpPr>
              <a:spLocks noChangeArrowheads="1"/>
            </p:cNvSpPr>
            <p:nvPr/>
          </p:nvSpPr>
          <p:spPr bwMode="auto">
            <a:xfrm>
              <a:off x="1127397" y="3357044"/>
              <a:ext cx="1142951" cy="1053094"/>
            </a:xfrm>
            <a:prstGeom prst="rect">
              <a:avLst/>
            </a:prstGeom>
            <a:solidFill>
              <a:schemeClr val="accent1"/>
            </a:solidFill>
            <a:ln w="9525">
              <a:solidFill>
                <a:schemeClr val="tx1"/>
              </a:solidFill>
              <a:round/>
              <a:headEnd/>
              <a:tailEnd/>
            </a:ln>
          </p:spPr>
          <p:txBody>
            <a:bodyPr/>
            <a:lstStyle/>
            <a:p>
              <a:endParaRPr lang="en-US" sz="1800"/>
            </a:p>
          </p:txBody>
        </p:sp>
        <p:sp>
          <p:nvSpPr>
            <p:cNvPr id="10" name="TextBox 20"/>
            <p:cNvSpPr txBox="1">
              <a:spLocks noChangeArrowheads="1"/>
            </p:cNvSpPr>
            <p:nvPr/>
          </p:nvSpPr>
          <p:spPr bwMode="auto">
            <a:xfrm>
              <a:off x="985001" y="3461924"/>
              <a:ext cx="1438482" cy="82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uPA</a:t>
              </a:r>
            </a:p>
          </p:txBody>
        </p:sp>
      </p:grpSp>
      <p:grpSp>
        <p:nvGrpSpPr>
          <p:cNvPr id="11" name="Group 6"/>
          <p:cNvGrpSpPr>
            <a:grpSpLocks/>
          </p:cNvGrpSpPr>
          <p:nvPr/>
        </p:nvGrpSpPr>
        <p:grpSpPr bwMode="auto">
          <a:xfrm>
            <a:off x="2501900" y="3751263"/>
            <a:ext cx="706438" cy="398462"/>
            <a:chOff x="2393942" y="4414096"/>
            <a:chExt cx="707064" cy="399420"/>
          </a:xfrm>
        </p:grpSpPr>
        <p:sp>
          <p:nvSpPr>
            <p:cNvPr id="12" name="Snip Same Side Corner Rectangle 11"/>
            <p:cNvSpPr/>
            <p:nvPr/>
          </p:nvSpPr>
          <p:spPr bwMode="auto">
            <a:xfrm>
              <a:off x="2478155" y="4414096"/>
              <a:ext cx="552940" cy="399420"/>
            </a:xfrm>
            <a:prstGeom prst="snip2Same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ea typeface="ＭＳ Ｐゴシック" pitchFamily="1" charset="-128"/>
              </a:endParaRPr>
            </a:p>
          </p:txBody>
        </p:sp>
        <p:sp>
          <p:nvSpPr>
            <p:cNvPr id="13" name="TextBox 20"/>
            <p:cNvSpPr txBox="1">
              <a:spLocks noChangeArrowheads="1"/>
            </p:cNvSpPr>
            <p:nvPr/>
          </p:nvSpPr>
          <p:spPr bwMode="auto">
            <a:xfrm>
              <a:off x="2393942" y="4462958"/>
              <a:ext cx="7070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dirty="0">
                  <a:solidFill>
                    <a:schemeClr val="bg1"/>
                  </a:solidFill>
                  <a:ea typeface="MS PGothic" charset="0"/>
                  <a:cs typeface="MS PGothic" charset="0"/>
                </a:rPr>
                <a:t>AG</a:t>
              </a:r>
            </a:p>
          </p:txBody>
        </p:sp>
      </p:grpSp>
      <p:cxnSp>
        <p:nvCxnSpPr>
          <p:cNvPr id="14" name="Straight Arrow Connector 13"/>
          <p:cNvCxnSpPr>
            <a:stCxn id="9" idx="0"/>
            <a:endCxn id="12" idx="1"/>
          </p:cNvCxnSpPr>
          <p:nvPr/>
        </p:nvCxnSpPr>
        <p:spPr bwMode="auto">
          <a:xfrm flipH="1" flipV="1">
            <a:off x="2863850" y="4149725"/>
            <a:ext cx="0" cy="692150"/>
          </a:xfrm>
          <a:prstGeom prst="straightConnector1">
            <a:avLst/>
          </a:prstGeom>
          <a:ln>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stCxn id="29" idx="1"/>
            <a:endCxn id="7" idx="3"/>
          </p:cNvCxnSpPr>
          <p:nvPr/>
        </p:nvCxnSpPr>
        <p:spPr bwMode="auto">
          <a:xfrm flipH="1">
            <a:off x="2973388" y="2792413"/>
            <a:ext cx="968375" cy="1587"/>
          </a:xfrm>
          <a:prstGeom prst="straightConnector1">
            <a:avLst/>
          </a:prstGeom>
          <a:ln>
            <a:headEnd type="arrow" w="med" len="med"/>
            <a:tailEnd type="none"/>
          </a:ln>
        </p:spPr>
        <p:style>
          <a:lnRef idx="3">
            <a:schemeClr val="accent1"/>
          </a:lnRef>
          <a:fillRef idx="0">
            <a:schemeClr val="accent1"/>
          </a:fillRef>
          <a:effectRef idx="2">
            <a:schemeClr val="accent1"/>
          </a:effectRef>
          <a:fontRef idx="minor">
            <a:schemeClr val="tx1"/>
          </a:fontRef>
        </p:style>
      </p:cxnSp>
      <p:grpSp>
        <p:nvGrpSpPr>
          <p:cNvPr id="16" name="Group 24"/>
          <p:cNvGrpSpPr>
            <a:grpSpLocks/>
          </p:cNvGrpSpPr>
          <p:nvPr/>
        </p:nvGrpSpPr>
        <p:grpSpPr bwMode="auto">
          <a:xfrm>
            <a:off x="2081213" y="5246688"/>
            <a:ext cx="1508125" cy="766762"/>
            <a:chOff x="1974056" y="5550923"/>
            <a:chExt cx="1507460" cy="768116"/>
          </a:xfrm>
        </p:grpSpPr>
        <p:sp>
          <p:nvSpPr>
            <p:cNvPr id="17" name="Cloud Callout 16"/>
            <p:cNvSpPr>
              <a:spLocks noChangeArrowheads="1"/>
            </p:cNvSpPr>
            <p:nvPr/>
          </p:nvSpPr>
          <p:spPr bwMode="auto">
            <a:xfrm>
              <a:off x="2099716" y="5550923"/>
              <a:ext cx="1331527" cy="768116"/>
            </a:xfrm>
            <a:prstGeom prst="cloudCallout">
              <a:avLst>
                <a:gd name="adj1" fmla="val -48333"/>
                <a:gd name="adj2" fmla="val -1204"/>
              </a:avLst>
            </a:prstGeom>
            <a:solidFill>
              <a:schemeClr val="accent1"/>
            </a:solidFill>
            <a:ln w="9525">
              <a:solidFill>
                <a:schemeClr val="tx1"/>
              </a:solidFill>
              <a:round/>
              <a:headEnd/>
              <a:tailEnd/>
            </a:ln>
          </p:spPr>
          <p:txBody>
            <a:bodyPr/>
            <a:lstStyle/>
            <a:p>
              <a:endParaRPr lang="en-US"/>
            </a:p>
          </p:txBody>
        </p:sp>
        <p:grpSp>
          <p:nvGrpSpPr>
            <p:cNvPr id="18" name="Group 20"/>
            <p:cNvGrpSpPr>
              <a:grpSpLocks/>
            </p:cNvGrpSpPr>
            <p:nvPr/>
          </p:nvGrpSpPr>
          <p:grpSpPr bwMode="auto">
            <a:xfrm>
              <a:off x="1974056" y="5796719"/>
              <a:ext cx="300082" cy="276999"/>
              <a:chOff x="5774027" y="4557491"/>
              <a:chExt cx="300082" cy="276999"/>
            </a:xfrm>
          </p:grpSpPr>
          <p:sp>
            <p:nvSpPr>
              <p:cNvPr id="22" name="Oval 17"/>
              <p:cNvSpPr>
                <a:spLocks noChangeArrowheads="1"/>
              </p:cNvSpPr>
              <p:nvPr/>
            </p:nvSpPr>
            <p:spPr bwMode="auto">
              <a:xfrm>
                <a:off x="5776775" y="4577974"/>
                <a:ext cx="276548" cy="256039"/>
              </a:xfrm>
              <a:prstGeom prst="ellipse">
                <a:avLst/>
              </a:prstGeom>
              <a:solidFill>
                <a:schemeClr val="bg1"/>
              </a:solidFill>
              <a:ln w="9525">
                <a:solidFill>
                  <a:schemeClr val="tx1"/>
                </a:solidFill>
                <a:round/>
                <a:headEnd/>
                <a:tailEnd/>
              </a:ln>
            </p:spPr>
            <p:txBody>
              <a:bodyPr/>
              <a:lstStyle/>
              <a:p>
                <a:endParaRPr lang="en-US" sz="800"/>
              </a:p>
            </p:txBody>
          </p:sp>
          <p:sp>
            <p:nvSpPr>
              <p:cNvPr id="23" name="TextBox 19"/>
              <p:cNvSpPr txBox="1">
                <a:spLocks noChangeArrowheads="1"/>
              </p:cNvSpPr>
              <p:nvPr/>
            </p:nvSpPr>
            <p:spPr bwMode="auto">
              <a:xfrm>
                <a:off x="5774027" y="4557491"/>
                <a:ext cx="3000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t>
                </a:r>
              </a:p>
            </p:txBody>
          </p:sp>
        </p:grpSp>
        <p:grpSp>
          <p:nvGrpSpPr>
            <p:cNvPr id="19" name="Group 54"/>
            <p:cNvGrpSpPr>
              <a:grpSpLocks/>
            </p:cNvGrpSpPr>
            <p:nvPr/>
          </p:nvGrpSpPr>
          <p:grpSpPr bwMode="auto">
            <a:xfrm>
              <a:off x="3184182" y="5775013"/>
              <a:ext cx="297334" cy="276999"/>
              <a:chOff x="5776775" y="4557491"/>
              <a:chExt cx="297334" cy="276999"/>
            </a:xfrm>
          </p:grpSpPr>
          <p:sp>
            <p:nvSpPr>
              <p:cNvPr id="20" name="Oval 55"/>
              <p:cNvSpPr>
                <a:spLocks noChangeArrowheads="1"/>
              </p:cNvSpPr>
              <p:nvPr/>
            </p:nvSpPr>
            <p:spPr bwMode="auto">
              <a:xfrm>
                <a:off x="5776775" y="4577974"/>
                <a:ext cx="276548" cy="256039"/>
              </a:xfrm>
              <a:prstGeom prst="ellipse">
                <a:avLst/>
              </a:prstGeom>
              <a:solidFill>
                <a:schemeClr val="bg1"/>
              </a:solidFill>
              <a:ln w="9525">
                <a:solidFill>
                  <a:schemeClr val="tx1"/>
                </a:solidFill>
                <a:round/>
                <a:headEnd/>
                <a:tailEnd/>
              </a:ln>
            </p:spPr>
            <p:txBody>
              <a:bodyPr/>
              <a:lstStyle/>
              <a:p>
                <a:endParaRPr lang="en-US" sz="800"/>
              </a:p>
            </p:txBody>
          </p:sp>
          <p:sp>
            <p:nvSpPr>
              <p:cNvPr id="21" name="TextBox 56"/>
              <p:cNvSpPr txBox="1">
                <a:spLocks noChangeArrowheads="1"/>
              </p:cNvSpPr>
              <p:nvPr/>
            </p:nvSpPr>
            <p:spPr bwMode="auto">
              <a:xfrm>
                <a:off x="5786801" y="4557491"/>
                <a:ext cx="2873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B</a:t>
                </a:r>
              </a:p>
            </p:txBody>
          </p:sp>
        </p:grpSp>
      </p:grpSp>
      <p:grpSp>
        <p:nvGrpSpPr>
          <p:cNvPr id="24" name="Group 1"/>
          <p:cNvGrpSpPr>
            <a:grpSpLocks/>
          </p:cNvGrpSpPr>
          <p:nvPr/>
        </p:nvGrpSpPr>
        <p:grpSpPr bwMode="auto">
          <a:xfrm>
            <a:off x="4335463" y="4840288"/>
            <a:ext cx="706437" cy="352425"/>
            <a:chOff x="985001" y="3357044"/>
            <a:chExt cx="1438482" cy="1053094"/>
          </a:xfrm>
        </p:grpSpPr>
        <p:sp>
          <p:nvSpPr>
            <p:cNvPr id="25" name="Rectangle 19"/>
            <p:cNvSpPr>
              <a:spLocks noChangeArrowheads="1"/>
            </p:cNvSpPr>
            <p:nvPr/>
          </p:nvSpPr>
          <p:spPr bwMode="auto">
            <a:xfrm>
              <a:off x="1127397" y="3357044"/>
              <a:ext cx="1142951" cy="1053094"/>
            </a:xfrm>
            <a:prstGeom prst="rect">
              <a:avLst/>
            </a:prstGeom>
            <a:solidFill>
              <a:schemeClr val="accent1"/>
            </a:solidFill>
            <a:ln w="9525">
              <a:solidFill>
                <a:schemeClr val="tx1"/>
              </a:solidFill>
              <a:round/>
              <a:headEnd/>
              <a:tailEnd/>
            </a:ln>
          </p:spPr>
          <p:txBody>
            <a:bodyPr/>
            <a:lstStyle/>
            <a:p>
              <a:endParaRPr lang="en-US" sz="1800"/>
            </a:p>
          </p:txBody>
        </p:sp>
        <p:sp>
          <p:nvSpPr>
            <p:cNvPr id="26" name="TextBox 20"/>
            <p:cNvSpPr txBox="1">
              <a:spLocks noChangeArrowheads="1"/>
            </p:cNvSpPr>
            <p:nvPr/>
          </p:nvSpPr>
          <p:spPr bwMode="auto">
            <a:xfrm>
              <a:off x="985001" y="3461924"/>
              <a:ext cx="1438482" cy="82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uPA</a:t>
              </a:r>
            </a:p>
          </p:txBody>
        </p:sp>
      </p:grpSp>
      <p:grpSp>
        <p:nvGrpSpPr>
          <p:cNvPr id="27" name="Group 59"/>
          <p:cNvGrpSpPr>
            <a:grpSpLocks/>
          </p:cNvGrpSpPr>
          <p:nvPr/>
        </p:nvGrpSpPr>
        <p:grpSpPr bwMode="auto">
          <a:xfrm>
            <a:off x="3941763" y="2605088"/>
            <a:ext cx="708025" cy="398462"/>
            <a:chOff x="2393942" y="4414096"/>
            <a:chExt cx="707064" cy="399420"/>
          </a:xfrm>
        </p:grpSpPr>
        <p:sp>
          <p:nvSpPr>
            <p:cNvPr id="28" name="Snip Same Side Corner Rectangle 27"/>
            <p:cNvSpPr/>
            <p:nvPr/>
          </p:nvSpPr>
          <p:spPr bwMode="auto">
            <a:xfrm>
              <a:off x="2477965" y="4414096"/>
              <a:ext cx="553286" cy="399420"/>
            </a:xfrm>
            <a:prstGeom prst="snip2Same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ea typeface="ＭＳ Ｐゴシック" pitchFamily="1" charset="-128"/>
              </a:endParaRPr>
            </a:p>
          </p:txBody>
        </p:sp>
        <p:sp>
          <p:nvSpPr>
            <p:cNvPr id="29" name="TextBox 20"/>
            <p:cNvSpPr txBox="1">
              <a:spLocks noChangeArrowheads="1"/>
            </p:cNvSpPr>
            <p:nvPr/>
          </p:nvSpPr>
          <p:spPr bwMode="auto">
            <a:xfrm>
              <a:off x="2393942" y="4462958"/>
              <a:ext cx="7070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AG</a:t>
              </a:r>
            </a:p>
          </p:txBody>
        </p:sp>
      </p:grpSp>
      <p:cxnSp>
        <p:nvCxnSpPr>
          <p:cNvPr id="30" name="Straight Arrow Connector 29"/>
          <p:cNvCxnSpPr>
            <a:stCxn id="25" idx="0"/>
            <a:endCxn id="67" idx="1"/>
          </p:cNvCxnSpPr>
          <p:nvPr/>
        </p:nvCxnSpPr>
        <p:spPr bwMode="auto">
          <a:xfrm flipV="1">
            <a:off x="4686300" y="4144963"/>
            <a:ext cx="922338" cy="695325"/>
          </a:xfrm>
          <a:prstGeom prst="straightConnector1">
            <a:avLst/>
          </a:prstGeom>
          <a:ln>
            <a:headEnd type="arrow" w="med" len="med"/>
            <a:tailEnd type="none"/>
          </a:ln>
        </p:spPr>
        <p:style>
          <a:lnRef idx="3">
            <a:schemeClr val="accent1"/>
          </a:lnRef>
          <a:fillRef idx="0">
            <a:schemeClr val="accent1"/>
          </a:fillRef>
          <a:effectRef idx="2">
            <a:schemeClr val="accent1"/>
          </a:effectRef>
          <a:fontRef idx="minor">
            <a:schemeClr val="tx1"/>
          </a:fontRef>
        </p:style>
      </p:cxnSp>
      <p:grpSp>
        <p:nvGrpSpPr>
          <p:cNvPr id="31" name="Group 25"/>
          <p:cNvGrpSpPr>
            <a:grpSpLocks/>
          </p:cNvGrpSpPr>
          <p:nvPr/>
        </p:nvGrpSpPr>
        <p:grpSpPr bwMode="auto">
          <a:xfrm>
            <a:off x="3903663" y="5245100"/>
            <a:ext cx="1508125" cy="768350"/>
            <a:chOff x="3796065" y="5549693"/>
            <a:chExt cx="1507460" cy="768116"/>
          </a:xfrm>
        </p:grpSpPr>
        <p:sp>
          <p:nvSpPr>
            <p:cNvPr id="32" name="Cloud Callout 66"/>
            <p:cNvSpPr>
              <a:spLocks noChangeArrowheads="1"/>
            </p:cNvSpPr>
            <p:nvPr/>
          </p:nvSpPr>
          <p:spPr bwMode="auto">
            <a:xfrm>
              <a:off x="3921725" y="5549693"/>
              <a:ext cx="1331527" cy="768116"/>
            </a:xfrm>
            <a:prstGeom prst="cloudCallout">
              <a:avLst>
                <a:gd name="adj1" fmla="val -48333"/>
                <a:gd name="adj2" fmla="val -1204"/>
              </a:avLst>
            </a:prstGeom>
            <a:solidFill>
              <a:schemeClr val="accent1"/>
            </a:solidFill>
            <a:ln w="9525">
              <a:solidFill>
                <a:schemeClr val="tx1"/>
              </a:solidFill>
              <a:round/>
              <a:headEnd/>
              <a:tailEnd/>
            </a:ln>
          </p:spPr>
          <p:txBody>
            <a:bodyPr/>
            <a:lstStyle/>
            <a:p>
              <a:endParaRPr lang="en-US"/>
            </a:p>
          </p:txBody>
        </p:sp>
        <p:grpSp>
          <p:nvGrpSpPr>
            <p:cNvPr id="33" name="Group 67"/>
            <p:cNvGrpSpPr>
              <a:grpSpLocks/>
            </p:cNvGrpSpPr>
            <p:nvPr/>
          </p:nvGrpSpPr>
          <p:grpSpPr bwMode="auto">
            <a:xfrm>
              <a:off x="3796065" y="5785247"/>
              <a:ext cx="300082" cy="276999"/>
              <a:chOff x="5774027" y="4557491"/>
              <a:chExt cx="300082" cy="276999"/>
            </a:xfrm>
          </p:grpSpPr>
          <p:sp>
            <p:nvSpPr>
              <p:cNvPr id="37" name="Oval 68"/>
              <p:cNvSpPr>
                <a:spLocks noChangeArrowheads="1"/>
              </p:cNvSpPr>
              <p:nvPr/>
            </p:nvSpPr>
            <p:spPr bwMode="auto">
              <a:xfrm>
                <a:off x="5776775" y="4577974"/>
                <a:ext cx="276548" cy="256039"/>
              </a:xfrm>
              <a:prstGeom prst="ellipse">
                <a:avLst/>
              </a:prstGeom>
              <a:solidFill>
                <a:schemeClr val="bg1"/>
              </a:solidFill>
              <a:ln w="9525">
                <a:solidFill>
                  <a:schemeClr val="tx1"/>
                </a:solidFill>
                <a:round/>
                <a:headEnd/>
                <a:tailEnd/>
              </a:ln>
            </p:spPr>
            <p:txBody>
              <a:bodyPr/>
              <a:lstStyle/>
              <a:p>
                <a:endParaRPr lang="en-US" sz="800"/>
              </a:p>
            </p:txBody>
          </p:sp>
          <p:sp>
            <p:nvSpPr>
              <p:cNvPr id="38" name="TextBox 69"/>
              <p:cNvSpPr txBox="1">
                <a:spLocks noChangeArrowheads="1"/>
              </p:cNvSpPr>
              <p:nvPr/>
            </p:nvSpPr>
            <p:spPr bwMode="auto">
              <a:xfrm>
                <a:off x="5774027" y="4557491"/>
                <a:ext cx="3000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C</a:t>
                </a:r>
              </a:p>
            </p:txBody>
          </p:sp>
        </p:grpSp>
        <p:grpSp>
          <p:nvGrpSpPr>
            <p:cNvPr id="34" name="Group 70"/>
            <p:cNvGrpSpPr>
              <a:grpSpLocks/>
            </p:cNvGrpSpPr>
            <p:nvPr/>
          </p:nvGrpSpPr>
          <p:grpSpPr bwMode="auto">
            <a:xfrm>
              <a:off x="5006191" y="5773783"/>
              <a:ext cx="297334" cy="276999"/>
              <a:chOff x="5776775" y="4557491"/>
              <a:chExt cx="297334" cy="276999"/>
            </a:xfrm>
          </p:grpSpPr>
          <p:sp>
            <p:nvSpPr>
              <p:cNvPr id="35" name="Oval 71"/>
              <p:cNvSpPr>
                <a:spLocks noChangeArrowheads="1"/>
              </p:cNvSpPr>
              <p:nvPr/>
            </p:nvSpPr>
            <p:spPr bwMode="auto">
              <a:xfrm>
                <a:off x="5776775" y="4577974"/>
                <a:ext cx="276548" cy="256039"/>
              </a:xfrm>
              <a:prstGeom prst="ellipse">
                <a:avLst/>
              </a:prstGeom>
              <a:solidFill>
                <a:schemeClr val="bg1"/>
              </a:solidFill>
              <a:ln w="9525">
                <a:solidFill>
                  <a:schemeClr val="tx1"/>
                </a:solidFill>
                <a:round/>
                <a:headEnd/>
                <a:tailEnd/>
              </a:ln>
            </p:spPr>
            <p:txBody>
              <a:bodyPr/>
              <a:lstStyle/>
              <a:p>
                <a:endParaRPr lang="en-US" sz="800"/>
              </a:p>
            </p:txBody>
          </p:sp>
          <p:sp>
            <p:nvSpPr>
              <p:cNvPr id="36" name="TextBox 72"/>
              <p:cNvSpPr txBox="1">
                <a:spLocks noChangeArrowheads="1"/>
              </p:cNvSpPr>
              <p:nvPr/>
            </p:nvSpPr>
            <p:spPr bwMode="auto">
              <a:xfrm>
                <a:off x="5778310" y="4557491"/>
                <a:ext cx="29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D</a:t>
                </a:r>
              </a:p>
            </p:txBody>
          </p:sp>
        </p:grpSp>
      </p:grpSp>
      <p:cxnSp>
        <p:nvCxnSpPr>
          <p:cNvPr id="39" name="Straight Connector 23"/>
          <p:cNvCxnSpPr>
            <a:cxnSpLocks noChangeShapeType="1"/>
            <a:stCxn id="20" idx="6"/>
            <a:endCxn id="38" idx="1"/>
          </p:cNvCxnSpPr>
          <p:nvPr/>
        </p:nvCxnSpPr>
        <p:spPr bwMode="auto">
          <a:xfrm>
            <a:off x="3568700" y="5618163"/>
            <a:ext cx="3349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grpSp>
        <p:nvGrpSpPr>
          <p:cNvPr id="40" name="Group 1"/>
          <p:cNvGrpSpPr>
            <a:grpSpLocks/>
          </p:cNvGrpSpPr>
          <p:nvPr/>
        </p:nvGrpSpPr>
        <p:grpSpPr bwMode="auto">
          <a:xfrm>
            <a:off x="6154738" y="4837113"/>
            <a:ext cx="708025" cy="352425"/>
            <a:chOff x="985001" y="3357044"/>
            <a:chExt cx="1438482" cy="1053094"/>
          </a:xfrm>
        </p:grpSpPr>
        <p:sp>
          <p:nvSpPr>
            <p:cNvPr id="41" name="Rectangle 19"/>
            <p:cNvSpPr>
              <a:spLocks noChangeArrowheads="1"/>
            </p:cNvSpPr>
            <p:nvPr/>
          </p:nvSpPr>
          <p:spPr bwMode="auto">
            <a:xfrm>
              <a:off x="1127397" y="3357044"/>
              <a:ext cx="1142951" cy="1053094"/>
            </a:xfrm>
            <a:prstGeom prst="rect">
              <a:avLst/>
            </a:prstGeom>
            <a:solidFill>
              <a:schemeClr val="accent1"/>
            </a:solidFill>
            <a:ln w="9525">
              <a:solidFill>
                <a:schemeClr val="tx1"/>
              </a:solidFill>
              <a:round/>
              <a:headEnd/>
              <a:tailEnd/>
            </a:ln>
          </p:spPr>
          <p:txBody>
            <a:bodyPr/>
            <a:lstStyle/>
            <a:p>
              <a:endParaRPr lang="en-US" sz="1800"/>
            </a:p>
          </p:txBody>
        </p:sp>
        <p:sp>
          <p:nvSpPr>
            <p:cNvPr id="42" name="TextBox 20"/>
            <p:cNvSpPr txBox="1">
              <a:spLocks noChangeArrowheads="1"/>
            </p:cNvSpPr>
            <p:nvPr/>
          </p:nvSpPr>
          <p:spPr bwMode="auto">
            <a:xfrm>
              <a:off x="985001" y="3461924"/>
              <a:ext cx="1438482" cy="82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dirty="0" err="1">
                  <a:solidFill>
                    <a:schemeClr val="bg1"/>
                  </a:solidFill>
                  <a:ea typeface="MS PGothic" charset="0"/>
                  <a:cs typeface="MS PGothic" charset="0"/>
                </a:rPr>
                <a:t>uPA</a:t>
              </a:r>
              <a:endParaRPr lang="en-US" sz="1200" dirty="0">
                <a:solidFill>
                  <a:schemeClr val="bg1"/>
                </a:solidFill>
                <a:ea typeface="MS PGothic" charset="0"/>
                <a:cs typeface="MS PGothic" charset="0"/>
              </a:endParaRPr>
            </a:p>
          </p:txBody>
        </p:sp>
      </p:grpSp>
      <p:grpSp>
        <p:nvGrpSpPr>
          <p:cNvPr id="43" name="Group 86"/>
          <p:cNvGrpSpPr>
            <a:grpSpLocks/>
          </p:cNvGrpSpPr>
          <p:nvPr/>
        </p:nvGrpSpPr>
        <p:grpSpPr bwMode="auto">
          <a:xfrm>
            <a:off x="5726113" y="5241925"/>
            <a:ext cx="1504950" cy="768350"/>
            <a:chOff x="3798813" y="5549693"/>
            <a:chExt cx="1504712" cy="768116"/>
          </a:xfrm>
        </p:grpSpPr>
        <p:sp>
          <p:nvSpPr>
            <p:cNvPr id="44" name="Cloud Callout 87"/>
            <p:cNvSpPr>
              <a:spLocks noChangeArrowheads="1"/>
            </p:cNvSpPr>
            <p:nvPr/>
          </p:nvSpPr>
          <p:spPr bwMode="auto">
            <a:xfrm>
              <a:off x="3921725" y="5549693"/>
              <a:ext cx="1331527" cy="768116"/>
            </a:xfrm>
            <a:prstGeom prst="cloudCallout">
              <a:avLst>
                <a:gd name="adj1" fmla="val -48333"/>
                <a:gd name="adj2" fmla="val -1204"/>
              </a:avLst>
            </a:prstGeom>
            <a:solidFill>
              <a:schemeClr val="accent1"/>
            </a:solidFill>
            <a:ln w="9525">
              <a:solidFill>
                <a:schemeClr val="tx1"/>
              </a:solidFill>
              <a:round/>
              <a:headEnd/>
              <a:tailEnd/>
            </a:ln>
          </p:spPr>
          <p:txBody>
            <a:bodyPr/>
            <a:lstStyle/>
            <a:p>
              <a:endParaRPr lang="en-US"/>
            </a:p>
          </p:txBody>
        </p:sp>
        <p:grpSp>
          <p:nvGrpSpPr>
            <p:cNvPr id="45" name="Group 88"/>
            <p:cNvGrpSpPr>
              <a:grpSpLocks/>
            </p:cNvGrpSpPr>
            <p:nvPr/>
          </p:nvGrpSpPr>
          <p:grpSpPr bwMode="auto">
            <a:xfrm>
              <a:off x="3798813" y="5785247"/>
              <a:ext cx="297334" cy="276999"/>
              <a:chOff x="5776775" y="4557491"/>
              <a:chExt cx="297334" cy="276999"/>
            </a:xfrm>
          </p:grpSpPr>
          <p:sp>
            <p:nvSpPr>
              <p:cNvPr id="49" name="Oval 92"/>
              <p:cNvSpPr>
                <a:spLocks noChangeArrowheads="1"/>
              </p:cNvSpPr>
              <p:nvPr/>
            </p:nvSpPr>
            <p:spPr bwMode="auto">
              <a:xfrm>
                <a:off x="5776775" y="4577974"/>
                <a:ext cx="276548" cy="256039"/>
              </a:xfrm>
              <a:prstGeom prst="ellipse">
                <a:avLst/>
              </a:prstGeom>
              <a:solidFill>
                <a:schemeClr val="bg1"/>
              </a:solidFill>
              <a:ln w="9525">
                <a:solidFill>
                  <a:schemeClr val="tx1"/>
                </a:solidFill>
                <a:round/>
                <a:headEnd/>
                <a:tailEnd/>
              </a:ln>
            </p:spPr>
            <p:txBody>
              <a:bodyPr/>
              <a:lstStyle/>
              <a:p>
                <a:endParaRPr lang="en-US" sz="800"/>
              </a:p>
            </p:txBody>
          </p:sp>
          <p:sp>
            <p:nvSpPr>
              <p:cNvPr id="50" name="TextBox 93"/>
              <p:cNvSpPr txBox="1">
                <a:spLocks noChangeArrowheads="1"/>
              </p:cNvSpPr>
              <p:nvPr/>
            </p:nvSpPr>
            <p:spPr bwMode="auto">
              <a:xfrm>
                <a:off x="5786801" y="4557491"/>
                <a:ext cx="2873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E</a:t>
                </a:r>
              </a:p>
            </p:txBody>
          </p:sp>
        </p:grpSp>
        <p:grpSp>
          <p:nvGrpSpPr>
            <p:cNvPr id="46" name="Group 89"/>
            <p:cNvGrpSpPr>
              <a:grpSpLocks/>
            </p:cNvGrpSpPr>
            <p:nvPr/>
          </p:nvGrpSpPr>
          <p:grpSpPr bwMode="auto">
            <a:xfrm>
              <a:off x="5006191" y="5773783"/>
              <a:ext cx="297334" cy="276999"/>
              <a:chOff x="5776775" y="4557491"/>
              <a:chExt cx="297334" cy="276999"/>
            </a:xfrm>
          </p:grpSpPr>
          <p:sp>
            <p:nvSpPr>
              <p:cNvPr id="47" name="Oval 90"/>
              <p:cNvSpPr>
                <a:spLocks noChangeArrowheads="1"/>
              </p:cNvSpPr>
              <p:nvPr/>
            </p:nvSpPr>
            <p:spPr bwMode="auto">
              <a:xfrm>
                <a:off x="5776775" y="4577974"/>
                <a:ext cx="276548" cy="256039"/>
              </a:xfrm>
              <a:prstGeom prst="ellipse">
                <a:avLst/>
              </a:prstGeom>
              <a:solidFill>
                <a:schemeClr val="bg1"/>
              </a:solidFill>
              <a:ln w="9525">
                <a:solidFill>
                  <a:schemeClr val="tx1"/>
                </a:solidFill>
                <a:round/>
                <a:headEnd/>
                <a:tailEnd/>
              </a:ln>
            </p:spPr>
            <p:txBody>
              <a:bodyPr/>
              <a:lstStyle/>
              <a:p>
                <a:endParaRPr lang="en-US" sz="800"/>
              </a:p>
            </p:txBody>
          </p:sp>
          <p:sp>
            <p:nvSpPr>
              <p:cNvPr id="48" name="TextBox 91"/>
              <p:cNvSpPr txBox="1">
                <a:spLocks noChangeArrowheads="1"/>
              </p:cNvSpPr>
              <p:nvPr/>
            </p:nvSpPr>
            <p:spPr bwMode="auto">
              <a:xfrm>
                <a:off x="5795442" y="4557491"/>
                <a:ext cx="2786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F</a:t>
                </a:r>
              </a:p>
            </p:txBody>
          </p:sp>
        </p:grpSp>
      </p:grpSp>
      <p:cxnSp>
        <p:nvCxnSpPr>
          <p:cNvPr id="51" name="Straight Connector 94"/>
          <p:cNvCxnSpPr>
            <a:cxnSpLocks noChangeShapeType="1"/>
          </p:cNvCxnSpPr>
          <p:nvPr/>
        </p:nvCxnSpPr>
        <p:spPr bwMode="auto">
          <a:xfrm>
            <a:off x="5397500" y="5626100"/>
            <a:ext cx="3365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52" name="Straight Arrow Connector 51"/>
          <p:cNvCxnSpPr>
            <a:stCxn id="67" idx="3"/>
            <a:endCxn id="28" idx="1"/>
          </p:cNvCxnSpPr>
          <p:nvPr/>
        </p:nvCxnSpPr>
        <p:spPr bwMode="auto">
          <a:xfrm flipH="1" flipV="1">
            <a:off x="4303713" y="3003550"/>
            <a:ext cx="1304925" cy="742950"/>
          </a:xfrm>
          <a:prstGeom prst="straightConnector1">
            <a:avLst/>
          </a:prstGeom>
          <a:ln>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53" name="Straight Connector 105"/>
          <p:cNvCxnSpPr>
            <a:cxnSpLocks noChangeShapeType="1"/>
            <a:stCxn id="23" idx="3"/>
            <a:endCxn id="20" idx="2"/>
          </p:cNvCxnSpPr>
          <p:nvPr/>
        </p:nvCxnSpPr>
        <p:spPr bwMode="auto">
          <a:xfrm flipV="1">
            <a:off x="2381250" y="5618163"/>
            <a:ext cx="911225" cy="127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4" name="Straight Connector 109"/>
          <p:cNvCxnSpPr>
            <a:cxnSpLocks noChangeShapeType="1"/>
            <a:stCxn id="38" idx="3"/>
            <a:endCxn id="36" idx="1"/>
          </p:cNvCxnSpPr>
          <p:nvPr/>
        </p:nvCxnSpPr>
        <p:spPr bwMode="auto">
          <a:xfrm flipV="1">
            <a:off x="4203700" y="5607050"/>
            <a:ext cx="911225" cy="1111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5" name="Straight Connector 112"/>
          <p:cNvCxnSpPr>
            <a:cxnSpLocks noChangeShapeType="1"/>
            <a:stCxn id="50" idx="3"/>
            <a:endCxn id="47" idx="2"/>
          </p:cNvCxnSpPr>
          <p:nvPr/>
        </p:nvCxnSpPr>
        <p:spPr bwMode="auto">
          <a:xfrm flipV="1">
            <a:off x="6022975" y="5614988"/>
            <a:ext cx="911225" cy="158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cxnSp>
      <p:grpSp>
        <p:nvGrpSpPr>
          <p:cNvPr id="56" name="Group 115"/>
          <p:cNvGrpSpPr>
            <a:grpSpLocks/>
          </p:cNvGrpSpPr>
          <p:nvPr/>
        </p:nvGrpSpPr>
        <p:grpSpPr bwMode="auto">
          <a:xfrm>
            <a:off x="1109663" y="5626100"/>
            <a:ext cx="547687" cy="776288"/>
            <a:chOff x="6780242" y="4676965"/>
            <a:chExt cx="547517" cy="775396"/>
          </a:xfrm>
        </p:grpSpPr>
        <p:pic>
          <p:nvPicPr>
            <p:cNvPr id="57" name="Picture 11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0242" y="4676965"/>
              <a:ext cx="497255" cy="46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57"/>
            <p:cNvSpPr txBox="1"/>
            <p:nvPr/>
          </p:nvSpPr>
          <p:spPr>
            <a:xfrm>
              <a:off x="6826265" y="5174867"/>
              <a:ext cx="501494" cy="277494"/>
            </a:xfrm>
            <a:prstGeom prst="rect">
              <a:avLst/>
            </a:prstGeom>
            <a:noFill/>
          </p:spPr>
          <p:txBody>
            <a:bodyPr wrap="none">
              <a:spAutoFit/>
            </a:bodyPr>
            <a:lstStyle/>
            <a:p>
              <a:pPr algn="ctr">
                <a:defRPr/>
              </a:pPr>
              <a:r>
                <a:rPr lang="en-US" sz="1200" dirty="0">
                  <a:latin typeface="+mj-lt"/>
                </a:rPr>
                <a:t>Host</a:t>
              </a:r>
              <a:endParaRPr lang="en-US" sz="1400" dirty="0">
                <a:latin typeface="+mj-lt"/>
              </a:endParaRPr>
            </a:p>
          </p:txBody>
        </p:sp>
      </p:grpSp>
      <p:cxnSp>
        <p:nvCxnSpPr>
          <p:cNvPr id="59" name="Straight Connector 118"/>
          <p:cNvCxnSpPr>
            <a:cxnSpLocks noChangeShapeType="1"/>
            <a:stCxn id="57" idx="3"/>
          </p:cNvCxnSpPr>
          <p:nvPr/>
        </p:nvCxnSpPr>
        <p:spPr bwMode="auto">
          <a:xfrm flipV="1">
            <a:off x="1606550" y="5640388"/>
            <a:ext cx="474663" cy="2206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grpSp>
        <p:nvGrpSpPr>
          <p:cNvPr id="60" name="Group 119"/>
          <p:cNvGrpSpPr>
            <a:grpSpLocks/>
          </p:cNvGrpSpPr>
          <p:nvPr/>
        </p:nvGrpSpPr>
        <p:grpSpPr bwMode="auto">
          <a:xfrm>
            <a:off x="7659688" y="5643563"/>
            <a:ext cx="547687" cy="774700"/>
            <a:chOff x="6780242" y="4676965"/>
            <a:chExt cx="547517" cy="775396"/>
          </a:xfrm>
        </p:grpSpPr>
        <p:pic>
          <p:nvPicPr>
            <p:cNvPr id="61" name="Picture 12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0242" y="4676965"/>
              <a:ext cx="497255" cy="46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61"/>
            <p:cNvSpPr txBox="1"/>
            <p:nvPr/>
          </p:nvSpPr>
          <p:spPr>
            <a:xfrm>
              <a:off x="6826265" y="5175888"/>
              <a:ext cx="501494" cy="276473"/>
            </a:xfrm>
            <a:prstGeom prst="rect">
              <a:avLst/>
            </a:prstGeom>
            <a:noFill/>
          </p:spPr>
          <p:txBody>
            <a:bodyPr wrap="none">
              <a:spAutoFit/>
            </a:bodyPr>
            <a:lstStyle/>
            <a:p>
              <a:pPr algn="ctr">
                <a:defRPr/>
              </a:pPr>
              <a:r>
                <a:rPr lang="en-US" sz="1200" dirty="0">
                  <a:latin typeface="+mj-lt"/>
                </a:rPr>
                <a:t>Host</a:t>
              </a:r>
              <a:endParaRPr lang="en-US" sz="1400" dirty="0">
                <a:latin typeface="+mj-lt"/>
              </a:endParaRPr>
            </a:p>
          </p:txBody>
        </p:sp>
      </p:grpSp>
      <p:cxnSp>
        <p:nvCxnSpPr>
          <p:cNvPr id="63" name="Straight Connector 122"/>
          <p:cNvCxnSpPr>
            <a:cxnSpLocks noChangeShapeType="1"/>
            <a:stCxn id="61" idx="1"/>
          </p:cNvCxnSpPr>
          <p:nvPr/>
        </p:nvCxnSpPr>
        <p:spPr bwMode="auto">
          <a:xfrm flipH="1" flipV="1">
            <a:off x="7212013" y="5634038"/>
            <a:ext cx="447675" cy="2444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64" name="TextBox 74"/>
          <p:cNvSpPr txBox="1">
            <a:spLocks noChangeArrowheads="1"/>
          </p:cNvSpPr>
          <p:nvPr/>
        </p:nvSpPr>
        <p:spPr bwMode="auto">
          <a:xfrm>
            <a:off x="1162050" y="5221288"/>
            <a:ext cx="10112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Source STP</a:t>
            </a:r>
          </a:p>
        </p:txBody>
      </p:sp>
      <p:sp>
        <p:nvSpPr>
          <p:cNvPr id="65" name="TextBox 124"/>
          <p:cNvSpPr txBox="1">
            <a:spLocks noChangeArrowheads="1"/>
          </p:cNvSpPr>
          <p:nvPr/>
        </p:nvSpPr>
        <p:spPr bwMode="auto">
          <a:xfrm>
            <a:off x="7148513" y="5170488"/>
            <a:ext cx="1293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Destination STP</a:t>
            </a:r>
          </a:p>
        </p:txBody>
      </p:sp>
      <p:grpSp>
        <p:nvGrpSpPr>
          <p:cNvPr id="66" name="Group 76"/>
          <p:cNvGrpSpPr>
            <a:grpSpLocks/>
          </p:cNvGrpSpPr>
          <p:nvPr/>
        </p:nvGrpSpPr>
        <p:grpSpPr bwMode="auto">
          <a:xfrm>
            <a:off x="5248275" y="3746500"/>
            <a:ext cx="706438" cy="398463"/>
            <a:chOff x="2393942" y="4414096"/>
            <a:chExt cx="707064" cy="399420"/>
          </a:xfrm>
        </p:grpSpPr>
        <p:sp>
          <p:nvSpPr>
            <p:cNvPr id="67" name="Snip Same Side Corner Rectangle 66"/>
            <p:cNvSpPr/>
            <p:nvPr/>
          </p:nvSpPr>
          <p:spPr bwMode="auto">
            <a:xfrm>
              <a:off x="2478155" y="4414096"/>
              <a:ext cx="552940" cy="399420"/>
            </a:xfrm>
            <a:prstGeom prst="snip2Same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ea typeface="ＭＳ Ｐゴシック" pitchFamily="1" charset="-128"/>
              </a:endParaRPr>
            </a:p>
          </p:txBody>
        </p:sp>
        <p:sp>
          <p:nvSpPr>
            <p:cNvPr id="68" name="TextBox 20"/>
            <p:cNvSpPr txBox="1">
              <a:spLocks noChangeArrowheads="1"/>
            </p:cNvSpPr>
            <p:nvPr/>
          </p:nvSpPr>
          <p:spPr bwMode="auto">
            <a:xfrm>
              <a:off x="2393942" y="4462958"/>
              <a:ext cx="7070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AG</a:t>
              </a:r>
            </a:p>
          </p:txBody>
        </p:sp>
      </p:grpSp>
      <p:cxnSp>
        <p:nvCxnSpPr>
          <p:cNvPr id="69" name="Straight Arrow Connector 68"/>
          <p:cNvCxnSpPr>
            <a:stCxn id="41" idx="0"/>
            <a:endCxn id="67" idx="1"/>
          </p:cNvCxnSpPr>
          <p:nvPr/>
        </p:nvCxnSpPr>
        <p:spPr bwMode="auto">
          <a:xfrm flipH="1" flipV="1">
            <a:off x="5608638" y="4144963"/>
            <a:ext cx="896937" cy="692150"/>
          </a:xfrm>
          <a:prstGeom prst="straightConnector1">
            <a:avLst/>
          </a:prstGeom>
          <a:ln>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70" name="Straight Arrow Connector 69"/>
          <p:cNvCxnSpPr>
            <a:stCxn id="12" idx="3"/>
            <a:endCxn id="28" idx="1"/>
          </p:cNvCxnSpPr>
          <p:nvPr/>
        </p:nvCxnSpPr>
        <p:spPr bwMode="auto">
          <a:xfrm flipV="1">
            <a:off x="2863850" y="3003550"/>
            <a:ext cx="1439863" cy="747713"/>
          </a:xfrm>
          <a:prstGeom prst="straightConnector1">
            <a:avLst/>
          </a:prstGeom>
          <a:ln>
            <a:headEnd type="arrow" w="med" len="med"/>
            <a:tailEnd type="none"/>
          </a:ln>
        </p:spPr>
        <p:style>
          <a:lnRef idx="3">
            <a:schemeClr val="accent1"/>
          </a:lnRef>
          <a:fillRef idx="0">
            <a:schemeClr val="accent1"/>
          </a:fillRef>
          <a:effectRef idx="2">
            <a:schemeClr val="accent1"/>
          </a:effectRef>
          <a:fontRef idx="minor">
            <a:schemeClr val="tx1"/>
          </a:fontRef>
        </p:style>
      </p:cxnSp>
      <p:pic>
        <p:nvPicPr>
          <p:cNvPr id="71" name="Picture 7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8175" y="2470150"/>
            <a:ext cx="62706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2" name="Straight Arrow Connector 71"/>
          <p:cNvCxnSpPr>
            <a:stCxn id="7" idx="1"/>
            <a:endCxn id="71" idx="3"/>
          </p:cNvCxnSpPr>
          <p:nvPr/>
        </p:nvCxnSpPr>
        <p:spPr bwMode="auto">
          <a:xfrm flipH="1">
            <a:off x="1265238" y="2794000"/>
            <a:ext cx="1001712" cy="4763"/>
          </a:xfrm>
          <a:prstGeom prst="straightConnector1">
            <a:avLst/>
          </a:prstGeom>
          <a:ln>
            <a:solidFill>
              <a:srgbClr val="000000"/>
            </a:solidFill>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75" name="Straight Arrow Connector 74"/>
          <p:cNvCxnSpPr/>
          <p:nvPr/>
        </p:nvCxnSpPr>
        <p:spPr bwMode="auto">
          <a:xfrm flipH="1">
            <a:off x="4168775" y="1817688"/>
            <a:ext cx="7938" cy="779462"/>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grpSp>
        <p:nvGrpSpPr>
          <p:cNvPr id="76" name="Group 103"/>
          <p:cNvGrpSpPr>
            <a:grpSpLocks/>
          </p:cNvGrpSpPr>
          <p:nvPr/>
        </p:nvGrpSpPr>
        <p:grpSpPr bwMode="auto">
          <a:xfrm>
            <a:off x="4022725" y="1333500"/>
            <a:ext cx="550863" cy="504825"/>
            <a:chOff x="592109" y="4479090"/>
            <a:chExt cx="551800" cy="504140"/>
          </a:xfrm>
        </p:grpSpPr>
        <p:sp>
          <p:nvSpPr>
            <p:cNvPr id="77" name="Oval 104"/>
            <p:cNvSpPr>
              <a:spLocks noChangeArrowheads="1"/>
            </p:cNvSpPr>
            <p:nvPr/>
          </p:nvSpPr>
          <p:spPr bwMode="auto">
            <a:xfrm>
              <a:off x="601037" y="4479090"/>
              <a:ext cx="542872" cy="504140"/>
            </a:xfrm>
            <a:prstGeom prst="ellipse">
              <a:avLst/>
            </a:prstGeom>
            <a:solidFill>
              <a:schemeClr val="accent1"/>
            </a:solidFill>
            <a:ln w="9525">
              <a:solidFill>
                <a:schemeClr val="tx1"/>
              </a:solidFill>
              <a:round/>
              <a:headEnd/>
              <a:tailEnd/>
            </a:ln>
          </p:spPr>
          <p:txBody>
            <a:bodyPr/>
            <a:lstStyle/>
            <a:p>
              <a:endParaRPr lang="en-US"/>
            </a:p>
          </p:txBody>
        </p:sp>
        <p:sp>
          <p:nvSpPr>
            <p:cNvPr id="78" name="TextBox 20"/>
            <p:cNvSpPr txBox="1">
              <a:spLocks noChangeArrowheads="1"/>
            </p:cNvSpPr>
            <p:nvPr/>
          </p:nvSpPr>
          <p:spPr bwMode="auto">
            <a:xfrm>
              <a:off x="592109" y="4593899"/>
              <a:ext cx="551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PCE</a:t>
              </a:r>
            </a:p>
          </p:txBody>
        </p:sp>
      </p:grpSp>
      <p:cxnSp>
        <p:nvCxnSpPr>
          <p:cNvPr id="81" name="Straight Arrow Connector 80"/>
          <p:cNvCxnSpPr/>
          <p:nvPr/>
        </p:nvCxnSpPr>
        <p:spPr bwMode="auto">
          <a:xfrm flipV="1">
            <a:off x="4430713" y="1838325"/>
            <a:ext cx="7937" cy="777875"/>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grpSp>
        <p:nvGrpSpPr>
          <p:cNvPr id="82" name="Group 123"/>
          <p:cNvGrpSpPr>
            <a:grpSpLocks/>
          </p:cNvGrpSpPr>
          <p:nvPr/>
        </p:nvGrpSpPr>
        <p:grpSpPr bwMode="auto">
          <a:xfrm>
            <a:off x="3779912" y="1988840"/>
            <a:ext cx="276206" cy="261610"/>
            <a:chOff x="4070459" y="5965789"/>
            <a:chExt cx="275780" cy="261282"/>
          </a:xfrm>
        </p:grpSpPr>
        <p:sp>
          <p:nvSpPr>
            <p:cNvPr id="83" name="TextBox 128"/>
            <p:cNvSpPr txBox="1">
              <a:spLocks noChangeArrowheads="1"/>
            </p:cNvSpPr>
            <p:nvPr/>
          </p:nvSpPr>
          <p:spPr bwMode="auto">
            <a:xfrm>
              <a:off x="4070459" y="5965789"/>
              <a:ext cx="275780" cy="2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P</a:t>
              </a:r>
              <a:endParaRPr lang="en-US" sz="1100" dirty="0">
                <a:solidFill>
                  <a:srgbClr val="FF0000"/>
                </a:solidFill>
              </a:endParaRPr>
            </a:p>
          </p:txBody>
        </p:sp>
        <p:sp>
          <p:nvSpPr>
            <p:cNvPr id="84" name="Oval 129"/>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5" name="Group 130"/>
          <p:cNvGrpSpPr>
            <a:grpSpLocks/>
          </p:cNvGrpSpPr>
          <p:nvPr/>
        </p:nvGrpSpPr>
        <p:grpSpPr bwMode="auto">
          <a:xfrm>
            <a:off x="4139952" y="3140968"/>
            <a:ext cx="300082" cy="261610"/>
            <a:chOff x="4070459" y="5965789"/>
            <a:chExt cx="301436" cy="261282"/>
          </a:xfrm>
        </p:grpSpPr>
        <p:sp>
          <p:nvSpPr>
            <p:cNvPr id="86" name="TextBox 131"/>
            <p:cNvSpPr txBox="1">
              <a:spLocks noChangeArrowheads="1"/>
            </p:cNvSpPr>
            <p:nvPr/>
          </p:nvSpPr>
          <p:spPr bwMode="auto">
            <a:xfrm>
              <a:off x="4070459" y="5965789"/>
              <a:ext cx="301436" cy="2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A</a:t>
              </a:r>
              <a:endParaRPr lang="en-US" sz="1100" dirty="0">
                <a:solidFill>
                  <a:srgbClr val="FF0000"/>
                </a:solidFill>
              </a:endParaRPr>
            </a:p>
          </p:txBody>
        </p:sp>
        <p:sp>
          <p:nvSpPr>
            <p:cNvPr id="87" name="Oval 132"/>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8" name="Group 133"/>
          <p:cNvGrpSpPr>
            <a:grpSpLocks/>
          </p:cNvGrpSpPr>
          <p:nvPr/>
        </p:nvGrpSpPr>
        <p:grpSpPr bwMode="auto">
          <a:xfrm>
            <a:off x="3306004" y="3095382"/>
            <a:ext cx="257884" cy="261610"/>
            <a:chOff x="3297634" y="5929729"/>
            <a:chExt cx="257487" cy="261283"/>
          </a:xfrm>
        </p:grpSpPr>
        <p:sp>
          <p:nvSpPr>
            <p:cNvPr id="89" name="TextBox 134"/>
            <p:cNvSpPr txBox="1">
              <a:spLocks noChangeArrowheads="1"/>
            </p:cNvSpPr>
            <p:nvPr/>
          </p:nvSpPr>
          <p:spPr bwMode="auto">
            <a:xfrm>
              <a:off x="3297634" y="5929729"/>
              <a:ext cx="25748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a:solidFill>
                    <a:srgbClr val="FF0000"/>
                  </a:solidFill>
                </a:rPr>
                <a:t>L</a:t>
              </a:r>
            </a:p>
          </p:txBody>
        </p:sp>
        <p:sp>
          <p:nvSpPr>
            <p:cNvPr id="90" name="Oval 135"/>
            <p:cNvSpPr>
              <a:spLocks noChangeArrowheads="1"/>
            </p:cNvSpPr>
            <p:nvPr/>
          </p:nvSpPr>
          <p:spPr bwMode="auto">
            <a:xfrm>
              <a:off x="3305703" y="595272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grpSp>
      <p:sp>
        <p:nvSpPr>
          <p:cNvPr id="100" name="TextBox 20"/>
          <p:cNvSpPr txBox="1">
            <a:spLocks noChangeArrowheads="1"/>
          </p:cNvSpPr>
          <p:nvPr/>
        </p:nvSpPr>
        <p:spPr bwMode="auto">
          <a:xfrm>
            <a:off x="2328863" y="5621338"/>
            <a:ext cx="10080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Network 1</a:t>
            </a:r>
          </a:p>
        </p:txBody>
      </p:sp>
      <p:sp>
        <p:nvSpPr>
          <p:cNvPr id="101" name="TextBox 20"/>
          <p:cNvSpPr txBox="1">
            <a:spLocks noChangeArrowheads="1"/>
          </p:cNvSpPr>
          <p:nvPr/>
        </p:nvSpPr>
        <p:spPr bwMode="auto">
          <a:xfrm>
            <a:off x="4148138" y="5618163"/>
            <a:ext cx="10080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Network 2</a:t>
            </a:r>
          </a:p>
        </p:txBody>
      </p:sp>
      <p:sp>
        <p:nvSpPr>
          <p:cNvPr id="102" name="TextBox 20"/>
          <p:cNvSpPr txBox="1">
            <a:spLocks noChangeArrowheads="1"/>
          </p:cNvSpPr>
          <p:nvPr/>
        </p:nvSpPr>
        <p:spPr bwMode="auto">
          <a:xfrm>
            <a:off x="6016625" y="5616575"/>
            <a:ext cx="10080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Network 3</a:t>
            </a:r>
          </a:p>
        </p:txBody>
      </p:sp>
      <p:cxnSp>
        <p:nvCxnSpPr>
          <p:cNvPr id="103" name="Straight Arrow Connector 102"/>
          <p:cNvCxnSpPr/>
          <p:nvPr/>
        </p:nvCxnSpPr>
        <p:spPr bwMode="auto">
          <a:xfrm flipV="1">
            <a:off x="5889625" y="4027488"/>
            <a:ext cx="896938" cy="19050"/>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104" name="Straight Arrow Connector 103"/>
          <p:cNvCxnSpPr/>
          <p:nvPr/>
        </p:nvCxnSpPr>
        <p:spPr bwMode="auto">
          <a:xfrm flipH="1">
            <a:off x="5913438" y="3810000"/>
            <a:ext cx="903287" cy="15875"/>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grpSp>
        <p:nvGrpSpPr>
          <p:cNvPr id="105" name="Group 153"/>
          <p:cNvGrpSpPr>
            <a:grpSpLocks/>
          </p:cNvGrpSpPr>
          <p:nvPr/>
        </p:nvGrpSpPr>
        <p:grpSpPr bwMode="auto">
          <a:xfrm>
            <a:off x="6786563" y="3671888"/>
            <a:ext cx="552450" cy="504825"/>
            <a:chOff x="592109" y="4479090"/>
            <a:chExt cx="551800" cy="504140"/>
          </a:xfrm>
        </p:grpSpPr>
        <p:sp>
          <p:nvSpPr>
            <p:cNvPr id="106" name="Oval 154"/>
            <p:cNvSpPr>
              <a:spLocks noChangeArrowheads="1"/>
            </p:cNvSpPr>
            <p:nvPr/>
          </p:nvSpPr>
          <p:spPr bwMode="auto">
            <a:xfrm>
              <a:off x="601037" y="4479090"/>
              <a:ext cx="542872" cy="504140"/>
            </a:xfrm>
            <a:prstGeom prst="ellipse">
              <a:avLst/>
            </a:prstGeom>
            <a:solidFill>
              <a:schemeClr val="accent1"/>
            </a:solidFill>
            <a:ln w="9525">
              <a:solidFill>
                <a:schemeClr val="tx1"/>
              </a:solidFill>
              <a:round/>
              <a:headEnd/>
              <a:tailEnd/>
            </a:ln>
          </p:spPr>
          <p:txBody>
            <a:bodyPr/>
            <a:lstStyle/>
            <a:p>
              <a:endParaRPr lang="en-US"/>
            </a:p>
          </p:txBody>
        </p:sp>
        <p:sp>
          <p:nvSpPr>
            <p:cNvPr id="107" name="TextBox 20"/>
            <p:cNvSpPr txBox="1">
              <a:spLocks noChangeArrowheads="1"/>
            </p:cNvSpPr>
            <p:nvPr/>
          </p:nvSpPr>
          <p:spPr bwMode="auto">
            <a:xfrm>
              <a:off x="592109" y="4593899"/>
              <a:ext cx="551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PCE</a:t>
              </a:r>
            </a:p>
          </p:txBody>
        </p:sp>
      </p:grpSp>
      <p:cxnSp>
        <p:nvCxnSpPr>
          <p:cNvPr id="114" name="Straight Arrow Connector 113"/>
          <p:cNvCxnSpPr/>
          <p:nvPr/>
        </p:nvCxnSpPr>
        <p:spPr bwMode="auto">
          <a:xfrm flipV="1">
            <a:off x="1662113" y="3844925"/>
            <a:ext cx="898525" cy="19050"/>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115" name="Straight Arrow Connector 114"/>
          <p:cNvCxnSpPr/>
          <p:nvPr/>
        </p:nvCxnSpPr>
        <p:spPr bwMode="auto">
          <a:xfrm flipH="1">
            <a:off x="1687513" y="4071938"/>
            <a:ext cx="903287" cy="14287"/>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grpSp>
        <p:nvGrpSpPr>
          <p:cNvPr id="116" name="Group 164"/>
          <p:cNvGrpSpPr>
            <a:grpSpLocks/>
          </p:cNvGrpSpPr>
          <p:nvPr/>
        </p:nvGrpSpPr>
        <p:grpSpPr bwMode="auto">
          <a:xfrm>
            <a:off x="1127125" y="3716338"/>
            <a:ext cx="550863" cy="503237"/>
            <a:chOff x="592109" y="4479090"/>
            <a:chExt cx="551800" cy="504140"/>
          </a:xfrm>
        </p:grpSpPr>
        <p:sp>
          <p:nvSpPr>
            <p:cNvPr id="117" name="Oval 165"/>
            <p:cNvSpPr>
              <a:spLocks noChangeArrowheads="1"/>
            </p:cNvSpPr>
            <p:nvPr/>
          </p:nvSpPr>
          <p:spPr bwMode="auto">
            <a:xfrm>
              <a:off x="601037" y="4479090"/>
              <a:ext cx="542872" cy="504140"/>
            </a:xfrm>
            <a:prstGeom prst="ellipse">
              <a:avLst/>
            </a:prstGeom>
            <a:solidFill>
              <a:schemeClr val="accent1"/>
            </a:solidFill>
            <a:ln w="9525">
              <a:solidFill>
                <a:schemeClr val="tx1"/>
              </a:solidFill>
              <a:round/>
              <a:headEnd/>
              <a:tailEnd/>
            </a:ln>
          </p:spPr>
          <p:txBody>
            <a:bodyPr/>
            <a:lstStyle/>
            <a:p>
              <a:endParaRPr lang="en-US"/>
            </a:p>
          </p:txBody>
        </p:sp>
        <p:sp>
          <p:nvSpPr>
            <p:cNvPr id="118" name="TextBox 20"/>
            <p:cNvSpPr txBox="1">
              <a:spLocks noChangeArrowheads="1"/>
            </p:cNvSpPr>
            <p:nvPr/>
          </p:nvSpPr>
          <p:spPr bwMode="auto">
            <a:xfrm>
              <a:off x="592109" y="4593899"/>
              <a:ext cx="551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PCE</a:t>
              </a:r>
            </a:p>
          </p:txBody>
        </p:sp>
      </p:grpSp>
      <p:grpSp>
        <p:nvGrpSpPr>
          <p:cNvPr id="132" name="Group 180"/>
          <p:cNvGrpSpPr>
            <a:grpSpLocks/>
          </p:cNvGrpSpPr>
          <p:nvPr/>
        </p:nvGrpSpPr>
        <p:grpSpPr bwMode="auto">
          <a:xfrm>
            <a:off x="6948264" y="4509120"/>
            <a:ext cx="286538" cy="261610"/>
            <a:chOff x="4070459" y="5965789"/>
            <a:chExt cx="286097" cy="261283"/>
          </a:xfrm>
        </p:grpSpPr>
        <p:sp>
          <p:nvSpPr>
            <p:cNvPr id="133" name="TextBox 181"/>
            <p:cNvSpPr txBox="1">
              <a:spLocks noChangeArrowheads="1"/>
            </p:cNvSpPr>
            <p:nvPr/>
          </p:nvSpPr>
          <p:spPr bwMode="auto">
            <a:xfrm>
              <a:off x="4070459" y="5965789"/>
              <a:ext cx="28609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N</a:t>
              </a:r>
              <a:endParaRPr lang="en-US" sz="1100" dirty="0">
                <a:solidFill>
                  <a:srgbClr val="FF0000"/>
                </a:solidFill>
              </a:endParaRPr>
            </a:p>
          </p:txBody>
        </p:sp>
        <p:sp>
          <p:nvSpPr>
            <p:cNvPr id="134" name="Oval 182"/>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4" name="Rectangle 19"/>
          <p:cNvSpPr>
            <a:spLocks noChangeArrowheads="1"/>
          </p:cNvSpPr>
          <p:nvPr/>
        </p:nvSpPr>
        <p:spPr bwMode="auto">
          <a:xfrm>
            <a:off x="7393812" y="4797152"/>
            <a:ext cx="562564" cy="352425"/>
          </a:xfrm>
          <a:prstGeom prst="rect">
            <a:avLst/>
          </a:prstGeom>
          <a:solidFill>
            <a:schemeClr val="accent1"/>
          </a:solidFill>
          <a:ln w="9525">
            <a:solidFill>
              <a:schemeClr val="tx1"/>
            </a:solidFill>
            <a:round/>
            <a:headEnd/>
            <a:tailEnd/>
          </a:ln>
        </p:spPr>
        <p:txBody>
          <a:bodyPr anchor="ctr"/>
          <a:lstStyle/>
          <a:p>
            <a:pPr algn="ctr"/>
            <a:r>
              <a:rPr lang="en-US" sz="1200" dirty="0" smtClean="0">
                <a:solidFill>
                  <a:schemeClr val="bg1"/>
                </a:solidFill>
              </a:rPr>
              <a:t>NRM</a:t>
            </a:r>
            <a:endParaRPr lang="en-US" sz="1200" dirty="0">
              <a:solidFill>
                <a:schemeClr val="bg1"/>
              </a:solidFill>
            </a:endParaRPr>
          </a:p>
        </p:txBody>
      </p:sp>
      <p:cxnSp>
        <p:nvCxnSpPr>
          <p:cNvPr id="156" name="Straight Arrow Connector 155"/>
          <p:cNvCxnSpPr/>
          <p:nvPr/>
        </p:nvCxnSpPr>
        <p:spPr bwMode="auto">
          <a:xfrm flipV="1">
            <a:off x="6861408" y="5086315"/>
            <a:ext cx="418428" cy="23051"/>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157" name="Straight Arrow Connector 156"/>
          <p:cNvCxnSpPr/>
          <p:nvPr/>
        </p:nvCxnSpPr>
        <p:spPr bwMode="auto">
          <a:xfrm flipH="1">
            <a:off x="6886914" y="4869160"/>
            <a:ext cx="421390" cy="19209"/>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sp>
        <p:nvSpPr>
          <p:cNvPr id="164" name="Rectangle 19"/>
          <p:cNvSpPr>
            <a:spLocks noChangeArrowheads="1"/>
          </p:cNvSpPr>
          <p:nvPr/>
        </p:nvSpPr>
        <p:spPr bwMode="auto">
          <a:xfrm>
            <a:off x="3577388" y="4149080"/>
            <a:ext cx="562564" cy="352425"/>
          </a:xfrm>
          <a:prstGeom prst="rect">
            <a:avLst/>
          </a:prstGeom>
          <a:solidFill>
            <a:schemeClr val="accent1"/>
          </a:solidFill>
          <a:ln w="9525">
            <a:solidFill>
              <a:schemeClr val="tx1"/>
            </a:solidFill>
            <a:round/>
            <a:headEnd/>
            <a:tailEnd/>
          </a:ln>
        </p:spPr>
        <p:txBody>
          <a:bodyPr anchor="ctr"/>
          <a:lstStyle/>
          <a:p>
            <a:pPr algn="ctr"/>
            <a:r>
              <a:rPr lang="en-US" sz="1200" dirty="0" smtClean="0">
                <a:solidFill>
                  <a:schemeClr val="bg1"/>
                </a:solidFill>
              </a:rPr>
              <a:t>NRM</a:t>
            </a:r>
            <a:endParaRPr lang="en-US" sz="1200" dirty="0">
              <a:solidFill>
                <a:schemeClr val="bg1"/>
              </a:solidFill>
            </a:endParaRPr>
          </a:p>
        </p:txBody>
      </p:sp>
      <p:grpSp>
        <p:nvGrpSpPr>
          <p:cNvPr id="170" name="Group 169"/>
          <p:cNvGrpSpPr/>
          <p:nvPr/>
        </p:nvGrpSpPr>
        <p:grpSpPr>
          <a:xfrm rot="13883194">
            <a:off x="4077787" y="4571516"/>
            <a:ext cx="446896" cy="240206"/>
            <a:chOff x="3754406" y="4725144"/>
            <a:chExt cx="446896" cy="240206"/>
          </a:xfrm>
        </p:grpSpPr>
        <p:cxnSp>
          <p:nvCxnSpPr>
            <p:cNvPr id="165" name="Straight Arrow Connector 164"/>
            <p:cNvCxnSpPr/>
            <p:nvPr/>
          </p:nvCxnSpPr>
          <p:spPr bwMode="auto">
            <a:xfrm flipV="1">
              <a:off x="3754406" y="4942299"/>
              <a:ext cx="418428" cy="23051"/>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166" name="Straight Arrow Connector 165"/>
            <p:cNvCxnSpPr/>
            <p:nvPr/>
          </p:nvCxnSpPr>
          <p:spPr bwMode="auto">
            <a:xfrm flipH="1">
              <a:off x="3779912" y="4725144"/>
              <a:ext cx="421390" cy="19209"/>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grpSp>
      <p:sp>
        <p:nvSpPr>
          <p:cNvPr id="167" name="Rectangle 19"/>
          <p:cNvSpPr>
            <a:spLocks noChangeArrowheads="1"/>
          </p:cNvSpPr>
          <p:nvPr/>
        </p:nvSpPr>
        <p:spPr bwMode="auto">
          <a:xfrm>
            <a:off x="1403648" y="4797152"/>
            <a:ext cx="562564" cy="352425"/>
          </a:xfrm>
          <a:prstGeom prst="rect">
            <a:avLst/>
          </a:prstGeom>
          <a:solidFill>
            <a:schemeClr val="accent1"/>
          </a:solidFill>
          <a:ln w="9525">
            <a:solidFill>
              <a:schemeClr val="tx1"/>
            </a:solidFill>
            <a:round/>
            <a:headEnd/>
            <a:tailEnd/>
          </a:ln>
        </p:spPr>
        <p:txBody>
          <a:bodyPr anchor="ctr"/>
          <a:lstStyle/>
          <a:p>
            <a:pPr algn="ctr"/>
            <a:r>
              <a:rPr lang="en-US" sz="1200" dirty="0" smtClean="0">
                <a:solidFill>
                  <a:schemeClr val="bg1"/>
                </a:solidFill>
              </a:rPr>
              <a:t>NRM</a:t>
            </a:r>
            <a:endParaRPr lang="en-US" sz="1200" dirty="0">
              <a:solidFill>
                <a:schemeClr val="bg1"/>
              </a:solidFill>
            </a:endParaRPr>
          </a:p>
        </p:txBody>
      </p:sp>
      <p:cxnSp>
        <p:nvCxnSpPr>
          <p:cNvPr id="168" name="Straight Arrow Connector 167"/>
          <p:cNvCxnSpPr/>
          <p:nvPr/>
        </p:nvCxnSpPr>
        <p:spPr bwMode="auto">
          <a:xfrm flipV="1">
            <a:off x="2062378" y="5086315"/>
            <a:ext cx="418428" cy="23051"/>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169" name="Straight Arrow Connector 168"/>
          <p:cNvCxnSpPr/>
          <p:nvPr/>
        </p:nvCxnSpPr>
        <p:spPr bwMode="auto">
          <a:xfrm flipH="1">
            <a:off x="2062378" y="4869160"/>
            <a:ext cx="421390" cy="19209"/>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grpSp>
        <p:nvGrpSpPr>
          <p:cNvPr id="148" name="Group 133"/>
          <p:cNvGrpSpPr>
            <a:grpSpLocks/>
          </p:cNvGrpSpPr>
          <p:nvPr/>
        </p:nvGrpSpPr>
        <p:grpSpPr bwMode="auto">
          <a:xfrm>
            <a:off x="6084168" y="1412776"/>
            <a:ext cx="257884" cy="261610"/>
            <a:chOff x="3297634" y="5929729"/>
            <a:chExt cx="257487" cy="261283"/>
          </a:xfrm>
        </p:grpSpPr>
        <p:sp>
          <p:nvSpPr>
            <p:cNvPr id="152" name="TextBox 134"/>
            <p:cNvSpPr txBox="1">
              <a:spLocks noChangeArrowheads="1"/>
            </p:cNvSpPr>
            <p:nvPr/>
          </p:nvSpPr>
          <p:spPr bwMode="auto">
            <a:xfrm>
              <a:off x="3297634" y="5929729"/>
              <a:ext cx="25748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a:solidFill>
                    <a:srgbClr val="FF0000"/>
                  </a:solidFill>
                </a:rPr>
                <a:t>L</a:t>
              </a:r>
            </a:p>
          </p:txBody>
        </p:sp>
        <p:sp>
          <p:nvSpPr>
            <p:cNvPr id="153" name="Oval 135"/>
            <p:cNvSpPr>
              <a:spLocks noChangeArrowheads="1"/>
            </p:cNvSpPr>
            <p:nvPr/>
          </p:nvSpPr>
          <p:spPr bwMode="auto">
            <a:xfrm>
              <a:off x="3305703" y="595272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grpSp>
      <p:sp>
        <p:nvSpPr>
          <p:cNvPr id="155" name="TextBox 124"/>
          <p:cNvSpPr txBox="1">
            <a:spLocks noChangeArrowheads="1"/>
          </p:cNvSpPr>
          <p:nvPr/>
        </p:nvSpPr>
        <p:spPr bwMode="auto">
          <a:xfrm>
            <a:off x="6389667" y="1412776"/>
            <a:ext cx="17107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Latency between NSA</a:t>
            </a:r>
            <a:endParaRPr lang="en-US" sz="1200" dirty="0"/>
          </a:p>
        </p:txBody>
      </p:sp>
      <p:grpSp>
        <p:nvGrpSpPr>
          <p:cNvPr id="158" name="Group 123"/>
          <p:cNvGrpSpPr>
            <a:grpSpLocks/>
          </p:cNvGrpSpPr>
          <p:nvPr/>
        </p:nvGrpSpPr>
        <p:grpSpPr bwMode="auto">
          <a:xfrm>
            <a:off x="6084168" y="1772816"/>
            <a:ext cx="276206" cy="261610"/>
            <a:chOff x="4070459" y="5965789"/>
            <a:chExt cx="275780" cy="261282"/>
          </a:xfrm>
        </p:grpSpPr>
        <p:sp>
          <p:nvSpPr>
            <p:cNvPr id="159" name="TextBox 128"/>
            <p:cNvSpPr txBox="1">
              <a:spLocks noChangeArrowheads="1"/>
            </p:cNvSpPr>
            <p:nvPr/>
          </p:nvSpPr>
          <p:spPr bwMode="auto">
            <a:xfrm>
              <a:off x="4070459" y="5965789"/>
              <a:ext cx="275780" cy="2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P</a:t>
              </a:r>
              <a:endParaRPr lang="en-US" sz="1100" dirty="0">
                <a:solidFill>
                  <a:srgbClr val="FF0000"/>
                </a:solidFill>
              </a:endParaRPr>
            </a:p>
          </p:txBody>
        </p:sp>
        <p:sp>
          <p:nvSpPr>
            <p:cNvPr id="160" name="Oval 129"/>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61" name="Group 123"/>
          <p:cNvGrpSpPr>
            <a:grpSpLocks/>
          </p:cNvGrpSpPr>
          <p:nvPr/>
        </p:nvGrpSpPr>
        <p:grpSpPr bwMode="auto">
          <a:xfrm>
            <a:off x="6228184" y="4103494"/>
            <a:ext cx="276206" cy="261610"/>
            <a:chOff x="4070459" y="5965789"/>
            <a:chExt cx="275780" cy="261282"/>
          </a:xfrm>
        </p:grpSpPr>
        <p:sp>
          <p:nvSpPr>
            <p:cNvPr id="162" name="TextBox 128"/>
            <p:cNvSpPr txBox="1">
              <a:spLocks noChangeArrowheads="1"/>
            </p:cNvSpPr>
            <p:nvPr/>
          </p:nvSpPr>
          <p:spPr bwMode="auto">
            <a:xfrm>
              <a:off x="4070459" y="5965789"/>
              <a:ext cx="275780" cy="2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P</a:t>
              </a:r>
              <a:endParaRPr lang="en-US" sz="1100" dirty="0">
                <a:solidFill>
                  <a:srgbClr val="FF0000"/>
                </a:solidFill>
              </a:endParaRPr>
            </a:p>
          </p:txBody>
        </p:sp>
        <p:sp>
          <p:nvSpPr>
            <p:cNvPr id="163" name="Oval 129"/>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71" name="TextBox 124"/>
          <p:cNvSpPr txBox="1">
            <a:spLocks noChangeArrowheads="1"/>
          </p:cNvSpPr>
          <p:nvPr/>
        </p:nvSpPr>
        <p:spPr bwMode="auto">
          <a:xfrm>
            <a:off x="6389667" y="1772816"/>
            <a:ext cx="14593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Path Finding delay</a:t>
            </a:r>
          </a:p>
        </p:txBody>
      </p:sp>
      <p:grpSp>
        <p:nvGrpSpPr>
          <p:cNvPr id="172" name="Group 130"/>
          <p:cNvGrpSpPr>
            <a:grpSpLocks/>
          </p:cNvGrpSpPr>
          <p:nvPr/>
        </p:nvGrpSpPr>
        <p:grpSpPr bwMode="auto">
          <a:xfrm>
            <a:off x="6084168" y="2132856"/>
            <a:ext cx="300082" cy="261610"/>
            <a:chOff x="4070459" y="5965789"/>
            <a:chExt cx="301436" cy="261282"/>
          </a:xfrm>
        </p:grpSpPr>
        <p:sp>
          <p:nvSpPr>
            <p:cNvPr id="173" name="TextBox 131"/>
            <p:cNvSpPr txBox="1">
              <a:spLocks noChangeArrowheads="1"/>
            </p:cNvSpPr>
            <p:nvPr/>
          </p:nvSpPr>
          <p:spPr bwMode="auto">
            <a:xfrm>
              <a:off x="4070459" y="5965789"/>
              <a:ext cx="301436" cy="2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A</a:t>
              </a:r>
              <a:endParaRPr lang="en-US" sz="1100" dirty="0">
                <a:solidFill>
                  <a:srgbClr val="FF0000"/>
                </a:solidFill>
              </a:endParaRPr>
            </a:p>
          </p:txBody>
        </p:sp>
        <p:sp>
          <p:nvSpPr>
            <p:cNvPr id="174" name="Oval 132"/>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75" name="TextBox 124"/>
          <p:cNvSpPr txBox="1">
            <a:spLocks noChangeArrowheads="1"/>
          </p:cNvSpPr>
          <p:nvPr/>
        </p:nvSpPr>
        <p:spPr bwMode="auto">
          <a:xfrm>
            <a:off x="6372200" y="2132856"/>
            <a:ext cx="14380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Aggregation delay</a:t>
            </a:r>
          </a:p>
        </p:txBody>
      </p:sp>
      <p:grpSp>
        <p:nvGrpSpPr>
          <p:cNvPr id="176" name="Group 180"/>
          <p:cNvGrpSpPr>
            <a:grpSpLocks/>
          </p:cNvGrpSpPr>
          <p:nvPr/>
        </p:nvGrpSpPr>
        <p:grpSpPr bwMode="auto">
          <a:xfrm>
            <a:off x="6084168" y="2492896"/>
            <a:ext cx="286538" cy="261610"/>
            <a:chOff x="4070459" y="5965789"/>
            <a:chExt cx="286097" cy="261283"/>
          </a:xfrm>
        </p:grpSpPr>
        <p:sp>
          <p:nvSpPr>
            <p:cNvPr id="177" name="TextBox 181"/>
            <p:cNvSpPr txBox="1">
              <a:spLocks noChangeArrowheads="1"/>
            </p:cNvSpPr>
            <p:nvPr/>
          </p:nvSpPr>
          <p:spPr bwMode="auto">
            <a:xfrm>
              <a:off x="4070459" y="5965789"/>
              <a:ext cx="28609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N</a:t>
              </a:r>
              <a:endParaRPr lang="en-US" sz="1100" dirty="0">
                <a:solidFill>
                  <a:srgbClr val="FF0000"/>
                </a:solidFill>
              </a:endParaRPr>
            </a:p>
          </p:txBody>
        </p:sp>
        <p:sp>
          <p:nvSpPr>
            <p:cNvPr id="178" name="Oval 182"/>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79" name="TextBox 124"/>
          <p:cNvSpPr txBox="1">
            <a:spLocks noChangeArrowheads="1"/>
          </p:cNvSpPr>
          <p:nvPr/>
        </p:nvSpPr>
        <p:spPr bwMode="auto">
          <a:xfrm>
            <a:off x="6372200" y="2492896"/>
            <a:ext cx="9457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NRM delay</a:t>
            </a:r>
          </a:p>
        </p:txBody>
      </p:sp>
      <p:grpSp>
        <p:nvGrpSpPr>
          <p:cNvPr id="180" name="Group 180"/>
          <p:cNvGrpSpPr>
            <a:grpSpLocks/>
          </p:cNvGrpSpPr>
          <p:nvPr/>
        </p:nvGrpSpPr>
        <p:grpSpPr bwMode="auto">
          <a:xfrm>
            <a:off x="4355976" y="4293096"/>
            <a:ext cx="286538" cy="261610"/>
            <a:chOff x="4070459" y="5965789"/>
            <a:chExt cx="286097" cy="261283"/>
          </a:xfrm>
        </p:grpSpPr>
        <p:sp>
          <p:nvSpPr>
            <p:cNvPr id="181" name="TextBox 181"/>
            <p:cNvSpPr txBox="1">
              <a:spLocks noChangeArrowheads="1"/>
            </p:cNvSpPr>
            <p:nvPr/>
          </p:nvSpPr>
          <p:spPr bwMode="auto">
            <a:xfrm>
              <a:off x="4070459" y="5965789"/>
              <a:ext cx="28609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N</a:t>
              </a:r>
              <a:endParaRPr lang="en-US" sz="1100" dirty="0">
                <a:solidFill>
                  <a:srgbClr val="FF0000"/>
                </a:solidFill>
              </a:endParaRPr>
            </a:p>
          </p:txBody>
        </p:sp>
        <p:sp>
          <p:nvSpPr>
            <p:cNvPr id="182" name="Oval 182"/>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83" name="Group 180"/>
          <p:cNvGrpSpPr>
            <a:grpSpLocks/>
          </p:cNvGrpSpPr>
          <p:nvPr/>
        </p:nvGrpSpPr>
        <p:grpSpPr bwMode="auto">
          <a:xfrm>
            <a:off x="2123728" y="4509120"/>
            <a:ext cx="286538" cy="261610"/>
            <a:chOff x="4070459" y="5965789"/>
            <a:chExt cx="286097" cy="261283"/>
          </a:xfrm>
        </p:grpSpPr>
        <p:sp>
          <p:nvSpPr>
            <p:cNvPr id="184" name="TextBox 181"/>
            <p:cNvSpPr txBox="1">
              <a:spLocks noChangeArrowheads="1"/>
            </p:cNvSpPr>
            <p:nvPr/>
          </p:nvSpPr>
          <p:spPr bwMode="auto">
            <a:xfrm>
              <a:off x="4070459" y="5965789"/>
              <a:ext cx="28609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N</a:t>
              </a:r>
              <a:endParaRPr lang="en-US" sz="1100" dirty="0">
                <a:solidFill>
                  <a:srgbClr val="FF0000"/>
                </a:solidFill>
              </a:endParaRPr>
            </a:p>
          </p:txBody>
        </p:sp>
        <p:sp>
          <p:nvSpPr>
            <p:cNvPr id="185" name="Oval 182"/>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86" name="Group 133"/>
          <p:cNvGrpSpPr>
            <a:grpSpLocks/>
          </p:cNvGrpSpPr>
          <p:nvPr/>
        </p:nvGrpSpPr>
        <p:grpSpPr bwMode="auto">
          <a:xfrm>
            <a:off x="5076056" y="4581128"/>
            <a:ext cx="257884" cy="261610"/>
            <a:chOff x="3297634" y="5929729"/>
            <a:chExt cx="257487" cy="261283"/>
          </a:xfrm>
        </p:grpSpPr>
        <p:sp>
          <p:nvSpPr>
            <p:cNvPr id="187" name="TextBox 134"/>
            <p:cNvSpPr txBox="1">
              <a:spLocks noChangeArrowheads="1"/>
            </p:cNvSpPr>
            <p:nvPr/>
          </p:nvSpPr>
          <p:spPr bwMode="auto">
            <a:xfrm>
              <a:off x="3297634" y="5929729"/>
              <a:ext cx="25748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a:solidFill>
                    <a:srgbClr val="FF0000"/>
                  </a:solidFill>
                </a:rPr>
                <a:t>L</a:t>
              </a:r>
            </a:p>
          </p:txBody>
        </p:sp>
        <p:sp>
          <p:nvSpPr>
            <p:cNvPr id="188" name="Oval 135"/>
            <p:cNvSpPr>
              <a:spLocks noChangeArrowheads="1"/>
            </p:cNvSpPr>
            <p:nvPr/>
          </p:nvSpPr>
          <p:spPr bwMode="auto">
            <a:xfrm>
              <a:off x="3305703" y="595272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grpSp>
      <p:grpSp>
        <p:nvGrpSpPr>
          <p:cNvPr id="189" name="Group 133"/>
          <p:cNvGrpSpPr>
            <a:grpSpLocks/>
          </p:cNvGrpSpPr>
          <p:nvPr/>
        </p:nvGrpSpPr>
        <p:grpSpPr bwMode="auto">
          <a:xfrm>
            <a:off x="2915816" y="4293096"/>
            <a:ext cx="257884" cy="261610"/>
            <a:chOff x="3297634" y="5929729"/>
            <a:chExt cx="257487" cy="261283"/>
          </a:xfrm>
        </p:grpSpPr>
        <p:sp>
          <p:nvSpPr>
            <p:cNvPr id="190" name="TextBox 134"/>
            <p:cNvSpPr txBox="1">
              <a:spLocks noChangeArrowheads="1"/>
            </p:cNvSpPr>
            <p:nvPr/>
          </p:nvSpPr>
          <p:spPr bwMode="auto">
            <a:xfrm>
              <a:off x="3297634" y="5929729"/>
              <a:ext cx="25748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a:solidFill>
                    <a:srgbClr val="FF0000"/>
                  </a:solidFill>
                </a:rPr>
                <a:t>L</a:t>
              </a:r>
            </a:p>
          </p:txBody>
        </p:sp>
        <p:sp>
          <p:nvSpPr>
            <p:cNvPr id="191" name="Oval 135"/>
            <p:cNvSpPr>
              <a:spLocks noChangeArrowheads="1"/>
            </p:cNvSpPr>
            <p:nvPr/>
          </p:nvSpPr>
          <p:spPr bwMode="auto">
            <a:xfrm>
              <a:off x="3305703" y="595272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grpSp>
      <p:grpSp>
        <p:nvGrpSpPr>
          <p:cNvPr id="192" name="Group 133"/>
          <p:cNvGrpSpPr>
            <a:grpSpLocks/>
          </p:cNvGrpSpPr>
          <p:nvPr/>
        </p:nvGrpSpPr>
        <p:grpSpPr bwMode="auto">
          <a:xfrm>
            <a:off x="4932040" y="3068960"/>
            <a:ext cx="257884" cy="261610"/>
            <a:chOff x="3297634" y="5929729"/>
            <a:chExt cx="257487" cy="261283"/>
          </a:xfrm>
        </p:grpSpPr>
        <p:sp>
          <p:nvSpPr>
            <p:cNvPr id="193" name="TextBox 134"/>
            <p:cNvSpPr txBox="1">
              <a:spLocks noChangeArrowheads="1"/>
            </p:cNvSpPr>
            <p:nvPr/>
          </p:nvSpPr>
          <p:spPr bwMode="auto">
            <a:xfrm>
              <a:off x="3297634" y="5929729"/>
              <a:ext cx="25748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a:solidFill>
                    <a:srgbClr val="FF0000"/>
                  </a:solidFill>
                </a:rPr>
                <a:t>L</a:t>
              </a:r>
            </a:p>
          </p:txBody>
        </p:sp>
        <p:sp>
          <p:nvSpPr>
            <p:cNvPr id="194" name="Oval 135"/>
            <p:cNvSpPr>
              <a:spLocks noChangeArrowheads="1"/>
            </p:cNvSpPr>
            <p:nvPr/>
          </p:nvSpPr>
          <p:spPr bwMode="auto">
            <a:xfrm>
              <a:off x="3305703" y="595272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grpSp>
      <p:grpSp>
        <p:nvGrpSpPr>
          <p:cNvPr id="195" name="Group 133"/>
          <p:cNvGrpSpPr>
            <a:grpSpLocks/>
          </p:cNvGrpSpPr>
          <p:nvPr/>
        </p:nvGrpSpPr>
        <p:grpSpPr bwMode="auto">
          <a:xfrm>
            <a:off x="3233996" y="2492896"/>
            <a:ext cx="257884" cy="261610"/>
            <a:chOff x="3297634" y="5929729"/>
            <a:chExt cx="257487" cy="261283"/>
          </a:xfrm>
        </p:grpSpPr>
        <p:sp>
          <p:nvSpPr>
            <p:cNvPr id="196" name="TextBox 134"/>
            <p:cNvSpPr txBox="1">
              <a:spLocks noChangeArrowheads="1"/>
            </p:cNvSpPr>
            <p:nvPr/>
          </p:nvSpPr>
          <p:spPr bwMode="auto">
            <a:xfrm>
              <a:off x="3297634" y="5929729"/>
              <a:ext cx="25748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a:solidFill>
                    <a:srgbClr val="FF0000"/>
                  </a:solidFill>
                </a:rPr>
                <a:t>L</a:t>
              </a:r>
            </a:p>
          </p:txBody>
        </p:sp>
        <p:sp>
          <p:nvSpPr>
            <p:cNvPr id="197" name="Oval 135"/>
            <p:cNvSpPr>
              <a:spLocks noChangeArrowheads="1"/>
            </p:cNvSpPr>
            <p:nvPr/>
          </p:nvSpPr>
          <p:spPr bwMode="auto">
            <a:xfrm>
              <a:off x="3305703" y="595272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grpSp>
      <p:grpSp>
        <p:nvGrpSpPr>
          <p:cNvPr id="198" name="Group 133"/>
          <p:cNvGrpSpPr>
            <a:grpSpLocks/>
          </p:cNvGrpSpPr>
          <p:nvPr/>
        </p:nvGrpSpPr>
        <p:grpSpPr bwMode="auto">
          <a:xfrm>
            <a:off x="5826284" y="4581128"/>
            <a:ext cx="257884" cy="261610"/>
            <a:chOff x="3297634" y="5929729"/>
            <a:chExt cx="257487" cy="261283"/>
          </a:xfrm>
        </p:grpSpPr>
        <p:sp>
          <p:nvSpPr>
            <p:cNvPr id="199" name="TextBox 134"/>
            <p:cNvSpPr txBox="1">
              <a:spLocks noChangeArrowheads="1"/>
            </p:cNvSpPr>
            <p:nvPr/>
          </p:nvSpPr>
          <p:spPr bwMode="auto">
            <a:xfrm>
              <a:off x="3297634" y="5929729"/>
              <a:ext cx="25748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a:solidFill>
                    <a:srgbClr val="FF0000"/>
                  </a:solidFill>
                </a:rPr>
                <a:t>L</a:t>
              </a:r>
            </a:p>
          </p:txBody>
        </p:sp>
        <p:sp>
          <p:nvSpPr>
            <p:cNvPr id="200" name="Oval 135"/>
            <p:cNvSpPr>
              <a:spLocks noChangeArrowheads="1"/>
            </p:cNvSpPr>
            <p:nvPr/>
          </p:nvSpPr>
          <p:spPr bwMode="auto">
            <a:xfrm>
              <a:off x="3305703" y="595272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grpSp>
      <p:grpSp>
        <p:nvGrpSpPr>
          <p:cNvPr id="201" name="Group 123"/>
          <p:cNvGrpSpPr>
            <a:grpSpLocks/>
          </p:cNvGrpSpPr>
          <p:nvPr/>
        </p:nvGrpSpPr>
        <p:grpSpPr bwMode="auto">
          <a:xfrm>
            <a:off x="2051720" y="3501008"/>
            <a:ext cx="276206" cy="261610"/>
            <a:chOff x="4070459" y="5965789"/>
            <a:chExt cx="275780" cy="261282"/>
          </a:xfrm>
        </p:grpSpPr>
        <p:sp>
          <p:nvSpPr>
            <p:cNvPr id="202" name="TextBox 128"/>
            <p:cNvSpPr txBox="1">
              <a:spLocks noChangeArrowheads="1"/>
            </p:cNvSpPr>
            <p:nvPr/>
          </p:nvSpPr>
          <p:spPr bwMode="auto">
            <a:xfrm>
              <a:off x="4070459" y="5965789"/>
              <a:ext cx="275780" cy="2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P</a:t>
              </a:r>
              <a:endParaRPr lang="en-US" sz="1100" dirty="0">
                <a:solidFill>
                  <a:srgbClr val="FF0000"/>
                </a:solidFill>
              </a:endParaRPr>
            </a:p>
          </p:txBody>
        </p:sp>
        <p:sp>
          <p:nvSpPr>
            <p:cNvPr id="203" name="Oval 129"/>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73" name="Straight Connector 72"/>
          <p:cNvCxnSpPr/>
          <p:nvPr/>
        </p:nvCxnSpPr>
        <p:spPr bwMode="auto">
          <a:xfrm>
            <a:off x="1763688" y="2420888"/>
            <a:ext cx="2160240" cy="0"/>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04" name="Straight Connector 203"/>
          <p:cNvCxnSpPr/>
          <p:nvPr/>
        </p:nvCxnSpPr>
        <p:spPr bwMode="auto">
          <a:xfrm flipV="1">
            <a:off x="3923928" y="2204864"/>
            <a:ext cx="360040"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05" name="Straight Connector 204"/>
          <p:cNvCxnSpPr/>
          <p:nvPr/>
        </p:nvCxnSpPr>
        <p:spPr bwMode="auto">
          <a:xfrm>
            <a:off x="4283968" y="2204864"/>
            <a:ext cx="1728192" cy="1512168"/>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06" name="Straight Connector 205"/>
          <p:cNvCxnSpPr/>
          <p:nvPr/>
        </p:nvCxnSpPr>
        <p:spPr bwMode="auto">
          <a:xfrm flipH="1" flipV="1">
            <a:off x="6012160" y="3717032"/>
            <a:ext cx="50405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07" name="Straight Connector 206"/>
          <p:cNvCxnSpPr/>
          <p:nvPr/>
        </p:nvCxnSpPr>
        <p:spPr bwMode="auto">
          <a:xfrm flipH="1">
            <a:off x="6012160" y="3933056"/>
            <a:ext cx="504056" cy="288032"/>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08" name="Straight Connector 207"/>
          <p:cNvCxnSpPr/>
          <p:nvPr/>
        </p:nvCxnSpPr>
        <p:spPr bwMode="auto">
          <a:xfrm flipH="1" flipV="1">
            <a:off x="6012160" y="4221088"/>
            <a:ext cx="720080" cy="504056"/>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12" name="Straight Connector 211"/>
          <p:cNvCxnSpPr/>
          <p:nvPr/>
        </p:nvCxnSpPr>
        <p:spPr bwMode="auto">
          <a:xfrm flipH="1" flipV="1">
            <a:off x="6732240" y="4725145"/>
            <a:ext cx="504056" cy="288031"/>
          </a:xfrm>
          <a:prstGeom prst="line">
            <a:avLst/>
          </a:prstGeom>
          <a:solidFill>
            <a:schemeClr val="accent1"/>
          </a:solidFill>
          <a:ln w="57150" cap="flat" cmpd="sng" algn="ctr">
            <a:solidFill>
              <a:srgbClr val="FF0000"/>
            </a:solidFill>
            <a:prstDash val="solid"/>
            <a:round/>
            <a:headEnd type="arrow" w="med" len="med"/>
            <a:tailEnd type="none" w="med" len="med"/>
          </a:ln>
          <a:effectLst/>
        </p:spPr>
      </p:cxnSp>
      <p:grpSp>
        <p:nvGrpSpPr>
          <p:cNvPr id="217" name="Group 130"/>
          <p:cNvGrpSpPr>
            <a:grpSpLocks/>
          </p:cNvGrpSpPr>
          <p:nvPr/>
        </p:nvGrpSpPr>
        <p:grpSpPr bwMode="auto">
          <a:xfrm>
            <a:off x="2555776" y="4175502"/>
            <a:ext cx="300082" cy="261610"/>
            <a:chOff x="4070459" y="5965789"/>
            <a:chExt cx="301436" cy="261282"/>
          </a:xfrm>
        </p:grpSpPr>
        <p:sp>
          <p:nvSpPr>
            <p:cNvPr id="218" name="TextBox 131"/>
            <p:cNvSpPr txBox="1">
              <a:spLocks noChangeArrowheads="1"/>
            </p:cNvSpPr>
            <p:nvPr/>
          </p:nvSpPr>
          <p:spPr bwMode="auto">
            <a:xfrm>
              <a:off x="4070459" y="5965789"/>
              <a:ext cx="301436" cy="2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A</a:t>
              </a:r>
              <a:endParaRPr lang="en-US" sz="1100" dirty="0">
                <a:solidFill>
                  <a:srgbClr val="FF0000"/>
                </a:solidFill>
              </a:endParaRPr>
            </a:p>
          </p:txBody>
        </p:sp>
        <p:sp>
          <p:nvSpPr>
            <p:cNvPr id="219" name="Oval 132"/>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20" name="Group 130"/>
          <p:cNvGrpSpPr>
            <a:grpSpLocks/>
          </p:cNvGrpSpPr>
          <p:nvPr/>
        </p:nvGrpSpPr>
        <p:grpSpPr bwMode="auto">
          <a:xfrm>
            <a:off x="5496054" y="4293096"/>
            <a:ext cx="300082" cy="261610"/>
            <a:chOff x="4070459" y="5965789"/>
            <a:chExt cx="301436" cy="261282"/>
          </a:xfrm>
        </p:grpSpPr>
        <p:sp>
          <p:nvSpPr>
            <p:cNvPr id="221" name="TextBox 131"/>
            <p:cNvSpPr txBox="1">
              <a:spLocks noChangeArrowheads="1"/>
            </p:cNvSpPr>
            <p:nvPr/>
          </p:nvSpPr>
          <p:spPr bwMode="auto">
            <a:xfrm>
              <a:off x="4070459" y="5965789"/>
              <a:ext cx="301436" cy="2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A</a:t>
              </a:r>
              <a:endParaRPr lang="en-US" sz="1100" dirty="0">
                <a:solidFill>
                  <a:srgbClr val="FF0000"/>
                </a:solidFill>
              </a:endParaRPr>
            </a:p>
          </p:txBody>
        </p:sp>
        <p:sp>
          <p:nvSpPr>
            <p:cNvPr id="222" name="Oval 132"/>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29203794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a:t>
            </a:r>
            <a:endParaRPr lang="en-US"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6</a:t>
            </a:fld>
            <a:endParaRPr lang="en-US" altLang="ja-JP"/>
          </a:p>
        </p:txBody>
      </p:sp>
      <p:grpSp>
        <p:nvGrpSpPr>
          <p:cNvPr id="5" name="Group 1"/>
          <p:cNvGrpSpPr>
            <a:grpSpLocks/>
          </p:cNvGrpSpPr>
          <p:nvPr/>
        </p:nvGrpSpPr>
        <p:grpSpPr bwMode="auto">
          <a:xfrm>
            <a:off x="989385" y="3616672"/>
            <a:ext cx="708025" cy="352425"/>
            <a:chOff x="985001" y="3357044"/>
            <a:chExt cx="1438482" cy="1053094"/>
          </a:xfrm>
        </p:grpSpPr>
        <p:sp>
          <p:nvSpPr>
            <p:cNvPr id="6" name="Rectangle 19"/>
            <p:cNvSpPr>
              <a:spLocks noChangeArrowheads="1"/>
            </p:cNvSpPr>
            <p:nvPr/>
          </p:nvSpPr>
          <p:spPr bwMode="auto">
            <a:xfrm>
              <a:off x="1127397" y="3357044"/>
              <a:ext cx="1142951" cy="1053094"/>
            </a:xfrm>
            <a:prstGeom prst="rect">
              <a:avLst/>
            </a:prstGeom>
            <a:solidFill>
              <a:schemeClr val="accent1"/>
            </a:solidFill>
            <a:ln w="9525">
              <a:solidFill>
                <a:schemeClr val="tx1"/>
              </a:solidFill>
              <a:round/>
              <a:headEnd/>
              <a:tailEnd/>
            </a:ln>
          </p:spPr>
          <p:txBody>
            <a:bodyPr/>
            <a:lstStyle/>
            <a:p>
              <a:endParaRPr lang="en-US" sz="1800"/>
            </a:p>
          </p:txBody>
        </p:sp>
        <p:sp>
          <p:nvSpPr>
            <p:cNvPr id="7" name="TextBox 20"/>
            <p:cNvSpPr txBox="1">
              <a:spLocks noChangeArrowheads="1"/>
            </p:cNvSpPr>
            <p:nvPr/>
          </p:nvSpPr>
          <p:spPr bwMode="auto">
            <a:xfrm>
              <a:off x="985001" y="3461924"/>
              <a:ext cx="1438482" cy="82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uRA</a:t>
              </a:r>
            </a:p>
          </p:txBody>
        </p:sp>
      </p:grpSp>
      <p:grpSp>
        <p:nvGrpSpPr>
          <p:cNvPr id="8" name="Group 14"/>
          <p:cNvGrpSpPr>
            <a:grpSpLocks/>
          </p:cNvGrpSpPr>
          <p:nvPr/>
        </p:nvGrpSpPr>
        <p:grpSpPr bwMode="auto">
          <a:xfrm>
            <a:off x="2487985" y="3594447"/>
            <a:ext cx="719137" cy="1084263"/>
            <a:chOff x="2393942" y="4414096"/>
            <a:chExt cx="718544" cy="1084395"/>
          </a:xfrm>
        </p:grpSpPr>
        <p:grpSp>
          <p:nvGrpSpPr>
            <p:cNvPr id="9" name="Group 1"/>
            <p:cNvGrpSpPr>
              <a:grpSpLocks/>
            </p:cNvGrpSpPr>
            <p:nvPr/>
          </p:nvGrpSpPr>
          <p:grpSpPr bwMode="auto">
            <a:xfrm>
              <a:off x="2405422" y="5145982"/>
              <a:ext cx="707064" cy="352509"/>
              <a:chOff x="985001" y="3357044"/>
              <a:chExt cx="1438482" cy="1053094"/>
            </a:xfrm>
          </p:grpSpPr>
          <p:sp>
            <p:nvSpPr>
              <p:cNvPr id="14" name="Rectangle 19"/>
              <p:cNvSpPr>
                <a:spLocks noChangeArrowheads="1"/>
              </p:cNvSpPr>
              <p:nvPr/>
            </p:nvSpPr>
            <p:spPr bwMode="auto">
              <a:xfrm>
                <a:off x="1127397" y="3357044"/>
                <a:ext cx="1142951" cy="1053094"/>
              </a:xfrm>
              <a:prstGeom prst="rect">
                <a:avLst/>
              </a:prstGeom>
              <a:solidFill>
                <a:schemeClr val="accent1"/>
              </a:solidFill>
              <a:ln w="9525">
                <a:solidFill>
                  <a:schemeClr val="tx1"/>
                </a:solidFill>
                <a:round/>
                <a:headEnd/>
                <a:tailEnd/>
              </a:ln>
            </p:spPr>
            <p:txBody>
              <a:bodyPr/>
              <a:lstStyle/>
              <a:p>
                <a:endParaRPr lang="en-US" sz="1800"/>
              </a:p>
            </p:txBody>
          </p:sp>
          <p:sp>
            <p:nvSpPr>
              <p:cNvPr id="15" name="TextBox 20"/>
              <p:cNvSpPr txBox="1">
                <a:spLocks noChangeArrowheads="1"/>
              </p:cNvSpPr>
              <p:nvPr/>
            </p:nvSpPr>
            <p:spPr bwMode="auto">
              <a:xfrm>
                <a:off x="985001" y="3461924"/>
                <a:ext cx="1438482" cy="82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uPA</a:t>
                </a:r>
              </a:p>
            </p:txBody>
          </p:sp>
        </p:grpSp>
        <p:grpSp>
          <p:nvGrpSpPr>
            <p:cNvPr id="10" name="Group 6"/>
            <p:cNvGrpSpPr>
              <a:grpSpLocks/>
            </p:cNvGrpSpPr>
            <p:nvPr/>
          </p:nvGrpSpPr>
          <p:grpSpPr bwMode="auto">
            <a:xfrm>
              <a:off x="2393942" y="4414096"/>
              <a:ext cx="707064" cy="399420"/>
              <a:chOff x="2393942" y="4414096"/>
              <a:chExt cx="707064" cy="399420"/>
            </a:xfrm>
          </p:grpSpPr>
          <p:sp>
            <p:nvSpPr>
              <p:cNvPr id="12" name="Snip Same Side Corner Rectangle 11"/>
              <p:cNvSpPr/>
              <p:nvPr/>
            </p:nvSpPr>
            <p:spPr bwMode="auto">
              <a:xfrm>
                <a:off x="2478010" y="4414096"/>
                <a:ext cx="553581" cy="400099"/>
              </a:xfrm>
              <a:prstGeom prst="snip2Same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ea typeface="ＭＳ Ｐゴシック" pitchFamily="1" charset="-128"/>
                </a:endParaRPr>
              </a:p>
            </p:txBody>
          </p:sp>
          <p:sp>
            <p:nvSpPr>
              <p:cNvPr id="13" name="TextBox 20"/>
              <p:cNvSpPr txBox="1">
                <a:spLocks noChangeArrowheads="1"/>
              </p:cNvSpPr>
              <p:nvPr/>
            </p:nvSpPr>
            <p:spPr bwMode="auto">
              <a:xfrm>
                <a:off x="2393942" y="4462958"/>
                <a:ext cx="7070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AG</a:t>
                </a:r>
              </a:p>
            </p:txBody>
          </p:sp>
        </p:grpSp>
        <p:cxnSp>
          <p:nvCxnSpPr>
            <p:cNvPr id="11" name="Straight Arrow Connector 10"/>
            <p:cNvCxnSpPr>
              <a:stCxn id="14" idx="0"/>
              <a:endCxn id="12" idx="1"/>
            </p:cNvCxnSpPr>
            <p:nvPr/>
          </p:nvCxnSpPr>
          <p:spPr bwMode="auto">
            <a:xfrm flipH="1" flipV="1">
              <a:off x="2755594" y="4814195"/>
              <a:ext cx="0" cy="331828"/>
            </a:xfrm>
            <a:prstGeom prst="straightConnector1">
              <a:avLst/>
            </a:prstGeom>
            <a:ln>
              <a:headEnd type="arrow" w="med" len="med"/>
              <a:tailEnd type="none"/>
            </a:ln>
          </p:spPr>
          <p:style>
            <a:lnRef idx="3">
              <a:schemeClr val="accent1"/>
            </a:lnRef>
            <a:fillRef idx="0">
              <a:schemeClr val="accent1"/>
            </a:fillRef>
            <a:effectRef idx="2">
              <a:schemeClr val="accent1"/>
            </a:effectRef>
            <a:fontRef idx="minor">
              <a:schemeClr val="tx1"/>
            </a:fontRef>
          </p:style>
        </p:cxnSp>
      </p:grpSp>
      <p:cxnSp>
        <p:nvCxnSpPr>
          <p:cNvPr id="16" name="Straight Arrow Connector 15"/>
          <p:cNvCxnSpPr>
            <a:stCxn id="13" idx="1"/>
            <a:endCxn id="7" idx="3"/>
          </p:cNvCxnSpPr>
          <p:nvPr/>
        </p:nvCxnSpPr>
        <p:spPr bwMode="auto">
          <a:xfrm flipH="1">
            <a:off x="1697410" y="3781772"/>
            <a:ext cx="790575" cy="7938"/>
          </a:xfrm>
          <a:prstGeom prst="straightConnector1">
            <a:avLst/>
          </a:prstGeom>
          <a:ln>
            <a:headEnd type="arrow" w="med" len="med"/>
            <a:tailEnd type="none"/>
          </a:ln>
        </p:spPr>
        <p:style>
          <a:lnRef idx="3">
            <a:schemeClr val="accent1"/>
          </a:lnRef>
          <a:fillRef idx="0">
            <a:schemeClr val="accent1"/>
          </a:fillRef>
          <a:effectRef idx="2">
            <a:schemeClr val="accent1"/>
          </a:effectRef>
          <a:fontRef idx="minor">
            <a:schemeClr val="tx1"/>
          </a:fontRef>
        </p:style>
      </p:cxnSp>
      <p:grpSp>
        <p:nvGrpSpPr>
          <p:cNvPr id="17" name="Group 24"/>
          <p:cNvGrpSpPr>
            <a:grpSpLocks/>
          </p:cNvGrpSpPr>
          <p:nvPr/>
        </p:nvGrpSpPr>
        <p:grpSpPr bwMode="auto">
          <a:xfrm>
            <a:off x="2068885" y="4731097"/>
            <a:ext cx="1506537" cy="768350"/>
            <a:chOff x="1974056" y="5550923"/>
            <a:chExt cx="1507460" cy="768116"/>
          </a:xfrm>
        </p:grpSpPr>
        <p:sp>
          <p:nvSpPr>
            <p:cNvPr id="18" name="Cloud Callout 16"/>
            <p:cNvSpPr>
              <a:spLocks noChangeArrowheads="1"/>
            </p:cNvSpPr>
            <p:nvPr/>
          </p:nvSpPr>
          <p:spPr bwMode="auto">
            <a:xfrm>
              <a:off x="2099716" y="5550923"/>
              <a:ext cx="1331527" cy="768116"/>
            </a:xfrm>
            <a:prstGeom prst="cloudCallout">
              <a:avLst>
                <a:gd name="adj1" fmla="val -48333"/>
                <a:gd name="adj2" fmla="val -1204"/>
              </a:avLst>
            </a:prstGeom>
            <a:solidFill>
              <a:schemeClr val="accent1"/>
            </a:solidFill>
            <a:ln w="9525">
              <a:solidFill>
                <a:schemeClr val="tx1"/>
              </a:solidFill>
              <a:round/>
              <a:headEnd/>
              <a:tailEnd/>
            </a:ln>
          </p:spPr>
          <p:txBody>
            <a:bodyPr/>
            <a:lstStyle/>
            <a:p>
              <a:endParaRPr lang="en-US"/>
            </a:p>
          </p:txBody>
        </p:sp>
        <p:grpSp>
          <p:nvGrpSpPr>
            <p:cNvPr id="19" name="Group 20"/>
            <p:cNvGrpSpPr>
              <a:grpSpLocks/>
            </p:cNvGrpSpPr>
            <p:nvPr/>
          </p:nvGrpSpPr>
          <p:grpSpPr bwMode="auto">
            <a:xfrm>
              <a:off x="1974056" y="5796719"/>
              <a:ext cx="300082" cy="276999"/>
              <a:chOff x="5774027" y="4557491"/>
              <a:chExt cx="300082" cy="276999"/>
            </a:xfrm>
          </p:grpSpPr>
          <p:sp>
            <p:nvSpPr>
              <p:cNvPr id="23" name="Oval 17"/>
              <p:cNvSpPr>
                <a:spLocks noChangeArrowheads="1"/>
              </p:cNvSpPr>
              <p:nvPr/>
            </p:nvSpPr>
            <p:spPr bwMode="auto">
              <a:xfrm>
                <a:off x="5776775" y="4577974"/>
                <a:ext cx="276548" cy="256039"/>
              </a:xfrm>
              <a:prstGeom prst="ellipse">
                <a:avLst/>
              </a:prstGeom>
              <a:solidFill>
                <a:schemeClr val="bg1"/>
              </a:solidFill>
              <a:ln w="9525">
                <a:solidFill>
                  <a:schemeClr val="tx1"/>
                </a:solidFill>
                <a:round/>
                <a:headEnd/>
                <a:tailEnd/>
              </a:ln>
            </p:spPr>
            <p:txBody>
              <a:bodyPr/>
              <a:lstStyle/>
              <a:p>
                <a:endParaRPr lang="en-US" sz="800"/>
              </a:p>
            </p:txBody>
          </p:sp>
          <p:sp>
            <p:nvSpPr>
              <p:cNvPr id="24" name="TextBox 19"/>
              <p:cNvSpPr txBox="1">
                <a:spLocks noChangeArrowheads="1"/>
              </p:cNvSpPr>
              <p:nvPr/>
            </p:nvSpPr>
            <p:spPr bwMode="auto">
              <a:xfrm>
                <a:off x="5774027" y="4557491"/>
                <a:ext cx="3000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t>
                </a:r>
              </a:p>
            </p:txBody>
          </p:sp>
        </p:grpSp>
        <p:grpSp>
          <p:nvGrpSpPr>
            <p:cNvPr id="20" name="Group 54"/>
            <p:cNvGrpSpPr>
              <a:grpSpLocks/>
            </p:cNvGrpSpPr>
            <p:nvPr/>
          </p:nvGrpSpPr>
          <p:grpSpPr bwMode="auto">
            <a:xfrm>
              <a:off x="3184182" y="5775013"/>
              <a:ext cx="297334" cy="276999"/>
              <a:chOff x="5776775" y="4557491"/>
              <a:chExt cx="297334" cy="276999"/>
            </a:xfrm>
          </p:grpSpPr>
          <p:sp>
            <p:nvSpPr>
              <p:cNvPr id="21" name="Oval 55"/>
              <p:cNvSpPr>
                <a:spLocks noChangeArrowheads="1"/>
              </p:cNvSpPr>
              <p:nvPr/>
            </p:nvSpPr>
            <p:spPr bwMode="auto">
              <a:xfrm>
                <a:off x="5776775" y="4577974"/>
                <a:ext cx="276548" cy="256039"/>
              </a:xfrm>
              <a:prstGeom prst="ellipse">
                <a:avLst/>
              </a:prstGeom>
              <a:solidFill>
                <a:schemeClr val="bg1"/>
              </a:solidFill>
              <a:ln w="9525">
                <a:solidFill>
                  <a:schemeClr val="tx1"/>
                </a:solidFill>
                <a:round/>
                <a:headEnd/>
                <a:tailEnd/>
              </a:ln>
            </p:spPr>
            <p:txBody>
              <a:bodyPr/>
              <a:lstStyle/>
              <a:p>
                <a:endParaRPr lang="en-US" sz="800"/>
              </a:p>
            </p:txBody>
          </p:sp>
          <p:sp>
            <p:nvSpPr>
              <p:cNvPr id="22" name="TextBox 56"/>
              <p:cNvSpPr txBox="1">
                <a:spLocks noChangeArrowheads="1"/>
              </p:cNvSpPr>
              <p:nvPr/>
            </p:nvSpPr>
            <p:spPr bwMode="auto">
              <a:xfrm>
                <a:off x="5786801" y="4557491"/>
                <a:ext cx="2873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B</a:t>
                </a:r>
              </a:p>
            </p:txBody>
          </p:sp>
        </p:grpSp>
      </p:grpSp>
      <p:grpSp>
        <p:nvGrpSpPr>
          <p:cNvPr id="25" name="Group 57"/>
          <p:cNvGrpSpPr>
            <a:grpSpLocks/>
          </p:cNvGrpSpPr>
          <p:nvPr/>
        </p:nvGrpSpPr>
        <p:grpSpPr bwMode="auto">
          <a:xfrm>
            <a:off x="4367585" y="3592860"/>
            <a:ext cx="719137" cy="1084262"/>
            <a:chOff x="2393942" y="4414096"/>
            <a:chExt cx="718544" cy="1084395"/>
          </a:xfrm>
        </p:grpSpPr>
        <p:grpSp>
          <p:nvGrpSpPr>
            <p:cNvPr id="26" name="Group 1"/>
            <p:cNvGrpSpPr>
              <a:grpSpLocks/>
            </p:cNvGrpSpPr>
            <p:nvPr/>
          </p:nvGrpSpPr>
          <p:grpSpPr bwMode="auto">
            <a:xfrm>
              <a:off x="2405422" y="5145982"/>
              <a:ext cx="707064" cy="352509"/>
              <a:chOff x="985001" y="3357044"/>
              <a:chExt cx="1438482" cy="1053094"/>
            </a:xfrm>
          </p:grpSpPr>
          <p:sp>
            <p:nvSpPr>
              <p:cNvPr id="31" name="Rectangle 19"/>
              <p:cNvSpPr>
                <a:spLocks noChangeArrowheads="1"/>
              </p:cNvSpPr>
              <p:nvPr/>
            </p:nvSpPr>
            <p:spPr bwMode="auto">
              <a:xfrm>
                <a:off x="1127397" y="3357044"/>
                <a:ext cx="1142951" cy="1053094"/>
              </a:xfrm>
              <a:prstGeom prst="rect">
                <a:avLst/>
              </a:prstGeom>
              <a:solidFill>
                <a:schemeClr val="accent1"/>
              </a:solidFill>
              <a:ln w="9525">
                <a:solidFill>
                  <a:schemeClr val="tx1"/>
                </a:solidFill>
                <a:round/>
                <a:headEnd/>
                <a:tailEnd/>
              </a:ln>
            </p:spPr>
            <p:txBody>
              <a:bodyPr/>
              <a:lstStyle/>
              <a:p>
                <a:endParaRPr lang="en-US" sz="1800"/>
              </a:p>
            </p:txBody>
          </p:sp>
          <p:sp>
            <p:nvSpPr>
              <p:cNvPr id="32" name="TextBox 20"/>
              <p:cNvSpPr txBox="1">
                <a:spLocks noChangeArrowheads="1"/>
              </p:cNvSpPr>
              <p:nvPr/>
            </p:nvSpPr>
            <p:spPr bwMode="auto">
              <a:xfrm>
                <a:off x="985001" y="3461924"/>
                <a:ext cx="1438482" cy="82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uPA</a:t>
                </a:r>
              </a:p>
            </p:txBody>
          </p:sp>
        </p:grpSp>
        <p:grpSp>
          <p:nvGrpSpPr>
            <p:cNvPr id="27" name="Group 59"/>
            <p:cNvGrpSpPr>
              <a:grpSpLocks/>
            </p:cNvGrpSpPr>
            <p:nvPr/>
          </p:nvGrpSpPr>
          <p:grpSpPr bwMode="auto">
            <a:xfrm>
              <a:off x="2393942" y="4414096"/>
              <a:ext cx="707064" cy="399420"/>
              <a:chOff x="2393942" y="4414096"/>
              <a:chExt cx="707064" cy="399420"/>
            </a:xfrm>
          </p:grpSpPr>
          <p:sp>
            <p:nvSpPr>
              <p:cNvPr id="29" name="Snip Same Side Corner Rectangle 28"/>
              <p:cNvSpPr/>
              <p:nvPr/>
            </p:nvSpPr>
            <p:spPr bwMode="auto">
              <a:xfrm>
                <a:off x="2478010" y="4414096"/>
                <a:ext cx="553581" cy="400099"/>
              </a:xfrm>
              <a:prstGeom prst="snip2Same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ea typeface="ＭＳ Ｐゴシック" pitchFamily="1" charset="-128"/>
                </a:endParaRPr>
              </a:p>
            </p:txBody>
          </p:sp>
          <p:sp>
            <p:nvSpPr>
              <p:cNvPr id="30" name="TextBox 20"/>
              <p:cNvSpPr txBox="1">
                <a:spLocks noChangeArrowheads="1"/>
              </p:cNvSpPr>
              <p:nvPr/>
            </p:nvSpPr>
            <p:spPr bwMode="auto">
              <a:xfrm>
                <a:off x="2393942" y="4462958"/>
                <a:ext cx="7070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AG</a:t>
                </a:r>
              </a:p>
            </p:txBody>
          </p:sp>
        </p:grpSp>
        <p:cxnSp>
          <p:nvCxnSpPr>
            <p:cNvPr id="28" name="Straight Arrow Connector 27"/>
            <p:cNvCxnSpPr>
              <a:stCxn id="31" idx="0"/>
              <a:endCxn id="29" idx="1"/>
            </p:cNvCxnSpPr>
            <p:nvPr/>
          </p:nvCxnSpPr>
          <p:spPr bwMode="auto">
            <a:xfrm flipH="1" flipV="1">
              <a:off x="2755594" y="4814195"/>
              <a:ext cx="0" cy="331828"/>
            </a:xfrm>
            <a:prstGeom prst="straightConnector1">
              <a:avLst/>
            </a:prstGeom>
            <a:ln>
              <a:headEnd type="arrow" w="med" len="med"/>
              <a:tailEnd type="none"/>
            </a:ln>
          </p:spPr>
          <p:style>
            <a:lnRef idx="3">
              <a:schemeClr val="accent1"/>
            </a:lnRef>
            <a:fillRef idx="0">
              <a:schemeClr val="accent1"/>
            </a:fillRef>
            <a:effectRef idx="2">
              <a:schemeClr val="accent1"/>
            </a:effectRef>
            <a:fontRef idx="minor">
              <a:schemeClr val="tx1"/>
            </a:fontRef>
          </p:style>
        </p:cxnSp>
      </p:grpSp>
      <p:cxnSp>
        <p:nvCxnSpPr>
          <p:cNvPr id="33" name="Straight Arrow Connector 32"/>
          <p:cNvCxnSpPr>
            <a:stCxn id="30" idx="1"/>
            <a:endCxn id="13" idx="3"/>
          </p:cNvCxnSpPr>
          <p:nvPr/>
        </p:nvCxnSpPr>
        <p:spPr bwMode="auto">
          <a:xfrm flipH="1">
            <a:off x="3196010" y="3780185"/>
            <a:ext cx="1171575" cy="1587"/>
          </a:xfrm>
          <a:prstGeom prst="straightConnector1">
            <a:avLst/>
          </a:prstGeom>
          <a:ln>
            <a:headEnd type="arrow" w="med" len="med"/>
            <a:tailEnd type="none"/>
          </a:ln>
        </p:spPr>
        <p:style>
          <a:lnRef idx="3">
            <a:schemeClr val="accent1"/>
          </a:lnRef>
          <a:fillRef idx="0">
            <a:schemeClr val="accent1"/>
          </a:fillRef>
          <a:effectRef idx="2">
            <a:schemeClr val="accent1"/>
          </a:effectRef>
          <a:fontRef idx="minor">
            <a:schemeClr val="tx1"/>
          </a:fontRef>
        </p:style>
      </p:cxnSp>
      <p:grpSp>
        <p:nvGrpSpPr>
          <p:cNvPr id="34" name="Group 25"/>
          <p:cNvGrpSpPr>
            <a:grpSpLocks/>
          </p:cNvGrpSpPr>
          <p:nvPr/>
        </p:nvGrpSpPr>
        <p:grpSpPr bwMode="auto">
          <a:xfrm>
            <a:off x="3948485" y="4729510"/>
            <a:ext cx="1508125" cy="768350"/>
            <a:chOff x="3796065" y="5549693"/>
            <a:chExt cx="1507460" cy="768116"/>
          </a:xfrm>
        </p:grpSpPr>
        <p:sp>
          <p:nvSpPr>
            <p:cNvPr id="35" name="Cloud Callout 66"/>
            <p:cNvSpPr>
              <a:spLocks noChangeArrowheads="1"/>
            </p:cNvSpPr>
            <p:nvPr/>
          </p:nvSpPr>
          <p:spPr bwMode="auto">
            <a:xfrm>
              <a:off x="3921725" y="5549693"/>
              <a:ext cx="1331527" cy="768116"/>
            </a:xfrm>
            <a:prstGeom prst="cloudCallout">
              <a:avLst>
                <a:gd name="adj1" fmla="val -48333"/>
                <a:gd name="adj2" fmla="val -1204"/>
              </a:avLst>
            </a:prstGeom>
            <a:solidFill>
              <a:schemeClr val="accent1"/>
            </a:solidFill>
            <a:ln w="9525">
              <a:solidFill>
                <a:schemeClr val="tx1"/>
              </a:solidFill>
              <a:round/>
              <a:headEnd/>
              <a:tailEnd/>
            </a:ln>
          </p:spPr>
          <p:txBody>
            <a:bodyPr/>
            <a:lstStyle/>
            <a:p>
              <a:endParaRPr lang="en-US"/>
            </a:p>
          </p:txBody>
        </p:sp>
        <p:grpSp>
          <p:nvGrpSpPr>
            <p:cNvPr id="36" name="Group 67"/>
            <p:cNvGrpSpPr>
              <a:grpSpLocks/>
            </p:cNvGrpSpPr>
            <p:nvPr/>
          </p:nvGrpSpPr>
          <p:grpSpPr bwMode="auto">
            <a:xfrm>
              <a:off x="3796065" y="5785247"/>
              <a:ext cx="300082" cy="276999"/>
              <a:chOff x="5774027" y="4557491"/>
              <a:chExt cx="300082" cy="276999"/>
            </a:xfrm>
          </p:grpSpPr>
          <p:sp>
            <p:nvSpPr>
              <p:cNvPr id="40" name="Oval 68"/>
              <p:cNvSpPr>
                <a:spLocks noChangeArrowheads="1"/>
              </p:cNvSpPr>
              <p:nvPr/>
            </p:nvSpPr>
            <p:spPr bwMode="auto">
              <a:xfrm>
                <a:off x="5776775" y="4577974"/>
                <a:ext cx="276548" cy="256039"/>
              </a:xfrm>
              <a:prstGeom prst="ellipse">
                <a:avLst/>
              </a:prstGeom>
              <a:solidFill>
                <a:schemeClr val="bg1"/>
              </a:solidFill>
              <a:ln w="9525">
                <a:solidFill>
                  <a:schemeClr val="tx1"/>
                </a:solidFill>
                <a:round/>
                <a:headEnd/>
                <a:tailEnd/>
              </a:ln>
            </p:spPr>
            <p:txBody>
              <a:bodyPr/>
              <a:lstStyle/>
              <a:p>
                <a:endParaRPr lang="en-US" sz="800"/>
              </a:p>
            </p:txBody>
          </p:sp>
          <p:sp>
            <p:nvSpPr>
              <p:cNvPr id="41" name="TextBox 69"/>
              <p:cNvSpPr txBox="1">
                <a:spLocks noChangeArrowheads="1"/>
              </p:cNvSpPr>
              <p:nvPr/>
            </p:nvSpPr>
            <p:spPr bwMode="auto">
              <a:xfrm>
                <a:off x="5774027" y="4557491"/>
                <a:ext cx="3000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C</a:t>
                </a:r>
              </a:p>
            </p:txBody>
          </p:sp>
        </p:grpSp>
        <p:grpSp>
          <p:nvGrpSpPr>
            <p:cNvPr id="37" name="Group 70"/>
            <p:cNvGrpSpPr>
              <a:grpSpLocks/>
            </p:cNvGrpSpPr>
            <p:nvPr/>
          </p:nvGrpSpPr>
          <p:grpSpPr bwMode="auto">
            <a:xfrm>
              <a:off x="5006191" y="5773783"/>
              <a:ext cx="297334" cy="276999"/>
              <a:chOff x="5776775" y="4557491"/>
              <a:chExt cx="297334" cy="276999"/>
            </a:xfrm>
          </p:grpSpPr>
          <p:sp>
            <p:nvSpPr>
              <p:cNvPr id="38" name="Oval 71"/>
              <p:cNvSpPr>
                <a:spLocks noChangeArrowheads="1"/>
              </p:cNvSpPr>
              <p:nvPr/>
            </p:nvSpPr>
            <p:spPr bwMode="auto">
              <a:xfrm>
                <a:off x="5776775" y="4577974"/>
                <a:ext cx="276548" cy="256039"/>
              </a:xfrm>
              <a:prstGeom prst="ellipse">
                <a:avLst/>
              </a:prstGeom>
              <a:solidFill>
                <a:schemeClr val="bg1"/>
              </a:solidFill>
              <a:ln w="9525">
                <a:solidFill>
                  <a:schemeClr val="tx1"/>
                </a:solidFill>
                <a:round/>
                <a:headEnd/>
                <a:tailEnd/>
              </a:ln>
            </p:spPr>
            <p:txBody>
              <a:bodyPr/>
              <a:lstStyle/>
              <a:p>
                <a:endParaRPr lang="en-US" sz="800"/>
              </a:p>
            </p:txBody>
          </p:sp>
          <p:sp>
            <p:nvSpPr>
              <p:cNvPr id="39" name="TextBox 72"/>
              <p:cNvSpPr txBox="1">
                <a:spLocks noChangeArrowheads="1"/>
              </p:cNvSpPr>
              <p:nvPr/>
            </p:nvSpPr>
            <p:spPr bwMode="auto">
              <a:xfrm>
                <a:off x="5778310" y="4557491"/>
                <a:ext cx="29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D</a:t>
                </a:r>
              </a:p>
            </p:txBody>
          </p:sp>
        </p:grpSp>
      </p:grpSp>
      <p:cxnSp>
        <p:nvCxnSpPr>
          <p:cNvPr id="42" name="Straight Connector 23"/>
          <p:cNvCxnSpPr>
            <a:cxnSpLocks noChangeShapeType="1"/>
            <a:stCxn id="21" idx="6"/>
            <a:endCxn id="41" idx="1"/>
          </p:cNvCxnSpPr>
          <p:nvPr/>
        </p:nvCxnSpPr>
        <p:spPr bwMode="auto">
          <a:xfrm>
            <a:off x="3554785" y="5104160"/>
            <a:ext cx="3937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grpSp>
        <p:nvGrpSpPr>
          <p:cNvPr id="43" name="Group 78"/>
          <p:cNvGrpSpPr>
            <a:grpSpLocks/>
          </p:cNvGrpSpPr>
          <p:nvPr/>
        </p:nvGrpSpPr>
        <p:grpSpPr bwMode="auto">
          <a:xfrm>
            <a:off x="6245597" y="3591272"/>
            <a:ext cx="719138" cy="1084263"/>
            <a:chOff x="2393942" y="4414096"/>
            <a:chExt cx="718544" cy="1084395"/>
          </a:xfrm>
        </p:grpSpPr>
        <p:grpSp>
          <p:nvGrpSpPr>
            <p:cNvPr id="44" name="Group 1"/>
            <p:cNvGrpSpPr>
              <a:grpSpLocks/>
            </p:cNvGrpSpPr>
            <p:nvPr/>
          </p:nvGrpSpPr>
          <p:grpSpPr bwMode="auto">
            <a:xfrm>
              <a:off x="2405422" y="5145982"/>
              <a:ext cx="707064" cy="352509"/>
              <a:chOff x="985001" y="3357044"/>
              <a:chExt cx="1438482" cy="1053094"/>
            </a:xfrm>
          </p:grpSpPr>
          <p:sp>
            <p:nvSpPr>
              <p:cNvPr id="49" name="Rectangle 19"/>
              <p:cNvSpPr>
                <a:spLocks noChangeArrowheads="1"/>
              </p:cNvSpPr>
              <p:nvPr/>
            </p:nvSpPr>
            <p:spPr bwMode="auto">
              <a:xfrm>
                <a:off x="1127397" y="3357044"/>
                <a:ext cx="1142951" cy="1053094"/>
              </a:xfrm>
              <a:prstGeom prst="rect">
                <a:avLst/>
              </a:prstGeom>
              <a:solidFill>
                <a:schemeClr val="accent1"/>
              </a:solidFill>
              <a:ln w="9525">
                <a:solidFill>
                  <a:schemeClr val="tx1"/>
                </a:solidFill>
                <a:round/>
                <a:headEnd/>
                <a:tailEnd/>
              </a:ln>
            </p:spPr>
            <p:txBody>
              <a:bodyPr/>
              <a:lstStyle/>
              <a:p>
                <a:endParaRPr lang="en-US" sz="1800"/>
              </a:p>
            </p:txBody>
          </p:sp>
          <p:sp>
            <p:nvSpPr>
              <p:cNvPr id="50" name="TextBox 20"/>
              <p:cNvSpPr txBox="1">
                <a:spLocks noChangeArrowheads="1"/>
              </p:cNvSpPr>
              <p:nvPr/>
            </p:nvSpPr>
            <p:spPr bwMode="auto">
              <a:xfrm>
                <a:off x="985001" y="3461924"/>
                <a:ext cx="1438482" cy="82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uPA</a:t>
                </a:r>
              </a:p>
            </p:txBody>
          </p:sp>
        </p:grpSp>
        <p:grpSp>
          <p:nvGrpSpPr>
            <p:cNvPr id="45" name="Group 80"/>
            <p:cNvGrpSpPr>
              <a:grpSpLocks/>
            </p:cNvGrpSpPr>
            <p:nvPr/>
          </p:nvGrpSpPr>
          <p:grpSpPr bwMode="auto">
            <a:xfrm>
              <a:off x="2393942" y="4414096"/>
              <a:ext cx="707064" cy="399420"/>
              <a:chOff x="2393942" y="4414096"/>
              <a:chExt cx="707064" cy="399420"/>
            </a:xfrm>
          </p:grpSpPr>
          <p:sp>
            <p:nvSpPr>
              <p:cNvPr id="47" name="Snip Same Side Corner Rectangle 46"/>
              <p:cNvSpPr/>
              <p:nvPr/>
            </p:nvSpPr>
            <p:spPr bwMode="auto">
              <a:xfrm>
                <a:off x="2478010" y="4414096"/>
                <a:ext cx="553579" cy="400099"/>
              </a:xfrm>
              <a:prstGeom prst="snip2Same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ea typeface="ＭＳ Ｐゴシック" pitchFamily="1" charset="-128"/>
                </a:endParaRPr>
              </a:p>
            </p:txBody>
          </p:sp>
          <p:sp>
            <p:nvSpPr>
              <p:cNvPr id="48" name="TextBox 20"/>
              <p:cNvSpPr txBox="1">
                <a:spLocks noChangeArrowheads="1"/>
              </p:cNvSpPr>
              <p:nvPr/>
            </p:nvSpPr>
            <p:spPr bwMode="auto">
              <a:xfrm>
                <a:off x="2393942" y="4462958"/>
                <a:ext cx="7070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AG</a:t>
                </a:r>
              </a:p>
            </p:txBody>
          </p:sp>
        </p:grpSp>
        <p:cxnSp>
          <p:nvCxnSpPr>
            <p:cNvPr id="46" name="Straight Arrow Connector 45"/>
            <p:cNvCxnSpPr>
              <a:stCxn id="49" idx="0"/>
              <a:endCxn id="47" idx="1"/>
            </p:cNvCxnSpPr>
            <p:nvPr/>
          </p:nvCxnSpPr>
          <p:spPr bwMode="auto">
            <a:xfrm flipH="1" flipV="1">
              <a:off x="2755593" y="4814195"/>
              <a:ext cx="0" cy="331828"/>
            </a:xfrm>
            <a:prstGeom prst="straightConnector1">
              <a:avLst/>
            </a:prstGeom>
            <a:ln>
              <a:headEnd type="arrow" w="med" len="med"/>
              <a:tailEnd type="none"/>
            </a:ln>
          </p:spPr>
          <p:style>
            <a:lnRef idx="3">
              <a:schemeClr val="accent1"/>
            </a:lnRef>
            <a:fillRef idx="0">
              <a:schemeClr val="accent1"/>
            </a:fillRef>
            <a:effectRef idx="2">
              <a:schemeClr val="accent1"/>
            </a:effectRef>
            <a:fontRef idx="minor">
              <a:schemeClr val="tx1"/>
            </a:fontRef>
          </p:style>
        </p:cxnSp>
      </p:grpSp>
      <p:grpSp>
        <p:nvGrpSpPr>
          <p:cNvPr id="51" name="Group 86"/>
          <p:cNvGrpSpPr>
            <a:grpSpLocks/>
          </p:cNvGrpSpPr>
          <p:nvPr/>
        </p:nvGrpSpPr>
        <p:grpSpPr bwMode="auto">
          <a:xfrm>
            <a:off x="5829672" y="4727922"/>
            <a:ext cx="1504950" cy="768350"/>
            <a:chOff x="3798813" y="5549693"/>
            <a:chExt cx="1504712" cy="768116"/>
          </a:xfrm>
        </p:grpSpPr>
        <p:sp>
          <p:nvSpPr>
            <p:cNvPr id="52" name="Cloud Callout 87"/>
            <p:cNvSpPr>
              <a:spLocks noChangeArrowheads="1"/>
            </p:cNvSpPr>
            <p:nvPr/>
          </p:nvSpPr>
          <p:spPr bwMode="auto">
            <a:xfrm>
              <a:off x="3921725" y="5549693"/>
              <a:ext cx="1331527" cy="768116"/>
            </a:xfrm>
            <a:prstGeom prst="cloudCallout">
              <a:avLst>
                <a:gd name="adj1" fmla="val -48333"/>
                <a:gd name="adj2" fmla="val -1204"/>
              </a:avLst>
            </a:prstGeom>
            <a:solidFill>
              <a:schemeClr val="accent1"/>
            </a:solidFill>
            <a:ln w="9525">
              <a:solidFill>
                <a:schemeClr val="tx1"/>
              </a:solidFill>
              <a:round/>
              <a:headEnd/>
              <a:tailEnd/>
            </a:ln>
          </p:spPr>
          <p:txBody>
            <a:bodyPr/>
            <a:lstStyle/>
            <a:p>
              <a:endParaRPr lang="en-US"/>
            </a:p>
          </p:txBody>
        </p:sp>
        <p:grpSp>
          <p:nvGrpSpPr>
            <p:cNvPr id="53" name="Group 88"/>
            <p:cNvGrpSpPr>
              <a:grpSpLocks/>
            </p:cNvGrpSpPr>
            <p:nvPr/>
          </p:nvGrpSpPr>
          <p:grpSpPr bwMode="auto">
            <a:xfrm>
              <a:off x="3798813" y="5785247"/>
              <a:ext cx="297334" cy="276999"/>
              <a:chOff x="5776775" y="4557491"/>
              <a:chExt cx="297334" cy="276999"/>
            </a:xfrm>
          </p:grpSpPr>
          <p:sp>
            <p:nvSpPr>
              <p:cNvPr id="57" name="Oval 92"/>
              <p:cNvSpPr>
                <a:spLocks noChangeArrowheads="1"/>
              </p:cNvSpPr>
              <p:nvPr/>
            </p:nvSpPr>
            <p:spPr bwMode="auto">
              <a:xfrm>
                <a:off x="5776775" y="4577974"/>
                <a:ext cx="276548" cy="256039"/>
              </a:xfrm>
              <a:prstGeom prst="ellipse">
                <a:avLst/>
              </a:prstGeom>
              <a:solidFill>
                <a:schemeClr val="bg1"/>
              </a:solidFill>
              <a:ln w="9525">
                <a:solidFill>
                  <a:schemeClr val="tx1"/>
                </a:solidFill>
                <a:round/>
                <a:headEnd/>
                <a:tailEnd/>
              </a:ln>
            </p:spPr>
            <p:txBody>
              <a:bodyPr/>
              <a:lstStyle/>
              <a:p>
                <a:endParaRPr lang="en-US" sz="800"/>
              </a:p>
            </p:txBody>
          </p:sp>
          <p:sp>
            <p:nvSpPr>
              <p:cNvPr id="58" name="TextBox 93"/>
              <p:cNvSpPr txBox="1">
                <a:spLocks noChangeArrowheads="1"/>
              </p:cNvSpPr>
              <p:nvPr/>
            </p:nvSpPr>
            <p:spPr bwMode="auto">
              <a:xfrm>
                <a:off x="5786801" y="4557491"/>
                <a:ext cx="2873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E</a:t>
                </a:r>
              </a:p>
            </p:txBody>
          </p:sp>
        </p:grpSp>
        <p:grpSp>
          <p:nvGrpSpPr>
            <p:cNvPr id="54" name="Group 89"/>
            <p:cNvGrpSpPr>
              <a:grpSpLocks/>
            </p:cNvGrpSpPr>
            <p:nvPr/>
          </p:nvGrpSpPr>
          <p:grpSpPr bwMode="auto">
            <a:xfrm>
              <a:off x="5006191" y="5773783"/>
              <a:ext cx="297334" cy="276999"/>
              <a:chOff x="5776775" y="4557491"/>
              <a:chExt cx="297334" cy="276999"/>
            </a:xfrm>
          </p:grpSpPr>
          <p:sp>
            <p:nvSpPr>
              <p:cNvPr id="55" name="Oval 90"/>
              <p:cNvSpPr>
                <a:spLocks noChangeArrowheads="1"/>
              </p:cNvSpPr>
              <p:nvPr/>
            </p:nvSpPr>
            <p:spPr bwMode="auto">
              <a:xfrm>
                <a:off x="5776775" y="4577974"/>
                <a:ext cx="276548" cy="256039"/>
              </a:xfrm>
              <a:prstGeom prst="ellipse">
                <a:avLst/>
              </a:prstGeom>
              <a:solidFill>
                <a:schemeClr val="bg1"/>
              </a:solidFill>
              <a:ln w="9525">
                <a:solidFill>
                  <a:schemeClr val="tx1"/>
                </a:solidFill>
                <a:round/>
                <a:headEnd/>
                <a:tailEnd/>
              </a:ln>
            </p:spPr>
            <p:txBody>
              <a:bodyPr/>
              <a:lstStyle/>
              <a:p>
                <a:endParaRPr lang="en-US" sz="800"/>
              </a:p>
            </p:txBody>
          </p:sp>
          <p:sp>
            <p:nvSpPr>
              <p:cNvPr id="56" name="TextBox 91"/>
              <p:cNvSpPr txBox="1">
                <a:spLocks noChangeArrowheads="1"/>
              </p:cNvSpPr>
              <p:nvPr/>
            </p:nvSpPr>
            <p:spPr bwMode="auto">
              <a:xfrm>
                <a:off x="5795442" y="4557491"/>
                <a:ext cx="2786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F</a:t>
                </a:r>
              </a:p>
            </p:txBody>
          </p:sp>
        </p:grpSp>
      </p:grpSp>
      <p:cxnSp>
        <p:nvCxnSpPr>
          <p:cNvPr id="59" name="Straight Connector 94"/>
          <p:cNvCxnSpPr>
            <a:cxnSpLocks noChangeShapeType="1"/>
            <a:stCxn id="39" idx="3"/>
            <a:endCxn id="58" idx="1"/>
          </p:cNvCxnSpPr>
          <p:nvPr/>
        </p:nvCxnSpPr>
        <p:spPr bwMode="auto">
          <a:xfrm>
            <a:off x="5456610" y="5093047"/>
            <a:ext cx="382587" cy="7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60" name="Straight Arrow Connector 59"/>
          <p:cNvCxnSpPr>
            <a:stCxn id="48" idx="1"/>
            <a:endCxn id="30" idx="3"/>
          </p:cNvCxnSpPr>
          <p:nvPr/>
        </p:nvCxnSpPr>
        <p:spPr bwMode="auto">
          <a:xfrm flipH="1">
            <a:off x="5075610" y="3778597"/>
            <a:ext cx="1169987" cy="1588"/>
          </a:xfrm>
          <a:prstGeom prst="straightConnector1">
            <a:avLst/>
          </a:prstGeom>
          <a:ln>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67" name="Straight Connector 105"/>
          <p:cNvCxnSpPr>
            <a:cxnSpLocks noChangeShapeType="1"/>
            <a:stCxn id="24" idx="3"/>
            <a:endCxn id="21" idx="2"/>
          </p:cNvCxnSpPr>
          <p:nvPr/>
        </p:nvCxnSpPr>
        <p:spPr bwMode="auto">
          <a:xfrm flipV="1">
            <a:off x="2368922" y="5104160"/>
            <a:ext cx="909638" cy="1111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8" name="Straight Connector 109"/>
          <p:cNvCxnSpPr>
            <a:cxnSpLocks noChangeShapeType="1"/>
            <a:stCxn id="41" idx="3"/>
            <a:endCxn id="39" idx="1"/>
          </p:cNvCxnSpPr>
          <p:nvPr/>
        </p:nvCxnSpPr>
        <p:spPr bwMode="auto">
          <a:xfrm flipV="1">
            <a:off x="4248522" y="5093047"/>
            <a:ext cx="911225" cy="1111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9" name="Straight Connector 112"/>
          <p:cNvCxnSpPr>
            <a:cxnSpLocks noChangeShapeType="1"/>
            <a:stCxn id="58" idx="3"/>
            <a:endCxn id="55" idx="2"/>
          </p:cNvCxnSpPr>
          <p:nvPr/>
        </p:nvCxnSpPr>
        <p:spPr bwMode="auto">
          <a:xfrm flipV="1">
            <a:off x="6126535" y="5099397"/>
            <a:ext cx="909637" cy="158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0" name="Straight Arrow Connector 69"/>
          <p:cNvCxnSpPr/>
          <p:nvPr/>
        </p:nvCxnSpPr>
        <p:spPr bwMode="auto">
          <a:xfrm flipH="1">
            <a:off x="2722935" y="2797522"/>
            <a:ext cx="7937" cy="777875"/>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grpSp>
        <p:nvGrpSpPr>
          <p:cNvPr id="71" name="Group 12"/>
          <p:cNvGrpSpPr>
            <a:grpSpLocks/>
          </p:cNvGrpSpPr>
          <p:nvPr/>
        </p:nvGrpSpPr>
        <p:grpSpPr bwMode="auto">
          <a:xfrm>
            <a:off x="2576885" y="2311747"/>
            <a:ext cx="550862" cy="504825"/>
            <a:chOff x="592109" y="4479090"/>
            <a:chExt cx="551800" cy="504140"/>
          </a:xfrm>
        </p:grpSpPr>
        <p:sp>
          <p:nvSpPr>
            <p:cNvPr id="72" name="Oval 11"/>
            <p:cNvSpPr>
              <a:spLocks noChangeArrowheads="1"/>
            </p:cNvSpPr>
            <p:nvPr/>
          </p:nvSpPr>
          <p:spPr bwMode="auto">
            <a:xfrm>
              <a:off x="601037" y="4479090"/>
              <a:ext cx="542872" cy="504140"/>
            </a:xfrm>
            <a:prstGeom prst="ellipse">
              <a:avLst/>
            </a:prstGeom>
            <a:solidFill>
              <a:schemeClr val="accent1"/>
            </a:solidFill>
            <a:ln w="9525">
              <a:solidFill>
                <a:schemeClr val="tx1"/>
              </a:solidFill>
              <a:round/>
              <a:headEnd/>
              <a:tailEnd/>
            </a:ln>
          </p:spPr>
          <p:txBody>
            <a:bodyPr/>
            <a:lstStyle/>
            <a:p>
              <a:endParaRPr lang="en-US"/>
            </a:p>
          </p:txBody>
        </p:sp>
        <p:sp>
          <p:nvSpPr>
            <p:cNvPr id="73" name="TextBox 20"/>
            <p:cNvSpPr txBox="1">
              <a:spLocks noChangeArrowheads="1"/>
            </p:cNvSpPr>
            <p:nvPr/>
          </p:nvSpPr>
          <p:spPr bwMode="auto">
            <a:xfrm>
              <a:off x="592109" y="4593899"/>
              <a:ext cx="551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PCE</a:t>
              </a:r>
            </a:p>
          </p:txBody>
        </p:sp>
      </p:grpSp>
      <p:pic>
        <p:nvPicPr>
          <p:cNvPr id="76" name="Picture 2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97472"/>
            <a:ext cx="627062"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7" name="Straight Arrow Connector 76"/>
          <p:cNvCxnSpPr>
            <a:stCxn id="6" idx="0"/>
            <a:endCxn id="76" idx="2"/>
          </p:cNvCxnSpPr>
          <p:nvPr/>
        </p:nvCxnSpPr>
        <p:spPr bwMode="auto">
          <a:xfrm flipH="1" flipV="1">
            <a:off x="924297" y="3053110"/>
            <a:ext cx="415925" cy="563562"/>
          </a:xfrm>
          <a:prstGeom prst="straightConnector1">
            <a:avLst/>
          </a:prstGeom>
          <a:ln>
            <a:solidFill>
              <a:srgbClr val="000000"/>
            </a:solidFill>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79" name="Straight Arrow Connector 78"/>
          <p:cNvCxnSpPr/>
          <p:nvPr/>
        </p:nvCxnSpPr>
        <p:spPr bwMode="auto">
          <a:xfrm flipV="1">
            <a:off x="2984872" y="2816572"/>
            <a:ext cx="7938" cy="777875"/>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sp>
        <p:nvSpPr>
          <p:cNvPr id="80" name="TextBox 20"/>
          <p:cNvSpPr txBox="1">
            <a:spLocks noChangeArrowheads="1"/>
          </p:cNvSpPr>
          <p:nvPr/>
        </p:nvSpPr>
        <p:spPr bwMode="auto">
          <a:xfrm>
            <a:off x="2333997" y="5112097"/>
            <a:ext cx="10080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Network 1</a:t>
            </a:r>
          </a:p>
        </p:txBody>
      </p:sp>
      <p:sp>
        <p:nvSpPr>
          <p:cNvPr id="81" name="TextBox 20"/>
          <p:cNvSpPr txBox="1">
            <a:spLocks noChangeArrowheads="1"/>
          </p:cNvSpPr>
          <p:nvPr/>
        </p:nvSpPr>
        <p:spPr bwMode="auto">
          <a:xfrm>
            <a:off x="4192960" y="5108922"/>
            <a:ext cx="10080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Network 2</a:t>
            </a:r>
          </a:p>
        </p:txBody>
      </p:sp>
      <p:sp>
        <p:nvSpPr>
          <p:cNvPr id="82" name="TextBox 20"/>
          <p:cNvSpPr txBox="1">
            <a:spLocks noChangeArrowheads="1"/>
          </p:cNvSpPr>
          <p:nvPr/>
        </p:nvSpPr>
        <p:spPr bwMode="auto">
          <a:xfrm>
            <a:off x="6061447" y="5107335"/>
            <a:ext cx="1006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Network 3</a:t>
            </a:r>
          </a:p>
        </p:txBody>
      </p:sp>
      <p:grpSp>
        <p:nvGrpSpPr>
          <p:cNvPr id="83" name="Group 114"/>
          <p:cNvGrpSpPr>
            <a:grpSpLocks/>
          </p:cNvGrpSpPr>
          <p:nvPr/>
        </p:nvGrpSpPr>
        <p:grpSpPr bwMode="auto">
          <a:xfrm>
            <a:off x="1095747" y="5102572"/>
            <a:ext cx="547688" cy="774700"/>
            <a:chOff x="6780242" y="4676965"/>
            <a:chExt cx="547517" cy="775396"/>
          </a:xfrm>
        </p:grpSpPr>
        <p:pic>
          <p:nvPicPr>
            <p:cNvPr id="84" name="Picture 1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80242" y="4676965"/>
              <a:ext cx="497255" cy="46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TextBox 84"/>
            <p:cNvSpPr txBox="1"/>
            <p:nvPr/>
          </p:nvSpPr>
          <p:spPr>
            <a:xfrm>
              <a:off x="6826266" y="5175888"/>
              <a:ext cx="501493" cy="276473"/>
            </a:xfrm>
            <a:prstGeom prst="rect">
              <a:avLst/>
            </a:prstGeom>
            <a:noFill/>
          </p:spPr>
          <p:txBody>
            <a:bodyPr wrap="none">
              <a:spAutoFit/>
            </a:bodyPr>
            <a:lstStyle/>
            <a:p>
              <a:pPr algn="ctr">
                <a:defRPr/>
              </a:pPr>
              <a:r>
                <a:rPr lang="en-US" sz="1200" dirty="0">
                  <a:latin typeface="+mj-lt"/>
                </a:rPr>
                <a:t>Host</a:t>
              </a:r>
              <a:endParaRPr lang="en-US" sz="1400" dirty="0">
                <a:latin typeface="+mj-lt"/>
              </a:endParaRPr>
            </a:p>
          </p:txBody>
        </p:sp>
      </p:grpSp>
      <p:grpSp>
        <p:nvGrpSpPr>
          <p:cNvPr id="86" name="Group 119"/>
          <p:cNvGrpSpPr>
            <a:grpSpLocks/>
          </p:cNvGrpSpPr>
          <p:nvPr/>
        </p:nvGrpSpPr>
        <p:grpSpPr bwMode="auto">
          <a:xfrm>
            <a:off x="7782297" y="5099397"/>
            <a:ext cx="547688" cy="776288"/>
            <a:chOff x="6780242" y="4676965"/>
            <a:chExt cx="547517" cy="775396"/>
          </a:xfrm>
        </p:grpSpPr>
        <p:pic>
          <p:nvPicPr>
            <p:cNvPr id="87" name="Picture 1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80242" y="4676965"/>
              <a:ext cx="497255" cy="46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87"/>
            <p:cNvSpPr txBox="1"/>
            <p:nvPr/>
          </p:nvSpPr>
          <p:spPr>
            <a:xfrm>
              <a:off x="6826266" y="5174867"/>
              <a:ext cx="501493" cy="277494"/>
            </a:xfrm>
            <a:prstGeom prst="rect">
              <a:avLst/>
            </a:prstGeom>
            <a:noFill/>
          </p:spPr>
          <p:txBody>
            <a:bodyPr wrap="none">
              <a:spAutoFit/>
            </a:bodyPr>
            <a:lstStyle/>
            <a:p>
              <a:pPr algn="ctr">
                <a:defRPr/>
              </a:pPr>
              <a:r>
                <a:rPr lang="en-US" sz="1200" dirty="0">
                  <a:latin typeface="+mj-lt"/>
                </a:rPr>
                <a:t>Host</a:t>
              </a:r>
              <a:endParaRPr lang="en-US" sz="1400" dirty="0">
                <a:latin typeface="+mj-lt"/>
              </a:endParaRPr>
            </a:p>
          </p:txBody>
        </p:sp>
      </p:grpSp>
      <p:cxnSp>
        <p:nvCxnSpPr>
          <p:cNvPr id="89" name="Straight Connector 122"/>
          <p:cNvCxnSpPr>
            <a:cxnSpLocks noChangeShapeType="1"/>
            <a:stCxn id="84" idx="3"/>
            <a:endCxn id="24" idx="1"/>
          </p:cNvCxnSpPr>
          <p:nvPr/>
        </p:nvCxnSpPr>
        <p:spPr bwMode="auto">
          <a:xfrm flipV="1">
            <a:off x="1594222" y="5115272"/>
            <a:ext cx="474663" cy="222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90" name="Straight Connector 123"/>
          <p:cNvCxnSpPr>
            <a:cxnSpLocks noChangeShapeType="1"/>
            <a:stCxn id="87" idx="1"/>
            <a:endCxn id="56" idx="3"/>
          </p:cNvCxnSpPr>
          <p:nvPr/>
        </p:nvCxnSpPr>
        <p:spPr bwMode="auto">
          <a:xfrm flipH="1" flipV="1">
            <a:off x="7334622" y="5089872"/>
            <a:ext cx="447675" cy="2444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15" name="Straight Arrow Connector 114"/>
          <p:cNvCxnSpPr/>
          <p:nvPr/>
        </p:nvCxnSpPr>
        <p:spPr bwMode="auto">
          <a:xfrm flipH="1">
            <a:off x="4572372" y="2784822"/>
            <a:ext cx="7938" cy="777875"/>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grpSp>
        <p:nvGrpSpPr>
          <p:cNvPr id="116" name="Group 146"/>
          <p:cNvGrpSpPr>
            <a:grpSpLocks/>
          </p:cNvGrpSpPr>
          <p:nvPr/>
        </p:nvGrpSpPr>
        <p:grpSpPr bwMode="auto">
          <a:xfrm>
            <a:off x="4426322" y="2299047"/>
            <a:ext cx="550863" cy="504825"/>
            <a:chOff x="592109" y="4479090"/>
            <a:chExt cx="551800" cy="504140"/>
          </a:xfrm>
        </p:grpSpPr>
        <p:sp>
          <p:nvSpPr>
            <p:cNvPr id="117" name="Oval 147"/>
            <p:cNvSpPr>
              <a:spLocks noChangeArrowheads="1"/>
            </p:cNvSpPr>
            <p:nvPr/>
          </p:nvSpPr>
          <p:spPr bwMode="auto">
            <a:xfrm>
              <a:off x="601037" y="4479090"/>
              <a:ext cx="542872" cy="504140"/>
            </a:xfrm>
            <a:prstGeom prst="ellipse">
              <a:avLst/>
            </a:prstGeom>
            <a:solidFill>
              <a:schemeClr val="accent1"/>
            </a:solidFill>
            <a:ln w="9525">
              <a:solidFill>
                <a:schemeClr val="tx1"/>
              </a:solidFill>
              <a:round/>
              <a:headEnd/>
              <a:tailEnd/>
            </a:ln>
          </p:spPr>
          <p:txBody>
            <a:bodyPr/>
            <a:lstStyle/>
            <a:p>
              <a:endParaRPr lang="en-US"/>
            </a:p>
          </p:txBody>
        </p:sp>
        <p:sp>
          <p:nvSpPr>
            <p:cNvPr id="118" name="TextBox 20"/>
            <p:cNvSpPr txBox="1">
              <a:spLocks noChangeArrowheads="1"/>
            </p:cNvSpPr>
            <p:nvPr/>
          </p:nvSpPr>
          <p:spPr bwMode="auto">
            <a:xfrm>
              <a:off x="592109" y="4593899"/>
              <a:ext cx="551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PCE</a:t>
              </a:r>
            </a:p>
          </p:txBody>
        </p:sp>
      </p:grpSp>
      <p:cxnSp>
        <p:nvCxnSpPr>
          <p:cNvPr id="120" name="Straight Arrow Connector 119"/>
          <p:cNvCxnSpPr/>
          <p:nvPr/>
        </p:nvCxnSpPr>
        <p:spPr bwMode="auto">
          <a:xfrm flipV="1">
            <a:off x="4834310" y="2803872"/>
            <a:ext cx="7937" cy="777875"/>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128" name="Straight Arrow Connector 127"/>
          <p:cNvCxnSpPr/>
          <p:nvPr/>
        </p:nvCxnSpPr>
        <p:spPr bwMode="auto">
          <a:xfrm flipH="1">
            <a:off x="6459910" y="2800697"/>
            <a:ext cx="7937" cy="779463"/>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130" name="Straight Arrow Connector 129"/>
          <p:cNvCxnSpPr/>
          <p:nvPr/>
        </p:nvCxnSpPr>
        <p:spPr bwMode="auto">
          <a:xfrm flipV="1">
            <a:off x="6721847" y="2819747"/>
            <a:ext cx="7938" cy="779463"/>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grpSp>
        <p:nvGrpSpPr>
          <p:cNvPr id="132" name="Group 168"/>
          <p:cNvGrpSpPr>
            <a:grpSpLocks/>
          </p:cNvGrpSpPr>
          <p:nvPr/>
        </p:nvGrpSpPr>
        <p:grpSpPr bwMode="auto">
          <a:xfrm>
            <a:off x="6313860" y="2326035"/>
            <a:ext cx="550862" cy="504825"/>
            <a:chOff x="592109" y="4479090"/>
            <a:chExt cx="551800" cy="504140"/>
          </a:xfrm>
        </p:grpSpPr>
        <p:sp>
          <p:nvSpPr>
            <p:cNvPr id="133" name="Oval 169"/>
            <p:cNvSpPr>
              <a:spLocks noChangeArrowheads="1"/>
            </p:cNvSpPr>
            <p:nvPr/>
          </p:nvSpPr>
          <p:spPr bwMode="auto">
            <a:xfrm>
              <a:off x="601037" y="4479090"/>
              <a:ext cx="542872" cy="504140"/>
            </a:xfrm>
            <a:prstGeom prst="ellipse">
              <a:avLst/>
            </a:prstGeom>
            <a:solidFill>
              <a:schemeClr val="accent1"/>
            </a:solidFill>
            <a:ln w="9525">
              <a:solidFill>
                <a:schemeClr val="tx1"/>
              </a:solidFill>
              <a:round/>
              <a:headEnd/>
              <a:tailEnd/>
            </a:ln>
          </p:spPr>
          <p:txBody>
            <a:bodyPr/>
            <a:lstStyle/>
            <a:p>
              <a:endParaRPr lang="en-US"/>
            </a:p>
          </p:txBody>
        </p:sp>
        <p:sp>
          <p:nvSpPr>
            <p:cNvPr id="134" name="TextBox 20"/>
            <p:cNvSpPr txBox="1">
              <a:spLocks noChangeArrowheads="1"/>
            </p:cNvSpPr>
            <p:nvPr/>
          </p:nvSpPr>
          <p:spPr bwMode="auto">
            <a:xfrm>
              <a:off x="592109" y="4593899"/>
              <a:ext cx="551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solidFill>
                    <a:schemeClr val="bg1"/>
                  </a:solidFill>
                  <a:ea typeface="MS PGothic" charset="0"/>
                  <a:cs typeface="MS PGothic" charset="0"/>
                </a:rPr>
                <a:t>PCE</a:t>
              </a:r>
            </a:p>
          </p:txBody>
        </p:sp>
      </p:grpSp>
      <p:grpSp>
        <p:nvGrpSpPr>
          <p:cNvPr id="141" name="Group 133"/>
          <p:cNvGrpSpPr>
            <a:grpSpLocks/>
          </p:cNvGrpSpPr>
          <p:nvPr/>
        </p:nvGrpSpPr>
        <p:grpSpPr bwMode="auto">
          <a:xfrm>
            <a:off x="615107" y="1722983"/>
            <a:ext cx="257884" cy="261610"/>
            <a:chOff x="3297634" y="5929729"/>
            <a:chExt cx="257487" cy="261283"/>
          </a:xfrm>
        </p:grpSpPr>
        <p:sp>
          <p:nvSpPr>
            <p:cNvPr id="142" name="TextBox 134"/>
            <p:cNvSpPr txBox="1">
              <a:spLocks noChangeArrowheads="1"/>
            </p:cNvSpPr>
            <p:nvPr/>
          </p:nvSpPr>
          <p:spPr bwMode="auto">
            <a:xfrm>
              <a:off x="3297634" y="5929729"/>
              <a:ext cx="25748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a:solidFill>
                    <a:srgbClr val="FF0000"/>
                  </a:solidFill>
                </a:rPr>
                <a:t>L</a:t>
              </a:r>
            </a:p>
          </p:txBody>
        </p:sp>
        <p:sp>
          <p:nvSpPr>
            <p:cNvPr id="143" name="Oval 135"/>
            <p:cNvSpPr>
              <a:spLocks noChangeArrowheads="1"/>
            </p:cNvSpPr>
            <p:nvPr/>
          </p:nvSpPr>
          <p:spPr bwMode="auto">
            <a:xfrm>
              <a:off x="3305703" y="595272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grpSp>
      <p:sp>
        <p:nvSpPr>
          <p:cNvPr id="144" name="TextBox 124"/>
          <p:cNvSpPr txBox="1">
            <a:spLocks noChangeArrowheads="1"/>
          </p:cNvSpPr>
          <p:nvPr/>
        </p:nvSpPr>
        <p:spPr bwMode="auto">
          <a:xfrm>
            <a:off x="920606" y="1722983"/>
            <a:ext cx="17107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Latency between NSA</a:t>
            </a:r>
            <a:endParaRPr lang="en-US" sz="1200" dirty="0"/>
          </a:p>
        </p:txBody>
      </p:sp>
      <p:grpSp>
        <p:nvGrpSpPr>
          <p:cNvPr id="145" name="Group 123"/>
          <p:cNvGrpSpPr>
            <a:grpSpLocks/>
          </p:cNvGrpSpPr>
          <p:nvPr/>
        </p:nvGrpSpPr>
        <p:grpSpPr bwMode="auto">
          <a:xfrm>
            <a:off x="2829888" y="1722983"/>
            <a:ext cx="276206" cy="261610"/>
            <a:chOff x="4070459" y="5965789"/>
            <a:chExt cx="275780" cy="261282"/>
          </a:xfrm>
        </p:grpSpPr>
        <p:sp>
          <p:nvSpPr>
            <p:cNvPr id="146" name="TextBox 128"/>
            <p:cNvSpPr txBox="1">
              <a:spLocks noChangeArrowheads="1"/>
            </p:cNvSpPr>
            <p:nvPr/>
          </p:nvSpPr>
          <p:spPr bwMode="auto">
            <a:xfrm>
              <a:off x="4070459" y="5965789"/>
              <a:ext cx="275780" cy="2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P</a:t>
              </a:r>
              <a:endParaRPr lang="en-US" sz="1100" dirty="0">
                <a:solidFill>
                  <a:srgbClr val="FF0000"/>
                </a:solidFill>
              </a:endParaRPr>
            </a:p>
          </p:txBody>
        </p:sp>
        <p:sp>
          <p:nvSpPr>
            <p:cNvPr id="147" name="Oval 129"/>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8" name="TextBox 124"/>
          <p:cNvSpPr txBox="1">
            <a:spLocks noChangeArrowheads="1"/>
          </p:cNvSpPr>
          <p:nvPr/>
        </p:nvSpPr>
        <p:spPr bwMode="auto">
          <a:xfrm>
            <a:off x="3135387" y="1722983"/>
            <a:ext cx="14593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Path Finding delay</a:t>
            </a:r>
          </a:p>
        </p:txBody>
      </p:sp>
      <p:grpSp>
        <p:nvGrpSpPr>
          <p:cNvPr id="149" name="Group 130"/>
          <p:cNvGrpSpPr>
            <a:grpSpLocks/>
          </p:cNvGrpSpPr>
          <p:nvPr/>
        </p:nvGrpSpPr>
        <p:grpSpPr bwMode="auto">
          <a:xfrm>
            <a:off x="4935587" y="1722983"/>
            <a:ext cx="300082" cy="261610"/>
            <a:chOff x="4070459" y="5965789"/>
            <a:chExt cx="301436" cy="261282"/>
          </a:xfrm>
        </p:grpSpPr>
        <p:sp>
          <p:nvSpPr>
            <p:cNvPr id="150" name="TextBox 131"/>
            <p:cNvSpPr txBox="1">
              <a:spLocks noChangeArrowheads="1"/>
            </p:cNvSpPr>
            <p:nvPr/>
          </p:nvSpPr>
          <p:spPr bwMode="auto">
            <a:xfrm>
              <a:off x="4070459" y="5965789"/>
              <a:ext cx="301436" cy="2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A</a:t>
              </a:r>
              <a:endParaRPr lang="en-US" sz="1100" dirty="0">
                <a:solidFill>
                  <a:srgbClr val="FF0000"/>
                </a:solidFill>
              </a:endParaRPr>
            </a:p>
          </p:txBody>
        </p:sp>
        <p:sp>
          <p:nvSpPr>
            <p:cNvPr id="151" name="Oval 132"/>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2" name="TextBox 124"/>
          <p:cNvSpPr txBox="1">
            <a:spLocks noChangeArrowheads="1"/>
          </p:cNvSpPr>
          <p:nvPr/>
        </p:nvSpPr>
        <p:spPr bwMode="auto">
          <a:xfrm>
            <a:off x="5223619" y="1722983"/>
            <a:ext cx="14380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Aggregation delay</a:t>
            </a:r>
          </a:p>
        </p:txBody>
      </p:sp>
      <p:grpSp>
        <p:nvGrpSpPr>
          <p:cNvPr id="153" name="Group 180"/>
          <p:cNvGrpSpPr>
            <a:grpSpLocks/>
          </p:cNvGrpSpPr>
          <p:nvPr/>
        </p:nvGrpSpPr>
        <p:grpSpPr bwMode="auto">
          <a:xfrm>
            <a:off x="7023819" y="1722983"/>
            <a:ext cx="286538" cy="261610"/>
            <a:chOff x="4070459" y="5965789"/>
            <a:chExt cx="286097" cy="261283"/>
          </a:xfrm>
        </p:grpSpPr>
        <p:sp>
          <p:nvSpPr>
            <p:cNvPr id="154" name="TextBox 181"/>
            <p:cNvSpPr txBox="1">
              <a:spLocks noChangeArrowheads="1"/>
            </p:cNvSpPr>
            <p:nvPr/>
          </p:nvSpPr>
          <p:spPr bwMode="auto">
            <a:xfrm>
              <a:off x="4070459" y="5965789"/>
              <a:ext cx="28609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N</a:t>
              </a:r>
              <a:endParaRPr lang="en-US" sz="1100" dirty="0">
                <a:solidFill>
                  <a:srgbClr val="FF0000"/>
                </a:solidFill>
              </a:endParaRPr>
            </a:p>
          </p:txBody>
        </p:sp>
        <p:sp>
          <p:nvSpPr>
            <p:cNvPr id="155" name="Oval 182"/>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6" name="TextBox 124"/>
          <p:cNvSpPr txBox="1">
            <a:spLocks noChangeArrowheads="1"/>
          </p:cNvSpPr>
          <p:nvPr/>
        </p:nvSpPr>
        <p:spPr bwMode="auto">
          <a:xfrm>
            <a:off x="7311851" y="1722983"/>
            <a:ext cx="9457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NRM delay</a:t>
            </a:r>
          </a:p>
        </p:txBody>
      </p:sp>
      <p:grpSp>
        <p:nvGrpSpPr>
          <p:cNvPr id="157" name="Group 133"/>
          <p:cNvGrpSpPr>
            <a:grpSpLocks/>
          </p:cNvGrpSpPr>
          <p:nvPr/>
        </p:nvGrpSpPr>
        <p:grpSpPr bwMode="auto">
          <a:xfrm>
            <a:off x="1911251" y="3451175"/>
            <a:ext cx="257884" cy="261610"/>
            <a:chOff x="3297634" y="5929729"/>
            <a:chExt cx="257487" cy="261283"/>
          </a:xfrm>
        </p:grpSpPr>
        <p:sp>
          <p:nvSpPr>
            <p:cNvPr id="158" name="TextBox 134"/>
            <p:cNvSpPr txBox="1">
              <a:spLocks noChangeArrowheads="1"/>
            </p:cNvSpPr>
            <p:nvPr/>
          </p:nvSpPr>
          <p:spPr bwMode="auto">
            <a:xfrm>
              <a:off x="3297634" y="5929729"/>
              <a:ext cx="25748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a:solidFill>
                    <a:srgbClr val="FF0000"/>
                  </a:solidFill>
                </a:rPr>
                <a:t>L</a:t>
              </a:r>
            </a:p>
          </p:txBody>
        </p:sp>
        <p:sp>
          <p:nvSpPr>
            <p:cNvPr id="159" name="Oval 135"/>
            <p:cNvSpPr>
              <a:spLocks noChangeArrowheads="1"/>
            </p:cNvSpPr>
            <p:nvPr/>
          </p:nvSpPr>
          <p:spPr bwMode="auto">
            <a:xfrm>
              <a:off x="3305703" y="595272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grpSp>
      <p:grpSp>
        <p:nvGrpSpPr>
          <p:cNvPr id="160" name="Group 133"/>
          <p:cNvGrpSpPr>
            <a:grpSpLocks/>
          </p:cNvGrpSpPr>
          <p:nvPr/>
        </p:nvGrpSpPr>
        <p:grpSpPr bwMode="auto">
          <a:xfrm>
            <a:off x="3639443" y="3451175"/>
            <a:ext cx="257884" cy="261610"/>
            <a:chOff x="3297634" y="5929729"/>
            <a:chExt cx="257487" cy="261283"/>
          </a:xfrm>
        </p:grpSpPr>
        <p:sp>
          <p:nvSpPr>
            <p:cNvPr id="161" name="TextBox 134"/>
            <p:cNvSpPr txBox="1">
              <a:spLocks noChangeArrowheads="1"/>
            </p:cNvSpPr>
            <p:nvPr/>
          </p:nvSpPr>
          <p:spPr bwMode="auto">
            <a:xfrm>
              <a:off x="3297634" y="5929729"/>
              <a:ext cx="25748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a:solidFill>
                    <a:srgbClr val="FF0000"/>
                  </a:solidFill>
                </a:rPr>
                <a:t>L</a:t>
              </a:r>
            </a:p>
          </p:txBody>
        </p:sp>
        <p:sp>
          <p:nvSpPr>
            <p:cNvPr id="162" name="Oval 135"/>
            <p:cNvSpPr>
              <a:spLocks noChangeArrowheads="1"/>
            </p:cNvSpPr>
            <p:nvPr/>
          </p:nvSpPr>
          <p:spPr bwMode="auto">
            <a:xfrm>
              <a:off x="3305703" y="595272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grpSp>
      <p:grpSp>
        <p:nvGrpSpPr>
          <p:cNvPr id="163" name="Group 133"/>
          <p:cNvGrpSpPr>
            <a:grpSpLocks/>
          </p:cNvGrpSpPr>
          <p:nvPr/>
        </p:nvGrpSpPr>
        <p:grpSpPr bwMode="auto">
          <a:xfrm>
            <a:off x="5511651" y="3451175"/>
            <a:ext cx="257884" cy="261610"/>
            <a:chOff x="3297634" y="5929729"/>
            <a:chExt cx="257487" cy="261283"/>
          </a:xfrm>
        </p:grpSpPr>
        <p:sp>
          <p:nvSpPr>
            <p:cNvPr id="164" name="TextBox 134"/>
            <p:cNvSpPr txBox="1">
              <a:spLocks noChangeArrowheads="1"/>
            </p:cNvSpPr>
            <p:nvPr/>
          </p:nvSpPr>
          <p:spPr bwMode="auto">
            <a:xfrm>
              <a:off x="3297634" y="5929729"/>
              <a:ext cx="25748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a:solidFill>
                    <a:srgbClr val="FF0000"/>
                  </a:solidFill>
                </a:rPr>
                <a:t>L</a:t>
              </a:r>
            </a:p>
          </p:txBody>
        </p:sp>
        <p:sp>
          <p:nvSpPr>
            <p:cNvPr id="165" name="Oval 135"/>
            <p:cNvSpPr>
              <a:spLocks noChangeArrowheads="1"/>
            </p:cNvSpPr>
            <p:nvPr/>
          </p:nvSpPr>
          <p:spPr bwMode="auto">
            <a:xfrm>
              <a:off x="3305703" y="595272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grpSp>
      <p:grpSp>
        <p:nvGrpSpPr>
          <p:cNvPr id="166" name="Group 123"/>
          <p:cNvGrpSpPr>
            <a:grpSpLocks/>
          </p:cNvGrpSpPr>
          <p:nvPr/>
        </p:nvGrpSpPr>
        <p:grpSpPr bwMode="auto">
          <a:xfrm>
            <a:off x="3075205" y="3019127"/>
            <a:ext cx="276206" cy="261610"/>
            <a:chOff x="4070459" y="5965789"/>
            <a:chExt cx="275780" cy="261282"/>
          </a:xfrm>
        </p:grpSpPr>
        <p:sp>
          <p:nvSpPr>
            <p:cNvPr id="167" name="TextBox 128"/>
            <p:cNvSpPr txBox="1">
              <a:spLocks noChangeArrowheads="1"/>
            </p:cNvSpPr>
            <p:nvPr/>
          </p:nvSpPr>
          <p:spPr bwMode="auto">
            <a:xfrm>
              <a:off x="4070459" y="5965789"/>
              <a:ext cx="275780" cy="2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P</a:t>
              </a:r>
              <a:endParaRPr lang="en-US" sz="1100" dirty="0">
                <a:solidFill>
                  <a:srgbClr val="FF0000"/>
                </a:solidFill>
              </a:endParaRPr>
            </a:p>
          </p:txBody>
        </p:sp>
        <p:sp>
          <p:nvSpPr>
            <p:cNvPr id="168" name="Oval 129"/>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69" name="Group 123"/>
          <p:cNvGrpSpPr>
            <a:grpSpLocks/>
          </p:cNvGrpSpPr>
          <p:nvPr/>
        </p:nvGrpSpPr>
        <p:grpSpPr bwMode="auto">
          <a:xfrm>
            <a:off x="4935587" y="3019127"/>
            <a:ext cx="276206" cy="261610"/>
            <a:chOff x="4070459" y="5965789"/>
            <a:chExt cx="275780" cy="261282"/>
          </a:xfrm>
        </p:grpSpPr>
        <p:sp>
          <p:nvSpPr>
            <p:cNvPr id="170" name="TextBox 128"/>
            <p:cNvSpPr txBox="1">
              <a:spLocks noChangeArrowheads="1"/>
            </p:cNvSpPr>
            <p:nvPr/>
          </p:nvSpPr>
          <p:spPr bwMode="auto">
            <a:xfrm>
              <a:off x="4070459" y="5965789"/>
              <a:ext cx="275780" cy="2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P</a:t>
              </a:r>
              <a:endParaRPr lang="en-US" sz="1100" dirty="0">
                <a:solidFill>
                  <a:srgbClr val="FF0000"/>
                </a:solidFill>
              </a:endParaRPr>
            </a:p>
          </p:txBody>
        </p:sp>
        <p:sp>
          <p:nvSpPr>
            <p:cNvPr id="171" name="Oval 129"/>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72" name="Group 123"/>
          <p:cNvGrpSpPr>
            <a:grpSpLocks/>
          </p:cNvGrpSpPr>
          <p:nvPr/>
        </p:nvGrpSpPr>
        <p:grpSpPr bwMode="auto">
          <a:xfrm>
            <a:off x="6807795" y="3019127"/>
            <a:ext cx="276206" cy="261610"/>
            <a:chOff x="4070459" y="5965789"/>
            <a:chExt cx="275780" cy="261282"/>
          </a:xfrm>
        </p:grpSpPr>
        <p:sp>
          <p:nvSpPr>
            <p:cNvPr id="173" name="TextBox 128"/>
            <p:cNvSpPr txBox="1">
              <a:spLocks noChangeArrowheads="1"/>
            </p:cNvSpPr>
            <p:nvPr/>
          </p:nvSpPr>
          <p:spPr bwMode="auto">
            <a:xfrm>
              <a:off x="4070459" y="5965789"/>
              <a:ext cx="275780" cy="2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P</a:t>
              </a:r>
              <a:endParaRPr lang="en-US" sz="1100" dirty="0">
                <a:solidFill>
                  <a:srgbClr val="FF0000"/>
                </a:solidFill>
              </a:endParaRPr>
            </a:p>
          </p:txBody>
        </p:sp>
        <p:sp>
          <p:nvSpPr>
            <p:cNvPr id="174" name="Oval 129"/>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79" name="Group 130"/>
          <p:cNvGrpSpPr>
            <a:grpSpLocks/>
          </p:cNvGrpSpPr>
          <p:nvPr/>
        </p:nvGrpSpPr>
        <p:grpSpPr bwMode="auto">
          <a:xfrm>
            <a:off x="3207395" y="3883223"/>
            <a:ext cx="300082" cy="261610"/>
            <a:chOff x="4070459" y="5965789"/>
            <a:chExt cx="301436" cy="261282"/>
          </a:xfrm>
        </p:grpSpPr>
        <p:sp>
          <p:nvSpPr>
            <p:cNvPr id="180" name="TextBox 131"/>
            <p:cNvSpPr txBox="1">
              <a:spLocks noChangeArrowheads="1"/>
            </p:cNvSpPr>
            <p:nvPr/>
          </p:nvSpPr>
          <p:spPr bwMode="auto">
            <a:xfrm>
              <a:off x="4070459" y="5965789"/>
              <a:ext cx="301436" cy="2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A</a:t>
              </a:r>
              <a:endParaRPr lang="en-US" sz="1100" dirty="0">
                <a:solidFill>
                  <a:srgbClr val="FF0000"/>
                </a:solidFill>
              </a:endParaRPr>
            </a:p>
          </p:txBody>
        </p:sp>
        <p:sp>
          <p:nvSpPr>
            <p:cNvPr id="181" name="Oval 132"/>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82" name="Group 130"/>
          <p:cNvGrpSpPr>
            <a:grpSpLocks/>
          </p:cNvGrpSpPr>
          <p:nvPr/>
        </p:nvGrpSpPr>
        <p:grpSpPr bwMode="auto">
          <a:xfrm>
            <a:off x="5079603" y="3883223"/>
            <a:ext cx="300082" cy="261610"/>
            <a:chOff x="4070459" y="5965789"/>
            <a:chExt cx="301436" cy="261282"/>
          </a:xfrm>
        </p:grpSpPr>
        <p:sp>
          <p:nvSpPr>
            <p:cNvPr id="183" name="TextBox 131"/>
            <p:cNvSpPr txBox="1">
              <a:spLocks noChangeArrowheads="1"/>
            </p:cNvSpPr>
            <p:nvPr/>
          </p:nvSpPr>
          <p:spPr bwMode="auto">
            <a:xfrm>
              <a:off x="4070459" y="5965789"/>
              <a:ext cx="301436" cy="2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A</a:t>
              </a:r>
              <a:endParaRPr lang="en-US" sz="1100" dirty="0">
                <a:solidFill>
                  <a:srgbClr val="FF0000"/>
                </a:solidFill>
              </a:endParaRPr>
            </a:p>
          </p:txBody>
        </p:sp>
        <p:sp>
          <p:nvSpPr>
            <p:cNvPr id="184" name="Oval 132"/>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86" name="Group 180"/>
          <p:cNvGrpSpPr>
            <a:grpSpLocks/>
          </p:cNvGrpSpPr>
          <p:nvPr/>
        </p:nvGrpSpPr>
        <p:grpSpPr bwMode="auto">
          <a:xfrm>
            <a:off x="2055267" y="4053661"/>
            <a:ext cx="286538" cy="261610"/>
            <a:chOff x="4070459" y="5965789"/>
            <a:chExt cx="286097" cy="261283"/>
          </a:xfrm>
        </p:grpSpPr>
        <p:sp>
          <p:nvSpPr>
            <p:cNvPr id="187" name="TextBox 181"/>
            <p:cNvSpPr txBox="1">
              <a:spLocks noChangeArrowheads="1"/>
            </p:cNvSpPr>
            <p:nvPr/>
          </p:nvSpPr>
          <p:spPr bwMode="auto">
            <a:xfrm>
              <a:off x="4070459" y="5965789"/>
              <a:ext cx="28609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N</a:t>
              </a:r>
              <a:endParaRPr lang="en-US" sz="1100" dirty="0">
                <a:solidFill>
                  <a:srgbClr val="FF0000"/>
                </a:solidFill>
              </a:endParaRPr>
            </a:p>
          </p:txBody>
        </p:sp>
        <p:sp>
          <p:nvSpPr>
            <p:cNvPr id="188" name="Oval 182"/>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9" name="Rectangle 19"/>
          <p:cNvSpPr>
            <a:spLocks noChangeArrowheads="1"/>
          </p:cNvSpPr>
          <p:nvPr/>
        </p:nvSpPr>
        <p:spPr bwMode="auto">
          <a:xfrm>
            <a:off x="1407195" y="4315271"/>
            <a:ext cx="562564" cy="352425"/>
          </a:xfrm>
          <a:prstGeom prst="rect">
            <a:avLst/>
          </a:prstGeom>
          <a:solidFill>
            <a:schemeClr val="accent1"/>
          </a:solidFill>
          <a:ln w="9525">
            <a:solidFill>
              <a:schemeClr val="tx1"/>
            </a:solidFill>
            <a:round/>
            <a:headEnd/>
            <a:tailEnd/>
          </a:ln>
        </p:spPr>
        <p:txBody>
          <a:bodyPr anchor="ctr"/>
          <a:lstStyle/>
          <a:p>
            <a:pPr algn="ctr"/>
            <a:r>
              <a:rPr lang="en-US" sz="1200" dirty="0" smtClean="0">
                <a:solidFill>
                  <a:schemeClr val="bg1"/>
                </a:solidFill>
              </a:rPr>
              <a:t>NRM</a:t>
            </a:r>
            <a:endParaRPr lang="en-US" sz="1200" dirty="0">
              <a:solidFill>
                <a:schemeClr val="bg1"/>
              </a:solidFill>
            </a:endParaRPr>
          </a:p>
        </p:txBody>
      </p:sp>
      <p:cxnSp>
        <p:nvCxnSpPr>
          <p:cNvPr id="190" name="Straight Arrow Connector 189"/>
          <p:cNvCxnSpPr/>
          <p:nvPr/>
        </p:nvCxnSpPr>
        <p:spPr bwMode="auto">
          <a:xfrm flipV="1">
            <a:off x="2065925" y="4604434"/>
            <a:ext cx="418428" cy="23051"/>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191" name="Straight Arrow Connector 190"/>
          <p:cNvCxnSpPr/>
          <p:nvPr/>
        </p:nvCxnSpPr>
        <p:spPr bwMode="auto">
          <a:xfrm flipH="1">
            <a:off x="2065925" y="4387279"/>
            <a:ext cx="421390" cy="19209"/>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sp>
        <p:nvSpPr>
          <p:cNvPr id="192" name="Rectangle 19"/>
          <p:cNvSpPr>
            <a:spLocks noChangeArrowheads="1"/>
          </p:cNvSpPr>
          <p:nvPr/>
        </p:nvSpPr>
        <p:spPr bwMode="auto">
          <a:xfrm>
            <a:off x="3279403" y="4315271"/>
            <a:ext cx="562564" cy="352425"/>
          </a:xfrm>
          <a:prstGeom prst="rect">
            <a:avLst/>
          </a:prstGeom>
          <a:solidFill>
            <a:schemeClr val="accent1"/>
          </a:solidFill>
          <a:ln w="9525">
            <a:solidFill>
              <a:schemeClr val="tx1"/>
            </a:solidFill>
            <a:round/>
            <a:headEnd/>
            <a:tailEnd/>
          </a:ln>
        </p:spPr>
        <p:txBody>
          <a:bodyPr anchor="ctr"/>
          <a:lstStyle/>
          <a:p>
            <a:pPr algn="ctr"/>
            <a:r>
              <a:rPr lang="en-US" sz="1200" dirty="0" smtClean="0">
                <a:solidFill>
                  <a:schemeClr val="bg1"/>
                </a:solidFill>
              </a:rPr>
              <a:t>NRM</a:t>
            </a:r>
            <a:endParaRPr lang="en-US" sz="1200" dirty="0">
              <a:solidFill>
                <a:schemeClr val="bg1"/>
              </a:solidFill>
            </a:endParaRPr>
          </a:p>
        </p:txBody>
      </p:sp>
      <p:cxnSp>
        <p:nvCxnSpPr>
          <p:cNvPr id="193" name="Straight Arrow Connector 192"/>
          <p:cNvCxnSpPr/>
          <p:nvPr/>
        </p:nvCxnSpPr>
        <p:spPr bwMode="auto">
          <a:xfrm flipV="1">
            <a:off x="3938133" y="4604434"/>
            <a:ext cx="418428" cy="23051"/>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194" name="Straight Arrow Connector 193"/>
          <p:cNvCxnSpPr/>
          <p:nvPr/>
        </p:nvCxnSpPr>
        <p:spPr bwMode="auto">
          <a:xfrm flipH="1">
            <a:off x="3866125" y="4387279"/>
            <a:ext cx="421390" cy="19209"/>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sp>
        <p:nvSpPr>
          <p:cNvPr id="195" name="Rectangle 19"/>
          <p:cNvSpPr>
            <a:spLocks noChangeArrowheads="1"/>
          </p:cNvSpPr>
          <p:nvPr/>
        </p:nvSpPr>
        <p:spPr bwMode="auto">
          <a:xfrm>
            <a:off x="5151611" y="4315271"/>
            <a:ext cx="562564" cy="352425"/>
          </a:xfrm>
          <a:prstGeom prst="rect">
            <a:avLst/>
          </a:prstGeom>
          <a:solidFill>
            <a:schemeClr val="accent1"/>
          </a:solidFill>
          <a:ln w="9525">
            <a:solidFill>
              <a:schemeClr val="tx1"/>
            </a:solidFill>
            <a:round/>
            <a:headEnd/>
            <a:tailEnd/>
          </a:ln>
        </p:spPr>
        <p:txBody>
          <a:bodyPr anchor="ctr"/>
          <a:lstStyle/>
          <a:p>
            <a:pPr algn="ctr"/>
            <a:r>
              <a:rPr lang="en-US" sz="1200" dirty="0" smtClean="0">
                <a:solidFill>
                  <a:schemeClr val="bg1"/>
                </a:solidFill>
              </a:rPr>
              <a:t>NRM</a:t>
            </a:r>
            <a:endParaRPr lang="en-US" sz="1200" dirty="0">
              <a:solidFill>
                <a:schemeClr val="bg1"/>
              </a:solidFill>
            </a:endParaRPr>
          </a:p>
        </p:txBody>
      </p:sp>
      <p:cxnSp>
        <p:nvCxnSpPr>
          <p:cNvPr id="196" name="Straight Arrow Connector 195"/>
          <p:cNvCxnSpPr/>
          <p:nvPr/>
        </p:nvCxnSpPr>
        <p:spPr bwMode="auto">
          <a:xfrm flipV="1">
            <a:off x="5810341" y="4604434"/>
            <a:ext cx="418428" cy="23051"/>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cxnSp>
        <p:nvCxnSpPr>
          <p:cNvPr id="197" name="Straight Arrow Connector 196"/>
          <p:cNvCxnSpPr/>
          <p:nvPr/>
        </p:nvCxnSpPr>
        <p:spPr bwMode="auto">
          <a:xfrm flipH="1">
            <a:off x="5810341" y="4387279"/>
            <a:ext cx="421390" cy="19209"/>
          </a:xfrm>
          <a:prstGeom prst="straightConnector1">
            <a:avLst/>
          </a:prstGeom>
          <a:ln>
            <a:solidFill>
              <a:schemeClr val="tx1"/>
            </a:solidFill>
            <a:headEnd type="arrow" w="med" len="med"/>
            <a:tailEnd type="none"/>
          </a:ln>
        </p:spPr>
        <p:style>
          <a:lnRef idx="3">
            <a:schemeClr val="accent1"/>
          </a:lnRef>
          <a:fillRef idx="0">
            <a:schemeClr val="accent1"/>
          </a:fillRef>
          <a:effectRef idx="2">
            <a:schemeClr val="accent1"/>
          </a:effectRef>
          <a:fontRef idx="minor">
            <a:schemeClr val="tx1"/>
          </a:fontRef>
        </p:style>
      </p:cxnSp>
      <p:grpSp>
        <p:nvGrpSpPr>
          <p:cNvPr id="198" name="Group 180"/>
          <p:cNvGrpSpPr>
            <a:grpSpLocks/>
          </p:cNvGrpSpPr>
          <p:nvPr/>
        </p:nvGrpSpPr>
        <p:grpSpPr bwMode="auto">
          <a:xfrm>
            <a:off x="3928969" y="4053661"/>
            <a:ext cx="286538" cy="261610"/>
            <a:chOff x="4070459" y="5965789"/>
            <a:chExt cx="286097" cy="261283"/>
          </a:xfrm>
        </p:grpSpPr>
        <p:sp>
          <p:nvSpPr>
            <p:cNvPr id="199" name="TextBox 181"/>
            <p:cNvSpPr txBox="1">
              <a:spLocks noChangeArrowheads="1"/>
            </p:cNvSpPr>
            <p:nvPr/>
          </p:nvSpPr>
          <p:spPr bwMode="auto">
            <a:xfrm>
              <a:off x="4070459" y="5965789"/>
              <a:ext cx="28609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N</a:t>
              </a:r>
              <a:endParaRPr lang="en-US" sz="1100" dirty="0">
                <a:solidFill>
                  <a:srgbClr val="FF0000"/>
                </a:solidFill>
              </a:endParaRPr>
            </a:p>
          </p:txBody>
        </p:sp>
        <p:sp>
          <p:nvSpPr>
            <p:cNvPr id="200" name="Oval 182"/>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2" name="Group 180"/>
          <p:cNvGrpSpPr>
            <a:grpSpLocks/>
          </p:cNvGrpSpPr>
          <p:nvPr/>
        </p:nvGrpSpPr>
        <p:grpSpPr bwMode="auto">
          <a:xfrm>
            <a:off x="5799683" y="4027239"/>
            <a:ext cx="286538" cy="261610"/>
            <a:chOff x="4070459" y="5965789"/>
            <a:chExt cx="286097" cy="261283"/>
          </a:xfrm>
        </p:grpSpPr>
        <p:sp>
          <p:nvSpPr>
            <p:cNvPr id="203" name="TextBox 181"/>
            <p:cNvSpPr txBox="1">
              <a:spLocks noChangeArrowheads="1"/>
            </p:cNvSpPr>
            <p:nvPr/>
          </p:nvSpPr>
          <p:spPr bwMode="auto">
            <a:xfrm>
              <a:off x="4070459" y="5965789"/>
              <a:ext cx="286097" cy="26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smtClean="0">
                  <a:solidFill>
                    <a:srgbClr val="FF0000"/>
                  </a:solidFill>
                </a:rPr>
                <a:t>N</a:t>
              </a:r>
              <a:endParaRPr lang="en-US" sz="1100" dirty="0">
                <a:solidFill>
                  <a:srgbClr val="FF0000"/>
                </a:solidFill>
              </a:endParaRPr>
            </a:p>
          </p:txBody>
        </p:sp>
        <p:sp>
          <p:nvSpPr>
            <p:cNvPr id="204" name="Oval 182"/>
            <p:cNvSpPr>
              <a:spLocks noChangeArrowheads="1"/>
            </p:cNvSpPr>
            <p:nvPr/>
          </p:nvSpPr>
          <p:spPr bwMode="auto">
            <a:xfrm>
              <a:off x="4078528" y="5988789"/>
              <a:ext cx="232660" cy="2326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206" name="Straight Connector 205"/>
          <p:cNvCxnSpPr/>
          <p:nvPr/>
        </p:nvCxnSpPr>
        <p:spPr bwMode="auto">
          <a:xfrm>
            <a:off x="1551211" y="3307159"/>
            <a:ext cx="936104" cy="0"/>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10" name="Straight Connector 209"/>
          <p:cNvCxnSpPr/>
          <p:nvPr/>
        </p:nvCxnSpPr>
        <p:spPr bwMode="auto">
          <a:xfrm flipV="1">
            <a:off x="2487315" y="3163143"/>
            <a:ext cx="360040" cy="144016"/>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13" name="Straight Connector 212"/>
          <p:cNvCxnSpPr/>
          <p:nvPr/>
        </p:nvCxnSpPr>
        <p:spPr bwMode="auto">
          <a:xfrm flipV="1">
            <a:off x="2415307" y="3163143"/>
            <a:ext cx="432048" cy="1152128"/>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16" name="Straight Connector 215"/>
          <p:cNvCxnSpPr/>
          <p:nvPr/>
        </p:nvCxnSpPr>
        <p:spPr bwMode="auto">
          <a:xfrm flipV="1">
            <a:off x="2415307" y="3307159"/>
            <a:ext cx="936104" cy="1008112"/>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19" name="Straight Connector 218"/>
          <p:cNvCxnSpPr/>
          <p:nvPr/>
        </p:nvCxnSpPr>
        <p:spPr bwMode="auto">
          <a:xfrm>
            <a:off x="3351411" y="3307159"/>
            <a:ext cx="1080120" cy="0"/>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24" name="Straight Connector 223"/>
          <p:cNvCxnSpPr/>
          <p:nvPr/>
        </p:nvCxnSpPr>
        <p:spPr bwMode="auto">
          <a:xfrm flipV="1">
            <a:off x="4431531" y="3163143"/>
            <a:ext cx="360040" cy="144016"/>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25" name="Straight Connector 224"/>
          <p:cNvCxnSpPr/>
          <p:nvPr/>
        </p:nvCxnSpPr>
        <p:spPr bwMode="auto">
          <a:xfrm flipV="1">
            <a:off x="4359523" y="3163143"/>
            <a:ext cx="432048" cy="1152128"/>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26" name="Straight Connector 225"/>
          <p:cNvCxnSpPr/>
          <p:nvPr/>
        </p:nvCxnSpPr>
        <p:spPr bwMode="auto">
          <a:xfrm flipV="1">
            <a:off x="4359523" y="3307159"/>
            <a:ext cx="936104" cy="1008112"/>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27" name="Straight Connector 226"/>
          <p:cNvCxnSpPr/>
          <p:nvPr/>
        </p:nvCxnSpPr>
        <p:spPr bwMode="auto">
          <a:xfrm>
            <a:off x="5295627" y="3307159"/>
            <a:ext cx="1080120" cy="0"/>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29" name="Straight Connector 228"/>
          <p:cNvCxnSpPr/>
          <p:nvPr/>
        </p:nvCxnSpPr>
        <p:spPr bwMode="auto">
          <a:xfrm flipV="1">
            <a:off x="6375747" y="3163143"/>
            <a:ext cx="360040" cy="144016"/>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30" name="Straight Connector 229"/>
          <p:cNvCxnSpPr/>
          <p:nvPr/>
        </p:nvCxnSpPr>
        <p:spPr bwMode="auto">
          <a:xfrm flipV="1">
            <a:off x="6303739" y="3163143"/>
            <a:ext cx="432048" cy="1152128"/>
          </a:xfrm>
          <a:prstGeom prst="line">
            <a:avLst/>
          </a:prstGeom>
          <a:solidFill>
            <a:schemeClr val="accent1"/>
          </a:solidFill>
          <a:ln w="57150" cap="flat" cmpd="sng" algn="ctr">
            <a:solidFill>
              <a:srgbClr val="FF0000"/>
            </a:solidFill>
            <a:prstDash val="solid"/>
            <a:round/>
            <a:headEnd type="arrow" w="med" len="med"/>
            <a:tailEnd type="none" w="med" len="med"/>
          </a:ln>
          <a:effectLst/>
        </p:spPr>
      </p:cxnSp>
    </p:spTree>
    <p:extLst>
      <p:ext uri="{BB962C8B-B14F-4D97-AF65-F5344CB8AC3E}">
        <p14:creationId xmlns:p14="http://schemas.microsoft.com/office/powerpoint/2010/main" val="18845289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Timeouts	</a:t>
            </a:r>
            <a:endParaRPr lang="en-US" dirty="0"/>
          </a:p>
        </p:txBody>
      </p:sp>
      <p:sp>
        <p:nvSpPr>
          <p:cNvPr id="3" name="Content Placeholder 2"/>
          <p:cNvSpPr>
            <a:spLocks noGrp="1"/>
          </p:cNvSpPr>
          <p:nvPr>
            <p:ph idx="1"/>
          </p:nvPr>
        </p:nvSpPr>
        <p:spPr/>
        <p:txBody>
          <a:bodyPr/>
          <a:lstStyle/>
          <a:p>
            <a:r>
              <a:rPr lang="en-US" sz="2800" dirty="0" smtClean="0"/>
              <a:t>MTL timeout </a:t>
            </a:r>
            <a:r>
              <a:rPr lang="en-US" sz="2000" dirty="0" smtClean="0"/>
              <a:t>(between message and </a:t>
            </a:r>
            <a:r>
              <a:rPr lang="en-US" sz="2000" dirty="0" err="1" smtClean="0"/>
              <a:t>Ack</a:t>
            </a:r>
            <a:r>
              <a:rPr lang="en-US" sz="2000" dirty="0" smtClean="0"/>
              <a:t>)</a:t>
            </a:r>
          </a:p>
          <a:p>
            <a:pPr lvl="1"/>
            <a:r>
              <a:rPr lang="en-US" sz="2400" dirty="0" smtClean="0"/>
              <a:t>Should be less then the coordinator timeout to avoid hiding errors</a:t>
            </a:r>
          </a:p>
          <a:p>
            <a:r>
              <a:rPr lang="en-US" sz="2800" dirty="0" smtClean="0"/>
              <a:t>Coordinator timeout </a:t>
            </a:r>
            <a:r>
              <a:rPr lang="en-US" sz="2000" dirty="0" smtClean="0"/>
              <a:t>(between request and answer)</a:t>
            </a:r>
          </a:p>
          <a:p>
            <a:pPr lvl="1"/>
            <a:r>
              <a:rPr lang="en-US" sz="2400" dirty="0" smtClean="0"/>
              <a:t>Should accommodate slowest branch or chain</a:t>
            </a:r>
          </a:p>
          <a:p>
            <a:r>
              <a:rPr lang="en-US" sz="2800" dirty="0" smtClean="0"/>
              <a:t>Reservation Commit timeout</a:t>
            </a:r>
          </a:p>
          <a:p>
            <a:pPr lvl="1"/>
            <a:r>
              <a:rPr lang="en-US" sz="2400" dirty="0" smtClean="0"/>
              <a:t>Should accommodate longest Coordinator timeout</a:t>
            </a:r>
            <a:endParaRPr lang="en-US" sz="24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7</a:t>
            </a:fld>
            <a:endParaRPr lang="en-US" altLang="ja-JP"/>
          </a:p>
        </p:txBody>
      </p:sp>
    </p:spTree>
    <p:extLst>
      <p:ext uri="{BB962C8B-B14F-4D97-AF65-F5344CB8AC3E}">
        <p14:creationId xmlns:p14="http://schemas.microsoft.com/office/powerpoint/2010/main" val="5272635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US" dirty="0"/>
          </a:p>
        </p:txBody>
      </p:sp>
      <p:sp>
        <p:nvSpPr>
          <p:cNvPr id="3" name="Content Placeholder 2"/>
          <p:cNvSpPr>
            <a:spLocks noGrp="1"/>
          </p:cNvSpPr>
          <p:nvPr>
            <p:ph idx="1"/>
          </p:nvPr>
        </p:nvSpPr>
        <p:spPr/>
        <p:txBody>
          <a:bodyPr/>
          <a:lstStyle/>
          <a:p>
            <a:r>
              <a:rPr lang="en-US" sz="2800" dirty="0" smtClean="0"/>
              <a:t>Most important factors are:</a:t>
            </a:r>
          </a:p>
          <a:p>
            <a:pPr lvl="1"/>
            <a:r>
              <a:rPr lang="en-US" sz="2400" dirty="0" smtClean="0"/>
              <a:t>Path finding delay</a:t>
            </a:r>
          </a:p>
          <a:p>
            <a:pPr lvl="1"/>
            <a:r>
              <a:rPr lang="en-US" sz="2400" dirty="0" smtClean="0"/>
              <a:t>NRM delay</a:t>
            </a:r>
          </a:p>
          <a:p>
            <a:r>
              <a:rPr lang="en-US" sz="2800" dirty="0" smtClean="0"/>
              <a:t>Tree:</a:t>
            </a:r>
          </a:p>
          <a:p>
            <a:pPr lvl="1"/>
            <a:r>
              <a:rPr lang="en-US" sz="2400" dirty="0" smtClean="0"/>
              <a:t>Only 1x NRM delay per branch</a:t>
            </a:r>
          </a:p>
          <a:p>
            <a:pPr lvl="1"/>
            <a:r>
              <a:rPr lang="en-US" sz="2400" dirty="0" smtClean="0"/>
              <a:t>Longest branch shorter then chain</a:t>
            </a:r>
          </a:p>
          <a:p>
            <a:pPr lvl="1"/>
            <a:r>
              <a:rPr lang="en-US" sz="2400" dirty="0" smtClean="0"/>
              <a:t>Possibly more PCE retries</a:t>
            </a:r>
          </a:p>
          <a:p>
            <a:r>
              <a:rPr lang="en-US" sz="2800" dirty="0" smtClean="0"/>
              <a:t>Chain</a:t>
            </a:r>
          </a:p>
          <a:p>
            <a:pPr lvl="1"/>
            <a:r>
              <a:rPr lang="en-US" sz="2400" dirty="0" smtClean="0"/>
              <a:t>NRM delay on every hop</a:t>
            </a:r>
          </a:p>
          <a:p>
            <a:pPr lvl="1"/>
            <a:r>
              <a:rPr lang="en-US" sz="2400" dirty="0" smtClean="0"/>
              <a:t>Possibly less PCE retries</a:t>
            </a:r>
          </a:p>
          <a:p>
            <a:pPr lvl="1"/>
            <a:endParaRPr lang="en-US" sz="2400" dirty="0" smtClean="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8</a:t>
            </a:fld>
            <a:endParaRPr lang="en-US" altLang="ja-JP"/>
          </a:p>
        </p:txBody>
      </p:sp>
    </p:spTree>
    <p:extLst>
      <p:ext uri="{BB962C8B-B14F-4D97-AF65-F5344CB8AC3E}">
        <p14:creationId xmlns:p14="http://schemas.microsoft.com/office/powerpoint/2010/main" val="291619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practice</a:t>
            </a:r>
            <a:endParaRPr lang="en-US" dirty="0"/>
          </a:p>
        </p:txBody>
      </p:sp>
      <p:sp>
        <p:nvSpPr>
          <p:cNvPr id="3" name="Content Placeholder 2"/>
          <p:cNvSpPr>
            <a:spLocks noGrp="1"/>
          </p:cNvSpPr>
          <p:nvPr>
            <p:ph idx="1"/>
          </p:nvPr>
        </p:nvSpPr>
        <p:spPr/>
        <p:txBody>
          <a:bodyPr/>
          <a:lstStyle/>
          <a:p>
            <a:r>
              <a:rPr lang="en-US" sz="2800" dirty="0" smtClean="0"/>
              <a:t>GLIF automated GOLE</a:t>
            </a:r>
          </a:p>
          <a:p>
            <a:pPr lvl="1"/>
            <a:r>
              <a:rPr lang="en-US" sz="2000" dirty="0" smtClean="0"/>
              <a:t>Tree</a:t>
            </a:r>
          </a:p>
          <a:p>
            <a:pPr lvl="1"/>
            <a:r>
              <a:rPr lang="en-US" sz="2000" dirty="0" smtClean="0"/>
              <a:t>Slowest NRM Reserve between 30s and 1m</a:t>
            </a:r>
          </a:p>
          <a:p>
            <a:pPr lvl="1"/>
            <a:r>
              <a:rPr lang="en-US" sz="2000" dirty="0" smtClean="0"/>
              <a:t>No path finder retry</a:t>
            </a:r>
          </a:p>
          <a:p>
            <a:pPr lvl="1"/>
            <a:r>
              <a:rPr lang="en-US" sz="2000" dirty="0" smtClean="0"/>
              <a:t>2 minutes for all three timeouts</a:t>
            </a:r>
          </a:p>
          <a:p>
            <a:r>
              <a:rPr lang="en-US" sz="2800" dirty="0" smtClean="0"/>
              <a:t>Timeouts need to be adjusted when:</a:t>
            </a:r>
          </a:p>
          <a:p>
            <a:pPr lvl="1"/>
            <a:r>
              <a:rPr lang="en-US" sz="2400" dirty="0"/>
              <a:t>D</a:t>
            </a:r>
            <a:r>
              <a:rPr lang="en-US" sz="2400" dirty="0" smtClean="0"/>
              <a:t>eployment grows</a:t>
            </a:r>
          </a:p>
          <a:p>
            <a:pPr lvl="1"/>
            <a:r>
              <a:rPr lang="en-US" sz="2400" dirty="0"/>
              <a:t>T</a:t>
            </a:r>
            <a:r>
              <a:rPr lang="en-US" sz="2400" dirty="0" smtClean="0"/>
              <a:t>o accommodate new resource reservation strategies:</a:t>
            </a:r>
          </a:p>
          <a:p>
            <a:pPr lvl="2"/>
            <a:r>
              <a:rPr lang="en-US" sz="2000" dirty="0" err="1" smtClean="0"/>
              <a:t>Reseve</a:t>
            </a:r>
            <a:r>
              <a:rPr lang="en-US" sz="2000" dirty="0" smtClean="0"/>
              <a:t> failure feedback loop to PCE and retry</a:t>
            </a:r>
          </a:p>
          <a:p>
            <a:pPr lvl="2"/>
            <a:r>
              <a:rPr lang="en-US" sz="2000" dirty="0" smtClean="0"/>
              <a:t>Inclusion of policy information</a:t>
            </a:r>
          </a:p>
          <a:p>
            <a:pPr lvl="2"/>
            <a:r>
              <a:rPr lang="en-US" sz="2000" dirty="0" smtClean="0"/>
              <a:t>Inclusion of real-time network usage information</a:t>
            </a:r>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9</a:t>
            </a:fld>
            <a:endParaRPr lang="en-US" altLang="ja-JP"/>
          </a:p>
        </p:txBody>
      </p:sp>
    </p:spTree>
    <p:extLst>
      <p:ext uri="{BB962C8B-B14F-4D97-AF65-F5344CB8AC3E}">
        <p14:creationId xmlns:p14="http://schemas.microsoft.com/office/powerpoint/2010/main" val="2450935"/>
      </p:ext>
    </p:extLst>
  </p:cSld>
  <p:clrMapOvr>
    <a:masterClrMapping/>
  </p:clrMapOvr>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14369</TotalTime>
  <Words>975</Words>
  <Application>Microsoft Macintosh PowerPoint</Application>
  <PresentationFormat>On-screen Show (4:3)</PresentationFormat>
  <Paragraphs>179</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OGF PowerPoint Template v1.5</vt:lpstr>
      <vt:lpstr>Network Services Interface</vt:lpstr>
      <vt:lpstr>OGF IPR Policies Apply</vt:lpstr>
      <vt:lpstr>Where time is spent</vt:lpstr>
      <vt:lpstr>How much time is spent</vt:lpstr>
      <vt:lpstr>Tree</vt:lpstr>
      <vt:lpstr>Chain</vt:lpstr>
      <vt:lpstr>Timeouts </vt:lpstr>
      <vt:lpstr>Pros and cons</vt:lpstr>
      <vt:lpstr>In practice</vt:lpstr>
      <vt:lpstr>Full Copyright Notice</vt:lpstr>
    </vt:vector>
  </TitlesOfParts>
  <Company>DANTE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Hans Trompert</cp:lastModifiedBy>
  <cp:revision>560</cp:revision>
  <cp:lastPrinted>2006-08-17T17:55:00Z</cp:lastPrinted>
  <dcterms:created xsi:type="dcterms:W3CDTF">2009-03-03T10:05:42Z</dcterms:created>
  <dcterms:modified xsi:type="dcterms:W3CDTF">2015-06-14T09:32:11Z</dcterms:modified>
</cp:coreProperties>
</file>