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5"/>
  </p:notesMasterIdLst>
  <p:handoutMasterIdLst>
    <p:handoutMasterId r:id="rId16"/>
  </p:handoutMasterIdLst>
  <p:sldIdLst>
    <p:sldId id="259" r:id="rId2"/>
    <p:sldId id="264" r:id="rId3"/>
    <p:sldId id="337" r:id="rId4"/>
    <p:sldId id="342" r:id="rId5"/>
    <p:sldId id="361" r:id="rId6"/>
    <p:sldId id="362" r:id="rId7"/>
    <p:sldId id="364" r:id="rId8"/>
    <p:sldId id="363" r:id="rId9"/>
    <p:sldId id="353" r:id="rId10"/>
    <p:sldId id="359" r:id="rId11"/>
    <p:sldId id="336" r:id="rId12"/>
    <p:sldId id="360" r:id="rId13"/>
    <p:sldId id="265" r:id="rId14"/>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1020" y="78"/>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13</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gf.org/ogf/doku.php/documents/documents" TargetMode="External"/><Relationship Id="rId2" Type="http://schemas.openxmlformats.org/officeDocument/2006/relationships/hyperlink" Target="https://redmine.ogf.org/dmsf/nsi-wg?folder_id=6607" TargetMode="External"/><Relationship Id="rId1" Type="http://schemas.openxmlformats.org/officeDocument/2006/relationships/slideLayout" Target="../slideLayouts/slideLayout7.xml"/><Relationship Id="rId4" Type="http://schemas.openxmlformats.org/officeDocument/2006/relationships/hyperlink" Target="https://redmine.ogf.org/dmsf/nsi-wg?folder_id=652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smtClean="0"/>
              <a:t>NSI @ TNC15</a:t>
            </a:r>
            <a:endParaRPr lang="en-US" altLang="ja-JP" dirty="0" smtClean="0"/>
          </a:p>
        </p:txBody>
      </p:sp>
      <p:sp>
        <p:nvSpPr>
          <p:cNvPr id="4" name="Rectangle 10"/>
          <p:cNvSpPr txBox="1">
            <a:spLocks noChangeArrowheads="1"/>
          </p:cNvSpPr>
          <p:nvPr/>
        </p:nvSpPr>
        <p:spPr bwMode="auto">
          <a:xfrm>
            <a:off x="1524000" y="4857750"/>
            <a:ext cx="7620000" cy="53340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Chin Guok, Tomohiro Kudoh </a:t>
            </a:r>
            <a:r>
              <a:rPr lang="en-US" altLang="ja-JP" sz="2000" kern="0" dirty="0" smtClean="0">
                <a:latin typeface="+mn-lt"/>
                <a:ea typeface="+mn-ea"/>
              </a:rPr>
              <a:t>14-19 June </a:t>
            </a:r>
            <a:r>
              <a:rPr lang="en-US" altLang="ja-JP" sz="2000" kern="0" dirty="0" smtClean="0">
                <a:latin typeface="+mn-lt"/>
                <a:ea typeface="+mn-ea"/>
              </a:rPr>
              <a:t>2015</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10</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Slides packs for NSI related presentations can </a:t>
            </a:r>
            <a:r>
              <a:rPr lang="en-GB" sz="2000" kern="0" dirty="0">
                <a:latin typeface="Arial" charset="0"/>
              </a:rPr>
              <a:t>be downloaded here: </a:t>
            </a:r>
            <a:r>
              <a:rPr lang="en-GB" sz="2000" kern="0" dirty="0">
                <a:latin typeface="Arial" charset="0"/>
                <a:hlinkClick r:id="rId2"/>
              </a:rPr>
              <a:t>https://</a:t>
            </a:r>
            <a:r>
              <a:rPr lang="en-GB" sz="2000" kern="0" dirty="0" smtClean="0">
                <a:latin typeface="Arial" charset="0"/>
                <a:hlinkClick r:id="rId2"/>
              </a:rPr>
              <a:t>redmine.ogf.org/dmsf/nsi-wg?folder_id=6607</a:t>
            </a:r>
            <a:r>
              <a:rPr lang="en-GB" sz="2000" kern="0" dirty="0" smtClean="0">
                <a:latin typeface="Arial" charset="0"/>
              </a:rPr>
              <a:t> </a:t>
            </a:r>
            <a:r>
              <a:rPr lang="en-GB" sz="2000" kern="0" dirty="0" smtClean="0">
                <a:latin typeface="Arial" charset="0"/>
              </a:rPr>
              <a:t/>
            </a:r>
            <a:br>
              <a:rPr lang="en-GB" sz="2000" kern="0" dirty="0" smtClean="0">
                <a:latin typeface="Arial" charset="0"/>
              </a:rPr>
            </a:br>
            <a:endParaRPr lang="en-GB" sz="2000" kern="0" dirty="0">
              <a:latin typeface="Arial" charset="0"/>
            </a:endParaRPr>
          </a:p>
          <a:p>
            <a:pPr marL="342900" indent="-342900">
              <a:buFont typeface="Arial" panose="020B0604020202020204" pitchFamily="34" charset="0"/>
              <a:buChar char="•"/>
              <a:defRPr/>
            </a:pPr>
            <a:r>
              <a:rPr lang="en-GB" sz="2000" kern="0" dirty="0" smtClean="0">
                <a:latin typeface="Arial" charset="0"/>
              </a:rPr>
              <a:t>NSI published documents </a:t>
            </a:r>
            <a:r>
              <a:rPr lang="en-GB" sz="2000" kern="0" dirty="0">
                <a:latin typeface="Arial" charset="0"/>
              </a:rPr>
              <a:t>are available here: </a:t>
            </a:r>
            <a:r>
              <a:rPr lang="en-GB" sz="2000" kern="0" dirty="0">
                <a:latin typeface="Arial" charset="0"/>
                <a:hlinkClick r:id="rId3"/>
              </a:rPr>
              <a:t>https://</a:t>
            </a:r>
            <a:r>
              <a:rPr lang="en-GB" sz="2000" kern="0" dirty="0" smtClean="0">
                <a:latin typeface="Arial" charset="0"/>
                <a:hlinkClick r:id="rId3"/>
              </a:rPr>
              <a:t>www.ogf.org/ogf/doku.php/documents/documents</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NSI drafts </a:t>
            </a:r>
            <a:r>
              <a:rPr lang="en-GB" sz="2000" kern="0" dirty="0">
                <a:latin typeface="Arial" charset="0"/>
              </a:rPr>
              <a:t>are available here: </a:t>
            </a:r>
            <a:r>
              <a:rPr lang="en-GB" sz="2000" kern="0" dirty="0" smtClean="0">
                <a:latin typeface="Arial" charset="0"/>
              </a:rPr>
              <a:t/>
            </a:r>
            <a:br>
              <a:rPr lang="en-GB" sz="2000" kern="0" dirty="0" smtClean="0">
                <a:latin typeface="Arial" charset="0"/>
              </a:rPr>
            </a:br>
            <a:r>
              <a:rPr lang="en-GB" sz="2000" kern="0" dirty="0" smtClean="0">
                <a:latin typeface="Arial" charset="0"/>
                <a:hlinkClick r:id="rId4"/>
              </a:rPr>
              <a:t>https</a:t>
            </a:r>
            <a:r>
              <a:rPr lang="en-GB" sz="2000" kern="0" dirty="0">
                <a:latin typeface="Arial" charset="0"/>
                <a:hlinkClick r:id="rId4"/>
              </a:rPr>
              <a:t>://</a:t>
            </a:r>
            <a:r>
              <a:rPr lang="en-GB" sz="2000" kern="0" dirty="0" smtClean="0">
                <a:latin typeface="Arial" charset="0"/>
                <a:hlinkClick r:id="rId4"/>
              </a:rPr>
              <a:t>redmine.ogf.org/dmsf/nsi-wg?folder_id=6526</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Documents</a:t>
            </a:r>
            <a:endParaRPr lang="en-US" sz="3500" kern="0" dirty="0"/>
          </a:p>
        </p:txBody>
      </p:sp>
    </p:spTree>
    <p:extLst>
      <p:ext uri="{BB962C8B-B14F-4D97-AF65-F5344CB8AC3E}">
        <p14:creationId xmlns:p14="http://schemas.microsoft.com/office/powerpoint/2010/main" val="479205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67F02F2-9E09-41EA-843C-D027C848F005}" type="slidenum">
              <a:rPr lang="ja-JP" altLang="en-US" sz="1100" smtClean="0">
                <a:solidFill>
                  <a:schemeClr val="bg2"/>
                </a:solidFill>
              </a:rPr>
              <a:pPr>
                <a:spcBef>
                  <a:spcPct val="0"/>
                </a:spcBef>
                <a:buClrTx/>
                <a:buFontTx/>
                <a:buNone/>
              </a:pPr>
              <a:t>11</a:t>
            </a:fld>
            <a:endParaRPr lang="en-US" altLang="ja-JP" sz="1100" smtClean="0">
              <a:solidFill>
                <a:schemeClr val="bg2"/>
              </a:solidFill>
            </a:endParaRPr>
          </a:p>
        </p:txBody>
      </p:sp>
      <p:sp>
        <p:nvSpPr>
          <p:cNvPr id="3" name="Content Placeholder 2"/>
          <p:cNvSpPr txBox="1">
            <a:spLocks/>
          </p:cNvSpPr>
          <p:nvPr/>
        </p:nvSpPr>
        <p:spPr bwMode="auto">
          <a:xfrm>
            <a:off x="685800" y="1412776"/>
            <a:ext cx="8104188" cy="3529013"/>
          </a:xfrm>
          <a:prstGeom prst="rect">
            <a:avLst/>
          </a:prstGeom>
          <a:noFill/>
          <a:ln w="9525">
            <a:noFill/>
            <a:miter lim="800000"/>
            <a:headEnd/>
            <a:tailEnd/>
          </a:ln>
        </p:spPr>
        <p:txBody>
          <a:bodyPr/>
          <a:lstStyle/>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GLIF meeting Prague 28 Sept 2015</a:t>
            </a:r>
            <a:endParaRPr lang="en-GB" kern="0" dirty="0" smtClean="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NSI-WG: next NSI events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NSI Roadmap</a:t>
            </a:r>
            <a:endParaRPr lang="en-GB"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12</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987228731"/>
              </p:ext>
            </p:extLst>
          </p:nvPr>
        </p:nvGraphicFramePr>
        <p:xfrm>
          <a:off x="395534" y="1571626"/>
          <a:ext cx="8062665" cy="4665685"/>
        </p:xfrm>
        <a:graphic>
          <a:graphicData uri="http://schemas.openxmlformats.org/drawingml/2006/table">
            <a:tbl>
              <a:tblPr>
                <a:tableStyleId>{5C22544A-7EE6-4342-B048-85BDC9FD1C3A}</a:tableStyleId>
              </a:tblPr>
              <a:tblGrid>
                <a:gridCol w="2276918"/>
                <a:gridCol w="696668"/>
                <a:gridCol w="526749"/>
                <a:gridCol w="747645"/>
                <a:gridCol w="866587"/>
                <a:gridCol w="883580"/>
                <a:gridCol w="649941"/>
                <a:gridCol w="1414577"/>
              </a:tblGrid>
              <a:tr h="610128">
                <a:tc>
                  <a:txBody>
                    <a:bodyPr/>
                    <a:lstStyle/>
                    <a:p>
                      <a:pPr algn="l" fontAlgn="ctr"/>
                      <a:r>
                        <a:rPr lang="en-GB" sz="1000" u="none" strike="noStrike">
                          <a:effectLst/>
                        </a:rPr>
                        <a:t>Document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Agreed?</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Draft?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Sent to  editors?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Submitted for public comment?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Completed public comment?</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publish?</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Waiting on</a:t>
                      </a:r>
                      <a:endParaRPr lang="en-GB" sz="1000" b="1" i="0" u="none" strike="noStrike">
                        <a:solidFill>
                          <a:srgbClr val="000000"/>
                        </a:solidFill>
                        <a:effectLst/>
                        <a:latin typeface="Calibri" panose="020F0502020204030204" pitchFamily="34" charset="0"/>
                      </a:endParaRPr>
                    </a:p>
                  </a:txBody>
                  <a:tcPr marL="9525" marR="9525" marT="9525" marB="0" anchor="ctr"/>
                </a:tc>
              </a:tr>
              <a:tr h="203376">
                <a:tc>
                  <a:txBody>
                    <a:bodyPr/>
                    <a:lstStyle/>
                    <a:p>
                      <a:pPr algn="l" fontAlgn="ctr"/>
                      <a:r>
                        <a:rPr lang="en-GB" sz="1000" u="none" strike="noStrike">
                          <a:effectLst/>
                        </a:rPr>
                        <a:t>NSI CS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203376">
                <a:tc>
                  <a:txBody>
                    <a:bodyPr/>
                    <a:lstStyle/>
                    <a:p>
                      <a:pPr algn="l" fontAlgn="ctr"/>
                      <a:r>
                        <a:rPr lang="en-GB" sz="1000" u="none" strike="noStrike">
                          <a:effectLst/>
                        </a:rPr>
                        <a:t>NSI Framework</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394789">
                <a:tc>
                  <a:txBody>
                    <a:bodyPr/>
                    <a:lstStyle/>
                    <a:p>
                      <a:pPr algn="l" fontAlgn="ctr"/>
                      <a:r>
                        <a:rPr lang="en-GB" sz="1000" u="none" strike="noStrike">
                          <a:effectLst/>
                        </a:rPr>
                        <a:t>NSI Signalling and pathfinding</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r>
              <a:tr h="406752">
                <a:tc>
                  <a:txBody>
                    <a:bodyPr/>
                    <a:lstStyle/>
                    <a:p>
                      <a:pPr algn="l" fontAlgn="ctr"/>
                      <a:r>
                        <a:rPr lang="en-GB" sz="1000" u="none" strike="noStrike">
                          <a:effectLst/>
                        </a:rPr>
                        <a:t>NSI Policy</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Richard to review and open tracker</a:t>
                      </a:r>
                      <a:endParaRPr lang="en-GB" sz="1000" b="0" i="0" u="none" strike="noStrike">
                        <a:solidFill>
                          <a:srgbClr val="000000"/>
                        </a:solidFill>
                        <a:effectLst/>
                        <a:latin typeface="Calibri" panose="020F0502020204030204" pitchFamily="34" charset="0"/>
                      </a:endParaRPr>
                    </a:p>
                  </a:txBody>
                  <a:tcPr marL="9525" marR="9525" marT="9525" marB="0" anchor="ctr"/>
                </a:tc>
              </a:tr>
              <a:tr h="406752">
                <a:tc>
                  <a:txBody>
                    <a:bodyPr/>
                    <a:lstStyle/>
                    <a:p>
                      <a:pPr algn="l" fontAlgn="ctr"/>
                      <a:r>
                        <a:rPr lang="en-GB" sz="1000" u="none" strike="noStrike">
                          <a:effectLst/>
                        </a:rPr>
                        <a:t>NSI NSA description</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Greg/Andre to publish</a:t>
                      </a:r>
                      <a:endParaRPr lang="en-GB" sz="1000" b="0" i="0" u="none" strike="noStrike">
                        <a:solidFill>
                          <a:srgbClr val="000000"/>
                        </a:solidFill>
                        <a:effectLst/>
                        <a:latin typeface="Calibri" panose="020F0502020204030204" pitchFamily="34" charset="0"/>
                      </a:endParaRPr>
                    </a:p>
                  </a:txBody>
                  <a:tcPr marL="9525" marR="9525" marT="9525" marB="0" anchor="ctr"/>
                </a:tc>
              </a:tr>
              <a:tr h="610128">
                <a:tc>
                  <a:txBody>
                    <a:bodyPr/>
                    <a:lstStyle/>
                    <a:p>
                      <a:pPr algn="l" fontAlgn="ctr"/>
                      <a:r>
                        <a:rPr lang="en-GB" sz="1000" u="none" strike="noStrike">
                          <a:effectLst/>
                        </a:rPr>
                        <a:t>NSI DDS</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Guy to review and send comments to list</a:t>
                      </a:r>
                      <a:endParaRPr lang="en-GB" sz="1000" b="0" i="0" u="none" strike="noStrike">
                        <a:solidFill>
                          <a:srgbClr val="000000"/>
                        </a:solidFill>
                        <a:effectLst/>
                        <a:latin typeface="Calibri" panose="020F0502020204030204" pitchFamily="34" charset="0"/>
                      </a:endParaRPr>
                    </a:p>
                  </a:txBody>
                  <a:tcPr marL="9525" marR="9525" marT="9525" marB="0" anchor="ctr"/>
                </a:tc>
              </a:tr>
              <a:tr h="406752">
                <a:tc>
                  <a:txBody>
                    <a:bodyPr/>
                    <a:lstStyle/>
                    <a:p>
                      <a:pPr algn="l" fontAlgn="ctr"/>
                      <a:r>
                        <a:rPr lang="en-GB" sz="1000" u="none" strike="noStrike">
                          <a:effectLst/>
                        </a:rPr>
                        <a:t>NSI AA</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solidFill>
                            <a:srgbClr val="5DAD41"/>
                          </a:solidFill>
                          <a:effectLst/>
                        </a:rPr>
                        <a:t>Yes</a:t>
                      </a:r>
                      <a:endParaRPr lang="en-GB" sz="1000" b="0" i="0" u="none" strike="noStrike">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Richard to review and open tracker</a:t>
                      </a:r>
                      <a:endParaRPr lang="en-GB" sz="1000" b="0" i="0" u="none" strike="noStrike">
                        <a:solidFill>
                          <a:srgbClr val="000000"/>
                        </a:solidFill>
                        <a:effectLst/>
                        <a:latin typeface="Calibri" panose="020F0502020204030204" pitchFamily="34" charset="0"/>
                      </a:endParaRPr>
                    </a:p>
                  </a:txBody>
                  <a:tcPr marL="9525" marR="9525" marT="9525" marB="0" anchor="ctr"/>
                </a:tc>
              </a:tr>
              <a:tr h="203376">
                <a:tc>
                  <a:txBody>
                    <a:bodyPr/>
                    <a:lstStyle/>
                    <a:p>
                      <a:pPr algn="l" fontAlgn="ctr"/>
                      <a:r>
                        <a:rPr lang="en-GB" sz="1000" u="none" strike="noStrike">
                          <a:effectLst/>
                        </a:rPr>
                        <a:t>NSI Topology</a:t>
                      </a:r>
                      <a:endParaRPr lang="en-GB" sz="10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dirty="0">
                          <a:solidFill>
                            <a:srgbClr val="5DAD41"/>
                          </a:solidFill>
                          <a:effectLst/>
                        </a:rPr>
                        <a:t>Yes</a:t>
                      </a:r>
                      <a:endParaRPr lang="en-GB" sz="1000" b="0" i="0" u="none" strike="noStrike" dirty="0">
                        <a:solidFill>
                          <a:srgbClr val="5DAD41"/>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1000" u="none" strike="noStrike">
                          <a:effectLst/>
                        </a:rPr>
                        <a:t>John M to draft</a:t>
                      </a:r>
                      <a:endParaRPr lang="en-GB" sz="1000" b="0" i="0" u="none" strike="noStrike">
                        <a:solidFill>
                          <a:srgbClr val="000000"/>
                        </a:solidFill>
                        <a:effectLst/>
                        <a:latin typeface="Calibri" panose="020F0502020204030204" pitchFamily="34" charset="0"/>
                      </a:endParaRPr>
                    </a:p>
                  </a:txBody>
                  <a:tcPr marL="9525" marR="9525" marT="9525" marB="0" anchor="ctr"/>
                </a:tc>
              </a:tr>
              <a:tr h="406752">
                <a:tc>
                  <a:txBody>
                    <a:bodyPr/>
                    <a:lstStyle/>
                    <a:p>
                      <a:pPr algn="l" fontAlgn="b"/>
                      <a:r>
                        <a:rPr lang="en-GB" sz="1000" u="none" strike="noStrike">
                          <a:effectLst/>
                        </a:rPr>
                        <a:t>NSI use cases</a:t>
                      </a:r>
                      <a:endParaRPr lang="en-GB"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Hans to prepare proposal</a:t>
                      </a:r>
                      <a:endParaRPr lang="en-GB" sz="1000" b="0" i="0" u="none" strike="noStrike">
                        <a:solidFill>
                          <a:srgbClr val="000000"/>
                        </a:solidFill>
                        <a:effectLst/>
                        <a:latin typeface="Calibri" panose="020F0502020204030204" pitchFamily="34" charset="0"/>
                      </a:endParaRPr>
                    </a:p>
                  </a:txBody>
                  <a:tcPr marL="9525" marR="9525" marT="9525" marB="0" anchor="b"/>
                </a:tc>
              </a:tr>
              <a:tr h="406752">
                <a:tc>
                  <a:txBody>
                    <a:bodyPr/>
                    <a:lstStyle/>
                    <a:p>
                      <a:pPr algn="l" fontAlgn="b"/>
                      <a:r>
                        <a:rPr lang="en-GB" sz="1000" u="none" strike="noStrike">
                          <a:effectLst/>
                        </a:rPr>
                        <a:t>NSI Operation best practices</a:t>
                      </a:r>
                      <a:endParaRPr lang="en-GB"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John to prepare proposal</a:t>
                      </a:r>
                      <a:endParaRPr lang="en-GB" sz="1000" b="0" i="0" u="none" strike="noStrike">
                        <a:solidFill>
                          <a:srgbClr val="000000"/>
                        </a:solidFill>
                        <a:effectLst/>
                        <a:latin typeface="Calibri" panose="020F0502020204030204" pitchFamily="34" charset="0"/>
                      </a:endParaRPr>
                    </a:p>
                  </a:txBody>
                  <a:tcPr marL="9525" marR="9525" marT="9525" marB="0" anchor="b"/>
                </a:tc>
              </a:tr>
              <a:tr h="406752">
                <a:tc>
                  <a:txBody>
                    <a:bodyPr/>
                    <a:lstStyle/>
                    <a:p>
                      <a:pPr algn="l" fontAlgn="b"/>
                      <a:r>
                        <a:rPr lang="en-GB" sz="1000" u="none" strike="noStrike">
                          <a:effectLst/>
                        </a:rPr>
                        <a:t>NSI CS update</a:t>
                      </a:r>
                      <a:endParaRPr lang="en-GB" sz="1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a:effectLst/>
                        </a:rPr>
                        <a:t> </a:t>
                      </a:r>
                      <a:endParaRPr lang="en-GB"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00" u="none" strike="noStrike" dirty="0">
                          <a:effectLst/>
                        </a:rPr>
                        <a:t>John to prepare proposal</a:t>
                      </a:r>
                      <a:endParaRPr lang="en-GB" sz="10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426681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13</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3</a:t>
            </a:fld>
            <a:endParaRPr lang="en-US" altLang="ja-JP" sz="110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NSI Sessions @ </a:t>
            </a:r>
            <a:r>
              <a:rPr lang="en-GB" altLang="en-US" sz="3200" dirty="0" smtClean="0"/>
              <a:t>TNC15</a:t>
            </a:r>
            <a:endParaRPr lang="en-GB" altLang="en-US" sz="3200" dirty="0" smtClean="0"/>
          </a:p>
        </p:txBody>
      </p:sp>
      <p:graphicFrame>
        <p:nvGraphicFramePr>
          <p:cNvPr id="2" name="Table 1"/>
          <p:cNvGraphicFramePr>
            <a:graphicFrameLocks noGrp="1"/>
          </p:cNvGraphicFramePr>
          <p:nvPr>
            <p:extLst>
              <p:ext uri="{D42A27DB-BD31-4B8C-83A1-F6EECF244321}">
                <p14:modId xmlns:p14="http://schemas.microsoft.com/office/powerpoint/2010/main" val="70231145"/>
              </p:ext>
            </p:extLst>
          </p:nvPr>
        </p:nvGraphicFramePr>
        <p:xfrm>
          <a:off x="685800" y="1628800"/>
          <a:ext cx="7846640" cy="4445045"/>
        </p:xfrm>
        <a:graphic>
          <a:graphicData uri="http://schemas.openxmlformats.org/drawingml/2006/table">
            <a:tbl>
              <a:tblPr firstRow="1" bandRow="1">
                <a:tableStyleId>{5C22544A-7EE6-4342-B048-85BDC9FD1C3A}</a:tableStyleId>
              </a:tblPr>
              <a:tblGrid>
                <a:gridCol w="1941984"/>
                <a:gridCol w="648072"/>
                <a:gridCol w="1755672"/>
                <a:gridCol w="1628704"/>
                <a:gridCol w="1872208"/>
              </a:tblGrid>
              <a:tr h="453253">
                <a:tc>
                  <a:txBody>
                    <a:bodyPr/>
                    <a:lstStyle/>
                    <a:p>
                      <a:r>
                        <a:rPr lang="en-GB" sz="1800" dirty="0" smtClean="0"/>
                        <a:t>Session</a:t>
                      </a:r>
                      <a:endParaRPr lang="en-GB" sz="1800" dirty="0"/>
                    </a:p>
                  </a:txBody>
                  <a:tcPr marL="91441" marR="91441" marT="45721" marB="45721"/>
                </a:tc>
                <a:tc>
                  <a:txBody>
                    <a:bodyPr/>
                    <a:lstStyle/>
                    <a:p>
                      <a:r>
                        <a:rPr lang="en-GB" sz="1800" dirty="0" smtClean="0"/>
                        <a:t>#</a:t>
                      </a:r>
                      <a:endParaRPr lang="en-GB" sz="1800" dirty="0"/>
                    </a:p>
                  </a:txBody>
                  <a:tcPr marL="91441" marR="91441" marT="45721" marB="45721"/>
                </a:tc>
                <a:tc>
                  <a:txBody>
                    <a:bodyPr/>
                    <a:lstStyle/>
                    <a:p>
                      <a:r>
                        <a:rPr lang="en-GB" sz="1800" dirty="0" smtClean="0"/>
                        <a:t>Day</a:t>
                      </a:r>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Location</a:t>
                      </a:r>
                      <a:endParaRPr lang="en-GB" sz="1800" dirty="0"/>
                    </a:p>
                  </a:txBody>
                  <a:tcPr marL="91441" marR="91441" marT="45721" marB="45721"/>
                </a:tc>
              </a:tr>
              <a:tr h="453253">
                <a:tc>
                  <a:txBody>
                    <a:bodyPr/>
                    <a:lstStyle/>
                    <a:p>
                      <a:r>
                        <a:rPr lang="en-GB" sz="1800" b="0" dirty="0" smtClean="0">
                          <a:solidFill>
                            <a:schemeClr val="tx1"/>
                          </a:solidFill>
                        </a:rPr>
                        <a:t>NSI AA</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1</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Sunday</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16:00 - 17:30</a:t>
                      </a:r>
                      <a:endParaRPr lang="en-GB" sz="18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tx1"/>
                          </a:solidFill>
                        </a:rPr>
                        <a:t>Café</a:t>
                      </a:r>
                      <a:r>
                        <a:rPr lang="en-GB" sz="1800" baseline="0" dirty="0" smtClean="0">
                          <a:solidFill>
                            <a:schemeClr val="tx1"/>
                          </a:solidFill>
                        </a:rPr>
                        <a:t> </a:t>
                      </a:r>
                      <a:r>
                        <a:rPr lang="en-GB" sz="1800" baseline="0" dirty="0" err="1" smtClean="0">
                          <a:solidFill>
                            <a:schemeClr val="tx1"/>
                          </a:solidFill>
                        </a:rPr>
                        <a:t>tba</a:t>
                      </a:r>
                      <a:endParaRPr lang="en-GB" sz="18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tx1"/>
                          </a:solidFill>
                        </a:rPr>
                        <a:t>NSI AA continue</a:t>
                      </a:r>
                      <a:endParaRPr lang="en-GB" sz="18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tx1"/>
                          </a:solidFill>
                        </a:rPr>
                        <a:t>2</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Monday</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9:00 - 10:30</a:t>
                      </a:r>
                      <a:endParaRPr lang="en-GB" sz="18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aseline="0" dirty="0" err="1" smtClean="0">
                          <a:solidFill>
                            <a:schemeClr val="tx1"/>
                          </a:solidFill>
                        </a:rPr>
                        <a:t>tba</a:t>
                      </a:r>
                      <a:endParaRPr lang="en-GB" sz="18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tx1"/>
                          </a:solidFill>
                        </a:rPr>
                        <a:t>NSI timeouts </a:t>
                      </a:r>
                      <a:r>
                        <a:rPr lang="en-GB" sz="1800" b="0" dirty="0" err="1" smtClean="0">
                          <a:solidFill>
                            <a:schemeClr val="tx1"/>
                          </a:solidFill>
                        </a:rPr>
                        <a:t>etc</a:t>
                      </a:r>
                      <a:endParaRPr lang="en-GB" sz="1800" b="0" dirty="0" smtClean="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tx1"/>
                          </a:solidFill>
                        </a:rPr>
                        <a:t>3</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Monday</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11:30 – 12:30</a:t>
                      </a:r>
                      <a:endParaRPr lang="en-GB" sz="18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aseline="0" dirty="0" err="1" smtClean="0">
                          <a:solidFill>
                            <a:schemeClr val="tx1"/>
                          </a:solidFill>
                        </a:rPr>
                        <a:t>tba</a:t>
                      </a:r>
                      <a:endParaRPr lang="en-GB" sz="1800" dirty="0" smtClean="0">
                        <a:solidFill>
                          <a:schemeClr val="tx1"/>
                        </a:solidFill>
                      </a:endParaRPr>
                    </a:p>
                  </a:txBody>
                  <a:tcPr marL="91441" marR="91441" marT="45721" marB="45721"/>
                </a:tc>
              </a:tr>
              <a:tr h="453253">
                <a:tc>
                  <a:txBody>
                    <a:bodyPr/>
                    <a:lstStyle/>
                    <a:p>
                      <a:r>
                        <a:rPr lang="en-GB" sz="1800" b="0" dirty="0" smtClean="0">
                          <a:solidFill>
                            <a:schemeClr val="tx1"/>
                          </a:solidFill>
                        </a:rPr>
                        <a:t>NSI spare</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4</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Tuesday</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9:00 - 10:30</a:t>
                      </a:r>
                      <a:endParaRPr lang="en-GB" sz="18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aseline="0" dirty="0" err="1" smtClean="0">
                          <a:solidFill>
                            <a:schemeClr val="tx1"/>
                          </a:solidFill>
                        </a:rPr>
                        <a:t>tba</a:t>
                      </a:r>
                      <a:endParaRPr lang="en-GB" sz="1800" dirty="0" smtClean="0">
                        <a:solidFill>
                          <a:schemeClr val="tx1"/>
                        </a:solidFill>
                      </a:endParaRP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tx1"/>
                          </a:solidFill>
                        </a:rPr>
                        <a:t>NSI spare</a:t>
                      </a:r>
                      <a:endParaRPr lang="en-GB" sz="1800" b="0" dirty="0" smtClean="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tx1"/>
                          </a:solidFill>
                        </a:rPr>
                        <a:t>5</a:t>
                      </a:r>
                      <a:endParaRPr lang="en-GB" sz="1800" b="0" dirty="0" smtClean="0">
                        <a:solidFill>
                          <a:schemeClr val="tx1"/>
                        </a:solidFill>
                      </a:endParaRPr>
                    </a:p>
                  </a:txBody>
                  <a:tcPr marL="91441" marR="91441" marT="45721" marB="45721"/>
                </a:tc>
                <a:tc>
                  <a:txBody>
                    <a:bodyPr/>
                    <a:lstStyle/>
                    <a:p>
                      <a:r>
                        <a:rPr lang="en-GB" sz="1800" b="0" dirty="0" smtClean="0">
                          <a:solidFill>
                            <a:schemeClr val="tx1"/>
                          </a:solidFill>
                        </a:rPr>
                        <a:t>Wednesday</a:t>
                      </a:r>
                      <a:endParaRPr lang="en-GB" sz="18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tx1"/>
                          </a:solidFill>
                        </a:rPr>
                        <a:t>9:00 - 10:30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aseline="0" dirty="0" err="1" smtClean="0">
                          <a:solidFill>
                            <a:schemeClr val="tx1"/>
                          </a:solidFill>
                        </a:rPr>
                        <a:t>tba</a:t>
                      </a:r>
                      <a:endParaRPr lang="en-GB" sz="18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tx1"/>
                          </a:solidFill>
                        </a:rPr>
                        <a:t>NSI </a:t>
                      </a:r>
                      <a:endParaRPr lang="en-GB" sz="1800" b="0" dirty="0" smtClean="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tx1"/>
                          </a:solidFill>
                        </a:rPr>
                        <a:t>6</a:t>
                      </a:r>
                      <a:endParaRPr lang="en-GB" sz="1800" b="0" dirty="0" smtClean="0">
                        <a:solidFill>
                          <a:schemeClr val="tx1"/>
                        </a:solidFill>
                      </a:endParaRPr>
                    </a:p>
                  </a:txBody>
                  <a:tcPr marL="91441" marR="91441" marT="45721" marB="45721"/>
                </a:tc>
                <a:tc>
                  <a:txBody>
                    <a:bodyPr/>
                    <a:lstStyle/>
                    <a:p>
                      <a:r>
                        <a:rPr lang="en-GB" sz="1800" b="0" dirty="0" smtClean="0">
                          <a:solidFill>
                            <a:schemeClr val="tx1"/>
                          </a:solidFill>
                        </a:rPr>
                        <a:t>Thursday</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14:00 – 15:30</a:t>
                      </a:r>
                      <a:endParaRPr lang="en-GB" sz="18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err="1" smtClean="0">
                          <a:solidFill>
                            <a:schemeClr val="tx1"/>
                          </a:solidFill>
                        </a:rPr>
                        <a:t>tba</a:t>
                      </a:r>
                      <a:endParaRPr lang="en-GB" sz="1800" dirty="0" smtClean="0">
                        <a:solidFill>
                          <a:schemeClr val="tx1"/>
                        </a:solidFill>
                      </a:endParaRPr>
                    </a:p>
                  </a:txBody>
                  <a:tcPr marL="91441" marR="91441" marT="45721" marB="45721"/>
                </a:tc>
              </a:tr>
              <a:tr h="453253">
                <a:tc>
                  <a:txBody>
                    <a:bodyPr/>
                    <a:lstStyle/>
                    <a:p>
                      <a:r>
                        <a:rPr lang="en-GB" sz="1800" b="0" dirty="0" smtClean="0">
                          <a:solidFill>
                            <a:schemeClr val="tx1"/>
                          </a:solidFill>
                        </a:rPr>
                        <a:t>NSI</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7</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Thursday</a:t>
                      </a:r>
                      <a:endParaRPr lang="en-GB" sz="18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tx1"/>
                          </a:solidFill>
                        </a:rPr>
                        <a:t>16:00 - 17:30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err="1" smtClean="0">
                          <a:solidFill>
                            <a:schemeClr val="tx1"/>
                          </a:solidFill>
                        </a:rPr>
                        <a:t>tba</a:t>
                      </a:r>
                      <a:endParaRPr lang="en-GB" sz="1800" dirty="0" smtClean="0">
                        <a:solidFill>
                          <a:schemeClr val="tx1"/>
                        </a:solidFill>
                      </a:endParaRPr>
                    </a:p>
                  </a:txBody>
                  <a:tcPr marL="91441" marR="91441" marT="45721" marB="45721"/>
                </a:tc>
              </a:tr>
              <a:tr h="453253">
                <a:tc>
                  <a:txBody>
                    <a:bodyPr/>
                    <a:lstStyle/>
                    <a:p>
                      <a:r>
                        <a:rPr lang="en-GB" sz="1800" b="0" dirty="0" smtClean="0">
                          <a:solidFill>
                            <a:schemeClr val="tx1"/>
                          </a:solidFill>
                        </a:rPr>
                        <a:t>NSI</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8</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Friday</a:t>
                      </a:r>
                      <a:endParaRPr lang="en-GB" sz="18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tx1"/>
                          </a:solidFill>
                        </a:rPr>
                        <a:t>9:00 - 10:30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err="1" smtClean="0">
                          <a:solidFill>
                            <a:schemeClr val="tx1"/>
                          </a:solidFill>
                        </a:rPr>
                        <a:t>tba</a:t>
                      </a:r>
                      <a:endParaRPr lang="en-GB" sz="1800" dirty="0" smtClean="0">
                        <a:solidFill>
                          <a:schemeClr val="tx1"/>
                        </a:solidFill>
                      </a:endParaRPr>
                    </a:p>
                  </a:txBody>
                  <a:tcPr marL="91441" marR="91441" marT="45721" marB="45721"/>
                </a:tc>
              </a:tr>
              <a:tr h="453253">
                <a:tc>
                  <a:txBody>
                    <a:bodyPr/>
                    <a:lstStyle/>
                    <a:p>
                      <a:r>
                        <a:rPr lang="en-GB" sz="1800" b="0" dirty="0" smtClean="0">
                          <a:solidFill>
                            <a:schemeClr val="tx1"/>
                          </a:solidFill>
                        </a:rPr>
                        <a:t>NSI</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9</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Friday</a:t>
                      </a:r>
                      <a:endParaRPr lang="en-GB" sz="1800" b="0" dirty="0">
                        <a:solidFill>
                          <a:schemeClr val="tx1"/>
                        </a:solidFill>
                      </a:endParaRPr>
                    </a:p>
                  </a:txBody>
                  <a:tcPr marL="91441" marR="91441" marT="45721" marB="45721"/>
                </a:tc>
                <a:tc>
                  <a:txBody>
                    <a:bodyPr/>
                    <a:lstStyle/>
                    <a:p>
                      <a:r>
                        <a:rPr lang="en-GB" sz="1800" b="0" dirty="0" smtClean="0">
                          <a:solidFill>
                            <a:schemeClr val="tx1"/>
                          </a:solidFill>
                        </a:rPr>
                        <a:t>11:30 – 13:00</a:t>
                      </a:r>
                      <a:endParaRPr lang="en-GB" sz="18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err="1" smtClean="0">
                          <a:solidFill>
                            <a:schemeClr val="tx1"/>
                          </a:solidFill>
                        </a:rPr>
                        <a:t>tba</a:t>
                      </a:r>
                      <a:endParaRPr lang="en-GB" sz="1800" dirty="0" smtClean="0">
                        <a:solidFill>
                          <a:schemeClr val="tx1"/>
                        </a:solidFill>
                      </a:endParaRPr>
                    </a:p>
                  </a:txBody>
                  <a:tcPr marL="91441" marR="91441" marT="45721" marB="45721"/>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sp>
        <p:nvSpPr>
          <p:cNvPr id="11267" name="Content Placeholder 2"/>
          <p:cNvSpPr txBox="1">
            <a:spLocks/>
          </p:cNvSpPr>
          <p:nvPr/>
        </p:nvSpPr>
        <p:spPr bwMode="auto">
          <a:xfrm>
            <a:off x="685800" y="1628800"/>
            <a:ext cx="7632847" cy="3456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800"/>
              </a:spcBef>
              <a:buFont typeface="Arial" panose="020B0604020202020204" pitchFamily="34" charset="0"/>
              <a:buChar char="•"/>
              <a:defRPr/>
            </a:pPr>
            <a:r>
              <a:rPr lang="en-GB" sz="2000" kern="0" dirty="0" smtClean="0">
                <a:latin typeface="Arial" charset="0"/>
              </a:rPr>
              <a:t>All to review the NSI AA draft</a:t>
            </a:r>
          </a:p>
          <a:p>
            <a:pPr>
              <a:spcBef>
                <a:spcPts val="1800"/>
              </a:spcBef>
              <a:buFont typeface="Arial" panose="020B0604020202020204" pitchFamily="34" charset="0"/>
              <a:buChar char="•"/>
              <a:defRPr/>
            </a:pPr>
            <a:r>
              <a:rPr lang="en-GB" sz="2000" kern="0" dirty="0" smtClean="0">
                <a:latin typeface="Arial" charset="0"/>
              </a:rPr>
              <a:t>Hans/John to present on NSI timeouts and error messages</a:t>
            </a:r>
            <a:endParaRPr lang="en-GB" sz="2000" kern="0" dirty="0" smtClean="0">
              <a:latin typeface="Arial" charset="0"/>
            </a:endParaRPr>
          </a:p>
          <a:p>
            <a:pPr>
              <a:spcBef>
                <a:spcPts val="1800"/>
              </a:spcBef>
              <a:buFont typeface="Arial" panose="020B0604020202020204" pitchFamily="34" charset="0"/>
              <a:buChar char="•"/>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a:t>
            </a:r>
            <a:r>
              <a:rPr lang="en-US" sz="3500" kern="0" dirty="0" smtClean="0">
                <a:latin typeface="+mj-lt"/>
                <a:ea typeface="+mj-ea"/>
                <a:cs typeface="+mj-cs"/>
              </a:rPr>
              <a:t>Session 1, 2 &amp; 3</a:t>
            </a:r>
            <a:endParaRPr lang="en-US" sz="3500" kern="0" dirty="0">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5</a:t>
            </a:fld>
            <a:endParaRPr lang="en-US" altLang="ja-JP" sz="1100" smtClean="0">
              <a:solidFill>
                <a:schemeClr val="bg2"/>
              </a:solidFill>
            </a:endParaRPr>
          </a:p>
        </p:txBody>
      </p:sp>
      <p:sp>
        <p:nvSpPr>
          <p:cNvPr id="11267" name="Content Placeholder 2"/>
          <p:cNvSpPr txBox="1">
            <a:spLocks/>
          </p:cNvSpPr>
          <p:nvPr/>
        </p:nvSpPr>
        <p:spPr bwMode="auto">
          <a:xfrm>
            <a:off x="611560" y="1556792"/>
            <a:ext cx="7632848" cy="3456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800"/>
              </a:spcBef>
              <a:buFont typeface="Arial" panose="020B0604020202020204" pitchFamily="34" charset="0"/>
              <a:buChar char="•"/>
              <a:defRPr/>
            </a:pPr>
            <a:r>
              <a:rPr lang="en-GB" sz="2000" kern="0" dirty="0" smtClean="0">
                <a:latin typeface="Arial" charset="0"/>
              </a:rPr>
              <a:t>A small meeting room will be reserved for these sessions</a:t>
            </a:r>
          </a:p>
          <a:p>
            <a:pPr>
              <a:spcBef>
                <a:spcPts val="1800"/>
              </a:spcBef>
              <a:buFont typeface="Arial" panose="020B0604020202020204" pitchFamily="34" charset="0"/>
              <a:buChar char="•"/>
              <a:defRPr/>
            </a:pPr>
            <a:r>
              <a:rPr lang="en-GB" sz="2000" kern="0" dirty="0" smtClean="0">
                <a:latin typeface="Arial" charset="0"/>
              </a:rPr>
              <a:t>Rooms are limited to a maximum of 6 people.</a:t>
            </a:r>
            <a:endParaRPr lang="en-GB" sz="2000" kern="0" dirty="0" smtClean="0">
              <a:latin typeface="Arial" charset="0"/>
            </a:endParaRPr>
          </a:p>
          <a:p>
            <a:pPr>
              <a:spcBef>
                <a:spcPts val="1800"/>
              </a:spcBef>
              <a:buFont typeface="Arial" panose="020B0604020202020204" pitchFamily="34" charset="0"/>
              <a:buChar char="•"/>
              <a:defRPr/>
            </a:pPr>
            <a:r>
              <a:rPr lang="en-GB" sz="2000" kern="0" dirty="0" smtClean="0">
                <a:latin typeface="Arial" charset="0"/>
              </a:rPr>
              <a:t>These are over-run session and may be used for NSI or related discussion as needed.</a:t>
            </a:r>
          </a:p>
          <a:p>
            <a:pPr>
              <a:spcBef>
                <a:spcPts val="1800"/>
              </a:spcBef>
              <a:buFont typeface="Arial" panose="020B0604020202020204" pitchFamily="34" charset="0"/>
              <a:buChar char="•"/>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762000" y="53752"/>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a:t>
            </a:r>
            <a:r>
              <a:rPr lang="en-US" sz="3500" kern="0" dirty="0" smtClean="0">
                <a:latin typeface="+mj-lt"/>
                <a:ea typeface="+mj-ea"/>
                <a:cs typeface="+mj-cs"/>
              </a:rPr>
              <a:t>Session 4 &amp; 5</a:t>
            </a:r>
            <a:endParaRPr lang="en-US" sz="3500" kern="0" dirty="0">
              <a:latin typeface="+mj-lt"/>
              <a:ea typeface="+mj-ea"/>
              <a:cs typeface="+mj-cs"/>
            </a:endParaRPr>
          </a:p>
        </p:txBody>
      </p:sp>
    </p:spTree>
    <p:extLst>
      <p:ext uri="{BB962C8B-B14F-4D97-AF65-F5344CB8AC3E}">
        <p14:creationId xmlns:p14="http://schemas.microsoft.com/office/powerpoint/2010/main" val="1661206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6</a:t>
            </a:fld>
            <a:endParaRPr lang="en-US" altLang="ja-JP" sz="1100" smtClean="0">
              <a:solidFill>
                <a:schemeClr val="bg2"/>
              </a:solidFill>
            </a:endParaRPr>
          </a:p>
        </p:txBody>
      </p:sp>
      <p:sp>
        <p:nvSpPr>
          <p:cNvPr id="11267" name="Content Placeholder 2"/>
          <p:cNvSpPr txBox="1">
            <a:spLocks/>
          </p:cNvSpPr>
          <p:nvPr/>
        </p:nvSpPr>
        <p:spPr bwMode="auto">
          <a:xfrm>
            <a:off x="539552" y="1700808"/>
            <a:ext cx="7632848" cy="4032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800"/>
              </a:spcBef>
              <a:buFont typeface="Arial" panose="020B0604020202020204" pitchFamily="34" charset="0"/>
              <a:buChar char="•"/>
              <a:defRPr/>
            </a:pPr>
            <a:r>
              <a:rPr lang="en-GB" sz="2000" kern="0" dirty="0" smtClean="0">
                <a:latin typeface="Arial" charset="0"/>
              </a:rPr>
              <a:t>Chin Guok to present on reservation resources collision avoidance: detailed proposal for Option 1: </a:t>
            </a:r>
            <a:r>
              <a:rPr lang="en-GB" sz="2000" i="1" kern="0" dirty="0" err="1" smtClean="0">
                <a:latin typeface="Arial" charset="0"/>
              </a:rPr>
              <a:t>reserveFail</a:t>
            </a:r>
            <a:r>
              <a:rPr lang="en-GB" sz="2000" kern="0" dirty="0" smtClean="0">
                <a:latin typeface="Arial" charset="0"/>
              </a:rPr>
              <a:t> notification contains suggestions for other VLANs to try</a:t>
            </a:r>
            <a:br>
              <a:rPr lang="en-GB" sz="2000" kern="0" dirty="0" smtClean="0">
                <a:latin typeface="Arial" charset="0"/>
              </a:rPr>
            </a:br>
            <a:r>
              <a:rPr lang="en-GB" sz="2000" kern="0" dirty="0" smtClean="0">
                <a:latin typeface="Arial" charset="0"/>
              </a:rPr>
              <a:t>(20 min)</a:t>
            </a:r>
          </a:p>
          <a:p>
            <a:pPr>
              <a:spcBef>
                <a:spcPts val="1800"/>
              </a:spcBef>
              <a:buFont typeface="Arial" panose="020B0604020202020204" pitchFamily="34" charset="0"/>
              <a:buChar char="•"/>
              <a:defRPr/>
            </a:pPr>
            <a:r>
              <a:rPr lang="en-GB" sz="2000" kern="0" dirty="0" smtClean="0">
                <a:latin typeface="Arial" charset="0"/>
              </a:rPr>
              <a:t>Tomohiro Kudoh to present on reservation resource collision avoidance:  detailed proposal for Option 3: define a new </a:t>
            </a:r>
            <a:r>
              <a:rPr lang="en-GB" sz="2000" i="1" kern="0" dirty="0" err="1" smtClean="0">
                <a:latin typeface="Arial" charset="0"/>
              </a:rPr>
              <a:t>resourceQuery</a:t>
            </a:r>
            <a:r>
              <a:rPr lang="en-GB" sz="2000" kern="0" dirty="0" smtClean="0">
                <a:latin typeface="Arial" charset="0"/>
              </a:rPr>
              <a:t> request.</a:t>
            </a:r>
            <a:br>
              <a:rPr lang="en-GB" sz="2000" kern="0" dirty="0" smtClean="0">
                <a:latin typeface="Arial" charset="0"/>
              </a:rPr>
            </a:br>
            <a:r>
              <a:rPr lang="en-GB" sz="2000" kern="0" dirty="0" smtClean="0">
                <a:latin typeface="Arial" charset="0"/>
              </a:rPr>
              <a:t>(20 min)</a:t>
            </a:r>
          </a:p>
          <a:p>
            <a:pPr>
              <a:spcBef>
                <a:spcPts val="1800"/>
              </a:spcBef>
              <a:defRPr/>
            </a:pPr>
            <a:r>
              <a:rPr lang="en-GB" sz="2000" kern="0" dirty="0" smtClean="0">
                <a:latin typeface="Arial" charset="0"/>
              </a:rPr>
              <a:t>Discussion</a:t>
            </a:r>
            <a:br>
              <a:rPr lang="en-GB" sz="2000" kern="0" dirty="0" smtClean="0">
                <a:latin typeface="Arial" charset="0"/>
              </a:rPr>
            </a:br>
            <a:r>
              <a:rPr lang="en-GB" sz="2000" kern="0" dirty="0" smtClean="0">
                <a:latin typeface="Arial" charset="0"/>
              </a:rPr>
              <a:t>(20 min)</a:t>
            </a:r>
          </a:p>
          <a:p>
            <a:pPr>
              <a:spcBef>
                <a:spcPts val="1800"/>
              </a:spcBef>
              <a:buFont typeface="Arial" panose="020B0604020202020204" pitchFamily="34" charset="0"/>
              <a:buChar char="•"/>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762000" y="53752"/>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a:t>
            </a:r>
            <a:r>
              <a:rPr lang="en-US" sz="3500" kern="0" dirty="0" smtClean="0">
                <a:latin typeface="+mj-lt"/>
                <a:ea typeface="+mj-ea"/>
                <a:cs typeface="+mj-cs"/>
              </a:rPr>
              <a:t>Session 6</a:t>
            </a:r>
            <a:endParaRPr lang="en-US" sz="3500" kern="0" dirty="0">
              <a:latin typeface="+mj-lt"/>
              <a:ea typeface="+mj-ea"/>
              <a:cs typeface="+mj-cs"/>
            </a:endParaRPr>
          </a:p>
        </p:txBody>
      </p:sp>
    </p:spTree>
    <p:extLst>
      <p:ext uri="{BB962C8B-B14F-4D97-AF65-F5344CB8AC3E}">
        <p14:creationId xmlns:p14="http://schemas.microsoft.com/office/powerpoint/2010/main" val="833231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7</a:t>
            </a:fld>
            <a:endParaRPr lang="en-US" altLang="ja-JP" sz="1100" smtClean="0">
              <a:solidFill>
                <a:schemeClr val="bg2"/>
              </a:solidFill>
            </a:endParaRPr>
          </a:p>
        </p:txBody>
      </p:sp>
      <p:sp>
        <p:nvSpPr>
          <p:cNvPr id="11267" name="Content Placeholder 2"/>
          <p:cNvSpPr txBox="1">
            <a:spLocks/>
          </p:cNvSpPr>
          <p:nvPr/>
        </p:nvSpPr>
        <p:spPr bwMode="auto">
          <a:xfrm>
            <a:off x="539552" y="1700808"/>
            <a:ext cx="7632848" cy="4032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800"/>
              </a:spcBef>
              <a:buFont typeface="Arial" panose="020B0604020202020204" pitchFamily="34" charset="0"/>
              <a:buChar char="•"/>
              <a:defRPr/>
            </a:pPr>
            <a:r>
              <a:rPr lang="en-GB" sz="2000" dirty="0"/>
              <a:t>Kudoh-san to present a presentation on Felix use case.</a:t>
            </a:r>
            <a:br>
              <a:rPr lang="en-GB" sz="2000" dirty="0"/>
            </a:br>
            <a:r>
              <a:rPr lang="en-GB" sz="2000" dirty="0"/>
              <a:t>(20 min</a:t>
            </a:r>
            <a:r>
              <a:rPr lang="en-GB" sz="2000" dirty="0" smtClean="0"/>
              <a:t>)</a:t>
            </a:r>
          </a:p>
          <a:p>
            <a:pPr>
              <a:spcBef>
                <a:spcPts val="1800"/>
              </a:spcBef>
              <a:buFont typeface="Arial" panose="020B0604020202020204" pitchFamily="34" charset="0"/>
              <a:buChar char="•"/>
              <a:defRPr/>
            </a:pPr>
            <a:r>
              <a:rPr lang="en-GB" sz="2000" kern="0" dirty="0" smtClean="0">
                <a:latin typeface="Arial" charset="0"/>
              </a:rPr>
              <a:t>Group discussion on use cases</a:t>
            </a:r>
            <a:br>
              <a:rPr lang="en-GB" sz="2000" kern="0" dirty="0" smtClean="0">
                <a:latin typeface="Arial" charset="0"/>
              </a:rPr>
            </a:br>
            <a:r>
              <a:rPr lang="en-GB" sz="2000" kern="0" dirty="0" smtClean="0">
                <a:latin typeface="Arial" charset="0"/>
              </a:rPr>
              <a:t>(20 min)</a:t>
            </a:r>
            <a:endParaRPr lang="en-GB" sz="2000" kern="0" dirty="0">
              <a:latin typeface="Arial" charset="0"/>
            </a:endParaRPr>
          </a:p>
          <a:p>
            <a:pPr>
              <a:spcBef>
                <a:spcPts val="1800"/>
              </a:spcBef>
              <a:buFont typeface="Arial" panose="020B0604020202020204" pitchFamily="34" charset="0"/>
              <a:buChar char="•"/>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762000" y="53752"/>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a:t>
            </a:r>
            <a:r>
              <a:rPr lang="en-US" sz="3500" kern="0" dirty="0" smtClean="0">
                <a:latin typeface="+mj-lt"/>
                <a:ea typeface="+mj-ea"/>
                <a:cs typeface="+mj-cs"/>
              </a:rPr>
              <a:t>Session 7</a:t>
            </a:r>
            <a:endParaRPr lang="en-US" sz="3500" kern="0" dirty="0">
              <a:latin typeface="+mj-lt"/>
              <a:ea typeface="+mj-ea"/>
              <a:cs typeface="+mj-cs"/>
            </a:endParaRPr>
          </a:p>
        </p:txBody>
      </p:sp>
    </p:spTree>
    <p:extLst>
      <p:ext uri="{BB962C8B-B14F-4D97-AF65-F5344CB8AC3E}">
        <p14:creationId xmlns:p14="http://schemas.microsoft.com/office/powerpoint/2010/main" val="2341366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8</a:t>
            </a:fld>
            <a:endParaRPr lang="en-US" altLang="ja-JP" sz="1100" smtClean="0">
              <a:solidFill>
                <a:schemeClr val="bg2"/>
              </a:solidFill>
            </a:endParaRPr>
          </a:p>
        </p:txBody>
      </p:sp>
      <p:sp>
        <p:nvSpPr>
          <p:cNvPr id="11267" name="Content Placeholder 2"/>
          <p:cNvSpPr txBox="1">
            <a:spLocks/>
          </p:cNvSpPr>
          <p:nvPr/>
        </p:nvSpPr>
        <p:spPr bwMode="auto">
          <a:xfrm>
            <a:off x="611560" y="1556792"/>
            <a:ext cx="7632848" cy="3456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762000" y="53752"/>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a:t>
            </a:r>
            <a:r>
              <a:rPr lang="en-US" sz="3500" kern="0" dirty="0" smtClean="0">
                <a:latin typeface="+mj-lt"/>
                <a:ea typeface="+mj-ea"/>
                <a:cs typeface="+mj-cs"/>
              </a:rPr>
              <a:t>Session 8 &amp; 9</a:t>
            </a:r>
            <a:endParaRPr lang="en-US" sz="3500" kern="0" dirty="0">
              <a:latin typeface="+mj-lt"/>
              <a:ea typeface="+mj-ea"/>
              <a:cs typeface="+mj-cs"/>
            </a:endParaRPr>
          </a:p>
        </p:txBody>
      </p:sp>
      <p:sp>
        <p:nvSpPr>
          <p:cNvPr id="5" name="Content Placeholder 2"/>
          <p:cNvSpPr txBox="1">
            <a:spLocks/>
          </p:cNvSpPr>
          <p:nvPr/>
        </p:nvSpPr>
        <p:spPr bwMode="auto">
          <a:xfrm>
            <a:off x="539552" y="1700808"/>
            <a:ext cx="7632848" cy="4032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800"/>
              </a:spcBef>
              <a:buFont typeface="Arial" panose="020B0604020202020204" pitchFamily="34" charset="0"/>
              <a:buChar char="•"/>
              <a:defRPr/>
            </a:pPr>
            <a:r>
              <a:rPr lang="en-GB" sz="2000" dirty="0" err="1" smtClean="0"/>
              <a:t>tba</a:t>
            </a:r>
            <a:endParaRPr lang="en-GB" sz="2000" kern="0" dirty="0">
              <a:latin typeface="Arial" charset="0"/>
            </a:endParaRPr>
          </a:p>
          <a:p>
            <a:pPr>
              <a:spcBef>
                <a:spcPts val="1800"/>
              </a:spcBef>
              <a:buFont typeface="Arial" panose="020B0604020202020204" pitchFamily="34" charset="0"/>
              <a:buChar char="•"/>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Tree>
    <p:extLst>
      <p:ext uri="{BB962C8B-B14F-4D97-AF65-F5344CB8AC3E}">
        <p14:creationId xmlns:p14="http://schemas.microsoft.com/office/powerpoint/2010/main" val="1345875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9</a:t>
            </a:fld>
            <a:endParaRPr lang="en-US" altLang="ja-JP" sz="1100" smtClean="0">
              <a:solidFill>
                <a:schemeClr val="bg2"/>
              </a:solidFill>
            </a:endParaRPr>
          </a:p>
        </p:txBody>
      </p:sp>
      <p:sp>
        <p:nvSpPr>
          <p:cNvPr id="13315" name="Content Placeholder 2"/>
          <p:cNvSpPr txBox="1">
            <a:spLocks/>
          </p:cNvSpPr>
          <p:nvPr/>
        </p:nvSpPr>
        <p:spPr bwMode="auto">
          <a:xfrm>
            <a:off x="827584" y="1772816"/>
            <a:ext cx="4752528" cy="8374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600"/>
              </a:spcBef>
              <a:buClrTx/>
              <a:buNone/>
            </a:pPr>
            <a:r>
              <a:rPr lang="en-GB" altLang="en-US" sz="2000" dirty="0" smtClean="0"/>
              <a:t>Time: 18:30 </a:t>
            </a:r>
            <a:r>
              <a:rPr lang="en-GB" altLang="en-US" sz="2000" dirty="0" smtClean="0"/>
              <a:t>Thursday 18</a:t>
            </a:r>
            <a:r>
              <a:rPr lang="en-GB" altLang="en-US" sz="2000" baseline="30000" dirty="0" smtClean="0"/>
              <a:t>th</a:t>
            </a:r>
            <a:r>
              <a:rPr lang="en-GB" altLang="en-US" sz="2000" dirty="0" smtClean="0"/>
              <a:t> June </a:t>
            </a:r>
          </a:p>
          <a:p>
            <a:pPr marL="0" indent="0">
              <a:spcBef>
                <a:spcPts val="600"/>
              </a:spcBef>
              <a:buClrTx/>
              <a:buNone/>
            </a:pPr>
            <a:r>
              <a:rPr lang="en-GB" altLang="en-US" sz="2000" dirty="0" smtClean="0"/>
              <a:t>Location</a:t>
            </a:r>
            <a:r>
              <a:rPr lang="en-GB" altLang="en-US" sz="2000" dirty="0" smtClean="0"/>
              <a:t>:  </a:t>
            </a:r>
            <a:r>
              <a:rPr lang="en-GB" altLang="en-US" sz="2000" dirty="0" err="1" smtClean="0"/>
              <a:t>tba</a:t>
            </a:r>
            <a:endParaRPr lang="en-GB" altLang="en-US" sz="2000" dirty="0" smtClean="0"/>
          </a:p>
          <a:p>
            <a:pPr marL="0" indent="0">
              <a:spcBef>
                <a:spcPts val="1800"/>
              </a:spcBef>
              <a:buClrTx/>
              <a:buNone/>
            </a:pPr>
            <a:endParaRPr lang="en-GB" altLang="en-US" sz="2400" dirty="0" smtClean="0"/>
          </a:p>
          <a:p>
            <a:pPr>
              <a:spcBef>
                <a:spcPts val="1800"/>
              </a:spcBef>
              <a:buClrTx/>
              <a:buFont typeface="Arial" panose="020B0604020202020204" pitchFamily="34" charset="0"/>
              <a:buChar char="•"/>
            </a:pPr>
            <a:endParaRPr lang="en-GB" altLang="en-US" sz="24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a:t>
            </a:r>
            <a:r>
              <a:rPr lang="en-US" sz="3500" kern="0" dirty="0" smtClean="0">
                <a:latin typeface="+mj-lt"/>
                <a:ea typeface="+mj-ea"/>
                <a:cs typeface="+mj-cs"/>
              </a:rPr>
              <a:t>Dinner</a:t>
            </a:r>
            <a:endParaRPr lang="en-US" sz="3500" kern="0" dirty="0">
              <a:latin typeface="+mj-lt"/>
              <a:ea typeface="+mj-ea"/>
              <a:cs typeface="+mj-cs"/>
            </a:endParaRPr>
          </a:p>
        </p:txBody>
      </p:sp>
    </p:spTree>
    <p:extLst>
      <p:ext uri="{BB962C8B-B14F-4D97-AF65-F5344CB8AC3E}">
        <p14:creationId xmlns:p14="http://schemas.microsoft.com/office/powerpoint/2010/main" val="1055849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9224</TotalTime>
  <Words>944</Words>
  <Application>Microsoft Office PowerPoint</Application>
  <PresentationFormat>On-screen Show (4:3)</PresentationFormat>
  <Paragraphs>705</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ＭＳ Ｐゴシック</vt:lpstr>
      <vt:lpstr>Arial</vt:lpstr>
      <vt:lpstr>Calibri</vt:lpstr>
      <vt:lpstr>Times</vt:lpstr>
      <vt:lpstr>Verdana</vt:lpstr>
      <vt:lpstr>OGF PowerPoint Template v1.5</vt:lpstr>
      <vt:lpstr>Network Services Interface</vt:lpstr>
      <vt:lpstr>OGF IPR Policies Apply</vt:lpstr>
      <vt:lpstr>NSI Sessions @ TNC15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NSI Roadmap</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533</cp:revision>
  <cp:lastPrinted>2006-08-17T17:55:00Z</cp:lastPrinted>
  <dcterms:created xsi:type="dcterms:W3CDTF">2009-03-03T10:05:42Z</dcterms:created>
  <dcterms:modified xsi:type="dcterms:W3CDTF">2015-06-03T16:15:56Z</dcterms:modified>
</cp:coreProperties>
</file>