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78" r:id="rId4"/>
    <p:sldId id="266" r:id="rId5"/>
    <p:sldId id="272" r:id="rId6"/>
    <p:sldId id="273" r:id="rId7"/>
    <p:sldId id="267" r:id="rId8"/>
    <p:sldId id="271" r:id="rId9"/>
    <p:sldId id="270" r:id="rId10"/>
    <p:sldId id="265" r:id="rId11"/>
    <p:sldId id="274" r:id="rId12"/>
    <p:sldId id="269"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93" autoAdjust="0"/>
  </p:normalViewPr>
  <p:slideViewPr>
    <p:cSldViewPr snapToGrid="0">
      <p:cViewPr>
        <p:scale>
          <a:sx n="90" d="100"/>
          <a:sy n="90" d="100"/>
        </p:scale>
        <p:origin x="-72"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69" y="228600"/>
            <a:ext cx="8229600" cy="592222"/>
          </a:xfrm>
        </p:spPr>
        <p:txBody>
          <a:bodyPr>
            <a:normAutofit/>
          </a:bodyPr>
          <a:lstStyle/>
          <a:p>
            <a:r>
              <a:rPr lang="en-GB" sz="3200" dirty="0" smtClean="0"/>
              <a:t>NSI Service Definition</a:t>
            </a:r>
            <a:endParaRPr lang="en-GB" sz="3200" dirty="0"/>
          </a:p>
        </p:txBody>
      </p:sp>
      <p:sp>
        <p:nvSpPr>
          <p:cNvPr id="7" name="Cloud 6"/>
          <p:cNvSpPr/>
          <p:nvPr/>
        </p:nvSpPr>
        <p:spPr>
          <a:xfrm>
            <a:off x="5661860" y="1816280"/>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loud 7"/>
          <p:cNvSpPr/>
          <p:nvPr/>
        </p:nvSpPr>
        <p:spPr>
          <a:xfrm>
            <a:off x="6544994" y="1054280"/>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loud 8"/>
          <p:cNvSpPr/>
          <p:nvPr/>
        </p:nvSpPr>
        <p:spPr>
          <a:xfrm>
            <a:off x="4876800" y="1086364"/>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6119060" y="1433776"/>
            <a:ext cx="5715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51540" y="1713418"/>
            <a:ext cx="156130" cy="29131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814886" y="1689901"/>
            <a:ext cx="190500" cy="3408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467497" y="1059453"/>
            <a:ext cx="4495800" cy="14148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Federation of providers</a:t>
            </a:r>
          </a:p>
          <a:p>
            <a:pPr marL="0" indent="0">
              <a:buNone/>
            </a:pPr>
            <a:r>
              <a:rPr lang="en-GB" sz="1600" dirty="0" smtClean="0"/>
              <a:t>A group of network providers  get together and decide that they wish to offer a multi-domain connection services using NSI.   They first have to implement an NSA in each network. </a:t>
            </a:r>
          </a:p>
        </p:txBody>
      </p:sp>
      <p:sp>
        <p:nvSpPr>
          <p:cNvPr id="12" name="Content Placeholder 2"/>
          <p:cNvSpPr txBox="1">
            <a:spLocks/>
          </p:cNvSpPr>
          <p:nvPr/>
        </p:nvSpPr>
        <p:spPr>
          <a:xfrm>
            <a:off x="5063123" y="1255387"/>
            <a:ext cx="1055937" cy="53189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a:solidFill>
                  <a:schemeClr val="bg1"/>
                </a:solidFill>
              </a:rPr>
              <a:t>Lilliput</a:t>
            </a:r>
          </a:p>
        </p:txBody>
      </p:sp>
      <p:sp>
        <p:nvSpPr>
          <p:cNvPr id="14" name="Content Placeholder 2"/>
          <p:cNvSpPr txBox="1">
            <a:spLocks/>
          </p:cNvSpPr>
          <p:nvPr/>
        </p:nvSpPr>
        <p:spPr>
          <a:xfrm>
            <a:off x="6731316" y="1136764"/>
            <a:ext cx="1185277" cy="594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Luggnagg</a:t>
            </a:r>
            <a:endParaRPr lang="en-GB" sz="1400" dirty="0">
              <a:solidFill>
                <a:schemeClr val="bg1"/>
              </a:solidFill>
            </a:endParaRPr>
          </a:p>
        </p:txBody>
      </p:sp>
      <p:sp>
        <p:nvSpPr>
          <p:cNvPr id="15" name="Content Placeholder 2"/>
          <p:cNvSpPr txBox="1">
            <a:spLocks/>
          </p:cNvSpPr>
          <p:nvPr/>
        </p:nvSpPr>
        <p:spPr>
          <a:xfrm>
            <a:off x="5919659" y="1892480"/>
            <a:ext cx="998954" cy="5318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Laputa</a:t>
            </a:r>
            <a:endParaRPr lang="en-GB" sz="1400" dirty="0">
              <a:solidFill>
                <a:schemeClr val="bg1"/>
              </a:solidFill>
            </a:endParaRPr>
          </a:p>
        </p:txBody>
      </p:sp>
      <p:pic>
        <p:nvPicPr>
          <p:cNvPr id="1027" name="Picture 3" descr="\\CHFILE02\Folders\guy\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289" y="3351349"/>
            <a:ext cx="1627187" cy="1218820"/>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3729670" y="2975213"/>
            <a:ext cx="5235980" cy="26749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Common </a:t>
            </a:r>
            <a:r>
              <a:rPr lang="en-GB" sz="1600" b="1" dirty="0" smtClean="0"/>
              <a:t>end-to-end service </a:t>
            </a:r>
            <a:endParaRPr lang="en-GB" sz="1600" b="1" dirty="0" smtClean="0"/>
          </a:p>
          <a:p>
            <a:pPr marL="0" indent="0">
              <a:buNone/>
            </a:pPr>
            <a:r>
              <a:rPr lang="en-GB" sz="1600" dirty="0"/>
              <a:t>The providers </a:t>
            </a:r>
            <a:r>
              <a:rPr lang="en-GB" sz="1600" dirty="0" smtClean="0"/>
              <a:t>need </a:t>
            </a:r>
            <a:r>
              <a:rPr lang="en-GB" sz="1600" dirty="0"/>
              <a:t>to agree among themselves </a:t>
            </a:r>
            <a:r>
              <a:rPr lang="en-GB" sz="1600" dirty="0" smtClean="0"/>
              <a:t>the service </a:t>
            </a:r>
            <a:r>
              <a:rPr lang="en-GB" sz="1600" dirty="0"/>
              <a:t>they wish to offer to the </a:t>
            </a:r>
            <a:r>
              <a:rPr lang="en-GB" sz="1600" dirty="0" smtClean="0"/>
              <a:t>customer.  For example they may wish to offer an </a:t>
            </a:r>
            <a:r>
              <a:rPr lang="en-GB" sz="1600" dirty="0"/>
              <a:t>Ethernet VLAN Transport Service (EVTS</a:t>
            </a:r>
            <a:r>
              <a:rPr lang="en-GB" sz="1600" dirty="0" smtClean="0"/>
              <a:t>).  The service must be common to all providers and all providers must agree in advance a minimum service level that they are all able to meet. </a:t>
            </a:r>
            <a:endParaRPr lang="en-GB" sz="1600" dirty="0" smtClean="0"/>
          </a:p>
          <a:p>
            <a:pPr marL="0" indent="0">
              <a:buNone/>
            </a:pPr>
            <a:r>
              <a:rPr lang="en-GB" sz="1600" dirty="0" smtClean="0"/>
              <a:t>Characteristics of a service</a:t>
            </a:r>
            <a:r>
              <a:rPr lang="en-GB" sz="1600" dirty="0" smtClean="0"/>
              <a:t> are defined by a set of attributes, these attributes are common across the common service area and treated semantically in the same way by all providers.</a:t>
            </a:r>
            <a:endParaRPr lang="en-GB" sz="1500" dirty="0" smtClean="0"/>
          </a:p>
          <a:p>
            <a:pPr marL="0" indent="0">
              <a:buNone/>
            </a:pPr>
            <a:endParaRPr lang="en-GB" sz="1500" b="1" dirty="0" smtClean="0"/>
          </a:p>
          <a:p>
            <a:pPr marL="0" indent="0">
              <a:buNone/>
            </a:pPr>
            <a:endParaRPr lang="en-GB" sz="1500" b="1" dirty="0" smtClean="0"/>
          </a:p>
          <a:p>
            <a:pPr marL="0" indent="0">
              <a:buNone/>
            </a:pPr>
            <a:endParaRPr lang="en-GB" sz="1500" dirty="0" smtClean="0"/>
          </a:p>
          <a:p>
            <a:pPr marL="0" indent="0">
              <a:buNone/>
            </a:pPr>
            <a:endParaRPr lang="en-GB" sz="1500" dirty="0" smtClean="0"/>
          </a:p>
          <a:p>
            <a:pPr marL="0" indent="0">
              <a:buNone/>
            </a:pPr>
            <a:endParaRPr lang="en-GB" sz="1500" dirty="0" smtClean="0"/>
          </a:p>
          <a:p>
            <a:pPr marL="0" indent="0">
              <a:buNone/>
            </a:pPr>
            <a:endParaRPr lang="en-GB" sz="1800" dirty="0"/>
          </a:p>
        </p:txBody>
      </p:sp>
      <p:sp>
        <p:nvSpPr>
          <p:cNvPr id="18" name="Content Placeholder 2"/>
          <p:cNvSpPr txBox="1">
            <a:spLocks/>
          </p:cNvSpPr>
          <p:nvPr/>
        </p:nvSpPr>
        <p:spPr>
          <a:xfrm>
            <a:off x="7135418" y="1892480"/>
            <a:ext cx="1562351" cy="53189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Gulliver - Group of NSI enabled Network Providers</a:t>
            </a:r>
            <a:endParaRPr lang="en-GB" sz="1400" dirty="0"/>
          </a:p>
        </p:txBody>
      </p:sp>
      <p:sp>
        <p:nvSpPr>
          <p:cNvPr id="16" name="Content Placeholder 2"/>
          <p:cNvSpPr txBox="1">
            <a:spLocks/>
          </p:cNvSpPr>
          <p:nvPr/>
        </p:nvSpPr>
        <p:spPr>
          <a:xfrm>
            <a:off x="372729" y="5813945"/>
            <a:ext cx="7897813" cy="94801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Common capabilities</a:t>
            </a:r>
            <a:endParaRPr lang="en-GB" sz="1600" b="1" dirty="0" smtClean="0"/>
          </a:p>
          <a:p>
            <a:pPr marL="0" indent="0">
              <a:buNone/>
            </a:pPr>
            <a:r>
              <a:rPr lang="en-GB" sz="1600" dirty="0" smtClean="0"/>
              <a:t>The networks  that are part of the common service area must support a common set of network capabilities.   </a:t>
            </a:r>
            <a:r>
              <a:rPr lang="en-GB" sz="1600" dirty="0" err="1" smtClean="0"/>
              <a:t>E.g</a:t>
            </a:r>
            <a:r>
              <a:rPr lang="en-GB" sz="1600" dirty="0" smtClean="0"/>
              <a:t> Carrier Ethernet requires all providers to support Ethernet </a:t>
            </a:r>
            <a:r>
              <a:rPr lang="en-GB" sz="1600" dirty="0" err="1" smtClean="0"/>
              <a:t>QinQ</a:t>
            </a:r>
            <a:r>
              <a:rPr lang="en-GB" sz="1600" dirty="0" smtClean="0"/>
              <a:t> ‘</a:t>
            </a:r>
            <a:r>
              <a:rPr lang="en-GB" sz="1600" dirty="0" err="1" smtClean="0"/>
              <a:t>adapatation</a:t>
            </a:r>
            <a:r>
              <a:rPr lang="en-GB" sz="1600" dirty="0" smtClean="0"/>
              <a:t>’</a:t>
            </a:r>
            <a:endParaRPr lang="en-GB" sz="1600" dirty="0" smtClean="0"/>
          </a:p>
        </p:txBody>
      </p:sp>
    </p:spTree>
    <p:extLst>
      <p:ext uri="{BB962C8B-B14F-4D97-AF65-F5344CB8AC3E}">
        <p14:creationId xmlns:p14="http://schemas.microsoft.com/office/powerpoint/2010/main" val="3486687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SD workflow</a:t>
            </a:r>
            <a:endParaRPr lang="en-GB" sz="3200" dirty="0"/>
          </a:p>
        </p:txBody>
      </p:sp>
      <p:sp>
        <p:nvSpPr>
          <p:cNvPr id="20" name="Content Placeholder 2"/>
          <p:cNvSpPr txBox="1">
            <a:spLocks/>
          </p:cNvSpPr>
          <p:nvPr/>
        </p:nvSpPr>
        <p:spPr>
          <a:xfrm>
            <a:off x="862956" y="1143000"/>
            <a:ext cx="7208545"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Steps:</a:t>
            </a:r>
          </a:p>
          <a:p>
            <a:pPr>
              <a:buFont typeface="+mj-lt"/>
              <a:buAutoNum type="arabicPeriod"/>
            </a:pPr>
            <a:r>
              <a:rPr lang="en-GB" sz="1600" dirty="0" smtClean="0"/>
              <a:t>Enter values into the </a:t>
            </a:r>
            <a:r>
              <a:rPr lang="en-GB" sz="1600" dirty="0" err="1" smtClean="0"/>
              <a:t>reserveRequest</a:t>
            </a:r>
            <a:r>
              <a:rPr lang="en-GB" sz="1600" dirty="0" smtClean="0"/>
              <a:t>.   Service specific parameters must match the parameters in the SD.  </a:t>
            </a:r>
          </a:p>
          <a:p>
            <a:pPr>
              <a:buFont typeface="+mj-lt"/>
              <a:buAutoNum type="arabicPeriod"/>
            </a:pPr>
            <a:r>
              <a:rPr lang="en-GB" sz="1600" dirty="0" smtClean="0"/>
              <a:t>The </a:t>
            </a:r>
            <a:r>
              <a:rPr lang="en-GB" sz="1600" dirty="0" err="1" smtClean="0"/>
              <a:t>reserveRequest</a:t>
            </a:r>
            <a:r>
              <a:rPr lang="en-GB" sz="1600" dirty="0" smtClean="0"/>
              <a:t> </a:t>
            </a:r>
            <a:r>
              <a:rPr lang="en-GB" sz="1600" dirty="0" err="1" smtClean="0"/>
              <a:t>serviceType</a:t>
            </a:r>
            <a:r>
              <a:rPr lang="en-GB" sz="1600" dirty="0" smtClean="0"/>
              <a:t> element must identify the SD to which the request is directed.</a:t>
            </a:r>
          </a:p>
          <a:p>
            <a:pPr>
              <a:buFont typeface="+mj-lt"/>
              <a:buAutoNum type="arabicPeriod"/>
            </a:pPr>
            <a:r>
              <a:rPr lang="en-GB" sz="1600" dirty="0" smtClean="0"/>
              <a:t>The first NSA to receive the </a:t>
            </a:r>
            <a:r>
              <a:rPr lang="en-GB" sz="1600" dirty="0" err="1" smtClean="0"/>
              <a:t>reserveRequest</a:t>
            </a:r>
            <a:r>
              <a:rPr lang="en-GB" sz="1600" dirty="0" smtClean="0"/>
              <a:t> will parse the request against the nominated SD instance to validate the request.</a:t>
            </a:r>
          </a:p>
          <a:p>
            <a:pPr>
              <a:buFont typeface="+mj-lt"/>
              <a:buAutoNum type="arabicPeriod"/>
            </a:pPr>
            <a:r>
              <a:rPr lang="en-GB" sz="1600" dirty="0" smtClean="0"/>
              <a:t>Once validated, the </a:t>
            </a:r>
            <a:r>
              <a:rPr lang="en-GB" sz="1600" dirty="0" err="1" smtClean="0"/>
              <a:t>reserveRequest</a:t>
            </a:r>
            <a:r>
              <a:rPr lang="en-GB" sz="1600" dirty="0" smtClean="0"/>
              <a:t> will then be passed to the path computation element.</a:t>
            </a:r>
          </a:p>
          <a:p>
            <a:pPr>
              <a:buFont typeface="+mj-lt"/>
              <a:buAutoNum type="arabicPeriod"/>
            </a:pPr>
            <a:r>
              <a:rPr lang="en-GB" sz="1600" dirty="0" smtClean="0"/>
              <a:t>A successful path computation will result in a Connection being scheduled.</a:t>
            </a:r>
          </a:p>
          <a:p>
            <a:pPr>
              <a:buFont typeface="+mj-lt"/>
              <a:buAutoNum type="arabicPeriod"/>
            </a:pPr>
            <a:r>
              <a:rPr lang="en-GB" sz="1600" dirty="0" smtClean="0"/>
              <a:t>If the Connection transits another Network, the new </a:t>
            </a:r>
            <a:r>
              <a:rPr lang="en-GB" sz="1600" dirty="0" err="1" smtClean="0"/>
              <a:t>reserveRequest</a:t>
            </a:r>
            <a:r>
              <a:rPr lang="en-GB" sz="1600" dirty="0"/>
              <a:t> </a:t>
            </a:r>
            <a:r>
              <a:rPr lang="en-GB" sz="1600" dirty="0" smtClean="0"/>
              <a:t>will use the same SD (maybe not if adaptation is performed) as the one from the </a:t>
            </a:r>
            <a:r>
              <a:rPr lang="en-GB" sz="1600" dirty="0" err="1" smtClean="0"/>
              <a:t>uRA</a:t>
            </a:r>
            <a:r>
              <a:rPr lang="en-GB" sz="1600" dirty="0" smtClean="0"/>
              <a:t>.</a:t>
            </a:r>
          </a:p>
          <a:p>
            <a:pPr>
              <a:buFont typeface="+mj-lt"/>
              <a:buAutoNum type="arabicPeriod"/>
            </a:pPr>
            <a:endParaRPr lang="en-GB" sz="1600" dirty="0"/>
          </a:p>
        </p:txBody>
      </p:sp>
      <p:sp>
        <p:nvSpPr>
          <p:cNvPr id="23" name="Cloud 22"/>
          <p:cNvSpPr/>
          <p:nvPr/>
        </p:nvSpPr>
        <p:spPr>
          <a:xfrm>
            <a:off x="5748965" y="5489408"/>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loud 23"/>
          <p:cNvSpPr/>
          <p:nvPr/>
        </p:nvSpPr>
        <p:spPr>
          <a:xfrm>
            <a:off x="3405268" y="5489408"/>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p:nvPr/>
        </p:nvCxnSpPr>
        <p:spPr>
          <a:xfrm>
            <a:off x="4776868" y="5868904"/>
            <a:ext cx="111766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3657600" y="5687736"/>
            <a:ext cx="1055937" cy="53189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a:solidFill>
                  <a:schemeClr val="bg1"/>
                </a:solidFill>
              </a:rPr>
              <a:t>Lilliput</a:t>
            </a:r>
          </a:p>
        </p:txBody>
      </p:sp>
      <p:sp>
        <p:nvSpPr>
          <p:cNvPr id="29" name="Content Placeholder 2"/>
          <p:cNvSpPr txBox="1">
            <a:spLocks/>
          </p:cNvSpPr>
          <p:nvPr/>
        </p:nvSpPr>
        <p:spPr>
          <a:xfrm>
            <a:off x="5935287" y="5571892"/>
            <a:ext cx="1185277" cy="594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Luggnagg</a:t>
            </a:r>
            <a:endParaRPr lang="en-GB" sz="1400" dirty="0">
              <a:solidFill>
                <a:schemeClr val="bg1"/>
              </a:solidFill>
            </a:endParaRPr>
          </a:p>
        </p:txBody>
      </p:sp>
      <p:pic>
        <p:nvPicPr>
          <p:cNvPr id="31"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0265" y="4947770"/>
            <a:ext cx="541606" cy="7016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3962" y="4940133"/>
            <a:ext cx="541606" cy="701675"/>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3553815" y="4674790"/>
            <a:ext cx="1179260" cy="370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err="1" smtClean="0"/>
              <a:t>EVTS.Gulliver</a:t>
            </a:r>
            <a:endParaRPr lang="en-GB" sz="1400" dirty="0"/>
          </a:p>
        </p:txBody>
      </p:sp>
      <p:sp>
        <p:nvSpPr>
          <p:cNvPr id="34" name="Content Placeholder 2"/>
          <p:cNvSpPr txBox="1">
            <a:spLocks/>
          </p:cNvSpPr>
          <p:nvPr/>
        </p:nvSpPr>
        <p:spPr>
          <a:xfrm>
            <a:off x="5854104" y="4684559"/>
            <a:ext cx="1179260" cy="370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err="1" smtClean="0"/>
              <a:t>EVTS.Gulliver</a:t>
            </a:r>
            <a:endParaRPr lang="en-GB" sz="1400" dirty="0"/>
          </a:p>
        </p:txBody>
      </p:sp>
      <p:sp>
        <p:nvSpPr>
          <p:cNvPr id="38" name="Content Placeholder 2"/>
          <p:cNvSpPr txBox="1">
            <a:spLocks/>
          </p:cNvSpPr>
          <p:nvPr/>
        </p:nvSpPr>
        <p:spPr>
          <a:xfrm>
            <a:off x="956769" y="4650933"/>
            <a:ext cx="1750093" cy="316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err="1" smtClean="0"/>
              <a:t>reserveRequest</a:t>
            </a:r>
            <a:endParaRPr lang="en-GB" sz="1400" dirty="0"/>
          </a:p>
        </p:txBody>
      </p:sp>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956" y="5249414"/>
            <a:ext cx="1896762" cy="1181100"/>
          </a:xfrm>
          <a:prstGeom prst="rect">
            <a:avLst/>
          </a:prstGeom>
          <a:noFill/>
          <a:ln>
            <a:noFill/>
          </a:ln>
        </p:spPr>
      </p:pic>
      <p:pic>
        <p:nvPicPr>
          <p:cNvPr id="35" name="Picture 2" descr="\\CHFILE02\Folders\guy\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799" y="4998009"/>
            <a:ext cx="727075" cy="7270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417298" y="5470368"/>
            <a:ext cx="8721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48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Notes</a:t>
            </a:r>
            <a:endParaRPr lang="en-US" dirty="0"/>
          </a:p>
        </p:txBody>
      </p:sp>
      <p:sp>
        <p:nvSpPr>
          <p:cNvPr id="3" name="Content Placeholder 2"/>
          <p:cNvSpPr>
            <a:spLocks noGrp="1"/>
          </p:cNvSpPr>
          <p:nvPr>
            <p:ph idx="1"/>
          </p:nvPr>
        </p:nvSpPr>
        <p:spPr/>
        <p:txBody>
          <a:bodyPr>
            <a:normAutofit/>
          </a:bodyPr>
          <a:lstStyle/>
          <a:p>
            <a:r>
              <a:rPr lang="en-US" sz="2400" dirty="0" smtClean="0"/>
              <a:t>An NSA must be coded to understand a specific type of service, the parameters associated with that service (schema), the errors generated by that service, and any attributes within an SD that must be processed by the NSA as part of the service.</a:t>
            </a:r>
          </a:p>
          <a:p>
            <a:r>
              <a:rPr lang="en-US" sz="2400" dirty="0" smtClean="0"/>
              <a:t>The Aggregator can decide to use a different SD than requested by the RA for component services, especially if a peer network does not offer an identical SD.</a:t>
            </a:r>
          </a:p>
        </p:txBody>
      </p:sp>
    </p:spTree>
    <p:extLst>
      <p:ext uri="{BB962C8B-B14F-4D97-AF65-F5344CB8AC3E}">
        <p14:creationId xmlns:p14="http://schemas.microsoft.com/office/powerpoint/2010/main" val="594820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09 at 10.3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68054"/>
            <a:ext cx="8122322" cy="3955070"/>
          </a:xfrm>
          <a:prstGeom prst="rect">
            <a:avLst/>
          </a:prstGeom>
        </p:spPr>
      </p:pic>
      <p:sp>
        <p:nvSpPr>
          <p:cNvPr id="3" name="Title 2"/>
          <p:cNvSpPr>
            <a:spLocks noGrp="1"/>
          </p:cNvSpPr>
          <p:nvPr>
            <p:ph type="title"/>
          </p:nvPr>
        </p:nvSpPr>
        <p:spPr/>
        <p:txBody>
          <a:bodyPr>
            <a:normAutofit fontScale="90000"/>
          </a:bodyPr>
          <a:lstStyle/>
          <a:p>
            <a:r>
              <a:rPr lang="en-US" dirty="0" smtClean="0"/>
              <a:t>Metro Ethernet Forum Reference Architecture</a:t>
            </a:r>
            <a:endParaRPr lang="en-US" dirty="0"/>
          </a:p>
        </p:txBody>
      </p:sp>
      <p:sp>
        <p:nvSpPr>
          <p:cNvPr id="4" name="TextBox 3"/>
          <p:cNvSpPr txBox="1"/>
          <p:nvPr/>
        </p:nvSpPr>
        <p:spPr>
          <a:xfrm>
            <a:off x="1016000" y="5431688"/>
            <a:ext cx="7405077" cy="1200329"/>
          </a:xfrm>
          <a:prstGeom prst="rect">
            <a:avLst/>
          </a:prstGeom>
          <a:noFill/>
        </p:spPr>
        <p:txBody>
          <a:bodyPr wrap="square" rtlCol="0">
            <a:spAutoFit/>
          </a:bodyPr>
          <a:lstStyle/>
          <a:p>
            <a:pPr marL="285750" indent="-285750">
              <a:buFont typeface="Arial"/>
              <a:buChar char="•"/>
            </a:pPr>
            <a:r>
              <a:rPr lang="en-US" dirty="0" smtClean="0"/>
              <a:t>Define a set of client Ethernet services (UNI) classified into three groups: E</a:t>
            </a:r>
            <a:r>
              <a:rPr lang="en-US" dirty="0"/>
              <a:t>-</a:t>
            </a:r>
            <a:r>
              <a:rPr lang="en-US" dirty="0" smtClean="0"/>
              <a:t>Line (EPL, EVPL), </a:t>
            </a:r>
            <a:r>
              <a:rPr lang="en-US" dirty="0"/>
              <a:t>E-</a:t>
            </a:r>
            <a:r>
              <a:rPr lang="en-US" dirty="0" smtClean="0"/>
              <a:t>LAN (multi-point) </a:t>
            </a:r>
            <a:r>
              <a:rPr lang="en-US" dirty="0"/>
              <a:t>and E-</a:t>
            </a:r>
            <a:r>
              <a:rPr lang="en-US" dirty="0" smtClean="0"/>
              <a:t>Tree.</a:t>
            </a:r>
          </a:p>
          <a:p>
            <a:pPr marL="285750" indent="-285750">
              <a:buFont typeface="Arial"/>
              <a:buChar char="•"/>
            </a:pPr>
            <a:r>
              <a:rPr lang="en-US" dirty="0" smtClean="0"/>
              <a:t>Define the external network-to-network service interface (E-NNI).</a:t>
            </a:r>
          </a:p>
          <a:p>
            <a:pPr marL="285750" indent="-285750">
              <a:buFont typeface="Arial"/>
              <a:buChar char="•"/>
            </a:pPr>
            <a:r>
              <a:rPr lang="en-US" dirty="0" smtClean="0"/>
              <a:t>How would NSI CS support these types of service requests?</a:t>
            </a:r>
          </a:p>
        </p:txBody>
      </p:sp>
    </p:spTree>
    <p:extLst>
      <p:ext uri="{BB962C8B-B14F-4D97-AF65-F5344CB8AC3E}">
        <p14:creationId xmlns:p14="http://schemas.microsoft.com/office/powerpoint/2010/main" val="215178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824"/>
          </a:xfrm>
        </p:spPr>
        <p:txBody>
          <a:bodyPr>
            <a:normAutofit fontScale="90000"/>
          </a:bodyPr>
          <a:lstStyle/>
          <a:p>
            <a:r>
              <a:rPr lang="en-US" dirty="0" smtClean="0"/>
              <a:t>Ethernet Private Line (EPL)</a:t>
            </a:r>
            <a:endParaRPr lang="en-US" dirty="0"/>
          </a:p>
        </p:txBody>
      </p:sp>
      <p:pic>
        <p:nvPicPr>
          <p:cNvPr id="3" name="Picture 2" descr="Screen Shot 2013-09-09 at 10.3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8" y="1761545"/>
            <a:ext cx="8122322" cy="3955070"/>
          </a:xfrm>
          <a:prstGeom prst="rect">
            <a:avLst/>
          </a:prstGeom>
        </p:spPr>
      </p:pic>
      <p:cxnSp>
        <p:nvCxnSpPr>
          <p:cNvPr id="5" name="Straight Arrow Connector 4"/>
          <p:cNvCxnSpPr/>
          <p:nvPr/>
        </p:nvCxnSpPr>
        <p:spPr>
          <a:xfrm flipH="1">
            <a:off x="1924538" y="1360116"/>
            <a:ext cx="17333" cy="223999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7401169" y="1368310"/>
            <a:ext cx="13992" cy="142681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934308" y="1364224"/>
            <a:ext cx="5490307" cy="976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813543" y="1082490"/>
            <a:ext cx="3810000" cy="523220"/>
          </a:xfrm>
          <a:prstGeom prst="rect">
            <a:avLst/>
          </a:prstGeom>
          <a:solidFill>
            <a:schemeClr val="bg1"/>
          </a:solidFill>
        </p:spPr>
        <p:txBody>
          <a:bodyPr wrap="square" rtlCol="0">
            <a:spAutoFit/>
          </a:bodyPr>
          <a:lstStyle/>
          <a:p>
            <a:pPr algn="ctr"/>
            <a:r>
              <a:rPr lang="en-US" sz="1400" dirty="0" smtClean="0"/>
              <a:t>I want an Ethernet Private Line (EPL) from Site A (UNI-C) to Site B (UNI-C)</a:t>
            </a:r>
            <a:endParaRPr lang="en-US" sz="1400" dirty="0"/>
          </a:p>
        </p:txBody>
      </p:sp>
      <p:cxnSp>
        <p:nvCxnSpPr>
          <p:cNvPr id="15" name="Straight Arrow Connector 14"/>
          <p:cNvCxnSpPr/>
          <p:nvPr/>
        </p:nvCxnSpPr>
        <p:spPr>
          <a:xfrm flipH="1">
            <a:off x="2594708" y="1792799"/>
            <a:ext cx="3907" cy="185224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261340" y="1783030"/>
            <a:ext cx="7814" cy="103749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588846" y="1783031"/>
            <a:ext cx="1699846" cy="976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646250" y="2570428"/>
            <a:ext cx="2475520" cy="261610"/>
          </a:xfrm>
          <a:prstGeom prst="rect">
            <a:avLst/>
          </a:prstGeom>
          <a:solidFill>
            <a:schemeClr val="bg1"/>
          </a:solidFill>
        </p:spPr>
        <p:txBody>
          <a:bodyPr wrap="square" rtlCol="0">
            <a:spAutoFit/>
          </a:bodyPr>
          <a:lstStyle/>
          <a:p>
            <a:pPr algn="ctr"/>
            <a:r>
              <a:rPr lang="en-US" sz="1100" dirty="0" smtClean="0"/>
              <a:t>Ethernet Virtual Connection (EVC)</a:t>
            </a:r>
            <a:endParaRPr lang="en-US" sz="1100" dirty="0"/>
          </a:p>
        </p:txBody>
      </p:sp>
      <p:sp>
        <p:nvSpPr>
          <p:cNvPr id="34" name="Freeform 33"/>
          <p:cNvSpPr/>
          <p:nvPr/>
        </p:nvSpPr>
        <p:spPr>
          <a:xfrm>
            <a:off x="1944077" y="2800396"/>
            <a:ext cx="5470769" cy="962548"/>
          </a:xfrm>
          <a:custGeom>
            <a:avLst/>
            <a:gdLst>
              <a:gd name="connsiteX0" fmla="*/ 0 w 5470769"/>
              <a:gd name="connsiteY0" fmla="*/ 897403 h 962548"/>
              <a:gd name="connsiteX1" fmla="*/ 957385 w 5470769"/>
              <a:gd name="connsiteY1" fmla="*/ 877864 h 962548"/>
              <a:gd name="connsiteX2" fmla="*/ 1856154 w 5470769"/>
              <a:gd name="connsiteY2" fmla="*/ 67018 h 962548"/>
              <a:gd name="connsiteX3" fmla="*/ 2305538 w 5470769"/>
              <a:gd name="connsiteY3" fmla="*/ 47480 h 962548"/>
              <a:gd name="connsiteX4" fmla="*/ 5470769 w 5470769"/>
              <a:gd name="connsiteY4" fmla="*/ 67018 h 96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0769" h="962548">
                <a:moveTo>
                  <a:pt x="0" y="897403"/>
                </a:moveTo>
                <a:cubicBezTo>
                  <a:pt x="324013" y="956832"/>
                  <a:pt x="648026" y="1016261"/>
                  <a:pt x="957385" y="877864"/>
                </a:cubicBezTo>
                <a:cubicBezTo>
                  <a:pt x="1266744" y="739467"/>
                  <a:pt x="1631462" y="205415"/>
                  <a:pt x="1856154" y="67018"/>
                </a:cubicBezTo>
                <a:cubicBezTo>
                  <a:pt x="2080846" y="-71379"/>
                  <a:pt x="2305538" y="47480"/>
                  <a:pt x="2305538" y="47480"/>
                </a:cubicBezTo>
                <a:lnTo>
                  <a:pt x="5470769" y="67018"/>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2702170" y="1550472"/>
            <a:ext cx="1469288" cy="461665"/>
          </a:xfrm>
          <a:prstGeom prst="rect">
            <a:avLst/>
          </a:prstGeom>
          <a:solidFill>
            <a:schemeClr val="bg1"/>
          </a:solidFill>
        </p:spPr>
        <p:txBody>
          <a:bodyPr wrap="square" rtlCol="0">
            <a:spAutoFit/>
          </a:bodyPr>
          <a:lstStyle/>
          <a:p>
            <a:pPr algn="ctr"/>
            <a:r>
              <a:rPr lang="en-US" sz="1200" dirty="0" smtClean="0"/>
              <a:t>NSI connection</a:t>
            </a:r>
            <a:endParaRPr lang="en-US" sz="1200" dirty="0"/>
          </a:p>
          <a:p>
            <a:pPr algn="ctr"/>
            <a:r>
              <a:rPr lang="en-US" sz="1200" dirty="0" smtClean="0"/>
              <a:t>STP X1 to STP X2</a:t>
            </a:r>
            <a:endParaRPr lang="en-US" sz="1200" dirty="0"/>
          </a:p>
        </p:txBody>
      </p:sp>
      <p:sp>
        <p:nvSpPr>
          <p:cNvPr id="36" name="TextBox 35"/>
          <p:cNvSpPr txBox="1"/>
          <p:nvPr/>
        </p:nvSpPr>
        <p:spPr>
          <a:xfrm>
            <a:off x="2403302" y="4046520"/>
            <a:ext cx="567702" cy="261610"/>
          </a:xfrm>
          <a:prstGeom prst="rect">
            <a:avLst/>
          </a:prstGeom>
          <a:noFill/>
        </p:spPr>
        <p:txBody>
          <a:bodyPr wrap="none" rtlCol="0">
            <a:spAutoFit/>
          </a:bodyPr>
          <a:lstStyle/>
          <a:p>
            <a:r>
              <a:rPr lang="en-US" sz="1050" dirty="0" smtClean="0"/>
              <a:t>STP X1</a:t>
            </a:r>
            <a:endParaRPr lang="en-US" sz="1050" dirty="0"/>
          </a:p>
        </p:txBody>
      </p:sp>
      <p:sp>
        <p:nvSpPr>
          <p:cNvPr id="37" name="TextBox 36"/>
          <p:cNvSpPr txBox="1"/>
          <p:nvPr/>
        </p:nvSpPr>
        <p:spPr>
          <a:xfrm>
            <a:off x="3833712" y="3218344"/>
            <a:ext cx="550291" cy="253916"/>
          </a:xfrm>
          <a:prstGeom prst="rect">
            <a:avLst/>
          </a:prstGeom>
          <a:noFill/>
        </p:spPr>
        <p:txBody>
          <a:bodyPr wrap="none" rtlCol="0">
            <a:spAutoFit/>
          </a:bodyPr>
          <a:lstStyle/>
          <a:p>
            <a:r>
              <a:rPr lang="en-US" sz="1050" dirty="0" smtClean="0"/>
              <a:t>STP X2</a:t>
            </a:r>
            <a:endParaRPr lang="en-US" sz="1050" dirty="0"/>
          </a:p>
        </p:txBody>
      </p:sp>
      <p:sp>
        <p:nvSpPr>
          <p:cNvPr id="38" name="TextBox 37"/>
          <p:cNvSpPr txBox="1"/>
          <p:nvPr/>
        </p:nvSpPr>
        <p:spPr>
          <a:xfrm>
            <a:off x="3825356" y="4335245"/>
            <a:ext cx="550291" cy="253916"/>
          </a:xfrm>
          <a:prstGeom prst="rect">
            <a:avLst/>
          </a:prstGeom>
          <a:noFill/>
        </p:spPr>
        <p:txBody>
          <a:bodyPr wrap="none" rtlCol="0">
            <a:spAutoFit/>
          </a:bodyPr>
          <a:lstStyle/>
          <a:p>
            <a:r>
              <a:rPr lang="en-US" sz="1050" dirty="0" smtClean="0"/>
              <a:t>STP X3</a:t>
            </a:r>
            <a:endParaRPr lang="en-US" sz="1050" dirty="0"/>
          </a:p>
        </p:txBody>
      </p:sp>
      <p:sp>
        <p:nvSpPr>
          <p:cNvPr id="39" name="TextBox 38"/>
          <p:cNvSpPr txBox="1"/>
          <p:nvPr/>
        </p:nvSpPr>
        <p:spPr>
          <a:xfrm>
            <a:off x="729231" y="5670956"/>
            <a:ext cx="7628194" cy="1077218"/>
          </a:xfrm>
          <a:prstGeom prst="rect">
            <a:avLst/>
          </a:prstGeom>
          <a:noFill/>
        </p:spPr>
        <p:txBody>
          <a:bodyPr wrap="square" rtlCol="0">
            <a:spAutoFit/>
          </a:bodyPr>
          <a:lstStyle/>
          <a:p>
            <a:pPr marL="285750" indent="-285750">
              <a:buFont typeface="Arial"/>
              <a:buChar char="•"/>
            </a:pPr>
            <a:r>
              <a:rPr lang="en-US" sz="1600" dirty="0" smtClean="0"/>
              <a:t>RA sends </a:t>
            </a:r>
            <a:r>
              <a:rPr lang="en-US" sz="1600" dirty="0" err="1" smtClean="0"/>
              <a:t>reserveRequest</a:t>
            </a:r>
            <a:r>
              <a:rPr lang="en-US" sz="1600" dirty="0" smtClean="0"/>
              <a:t> with </a:t>
            </a:r>
            <a:r>
              <a:rPr lang="en-US" sz="1600" dirty="0" err="1" smtClean="0"/>
              <a:t>serviceType</a:t>
            </a:r>
            <a:r>
              <a:rPr lang="en-US" sz="1600" dirty="0" smtClean="0"/>
              <a:t>=“MEF.EPL”, </a:t>
            </a:r>
            <a:r>
              <a:rPr lang="en-US" sz="1600" dirty="0" err="1" smtClean="0"/>
              <a:t>sourceSTP</a:t>
            </a:r>
            <a:r>
              <a:rPr lang="en-US" sz="1600" dirty="0" smtClean="0"/>
              <a:t>=“X.X1”, and </a:t>
            </a:r>
            <a:r>
              <a:rPr lang="en-US" sz="1600" dirty="0" err="1" smtClean="0"/>
              <a:t>destSTP</a:t>
            </a:r>
            <a:r>
              <a:rPr lang="en-US" sz="1600" dirty="0" smtClean="0"/>
              <a:t>=“X.X2”.</a:t>
            </a:r>
          </a:p>
          <a:p>
            <a:pPr marL="285750" indent="-285750">
              <a:buFont typeface="Arial"/>
              <a:buChar char="•"/>
            </a:pPr>
            <a:r>
              <a:rPr lang="en-US" sz="1600" dirty="0" smtClean="0"/>
              <a:t>Aggregator does not need to segment request so passes down </a:t>
            </a:r>
            <a:r>
              <a:rPr lang="en-US" sz="1600" dirty="0" err="1"/>
              <a:t>serviceType</a:t>
            </a:r>
            <a:r>
              <a:rPr lang="en-US" sz="1600" dirty="0"/>
              <a:t>=“MEF.EPL”, </a:t>
            </a:r>
            <a:r>
              <a:rPr lang="en-US" sz="1600" dirty="0" err="1"/>
              <a:t>sourceSTP</a:t>
            </a:r>
            <a:r>
              <a:rPr lang="en-US" sz="1600" dirty="0"/>
              <a:t>=“X.X1”, and </a:t>
            </a:r>
            <a:r>
              <a:rPr lang="en-US" sz="1600" dirty="0" err="1"/>
              <a:t>destSTP</a:t>
            </a:r>
            <a:r>
              <a:rPr lang="en-US" sz="1600" dirty="0"/>
              <a:t>=“X.X2</a:t>
            </a:r>
            <a:r>
              <a:rPr lang="en-US" sz="1600" dirty="0" smtClean="0"/>
              <a:t>” to the PA.</a:t>
            </a:r>
            <a:endParaRPr lang="en-US" sz="1600" dirty="0"/>
          </a:p>
        </p:txBody>
      </p:sp>
      <p:sp>
        <p:nvSpPr>
          <p:cNvPr id="40" name="TextBox 39"/>
          <p:cNvSpPr txBox="1"/>
          <p:nvPr/>
        </p:nvSpPr>
        <p:spPr>
          <a:xfrm>
            <a:off x="4928207" y="4381129"/>
            <a:ext cx="546018" cy="253916"/>
          </a:xfrm>
          <a:prstGeom prst="rect">
            <a:avLst/>
          </a:prstGeom>
          <a:noFill/>
        </p:spPr>
        <p:txBody>
          <a:bodyPr wrap="none" rtlCol="0">
            <a:spAutoFit/>
          </a:bodyPr>
          <a:lstStyle/>
          <a:p>
            <a:r>
              <a:rPr lang="en-US" sz="1050" dirty="0" smtClean="0"/>
              <a:t>STP Y1</a:t>
            </a:r>
            <a:endParaRPr lang="en-US" sz="1050" dirty="0"/>
          </a:p>
        </p:txBody>
      </p:sp>
      <p:sp>
        <p:nvSpPr>
          <p:cNvPr id="41" name="TextBox 40"/>
          <p:cNvSpPr txBox="1"/>
          <p:nvPr/>
        </p:nvSpPr>
        <p:spPr>
          <a:xfrm>
            <a:off x="6358807" y="5328303"/>
            <a:ext cx="546018" cy="253916"/>
          </a:xfrm>
          <a:prstGeom prst="rect">
            <a:avLst/>
          </a:prstGeom>
          <a:noFill/>
        </p:spPr>
        <p:txBody>
          <a:bodyPr wrap="none" rtlCol="0">
            <a:spAutoFit/>
          </a:bodyPr>
          <a:lstStyle/>
          <a:p>
            <a:r>
              <a:rPr lang="en-US" sz="1050" dirty="0" smtClean="0"/>
              <a:t>STP Y2</a:t>
            </a:r>
            <a:endParaRPr lang="en-US" sz="1050" dirty="0"/>
          </a:p>
        </p:txBody>
      </p:sp>
    </p:spTree>
    <p:extLst>
      <p:ext uri="{BB962C8B-B14F-4D97-AF65-F5344CB8AC3E}">
        <p14:creationId xmlns:p14="http://schemas.microsoft.com/office/powerpoint/2010/main" val="3469921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824"/>
          </a:xfrm>
        </p:spPr>
        <p:txBody>
          <a:bodyPr>
            <a:normAutofit fontScale="90000"/>
          </a:bodyPr>
          <a:lstStyle/>
          <a:p>
            <a:r>
              <a:rPr lang="en-US" dirty="0" smtClean="0"/>
              <a:t>Ethernet Private Line (EPL)</a:t>
            </a:r>
            <a:endParaRPr lang="en-US" dirty="0"/>
          </a:p>
        </p:txBody>
      </p:sp>
      <p:pic>
        <p:nvPicPr>
          <p:cNvPr id="3" name="Picture 2" descr="Screen Shot 2013-09-09 at 10.3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8" y="1695993"/>
            <a:ext cx="8122322" cy="3955070"/>
          </a:xfrm>
          <a:prstGeom prst="rect">
            <a:avLst/>
          </a:prstGeom>
        </p:spPr>
      </p:pic>
      <p:cxnSp>
        <p:nvCxnSpPr>
          <p:cNvPr id="5" name="Straight Arrow Connector 4"/>
          <p:cNvCxnSpPr/>
          <p:nvPr/>
        </p:nvCxnSpPr>
        <p:spPr>
          <a:xfrm flipH="1">
            <a:off x="1924538" y="1384693"/>
            <a:ext cx="946" cy="21498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398774" y="1392887"/>
            <a:ext cx="12076" cy="35204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934308" y="1397000"/>
            <a:ext cx="5490307" cy="976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813543" y="1098878"/>
            <a:ext cx="3810000" cy="523220"/>
          </a:xfrm>
          <a:prstGeom prst="rect">
            <a:avLst/>
          </a:prstGeom>
          <a:solidFill>
            <a:schemeClr val="bg1"/>
          </a:solidFill>
        </p:spPr>
        <p:txBody>
          <a:bodyPr wrap="square" rtlCol="0">
            <a:spAutoFit/>
          </a:bodyPr>
          <a:lstStyle/>
          <a:p>
            <a:pPr algn="ctr"/>
            <a:r>
              <a:rPr lang="en-US" sz="1400" dirty="0" smtClean="0"/>
              <a:t>I want an Ethernet Private Line (EPL) from Site A (UNI-C) to Site C (UNI-C)</a:t>
            </a:r>
            <a:endParaRPr lang="en-US" sz="1400" dirty="0"/>
          </a:p>
        </p:txBody>
      </p:sp>
      <p:cxnSp>
        <p:nvCxnSpPr>
          <p:cNvPr id="15" name="Straight Arrow Connector 14"/>
          <p:cNvCxnSpPr/>
          <p:nvPr/>
        </p:nvCxnSpPr>
        <p:spPr>
          <a:xfrm flipH="1">
            <a:off x="2594708" y="1727247"/>
            <a:ext cx="3907" cy="185224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269154" y="1717478"/>
            <a:ext cx="14992" cy="21590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588846" y="1717479"/>
            <a:ext cx="1699846" cy="976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866050" y="1557262"/>
            <a:ext cx="1156991" cy="307777"/>
          </a:xfrm>
          <a:prstGeom prst="rect">
            <a:avLst/>
          </a:prstGeom>
          <a:solidFill>
            <a:schemeClr val="bg1"/>
          </a:solidFill>
        </p:spPr>
        <p:txBody>
          <a:bodyPr wrap="square" rtlCol="0">
            <a:spAutoFit/>
          </a:bodyPr>
          <a:lstStyle/>
          <a:p>
            <a:pPr algn="ctr"/>
            <a:r>
              <a:rPr lang="en-US" sz="1400" dirty="0" smtClean="0"/>
              <a:t>NSI conn #1</a:t>
            </a:r>
            <a:endParaRPr lang="en-US" sz="1400" dirty="0"/>
          </a:p>
        </p:txBody>
      </p:sp>
      <p:cxnSp>
        <p:nvCxnSpPr>
          <p:cNvPr id="16" name="Straight Arrow Connector 15"/>
          <p:cNvCxnSpPr/>
          <p:nvPr/>
        </p:nvCxnSpPr>
        <p:spPr>
          <a:xfrm flipH="1">
            <a:off x="5045919" y="2072547"/>
            <a:ext cx="3907" cy="185224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775864" y="2068042"/>
            <a:ext cx="16075" cy="2853314"/>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040057" y="2068042"/>
            <a:ext cx="1735807" cy="4505"/>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300873" y="1902562"/>
            <a:ext cx="1213006" cy="307777"/>
          </a:xfrm>
          <a:prstGeom prst="rect">
            <a:avLst/>
          </a:prstGeom>
          <a:solidFill>
            <a:schemeClr val="bg1"/>
          </a:solidFill>
        </p:spPr>
        <p:txBody>
          <a:bodyPr wrap="square" rtlCol="0">
            <a:spAutoFit/>
          </a:bodyPr>
          <a:lstStyle/>
          <a:p>
            <a:pPr algn="ctr"/>
            <a:r>
              <a:rPr lang="en-US" sz="1400" dirty="0" smtClean="0"/>
              <a:t>NSI conn #2</a:t>
            </a:r>
            <a:endParaRPr lang="en-US" sz="1400" dirty="0"/>
          </a:p>
        </p:txBody>
      </p:sp>
      <p:sp>
        <p:nvSpPr>
          <p:cNvPr id="23" name="TextBox 22"/>
          <p:cNvSpPr txBox="1"/>
          <p:nvPr/>
        </p:nvSpPr>
        <p:spPr>
          <a:xfrm>
            <a:off x="2403302" y="3980968"/>
            <a:ext cx="567702" cy="261610"/>
          </a:xfrm>
          <a:prstGeom prst="rect">
            <a:avLst/>
          </a:prstGeom>
          <a:noFill/>
        </p:spPr>
        <p:txBody>
          <a:bodyPr wrap="none" rtlCol="0">
            <a:spAutoFit/>
          </a:bodyPr>
          <a:lstStyle/>
          <a:p>
            <a:r>
              <a:rPr lang="en-US" sz="1050" dirty="0" smtClean="0"/>
              <a:t>STP X1</a:t>
            </a:r>
            <a:endParaRPr lang="en-US" sz="1050" dirty="0"/>
          </a:p>
        </p:txBody>
      </p:sp>
      <p:sp>
        <p:nvSpPr>
          <p:cNvPr id="24" name="TextBox 23"/>
          <p:cNvSpPr txBox="1"/>
          <p:nvPr/>
        </p:nvSpPr>
        <p:spPr>
          <a:xfrm>
            <a:off x="3833712" y="3152792"/>
            <a:ext cx="550291" cy="253916"/>
          </a:xfrm>
          <a:prstGeom prst="rect">
            <a:avLst/>
          </a:prstGeom>
          <a:noFill/>
        </p:spPr>
        <p:txBody>
          <a:bodyPr wrap="none" rtlCol="0">
            <a:spAutoFit/>
          </a:bodyPr>
          <a:lstStyle/>
          <a:p>
            <a:r>
              <a:rPr lang="en-US" sz="1050" dirty="0" smtClean="0"/>
              <a:t>STP X2</a:t>
            </a:r>
            <a:endParaRPr lang="en-US" sz="1050" dirty="0"/>
          </a:p>
        </p:txBody>
      </p:sp>
      <p:sp>
        <p:nvSpPr>
          <p:cNvPr id="25" name="TextBox 24"/>
          <p:cNvSpPr txBox="1"/>
          <p:nvPr/>
        </p:nvSpPr>
        <p:spPr>
          <a:xfrm>
            <a:off x="3825356" y="4269693"/>
            <a:ext cx="550291" cy="253916"/>
          </a:xfrm>
          <a:prstGeom prst="rect">
            <a:avLst/>
          </a:prstGeom>
          <a:noFill/>
        </p:spPr>
        <p:txBody>
          <a:bodyPr wrap="none" rtlCol="0">
            <a:spAutoFit/>
          </a:bodyPr>
          <a:lstStyle/>
          <a:p>
            <a:r>
              <a:rPr lang="en-US" sz="1050" dirty="0" smtClean="0"/>
              <a:t>STP X3</a:t>
            </a:r>
            <a:endParaRPr lang="en-US" sz="1050" dirty="0"/>
          </a:p>
        </p:txBody>
      </p:sp>
      <p:sp>
        <p:nvSpPr>
          <p:cNvPr id="26" name="TextBox 25"/>
          <p:cNvSpPr txBox="1"/>
          <p:nvPr/>
        </p:nvSpPr>
        <p:spPr>
          <a:xfrm>
            <a:off x="4928207" y="4315577"/>
            <a:ext cx="546018" cy="253916"/>
          </a:xfrm>
          <a:prstGeom prst="rect">
            <a:avLst/>
          </a:prstGeom>
          <a:noFill/>
        </p:spPr>
        <p:txBody>
          <a:bodyPr wrap="none" rtlCol="0">
            <a:spAutoFit/>
          </a:bodyPr>
          <a:lstStyle/>
          <a:p>
            <a:r>
              <a:rPr lang="en-US" sz="1050" dirty="0" smtClean="0"/>
              <a:t>STP Y1</a:t>
            </a:r>
            <a:endParaRPr lang="en-US" sz="1050" dirty="0"/>
          </a:p>
        </p:txBody>
      </p:sp>
      <p:sp>
        <p:nvSpPr>
          <p:cNvPr id="28" name="TextBox 27"/>
          <p:cNvSpPr txBox="1"/>
          <p:nvPr/>
        </p:nvSpPr>
        <p:spPr>
          <a:xfrm>
            <a:off x="6358807" y="5262751"/>
            <a:ext cx="546018" cy="253916"/>
          </a:xfrm>
          <a:prstGeom prst="rect">
            <a:avLst/>
          </a:prstGeom>
          <a:noFill/>
        </p:spPr>
        <p:txBody>
          <a:bodyPr wrap="none" rtlCol="0">
            <a:spAutoFit/>
          </a:bodyPr>
          <a:lstStyle/>
          <a:p>
            <a:r>
              <a:rPr lang="en-US" sz="1050" dirty="0" smtClean="0"/>
              <a:t>STP Y2</a:t>
            </a:r>
            <a:endParaRPr lang="en-US" sz="1050" dirty="0"/>
          </a:p>
        </p:txBody>
      </p:sp>
      <p:sp>
        <p:nvSpPr>
          <p:cNvPr id="11" name="Rectangle 10"/>
          <p:cNvSpPr/>
          <p:nvPr/>
        </p:nvSpPr>
        <p:spPr>
          <a:xfrm>
            <a:off x="794774" y="5572859"/>
            <a:ext cx="7734709" cy="1077218"/>
          </a:xfrm>
          <a:prstGeom prst="rect">
            <a:avLst/>
          </a:prstGeom>
        </p:spPr>
        <p:txBody>
          <a:bodyPr wrap="square">
            <a:spAutoFit/>
          </a:bodyPr>
          <a:lstStyle/>
          <a:p>
            <a:pPr marL="285750" indent="-285750">
              <a:buFont typeface="Arial"/>
              <a:buChar char="•"/>
            </a:pPr>
            <a:r>
              <a:rPr lang="en-US" sz="1600" dirty="0" smtClean="0"/>
              <a:t>RA sends </a:t>
            </a:r>
            <a:r>
              <a:rPr lang="en-US" sz="1600" dirty="0" err="1" smtClean="0"/>
              <a:t>reserveRequest</a:t>
            </a:r>
            <a:r>
              <a:rPr lang="en-US" sz="1600" dirty="0" smtClean="0"/>
              <a:t> </a:t>
            </a:r>
            <a:r>
              <a:rPr lang="en-US" sz="1600" dirty="0"/>
              <a:t>with </a:t>
            </a:r>
            <a:r>
              <a:rPr lang="en-US" sz="1600" dirty="0" err="1"/>
              <a:t>serviceType</a:t>
            </a:r>
            <a:r>
              <a:rPr lang="en-US" sz="1600" dirty="0"/>
              <a:t>=“MEF.EPL”, </a:t>
            </a:r>
            <a:r>
              <a:rPr lang="en-US" sz="1600" dirty="0" err="1"/>
              <a:t>sourceSTP</a:t>
            </a:r>
            <a:r>
              <a:rPr lang="en-US" sz="1600" dirty="0"/>
              <a:t>=“X.X1”, and </a:t>
            </a:r>
            <a:r>
              <a:rPr lang="en-US" sz="1600" dirty="0" err="1"/>
              <a:t>destSTP</a:t>
            </a:r>
            <a:r>
              <a:rPr lang="en-US" sz="1600" dirty="0" smtClean="0"/>
              <a:t>=“Y.Y2</a:t>
            </a:r>
            <a:r>
              <a:rPr lang="en-US" sz="1600" dirty="0"/>
              <a:t>”</a:t>
            </a:r>
            <a:r>
              <a:rPr lang="en-US" sz="1600" dirty="0" smtClean="0"/>
              <a:t>.</a:t>
            </a:r>
          </a:p>
          <a:p>
            <a:pPr marL="285750" indent="-285750">
              <a:buFont typeface="Arial"/>
              <a:buChar char="•"/>
            </a:pPr>
            <a:r>
              <a:rPr lang="en-US" sz="1600" dirty="0" smtClean="0"/>
              <a:t>Aggregator needs to break RA request into two segments, however, SDP X.X3/Y.Y1 is not an EPL link so how is the </a:t>
            </a:r>
            <a:r>
              <a:rPr lang="en-US" sz="1600" dirty="0"/>
              <a:t>“MEF.EPL</a:t>
            </a:r>
            <a:r>
              <a:rPr lang="en-US" sz="1600" dirty="0" smtClean="0"/>
              <a:t>” request issued to the PA in each network?</a:t>
            </a:r>
            <a:endParaRPr lang="en-US" sz="1600" dirty="0"/>
          </a:p>
        </p:txBody>
      </p:sp>
      <p:sp>
        <p:nvSpPr>
          <p:cNvPr id="12" name="Freeform 11"/>
          <p:cNvSpPr/>
          <p:nvPr/>
        </p:nvSpPr>
        <p:spPr>
          <a:xfrm>
            <a:off x="1982839" y="3637919"/>
            <a:ext cx="5440516" cy="1420708"/>
          </a:xfrm>
          <a:custGeom>
            <a:avLst/>
            <a:gdLst>
              <a:gd name="connsiteX0" fmla="*/ 0 w 5440516"/>
              <a:gd name="connsiteY0" fmla="*/ 0 h 1420708"/>
              <a:gd name="connsiteX1" fmla="*/ 811161 w 5440516"/>
              <a:gd name="connsiteY1" fmla="*/ 16387 h 1420708"/>
              <a:gd name="connsiteX2" fmla="*/ 1147096 w 5440516"/>
              <a:gd name="connsiteY2" fmla="*/ 188452 h 1420708"/>
              <a:gd name="connsiteX3" fmla="*/ 1794387 w 5440516"/>
              <a:gd name="connsiteY3" fmla="*/ 335936 h 1420708"/>
              <a:gd name="connsiteX4" fmla="*/ 2269613 w 5440516"/>
              <a:gd name="connsiteY4" fmla="*/ 335936 h 1420708"/>
              <a:gd name="connsiteX5" fmla="*/ 3129935 w 5440516"/>
              <a:gd name="connsiteY5" fmla="*/ 335936 h 1420708"/>
              <a:gd name="connsiteX6" fmla="*/ 3605161 w 5440516"/>
              <a:gd name="connsiteY6" fmla="*/ 319549 h 1420708"/>
              <a:gd name="connsiteX7" fmla="*/ 4277032 w 5440516"/>
              <a:gd name="connsiteY7" fmla="*/ 1351936 h 1420708"/>
              <a:gd name="connsiteX8" fmla="*/ 4801419 w 5440516"/>
              <a:gd name="connsiteY8" fmla="*/ 1327355 h 1420708"/>
              <a:gd name="connsiteX9" fmla="*/ 5440516 w 5440516"/>
              <a:gd name="connsiteY9" fmla="*/ 1351936 h 142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40516" h="1420708">
                <a:moveTo>
                  <a:pt x="0" y="0"/>
                </a:moveTo>
                <a:lnTo>
                  <a:pt x="811161" y="16387"/>
                </a:lnTo>
                <a:cubicBezTo>
                  <a:pt x="1002344" y="47796"/>
                  <a:pt x="983225" y="135194"/>
                  <a:pt x="1147096" y="188452"/>
                </a:cubicBezTo>
                <a:cubicBezTo>
                  <a:pt x="1310967" y="241710"/>
                  <a:pt x="1607301" y="311355"/>
                  <a:pt x="1794387" y="335936"/>
                </a:cubicBezTo>
                <a:cubicBezTo>
                  <a:pt x="1981473" y="360517"/>
                  <a:pt x="2269613" y="335936"/>
                  <a:pt x="2269613" y="335936"/>
                </a:cubicBezTo>
                <a:lnTo>
                  <a:pt x="3129935" y="335936"/>
                </a:lnTo>
                <a:cubicBezTo>
                  <a:pt x="3352526" y="333205"/>
                  <a:pt x="3413978" y="150216"/>
                  <a:pt x="3605161" y="319549"/>
                </a:cubicBezTo>
                <a:cubicBezTo>
                  <a:pt x="3796344" y="488882"/>
                  <a:pt x="4077656" y="1183968"/>
                  <a:pt x="4277032" y="1351936"/>
                </a:cubicBezTo>
                <a:cubicBezTo>
                  <a:pt x="4476408" y="1519904"/>
                  <a:pt x="4607505" y="1327355"/>
                  <a:pt x="4801419" y="1327355"/>
                </a:cubicBezTo>
                <a:cubicBezTo>
                  <a:pt x="4995333" y="1327355"/>
                  <a:pt x="5440516" y="1351936"/>
                  <a:pt x="5440516" y="1351936"/>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9338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Adaptation/Encapsulation</a:t>
            </a:r>
            <a:endParaRPr lang="en-US" dirty="0"/>
          </a:p>
        </p:txBody>
      </p:sp>
      <p:sp>
        <p:nvSpPr>
          <p:cNvPr id="4" name="Cloud 3"/>
          <p:cNvSpPr/>
          <p:nvPr/>
        </p:nvSpPr>
        <p:spPr>
          <a:xfrm>
            <a:off x="1442055" y="1769768"/>
            <a:ext cx="2253225" cy="156496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loud 4"/>
          <p:cNvSpPr/>
          <p:nvPr/>
        </p:nvSpPr>
        <p:spPr>
          <a:xfrm>
            <a:off x="5199616" y="1774679"/>
            <a:ext cx="2253225" cy="156496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4" idx="0"/>
            <a:endCxn id="5" idx="2"/>
          </p:cNvCxnSpPr>
          <p:nvPr/>
        </p:nvCxnSpPr>
        <p:spPr>
          <a:xfrm>
            <a:off x="3693402" y="2552252"/>
            <a:ext cx="1513203" cy="4911"/>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613355" y="2474412"/>
            <a:ext cx="155678" cy="1638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117691" y="2479328"/>
            <a:ext cx="155678" cy="1638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359446" y="2451472"/>
            <a:ext cx="155678" cy="1638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366685" y="2480967"/>
            <a:ext cx="155678" cy="1638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51449" y="2093135"/>
            <a:ext cx="582245" cy="415498"/>
          </a:xfrm>
          <a:prstGeom prst="rect">
            <a:avLst/>
          </a:prstGeom>
          <a:noFill/>
        </p:spPr>
        <p:txBody>
          <a:bodyPr wrap="none" rtlCol="0">
            <a:spAutoFit/>
          </a:bodyPr>
          <a:lstStyle/>
          <a:p>
            <a:r>
              <a:rPr lang="en-US" sz="1050" dirty="0" smtClean="0"/>
              <a:t>STP X1</a:t>
            </a:r>
          </a:p>
          <a:p>
            <a:r>
              <a:rPr lang="en-US" sz="1050" dirty="0" smtClean="0"/>
              <a:t>802.1Q</a:t>
            </a:r>
            <a:endParaRPr lang="en-US" sz="1050" dirty="0"/>
          </a:p>
        </p:txBody>
      </p:sp>
      <p:sp>
        <p:nvSpPr>
          <p:cNvPr id="13" name="TextBox 12"/>
          <p:cNvSpPr txBox="1"/>
          <p:nvPr/>
        </p:nvSpPr>
        <p:spPr>
          <a:xfrm>
            <a:off x="3617590" y="2073472"/>
            <a:ext cx="653450" cy="415498"/>
          </a:xfrm>
          <a:prstGeom prst="rect">
            <a:avLst/>
          </a:prstGeom>
          <a:noFill/>
        </p:spPr>
        <p:txBody>
          <a:bodyPr wrap="none" rtlCol="0">
            <a:spAutoFit/>
          </a:bodyPr>
          <a:lstStyle/>
          <a:p>
            <a:r>
              <a:rPr lang="en-US" sz="1050" dirty="0" smtClean="0"/>
              <a:t>STP X3</a:t>
            </a:r>
          </a:p>
          <a:p>
            <a:r>
              <a:rPr lang="en-US" sz="1050" dirty="0" smtClean="0"/>
              <a:t>802.1AH</a:t>
            </a:r>
            <a:endParaRPr lang="en-US" sz="1050" dirty="0"/>
          </a:p>
        </p:txBody>
      </p:sp>
      <p:sp>
        <p:nvSpPr>
          <p:cNvPr id="14" name="Oval 13"/>
          <p:cNvSpPr/>
          <p:nvPr/>
        </p:nvSpPr>
        <p:spPr>
          <a:xfrm>
            <a:off x="3192207" y="1700941"/>
            <a:ext cx="155678" cy="1638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999801" y="1316383"/>
            <a:ext cx="582245" cy="415498"/>
          </a:xfrm>
          <a:prstGeom prst="rect">
            <a:avLst/>
          </a:prstGeom>
          <a:noFill/>
        </p:spPr>
        <p:txBody>
          <a:bodyPr wrap="none" rtlCol="0">
            <a:spAutoFit/>
          </a:bodyPr>
          <a:lstStyle/>
          <a:p>
            <a:r>
              <a:rPr lang="en-US" sz="1050" dirty="0" smtClean="0"/>
              <a:t>STP X2</a:t>
            </a:r>
          </a:p>
          <a:p>
            <a:r>
              <a:rPr lang="en-US" sz="1050" dirty="0" smtClean="0"/>
              <a:t>802.1Q</a:t>
            </a:r>
            <a:endParaRPr lang="en-US" sz="1050" dirty="0"/>
          </a:p>
        </p:txBody>
      </p:sp>
      <p:sp>
        <p:nvSpPr>
          <p:cNvPr id="16" name="TextBox 15"/>
          <p:cNvSpPr txBox="1"/>
          <p:nvPr/>
        </p:nvSpPr>
        <p:spPr>
          <a:xfrm>
            <a:off x="4627048" y="2083309"/>
            <a:ext cx="653450" cy="415498"/>
          </a:xfrm>
          <a:prstGeom prst="rect">
            <a:avLst/>
          </a:prstGeom>
          <a:noFill/>
        </p:spPr>
        <p:txBody>
          <a:bodyPr wrap="none" rtlCol="0">
            <a:spAutoFit/>
          </a:bodyPr>
          <a:lstStyle/>
          <a:p>
            <a:r>
              <a:rPr lang="en-US" sz="1050" dirty="0" smtClean="0"/>
              <a:t>STP Y1</a:t>
            </a:r>
          </a:p>
          <a:p>
            <a:r>
              <a:rPr lang="en-US" sz="1050" dirty="0" smtClean="0"/>
              <a:t>802.1AH</a:t>
            </a:r>
            <a:endParaRPr lang="en-US" sz="1050" dirty="0"/>
          </a:p>
        </p:txBody>
      </p:sp>
      <p:sp>
        <p:nvSpPr>
          <p:cNvPr id="18" name="TextBox 17"/>
          <p:cNvSpPr txBox="1"/>
          <p:nvPr/>
        </p:nvSpPr>
        <p:spPr>
          <a:xfrm>
            <a:off x="7388267" y="2042333"/>
            <a:ext cx="582245" cy="415498"/>
          </a:xfrm>
          <a:prstGeom prst="rect">
            <a:avLst/>
          </a:prstGeom>
          <a:noFill/>
        </p:spPr>
        <p:txBody>
          <a:bodyPr wrap="none" rtlCol="0">
            <a:spAutoFit/>
          </a:bodyPr>
          <a:lstStyle/>
          <a:p>
            <a:r>
              <a:rPr lang="en-US" sz="1050" dirty="0" smtClean="0"/>
              <a:t>STP Y2</a:t>
            </a:r>
          </a:p>
          <a:p>
            <a:r>
              <a:rPr lang="en-US" sz="1050" dirty="0" smtClean="0"/>
              <a:t>802.1Q</a:t>
            </a:r>
            <a:endParaRPr lang="en-US" sz="1050" dirty="0"/>
          </a:p>
        </p:txBody>
      </p:sp>
      <p:sp>
        <p:nvSpPr>
          <p:cNvPr id="19" name="TextBox 18"/>
          <p:cNvSpPr txBox="1"/>
          <p:nvPr/>
        </p:nvSpPr>
        <p:spPr>
          <a:xfrm>
            <a:off x="4089538" y="2619163"/>
            <a:ext cx="753388" cy="253916"/>
          </a:xfrm>
          <a:prstGeom prst="rect">
            <a:avLst/>
          </a:prstGeom>
          <a:noFill/>
        </p:spPr>
        <p:txBody>
          <a:bodyPr wrap="none" rtlCol="0">
            <a:spAutoFit/>
          </a:bodyPr>
          <a:lstStyle/>
          <a:p>
            <a:r>
              <a:rPr lang="en-US" sz="1050" dirty="0" smtClean="0"/>
              <a:t>SDP X3/Y1</a:t>
            </a:r>
          </a:p>
        </p:txBody>
      </p:sp>
      <p:sp>
        <p:nvSpPr>
          <p:cNvPr id="20" name="Isosceles Triangle 19"/>
          <p:cNvSpPr/>
          <p:nvPr/>
        </p:nvSpPr>
        <p:spPr>
          <a:xfrm rot="5400000">
            <a:off x="2286000" y="2326929"/>
            <a:ext cx="639096" cy="467032"/>
          </a:xfrm>
          <a:prstGeom prst="triangl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16200000">
            <a:off x="6182852" y="2299070"/>
            <a:ext cx="639096" cy="467032"/>
          </a:xfrm>
          <a:prstGeom prst="triangl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a:stCxn id="11" idx="6"/>
            <a:endCxn id="20" idx="3"/>
          </p:cNvCxnSpPr>
          <p:nvPr/>
        </p:nvCxnSpPr>
        <p:spPr>
          <a:xfrm flipV="1">
            <a:off x="1522363" y="2560445"/>
            <a:ext cx="849669" cy="24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1" idx="3"/>
            <a:endCxn id="10" idx="2"/>
          </p:cNvCxnSpPr>
          <p:nvPr/>
        </p:nvCxnSpPr>
        <p:spPr>
          <a:xfrm>
            <a:off x="6735916" y="2532586"/>
            <a:ext cx="623530" cy="82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21" idx="0"/>
          </p:cNvCxnSpPr>
          <p:nvPr/>
        </p:nvCxnSpPr>
        <p:spPr>
          <a:xfrm flipV="1">
            <a:off x="2821860" y="2532586"/>
            <a:ext cx="3447024" cy="3523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4145936" y="3236451"/>
            <a:ext cx="786580" cy="524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a:t>
            </a:r>
            <a:endParaRPr lang="en-US" dirty="0"/>
          </a:p>
        </p:txBody>
      </p:sp>
      <p:sp>
        <p:nvSpPr>
          <p:cNvPr id="34" name="Rectangle 33"/>
          <p:cNvSpPr/>
          <p:nvPr/>
        </p:nvSpPr>
        <p:spPr>
          <a:xfrm>
            <a:off x="3749343" y="4519561"/>
            <a:ext cx="1592825" cy="524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Aggregator</a:t>
            </a:r>
            <a:endParaRPr lang="en-US" dirty="0"/>
          </a:p>
        </p:txBody>
      </p:sp>
      <p:cxnSp>
        <p:nvCxnSpPr>
          <p:cNvPr id="36" name="Straight Arrow Connector 35"/>
          <p:cNvCxnSpPr>
            <a:stCxn id="33" idx="2"/>
            <a:endCxn id="34" idx="0"/>
          </p:cNvCxnSpPr>
          <p:nvPr/>
        </p:nvCxnSpPr>
        <p:spPr>
          <a:xfrm>
            <a:off x="4539226" y="3760839"/>
            <a:ext cx="6530" cy="758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392518" y="3958731"/>
            <a:ext cx="4301610" cy="276999"/>
          </a:xfrm>
          <a:prstGeom prst="rect">
            <a:avLst/>
          </a:prstGeom>
          <a:solidFill>
            <a:schemeClr val="bg1"/>
          </a:solidFill>
        </p:spPr>
        <p:txBody>
          <a:bodyPr wrap="square">
            <a:spAutoFit/>
          </a:bodyPr>
          <a:lstStyle/>
          <a:p>
            <a:r>
              <a:rPr lang="en-US" sz="1200" dirty="0" err="1" smtClean="0"/>
              <a:t>serviceType</a:t>
            </a:r>
            <a:r>
              <a:rPr lang="en-US" sz="1200" dirty="0"/>
              <a:t>=“MEF.EPL”, </a:t>
            </a:r>
            <a:r>
              <a:rPr lang="en-US" sz="1200" dirty="0" err="1"/>
              <a:t>sourceSTP</a:t>
            </a:r>
            <a:r>
              <a:rPr lang="en-US" sz="1200" dirty="0"/>
              <a:t>=“X.X1”, and </a:t>
            </a:r>
            <a:r>
              <a:rPr lang="en-US" sz="1200" dirty="0" err="1"/>
              <a:t>destSTP</a:t>
            </a:r>
            <a:r>
              <a:rPr lang="en-US" sz="1200" dirty="0" smtClean="0"/>
              <a:t>=“Y.Y2</a:t>
            </a:r>
            <a:r>
              <a:rPr lang="en-US" sz="1200" dirty="0"/>
              <a:t>”</a:t>
            </a:r>
            <a:r>
              <a:rPr lang="en-US" sz="1200" dirty="0" smtClean="0"/>
              <a:t>.</a:t>
            </a:r>
          </a:p>
        </p:txBody>
      </p:sp>
      <p:sp>
        <p:nvSpPr>
          <p:cNvPr id="37" name="Rectangle 36"/>
          <p:cNvSpPr/>
          <p:nvPr/>
        </p:nvSpPr>
        <p:spPr>
          <a:xfrm>
            <a:off x="1266723" y="5855109"/>
            <a:ext cx="786580" cy="524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uPA</a:t>
            </a:r>
            <a:r>
              <a:rPr lang="en-US" dirty="0" smtClean="0"/>
              <a:t> X</a:t>
            </a:r>
            <a:endParaRPr lang="en-US" dirty="0"/>
          </a:p>
        </p:txBody>
      </p:sp>
      <p:sp>
        <p:nvSpPr>
          <p:cNvPr id="38" name="Rectangle 37"/>
          <p:cNvSpPr/>
          <p:nvPr/>
        </p:nvSpPr>
        <p:spPr>
          <a:xfrm>
            <a:off x="6802284" y="5851831"/>
            <a:ext cx="786580" cy="524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uPA</a:t>
            </a:r>
            <a:r>
              <a:rPr lang="en-US" dirty="0" smtClean="0"/>
              <a:t> Y</a:t>
            </a:r>
            <a:endParaRPr lang="en-US" dirty="0"/>
          </a:p>
        </p:txBody>
      </p:sp>
      <p:sp>
        <p:nvSpPr>
          <p:cNvPr id="39" name="TextBox 38"/>
          <p:cNvSpPr txBox="1"/>
          <p:nvPr/>
        </p:nvSpPr>
        <p:spPr>
          <a:xfrm>
            <a:off x="1835366" y="1941872"/>
            <a:ext cx="1499542" cy="307777"/>
          </a:xfrm>
          <a:prstGeom prst="rect">
            <a:avLst/>
          </a:prstGeom>
          <a:noFill/>
        </p:spPr>
        <p:txBody>
          <a:bodyPr wrap="none" rtlCol="0">
            <a:spAutoFit/>
          </a:bodyPr>
          <a:lstStyle/>
          <a:p>
            <a:r>
              <a:rPr lang="en-US" sz="1400" dirty="0" smtClean="0">
                <a:solidFill>
                  <a:schemeClr val="bg1"/>
                </a:solidFill>
              </a:rPr>
              <a:t>Service Provider X</a:t>
            </a:r>
            <a:endParaRPr lang="en-US" sz="1400" dirty="0">
              <a:solidFill>
                <a:schemeClr val="bg1"/>
              </a:solidFill>
            </a:endParaRPr>
          </a:p>
        </p:txBody>
      </p:sp>
      <p:sp>
        <p:nvSpPr>
          <p:cNvPr id="40" name="TextBox 39"/>
          <p:cNvSpPr txBox="1"/>
          <p:nvPr/>
        </p:nvSpPr>
        <p:spPr>
          <a:xfrm>
            <a:off x="5683059" y="1922208"/>
            <a:ext cx="1493843" cy="307777"/>
          </a:xfrm>
          <a:prstGeom prst="rect">
            <a:avLst/>
          </a:prstGeom>
          <a:noFill/>
        </p:spPr>
        <p:txBody>
          <a:bodyPr wrap="none" rtlCol="0">
            <a:spAutoFit/>
          </a:bodyPr>
          <a:lstStyle/>
          <a:p>
            <a:r>
              <a:rPr lang="en-US" sz="1400" dirty="0" smtClean="0">
                <a:solidFill>
                  <a:schemeClr val="bg1"/>
                </a:solidFill>
              </a:rPr>
              <a:t>Service Provider Y</a:t>
            </a:r>
            <a:endParaRPr lang="en-US" sz="1400" dirty="0">
              <a:solidFill>
                <a:schemeClr val="bg1"/>
              </a:solidFill>
            </a:endParaRPr>
          </a:p>
        </p:txBody>
      </p:sp>
      <p:cxnSp>
        <p:nvCxnSpPr>
          <p:cNvPr id="41" name="Straight Arrow Connector 40"/>
          <p:cNvCxnSpPr>
            <a:stCxn id="34" idx="2"/>
            <a:endCxn id="37" idx="0"/>
          </p:cNvCxnSpPr>
          <p:nvPr/>
        </p:nvCxnSpPr>
        <p:spPr>
          <a:xfrm flipH="1">
            <a:off x="1660013" y="5043949"/>
            <a:ext cx="2885743" cy="811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4" idx="2"/>
            <a:endCxn id="38" idx="0"/>
          </p:cNvCxnSpPr>
          <p:nvPr/>
        </p:nvCxnSpPr>
        <p:spPr>
          <a:xfrm>
            <a:off x="4545756" y="5043949"/>
            <a:ext cx="2649818" cy="8078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2110665" y="5168097"/>
            <a:ext cx="1994302" cy="646331"/>
          </a:xfrm>
          <a:prstGeom prst="rect">
            <a:avLst/>
          </a:prstGeom>
          <a:solidFill>
            <a:schemeClr val="bg1"/>
          </a:solidFill>
        </p:spPr>
        <p:txBody>
          <a:bodyPr wrap="square">
            <a:spAutoFit/>
          </a:bodyPr>
          <a:lstStyle/>
          <a:p>
            <a:r>
              <a:rPr lang="en-US" sz="1200" dirty="0" err="1" smtClean="0"/>
              <a:t>serviceType</a:t>
            </a:r>
            <a:r>
              <a:rPr lang="en-US" sz="1200" dirty="0"/>
              <a:t>=“</a:t>
            </a:r>
            <a:r>
              <a:rPr lang="en-US" sz="1200" dirty="0" smtClean="0"/>
              <a:t>MEF.EPL-AH”</a:t>
            </a:r>
            <a:r>
              <a:rPr lang="en-US" sz="1200" dirty="0"/>
              <a:t>, </a:t>
            </a:r>
            <a:r>
              <a:rPr lang="en-US" sz="1200" dirty="0" err="1"/>
              <a:t>sourceSTP</a:t>
            </a:r>
            <a:r>
              <a:rPr lang="en-US" sz="1200" dirty="0"/>
              <a:t>=“X.X1”, and </a:t>
            </a:r>
            <a:r>
              <a:rPr lang="en-US" sz="1200" dirty="0" err="1"/>
              <a:t>destSTP</a:t>
            </a:r>
            <a:r>
              <a:rPr lang="en-US" sz="1200" dirty="0" smtClean="0"/>
              <a:t>=“X.X3”.</a:t>
            </a:r>
          </a:p>
        </p:txBody>
      </p:sp>
      <p:sp>
        <p:nvSpPr>
          <p:cNvPr id="48" name="Rectangle 47"/>
          <p:cNvSpPr/>
          <p:nvPr/>
        </p:nvSpPr>
        <p:spPr>
          <a:xfrm>
            <a:off x="5253710" y="5115660"/>
            <a:ext cx="1940225" cy="646331"/>
          </a:xfrm>
          <a:prstGeom prst="rect">
            <a:avLst/>
          </a:prstGeom>
          <a:solidFill>
            <a:schemeClr val="bg1"/>
          </a:solidFill>
        </p:spPr>
        <p:txBody>
          <a:bodyPr wrap="square">
            <a:spAutoFit/>
          </a:bodyPr>
          <a:lstStyle/>
          <a:p>
            <a:r>
              <a:rPr lang="en-US" sz="1200" dirty="0" err="1" smtClean="0"/>
              <a:t>serviceType</a:t>
            </a:r>
            <a:r>
              <a:rPr lang="en-US" sz="1200" dirty="0"/>
              <a:t>=“</a:t>
            </a:r>
            <a:r>
              <a:rPr lang="en-US" sz="1200" dirty="0" smtClean="0"/>
              <a:t>MEF.EPL-AH”</a:t>
            </a:r>
            <a:r>
              <a:rPr lang="en-US" sz="1200" dirty="0"/>
              <a:t>, </a:t>
            </a:r>
            <a:r>
              <a:rPr lang="en-US" sz="1200" dirty="0" err="1"/>
              <a:t>sourceSTP</a:t>
            </a:r>
            <a:r>
              <a:rPr lang="en-US" sz="1200" dirty="0"/>
              <a:t>=</a:t>
            </a:r>
            <a:r>
              <a:rPr lang="en-US" sz="1200" dirty="0" smtClean="0"/>
              <a:t>“Y.Y1</a:t>
            </a:r>
            <a:r>
              <a:rPr lang="en-US" sz="1200" dirty="0"/>
              <a:t>”, and </a:t>
            </a:r>
            <a:r>
              <a:rPr lang="en-US" sz="1200" dirty="0" err="1"/>
              <a:t>destSTP</a:t>
            </a:r>
            <a:r>
              <a:rPr lang="en-US" sz="1200" dirty="0" smtClean="0"/>
              <a:t>=“Y.Y2</a:t>
            </a:r>
            <a:r>
              <a:rPr lang="en-US" sz="1200" dirty="0"/>
              <a:t>”</a:t>
            </a:r>
            <a:r>
              <a:rPr lang="en-US" sz="1200" dirty="0" smtClean="0"/>
              <a:t>.</a:t>
            </a:r>
          </a:p>
        </p:txBody>
      </p:sp>
    </p:spTree>
    <p:extLst>
      <p:ext uri="{BB962C8B-B14F-4D97-AF65-F5344CB8AC3E}">
        <p14:creationId xmlns:p14="http://schemas.microsoft.com/office/powerpoint/2010/main" val="280996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Service Definition</a:t>
            </a:r>
            <a:endParaRPr lang="en-GB" sz="3200" dirty="0"/>
          </a:p>
        </p:txBody>
      </p:sp>
      <p:pic>
        <p:nvPicPr>
          <p:cNvPr id="1026"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919" y="1569622"/>
            <a:ext cx="541606" cy="701675"/>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a:xfrm>
            <a:off x="7581650" y="2362200"/>
            <a:ext cx="1431722" cy="7408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i="1" dirty="0" smtClean="0"/>
              <a:t>Service </a:t>
            </a:r>
            <a:r>
              <a:rPr lang="en-GB" sz="1400" i="1" dirty="0" smtClean="0"/>
              <a:t>Definition instance</a:t>
            </a:r>
            <a:r>
              <a:rPr lang="en-GB" sz="1400" dirty="0" smtClean="0"/>
              <a:t>:</a:t>
            </a:r>
            <a:endParaRPr lang="en-GB" sz="1400" dirty="0" smtClean="0"/>
          </a:p>
          <a:p>
            <a:pPr marL="0" indent="0">
              <a:buNone/>
            </a:pPr>
            <a:r>
              <a:rPr lang="en-GB" sz="1400" dirty="0" err="1" smtClean="0"/>
              <a:t>EVTS.Gulliver</a:t>
            </a:r>
            <a:endParaRPr lang="en-GB" sz="1400" dirty="0"/>
          </a:p>
        </p:txBody>
      </p:sp>
      <p:sp>
        <p:nvSpPr>
          <p:cNvPr id="19" name="Content Placeholder 2"/>
          <p:cNvSpPr txBox="1">
            <a:spLocks/>
          </p:cNvSpPr>
          <p:nvPr/>
        </p:nvSpPr>
        <p:spPr>
          <a:xfrm>
            <a:off x="180752" y="873714"/>
            <a:ext cx="7419455" cy="27951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Build an XML </a:t>
            </a:r>
            <a:r>
              <a:rPr lang="en-GB" sz="1600" b="1" i="1" dirty="0" smtClean="0"/>
              <a:t>service definition instance</a:t>
            </a:r>
          </a:p>
          <a:p>
            <a:r>
              <a:rPr lang="en-GB" sz="1600" dirty="0" smtClean="0"/>
              <a:t>The provider federation must create a common </a:t>
            </a:r>
            <a:r>
              <a:rPr lang="en-GB" sz="1600" i="1" dirty="0" smtClean="0"/>
              <a:t>service definition instance </a:t>
            </a:r>
            <a:r>
              <a:rPr lang="en-GB" sz="1600" dirty="0" smtClean="0"/>
              <a:t>that describes the </a:t>
            </a:r>
            <a:r>
              <a:rPr lang="en-GB" sz="1600" dirty="0" err="1" smtClean="0"/>
              <a:t>requestable</a:t>
            </a:r>
            <a:r>
              <a:rPr lang="en-GB" sz="1600" dirty="0" smtClean="0"/>
              <a:t> elements of multi-domain service that they wish to offer</a:t>
            </a:r>
            <a:r>
              <a:rPr lang="en-GB" sz="1600" dirty="0"/>
              <a:t>. </a:t>
            </a:r>
            <a:r>
              <a:rPr lang="en-GB" sz="1600" dirty="0" smtClean="0"/>
              <a:t>The </a:t>
            </a:r>
            <a:r>
              <a:rPr lang="en-GB" sz="1600" i="1" dirty="0"/>
              <a:t>service definition instance </a:t>
            </a:r>
            <a:r>
              <a:rPr lang="en-GB" sz="1600" dirty="0" smtClean="0"/>
              <a:t>defines </a:t>
            </a:r>
            <a:r>
              <a:rPr lang="en-GB" sz="1600" dirty="0" smtClean="0"/>
              <a:t>the </a:t>
            </a:r>
            <a:r>
              <a:rPr lang="en-GB" sz="1600" dirty="0"/>
              <a:t>parameters </a:t>
            </a:r>
            <a:r>
              <a:rPr lang="en-GB" sz="1600" dirty="0" smtClean="0"/>
              <a:t>of the </a:t>
            </a:r>
            <a:r>
              <a:rPr lang="en-GB" sz="1600" dirty="0"/>
              <a:t>service </a:t>
            </a:r>
            <a:r>
              <a:rPr lang="en-GB" sz="1600" dirty="0" smtClean="0"/>
              <a:t>request, their optionality, modifiability, and the </a:t>
            </a:r>
            <a:r>
              <a:rPr lang="en-GB" sz="1600" dirty="0"/>
              <a:t>range of allowed values for each. </a:t>
            </a:r>
            <a:endParaRPr lang="en-GB" sz="1600" dirty="0" smtClean="0"/>
          </a:p>
          <a:p>
            <a:r>
              <a:rPr lang="en-GB" sz="1600" dirty="0" smtClean="0"/>
              <a:t>Some example parameters:  Connection </a:t>
            </a:r>
            <a:r>
              <a:rPr lang="en-GB" sz="1600" dirty="0" err="1"/>
              <a:t>s</a:t>
            </a:r>
            <a:r>
              <a:rPr lang="en-GB" sz="1600" dirty="0" err="1" smtClean="0"/>
              <a:t>tartTime</a:t>
            </a:r>
            <a:r>
              <a:rPr lang="en-GB" sz="1600" dirty="0" smtClean="0"/>
              <a:t>, </a:t>
            </a:r>
            <a:r>
              <a:rPr lang="en-GB" sz="1600" dirty="0" err="1"/>
              <a:t>e</a:t>
            </a:r>
            <a:r>
              <a:rPr lang="en-GB" sz="1600" dirty="0" err="1" smtClean="0"/>
              <a:t>ndTime</a:t>
            </a:r>
            <a:r>
              <a:rPr lang="en-GB" sz="1600" dirty="0" smtClean="0"/>
              <a:t>, capacity, VLAN ranges, and MTU.</a:t>
            </a:r>
          </a:p>
          <a:p>
            <a:r>
              <a:rPr lang="en-GB" sz="1600" dirty="0"/>
              <a:t>The SD also describes </a:t>
            </a:r>
            <a:r>
              <a:rPr lang="en-GB" sz="1600" dirty="0" smtClean="0"/>
              <a:t>attributes of the service that are not specified in the reservation request but describe features of the service being offered.</a:t>
            </a:r>
          </a:p>
          <a:p>
            <a:r>
              <a:rPr lang="en-GB" sz="1600" dirty="0" smtClean="0"/>
              <a:t>Lastly, the SD describes service specific errors and their meanings.</a:t>
            </a:r>
          </a:p>
        </p:txBody>
      </p:sp>
      <p:sp>
        <p:nvSpPr>
          <p:cNvPr id="40" name="Content Placeholder 2"/>
          <p:cNvSpPr txBox="1">
            <a:spLocks/>
          </p:cNvSpPr>
          <p:nvPr/>
        </p:nvSpPr>
        <p:spPr>
          <a:xfrm>
            <a:off x="2743200" y="3802876"/>
            <a:ext cx="5791200" cy="236932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NSI CS schemas, service specific schemas,  and SD template</a:t>
            </a:r>
          </a:p>
          <a:p>
            <a:pPr marL="0" indent="0">
              <a:buNone/>
            </a:pPr>
            <a:r>
              <a:rPr lang="en-GB" sz="1600" dirty="0" smtClean="0"/>
              <a:t>The NSI includes a suite of schemas that form a set of types, parameters and attributes that </a:t>
            </a:r>
            <a:r>
              <a:rPr lang="en-GB" sz="1600" b="1" dirty="0" smtClean="0"/>
              <a:t>must</a:t>
            </a:r>
            <a:r>
              <a:rPr lang="en-GB" sz="1600" dirty="0" smtClean="0"/>
              <a:t> be used when building an XML SD instance.  The schemas include:</a:t>
            </a:r>
          </a:p>
          <a:p>
            <a:r>
              <a:rPr lang="en-GB" sz="1600" i="1" dirty="0"/>
              <a:t>NSI CS </a:t>
            </a:r>
            <a:r>
              <a:rPr lang="en-GB" sz="1600" i="1" dirty="0" smtClean="0"/>
              <a:t>Schema</a:t>
            </a:r>
            <a:r>
              <a:rPr lang="en-GB" sz="1600" dirty="0" smtClean="0"/>
              <a:t>: a </a:t>
            </a:r>
            <a:r>
              <a:rPr lang="en-GB" sz="1600" dirty="0" smtClean="0"/>
              <a:t>schema of NSI CS message and data types (core protocol parameters).</a:t>
            </a:r>
          </a:p>
          <a:p>
            <a:r>
              <a:rPr lang="en-GB" sz="1600" i="1" dirty="0" smtClean="0"/>
              <a:t>Service Specific Schema</a:t>
            </a:r>
            <a:r>
              <a:rPr lang="en-GB" sz="1600" dirty="0" smtClean="0"/>
              <a:t>: schema </a:t>
            </a:r>
            <a:r>
              <a:rPr lang="en-GB" sz="1600" dirty="0" smtClean="0"/>
              <a:t>for generic services, </a:t>
            </a:r>
            <a:r>
              <a:rPr lang="en-GB" sz="1600" dirty="0" err="1" smtClean="0"/>
              <a:t>eg</a:t>
            </a:r>
            <a:r>
              <a:rPr lang="en-GB" sz="1600" dirty="0" smtClean="0"/>
              <a:t> pt2pt, Ethernet 802.1q Trunk.</a:t>
            </a:r>
          </a:p>
          <a:p>
            <a:r>
              <a:rPr lang="en-GB" sz="1600" dirty="0" smtClean="0"/>
              <a:t>A schema describing the format of the XML SD instance document.</a:t>
            </a:r>
            <a:endParaRPr lang="en-GB" sz="1600" dirty="0"/>
          </a:p>
        </p:txBody>
      </p:sp>
      <p:grpSp>
        <p:nvGrpSpPr>
          <p:cNvPr id="3" name="Group 2"/>
          <p:cNvGrpSpPr/>
          <p:nvPr/>
        </p:nvGrpSpPr>
        <p:grpSpPr>
          <a:xfrm>
            <a:off x="789062" y="3982576"/>
            <a:ext cx="1676400" cy="1529400"/>
            <a:chOff x="1600200" y="3733800"/>
            <a:chExt cx="1676400" cy="1529400"/>
          </a:xfrm>
        </p:grpSpPr>
        <p:pic>
          <p:nvPicPr>
            <p:cNvPr id="3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2975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44000"/>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3594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29" y="304801"/>
            <a:ext cx="8066279" cy="592222"/>
          </a:xfrm>
        </p:spPr>
        <p:txBody>
          <a:bodyPr>
            <a:normAutofit/>
          </a:bodyPr>
          <a:lstStyle/>
          <a:p>
            <a:r>
              <a:rPr lang="en-GB" sz="3200" dirty="0" smtClean="0"/>
              <a:t>Terminology</a:t>
            </a:r>
            <a:endParaRPr lang="en-GB" sz="3200" i="1" dirty="0"/>
          </a:p>
        </p:txBody>
      </p:sp>
      <p:sp>
        <p:nvSpPr>
          <p:cNvPr id="48" name="Content Placeholder 2"/>
          <p:cNvSpPr txBox="1">
            <a:spLocks/>
          </p:cNvSpPr>
          <p:nvPr/>
        </p:nvSpPr>
        <p:spPr>
          <a:xfrm>
            <a:off x="520491" y="947039"/>
            <a:ext cx="7909961" cy="39439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00" i="1" dirty="0" smtClean="0"/>
              <a:t>SD </a:t>
            </a:r>
            <a:r>
              <a:rPr lang="en-GB" sz="1700" i="1" dirty="0" smtClean="0"/>
              <a:t>instance </a:t>
            </a:r>
            <a:r>
              <a:rPr lang="en-GB" sz="1700" dirty="0" smtClean="0"/>
              <a:t>is </a:t>
            </a:r>
            <a:r>
              <a:rPr lang="en-GB" sz="1700" dirty="0" smtClean="0"/>
              <a:t>an XML document that is created by a federation of provider to describe a commonly agreed service.  </a:t>
            </a:r>
          </a:p>
          <a:p>
            <a:r>
              <a:rPr lang="en-GB" sz="1700" i="1" dirty="0" smtClean="0"/>
              <a:t>SD schema: </a:t>
            </a:r>
            <a:r>
              <a:rPr lang="en-GB" sz="1700" dirty="0" smtClean="0"/>
              <a:t>is an XML schema that needs to be completed to create an </a:t>
            </a:r>
            <a:r>
              <a:rPr lang="en-GB" sz="1700" i="1" dirty="0" smtClean="0"/>
              <a:t>SD instance.</a:t>
            </a:r>
            <a:r>
              <a:rPr lang="en-GB" sz="1700" dirty="0" smtClean="0"/>
              <a:t>   The </a:t>
            </a:r>
            <a:r>
              <a:rPr lang="en-GB" sz="1700" i="1" dirty="0" smtClean="0"/>
              <a:t>SD schema </a:t>
            </a:r>
            <a:r>
              <a:rPr lang="en-GB" sz="1700" dirty="0" smtClean="0"/>
              <a:t>includes a set of type definitions that MUST be used in the </a:t>
            </a:r>
            <a:r>
              <a:rPr lang="en-GB" sz="1700" i="1" dirty="0" smtClean="0"/>
              <a:t>SD instance</a:t>
            </a:r>
            <a:r>
              <a:rPr lang="en-GB" sz="1700" dirty="0" smtClean="0"/>
              <a:t>.</a:t>
            </a:r>
            <a:endParaRPr lang="en-GB" sz="1700" dirty="0" smtClean="0"/>
          </a:p>
          <a:p>
            <a:endParaRPr lang="en-GB" sz="1700" dirty="0" smtClean="0"/>
          </a:p>
          <a:p>
            <a:pPr marL="0" indent="0">
              <a:buNone/>
            </a:pPr>
            <a:r>
              <a:rPr lang="en-GB" sz="1700" dirty="0" smtClean="0"/>
              <a:t>Schemas:</a:t>
            </a:r>
          </a:p>
          <a:p>
            <a:r>
              <a:rPr lang="en-GB" sz="1700" i="1" dirty="0" smtClean="0"/>
              <a:t>Service Specific Schema</a:t>
            </a:r>
            <a:r>
              <a:rPr lang="en-GB" sz="1700" i="1" dirty="0"/>
              <a:t>:</a:t>
            </a:r>
            <a:r>
              <a:rPr lang="en-GB" sz="1700" dirty="0"/>
              <a:t> </a:t>
            </a:r>
            <a:r>
              <a:rPr lang="en-GB" sz="1700" dirty="0" smtClean="0"/>
              <a:t>a schema </a:t>
            </a:r>
            <a:r>
              <a:rPr lang="en-GB" sz="1700" dirty="0"/>
              <a:t>for generic services, </a:t>
            </a:r>
            <a:r>
              <a:rPr lang="en-GB" sz="1700" dirty="0" err="1"/>
              <a:t>eg</a:t>
            </a:r>
            <a:r>
              <a:rPr lang="en-GB" sz="1700" dirty="0"/>
              <a:t> pt2pt, Ethernet 802.1q Trunk</a:t>
            </a:r>
            <a:r>
              <a:rPr lang="en-GB" sz="1700" dirty="0" smtClean="0"/>
              <a:t>.</a:t>
            </a:r>
          </a:p>
          <a:p>
            <a:r>
              <a:rPr lang="en-GB" sz="1700" i="1" dirty="0"/>
              <a:t>NSI CS Schema: </a:t>
            </a:r>
            <a:r>
              <a:rPr lang="en-GB" sz="1700" dirty="0"/>
              <a:t>a schema of NSI CS message and data types (core protocol parameters</a:t>
            </a:r>
            <a:r>
              <a:rPr lang="en-GB" sz="1700" dirty="0" smtClean="0"/>
              <a:t>).</a:t>
            </a:r>
          </a:p>
          <a:p>
            <a:r>
              <a:rPr lang="en-GB" sz="1700" i="1" dirty="0" smtClean="0"/>
              <a:t>SD attributes</a:t>
            </a:r>
            <a:r>
              <a:rPr lang="en-GB" sz="1700" dirty="0" smtClean="0"/>
              <a:t>: This is a list of attributes that can be referenced in the </a:t>
            </a:r>
            <a:r>
              <a:rPr lang="en-GB" sz="1700" i="1" dirty="0" smtClean="0"/>
              <a:t>SD instance</a:t>
            </a:r>
            <a:r>
              <a:rPr lang="en-GB" sz="1700" dirty="0" smtClean="0"/>
              <a:t>.  Attributes CANNOT be requested, they are only descriptive of the service.</a:t>
            </a:r>
          </a:p>
          <a:p>
            <a:endParaRPr lang="en-GB" sz="1700" dirty="0" smtClean="0"/>
          </a:p>
          <a:p>
            <a:endParaRPr lang="en-GB" sz="1700" i="1" dirty="0"/>
          </a:p>
          <a:p>
            <a:endParaRPr lang="en-GB" sz="1700" i="1" dirty="0" smtClean="0"/>
          </a:p>
          <a:p>
            <a:endParaRPr lang="en-GB" sz="1700" i="1" dirty="0" smtClean="0"/>
          </a:p>
          <a:p>
            <a:endParaRPr lang="en-GB" sz="1700" dirty="0" smtClean="0"/>
          </a:p>
          <a:p>
            <a:endParaRPr lang="en-GB" sz="1800" dirty="0" smtClean="0"/>
          </a:p>
          <a:p>
            <a:pPr marL="0" indent="0">
              <a:buNone/>
            </a:pPr>
            <a:endParaRPr lang="en-GB" sz="1800" dirty="0" smtClean="0"/>
          </a:p>
          <a:p>
            <a:pPr marL="0" indent="0">
              <a:buNone/>
            </a:pPr>
            <a:endParaRPr lang="en-GB" sz="1800" dirty="0"/>
          </a:p>
        </p:txBody>
      </p:sp>
    </p:spTree>
    <p:extLst>
      <p:ext uri="{BB962C8B-B14F-4D97-AF65-F5344CB8AC3E}">
        <p14:creationId xmlns:p14="http://schemas.microsoft.com/office/powerpoint/2010/main" val="106870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a:stCxn id="19" idx="3"/>
            <a:endCxn id="25" idx="1"/>
          </p:cNvCxnSpPr>
          <p:nvPr/>
        </p:nvCxnSpPr>
        <p:spPr>
          <a:xfrm flipV="1">
            <a:off x="2545445" y="4255355"/>
            <a:ext cx="4312555" cy="102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24329" y="304801"/>
            <a:ext cx="8066279" cy="592222"/>
          </a:xfrm>
        </p:spPr>
        <p:txBody>
          <a:bodyPr>
            <a:normAutofit/>
          </a:bodyPr>
          <a:lstStyle/>
          <a:p>
            <a:r>
              <a:rPr lang="en-GB" sz="3200" dirty="0" smtClean="0"/>
              <a:t>Building an </a:t>
            </a:r>
            <a:r>
              <a:rPr lang="en-GB" sz="3200" i="1" dirty="0" smtClean="0"/>
              <a:t>SD instance</a:t>
            </a:r>
            <a:endParaRPr lang="en-GB" sz="3200" i="1" dirty="0"/>
          </a:p>
        </p:txBody>
      </p:sp>
      <p:sp>
        <p:nvSpPr>
          <p:cNvPr id="48" name="Content Placeholder 2"/>
          <p:cNvSpPr txBox="1">
            <a:spLocks/>
          </p:cNvSpPr>
          <p:nvPr/>
        </p:nvSpPr>
        <p:spPr>
          <a:xfrm>
            <a:off x="520491" y="947039"/>
            <a:ext cx="7909961" cy="2253361"/>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00" dirty="0"/>
              <a:t>The </a:t>
            </a:r>
            <a:r>
              <a:rPr lang="en-GB" sz="1700" i="1" dirty="0" smtClean="0"/>
              <a:t>SD instance </a:t>
            </a:r>
            <a:r>
              <a:rPr lang="en-GB" sz="1700" dirty="0" smtClean="0"/>
              <a:t>is created </a:t>
            </a:r>
            <a:r>
              <a:rPr lang="en-GB" sz="1700" dirty="0"/>
              <a:t>on a per-service basis. </a:t>
            </a:r>
            <a:endParaRPr lang="en-GB" sz="1700" dirty="0" smtClean="0"/>
          </a:p>
          <a:p>
            <a:r>
              <a:rPr lang="en-GB" sz="1700" dirty="0"/>
              <a:t>The </a:t>
            </a:r>
            <a:r>
              <a:rPr lang="en-GB" sz="1700" i="1" dirty="0"/>
              <a:t>SD instance </a:t>
            </a:r>
            <a:r>
              <a:rPr lang="en-GB" sz="1700" dirty="0"/>
              <a:t>describes </a:t>
            </a:r>
            <a:r>
              <a:rPr lang="en-GB" sz="1700" dirty="0" smtClean="0"/>
              <a:t>the service specific schema and associated parameters </a:t>
            </a:r>
            <a:r>
              <a:rPr lang="en-GB" sz="1700" dirty="0"/>
              <a:t>that can be included in a Connection </a:t>
            </a:r>
            <a:r>
              <a:rPr lang="en-GB" sz="1700" dirty="0" smtClean="0"/>
              <a:t>reservation request</a:t>
            </a:r>
            <a:r>
              <a:rPr lang="en-GB" sz="1700" dirty="0"/>
              <a:t>.</a:t>
            </a:r>
          </a:p>
          <a:p>
            <a:r>
              <a:rPr lang="en-GB" sz="1700" dirty="0" smtClean="0"/>
              <a:t>The </a:t>
            </a:r>
            <a:r>
              <a:rPr lang="en-GB" sz="1700" i="1" dirty="0"/>
              <a:t>SD instance </a:t>
            </a:r>
            <a:r>
              <a:rPr lang="en-GB" sz="1700" dirty="0" smtClean="0"/>
              <a:t>is the </a:t>
            </a:r>
            <a:r>
              <a:rPr lang="en-GB" sz="1700" dirty="0"/>
              <a:t>definitive source of </a:t>
            </a:r>
            <a:r>
              <a:rPr lang="en-GB" sz="1700" dirty="0" smtClean="0"/>
              <a:t>type (via service specific schema), and units/range definitions for the service.</a:t>
            </a:r>
          </a:p>
          <a:p>
            <a:r>
              <a:rPr lang="en-GB" sz="1700" dirty="0" smtClean="0"/>
              <a:t>If </a:t>
            </a:r>
            <a:r>
              <a:rPr lang="en-GB" sz="1700" dirty="0"/>
              <a:t>a parameter of the </a:t>
            </a:r>
            <a:r>
              <a:rPr lang="en-GB" sz="1700" i="1" dirty="0"/>
              <a:t>S</a:t>
            </a:r>
            <a:r>
              <a:rPr lang="en-GB" sz="1700" i="1" dirty="0" smtClean="0"/>
              <a:t>ervice </a:t>
            </a:r>
            <a:r>
              <a:rPr lang="en-GB" sz="1700" i="1" dirty="0"/>
              <a:t>S</a:t>
            </a:r>
            <a:r>
              <a:rPr lang="en-GB" sz="1700" i="1" dirty="0" smtClean="0"/>
              <a:t>pecific </a:t>
            </a:r>
            <a:r>
              <a:rPr lang="en-GB" sz="1700" i="1" dirty="0" smtClean="0"/>
              <a:t>S</a:t>
            </a:r>
            <a:r>
              <a:rPr lang="en-GB" sz="1700" i="1" dirty="0" smtClean="0"/>
              <a:t>chema </a:t>
            </a:r>
            <a:r>
              <a:rPr lang="en-GB" sz="1700" dirty="0"/>
              <a:t>is not contained </a:t>
            </a:r>
            <a:r>
              <a:rPr lang="en-GB" sz="1700" dirty="0" smtClean="0"/>
              <a:t>in </a:t>
            </a:r>
            <a:r>
              <a:rPr lang="en-GB" sz="1700" dirty="0"/>
              <a:t>the </a:t>
            </a:r>
            <a:r>
              <a:rPr lang="en-GB" sz="1700" i="1" dirty="0" smtClean="0"/>
              <a:t>SD </a:t>
            </a:r>
            <a:r>
              <a:rPr lang="en-GB" sz="1700" i="1" dirty="0" smtClean="0"/>
              <a:t>instance </a:t>
            </a:r>
            <a:r>
              <a:rPr lang="en-GB" sz="1700" dirty="0" smtClean="0"/>
              <a:t>then </a:t>
            </a:r>
            <a:r>
              <a:rPr lang="en-GB" sz="1700" dirty="0"/>
              <a:t>it is not supported for this profile</a:t>
            </a:r>
            <a:r>
              <a:rPr lang="en-GB" sz="1700" dirty="0" smtClean="0"/>
              <a:t>.</a:t>
            </a:r>
          </a:p>
          <a:p>
            <a:r>
              <a:rPr lang="en-GB" sz="1700" dirty="0" smtClean="0"/>
              <a:t>Likewise, parameters defined in the </a:t>
            </a:r>
            <a:r>
              <a:rPr lang="en-GB" sz="1700" i="1" dirty="0" smtClean="0"/>
              <a:t>SD instance </a:t>
            </a:r>
            <a:r>
              <a:rPr lang="en-GB" sz="1700" dirty="0" smtClean="0"/>
              <a:t>must be selected from the supporting service schemas.</a:t>
            </a:r>
          </a:p>
          <a:p>
            <a:r>
              <a:rPr lang="en-GB" sz="1700" dirty="0" smtClean="0"/>
              <a:t>The ranges for the parameters are selected to suit the service being described.</a:t>
            </a:r>
          </a:p>
          <a:p>
            <a:r>
              <a:rPr lang="en-GB" sz="1700" dirty="0" smtClean="0"/>
              <a:t>Attributes within the </a:t>
            </a:r>
            <a:r>
              <a:rPr lang="en-GB" sz="1700" i="1" dirty="0" smtClean="0"/>
              <a:t>SD </a:t>
            </a:r>
            <a:r>
              <a:rPr lang="en-GB" sz="1700" i="1" dirty="0" smtClean="0"/>
              <a:t>instance </a:t>
            </a:r>
            <a:r>
              <a:rPr lang="en-GB" sz="1700" dirty="0" smtClean="0"/>
              <a:t>are </a:t>
            </a:r>
            <a:r>
              <a:rPr lang="en-GB" sz="1700" dirty="0" smtClean="0"/>
              <a:t>unrestricted and can be defined as needed.</a:t>
            </a:r>
            <a:endParaRPr lang="en-GB" sz="1800" dirty="0" smtClean="0"/>
          </a:p>
          <a:p>
            <a:endParaRPr lang="en-GB" sz="1800" dirty="0" smtClean="0"/>
          </a:p>
          <a:p>
            <a:pPr marL="0" indent="0">
              <a:buNone/>
            </a:pPr>
            <a:endParaRPr lang="en-GB" sz="1800" dirty="0" smtClean="0"/>
          </a:p>
          <a:p>
            <a:pPr marL="0" indent="0">
              <a:buNone/>
            </a:pPr>
            <a:endParaRPr lang="en-GB" sz="1800" dirty="0"/>
          </a:p>
        </p:txBody>
      </p:sp>
      <p:pic>
        <p:nvPicPr>
          <p:cNvPr id="25"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860473"/>
            <a:ext cx="609600" cy="789764"/>
          </a:xfrm>
          <a:prstGeom prst="rect">
            <a:avLst/>
          </a:prstGeom>
          <a:noFill/>
          <a:extLst>
            <a:ext uri="{909E8E84-426E-40DD-AFC4-6F175D3DCCD1}">
              <a14:hiddenFill xmlns:a14="http://schemas.microsoft.com/office/drawing/2010/main">
                <a:solidFill>
                  <a:srgbClr val="FFFFFF"/>
                </a:solidFill>
              </a14:hiddenFill>
            </a:ext>
          </a:extLst>
        </p:spPr>
      </p:pic>
      <p:sp>
        <p:nvSpPr>
          <p:cNvPr id="36" name="Content Placeholder 2"/>
          <p:cNvSpPr txBox="1">
            <a:spLocks/>
          </p:cNvSpPr>
          <p:nvPr/>
        </p:nvSpPr>
        <p:spPr>
          <a:xfrm>
            <a:off x="6476390" y="4653318"/>
            <a:ext cx="1700099" cy="896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200" i="1" dirty="0" smtClean="0"/>
              <a:t>SD Instance </a:t>
            </a:r>
            <a:r>
              <a:rPr lang="en-GB" sz="1200" dirty="0" smtClean="0"/>
              <a:t>created by filling out the </a:t>
            </a:r>
            <a:r>
              <a:rPr lang="en-GB" sz="1200" i="1" dirty="0" smtClean="0"/>
              <a:t>SD schema</a:t>
            </a:r>
            <a:r>
              <a:rPr lang="en-GB" sz="1200" dirty="0" smtClean="0"/>
              <a:t> template*</a:t>
            </a:r>
            <a:endParaRPr lang="en-GB" sz="1200" dirty="0" smtClean="0"/>
          </a:p>
          <a:p>
            <a:pPr marL="0" indent="0" algn="ctr">
              <a:buNone/>
            </a:pPr>
            <a:r>
              <a:rPr lang="en-GB" sz="1200" dirty="0" err="1" smtClean="0"/>
              <a:t>EVTS.Gulliver</a:t>
            </a:r>
            <a:endParaRPr lang="en-GB" sz="1200" dirty="0"/>
          </a:p>
        </p:txBody>
      </p:sp>
      <p:sp>
        <p:nvSpPr>
          <p:cNvPr id="49" name="Content Placeholder 2"/>
          <p:cNvSpPr txBox="1">
            <a:spLocks/>
          </p:cNvSpPr>
          <p:nvPr/>
        </p:nvSpPr>
        <p:spPr>
          <a:xfrm>
            <a:off x="3387435" y="4089073"/>
            <a:ext cx="426983"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STPs</a:t>
            </a:r>
            <a:endParaRPr lang="en-GB" sz="1400" dirty="0"/>
          </a:p>
        </p:txBody>
      </p:sp>
      <p:sp>
        <p:nvSpPr>
          <p:cNvPr id="51" name="Content Placeholder 2"/>
          <p:cNvSpPr txBox="1">
            <a:spLocks/>
          </p:cNvSpPr>
          <p:nvPr/>
        </p:nvSpPr>
        <p:spPr>
          <a:xfrm>
            <a:off x="3768435" y="4165273"/>
            <a:ext cx="400024"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MTU</a:t>
            </a:r>
            <a:endParaRPr lang="en-GB" sz="1400" dirty="0"/>
          </a:p>
        </p:txBody>
      </p:sp>
      <p:sp>
        <p:nvSpPr>
          <p:cNvPr id="52" name="Content Placeholder 2"/>
          <p:cNvSpPr txBox="1">
            <a:spLocks/>
          </p:cNvSpPr>
          <p:nvPr/>
        </p:nvSpPr>
        <p:spPr>
          <a:xfrm>
            <a:off x="762000" y="6118067"/>
            <a:ext cx="8070117" cy="5461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smtClean="0">
                <a:solidFill>
                  <a:srgbClr val="FF0000"/>
                </a:solidFill>
              </a:rPr>
              <a:t>An </a:t>
            </a:r>
            <a:r>
              <a:rPr lang="en-GB" sz="1800" b="1" i="1" dirty="0" smtClean="0">
                <a:solidFill>
                  <a:srgbClr val="FF0000"/>
                </a:solidFill>
              </a:rPr>
              <a:t>SD instance </a:t>
            </a:r>
            <a:r>
              <a:rPr lang="en-GB" sz="1800" i="1" dirty="0" smtClean="0">
                <a:solidFill>
                  <a:srgbClr val="FF0000"/>
                </a:solidFill>
              </a:rPr>
              <a:t>is </a:t>
            </a:r>
            <a:r>
              <a:rPr lang="en-GB" sz="1800" i="1" dirty="0" smtClean="0">
                <a:solidFill>
                  <a:srgbClr val="FF0000"/>
                </a:solidFill>
              </a:rPr>
              <a:t>built up by </a:t>
            </a:r>
            <a:r>
              <a:rPr lang="en-GB" sz="1800" i="1" dirty="0" smtClean="0">
                <a:solidFill>
                  <a:srgbClr val="FF0000"/>
                </a:solidFill>
              </a:rPr>
              <a:t>referencing parameters and attributes </a:t>
            </a:r>
            <a:r>
              <a:rPr lang="en-GB" sz="1800" i="1" dirty="0" smtClean="0">
                <a:solidFill>
                  <a:srgbClr val="FF0000"/>
                </a:solidFill>
              </a:rPr>
              <a:t>from the </a:t>
            </a:r>
            <a:r>
              <a:rPr lang="en-GB" sz="1800" i="1" dirty="0" smtClean="0">
                <a:solidFill>
                  <a:srgbClr val="FF0000"/>
                </a:solidFill>
              </a:rPr>
              <a:t>schemas</a:t>
            </a:r>
            <a:endParaRPr lang="en-GB" sz="1800" i="1" dirty="0" smtClean="0">
              <a:solidFill>
                <a:srgbClr val="FF0000"/>
              </a:solidFill>
            </a:endParaRPr>
          </a:p>
          <a:p>
            <a:pPr marL="0" indent="0">
              <a:buNone/>
            </a:pPr>
            <a:endParaRPr lang="en-GB" sz="1800" dirty="0" smtClean="0"/>
          </a:p>
          <a:p>
            <a:pPr marL="0" indent="0">
              <a:buNone/>
            </a:pPr>
            <a:endParaRPr lang="en-GB" sz="1800" dirty="0"/>
          </a:p>
        </p:txBody>
      </p:sp>
      <p:sp>
        <p:nvSpPr>
          <p:cNvPr id="14" name="Content Placeholder 2"/>
          <p:cNvSpPr txBox="1">
            <a:spLocks/>
          </p:cNvSpPr>
          <p:nvPr/>
        </p:nvSpPr>
        <p:spPr>
          <a:xfrm>
            <a:off x="4073235" y="4241473"/>
            <a:ext cx="65290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smtClean="0"/>
              <a:t>Capacity</a:t>
            </a:r>
            <a:endParaRPr lang="en-GB" sz="1400" dirty="0"/>
          </a:p>
        </p:txBody>
      </p:sp>
      <p:pic>
        <p:nvPicPr>
          <p:cNvPr id="1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31" y="3953414"/>
            <a:ext cx="624314" cy="624314"/>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p:cNvSpPr txBox="1">
            <a:spLocks/>
          </p:cNvSpPr>
          <p:nvPr/>
        </p:nvSpPr>
        <p:spPr>
          <a:xfrm>
            <a:off x="1576913" y="4531765"/>
            <a:ext cx="1295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i="1" dirty="0" smtClean="0"/>
              <a:t>Service specific schema</a:t>
            </a:r>
          </a:p>
        </p:txBody>
      </p:sp>
      <p:sp>
        <p:nvSpPr>
          <p:cNvPr id="22" name="Content Placeholder 2"/>
          <p:cNvSpPr txBox="1">
            <a:spLocks/>
          </p:cNvSpPr>
          <p:nvPr/>
        </p:nvSpPr>
        <p:spPr>
          <a:xfrm>
            <a:off x="3387435" y="3822068"/>
            <a:ext cx="1295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Parameters</a:t>
            </a:r>
          </a:p>
        </p:txBody>
      </p:sp>
      <p:pic>
        <p:nvPicPr>
          <p:cNvPr id="23"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416" y="3152148"/>
            <a:ext cx="587738" cy="58773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3"/>
          </p:cNvCxnSpPr>
          <p:nvPr/>
        </p:nvCxnSpPr>
        <p:spPr>
          <a:xfrm>
            <a:off x="3277154" y="3446017"/>
            <a:ext cx="3542361" cy="6333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4188575" y="3150526"/>
            <a:ext cx="1295400" cy="2888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Parameters</a:t>
            </a:r>
          </a:p>
        </p:txBody>
      </p:sp>
      <p:sp>
        <p:nvSpPr>
          <p:cNvPr id="27" name="Content Placeholder 2"/>
          <p:cNvSpPr txBox="1">
            <a:spLocks/>
          </p:cNvSpPr>
          <p:nvPr/>
        </p:nvSpPr>
        <p:spPr>
          <a:xfrm>
            <a:off x="4104737" y="3426308"/>
            <a:ext cx="68172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err="1" smtClean="0"/>
              <a:t>startTime</a:t>
            </a:r>
            <a:endParaRPr lang="en-GB" sz="1400" dirty="0"/>
          </a:p>
        </p:txBody>
      </p:sp>
      <p:sp>
        <p:nvSpPr>
          <p:cNvPr id="28" name="Content Placeholder 2"/>
          <p:cNvSpPr txBox="1">
            <a:spLocks/>
          </p:cNvSpPr>
          <p:nvPr/>
        </p:nvSpPr>
        <p:spPr>
          <a:xfrm>
            <a:off x="4724400" y="3548472"/>
            <a:ext cx="65290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err="1" smtClean="0"/>
              <a:t>endTime</a:t>
            </a:r>
            <a:endParaRPr lang="en-GB" sz="1400" dirty="0"/>
          </a:p>
        </p:txBody>
      </p:sp>
      <p:sp>
        <p:nvSpPr>
          <p:cNvPr id="29" name="Content Placeholder 2"/>
          <p:cNvSpPr txBox="1">
            <a:spLocks/>
          </p:cNvSpPr>
          <p:nvPr/>
        </p:nvSpPr>
        <p:spPr>
          <a:xfrm>
            <a:off x="2384222" y="3663687"/>
            <a:ext cx="1218841" cy="28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i="1" dirty="0" smtClean="0"/>
              <a:t>NSI CS </a:t>
            </a:r>
            <a:r>
              <a:rPr lang="en-GB" sz="1100" i="1" dirty="0" smtClean="0"/>
              <a:t>schema</a:t>
            </a:r>
            <a:r>
              <a:rPr lang="en-GB" sz="1100" dirty="0" smtClean="0"/>
              <a:t>*</a:t>
            </a:r>
            <a:endParaRPr lang="en-GB" sz="1100" dirty="0" smtClean="0"/>
          </a:p>
        </p:txBody>
      </p:sp>
      <p:sp>
        <p:nvSpPr>
          <p:cNvPr id="31" name="Content Placeholder 2"/>
          <p:cNvSpPr txBox="1">
            <a:spLocks/>
          </p:cNvSpPr>
          <p:nvPr/>
        </p:nvSpPr>
        <p:spPr>
          <a:xfrm>
            <a:off x="2379421" y="5016765"/>
            <a:ext cx="169508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SLA, technology specific attributes, etc.</a:t>
            </a:r>
          </a:p>
        </p:txBody>
      </p:sp>
      <p:pic>
        <p:nvPicPr>
          <p:cNvPr id="33"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925" y="4491328"/>
            <a:ext cx="587738" cy="58773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33" idx="3"/>
          </p:cNvCxnSpPr>
          <p:nvPr/>
        </p:nvCxnSpPr>
        <p:spPr>
          <a:xfrm flipV="1">
            <a:off x="3477663" y="4459873"/>
            <a:ext cx="3363565" cy="325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4182231" y="4920160"/>
            <a:ext cx="1295400" cy="2888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Attributes</a:t>
            </a:r>
          </a:p>
        </p:txBody>
      </p:sp>
      <p:sp>
        <p:nvSpPr>
          <p:cNvPr id="38" name="Content Placeholder 2"/>
          <p:cNvSpPr txBox="1">
            <a:spLocks/>
          </p:cNvSpPr>
          <p:nvPr/>
        </p:nvSpPr>
        <p:spPr>
          <a:xfrm>
            <a:off x="4187890" y="4599187"/>
            <a:ext cx="758526" cy="228601"/>
          </a:xfrm>
          <a:prstGeom prst="rect">
            <a:avLst/>
          </a:prstGeom>
          <a:solidFill>
            <a:schemeClr val="bg1"/>
          </a:solidFill>
          <a:ln>
            <a:solidFill>
              <a:srgbClr val="C71C2C"/>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smtClean="0"/>
              <a:t>monitoring</a:t>
            </a:r>
            <a:endParaRPr lang="en-GB" sz="1400" dirty="0"/>
          </a:p>
        </p:txBody>
      </p:sp>
      <p:sp>
        <p:nvSpPr>
          <p:cNvPr id="40" name="Content Placeholder 2"/>
          <p:cNvSpPr txBox="1">
            <a:spLocks/>
          </p:cNvSpPr>
          <p:nvPr/>
        </p:nvSpPr>
        <p:spPr>
          <a:xfrm>
            <a:off x="4884359" y="4721351"/>
            <a:ext cx="652900" cy="228601"/>
          </a:xfrm>
          <a:prstGeom prst="rect">
            <a:avLst/>
          </a:prstGeom>
          <a:solidFill>
            <a:schemeClr val="bg1"/>
          </a:solidFill>
          <a:ln>
            <a:solidFill>
              <a:srgbClr val="C71C2C"/>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000" dirty="0" smtClean="0"/>
              <a:t>framing</a:t>
            </a:r>
            <a:endParaRPr lang="en-GB" sz="1000" dirty="0"/>
          </a:p>
        </p:txBody>
      </p:sp>
      <p:sp>
        <p:nvSpPr>
          <p:cNvPr id="41" name="Content Placeholder 2"/>
          <p:cNvSpPr txBox="1">
            <a:spLocks/>
          </p:cNvSpPr>
          <p:nvPr/>
        </p:nvSpPr>
        <p:spPr>
          <a:xfrm>
            <a:off x="7457591" y="2804528"/>
            <a:ext cx="1093741" cy="24347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Service Errors</a:t>
            </a:r>
          </a:p>
        </p:txBody>
      </p:sp>
      <p:sp>
        <p:nvSpPr>
          <p:cNvPr id="42" name="Content Placeholder 2"/>
          <p:cNvSpPr txBox="1">
            <a:spLocks/>
          </p:cNvSpPr>
          <p:nvPr/>
        </p:nvSpPr>
        <p:spPr>
          <a:xfrm>
            <a:off x="7573818" y="3085387"/>
            <a:ext cx="900545" cy="293582"/>
          </a:xfrm>
          <a:prstGeom prst="rect">
            <a:avLst/>
          </a:prstGeom>
          <a:solidFill>
            <a:schemeClr val="bg1"/>
          </a:solidFill>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00" dirty="0"/>
              <a:t>STP_RESOLUTION_ERROR</a:t>
            </a:r>
            <a:endParaRPr lang="en-GB" sz="800" dirty="0"/>
          </a:p>
        </p:txBody>
      </p:sp>
      <p:sp>
        <p:nvSpPr>
          <p:cNvPr id="43" name="Content Placeholder 2"/>
          <p:cNvSpPr txBox="1">
            <a:spLocks/>
          </p:cNvSpPr>
          <p:nvPr/>
        </p:nvSpPr>
        <p:spPr>
          <a:xfrm>
            <a:off x="7726218" y="3237787"/>
            <a:ext cx="900545" cy="293582"/>
          </a:xfrm>
          <a:prstGeom prst="rect">
            <a:avLst/>
          </a:prstGeom>
          <a:solidFill>
            <a:schemeClr val="bg1"/>
          </a:solidFill>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00" dirty="0"/>
              <a:t>STP_UNAVALABLE</a:t>
            </a:r>
            <a:endParaRPr lang="en-GB" sz="800" dirty="0"/>
          </a:p>
        </p:txBody>
      </p:sp>
      <p:cxnSp>
        <p:nvCxnSpPr>
          <p:cNvPr id="44" name="Straight Arrow Connector 43"/>
          <p:cNvCxnSpPr/>
          <p:nvPr/>
        </p:nvCxnSpPr>
        <p:spPr>
          <a:xfrm flipH="1">
            <a:off x="7558424" y="3594485"/>
            <a:ext cx="561879" cy="51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806791" y="5525165"/>
            <a:ext cx="2228680" cy="3117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 Mandatory documents</a:t>
            </a:r>
            <a:endParaRPr lang="en-GB" sz="1400" dirty="0"/>
          </a:p>
        </p:txBody>
      </p:sp>
    </p:spTree>
    <p:extLst>
      <p:ext uri="{BB962C8B-B14F-4D97-AF65-F5344CB8AC3E}">
        <p14:creationId xmlns:p14="http://schemas.microsoft.com/office/powerpoint/2010/main" val="35054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SD schema template</a:t>
            </a:r>
            <a:endParaRPr lang="en-GB" sz="3200" dirty="0"/>
          </a:p>
        </p:txBody>
      </p:sp>
      <p:pic>
        <p:nvPicPr>
          <p:cNvPr id="3" name="Picture 2" descr="Screen Shot 2013-09-10 at 3.25.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209" y="1360638"/>
            <a:ext cx="4182077" cy="4182077"/>
          </a:xfrm>
          <a:prstGeom prst="rect">
            <a:avLst/>
          </a:prstGeom>
        </p:spPr>
      </p:pic>
      <p:sp>
        <p:nvSpPr>
          <p:cNvPr id="40" name="Content Placeholder 2"/>
          <p:cNvSpPr txBox="1">
            <a:spLocks/>
          </p:cNvSpPr>
          <p:nvPr/>
        </p:nvSpPr>
        <p:spPr>
          <a:xfrm>
            <a:off x="360349" y="762000"/>
            <a:ext cx="4757561" cy="5943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NSI Services </a:t>
            </a:r>
            <a:r>
              <a:rPr lang="en-GB" sz="1600" b="1" dirty="0" smtClean="0"/>
              <a:t>Definition schema</a:t>
            </a:r>
            <a:endParaRPr lang="en-GB" sz="1600" b="1" dirty="0" smtClean="0"/>
          </a:p>
          <a:p>
            <a:pPr marL="0" indent="0">
              <a:buNone/>
            </a:pPr>
            <a:r>
              <a:rPr lang="en-GB" sz="1400" dirty="0" smtClean="0"/>
              <a:t>An </a:t>
            </a:r>
            <a:r>
              <a:rPr lang="en-GB" sz="1400" dirty="0"/>
              <a:t>XML schema document describing the OGF NSI Service </a:t>
            </a:r>
            <a:r>
              <a:rPr lang="en-GB" sz="1400" dirty="0" smtClean="0"/>
              <a:t>definition template</a:t>
            </a:r>
            <a:r>
              <a:rPr lang="en-GB" sz="1400" dirty="0" smtClean="0"/>
              <a:t>.</a:t>
            </a:r>
          </a:p>
          <a:p>
            <a:pPr marL="0" indent="0">
              <a:buNone/>
            </a:pPr>
            <a:endParaRPr lang="en-GB" sz="1400" dirty="0"/>
          </a:p>
          <a:p>
            <a:pPr marL="0" indent="0">
              <a:buNone/>
            </a:pPr>
            <a:r>
              <a:rPr lang="en-GB" sz="1400" b="1" dirty="0" err="1"/>
              <a:t>ServiceDescriptionType</a:t>
            </a:r>
            <a:r>
              <a:rPr lang="en-GB" sz="1400" b="1" dirty="0"/>
              <a:t> </a:t>
            </a:r>
            <a:endParaRPr lang="en-GB" sz="1400" b="1" dirty="0" smtClean="0"/>
          </a:p>
          <a:p>
            <a:pPr marL="0" indent="0">
              <a:buNone/>
            </a:pPr>
            <a:r>
              <a:rPr lang="en-GB" sz="1400" dirty="0"/>
              <a:t>Type defining the structure and content of a Service </a:t>
            </a:r>
            <a:r>
              <a:rPr lang="en-GB" sz="1400" dirty="0" smtClean="0"/>
              <a:t>Definition </a:t>
            </a:r>
            <a:r>
              <a:rPr lang="en-GB" sz="1400" dirty="0" smtClean="0"/>
              <a:t>document.</a:t>
            </a:r>
          </a:p>
          <a:p>
            <a:pPr marL="400050" lvl="1" indent="0">
              <a:buNone/>
            </a:pPr>
            <a:r>
              <a:rPr lang="en-GB" sz="1100" dirty="0" smtClean="0"/>
              <a:t>Attributes: id</a:t>
            </a:r>
          </a:p>
          <a:p>
            <a:pPr marL="400050" lvl="1" indent="0">
              <a:buNone/>
            </a:pPr>
            <a:r>
              <a:rPr lang="en-GB" sz="1100" dirty="0" smtClean="0"/>
              <a:t>Elements: Comment, </a:t>
            </a:r>
            <a:r>
              <a:rPr lang="en-GB" sz="1100" dirty="0" err="1" smtClean="0"/>
              <a:t>serviceType</a:t>
            </a:r>
            <a:r>
              <a:rPr lang="en-GB" sz="1100" dirty="0" smtClean="0"/>
              <a:t>, schema, parameter, attribute, error. </a:t>
            </a:r>
            <a:endParaRPr lang="en-GB" sz="1100" dirty="0"/>
          </a:p>
          <a:p>
            <a:pPr marL="0" indent="0">
              <a:buNone/>
            </a:pPr>
            <a:endParaRPr lang="en-GB" sz="1400" b="1" dirty="0" smtClean="0"/>
          </a:p>
          <a:p>
            <a:pPr marL="0" indent="0">
              <a:buNone/>
            </a:pPr>
            <a:r>
              <a:rPr lang="en-GB" sz="1400" b="1" dirty="0" err="1" smtClean="0"/>
              <a:t>ServiceDefinitionName</a:t>
            </a:r>
            <a:endParaRPr lang="en-GB" sz="1400" b="1" dirty="0" smtClean="0"/>
          </a:p>
          <a:p>
            <a:pPr marL="0" indent="0">
              <a:buNone/>
            </a:pPr>
            <a:r>
              <a:rPr lang="en-GB" sz="1400" dirty="0" smtClean="0"/>
              <a:t>Unique identifier of the Service Definition </a:t>
            </a:r>
          </a:p>
          <a:p>
            <a:pPr marL="0" indent="0">
              <a:buNone/>
            </a:pPr>
            <a:r>
              <a:rPr lang="en-GB" sz="1400" b="1" dirty="0" err="1" smtClean="0"/>
              <a:t>SchemaType</a:t>
            </a:r>
            <a:endParaRPr lang="en-GB" sz="1400" b="1" dirty="0" smtClean="0"/>
          </a:p>
          <a:p>
            <a:pPr marL="0" indent="0">
              <a:buNone/>
            </a:pPr>
            <a:r>
              <a:rPr lang="en-GB" sz="1400" dirty="0" smtClean="0"/>
              <a:t>This </a:t>
            </a:r>
            <a:r>
              <a:rPr lang="en-GB" sz="1400" dirty="0"/>
              <a:t>type identifies the specific service XML schema </a:t>
            </a:r>
            <a:r>
              <a:rPr lang="en-GB" sz="1400" dirty="0" smtClean="0"/>
              <a:t>element specified </a:t>
            </a:r>
            <a:r>
              <a:rPr lang="en-GB" sz="1400" dirty="0"/>
              <a:t>in a reservation.  There can be multiple </a:t>
            </a:r>
            <a:r>
              <a:rPr lang="en-GB" sz="1400" dirty="0" smtClean="0"/>
              <a:t>schema entries </a:t>
            </a:r>
            <a:r>
              <a:rPr lang="en-GB" sz="1400" dirty="0"/>
              <a:t>for a service if they require multiple schema in </a:t>
            </a:r>
            <a:r>
              <a:rPr lang="en-GB" sz="1400" dirty="0" smtClean="0"/>
              <a:t>a reserve </a:t>
            </a:r>
            <a:r>
              <a:rPr lang="en-GB" sz="1400" dirty="0"/>
              <a:t>request. </a:t>
            </a:r>
          </a:p>
          <a:p>
            <a:pPr marL="400050" lvl="1" indent="0">
              <a:buNone/>
            </a:pPr>
            <a:r>
              <a:rPr lang="en-GB" sz="1100" dirty="0" smtClean="0"/>
              <a:t>Attributes:  name, required, namespace, type.</a:t>
            </a:r>
          </a:p>
          <a:p>
            <a:pPr marL="400050" lvl="1" indent="0">
              <a:buNone/>
            </a:pPr>
            <a:r>
              <a:rPr lang="en-GB" sz="1100" dirty="0" smtClean="0"/>
              <a:t>Elements</a:t>
            </a:r>
            <a:r>
              <a:rPr lang="en-GB" sz="1100" dirty="0"/>
              <a:t>: </a:t>
            </a:r>
            <a:r>
              <a:rPr lang="en-GB" sz="1100" dirty="0" smtClean="0"/>
              <a:t>comment</a:t>
            </a:r>
          </a:p>
          <a:p>
            <a:pPr marL="0" indent="0">
              <a:buNone/>
            </a:pPr>
            <a:r>
              <a:rPr lang="en-GB" sz="1400" b="1" dirty="0" err="1" smtClean="0"/>
              <a:t>ParameterType</a:t>
            </a:r>
            <a:endParaRPr lang="en-GB" sz="1400" b="1" dirty="0" smtClean="0"/>
          </a:p>
          <a:p>
            <a:pPr marL="0" indent="0">
              <a:buNone/>
            </a:pPr>
            <a:r>
              <a:rPr lang="en-GB" sz="1400" dirty="0"/>
              <a:t>Parameter definitions for the service and their values. </a:t>
            </a:r>
            <a:r>
              <a:rPr lang="en-GB" sz="1400" dirty="0" smtClean="0"/>
              <a:t>These reflect </a:t>
            </a:r>
            <a:r>
              <a:rPr lang="en-GB" sz="1400" dirty="0"/>
              <a:t>the XML schema definitions and any local </a:t>
            </a:r>
            <a:r>
              <a:rPr lang="en-GB" sz="1400" dirty="0" smtClean="0"/>
              <a:t>range restrictions</a:t>
            </a:r>
            <a:r>
              <a:rPr lang="en-GB" sz="1400" dirty="0"/>
              <a:t>.  The associated service XML schema is </a:t>
            </a:r>
            <a:r>
              <a:rPr lang="en-GB" sz="1400" dirty="0" smtClean="0"/>
              <a:t>the definitive </a:t>
            </a:r>
            <a:r>
              <a:rPr lang="en-GB" sz="1400" dirty="0"/>
              <a:t>source for and type and range definitions. If </a:t>
            </a:r>
            <a:r>
              <a:rPr lang="en-GB" sz="1400" dirty="0" smtClean="0"/>
              <a:t>a parameter </a:t>
            </a:r>
            <a:r>
              <a:rPr lang="en-GB" sz="1400" dirty="0"/>
              <a:t>of the service is not contained in this </a:t>
            </a:r>
            <a:r>
              <a:rPr lang="en-GB" sz="1400" dirty="0" smtClean="0"/>
              <a:t>service </a:t>
            </a:r>
            <a:r>
              <a:rPr lang="en-GB" sz="1400" dirty="0" smtClean="0"/>
              <a:t>Definition </a:t>
            </a:r>
            <a:r>
              <a:rPr lang="en-GB" sz="1400" dirty="0"/>
              <a:t>then it is not supported for this profile.</a:t>
            </a:r>
          </a:p>
          <a:p>
            <a:pPr marL="400050" lvl="1" indent="0">
              <a:buNone/>
            </a:pPr>
            <a:r>
              <a:rPr lang="en-GB" sz="1100" dirty="0" smtClean="0"/>
              <a:t>Attributes</a:t>
            </a:r>
            <a:r>
              <a:rPr lang="en-GB" sz="1100" dirty="0"/>
              <a:t>: name, units, modifiable, namespace, </a:t>
            </a:r>
            <a:r>
              <a:rPr lang="en-GB" sz="1100" dirty="0" smtClean="0"/>
              <a:t>type.</a:t>
            </a:r>
          </a:p>
          <a:p>
            <a:pPr marL="400050" lvl="1" indent="0">
              <a:buNone/>
            </a:pPr>
            <a:r>
              <a:rPr lang="en-GB" sz="1100" dirty="0" smtClean="0"/>
              <a:t>Elements</a:t>
            </a:r>
            <a:r>
              <a:rPr lang="en-GB" sz="1100" dirty="0"/>
              <a:t>: comment, </a:t>
            </a:r>
            <a:r>
              <a:rPr lang="en-GB" sz="1100" dirty="0" err="1"/>
              <a:t>minInclusive</a:t>
            </a:r>
            <a:r>
              <a:rPr lang="en-GB" sz="1100" dirty="0"/>
              <a:t>, </a:t>
            </a:r>
            <a:r>
              <a:rPr lang="en-GB" sz="1100" dirty="0" err="1" smtClean="0"/>
              <a:t>maxInclusive</a:t>
            </a:r>
            <a:r>
              <a:rPr lang="en-GB" sz="1100" dirty="0"/>
              <a:t>, </a:t>
            </a:r>
            <a:r>
              <a:rPr lang="en-US" sz="1100" dirty="0"/>
              <a:t>increment</a:t>
            </a:r>
            <a:r>
              <a:rPr lang="en-GB" sz="1100" dirty="0" smtClean="0"/>
              <a:t>, </a:t>
            </a:r>
            <a:r>
              <a:rPr lang="en-GB" sz="1100" dirty="0"/>
              <a:t>default</a:t>
            </a:r>
            <a:endParaRPr lang="en-GB" sz="1100" dirty="0" smtClean="0"/>
          </a:p>
          <a:p>
            <a:pPr marL="0" indent="0">
              <a:buNone/>
            </a:pPr>
            <a:r>
              <a:rPr lang="en-GB" sz="1400" b="1" dirty="0" err="1" smtClean="0"/>
              <a:t>AttributeType</a:t>
            </a:r>
            <a:endParaRPr lang="en-GB" sz="1400" b="1" dirty="0" smtClean="0"/>
          </a:p>
          <a:p>
            <a:pPr marL="0" indent="0">
              <a:buNone/>
            </a:pPr>
            <a:r>
              <a:rPr lang="en-GB" sz="1400" dirty="0"/>
              <a:t>Attributes are aspects of the service that are not specified </a:t>
            </a:r>
            <a:r>
              <a:rPr lang="en-GB" sz="1400" dirty="0" smtClean="0"/>
              <a:t>in the </a:t>
            </a:r>
            <a:r>
              <a:rPr lang="en-GB" sz="1400" dirty="0"/>
              <a:t>XML schema for the service.  The can be as detailed </a:t>
            </a:r>
            <a:r>
              <a:rPr lang="en-GB" sz="1400" dirty="0" smtClean="0"/>
              <a:t>as parameters</a:t>
            </a:r>
            <a:r>
              <a:rPr lang="en-GB" sz="1400" dirty="0"/>
              <a:t>, but are not specified in the reservation request</a:t>
            </a:r>
            <a:r>
              <a:rPr lang="en-GB" sz="1400" dirty="0" smtClean="0"/>
              <a:t>.</a:t>
            </a:r>
          </a:p>
          <a:p>
            <a:pPr marL="400050" lvl="1" indent="0">
              <a:buNone/>
            </a:pPr>
            <a:r>
              <a:rPr lang="en-GB" sz="1100" dirty="0" smtClean="0"/>
              <a:t>Attributes</a:t>
            </a:r>
            <a:r>
              <a:rPr lang="en-GB" sz="1100" dirty="0"/>
              <a:t>: name, units, namespace, </a:t>
            </a:r>
            <a:r>
              <a:rPr lang="en-GB" sz="1100" dirty="0" smtClean="0"/>
              <a:t>type  </a:t>
            </a:r>
          </a:p>
          <a:p>
            <a:pPr marL="400050" lvl="1" indent="0">
              <a:buNone/>
            </a:pPr>
            <a:r>
              <a:rPr lang="en-GB" sz="1100" dirty="0" smtClean="0"/>
              <a:t>Elements</a:t>
            </a:r>
            <a:r>
              <a:rPr lang="en-GB" sz="1100" dirty="0"/>
              <a:t>: comment, </a:t>
            </a:r>
            <a:r>
              <a:rPr lang="en-GB" sz="1100" dirty="0" err="1"/>
              <a:t>minInclusive</a:t>
            </a:r>
            <a:r>
              <a:rPr lang="en-GB" sz="1100" dirty="0"/>
              <a:t>, </a:t>
            </a:r>
            <a:r>
              <a:rPr lang="en-GB" sz="1100" dirty="0" err="1" smtClean="0"/>
              <a:t>maxInclusive</a:t>
            </a:r>
            <a:r>
              <a:rPr lang="en-GB" sz="1100" dirty="0"/>
              <a:t>, </a:t>
            </a:r>
            <a:r>
              <a:rPr lang="en-US" sz="1100" dirty="0"/>
              <a:t>increment</a:t>
            </a:r>
            <a:r>
              <a:rPr lang="en-GB" sz="1100" dirty="0" smtClean="0"/>
              <a:t>, default</a:t>
            </a:r>
          </a:p>
          <a:p>
            <a:pPr marL="0" indent="0">
              <a:buNone/>
            </a:pPr>
            <a:r>
              <a:rPr lang="en-GB" sz="1400" b="1" dirty="0" err="1" smtClean="0"/>
              <a:t>ErrorType</a:t>
            </a:r>
            <a:endParaRPr lang="en-GB" sz="1400" b="1" dirty="0" smtClean="0"/>
          </a:p>
          <a:p>
            <a:pPr marL="0" indent="0">
              <a:buNone/>
            </a:pPr>
            <a:r>
              <a:rPr lang="en-GB" sz="1400" dirty="0"/>
              <a:t>Models an error defined for this service.</a:t>
            </a:r>
            <a:endParaRPr lang="en-GB" sz="1400" dirty="0" smtClean="0"/>
          </a:p>
          <a:p>
            <a:pPr marL="400050" lvl="1" indent="0">
              <a:buNone/>
            </a:pPr>
            <a:r>
              <a:rPr lang="en-GB" sz="1100" dirty="0" smtClean="0"/>
              <a:t>Attributes</a:t>
            </a:r>
            <a:r>
              <a:rPr lang="en-GB" sz="1100" dirty="0"/>
              <a:t>: id, </a:t>
            </a:r>
            <a:r>
              <a:rPr lang="en-GB" sz="1100" dirty="0" smtClean="0"/>
              <a:t>text      </a:t>
            </a:r>
          </a:p>
          <a:p>
            <a:pPr marL="400050" lvl="1" indent="0">
              <a:buNone/>
            </a:pPr>
            <a:r>
              <a:rPr lang="en-GB" sz="1100" dirty="0" smtClean="0"/>
              <a:t>Elements</a:t>
            </a:r>
            <a:r>
              <a:rPr lang="en-GB" sz="1100" dirty="0"/>
              <a:t>: </a:t>
            </a:r>
            <a:r>
              <a:rPr lang="en-GB" sz="1100" dirty="0" smtClean="0"/>
              <a:t>comment</a:t>
            </a:r>
          </a:p>
        </p:txBody>
      </p:sp>
    </p:spTree>
    <p:extLst>
      <p:ext uri="{BB962C8B-B14F-4D97-AF65-F5344CB8AC3E}">
        <p14:creationId xmlns:p14="http://schemas.microsoft.com/office/powerpoint/2010/main" val="2726376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29" y="152400"/>
            <a:ext cx="8229600" cy="592222"/>
          </a:xfrm>
        </p:spPr>
        <p:txBody>
          <a:bodyPr>
            <a:normAutofit/>
          </a:bodyPr>
          <a:lstStyle/>
          <a:p>
            <a:r>
              <a:rPr lang="en-GB" sz="3200" dirty="0"/>
              <a:t>NSI s</a:t>
            </a:r>
            <a:r>
              <a:rPr lang="en-GB" sz="3200" dirty="0" smtClean="0"/>
              <a:t>ervice specific schema: Point2Point</a:t>
            </a:r>
            <a:endParaRPr lang="en-GB" sz="3200" dirty="0"/>
          </a:p>
        </p:txBody>
      </p:sp>
      <p:sp>
        <p:nvSpPr>
          <p:cNvPr id="48" name="Content Placeholder 2"/>
          <p:cNvSpPr txBox="1">
            <a:spLocks/>
          </p:cNvSpPr>
          <p:nvPr/>
        </p:nvSpPr>
        <p:spPr>
          <a:xfrm>
            <a:off x="533400" y="1143000"/>
            <a:ext cx="4206323" cy="505546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t>This is an XML schema document describing the OGF NSI </a:t>
            </a:r>
            <a:r>
              <a:rPr lang="en-GB" sz="1600" dirty="0" smtClean="0"/>
              <a:t>point-to-point </a:t>
            </a:r>
            <a:r>
              <a:rPr lang="en-GB" sz="1600" dirty="0"/>
              <a:t>service types</a:t>
            </a:r>
            <a:r>
              <a:rPr lang="en-GB" sz="1600" dirty="0" smtClean="0"/>
              <a:t>. </a:t>
            </a:r>
          </a:p>
          <a:p>
            <a:pPr marL="0" indent="0">
              <a:buNone/>
            </a:pPr>
            <a:r>
              <a:rPr lang="en-GB" sz="1600" dirty="0" smtClean="0"/>
              <a:t>Examples of  Poin2Point Schema</a:t>
            </a:r>
            <a:endParaRPr lang="en-GB" sz="1600" dirty="0" smtClean="0"/>
          </a:p>
          <a:p>
            <a:pPr marL="0" indent="0">
              <a:buNone/>
            </a:pPr>
            <a:endParaRPr lang="en-GB" sz="1600" dirty="0" smtClean="0"/>
          </a:p>
          <a:p>
            <a:pPr marL="0" indent="0">
              <a:buNone/>
            </a:pPr>
            <a:r>
              <a:rPr lang="en-GB" sz="1600" b="1" dirty="0" smtClean="0"/>
              <a:t>P2PServiceBaseType (P2PS)</a:t>
            </a:r>
          </a:p>
          <a:p>
            <a:pPr marL="0" indent="0">
              <a:buNone/>
            </a:pPr>
            <a:r>
              <a:rPr lang="en-GB" sz="1400" dirty="0"/>
              <a:t>Type defining a generic point-to-point service specification.   At the moment this type supports a unidirectional or symmetric  bidirectional </a:t>
            </a:r>
            <a:r>
              <a:rPr lang="en-GB" sz="1400" dirty="0" smtClean="0"/>
              <a:t>service.</a:t>
            </a:r>
          </a:p>
          <a:p>
            <a:pPr marL="400050" lvl="1" indent="0">
              <a:buNone/>
            </a:pPr>
            <a:r>
              <a:rPr lang="en-GB" sz="1300" dirty="0" smtClean="0"/>
              <a:t>Elements</a:t>
            </a:r>
            <a:r>
              <a:rPr lang="en-GB" sz="1300" dirty="0"/>
              <a:t>:  capacity, directionality, </a:t>
            </a:r>
            <a:r>
              <a:rPr lang="en-GB" sz="1300" dirty="0" err="1" smtClean="0"/>
              <a:t>symmetricPath</a:t>
            </a:r>
            <a:r>
              <a:rPr lang="en-GB" sz="1300" dirty="0"/>
              <a:t>, </a:t>
            </a:r>
            <a:r>
              <a:rPr lang="en-GB" sz="1300" dirty="0" err="1" smtClean="0"/>
              <a:t>sourceSTP</a:t>
            </a:r>
            <a:r>
              <a:rPr lang="en-GB" sz="1300" dirty="0"/>
              <a:t>, </a:t>
            </a:r>
            <a:r>
              <a:rPr lang="en-GB" sz="1300" dirty="0" err="1" smtClean="0"/>
              <a:t>destSTP</a:t>
            </a:r>
            <a:r>
              <a:rPr lang="en-GB" sz="1300" dirty="0"/>
              <a:t>, </a:t>
            </a:r>
            <a:r>
              <a:rPr lang="en-GB" sz="1300" dirty="0" err="1" smtClean="0"/>
              <a:t>ero</a:t>
            </a:r>
            <a:endParaRPr lang="en-GB" sz="1300" dirty="0" smtClean="0"/>
          </a:p>
          <a:p>
            <a:pPr marL="0" indent="0">
              <a:buNone/>
            </a:pPr>
            <a:endParaRPr lang="en-GB" sz="1400" dirty="0"/>
          </a:p>
          <a:p>
            <a:pPr marL="0" indent="0">
              <a:buNone/>
            </a:pPr>
            <a:r>
              <a:rPr lang="en-GB" sz="1600" b="1" dirty="0" err="1" smtClean="0"/>
              <a:t>EthernetBaseType</a:t>
            </a:r>
            <a:r>
              <a:rPr lang="en-GB" sz="1600" b="1" dirty="0" smtClean="0"/>
              <a:t> (EVS)</a:t>
            </a:r>
          </a:p>
          <a:p>
            <a:pPr marL="0" indent="0">
              <a:buNone/>
            </a:pPr>
            <a:r>
              <a:rPr lang="en-GB" sz="1600" dirty="0" smtClean="0"/>
              <a:t>Point</a:t>
            </a:r>
            <a:r>
              <a:rPr lang="en-GB" sz="1600" dirty="0"/>
              <a:t>-to-Point Ethernet service definition</a:t>
            </a:r>
            <a:r>
              <a:rPr lang="en-GB" sz="1600" dirty="0" smtClean="0"/>
              <a:t>.</a:t>
            </a:r>
            <a:endParaRPr lang="en-GB" sz="1400" dirty="0" smtClean="0"/>
          </a:p>
          <a:p>
            <a:pPr marL="400050" lvl="1" indent="0">
              <a:buNone/>
            </a:pPr>
            <a:r>
              <a:rPr lang="en-GB" sz="1200" dirty="0" smtClean="0"/>
              <a:t>Elements</a:t>
            </a:r>
            <a:r>
              <a:rPr lang="en-GB" sz="1200" dirty="0"/>
              <a:t>: capacity, directionality, </a:t>
            </a:r>
            <a:r>
              <a:rPr lang="en-GB" sz="1200" dirty="0" err="1" smtClean="0"/>
              <a:t>symmetricPath</a:t>
            </a:r>
            <a:r>
              <a:rPr lang="en-GB" sz="1200" dirty="0" smtClean="0"/>
              <a:t>, </a:t>
            </a:r>
            <a:r>
              <a:rPr lang="en-GB" sz="1200" dirty="0" err="1" smtClean="0"/>
              <a:t>sourceSTP</a:t>
            </a:r>
            <a:r>
              <a:rPr lang="en-GB" sz="1200" dirty="0"/>
              <a:t>, </a:t>
            </a:r>
            <a:r>
              <a:rPr lang="en-GB" sz="1200" dirty="0" err="1" smtClean="0"/>
              <a:t>destSTP</a:t>
            </a:r>
            <a:r>
              <a:rPr lang="en-GB" sz="1200" dirty="0"/>
              <a:t>, </a:t>
            </a:r>
            <a:r>
              <a:rPr lang="en-GB" sz="1200" dirty="0" err="1" smtClean="0"/>
              <a:t>ero</a:t>
            </a:r>
            <a:r>
              <a:rPr lang="en-GB" sz="1200" dirty="0"/>
              <a:t>, </a:t>
            </a:r>
            <a:r>
              <a:rPr lang="en-GB" sz="1200" dirty="0" err="1" smtClean="0"/>
              <a:t>mtu</a:t>
            </a:r>
            <a:r>
              <a:rPr lang="en-GB" sz="1200" dirty="0"/>
              <a:t>, </a:t>
            </a:r>
            <a:r>
              <a:rPr lang="en-GB" sz="1200" dirty="0" err="1"/>
              <a:t>burstsize</a:t>
            </a:r>
            <a:r>
              <a:rPr lang="en-GB" sz="1200" dirty="0"/>
              <a:t> </a:t>
            </a:r>
            <a:endParaRPr lang="en-GB" sz="1200" dirty="0" smtClean="0"/>
          </a:p>
          <a:p>
            <a:pPr marL="0" indent="0">
              <a:buNone/>
            </a:pPr>
            <a:endParaRPr lang="en-GB" sz="1400" dirty="0" smtClean="0"/>
          </a:p>
          <a:p>
            <a:pPr marL="0" indent="0">
              <a:buNone/>
            </a:pPr>
            <a:r>
              <a:rPr lang="en-GB" sz="1600" b="1" dirty="0" err="1" smtClean="0"/>
              <a:t>EthernetVlanType</a:t>
            </a:r>
            <a:r>
              <a:rPr lang="en-GB" sz="1600" b="1" dirty="0" smtClean="0"/>
              <a:t> (EVTS)</a:t>
            </a:r>
          </a:p>
          <a:p>
            <a:pPr marL="0" indent="0">
              <a:buNone/>
            </a:pPr>
            <a:r>
              <a:rPr lang="en-GB" sz="1600" dirty="0"/>
              <a:t>Point-to-Point Ethernet VLAN service definition</a:t>
            </a:r>
            <a:r>
              <a:rPr lang="en-GB" sz="1600" dirty="0" smtClean="0"/>
              <a:t>.</a:t>
            </a:r>
            <a:endParaRPr lang="en-GB" sz="1400" dirty="0" smtClean="0"/>
          </a:p>
          <a:p>
            <a:pPr marL="400050" lvl="1" indent="0">
              <a:buNone/>
            </a:pPr>
            <a:r>
              <a:rPr lang="en-GB" sz="1200" dirty="0" smtClean="0"/>
              <a:t>Elements: </a:t>
            </a:r>
            <a:r>
              <a:rPr lang="en-GB" sz="1200" dirty="0"/>
              <a:t>capacity, directionality, </a:t>
            </a:r>
            <a:r>
              <a:rPr lang="en-GB" sz="1200" dirty="0" err="1" smtClean="0"/>
              <a:t>symmetricPath</a:t>
            </a:r>
            <a:r>
              <a:rPr lang="en-GB" sz="1200" dirty="0" smtClean="0"/>
              <a:t>, </a:t>
            </a:r>
            <a:r>
              <a:rPr lang="en-GB" sz="1200" dirty="0" err="1" smtClean="0"/>
              <a:t>sourceSTP</a:t>
            </a:r>
            <a:r>
              <a:rPr lang="en-GB" sz="1200" dirty="0"/>
              <a:t>, </a:t>
            </a:r>
            <a:r>
              <a:rPr lang="en-GB" sz="1200" dirty="0" err="1"/>
              <a:t>destSTP</a:t>
            </a:r>
            <a:r>
              <a:rPr lang="en-GB" sz="1200" dirty="0"/>
              <a:t>, </a:t>
            </a:r>
            <a:r>
              <a:rPr lang="en-GB" sz="1200" dirty="0" err="1"/>
              <a:t>ero</a:t>
            </a:r>
            <a:r>
              <a:rPr lang="en-GB" sz="1200" dirty="0"/>
              <a:t>, </a:t>
            </a:r>
            <a:r>
              <a:rPr lang="en-GB" sz="1200" dirty="0" err="1"/>
              <a:t>mtu</a:t>
            </a:r>
            <a:r>
              <a:rPr lang="en-GB" sz="1200" dirty="0"/>
              <a:t>, </a:t>
            </a:r>
            <a:r>
              <a:rPr lang="en-GB" sz="1200" dirty="0" err="1" smtClean="0"/>
              <a:t>burstsize</a:t>
            </a:r>
            <a:r>
              <a:rPr lang="en-GB" sz="1200" dirty="0" smtClean="0"/>
              <a:t>, </a:t>
            </a:r>
            <a:r>
              <a:rPr lang="en-GB" sz="1200" dirty="0" err="1" smtClean="0"/>
              <a:t>sourceVLAN</a:t>
            </a:r>
            <a:r>
              <a:rPr lang="en-GB" sz="1200" dirty="0" smtClean="0"/>
              <a:t>, </a:t>
            </a:r>
            <a:r>
              <a:rPr lang="en-GB" sz="1200" dirty="0" err="1" smtClean="0"/>
              <a:t>destVLAN</a:t>
            </a:r>
            <a:endParaRPr lang="en-GB" sz="1200" dirty="0" smtClean="0"/>
          </a:p>
          <a:p>
            <a:pPr marL="0" indent="0">
              <a:buNone/>
            </a:pPr>
            <a:endParaRPr lang="en-GB" sz="1400" dirty="0"/>
          </a:p>
        </p:txBody>
      </p:sp>
      <p:pic>
        <p:nvPicPr>
          <p:cNvPr id="5" name="Picture 4" descr="Screen Shot 2013-09-10 at 3.46.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229" y="771029"/>
            <a:ext cx="4675702" cy="5973584"/>
          </a:xfrm>
          <a:prstGeom prst="rect">
            <a:avLst/>
          </a:prstGeom>
        </p:spPr>
      </p:pic>
    </p:spTree>
    <p:extLst>
      <p:ext uri="{BB962C8B-B14F-4D97-AF65-F5344CB8AC3E}">
        <p14:creationId xmlns:p14="http://schemas.microsoft.com/office/powerpoint/2010/main" val="32606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9-10 at 10.34.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359" y="1033514"/>
            <a:ext cx="3733800" cy="1860062"/>
          </a:xfrm>
          <a:prstGeom prst="rect">
            <a:avLst/>
          </a:prstGeom>
        </p:spPr>
      </p:pic>
      <p:sp>
        <p:nvSpPr>
          <p:cNvPr id="20" name="Content Placeholder 2"/>
          <p:cNvSpPr txBox="1">
            <a:spLocks/>
          </p:cNvSpPr>
          <p:nvPr/>
        </p:nvSpPr>
        <p:spPr>
          <a:xfrm>
            <a:off x="401600" y="5843189"/>
            <a:ext cx="8305800" cy="81583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400" dirty="0" smtClean="0"/>
              <a:t>The user initiates a Connection by sending an NSI CS reserve message.  The user enters the desired values for their service into the Criteria, specifying the </a:t>
            </a:r>
            <a:r>
              <a:rPr lang="en-GB" sz="1400" dirty="0" err="1" smtClean="0"/>
              <a:t>serviceType</a:t>
            </a:r>
            <a:r>
              <a:rPr lang="en-GB" sz="1400" dirty="0" smtClean="0"/>
              <a:t>, core parameters, and service specific parameters.</a:t>
            </a:r>
          </a:p>
          <a:p>
            <a:r>
              <a:rPr lang="en-GB" sz="1400" dirty="0" smtClean="0"/>
              <a:t>The SD instance is then used to validate that the request is within scope of the service.  If the request is valid the NSA can begin scheduling the reservation.</a:t>
            </a:r>
            <a:endParaRPr lang="en-GB" sz="1400" dirty="0"/>
          </a:p>
        </p:txBody>
      </p:sp>
      <p:graphicFrame>
        <p:nvGraphicFramePr>
          <p:cNvPr id="3" name="Table 2"/>
          <p:cNvGraphicFramePr>
            <a:graphicFrameLocks noGrp="1"/>
          </p:cNvGraphicFramePr>
          <p:nvPr>
            <p:extLst>
              <p:ext uri="{D42A27DB-BD31-4B8C-83A1-F6EECF244321}">
                <p14:modId xmlns:p14="http://schemas.microsoft.com/office/powerpoint/2010/main" val="3451533192"/>
              </p:ext>
            </p:extLst>
          </p:nvPr>
        </p:nvGraphicFramePr>
        <p:xfrm>
          <a:off x="228600" y="1184365"/>
          <a:ext cx="4837172" cy="1799773"/>
        </p:xfrm>
        <a:graphic>
          <a:graphicData uri="http://schemas.openxmlformats.org/drawingml/2006/table">
            <a:tbl>
              <a:tblPr firstRow="1" firstCol="1" bandRow="1">
                <a:tableStyleId>{5C22544A-7EE6-4342-B048-85BDC9FD1C3A}</a:tableStyleId>
              </a:tblPr>
              <a:tblGrid>
                <a:gridCol w="1095209"/>
                <a:gridCol w="547604"/>
                <a:gridCol w="3194359"/>
              </a:tblGrid>
              <a:tr h="304800">
                <a:tc>
                  <a:txBody>
                    <a:bodyPr/>
                    <a:lstStyle/>
                    <a:p>
                      <a:pPr marL="71755">
                        <a:spcAft>
                          <a:spcPts val="0"/>
                        </a:spcAft>
                      </a:pPr>
                      <a:r>
                        <a:rPr lang="en-US" sz="1050" dirty="0">
                          <a:effectLst/>
                        </a:rPr>
                        <a:t>Parameter</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a:effectLst/>
                        </a:rPr>
                        <a:t>M/O</a:t>
                      </a:r>
                      <a:endParaRPr lang="en-GB" sz="120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Description</a:t>
                      </a:r>
                      <a:endParaRPr lang="en-GB" sz="1200" dirty="0">
                        <a:effectLst/>
                        <a:latin typeface="Arial"/>
                        <a:ea typeface="MS Mincho"/>
                        <a:cs typeface="Times New Roman"/>
                      </a:endParaRPr>
                    </a:p>
                  </a:txBody>
                  <a:tcPr marL="68580" marR="68580" marT="0" marB="0"/>
                </a:tc>
              </a:tr>
              <a:tr h="414873">
                <a:tc>
                  <a:txBody>
                    <a:bodyPr/>
                    <a:lstStyle/>
                    <a:p>
                      <a:pPr marL="71755">
                        <a:spcAft>
                          <a:spcPts val="0"/>
                        </a:spcAft>
                      </a:pPr>
                      <a:r>
                        <a:rPr lang="en-US" sz="1050" dirty="0">
                          <a:effectLst/>
                        </a:rPr>
                        <a:t>version</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The version number assigned by the RA to this reservation instance. </a:t>
                      </a:r>
                      <a:endParaRPr lang="en-GB" sz="1200" dirty="0">
                        <a:effectLst/>
                        <a:latin typeface="Arial"/>
                        <a:ea typeface="MS Mincho"/>
                        <a:cs typeface="Times New Roman"/>
                      </a:endParaRPr>
                    </a:p>
                  </a:txBody>
                  <a:tcPr marL="68580" marR="68580" marT="0" marB="0"/>
                </a:tc>
              </a:tr>
              <a:tr h="380030">
                <a:tc>
                  <a:txBody>
                    <a:bodyPr/>
                    <a:lstStyle/>
                    <a:p>
                      <a:pPr marL="71755">
                        <a:spcAft>
                          <a:spcPts val="0"/>
                        </a:spcAft>
                      </a:pPr>
                      <a:r>
                        <a:rPr lang="en-US" sz="1050" dirty="0">
                          <a:effectLst/>
                        </a:rPr>
                        <a:t>schedule</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Time parameters specifying the life of the service.</a:t>
                      </a:r>
                      <a:endParaRPr lang="en-GB" sz="1200" dirty="0">
                        <a:effectLst/>
                        <a:latin typeface="Arial"/>
                        <a:ea typeface="MS Mincho"/>
                        <a:cs typeface="Times New Roman"/>
                      </a:endParaRPr>
                    </a:p>
                  </a:txBody>
                  <a:tcPr marL="68580" marR="68580" marT="0" marB="0"/>
                </a:tc>
              </a:tr>
              <a:tr h="380030">
                <a:tc>
                  <a:txBody>
                    <a:bodyPr/>
                    <a:lstStyle/>
                    <a:p>
                      <a:pPr marL="71755">
                        <a:spcAft>
                          <a:spcPts val="0"/>
                        </a:spcAft>
                      </a:pPr>
                      <a:r>
                        <a:rPr lang="en-GB" sz="1050" dirty="0" err="1" smtClean="0">
                          <a:effectLst/>
                          <a:latin typeface="+mn-lt"/>
                          <a:ea typeface="MS Mincho"/>
                          <a:cs typeface="Times New Roman"/>
                        </a:rPr>
                        <a:t>serviceType</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 string</a:t>
                      </a:r>
                      <a:r>
                        <a:rPr lang="en-GB" sz="1050" baseline="0" dirty="0" smtClean="0">
                          <a:effectLst/>
                          <a:latin typeface="+mn-lt"/>
                          <a:ea typeface="MS Mincho"/>
                          <a:cs typeface="Times New Roman"/>
                        </a:rPr>
                        <a:t> representing the offered service that maps to the service definition.</a:t>
                      </a:r>
                      <a:endParaRPr lang="en-GB" sz="1050" dirty="0">
                        <a:effectLst/>
                        <a:latin typeface="+mn-lt"/>
                        <a:ea typeface="MS Mincho"/>
                        <a:cs typeface="Times New Roman"/>
                      </a:endParaRPr>
                    </a:p>
                  </a:txBody>
                  <a:tcPr marL="68580" marR="68580" marT="0" marB="0"/>
                </a:tc>
              </a:tr>
              <a:tr h="231502">
                <a:tc>
                  <a:txBody>
                    <a:bodyPr/>
                    <a:lstStyle/>
                    <a:p>
                      <a:pPr marL="71755">
                        <a:spcAft>
                          <a:spcPts val="0"/>
                        </a:spcAft>
                      </a:pPr>
                      <a:r>
                        <a:rPr lang="en-GB" sz="1050" dirty="0" smtClean="0">
                          <a:effectLst/>
                          <a:latin typeface="+mn-lt"/>
                          <a:ea typeface="MS Mincho"/>
                          <a:cs typeface="Times New Roman"/>
                        </a:rPr>
                        <a:t>other</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Carries the service</a:t>
                      </a:r>
                      <a:r>
                        <a:rPr lang="en-GB" sz="1050" baseline="0" dirty="0" smtClean="0">
                          <a:effectLst/>
                          <a:latin typeface="+mn-lt"/>
                          <a:ea typeface="MS Mincho"/>
                          <a:cs typeface="Times New Roman"/>
                        </a:rPr>
                        <a:t> specific elements as specified by </a:t>
                      </a:r>
                      <a:r>
                        <a:rPr lang="en-GB" sz="1050" baseline="0" dirty="0" err="1" smtClean="0">
                          <a:effectLst/>
                          <a:latin typeface="+mn-lt"/>
                          <a:ea typeface="MS Mincho"/>
                          <a:cs typeface="Times New Roman"/>
                        </a:rPr>
                        <a:t>serviceType</a:t>
                      </a:r>
                      <a:r>
                        <a:rPr lang="en-GB" sz="1050" baseline="0" dirty="0" smtClean="0">
                          <a:effectLst/>
                          <a:latin typeface="+mn-lt"/>
                          <a:ea typeface="MS Mincho"/>
                          <a:cs typeface="Times New Roman"/>
                        </a:rPr>
                        <a:t>.</a:t>
                      </a:r>
                      <a:endParaRPr lang="en-GB" sz="1050" dirty="0">
                        <a:effectLst/>
                        <a:latin typeface="+mn-lt"/>
                        <a:ea typeface="MS Mincho"/>
                        <a:cs typeface="Times New Roman"/>
                      </a:endParaRPr>
                    </a:p>
                  </a:txBody>
                  <a:tcPr marL="68580" marR="68580" marT="0" marB="0"/>
                </a:tc>
              </a:tr>
            </a:tbl>
          </a:graphicData>
        </a:graphic>
      </p:graphicFrame>
      <p:sp>
        <p:nvSpPr>
          <p:cNvPr id="2" name="Title 1"/>
          <p:cNvSpPr>
            <a:spLocks noGrp="1"/>
          </p:cNvSpPr>
          <p:nvPr>
            <p:ph type="title"/>
          </p:nvPr>
        </p:nvSpPr>
        <p:spPr>
          <a:xfrm>
            <a:off x="839090" y="228600"/>
            <a:ext cx="7461096" cy="592222"/>
          </a:xfrm>
        </p:spPr>
        <p:txBody>
          <a:bodyPr>
            <a:normAutofit fontScale="90000"/>
          </a:bodyPr>
          <a:lstStyle/>
          <a:p>
            <a:r>
              <a:rPr lang="en-GB" sz="3200" dirty="0" smtClean="0"/>
              <a:t>NSI Connection request: Simple point-to-point</a:t>
            </a:r>
            <a:endParaRPr lang="en-GB" sz="3200" dirty="0"/>
          </a:p>
        </p:txBody>
      </p:sp>
      <p:graphicFrame>
        <p:nvGraphicFramePr>
          <p:cNvPr id="9" name="Table 8"/>
          <p:cNvGraphicFramePr>
            <a:graphicFrameLocks noGrp="1"/>
          </p:cNvGraphicFramePr>
          <p:nvPr>
            <p:extLst>
              <p:ext uri="{D42A27DB-BD31-4B8C-83A1-F6EECF244321}">
                <p14:modId xmlns:p14="http://schemas.microsoft.com/office/powerpoint/2010/main" val="1978873564"/>
              </p:ext>
            </p:extLst>
          </p:nvPr>
        </p:nvGraphicFramePr>
        <p:xfrm>
          <a:off x="228600" y="3465413"/>
          <a:ext cx="4837172" cy="2200194"/>
        </p:xfrm>
        <a:graphic>
          <a:graphicData uri="http://schemas.openxmlformats.org/drawingml/2006/table">
            <a:tbl>
              <a:tblPr firstRow="1" firstCol="1" bandRow="1">
                <a:tableStyleId>{5C22544A-7EE6-4342-B048-85BDC9FD1C3A}</a:tableStyleId>
              </a:tblPr>
              <a:tblGrid>
                <a:gridCol w="1095209"/>
                <a:gridCol w="547604"/>
                <a:gridCol w="3194359"/>
              </a:tblGrid>
              <a:tr h="204458">
                <a:tc>
                  <a:txBody>
                    <a:bodyPr/>
                    <a:lstStyle/>
                    <a:p>
                      <a:pPr marL="71755">
                        <a:spcAft>
                          <a:spcPts val="0"/>
                        </a:spcAft>
                      </a:pPr>
                      <a:r>
                        <a:rPr lang="en-US" sz="1050" dirty="0">
                          <a:effectLst/>
                        </a:rPr>
                        <a:t>Parameter</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a:effectLst/>
                        </a:rPr>
                        <a:t>M/O</a:t>
                      </a:r>
                      <a:endParaRPr lang="en-GB" sz="120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Description</a:t>
                      </a:r>
                      <a:endParaRPr lang="en-GB" sz="1200" dirty="0">
                        <a:effectLst/>
                        <a:latin typeface="Arial"/>
                        <a:ea typeface="MS Mincho"/>
                        <a:cs typeface="Times New Roman"/>
                      </a:endParaRPr>
                    </a:p>
                  </a:txBody>
                  <a:tcPr marL="68580" marR="68580" marT="0" marB="0"/>
                </a:tc>
              </a:tr>
              <a:tr h="252741">
                <a:tc>
                  <a:txBody>
                    <a:bodyPr/>
                    <a:lstStyle/>
                    <a:p>
                      <a:pPr marL="71755">
                        <a:spcAft>
                          <a:spcPts val="0"/>
                        </a:spcAft>
                      </a:pPr>
                      <a:r>
                        <a:rPr lang="en-US" sz="1050" dirty="0" smtClean="0">
                          <a:effectLst/>
                        </a:rPr>
                        <a:t>capacity</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smtClean="0">
                          <a:effectLst/>
                          <a:latin typeface="+mn-lt"/>
                        </a:rPr>
                        <a:t>Capacity </a:t>
                      </a:r>
                      <a:r>
                        <a:rPr lang="en-US" sz="1050" dirty="0">
                          <a:effectLst/>
                          <a:latin typeface="+mn-lt"/>
                        </a:rPr>
                        <a:t>of the service </a:t>
                      </a:r>
                      <a:r>
                        <a:rPr lang="en-US" sz="1050" dirty="0" smtClean="0">
                          <a:effectLst/>
                          <a:latin typeface="+mn-lt"/>
                        </a:rPr>
                        <a:t>(units</a:t>
                      </a:r>
                      <a:r>
                        <a:rPr lang="en-US" sz="1050" baseline="0" dirty="0" smtClean="0">
                          <a:effectLst/>
                          <a:latin typeface="+mn-lt"/>
                        </a:rPr>
                        <a:t> specified in SD)</a:t>
                      </a:r>
                      <a:r>
                        <a:rPr lang="en-US" sz="1050" dirty="0" smtClean="0">
                          <a:effectLst/>
                          <a:latin typeface="+mn-lt"/>
                        </a:rPr>
                        <a:t>.</a:t>
                      </a:r>
                      <a:endParaRPr lang="en-GB" sz="1050" dirty="0">
                        <a:effectLst/>
                        <a:latin typeface="+mn-lt"/>
                        <a:ea typeface="MS Mincho"/>
                        <a:cs typeface="Times New Roman"/>
                      </a:endParaRPr>
                    </a:p>
                  </a:txBody>
                  <a:tcPr marL="68580" marR="68580" marT="0" marB="0"/>
                </a:tc>
              </a:tr>
              <a:tr h="228600">
                <a:tc>
                  <a:txBody>
                    <a:bodyPr/>
                    <a:lstStyle/>
                    <a:p>
                      <a:pPr marL="71755">
                        <a:spcAft>
                          <a:spcPts val="0"/>
                        </a:spcAft>
                      </a:pPr>
                      <a:r>
                        <a:rPr lang="en-US" sz="1050" dirty="0" smtClean="0">
                          <a:effectLst/>
                          <a:latin typeface="+mn-lt"/>
                          <a:ea typeface="+mn-ea"/>
                          <a:cs typeface="+mn-cs"/>
                        </a:rPr>
                        <a:t>directionality</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The (</a:t>
                      </a:r>
                      <a:r>
                        <a:rPr lang="en-GB" sz="1050" dirty="0" err="1" smtClean="0">
                          <a:effectLst/>
                          <a:latin typeface="+mn-lt"/>
                          <a:ea typeface="MS Mincho"/>
                          <a:cs typeface="Times New Roman"/>
                        </a:rPr>
                        <a:t>uni</a:t>
                      </a:r>
                      <a:r>
                        <a:rPr lang="en-GB" sz="1050" dirty="0" smtClean="0">
                          <a:effectLst/>
                          <a:latin typeface="+mn-lt"/>
                          <a:ea typeface="MS Mincho"/>
                          <a:cs typeface="Times New Roman"/>
                        </a:rPr>
                        <a:t> or bi) directionality of the service.</a:t>
                      </a:r>
                      <a:endParaRPr lang="en-GB" sz="1050" dirty="0">
                        <a:effectLst/>
                        <a:latin typeface="+mn-lt"/>
                        <a:ea typeface="MS Mincho"/>
                        <a:cs typeface="Times New Roman"/>
                      </a:endParaRPr>
                    </a:p>
                  </a:txBody>
                  <a:tcPr marL="68580" marR="68580" marT="0" marB="0"/>
                </a:tc>
              </a:tr>
              <a:tr h="304800">
                <a:tc>
                  <a:txBody>
                    <a:bodyPr/>
                    <a:lstStyle/>
                    <a:p>
                      <a:pPr marL="71755">
                        <a:spcAft>
                          <a:spcPts val="0"/>
                        </a:spcAft>
                      </a:pPr>
                      <a:r>
                        <a:rPr lang="en-GB" sz="1050" dirty="0" err="1" smtClean="0">
                          <a:effectLst/>
                          <a:latin typeface="+mn-lt"/>
                          <a:ea typeface="MS Mincho"/>
                          <a:cs typeface="Times New Roman"/>
                        </a:rPr>
                        <a:t>symmetricPath</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An indication that both directions of a</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bidirectional circuit must fallow the same path.  Only</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applicable when directionality is "Bidirectional".  If not</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specified then value is assumed to be false.</a:t>
                      </a:r>
                      <a:endParaRPr lang="en-GB" sz="1050" dirty="0">
                        <a:effectLst/>
                        <a:latin typeface="+mn-lt"/>
                        <a:ea typeface="MS Mincho"/>
                        <a:cs typeface="Times New Roman"/>
                      </a:endParaRPr>
                    </a:p>
                  </a:txBody>
                  <a:tcPr marL="68580" marR="68580" marT="0" marB="0"/>
                </a:tc>
              </a:tr>
              <a:tr h="394255">
                <a:tc>
                  <a:txBody>
                    <a:bodyPr/>
                    <a:lstStyle/>
                    <a:p>
                      <a:pPr marL="71755">
                        <a:spcAft>
                          <a:spcPts val="0"/>
                        </a:spcAft>
                      </a:pPr>
                      <a:r>
                        <a:rPr lang="en-US" sz="1050" dirty="0" err="1" smtClean="0">
                          <a:effectLst/>
                          <a:latin typeface="+mn-lt"/>
                        </a:rPr>
                        <a:t>sourceSTP</a:t>
                      </a:r>
                      <a:r>
                        <a:rPr lang="en-US" sz="1050" dirty="0" smtClean="0">
                          <a:effectLst/>
                          <a:latin typeface="+mn-lt"/>
                        </a:rPr>
                        <a:t> &amp;</a:t>
                      </a:r>
                    </a:p>
                    <a:p>
                      <a:pPr marL="71755">
                        <a:spcAft>
                          <a:spcPts val="0"/>
                        </a:spcAft>
                      </a:pPr>
                      <a:r>
                        <a:rPr lang="en-US" sz="1050" dirty="0" err="1" smtClean="0">
                          <a:effectLst/>
                          <a:latin typeface="+mn-lt"/>
                          <a:ea typeface="MS Mincho"/>
                          <a:cs typeface="Times New Roman"/>
                        </a:rPr>
                        <a:t>destSTP</a:t>
                      </a:r>
                      <a:endParaRPr lang="en-GB" sz="1200" dirty="0">
                        <a:effectLst/>
                        <a:latin typeface="+mn-lt"/>
                        <a:ea typeface="MS Mincho"/>
                        <a:cs typeface="Times New Roman"/>
                      </a:endParaRPr>
                    </a:p>
                  </a:txBody>
                  <a:tcPr marL="68580" marR="68580" marT="0" marB="0"/>
                </a:tc>
                <a:tc>
                  <a:txBody>
                    <a:bodyPr/>
                    <a:lstStyle/>
                    <a:p>
                      <a:pPr marL="71755" algn="ctr">
                        <a:spcAft>
                          <a:spcPts val="0"/>
                        </a:spcAft>
                      </a:pPr>
                      <a:r>
                        <a:rPr lang="en-US" sz="1050" dirty="0">
                          <a:effectLst/>
                          <a:latin typeface="+mn-lt"/>
                        </a:rPr>
                        <a:t>M</a:t>
                      </a:r>
                      <a:endParaRPr lang="en-GB" sz="1200" dirty="0">
                        <a:effectLst/>
                        <a:latin typeface="+mn-lt"/>
                        <a:ea typeface="MS Mincho"/>
                        <a:cs typeface="Times New Roman"/>
                      </a:endParaRPr>
                    </a:p>
                  </a:txBody>
                  <a:tcPr marL="68580" marR="68580" marT="0" marB="0"/>
                </a:tc>
                <a:tc>
                  <a:txBody>
                    <a:bodyPr/>
                    <a:lstStyle/>
                    <a:p>
                      <a:pPr marL="71755">
                        <a:spcAft>
                          <a:spcPts val="0"/>
                        </a:spcAft>
                      </a:pPr>
                      <a:r>
                        <a:rPr lang="en-US" sz="1050" dirty="0">
                          <a:effectLst/>
                          <a:latin typeface="+mn-lt"/>
                        </a:rPr>
                        <a:t>The source and destination end points of the service. </a:t>
                      </a:r>
                      <a:endParaRPr lang="en-GB" sz="1050" dirty="0">
                        <a:effectLst/>
                        <a:latin typeface="+mn-lt"/>
                        <a:ea typeface="MS Mincho"/>
                        <a:cs typeface="Times New Roman"/>
                      </a:endParaRPr>
                    </a:p>
                  </a:txBody>
                  <a:tcPr marL="68580" marR="68580" marT="0" marB="0"/>
                </a:tc>
              </a:tr>
              <a:tr h="382383">
                <a:tc>
                  <a:txBody>
                    <a:bodyPr/>
                    <a:lstStyle/>
                    <a:p>
                      <a:pPr marL="71755">
                        <a:spcAft>
                          <a:spcPts val="0"/>
                        </a:spcAft>
                      </a:pPr>
                      <a:r>
                        <a:rPr lang="en-GB" sz="1050" dirty="0" err="1" smtClean="0">
                          <a:effectLst/>
                          <a:latin typeface="+mn-lt"/>
                          <a:ea typeface="MS Mincho"/>
                          <a:cs typeface="Times New Roman"/>
                        </a:rPr>
                        <a:t>ero</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O</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 hop-by-hop ordered list of STP from </a:t>
                      </a:r>
                      <a:r>
                        <a:rPr lang="en-GB" sz="1050" dirty="0" err="1" smtClean="0">
                          <a:effectLst/>
                          <a:latin typeface="+mn-lt"/>
                          <a:ea typeface="MS Mincho"/>
                          <a:cs typeface="Times New Roman"/>
                        </a:rPr>
                        <a:t>sourceSTP</a:t>
                      </a:r>
                      <a:r>
                        <a:rPr lang="en-GB" sz="1050" dirty="0" smtClean="0">
                          <a:effectLst/>
                          <a:latin typeface="+mn-lt"/>
                          <a:ea typeface="MS Mincho"/>
                          <a:cs typeface="Times New Roman"/>
                        </a:rPr>
                        <a:t> to</a:t>
                      </a:r>
                      <a:r>
                        <a:rPr lang="en-GB" sz="1050" baseline="0" dirty="0" smtClean="0">
                          <a:effectLst/>
                          <a:latin typeface="+mn-lt"/>
                          <a:ea typeface="MS Mincho"/>
                          <a:cs typeface="Times New Roman"/>
                        </a:rPr>
                        <a:t> </a:t>
                      </a:r>
                      <a:r>
                        <a:rPr lang="en-GB" sz="1050" dirty="0" err="1" smtClean="0">
                          <a:effectLst/>
                          <a:latin typeface="+mn-lt"/>
                          <a:ea typeface="MS Mincho"/>
                          <a:cs typeface="Times New Roman"/>
                        </a:rPr>
                        <a:t>destSTP</a:t>
                      </a:r>
                      <a:r>
                        <a:rPr lang="en-GB" sz="1050" dirty="0" smtClean="0">
                          <a:effectLst/>
                          <a:latin typeface="+mn-lt"/>
                          <a:ea typeface="MS Mincho"/>
                          <a:cs typeface="Times New Roman"/>
                        </a:rPr>
                        <a:t> representing a path that the connection must follow.</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This list does not include </a:t>
                      </a:r>
                      <a:r>
                        <a:rPr lang="en-GB" sz="1050" dirty="0" err="1" smtClean="0">
                          <a:effectLst/>
                          <a:latin typeface="+mn-lt"/>
                          <a:ea typeface="MS Mincho"/>
                          <a:cs typeface="Times New Roman"/>
                        </a:rPr>
                        <a:t>sourceSTP</a:t>
                      </a:r>
                      <a:r>
                        <a:rPr lang="en-GB" sz="1050" dirty="0" smtClean="0">
                          <a:effectLst/>
                          <a:latin typeface="+mn-lt"/>
                          <a:ea typeface="MS Mincho"/>
                          <a:cs typeface="Times New Roman"/>
                        </a:rPr>
                        <a:t> or </a:t>
                      </a:r>
                      <a:r>
                        <a:rPr lang="en-GB" sz="1050" dirty="0" err="1" smtClean="0">
                          <a:effectLst/>
                          <a:latin typeface="+mn-lt"/>
                          <a:ea typeface="MS Mincho"/>
                          <a:cs typeface="Times New Roman"/>
                        </a:rPr>
                        <a:t>destSTP</a:t>
                      </a:r>
                      <a:r>
                        <a:rPr lang="en-GB" sz="1050" dirty="0" smtClean="0">
                          <a:effectLst/>
                          <a:latin typeface="+mn-lt"/>
                          <a:ea typeface="MS Mincho"/>
                          <a:cs typeface="Times New Roman"/>
                        </a:rPr>
                        <a:t>.</a:t>
                      </a:r>
                      <a:endParaRPr lang="en-GB" sz="1050" dirty="0">
                        <a:effectLst/>
                        <a:latin typeface="+mn-lt"/>
                        <a:ea typeface="MS Mincho"/>
                        <a:cs typeface="Times New Roman"/>
                      </a:endParaRPr>
                    </a:p>
                  </a:txBody>
                  <a:tcPr marL="68580" marR="68580" marT="0" marB="0"/>
                </a:tc>
              </a:tr>
            </a:tbl>
          </a:graphicData>
        </a:graphic>
      </p:graphicFrame>
      <p:sp>
        <p:nvSpPr>
          <p:cNvPr id="7" name="TextBox 6"/>
          <p:cNvSpPr txBox="1"/>
          <p:nvPr/>
        </p:nvSpPr>
        <p:spPr>
          <a:xfrm>
            <a:off x="223802" y="880646"/>
            <a:ext cx="1909798" cy="338554"/>
          </a:xfrm>
          <a:prstGeom prst="rect">
            <a:avLst/>
          </a:prstGeom>
          <a:noFill/>
        </p:spPr>
        <p:txBody>
          <a:bodyPr wrap="none" rtlCol="0">
            <a:spAutoFit/>
          </a:bodyPr>
          <a:lstStyle/>
          <a:p>
            <a:r>
              <a:rPr lang="en-US" sz="1600" dirty="0" smtClean="0"/>
              <a:t>NSI Core Parameters</a:t>
            </a:r>
            <a:endParaRPr lang="en-US" sz="1600" dirty="0"/>
          </a:p>
        </p:txBody>
      </p:sp>
      <p:sp>
        <p:nvSpPr>
          <p:cNvPr id="11" name="TextBox 10"/>
          <p:cNvSpPr txBox="1"/>
          <p:nvPr/>
        </p:nvSpPr>
        <p:spPr>
          <a:xfrm>
            <a:off x="228600" y="3090446"/>
            <a:ext cx="2470047" cy="338554"/>
          </a:xfrm>
          <a:prstGeom prst="rect">
            <a:avLst/>
          </a:prstGeom>
          <a:noFill/>
        </p:spPr>
        <p:txBody>
          <a:bodyPr wrap="none" rtlCol="0">
            <a:spAutoFit/>
          </a:bodyPr>
          <a:lstStyle/>
          <a:p>
            <a:r>
              <a:rPr lang="en-US" sz="1600" dirty="0" smtClean="0"/>
              <a:t>Service Specific Parameters</a:t>
            </a:r>
            <a:endParaRPr lang="en-US" sz="1600" dirty="0"/>
          </a:p>
        </p:txBody>
      </p:sp>
      <p:pic>
        <p:nvPicPr>
          <p:cNvPr id="8" name="Picture 7" descr="Screen Shot 2013-09-10 at 3.4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901" y="3061432"/>
            <a:ext cx="3714099" cy="2640982"/>
          </a:xfrm>
          <a:prstGeom prst="rect">
            <a:avLst/>
          </a:prstGeom>
        </p:spPr>
      </p:pic>
    </p:spTree>
    <p:extLst>
      <p:ext uri="{BB962C8B-B14F-4D97-AF65-F5344CB8AC3E}">
        <p14:creationId xmlns:p14="http://schemas.microsoft.com/office/powerpoint/2010/main" val="4136391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0 at 10.34.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3733800" cy="1860062"/>
          </a:xfrm>
          <a:prstGeom prst="rect">
            <a:avLst/>
          </a:prstGeom>
        </p:spPr>
      </p:pic>
      <p:sp>
        <p:nvSpPr>
          <p:cNvPr id="7" name="Title 1"/>
          <p:cNvSpPr>
            <a:spLocks noGrp="1"/>
          </p:cNvSpPr>
          <p:nvPr>
            <p:ph type="title"/>
          </p:nvPr>
        </p:nvSpPr>
        <p:spPr>
          <a:xfrm>
            <a:off x="1600200" y="228600"/>
            <a:ext cx="6172200" cy="592222"/>
          </a:xfrm>
        </p:spPr>
        <p:txBody>
          <a:bodyPr>
            <a:normAutofit/>
          </a:bodyPr>
          <a:lstStyle/>
          <a:p>
            <a:r>
              <a:rPr lang="en-GB" sz="3200" dirty="0" smtClean="0"/>
              <a:t>Creating an NSI Connection request</a:t>
            </a:r>
            <a:endParaRPr lang="en-GB" sz="3200" dirty="0"/>
          </a:p>
        </p:txBody>
      </p:sp>
      <p:sp>
        <p:nvSpPr>
          <p:cNvPr id="8" name="Content Placeholder 2"/>
          <p:cNvSpPr txBox="1">
            <a:spLocks/>
          </p:cNvSpPr>
          <p:nvPr/>
        </p:nvSpPr>
        <p:spPr>
          <a:xfrm>
            <a:off x="919238" y="3925284"/>
            <a:ext cx="7208545" cy="25028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RA Steps:</a:t>
            </a:r>
          </a:p>
          <a:p>
            <a:pPr>
              <a:buFont typeface="+mj-lt"/>
              <a:buAutoNum type="arabicPeriod"/>
            </a:pPr>
            <a:r>
              <a:rPr lang="en-GB" sz="1600" dirty="0"/>
              <a:t>The requesting agent can utilize </a:t>
            </a:r>
            <a:r>
              <a:rPr lang="en-GB" sz="1600" dirty="0" smtClean="0"/>
              <a:t>an SD </a:t>
            </a:r>
            <a:r>
              <a:rPr lang="en-GB" sz="1600" dirty="0"/>
              <a:t>to determine types of services features of the service, parameters required, and ranges for those parameters.</a:t>
            </a:r>
          </a:p>
          <a:p>
            <a:pPr>
              <a:buFont typeface="+mj-lt"/>
              <a:buAutoNum type="arabicPeriod"/>
            </a:pPr>
            <a:r>
              <a:rPr lang="en-GB" sz="1600" dirty="0" smtClean="0"/>
              <a:t>The requesting agent decides which service to use and populates the </a:t>
            </a:r>
            <a:r>
              <a:rPr lang="en-GB" sz="1600" b="1" i="1" dirty="0" err="1" smtClean="0"/>
              <a:t>serviceType</a:t>
            </a:r>
            <a:r>
              <a:rPr lang="en-GB" sz="1600" dirty="0" smtClean="0"/>
              <a:t> value (“P2PS.SuperDuper”).</a:t>
            </a:r>
          </a:p>
          <a:p>
            <a:pPr>
              <a:buFont typeface="+mj-lt"/>
              <a:buAutoNum type="arabicPeriod"/>
            </a:pPr>
            <a:r>
              <a:rPr lang="en-GB" sz="1600" dirty="0" smtClean="0"/>
              <a:t>In this example the user wishes to request a P2P service, so enters the data for the P2PServcieBaseType.</a:t>
            </a:r>
          </a:p>
          <a:p>
            <a:pPr>
              <a:buFont typeface="+mj-lt"/>
              <a:buAutoNum type="arabicPeriod"/>
            </a:pPr>
            <a:r>
              <a:rPr lang="en-GB" sz="1600" dirty="0" smtClean="0"/>
              <a:t>Request is sent to provider agent.</a:t>
            </a:r>
          </a:p>
        </p:txBody>
      </p:sp>
      <p:sp>
        <p:nvSpPr>
          <p:cNvPr id="6" name="Oval 5"/>
          <p:cNvSpPr/>
          <p:nvPr/>
        </p:nvSpPr>
        <p:spPr>
          <a:xfrm>
            <a:off x="2971800" y="3048000"/>
            <a:ext cx="838200" cy="457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6" idx="6"/>
          </p:cNvCxnSpPr>
          <p:nvPr/>
        </p:nvCxnSpPr>
        <p:spPr>
          <a:xfrm flipV="1">
            <a:off x="3810000" y="2747946"/>
            <a:ext cx="1066800" cy="5286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9" name="Picture 8" descr="Screen Shot 2013-09-10 at 3.4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508" y="1300166"/>
            <a:ext cx="3714099" cy="2640982"/>
          </a:xfrm>
          <a:prstGeom prst="rect">
            <a:avLst/>
          </a:prstGeom>
        </p:spPr>
      </p:pic>
    </p:spTree>
    <p:extLst>
      <p:ext uri="{BB962C8B-B14F-4D97-AF65-F5344CB8AC3E}">
        <p14:creationId xmlns:p14="http://schemas.microsoft.com/office/powerpoint/2010/main" val="1889243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16 at 12.03.1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692" y="654605"/>
            <a:ext cx="6408615" cy="4435065"/>
          </a:xfrm>
          <a:prstGeom prst="rect">
            <a:avLst/>
          </a:prstGeom>
        </p:spPr>
      </p:pic>
      <p:sp>
        <p:nvSpPr>
          <p:cNvPr id="3" name="Title 1"/>
          <p:cNvSpPr>
            <a:spLocks noGrp="1"/>
          </p:cNvSpPr>
          <p:nvPr>
            <p:ph type="title"/>
          </p:nvPr>
        </p:nvSpPr>
        <p:spPr>
          <a:xfrm>
            <a:off x="533400" y="76200"/>
            <a:ext cx="8229600" cy="592222"/>
          </a:xfrm>
        </p:spPr>
        <p:txBody>
          <a:bodyPr>
            <a:normAutofit/>
          </a:bodyPr>
          <a:lstStyle/>
          <a:p>
            <a:r>
              <a:rPr lang="en-GB" sz="3200" dirty="0" smtClean="0"/>
              <a:t>Actions when receiving a </a:t>
            </a:r>
            <a:r>
              <a:rPr lang="en-GB" sz="3200" dirty="0" err="1" smtClean="0"/>
              <a:t>reserveRequest</a:t>
            </a:r>
            <a:endParaRPr lang="en-GB" sz="3200" dirty="0"/>
          </a:p>
        </p:txBody>
      </p:sp>
      <p:sp>
        <p:nvSpPr>
          <p:cNvPr id="4" name="Content Placeholder 2"/>
          <p:cNvSpPr txBox="1">
            <a:spLocks/>
          </p:cNvSpPr>
          <p:nvPr/>
        </p:nvSpPr>
        <p:spPr>
          <a:xfrm>
            <a:off x="919239" y="4800600"/>
            <a:ext cx="7208545" cy="1981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Steps:</a:t>
            </a:r>
          </a:p>
          <a:p>
            <a:pPr>
              <a:buFont typeface="+mj-lt"/>
              <a:buAutoNum type="arabicPeriod"/>
            </a:pPr>
            <a:r>
              <a:rPr lang="en-GB" sz="1600" dirty="0" smtClean="0"/>
              <a:t>When </a:t>
            </a:r>
            <a:r>
              <a:rPr lang="en-GB" sz="1600" dirty="0" err="1" smtClean="0"/>
              <a:t>reserveRequest</a:t>
            </a:r>
            <a:r>
              <a:rPr lang="en-GB" sz="1600" dirty="0" smtClean="0"/>
              <a:t> arrives extract the </a:t>
            </a:r>
            <a:r>
              <a:rPr lang="en-GB" sz="1600" b="1" i="1" dirty="0" err="1" smtClean="0"/>
              <a:t>serviceType</a:t>
            </a:r>
            <a:r>
              <a:rPr lang="en-GB" sz="1600" dirty="0" smtClean="0"/>
              <a:t> value. </a:t>
            </a:r>
          </a:p>
          <a:p>
            <a:pPr>
              <a:buFont typeface="+mj-lt"/>
              <a:buAutoNum type="arabicPeriod"/>
            </a:pPr>
            <a:r>
              <a:rPr lang="en-GB" sz="1600" dirty="0" smtClean="0"/>
              <a:t>Fetch the Service Definition corresponding to the </a:t>
            </a:r>
            <a:r>
              <a:rPr lang="en-GB" sz="1600" b="1" i="1" dirty="0" err="1" smtClean="0"/>
              <a:t>serviceType</a:t>
            </a:r>
            <a:r>
              <a:rPr lang="en-GB" sz="1600" dirty="0" smtClean="0"/>
              <a:t>.</a:t>
            </a:r>
          </a:p>
          <a:p>
            <a:pPr>
              <a:buFont typeface="+mj-lt"/>
              <a:buAutoNum type="arabicPeriod"/>
            </a:pPr>
            <a:r>
              <a:rPr lang="en-GB" sz="1600" dirty="0" smtClean="0"/>
              <a:t>Extract the specific service elements from </a:t>
            </a:r>
            <a:r>
              <a:rPr lang="en-GB" sz="1600" b="1" i="1" dirty="0" smtClean="0"/>
              <a:t>criteria </a:t>
            </a:r>
            <a:r>
              <a:rPr lang="en-GB" sz="1600" dirty="0" smtClean="0"/>
              <a:t>as specified in SD.</a:t>
            </a:r>
          </a:p>
          <a:p>
            <a:pPr>
              <a:buFont typeface="+mj-lt"/>
              <a:buAutoNum type="arabicPeriod"/>
            </a:pPr>
            <a:r>
              <a:rPr lang="en-GB" sz="1600" dirty="0" smtClean="0"/>
              <a:t>Use the Service Definition to validate request.</a:t>
            </a:r>
          </a:p>
          <a:p>
            <a:pPr>
              <a:buFont typeface="+mj-lt"/>
              <a:buAutoNum type="arabicPeriod"/>
            </a:pPr>
            <a:r>
              <a:rPr lang="en-GB" sz="1600" dirty="0"/>
              <a:t>P</a:t>
            </a:r>
            <a:r>
              <a:rPr lang="en-GB" sz="1600" dirty="0" smtClean="0"/>
              <a:t>rocess using both the supplied service parameters and additional information as needed from the Service Definition document.</a:t>
            </a:r>
          </a:p>
          <a:p>
            <a:pPr>
              <a:buFont typeface="+mj-lt"/>
              <a:buAutoNum type="arabicPeriod"/>
            </a:pPr>
            <a:endParaRPr lang="en-GB" sz="1600" dirty="0"/>
          </a:p>
        </p:txBody>
      </p:sp>
    </p:spTree>
    <p:extLst>
      <p:ext uri="{BB962C8B-B14F-4D97-AF65-F5344CB8AC3E}">
        <p14:creationId xmlns:p14="http://schemas.microsoft.com/office/powerpoint/2010/main" val="3231396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2456</TotalTime>
  <Words>1974</Words>
  <Application>Microsoft Office PowerPoint</Application>
  <PresentationFormat>On-screen Show (4:3)</PresentationFormat>
  <Paragraphs>235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NSI Service Definition</vt:lpstr>
      <vt:lpstr>NSI Service Definition</vt:lpstr>
      <vt:lpstr>Terminology</vt:lpstr>
      <vt:lpstr>Building an SD instance</vt:lpstr>
      <vt:lpstr>NSI SD schema template</vt:lpstr>
      <vt:lpstr>NSI service specific schema: Point2Point</vt:lpstr>
      <vt:lpstr>NSI Connection request: Simple point-to-point</vt:lpstr>
      <vt:lpstr>Creating an NSI Connection request</vt:lpstr>
      <vt:lpstr>Actions when receiving a reserveRequest</vt:lpstr>
      <vt:lpstr>NSI SD workflow</vt:lpstr>
      <vt:lpstr>Additional Notes</vt:lpstr>
      <vt:lpstr>Metro Ethernet Forum Reference Architecture</vt:lpstr>
      <vt:lpstr>Ethernet Private Line (EPL)</vt:lpstr>
      <vt:lpstr>Ethernet Private Line (EPL)</vt:lpstr>
      <vt:lpstr>Adaptation/Encapsulation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Roberts</dc:creator>
  <cp:lastModifiedBy>Guy</cp:lastModifiedBy>
  <cp:revision>118</cp:revision>
  <dcterms:created xsi:type="dcterms:W3CDTF">2006-08-16T00:00:00Z</dcterms:created>
  <dcterms:modified xsi:type="dcterms:W3CDTF">2013-09-17T09:25:41Z</dcterms:modified>
</cp:coreProperties>
</file>