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5" r:id="rId2"/>
    <p:sldId id="286" r:id="rId3"/>
    <p:sldId id="260" r:id="rId4"/>
    <p:sldId id="274" r:id="rId5"/>
    <p:sldId id="275" r:id="rId6"/>
    <p:sldId id="280" r:id="rId7"/>
    <p:sldId id="281" r:id="rId8"/>
    <p:sldId id="284" r:id="rId9"/>
    <p:sldId id="282" r:id="rId10"/>
    <p:sldId id="283" r:id="rId11"/>
    <p:sldId id="287" r:id="rId12"/>
    <p:sldId id="288" r:id="rId13"/>
    <p:sldId id="289" r:id="rId14"/>
    <p:sldId id="290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7" autoAdjust="0"/>
  </p:normalViewPr>
  <p:slideViewPr>
    <p:cSldViewPr>
      <p:cViewPr varScale="1">
        <p:scale>
          <a:sx n="65" d="100"/>
          <a:sy n="65" d="100"/>
        </p:scale>
        <p:origin x="-5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0200D-2FFF-4D41-8AA6-9B62B3D20EE4}" type="datetimeFigureOut">
              <a:rPr kumimoji="1" lang="ja-JP" altLang="en-US" smtClean="0"/>
              <a:pPr/>
              <a:t>2011/2/10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17365-35BE-47F8-9C54-74340983858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17365-35BE-47F8-9C54-74340983858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17365-35BE-47F8-9C54-74340983858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17365-35BE-47F8-9C54-74340983858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17365-35BE-47F8-9C54-74340983858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>
            <a:lvl1pPr>
              <a:defRPr sz="28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2011/2/10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2011/2/10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2011/2/10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2011/2/10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2011/2/10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2011/2/10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2AE12-4D3C-4898-8478-B3B5EDF4F752}" type="datetimeFigureOut">
              <a:rPr kumimoji="1" lang="ja-JP" altLang="en-US" smtClean="0"/>
              <a:pPr/>
              <a:t>2011/2/10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protocol = messaging + semantics</a:t>
            </a:r>
          </a:p>
          <a:p>
            <a:pPr lvl="1"/>
            <a:r>
              <a:rPr kumimoji="1" lang="en-US" altLang="ja-JP" dirty="0" smtClean="0"/>
              <a:t>Arlington state machine is for messaging</a:t>
            </a:r>
          </a:p>
          <a:p>
            <a:pPr lvl="1"/>
            <a:r>
              <a:rPr lang="en-US" altLang="ja-JP" dirty="0" smtClean="0"/>
              <a:t>Berkeley state machines is for semantics</a:t>
            </a:r>
          </a:p>
          <a:p>
            <a:r>
              <a:rPr lang="en-US" altLang="ja-JP" dirty="0" smtClean="0"/>
              <a:t>Issue of Arlington state machine</a:t>
            </a:r>
          </a:p>
          <a:p>
            <a:pPr lvl="1"/>
            <a:r>
              <a:rPr lang="en-US" altLang="ja-JP" dirty="0" smtClean="0"/>
              <a:t>Technically right (as far as we can tell)</a:t>
            </a:r>
          </a:p>
          <a:p>
            <a:pPr lvl="1"/>
            <a:r>
              <a:rPr lang="en-US" altLang="ja-JP" dirty="0" smtClean="0"/>
              <a:t>Just specifies message sequences which may be already clear by ladder message sequence graphs</a:t>
            </a:r>
          </a:p>
          <a:p>
            <a:pPr lvl="2"/>
            <a:r>
              <a:rPr lang="en-US" altLang="ja-JP" dirty="0" smtClean="0"/>
              <a:t>So, no value is added to the CS doc by  the SMs?</a:t>
            </a:r>
          </a:p>
          <a:p>
            <a:pPr lvl="2"/>
            <a:r>
              <a:rPr lang="en-US" altLang="ja-JP" dirty="0" smtClean="0"/>
              <a:t>But ladder graph can only show examples, and lacks rigorousness?</a:t>
            </a:r>
          </a:p>
          <a:p>
            <a:r>
              <a:rPr lang="en-US" altLang="ja-JP" dirty="0" smtClean="0"/>
              <a:t>Issue of Berkeley state machine</a:t>
            </a:r>
          </a:p>
          <a:p>
            <a:pPr lvl="1"/>
            <a:r>
              <a:rPr lang="en-US" altLang="ja-JP" dirty="0" smtClean="0"/>
              <a:t>How timer should be handled is still open to argument</a:t>
            </a:r>
          </a:p>
          <a:p>
            <a:pPr lvl="2"/>
            <a:r>
              <a:rPr lang="en-US" altLang="ja-JP" dirty="0" smtClean="0"/>
              <a:t>I believe this model is right, but ….</a:t>
            </a:r>
          </a:p>
          <a:p>
            <a:pPr lvl="1"/>
            <a:r>
              <a:rPr lang="en-US" altLang="ja-JP" dirty="0" smtClean="0"/>
              <a:t>Using state machines to describe semantics may define things beyond the protocol should do. </a:t>
            </a:r>
          </a:p>
          <a:p>
            <a:pPr lvl="2"/>
            <a:r>
              <a:rPr lang="en-US" altLang="ja-JP" dirty="0" smtClean="0"/>
              <a:t>The state machines should be shown as examples, not definition</a:t>
            </a:r>
          </a:p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/楕円 8"/>
          <p:cNvSpPr/>
          <p:nvPr/>
        </p:nvSpPr>
        <p:spPr>
          <a:xfrm>
            <a:off x="323528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/>
              <a:t>Reserving</a:t>
            </a:r>
            <a:endParaRPr kumimoji="1" lang="ja-JP" altLang="en-US" sz="1600" dirty="0"/>
          </a:p>
        </p:txBody>
      </p:sp>
      <p:sp>
        <p:nvSpPr>
          <p:cNvPr id="15" name="円/楕円 14"/>
          <p:cNvSpPr/>
          <p:nvPr/>
        </p:nvSpPr>
        <p:spPr>
          <a:xfrm>
            <a:off x="3491880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Reserved</a:t>
            </a:r>
            <a:endParaRPr kumimoji="1" lang="ja-JP" altLang="en-US" sz="1600" dirty="0"/>
          </a:p>
        </p:txBody>
      </p:sp>
      <p:sp>
        <p:nvSpPr>
          <p:cNvPr id="17" name="円/楕円 16"/>
          <p:cNvSpPr/>
          <p:nvPr/>
        </p:nvSpPr>
        <p:spPr>
          <a:xfrm>
            <a:off x="8100392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</a:t>
            </a:r>
          </a:p>
          <a:p>
            <a:pPr algn="ctr"/>
            <a:r>
              <a:rPr kumimoji="1" lang="en-US" altLang="ja-JP" sz="1600" dirty="0" smtClean="0"/>
              <a:t>Service</a:t>
            </a:r>
            <a:endParaRPr kumimoji="1" lang="ja-JP" altLang="en-US" sz="1600" dirty="0"/>
          </a:p>
        </p:txBody>
      </p:sp>
      <p:sp>
        <p:nvSpPr>
          <p:cNvPr id="18" name="円/楕円 17"/>
          <p:cNvSpPr/>
          <p:nvPr/>
        </p:nvSpPr>
        <p:spPr>
          <a:xfrm>
            <a:off x="5796136" y="76470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Provisioning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5796136" y="29249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Releasing</a:t>
            </a:r>
            <a:endParaRPr kumimoji="1" lang="ja-JP" altLang="en-US" sz="1600" dirty="0"/>
          </a:p>
        </p:txBody>
      </p:sp>
      <p:cxnSp>
        <p:nvCxnSpPr>
          <p:cNvPr id="21" name="直線矢印コネクタ 20"/>
          <p:cNvCxnSpPr>
            <a:stCxn id="9" idx="6"/>
            <a:endCxn id="15" idx="2"/>
          </p:cNvCxnSpPr>
          <p:nvPr/>
        </p:nvCxnSpPr>
        <p:spPr>
          <a:xfrm>
            <a:off x="1187624" y="2276872"/>
            <a:ext cx="230425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stCxn id="17" idx="4"/>
            <a:endCxn id="19" idx="6"/>
          </p:cNvCxnSpPr>
          <p:nvPr/>
        </p:nvCxnSpPr>
        <p:spPr>
          <a:xfrm rot="5400000">
            <a:off x="7272300" y="2096852"/>
            <a:ext cx="648072" cy="187220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線コネクタ 46"/>
          <p:cNvCxnSpPr>
            <a:stCxn id="15" idx="0"/>
            <a:endCxn id="18" idx="2"/>
          </p:cNvCxnSpPr>
          <p:nvPr/>
        </p:nvCxnSpPr>
        <p:spPr>
          <a:xfrm rot="5400000" flipH="1" flipV="1">
            <a:off x="4535996" y="584684"/>
            <a:ext cx="648072" cy="187220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線コネクタ 46"/>
          <p:cNvCxnSpPr>
            <a:stCxn id="19" idx="2"/>
            <a:endCxn id="15" idx="4"/>
          </p:cNvCxnSpPr>
          <p:nvPr/>
        </p:nvCxnSpPr>
        <p:spPr>
          <a:xfrm rot="10800000">
            <a:off x="3923928" y="2708920"/>
            <a:ext cx="1872208" cy="648072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46"/>
          <p:cNvCxnSpPr>
            <a:stCxn id="18" idx="6"/>
            <a:endCxn id="17" idx="0"/>
          </p:cNvCxnSpPr>
          <p:nvPr/>
        </p:nvCxnSpPr>
        <p:spPr>
          <a:xfrm>
            <a:off x="6660232" y="1196752"/>
            <a:ext cx="1872208" cy="648072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円/楕円 85"/>
          <p:cNvSpPr/>
          <p:nvPr/>
        </p:nvSpPr>
        <p:spPr>
          <a:xfrm>
            <a:off x="323528" y="40466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Initial</a:t>
            </a:r>
            <a:endParaRPr kumimoji="1" lang="ja-JP" altLang="en-US" sz="1600" dirty="0"/>
          </a:p>
        </p:txBody>
      </p:sp>
      <p:cxnSp>
        <p:nvCxnSpPr>
          <p:cNvPr id="89" name="直線矢印コネクタ 88"/>
          <p:cNvCxnSpPr>
            <a:stCxn id="86" idx="4"/>
            <a:endCxn id="9" idx="0"/>
          </p:cNvCxnSpPr>
          <p:nvPr/>
        </p:nvCxnSpPr>
        <p:spPr>
          <a:xfrm rot="5400000">
            <a:off x="467544" y="1556792"/>
            <a:ext cx="57606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67"/>
          <p:cNvGrpSpPr/>
          <p:nvPr/>
        </p:nvGrpSpPr>
        <p:grpSpPr>
          <a:xfrm>
            <a:off x="3635896" y="4149080"/>
            <a:ext cx="1296144" cy="432048"/>
            <a:chOff x="3851920" y="476672"/>
            <a:chExt cx="1440160" cy="432048"/>
          </a:xfrm>
        </p:grpSpPr>
        <p:sp>
          <p:nvSpPr>
            <p:cNvPr id="116" name="正方形/長方形 115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cncl.rq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cncl.rq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グループ化 85"/>
          <p:cNvGrpSpPr/>
          <p:nvPr/>
        </p:nvGrpSpPr>
        <p:grpSpPr>
          <a:xfrm>
            <a:off x="1187624" y="4149080"/>
            <a:ext cx="1512168" cy="432048"/>
            <a:chOff x="3851920" y="476672"/>
            <a:chExt cx="1440160" cy="432048"/>
          </a:xfrm>
        </p:grpSpPr>
        <p:sp>
          <p:nvSpPr>
            <p:cNvPr id="122" name="正方形/長方形 121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&lt;cncl.cf*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&lt;cncl.cf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37" name="直線矢印コネクタ 136"/>
          <p:cNvCxnSpPr>
            <a:stCxn id="9" idx="5"/>
            <a:endCxn id="92" idx="7"/>
          </p:cNvCxnSpPr>
          <p:nvPr/>
        </p:nvCxnSpPr>
        <p:spPr>
          <a:xfrm rot="16200000" flipH="1">
            <a:off x="1349112" y="2294344"/>
            <a:ext cx="1189192" cy="17652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円/楕円 106"/>
          <p:cNvSpPr/>
          <p:nvPr/>
        </p:nvSpPr>
        <p:spPr>
          <a:xfrm flipH="1">
            <a:off x="323528" y="36450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Terminated</a:t>
            </a:r>
            <a:endParaRPr kumimoji="1" lang="ja-JP" altLang="en-US" sz="1600" dirty="0"/>
          </a:p>
        </p:txBody>
      </p:sp>
      <p:cxnSp>
        <p:nvCxnSpPr>
          <p:cNvPr id="118" name="直線矢印コネクタ 117"/>
          <p:cNvCxnSpPr>
            <a:stCxn id="92" idx="6"/>
            <a:endCxn id="107" idx="2"/>
          </p:cNvCxnSpPr>
          <p:nvPr/>
        </p:nvCxnSpPr>
        <p:spPr>
          <a:xfrm rot="10800000">
            <a:off x="1187624" y="4077072"/>
            <a:ext cx="151216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円/楕円 82"/>
          <p:cNvSpPr/>
          <p:nvPr/>
        </p:nvSpPr>
        <p:spPr>
          <a:xfrm flipH="1">
            <a:off x="4932040" y="3645024"/>
            <a:ext cx="864096" cy="86409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Any</a:t>
            </a:r>
          </a:p>
          <a:p>
            <a:pPr algn="ctr"/>
            <a:r>
              <a:rPr lang="en-US" altLang="ja-JP" sz="1600" dirty="0" smtClean="0"/>
              <a:t>state</a:t>
            </a:r>
            <a:endParaRPr kumimoji="1" lang="ja-JP" altLang="en-US" sz="1600" dirty="0"/>
          </a:p>
        </p:txBody>
      </p:sp>
      <p:sp>
        <p:nvSpPr>
          <p:cNvPr id="92" name="円/楕円 91"/>
          <p:cNvSpPr/>
          <p:nvPr/>
        </p:nvSpPr>
        <p:spPr>
          <a:xfrm flipH="1">
            <a:off x="2699792" y="36450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Canceling</a:t>
            </a:r>
            <a:endParaRPr kumimoji="1" lang="ja-JP" altLang="en-US" sz="1600" dirty="0"/>
          </a:p>
        </p:txBody>
      </p:sp>
      <p:cxnSp>
        <p:nvCxnSpPr>
          <p:cNvPr id="95" name="直線矢印コネクタ 94"/>
          <p:cNvCxnSpPr>
            <a:stCxn id="83" idx="6"/>
            <a:endCxn id="92" idx="2"/>
          </p:cNvCxnSpPr>
          <p:nvPr/>
        </p:nvCxnSpPr>
        <p:spPr>
          <a:xfrm rot="10800000">
            <a:off x="3563888" y="4077072"/>
            <a:ext cx="13681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グループ化 58"/>
          <p:cNvGrpSpPr/>
          <p:nvPr/>
        </p:nvGrpSpPr>
        <p:grpSpPr>
          <a:xfrm>
            <a:off x="4283968" y="1484784"/>
            <a:ext cx="1728192" cy="432048"/>
            <a:chOff x="3851920" y="476672"/>
            <a:chExt cx="1440160" cy="432048"/>
          </a:xfrm>
        </p:grpSpPr>
        <p:sp>
          <p:nvSpPr>
            <p:cNvPr id="59" name="正方形/長方形 58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prov.rq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prov.rq</a:t>
              </a:r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グループ化 64"/>
          <p:cNvGrpSpPr/>
          <p:nvPr/>
        </p:nvGrpSpPr>
        <p:grpSpPr>
          <a:xfrm>
            <a:off x="6588224" y="1484784"/>
            <a:ext cx="1944216" cy="432048"/>
            <a:chOff x="3851920" y="476672"/>
            <a:chExt cx="1440160" cy="432048"/>
          </a:xfrm>
        </p:grpSpPr>
        <p:sp>
          <p:nvSpPr>
            <p:cNvPr id="68" name="正方形/長方形 67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&lt;prov.cf*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&lt;prov.cf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グループ化 85"/>
          <p:cNvGrpSpPr/>
          <p:nvPr/>
        </p:nvGrpSpPr>
        <p:grpSpPr>
          <a:xfrm>
            <a:off x="4283968" y="2636912"/>
            <a:ext cx="1728192" cy="432048"/>
            <a:chOff x="3851920" y="476672"/>
            <a:chExt cx="1440160" cy="432048"/>
          </a:xfrm>
        </p:grpSpPr>
        <p:sp>
          <p:nvSpPr>
            <p:cNvPr id="71" name="正方形/長方形 70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&lt;rel.cf*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&lt;rel.cf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グループ化 88"/>
          <p:cNvGrpSpPr/>
          <p:nvPr/>
        </p:nvGrpSpPr>
        <p:grpSpPr>
          <a:xfrm>
            <a:off x="6660232" y="2636912"/>
            <a:ext cx="1512168" cy="432048"/>
            <a:chOff x="3851920" y="476672"/>
            <a:chExt cx="1440160" cy="432048"/>
          </a:xfrm>
        </p:grpSpPr>
        <p:sp>
          <p:nvSpPr>
            <p:cNvPr id="77" name="正方形/長方形 76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rel.rq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rel.rq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グループ化 70"/>
          <p:cNvGrpSpPr/>
          <p:nvPr/>
        </p:nvGrpSpPr>
        <p:grpSpPr>
          <a:xfrm>
            <a:off x="1259632" y="1772816"/>
            <a:ext cx="1728192" cy="432048"/>
            <a:chOff x="3851920" y="476672"/>
            <a:chExt cx="1440160" cy="432048"/>
          </a:xfrm>
        </p:grpSpPr>
        <p:sp>
          <p:nvSpPr>
            <p:cNvPr id="112" name="正方形/長方形 111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&lt;rsv.cf*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&lt;rsv.cf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グループ化 79"/>
          <p:cNvGrpSpPr/>
          <p:nvPr/>
        </p:nvGrpSpPr>
        <p:grpSpPr>
          <a:xfrm>
            <a:off x="611560" y="2852936"/>
            <a:ext cx="1296144" cy="648072"/>
            <a:chOff x="3851920" y="476672"/>
            <a:chExt cx="1440160" cy="648072"/>
          </a:xfrm>
        </p:grpSpPr>
        <p:sp>
          <p:nvSpPr>
            <p:cNvPr id="115" name="正方形/長方形 114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&lt;rsv.ng&amp;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3851920" y="692696"/>
              <a:ext cx="1440160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&lt;rsv.ng</a:t>
              </a:r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kumimoji="1"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cncl.rq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グループ化 82"/>
          <p:cNvGrpSpPr/>
          <p:nvPr/>
        </p:nvGrpSpPr>
        <p:grpSpPr>
          <a:xfrm>
            <a:off x="1115616" y="1124744"/>
            <a:ext cx="1872208" cy="432048"/>
            <a:chOff x="3851920" y="476672"/>
            <a:chExt cx="1440160" cy="432048"/>
          </a:xfrm>
        </p:grpSpPr>
        <p:sp>
          <p:nvSpPr>
            <p:cNvPr id="121" name="正方形/長方形 120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rsv.rq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rsv.rq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9" name="テキスト ボックス 128"/>
          <p:cNvSpPr txBox="1"/>
          <p:nvPr/>
        </p:nvSpPr>
        <p:spPr>
          <a:xfrm>
            <a:off x="1478698" y="188640"/>
            <a:ext cx="611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smtClean="0"/>
              <a:t>Sample Aggregator</a:t>
            </a:r>
            <a:r>
              <a:rPr kumimoji="1" lang="en-US" altLang="ja-JP" sz="2400" dirty="0" smtClean="0"/>
              <a:t>  function with NSI messages</a:t>
            </a:r>
            <a:endParaRPr kumimoji="1" lang="ja-JP" altLang="en-US" sz="2400" dirty="0"/>
          </a:p>
        </p:txBody>
      </p:sp>
      <p:grpSp>
        <p:nvGrpSpPr>
          <p:cNvPr id="12" name="グループ化 61"/>
          <p:cNvGrpSpPr/>
          <p:nvPr/>
        </p:nvGrpSpPr>
        <p:grpSpPr>
          <a:xfrm>
            <a:off x="611560" y="5013176"/>
            <a:ext cx="1080120" cy="432048"/>
            <a:chOff x="3851920" y="476672"/>
            <a:chExt cx="1440160" cy="432048"/>
          </a:xfrm>
        </p:grpSpPr>
        <p:sp>
          <p:nvSpPr>
            <p:cNvPr id="131" name="正方形/長方形 130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Output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3" name="正方形/長方形 132"/>
          <p:cNvSpPr/>
          <p:nvPr/>
        </p:nvSpPr>
        <p:spPr>
          <a:xfrm>
            <a:off x="2123728" y="4951911"/>
            <a:ext cx="6336704" cy="169277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t">
            <a:spAutoFit/>
          </a:bodyPr>
          <a:lstStyle/>
          <a:p>
            <a:r>
              <a:rPr lang="en-US" altLang="ja-JP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an input/output event which is an NSI message</a:t>
            </a:r>
            <a:endParaRPr lang="ja-JP" alt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 Downstream input/output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&lt;: Upstream input/output </a:t>
            </a:r>
            <a:endParaRPr lang="ja-JP" alt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rsv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reserve,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prov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provision,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release,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cncl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cancel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rq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request, .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cf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confirm,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granted,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ng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not granted</a:t>
            </a:r>
          </a:p>
          <a:p>
            <a:r>
              <a:rPr kumimoji="1"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*: for input, receive from all children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for output, send to all children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&amp;: received one or more rcv.ng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Note: here, downstream agent is assumed to return cncl.cf </a:t>
            </a:r>
            <a:r>
              <a:rPr lang="en-US" altLang="ja-JP" sz="11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(or ignore </a:t>
            </a:r>
            <a:r>
              <a:rPr lang="en-US" altLang="ja-JP" sz="11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cncl.rq</a:t>
            </a:r>
            <a:r>
              <a:rPr lang="en-US" altLang="ja-JP" sz="11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for the orange case) 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there is no corresponding reservation. 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1187624" y="3573016"/>
            <a:ext cx="2448272" cy="1224136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411760" y="3212976"/>
            <a:ext cx="16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C000"/>
                </a:solidFill>
              </a:rPr>
              <a:t>Not necessary?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358008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Combination of Arlington and Berkeley</a:t>
            </a:r>
            <a:br>
              <a:rPr lang="en-US" altLang="ja-JP" dirty="0" smtClean="0"/>
            </a:br>
            <a:r>
              <a:rPr lang="en-US" altLang="ja-JP" dirty="0" smtClean="0"/>
              <a:t>state machines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203848" y="1196752"/>
            <a:ext cx="2160240" cy="10801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03848" y="2636912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347864" y="3789040"/>
            <a:ext cx="936104" cy="360040"/>
          </a:xfrm>
          <a:prstGeom prst="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779912" y="2708920"/>
            <a:ext cx="1008112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PA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355976" y="3789040"/>
            <a:ext cx="936104" cy="360040"/>
          </a:xfrm>
          <a:prstGeom prst="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815916" y="1844824"/>
            <a:ext cx="936104" cy="360040"/>
          </a:xfrm>
          <a:prstGeom prst="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1547664" y="4653136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159732" y="4725144"/>
            <a:ext cx="936104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PA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716016" y="4653136"/>
            <a:ext cx="2304256" cy="20882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860032" y="6309320"/>
            <a:ext cx="1008112" cy="360040"/>
          </a:xfrm>
          <a:prstGeom prst="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364088" y="4725144"/>
            <a:ext cx="936104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PA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>
          <a:xfrm>
            <a:off x="5940152" y="6309320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2195736" y="5805264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3779912" y="1268760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UR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779912" y="3212976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5940152" y="5949280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UP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95736" y="5445224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UP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292080" y="5229200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コネクタ 26"/>
          <p:cNvCxnSpPr>
            <a:stCxn id="26" idx="2"/>
            <a:endCxn id="10" idx="0"/>
          </p:cNvCxnSpPr>
          <p:nvPr/>
        </p:nvCxnSpPr>
        <p:spPr>
          <a:xfrm rot="5400000">
            <a:off x="3977934" y="3483006"/>
            <a:ext cx="144016" cy="46805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6" idx="2"/>
            <a:endCxn id="12" idx="0"/>
          </p:cNvCxnSpPr>
          <p:nvPr/>
        </p:nvCxnSpPr>
        <p:spPr>
          <a:xfrm rot="16200000" flipH="1">
            <a:off x="4481990" y="3447002"/>
            <a:ext cx="144016" cy="54006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11" idx="2"/>
            <a:endCxn id="26" idx="0"/>
          </p:cNvCxnSpPr>
          <p:nvPr/>
        </p:nvCxnSpPr>
        <p:spPr>
          <a:xfrm rot="5400000">
            <a:off x="4211960" y="3140968"/>
            <a:ext cx="144016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3" idx="2"/>
            <a:endCxn id="11" idx="0"/>
          </p:cNvCxnSpPr>
          <p:nvPr/>
        </p:nvCxnSpPr>
        <p:spPr>
          <a:xfrm rot="5400000">
            <a:off x="4031940" y="2456892"/>
            <a:ext cx="5040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10" idx="2"/>
            <a:endCxn id="17" idx="0"/>
          </p:cNvCxnSpPr>
          <p:nvPr/>
        </p:nvCxnSpPr>
        <p:spPr>
          <a:xfrm rot="5400000">
            <a:off x="2933818" y="3843046"/>
            <a:ext cx="576064" cy="11881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2" idx="2"/>
            <a:endCxn id="21" idx="0"/>
          </p:cNvCxnSpPr>
          <p:nvPr/>
        </p:nvCxnSpPr>
        <p:spPr>
          <a:xfrm rot="16200000" flipH="1">
            <a:off x="5040052" y="3933056"/>
            <a:ext cx="576064" cy="10081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rot="5400000">
            <a:off x="2447764" y="5265204"/>
            <a:ext cx="36004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endCxn id="30" idx="0"/>
          </p:cNvCxnSpPr>
          <p:nvPr/>
        </p:nvCxnSpPr>
        <p:spPr>
          <a:xfrm rot="5400000">
            <a:off x="5724128" y="5157192"/>
            <a:ext cx="144016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30" idx="2"/>
            <a:endCxn id="28" idx="0"/>
          </p:cNvCxnSpPr>
          <p:nvPr/>
        </p:nvCxnSpPr>
        <p:spPr>
          <a:xfrm rot="16200000" flipH="1">
            <a:off x="5940152" y="5517232"/>
            <a:ext cx="288032" cy="57606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30" idx="2"/>
            <a:endCxn id="20" idx="0"/>
          </p:cNvCxnSpPr>
          <p:nvPr/>
        </p:nvCxnSpPr>
        <p:spPr>
          <a:xfrm rot="5400000">
            <a:off x="5256076" y="5769260"/>
            <a:ext cx="648072" cy="43204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0" idx="2"/>
          </p:cNvCxnSpPr>
          <p:nvPr/>
        </p:nvCxnSpPr>
        <p:spPr>
          <a:xfrm rot="5400000">
            <a:off x="5292080" y="6741368"/>
            <a:ext cx="14401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rot="5400000">
            <a:off x="4211960" y="1772816"/>
            <a:ext cx="144016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コンテンツ プレースホルダ 31"/>
          <p:cNvSpPr txBox="1">
            <a:spLocks/>
          </p:cNvSpPr>
          <p:nvPr/>
        </p:nvSpPr>
        <p:spPr>
          <a:xfrm>
            <a:off x="457200" y="44624"/>
            <a:ext cx="8229600" cy="10801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NS with Ultimate Requester(UR),</a:t>
            </a:r>
            <a:r>
              <a:rPr kumimoji="1" lang="en-US" altLang="ja-JP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Ultimate Provider(UP) and Aggregator (AG)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/楕円 8"/>
          <p:cNvSpPr/>
          <p:nvPr/>
        </p:nvSpPr>
        <p:spPr>
          <a:xfrm>
            <a:off x="179512" y="11247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Initial</a:t>
            </a:r>
            <a:endParaRPr kumimoji="1" lang="ja-JP" altLang="en-US" sz="1600" dirty="0"/>
          </a:p>
        </p:txBody>
      </p:sp>
      <p:sp>
        <p:nvSpPr>
          <p:cNvPr id="15" name="円/楕円 14"/>
          <p:cNvSpPr/>
          <p:nvPr/>
        </p:nvSpPr>
        <p:spPr>
          <a:xfrm>
            <a:off x="2411760" y="11247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Scheduled</a:t>
            </a:r>
            <a:endParaRPr kumimoji="1" lang="ja-JP" altLang="en-US" sz="1600" dirty="0"/>
          </a:p>
        </p:txBody>
      </p:sp>
      <p:sp>
        <p:nvSpPr>
          <p:cNvPr id="16" name="円/楕円 15"/>
          <p:cNvSpPr/>
          <p:nvPr/>
        </p:nvSpPr>
        <p:spPr>
          <a:xfrm>
            <a:off x="4067944" y="234888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Idle</a:t>
            </a:r>
            <a:endParaRPr kumimoji="1" lang="ja-JP" altLang="en-US" sz="1600" dirty="0"/>
          </a:p>
        </p:txBody>
      </p:sp>
      <p:sp>
        <p:nvSpPr>
          <p:cNvPr id="17" name="円/楕円 16"/>
          <p:cNvSpPr/>
          <p:nvPr/>
        </p:nvSpPr>
        <p:spPr>
          <a:xfrm>
            <a:off x="8100392" y="234888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</a:t>
            </a:r>
          </a:p>
          <a:p>
            <a:pPr algn="ctr"/>
            <a:r>
              <a:rPr kumimoji="1" lang="en-US" altLang="ja-JP" sz="1600" dirty="0" smtClean="0"/>
              <a:t>Service</a:t>
            </a:r>
            <a:endParaRPr kumimoji="1" lang="ja-JP" altLang="en-US" sz="1600" dirty="0"/>
          </a:p>
        </p:txBody>
      </p:sp>
      <p:sp>
        <p:nvSpPr>
          <p:cNvPr id="18" name="円/楕円 17"/>
          <p:cNvSpPr/>
          <p:nvPr/>
        </p:nvSpPr>
        <p:spPr>
          <a:xfrm>
            <a:off x="5292080" y="11247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Auto</a:t>
            </a:r>
          </a:p>
          <a:p>
            <a:pPr algn="ctr"/>
            <a:r>
              <a:rPr lang="en-US" altLang="ja-JP" sz="1600" dirty="0" smtClean="0"/>
              <a:t>Start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4067944" y="378904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Terminated</a:t>
            </a:r>
            <a:endParaRPr kumimoji="1" lang="ja-JP" altLang="en-US" sz="1600" dirty="0"/>
          </a:p>
        </p:txBody>
      </p:sp>
      <p:cxnSp>
        <p:nvCxnSpPr>
          <p:cNvPr id="21" name="直線矢印コネクタ 20"/>
          <p:cNvCxnSpPr>
            <a:stCxn id="9" idx="6"/>
            <a:endCxn id="15" idx="2"/>
          </p:cNvCxnSpPr>
          <p:nvPr/>
        </p:nvCxnSpPr>
        <p:spPr>
          <a:xfrm>
            <a:off x="1043608" y="1556792"/>
            <a:ext cx="13681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5" idx="5"/>
            <a:endCxn id="16" idx="1"/>
          </p:cNvCxnSpPr>
          <p:nvPr/>
        </p:nvCxnSpPr>
        <p:spPr>
          <a:xfrm rot="16200000" flipH="1">
            <a:off x="3365336" y="1646272"/>
            <a:ext cx="613128" cy="10451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6" idx="4"/>
            <a:endCxn id="19" idx="0"/>
          </p:cNvCxnSpPr>
          <p:nvPr/>
        </p:nvCxnSpPr>
        <p:spPr>
          <a:xfrm rot="5400000">
            <a:off x="4211960" y="3501008"/>
            <a:ext cx="57606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線コネクタ 40"/>
          <p:cNvCxnSpPr>
            <a:stCxn id="16" idx="7"/>
            <a:endCxn id="17" idx="1"/>
          </p:cNvCxnSpPr>
          <p:nvPr/>
        </p:nvCxnSpPr>
        <p:spPr>
          <a:xfrm rot="5400000" flipH="1" flipV="1">
            <a:off x="6516216" y="764704"/>
            <a:ext cx="1588" cy="3421440"/>
          </a:xfrm>
          <a:prstGeom prst="curvedConnector3">
            <a:avLst>
              <a:gd name="adj1" fmla="val 2236423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線コネクタ 42"/>
          <p:cNvCxnSpPr>
            <a:stCxn id="17" idx="3"/>
            <a:endCxn id="16" idx="5"/>
          </p:cNvCxnSpPr>
          <p:nvPr/>
        </p:nvCxnSpPr>
        <p:spPr>
          <a:xfrm rot="5400000">
            <a:off x="6516216" y="1375712"/>
            <a:ext cx="1588" cy="3421440"/>
          </a:xfrm>
          <a:prstGeom prst="curvedConnector3">
            <a:avLst>
              <a:gd name="adj1" fmla="val 2236423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stCxn id="17" idx="4"/>
            <a:endCxn id="19" idx="6"/>
          </p:cNvCxnSpPr>
          <p:nvPr/>
        </p:nvCxnSpPr>
        <p:spPr>
          <a:xfrm rot="5400000">
            <a:off x="6228184" y="1916832"/>
            <a:ext cx="1008112" cy="3600400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線コネクタ 46"/>
          <p:cNvCxnSpPr>
            <a:stCxn id="15" idx="6"/>
            <a:endCxn id="18" idx="2"/>
          </p:cNvCxnSpPr>
          <p:nvPr/>
        </p:nvCxnSpPr>
        <p:spPr>
          <a:xfrm>
            <a:off x="3275856" y="1556792"/>
            <a:ext cx="2016224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46"/>
          <p:cNvCxnSpPr>
            <a:stCxn id="18" idx="6"/>
            <a:endCxn id="17" idx="0"/>
          </p:cNvCxnSpPr>
          <p:nvPr/>
        </p:nvCxnSpPr>
        <p:spPr>
          <a:xfrm>
            <a:off x="6156176" y="1556792"/>
            <a:ext cx="2376264" cy="79208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58"/>
          <p:cNvGrpSpPr/>
          <p:nvPr/>
        </p:nvGrpSpPr>
        <p:grpSpPr>
          <a:xfrm>
            <a:off x="3419872" y="1052736"/>
            <a:ext cx="1584176" cy="432048"/>
            <a:chOff x="3851920" y="476672"/>
            <a:chExt cx="1440160" cy="432048"/>
          </a:xfrm>
        </p:grpSpPr>
        <p:sp>
          <p:nvSpPr>
            <p:cNvPr id="60" name="正方形/長方形 59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provision_start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kumimoji="1" lang="ja-JP" altLang="en-US" sz="11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グループ化 64"/>
          <p:cNvGrpSpPr/>
          <p:nvPr/>
        </p:nvGrpSpPr>
        <p:grpSpPr>
          <a:xfrm>
            <a:off x="6804248" y="980728"/>
            <a:ext cx="1944216" cy="648072"/>
            <a:chOff x="3851920" y="476672"/>
            <a:chExt cx="1440160" cy="555490"/>
          </a:xfrm>
        </p:grpSpPr>
        <p:sp>
          <p:nvSpPr>
            <p:cNvPr id="66" name="正方形/長方形 65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ja-JP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start_time</a:t>
              </a:r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3851920" y="692696"/>
              <a:ext cx="1440160" cy="3394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(provision) 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provision_complete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グループ化 67"/>
          <p:cNvGrpSpPr/>
          <p:nvPr/>
        </p:nvGrpSpPr>
        <p:grpSpPr>
          <a:xfrm>
            <a:off x="5148064" y="2276872"/>
            <a:ext cx="2808312" cy="432048"/>
            <a:chOff x="3851920" y="476672"/>
            <a:chExt cx="1440160" cy="432048"/>
          </a:xfrm>
        </p:grpSpPr>
        <p:sp>
          <p:nvSpPr>
            <p:cNvPr id="69" name="正方形/長方形 68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provision_start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(provision) 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provision_complete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グループ化 70"/>
          <p:cNvGrpSpPr/>
          <p:nvPr/>
        </p:nvGrpSpPr>
        <p:grpSpPr>
          <a:xfrm>
            <a:off x="899592" y="764704"/>
            <a:ext cx="1584176" cy="576064"/>
            <a:chOff x="3851920" y="332656"/>
            <a:chExt cx="1440160" cy="576064"/>
          </a:xfrm>
        </p:grpSpPr>
        <p:sp>
          <p:nvSpPr>
            <p:cNvPr id="72" name="正方形/長方形 71"/>
            <p:cNvSpPr/>
            <p:nvPr/>
          </p:nvSpPr>
          <p:spPr>
            <a:xfrm>
              <a:off x="3851920" y="332656"/>
              <a:ext cx="1440160" cy="3600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reserve_start</a:t>
              </a:r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(reservation ok)</a:t>
              </a:r>
              <a:endParaRPr kumimoji="1" lang="ja-JP" altLang="en-US" sz="11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eserve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_ok</a:t>
              </a:r>
              <a:endParaRPr kumimoji="1" lang="ja-JP" alt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グループ化 85"/>
          <p:cNvGrpSpPr/>
          <p:nvPr/>
        </p:nvGrpSpPr>
        <p:grpSpPr>
          <a:xfrm>
            <a:off x="5148064" y="2852936"/>
            <a:ext cx="2808312" cy="432048"/>
            <a:chOff x="3851920" y="476672"/>
            <a:chExt cx="1440160" cy="432048"/>
          </a:xfrm>
        </p:grpSpPr>
        <p:sp>
          <p:nvSpPr>
            <p:cNvPr id="87" name="正方形/長方形 86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release_start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(release) </a:t>
              </a:r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release_complete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グループ化 91"/>
          <p:cNvGrpSpPr/>
          <p:nvPr/>
        </p:nvGrpSpPr>
        <p:grpSpPr>
          <a:xfrm>
            <a:off x="2627784" y="2132856"/>
            <a:ext cx="1152128" cy="432048"/>
            <a:chOff x="3851920" y="476672"/>
            <a:chExt cx="1440160" cy="432048"/>
          </a:xfrm>
        </p:grpSpPr>
        <p:sp>
          <p:nvSpPr>
            <p:cNvPr id="93" name="正方形/長方形 92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ja-JP" sz="1100" i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start_time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グループ化 94"/>
          <p:cNvGrpSpPr/>
          <p:nvPr/>
        </p:nvGrpSpPr>
        <p:grpSpPr>
          <a:xfrm>
            <a:off x="4572000" y="3356992"/>
            <a:ext cx="1008112" cy="432048"/>
            <a:chOff x="3851920" y="476672"/>
            <a:chExt cx="1440160" cy="432048"/>
          </a:xfrm>
        </p:grpSpPr>
        <p:sp>
          <p:nvSpPr>
            <p:cNvPr id="96" name="正方形/長方形 95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ja-JP" sz="1100" i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end_time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(cancel)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グループ化 61"/>
          <p:cNvGrpSpPr/>
          <p:nvPr/>
        </p:nvGrpSpPr>
        <p:grpSpPr>
          <a:xfrm>
            <a:off x="611560" y="5013176"/>
            <a:ext cx="1080120" cy="432048"/>
            <a:chOff x="3851920" y="476672"/>
            <a:chExt cx="1440160" cy="432048"/>
          </a:xfrm>
        </p:grpSpPr>
        <p:sp>
          <p:nvSpPr>
            <p:cNvPr id="99" name="正方形/長方形 98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Output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1" name="正方形/長方形 100"/>
          <p:cNvSpPr/>
          <p:nvPr/>
        </p:nvSpPr>
        <p:spPr>
          <a:xfrm>
            <a:off x="2123728" y="4951911"/>
            <a:ext cx="6336704" cy="11849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t">
            <a:spAutoFit/>
          </a:bodyPr>
          <a:lstStyle/>
          <a:p>
            <a:r>
              <a:rPr lang="en-US" altLang="ja-JP" sz="11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an input/output event which is not an NSI message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 Downstream input/output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&lt;: Upstream input/output </a:t>
            </a:r>
            <a:endParaRPr lang="ja-JP" alt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1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(event): internal event</a:t>
            </a:r>
          </a:p>
          <a:p>
            <a:r>
              <a:rPr lang="en-US" altLang="ja-JP" sz="11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start_time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start time timer event</a:t>
            </a:r>
          </a:p>
          <a:p>
            <a:r>
              <a:rPr lang="en-US" altLang="ja-JP" sz="11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end_time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end time timer event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,: “all” condition</a:t>
            </a: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289215" y="188640"/>
            <a:ext cx="449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Sample Ultimate Provider function</a:t>
            </a:r>
            <a:endParaRPr kumimoji="1" lang="ja-JP" altLang="en-US" sz="2400" dirty="0"/>
          </a:p>
        </p:txBody>
      </p:sp>
      <p:grpSp>
        <p:nvGrpSpPr>
          <p:cNvPr id="11" name="グループ化 70"/>
          <p:cNvGrpSpPr/>
          <p:nvPr/>
        </p:nvGrpSpPr>
        <p:grpSpPr>
          <a:xfrm>
            <a:off x="467544" y="2348880"/>
            <a:ext cx="1584176" cy="576064"/>
            <a:chOff x="3851920" y="332656"/>
            <a:chExt cx="1440160" cy="576064"/>
          </a:xfrm>
        </p:grpSpPr>
        <p:sp>
          <p:nvSpPr>
            <p:cNvPr id="58" name="正方形/長方形 57"/>
            <p:cNvSpPr/>
            <p:nvPr/>
          </p:nvSpPr>
          <p:spPr>
            <a:xfrm>
              <a:off x="3851920" y="332656"/>
              <a:ext cx="1440160" cy="3600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reserve_start</a:t>
              </a:r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(reservation </a:t>
              </a:r>
              <a:r>
                <a:rPr lang="en-US" altLang="ja-JP" sz="1100" i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ng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eserve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_ng</a:t>
              </a:r>
              <a:endParaRPr kumimoji="1" lang="ja-JP" alt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グループ化 94"/>
          <p:cNvGrpSpPr/>
          <p:nvPr/>
        </p:nvGrpSpPr>
        <p:grpSpPr>
          <a:xfrm>
            <a:off x="6156176" y="4077072"/>
            <a:ext cx="2448272" cy="432048"/>
            <a:chOff x="3851920" y="476672"/>
            <a:chExt cx="1440160" cy="432048"/>
          </a:xfrm>
        </p:grpSpPr>
        <p:sp>
          <p:nvSpPr>
            <p:cNvPr id="63" name="正方形/長方形 62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ja-JP" sz="1100" i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end_time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(release) (cancel)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16" name="直線矢印コネクタ 115"/>
          <p:cNvCxnSpPr>
            <a:stCxn id="9" idx="5"/>
            <a:endCxn id="19" idx="1"/>
          </p:cNvCxnSpPr>
          <p:nvPr/>
        </p:nvCxnSpPr>
        <p:spPr>
          <a:xfrm rot="16200000" flipH="1">
            <a:off x="1529132" y="1250228"/>
            <a:ext cx="2053288" cy="32774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67"/>
          <p:cNvGrpSpPr/>
          <p:nvPr/>
        </p:nvGrpSpPr>
        <p:grpSpPr>
          <a:xfrm flipH="1">
            <a:off x="1619672" y="3717032"/>
            <a:ext cx="2232248" cy="432048"/>
            <a:chOff x="3851920" y="476672"/>
            <a:chExt cx="1440160" cy="432048"/>
          </a:xfrm>
        </p:grpSpPr>
        <p:sp>
          <p:nvSpPr>
            <p:cNvPr id="124" name="正方形/長方形 123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cancel_start</a:t>
              </a:r>
              <a:endParaRPr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kumimoji="1"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(cancel</a:t>
              </a:r>
              <a:r>
                <a:rPr kumimoji="1"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) &lt;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cancel_complete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6" name="円/楕円 125"/>
          <p:cNvSpPr/>
          <p:nvPr/>
        </p:nvSpPr>
        <p:spPr>
          <a:xfrm>
            <a:off x="683568" y="3789040"/>
            <a:ext cx="864096" cy="86409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Any</a:t>
            </a:r>
          </a:p>
          <a:p>
            <a:pPr algn="ctr"/>
            <a:r>
              <a:rPr lang="en-US" altLang="ja-JP" sz="1600" dirty="0" smtClean="0"/>
              <a:t>state</a:t>
            </a:r>
            <a:endParaRPr kumimoji="1" lang="ja-JP" altLang="en-US" sz="1600" dirty="0"/>
          </a:p>
        </p:txBody>
      </p:sp>
      <p:cxnSp>
        <p:nvCxnSpPr>
          <p:cNvPr id="128" name="直線矢印コネクタ 127"/>
          <p:cNvCxnSpPr>
            <a:stCxn id="126" idx="6"/>
            <a:endCxn id="19" idx="2"/>
          </p:cNvCxnSpPr>
          <p:nvPr/>
        </p:nvCxnSpPr>
        <p:spPr>
          <a:xfrm>
            <a:off x="1547664" y="4221088"/>
            <a:ext cx="25202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339752" y="3933056"/>
            <a:ext cx="1512168" cy="216024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267744" y="41490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C000"/>
                </a:solidFill>
              </a:rPr>
              <a:t>Not necessary?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/楕円 8"/>
          <p:cNvSpPr/>
          <p:nvPr/>
        </p:nvSpPr>
        <p:spPr>
          <a:xfrm>
            <a:off x="323528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/>
              <a:t>Reserving</a:t>
            </a:r>
            <a:endParaRPr kumimoji="1" lang="ja-JP" altLang="en-US" sz="1600" dirty="0"/>
          </a:p>
        </p:txBody>
      </p:sp>
      <p:sp>
        <p:nvSpPr>
          <p:cNvPr id="15" name="円/楕円 14"/>
          <p:cNvSpPr/>
          <p:nvPr/>
        </p:nvSpPr>
        <p:spPr>
          <a:xfrm>
            <a:off x="3491880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Reserved</a:t>
            </a:r>
            <a:endParaRPr kumimoji="1" lang="ja-JP" altLang="en-US" sz="1600" dirty="0"/>
          </a:p>
        </p:txBody>
      </p:sp>
      <p:sp>
        <p:nvSpPr>
          <p:cNvPr id="17" name="円/楕円 16"/>
          <p:cNvSpPr/>
          <p:nvPr/>
        </p:nvSpPr>
        <p:spPr>
          <a:xfrm>
            <a:off x="8100392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</a:t>
            </a:r>
          </a:p>
          <a:p>
            <a:pPr algn="ctr"/>
            <a:r>
              <a:rPr kumimoji="1" lang="en-US" altLang="ja-JP" sz="1600" dirty="0" smtClean="0"/>
              <a:t>Service</a:t>
            </a:r>
            <a:endParaRPr kumimoji="1" lang="ja-JP" altLang="en-US" sz="1600" dirty="0"/>
          </a:p>
        </p:txBody>
      </p:sp>
      <p:sp>
        <p:nvSpPr>
          <p:cNvPr id="18" name="円/楕円 17"/>
          <p:cNvSpPr/>
          <p:nvPr/>
        </p:nvSpPr>
        <p:spPr>
          <a:xfrm>
            <a:off x="5796136" y="76470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Provisioning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5796136" y="29249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Releasing</a:t>
            </a:r>
            <a:endParaRPr kumimoji="1" lang="ja-JP" altLang="en-US" sz="1600" dirty="0"/>
          </a:p>
        </p:txBody>
      </p:sp>
      <p:cxnSp>
        <p:nvCxnSpPr>
          <p:cNvPr id="21" name="直線矢印コネクタ 20"/>
          <p:cNvCxnSpPr>
            <a:stCxn id="9" idx="6"/>
            <a:endCxn id="15" idx="2"/>
          </p:cNvCxnSpPr>
          <p:nvPr/>
        </p:nvCxnSpPr>
        <p:spPr>
          <a:xfrm>
            <a:off x="1187624" y="2276872"/>
            <a:ext cx="230425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stCxn id="17" idx="4"/>
            <a:endCxn id="19" idx="6"/>
          </p:cNvCxnSpPr>
          <p:nvPr/>
        </p:nvCxnSpPr>
        <p:spPr>
          <a:xfrm rot="5400000">
            <a:off x="7272300" y="2096852"/>
            <a:ext cx="648072" cy="187220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線コネクタ 46"/>
          <p:cNvCxnSpPr>
            <a:stCxn id="15" idx="0"/>
            <a:endCxn id="18" idx="2"/>
          </p:cNvCxnSpPr>
          <p:nvPr/>
        </p:nvCxnSpPr>
        <p:spPr>
          <a:xfrm rot="5400000" flipH="1" flipV="1">
            <a:off x="4535996" y="584684"/>
            <a:ext cx="648072" cy="187220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線コネクタ 46"/>
          <p:cNvCxnSpPr>
            <a:stCxn id="19" idx="2"/>
            <a:endCxn id="15" idx="4"/>
          </p:cNvCxnSpPr>
          <p:nvPr/>
        </p:nvCxnSpPr>
        <p:spPr>
          <a:xfrm rot="10800000">
            <a:off x="3923928" y="2708920"/>
            <a:ext cx="1872208" cy="648072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46"/>
          <p:cNvCxnSpPr>
            <a:stCxn id="18" idx="6"/>
            <a:endCxn id="17" idx="0"/>
          </p:cNvCxnSpPr>
          <p:nvPr/>
        </p:nvCxnSpPr>
        <p:spPr>
          <a:xfrm>
            <a:off x="6660232" y="1196752"/>
            <a:ext cx="1872208" cy="648072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円/楕円 85"/>
          <p:cNvSpPr/>
          <p:nvPr/>
        </p:nvSpPr>
        <p:spPr>
          <a:xfrm>
            <a:off x="323528" y="40466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Initial</a:t>
            </a:r>
            <a:endParaRPr kumimoji="1" lang="ja-JP" altLang="en-US" sz="1600" dirty="0"/>
          </a:p>
        </p:txBody>
      </p:sp>
      <p:cxnSp>
        <p:nvCxnSpPr>
          <p:cNvPr id="89" name="直線矢印コネクタ 88"/>
          <p:cNvCxnSpPr>
            <a:stCxn id="86" idx="4"/>
            <a:endCxn id="9" idx="0"/>
          </p:cNvCxnSpPr>
          <p:nvPr/>
        </p:nvCxnSpPr>
        <p:spPr>
          <a:xfrm rot="5400000">
            <a:off x="467544" y="1556792"/>
            <a:ext cx="57606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67"/>
          <p:cNvGrpSpPr/>
          <p:nvPr/>
        </p:nvGrpSpPr>
        <p:grpSpPr>
          <a:xfrm>
            <a:off x="3635896" y="4149080"/>
            <a:ext cx="1296144" cy="432048"/>
            <a:chOff x="3851920" y="476672"/>
            <a:chExt cx="1440160" cy="432048"/>
          </a:xfrm>
        </p:grpSpPr>
        <p:sp>
          <p:nvSpPr>
            <p:cNvPr id="116" name="正方形/長方形 115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cancel_start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cancel_start</a:t>
              </a:r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グループ化 85"/>
          <p:cNvGrpSpPr/>
          <p:nvPr/>
        </p:nvGrpSpPr>
        <p:grpSpPr>
          <a:xfrm>
            <a:off x="1187624" y="4149080"/>
            <a:ext cx="1512168" cy="432048"/>
            <a:chOff x="3851920" y="476672"/>
            <a:chExt cx="1440160" cy="432048"/>
          </a:xfrm>
        </p:grpSpPr>
        <p:sp>
          <p:nvSpPr>
            <p:cNvPr id="122" name="正方形/長方形 121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ancel_complete</a:t>
              </a:r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ancel_complete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37" name="直線矢印コネクタ 136"/>
          <p:cNvCxnSpPr>
            <a:stCxn id="9" idx="5"/>
            <a:endCxn id="92" idx="7"/>
          </p:cNvCxnSpPr>
          <p:nvPr/>
        </p:nvCxnSpPr>
        <p:spPr>
          <a:xfrm rot="16200000" flipH="1">
            <a:off x="1349112" y="2294344"/>
            <a:ext cx="1189192" cy="17652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円/楕円 106"/>
          <p:cNvSpPr/>
          <p:nvPr/>
        </p:nvSpPr>
        <p:spPr>
          <a:xfrm flipH="1">
            <a:off x="323528" y="36450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Terminated</a:t>
            </a:r>
            <a:endParaRPr kumimoji="1" lang="ja-JP" altLang="en-US" sz="1600" dirty="0"/>
          </a:p>
        </p:txBody>
      </p:sp>
      <p:cxnSp>
        <p:nvCxnSpPr>
          <p:cNvPr id="118" name="直線矢印コネクタ 117"/>
          <p:cNvCxnSpPr>
            <a:stCxn id="92" idx="6"/>
            <a:endCxn id="107" idx="2"/>
          </p:cNvCxnSpPr>
          <p:nvPr/>
        </p:nvCxnSpPr>
        <p:spPr>
          <a:xfrm rot="10800000">
            <a:off x="1187624" y="4077072"/>
            <a:ext cx="151216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円/楕円 82"/>
          <p:cNvSpPr/>
          <p:nvPr/>
        </p:nvSpPr>
        <p:spPr>
          <a:xfrm flipH="1">
            <a:off x="4932040" y="3645024"/>
            <a:ext cx="864096" cy="86409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Any</a:t>
            </a:r>
          </a:p>
          <a:p>
            <a:pPr algn="ctr"/>
            <a:r>
              <a:rPr lang="en-US" altLang="ja-JP" sz="1600" dirty="0" smtClean="0"/>
              <a:t>state</a:t>
            </a:r>
            <a:endParaRPr kumimoji="1" lang="ja-JP" altLang="en-US" sz="1600" dirty="0"/>
          </a:p>
        </p:txBody>
      </p:sp>
      <p:sp>
        <p:nvSpPr>
          <p:cNvPr id="92" name="円/楕円 91"/>
          <p:cNvSpPr/>
          <p:nvPr/>
        </p:nvSpPr>
        <p:spPr>
          <a:xfrm flipH="1">
            <a:off x="2699792" y="36450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Canceling</a:t>
            </a:r>
            <a:endParaRPr kumimoji="1" lang="ja-JP" altLang="en-US" sz="1600" dirty="0"/>
          </a:p>
        </p:txBody>
      </p:sp>
      <p:cxnSp>
        <p:nvCxnSpPr>
          <p:cNvPr id="95" name="直線矢印コネクタ 94"/>
          <p:cNvCxnSpPr>
            <a:stCxn id="83" idx="6"/>
            <a:endCxn id="92" idx="2"/>
          </p:cNvCxnSpPr>
          <p:nvPr/>
        </p:nvCxnSpPr>
        <p:spPr>
          <a:xfrm rot="10800000">
            <a:off x="3563888" y="4077072"/>
            <a:ext cx="13681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グループ化 58"/>
          <p:cNvGrpSpPr/>
          <p:nvPr/>
        </p:nvGrpSpPr>
        <p:grpSpPr>
          <a:xfrm>
            <a:off x="4283968" y="1484784"/>
            <a:ext cx="1728192" cy="432048"/>
            <a:chOff x="3851920" y="476672"/>
            <a:chExt cx="1440160" cy="432048"/>
          </a:xfrm>
        </p:grpSpPr>
        <p:sp>
          <p:nvSpPr>
            <p:cNvPr id="59" name="正方形/長方形 58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provision_request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rovision_request</a:t>
              </a:r>
              <a:r>
                <a:rPr kumimoji="1"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グループ化 64"/>
          <p:cNvGrpSpPr/>
          <p:nvPr/>
        </p:nvGrpSpPr>
        <p:grpSpPr>
          <a:xfrm>
            <a:off x="6588224" y="1484784"/>
            <a:ext cx="1944216" cy="432048"/>
            <a:chOff x="3851920" y="476672"/>
            <a:chExt cx="1440160" cy="432048"/>
          </a:xfrm>
        </p:grpSpPr>
        <p:sp>
          <p:nvSpPr>
            <p:cNvPr id="68" name="正方形/長方形 67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provision_complete</a:t>
              </a:r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provision_complete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グループ化 85"/>
          <p:cNvGrpSpPr/>
          <p:nvPr/>
        </p:nvGrpSpPr>
        <p:grpSpPr>
          <a:xfrm>
            <a:off x="4283968" y="2636912"/>
            <a:ext cx="1728192" cy="432048"/>
            <a:chOff x="3851920" y="476672"/>
            <a:chExt cx="1440160" cy="432048"/>
          </a:xfrm>
        </p:grpSpPr>
        <p:sp>
          <p:nvSpPr>
            <p:cNvPr id="71" name="正方形/長方形 70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release_complete</a:t>
              </a:r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release_complete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グループ化 88"/>
          <p:cNvGrpSpPr/>
          <p:nvPr/>
        </p:nvGrpSpPr>
        <p:grpSpPr>
          <a:xfrm>
            <a:off x="6660232" y="2636912"/>
            <a:ext cx="1512168" cy="432048"/>
            <a:chOff x="3851920" y="476672"/>
            <a:chExt cx="1440160" cy="432048"/>
          </a:xfrm>
        </p:grpSpPr>
        <p:sp>
          <p:nvSpPr>
            <p:cNvPr id="77" name="正方形/長方形 76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release_request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release_request</a:t>
              </a:r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グループ化 70"/>
          <p:cNvGrpSpPr/>
          <p:nvPr/>
        </p:nvGrpSpPr>
        <p:grpSpPr>
          <a:xfrm>
            <a:off x="1403648" y="1772816"/>
            <a:ext cx="1728192" cy="432048"/>
            <a:chOff x="3851920" y="476672"/>
            <a:chExt cx="1440160" cy="432048"/>
          </a:xfrm>
        </p:grpSpPr>
        <p:sp>
          <p:nvSpPr>
            <p:cNvPr id="112" name="正方形/長方形 111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reserve_complete</a:t>
              </a:r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eserve_complete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グループ化 79"/>
          <p:cNvGrpSpPr/>
          <p:nvPr/>
        </p:nvGrpSpPr>
        <p:grpSpPr>
          <a:xfrm>
            <a:off x="467544" y="2852936"/>
            <a:ext cx="1296144" cy="648072"/>
            <a:chOff x="3851920" y="476672"/>
            <a:chExt cx="1440160" cy="648072"/>
          </a:xfrm>
        </p:grpSpPr>
        <p:sp>
          <p:nvSpPr>
            <p:cNvPr id="115" name="正方形/長方形 114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reserve_ng</a:t>
              </a:r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3851920" y="692696"/>
              <a:ext cx="1440160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eserve_ng</a:t>
              </a:r>
              <a:r>
                <a:rPr kumimoji="1"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r>
                <a:rPr kumimoji="1"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cancel_start</a:t>
              </a:r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グループ化 82"/>
          <p:cNvGrpSpPr/>
          <p:nvPr/>
        </p:nvGrpSpPr>
        <p:grpSpPr>
          <a:xfrm>
            <a:off x="1115616" y="1124744"/>
            <a:ext cx="1872208" cy="432048"/>
            <a:chOff x="3851920" y="476672"/>
            <a:chExt cx="1440160" cy="432048"/>
          </a:xfrm>
        </p:grpSpPr>
        <p:sp>
          <p:nvSpPr>
            <p:cNvPr id="121" name="正方形/長方形 120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reserve_request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reserve_request</a:t>
              </a:r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9" name="テキスト ボックス 128"/>
          <p:cNvSpPr txBox="1"/>
          <p:nvPr/>
        </p:nvSpPr>
        <p:spPr>
          <a:xfrm>
            <a:off x="2669243" y="188640"/>
            <a:ext cx="3735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smtClean="0"/>
              <a:t>Sample Aggregator</a:t>
            </a:r>
            <a:r>
              <a:rPr kumimoji="1" lang="en-US" altLang="ja-JP" sz="2400" dirty="0" smtClean="0"/>
              <a:t>  function</a:t>
            </a:r>
            <a:endParaRPr kumimoji="1" lang="ja-JP" altLang="en-US" sz="2400" dirty="0"/>
          </a:p>
        </p:txBody>
      </p:sp>
      <p:grpSp>
        <p:nvGrpSpPr>
          <p:cNvPr id="12" name="グループ化 61"/>
          <p:cNvGrpSpPr/>
          <p:nvPr/>
        </p:nvGrpSpPr>
        <p:grpSpPr>
          <a:xfrm>
            <a:off x="611560" y="5013176"/>
            <a:ext cx="1080120" cy="432048"/>
            <a:chOff x="3851920" y="476672"/>
            <a:chExt cx="1440160" cy="432048"/>
          </a:xfrm>
        </p:grpSpPr>
        <p:sp>
          <p:nvSpPr>
            <p:cNvPr id="131" name="正方形/長方形 130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Output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3" name="正方形/長方形 132"/>
          <p:cNvSpPr/>
          <p:nvPr/>
        </p:nvSpPr>
        <p:spPr>
          <a:xfrm>
            <a:off x="2123728" y="4951911"/>
            <a:ext cx="6336704" cy="15234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t">
            <a:spAutoFit/>
          </a:bodyPr>
          <a:lstStyle/>
          <a:p>
            <a:r>
              <a:rPr lang="en-US" altLang="ja-JP" sz="11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an input/output event which is not an NSI message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 Downstream input/output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&lt;: Upstream input/output </a:t>
            </a:r>
          </a:p>
          <a:p>
            <a:r>
              <a:rPr kumimoji="1"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*: for input, receive from all children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for output, send to all children</a:t>
            </a:r>
          </a:p>
          <a:p>
            <a:r>
              <a:rPr kumimoji="1"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&amp;: received one or more </a:t>
            </a:r>
            <a:r>
              <a:rPr kumimoji="1"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reserve_ng</a:t>
            </a:r>
            <a:endParaRPr kumimoji="1" lang="en-US" altLang="ja-JP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Note: here, downstream agent is assumed to return </a:t>
            </a:r>
            <a:r>
              <a:rPr lang="en-US" altLang="ja-JP" sz="11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cancel_complete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1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(or ignore </a:t>
            </a:r>
            <a:r>
              <a:rPr lang="en-US" altLang="ja-JP" sz="11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cancel_request</a:t>
            </a:r>
            <a:r>
              <a:rPr lang="en-US" altLang="ja-JP" sz="11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for the orange case) 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there is no corresponding reservation. </a:t>
            </a:r>
            <a:endParaRPr kumimoji="1" lang="en-US" altLang="ja-JP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187624" y="3573016"/>
            <a:ext cx="2448272" cy="1224136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411760" y="3212976"/>
            <a:ext cx="16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C000"/>
                </a:solidFill>
              </a:rPr>
              <a:t>Not necessary?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358008"/>
            <a:ext cx="8229600" cy="710952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 Arlington state machines</a:t>
            </a:r>
            <a:br>
              <a:rPr lang="en-US" altLang="ja-JP" dirty="0" smtClean="0"/>
            </a:b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195736" y="1124744"/>
            <a:ext cx="2160240" cy="10801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kumimoji="1" lang="en-US" altLang="ja-JP" dirty="0" smtClean="0">
                <a:solidFill>
                  <a:schemeClr val="tx1"/>
                </a:solidFill>
              </a:rPr>
              <a:t>NSA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195736" y="2564904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339752" y="3717032"/>
            <a:ext cx="936104" cy="360040"/>
          </a:xfrm>
          <a:prstGeom prst="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771800" y="2636912"/>
            <a:ext cx="1008112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PA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3347864" y="3717032"/>
            <a:ext cx="936104" cy="360040"/>
          </a:xfrm>
          <a:prstGeom prst="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807804" y="1772816"/>
            <a:ext cx="936104" cy="360040"/>
          </a:xfrm>
          <a:prstGeom prst="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539552" y="4581128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151620" y="4653136"/>
            <a:ext cx="936104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PA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3707904" y="4581128"/>
            <a:ext cx="2304256" cy="20882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851920" y="6237312"/>
            <a:ext cx="1008112" cy="360040"/>
          </a:xfrm>
          <a:prstGeom prst="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4355976" y="4653136"/>
            <a:ext cx="936104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PA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>
          <a:xfrm>
            <a:off x="4932040" y="6237312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1187624" y="5733256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cxnSp>
        <p:nvCxnSpPr>
          <p:cNvPr id="37" name="直線コネクタ 36"/>
          <p:cNvCxnSpPr>
            <a:stCxn id="13" idx="2"/>
            <a:endCxn id="11" idx="0"/>
          </p:cNvCxnSpPr>
          <p:nvPr/>
        </p:nvCxnSpPr>
        <p:spPr>
          <a:xfrm rot="5400000">
            <a:off x="3023828" y="2384884"/>
            <a:ext cx="5040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10" idx="2"/>
            <a:endCxn id="17" idx="0"/>
          </p:cNvCxnSpPr>
          <p:nvPr/>
        </p:nvCxnSpPr>
        <p:spPr>
          <a:xfrm rot="5400000">
            <a:off x="1925706" y="3771038"/>
            <a:ext cx="576064" cy="11881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2" idx="2"/>
            <a:endCxn id="21" idx="0"/>
          </p:cNvCxnSpPr>
          <p:nvPr/>
        </p:nvCxnSpPr>
        <p:spPr>
          <a:xfrm rot="16200000" flipH="1">
            <a:off x="4031940" y="3861048"/>
            <a:ext cx="576064" cy="10081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0" idx="2"/>
          </p:cNvCxnSpPr>
          <p:nvPr/>
        </p:nvCxnSpPr>
        <p:spPr>
          <a:xfrm rot="5400000">
            <a:off x="4247964" y="6705364"/>
            <a:ext cx="2160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rot="5400000">
            <a:off x="3671900" y="3609020"/>
            <a:ext cx="21602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rot="5400000">
            <a:off x="2735796" y="3609020"/>
            <a:ext cx="21602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rot="5400000">
            <a:off x="3167844" y="1664804"/>
            <a:ext cx="21602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rot="5400000">
            <a:off x="4247964" y="6129300"/>
            <a:ext cx="21602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rot="5400000">
            <a:off x="4752020" y="5121188"/>
            <a:ext cx="21602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rot="5400000">
            <a:off x="1511660" y="5121188"/>
            <a:ext cx="21602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 rot="5400000">
            <a:off x="3167844" y="3104964"/>
            <a:ext cx="21602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rot="5400000">
            <a:off x="5076056" y="2276872"/>
            <a:ext cx="2880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rot="5400000">
            <a:off x="5076056" y="2780928"/>
            <a:ext cx="28803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5364088" y="2060848"/>
            <a:ext cx="151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NSI messages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364088" y="2627620"/>
            <a:ext cx="316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Input/output internal to an NSA</a:t>
            </a:r>
            <a:endParaRPr kumimoji="1" lang="ja-JP" altLang="en-US" dirty="0"/>
          </a:p>
        </p:txBody>
      </p:sp>
      <p:sp>
        <p:nvSpPr>
          <p:cNvPr id="30" name="コンテンツ プレースホルダ 31"/>
          <p:cNvSpPr txBox="1">
            <a:spLocks/>
          </p:cNvSpPr>
          <p:nvPr/>
        </p:nvSpPr>
        <p:spPr>
          <a:xfrm>
            <a:off x="457200" y="44624"/>
            <a:ext cx="8229600" cy="108012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000" dirty="0" smtClean="0"/>
              <a:t>PA/RA state machines which only handle message exchange and sequence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000" dirty="0" smtClean="0"/>
              <a:t>(no behavior of NSA are modeled in the SM)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/楕円 8"/>
          <p:cNvSpPr/>
          <p:nvPr/>
        </p:nvSpPr>
        <p:spPr>
          <a:xfrm>
            <a:off x="323528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/>
              <a:t>Reserving</a:t>
            </a:r>
            <a:endParaRPr kumimoji="1" lang="ja-JP" altLang="en-US" sz="1600" dirty="0"/>
          </a:p>
        </p:txBody>
      </p:sp>
      <p:sp>
        <p:nvSpPr>
          <p:cNvPr id="15" name="円/楕円 14"/>
          <p:cNvSpPr/>
          <p:nvPr/>
        </p:nvSpPr>
        <p:spPr>
          <a:xfrm>
            <a:off x="3491880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Reserved</a:t>
            </a:r>
            <a:endParaRPr kumimoji="1" lang="ja-JP" altLang="en-US" sz="1600" dirty="0"/>
          </a:p>
        </p:txBody>
      </p:sp>
      <p:sp>
        <p:nvSpPr>
          <p:cNvPr id="17" name="円/楕円 16"/>
          <p:cNvSpPr/>
          <p:nvPr/>
        </p:nvSpPr>
        <p:spPr>
          <a:xfrm>
            <a:off x="8100392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</a:t>
            </a:r>
          </a:p>
          <a:p>
            <a:pPr algn="ctr"/>
            <a:r>
              <a:rPr kumimoji="1" lang="en-US" altLang="ja-JP" sz="1600" dirty="0" smtClean="0"/>
              <a:t>Service</a:t>
            </a:r>
            <a:endParaRPr kumimoji="1" lang="ja-JP" altLang="en-US" sz="1600" dirty="0"/>
          </a:p>
        </p:txBody>
      </p:sp>
      <p:sp>
        <p:nvSpPr>
          <p:cNvPr id="18" name="円/楕円 17"/>
          <p:cNvSpPr/>
          <p:nvPr/>
        </p:nvSpPr>
        <p:spPr>
          <a:xfrm>
            <a:off x="5796136" y="76470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Provisioning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5796136" y="29249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Releasing</a:t>
            </a:r>
            <a:endParaRPr kumimoji="1" lang="ja-JP" altLang="en-US" sz="1600" dirty="0"/>
          </a:p>
        </p:txBody>
      </p:sp>
      <p:cxnSp>
        <p:nvCxnSpPr>
          <p:cNvPr id="21" name="直線矢印コネクタ 20"/>
          <p:cNvCxnSpPr>
            <a:stCxn id="9" idx="6"/>
            <a:endCxn id="15" idx="2"/>
          </p:cNvCxnSpPr>
          <p:nvPr/>
        </p:nvCxnSpPr>
        <p:spPr>
          <a:xfrm>
            <a:off x="1187624" y="2276872"/>
            <a:ext cx="230425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stCxn id="17" idx="4"/>
            <a:endCxn id="19" idx="6"/>
          </p:cNvCxnSpPr>
          <p:nvPr/>
        </p:nvCxnSpPr>
        <p:spPr>
          <a:xfrm rot="5400000">
            <a:off x="7272300" y="2096852"/>
            <a:ext cx="648072" cy="187220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線コネクタ 46"/>
          <p:cNvCxnSpPr>
            <a:stCxn id="15" idx="0"/>
            <a:endCxn id="18" idx="2"/>
          </p:cNvCxnSpPr>
          <p:nvPr/>
        </p:nvCxnSpPr>
        <p:spPr>
          <a:xfrm rot="5400000" flipH="1" flipV="1">
            <a:off x="4535996" y="584684"/>
            <a:ext cx="648072" cy="187220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線コネクタ 46"/>
          <p:cNvCxnSpPr>
            <a:stCxn id="19" idx="2"/>
            <a:endCxn id="15" idx="4"/>
          </p:cNvCxnSpPr>
          <p:nvPr/>
        </p:nvCxnSpPr>
        <p:spPr>
          <a:xfrm rot="10800000">
            <a:off x="3923928" y="2708920"/>
            <a:ext cx="1872208" cy="648072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46"/>
          <p:cNvCxnSpPr>
            <a:stCxn id="18" idx="6"/>
            <a:endCxn id="17" idx="0"/>
          </p:cNvCxnSpPr>
          <p:nvPr/>
        </p:nvCxnSpPr>
        <p:spPr>
          <a:xfrm>
            <a:off x="6660232" y="1196752"/>
            <a:ext cx="1872208" cy="648072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61"/>
          <p:cNvGrpSpPr/>
          <p:nvPr/>
        </p:nvGrpSpPr>
        <p:grpSpPr>
          <a:xfrm>
            <a:off x="611560" y="5013176"/>
            <a:ext cx="1080120" cy="432048"/>
            <a:chOff x="3851920" y="476672"/>
            <a:chExt cx="1440160" cy="432048"/>
          </a:xfrm>
        </p:grpSpPr>
        <p:sp>
          <p:nvSpPr>
            <p:cNvPr id="63" name="正方形/長方形 62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Output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5" name="正方形/長方形 74"/>
          <p:cNvSpPr/>
          <p:nvPr/>
        </p:nvSpPr>
        <p:spPr>
          <a:xfrm>
            <a:off x="2123728" y="4951911"/>
            <a:ext cx="633670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t">
            <a:spAutoFit/>
          </a:bodyPr>
          <a:lstStyle/>
          <a:p>
            <a:r>
              <a:rPr lang="en-US" altLang="ja-JP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an input/output event which is an NSI message</a:t>
            </a:r>
          </a:p>
          <a:p>
            <a:r>
              <a:rPr lang="en-US" altLang="ja-JP" sz="11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an input/output event which is not an NSI message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 Downstream input/output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&lt;: Upstream input/output </a:t>
            </a:r>
            <a:endParaRPr lang="ja-JP" alt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rsv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reserve,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prov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provision,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release,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cncl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cancel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rq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request, .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cf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confirm,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granted,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ng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not granted</a:t>
            </a:r>
          </a:p>
        </p:txBody>
      </p:sp>
      <p:sp>
        <p:nvSpPr>
          <p:cNvPr id="86" name="円/楕円 85"/>
          <p:cNvSpPr/>
          <p:nvPr/>
        </p:nvSpPr>
        <p:spPr>
          <a:xfrm>
            <a:off x="323528" y="40466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Initial</a:t>
            </a:r>
            <a:endParaRPr kumimoji="1" lang="ja-JP" altLang="en-US" sz="1600" dirty="0"/>
          </a:p>
        </p:txBody>
      </p:sp>
      <p:cxnSp>
        <p:nvCxnSpPr>
          <p:cNvPr id="89" name="直線矢印コネクタ 88"/>
          <p:cNvCxnSpPr>
            <a:stCxn id="86" idx="4"/>
            <a:endCxn id="9" idx="0"/>
          </p:cNvCxnSpPr>
          <p:nvPr/>
        </p:nvCxnSpPr>
        <p:spPr>
          <a:xfrm rot="5400000">
            <a:off x="467544" y="1556792"/>
            <a:ext cx="57606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>
            <a:stCxn id="9" idx="4"/>
            <a:endCxn id="107" idx="0"/>
          </p:cNvCxnSpPr>
          <p:nvPr/>
        </p:nvCxnSpPr>
        <p:spPr>
          <a:xfrm rot="5400000">
            <a:off x="323528" y="3140968"/>
            <a:ext cx="86409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/>
          <p:cNvSpPr txBox="1"/>
          <p:nvPr/>
        </p:nvSpPr>
        <p:spPr>
          <a:xfrm>
            <a:off x="1504055" y="188640"/>
            <a:ext cx="6065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smtClean="0"/>
              <a:t>Requestor Agent (RA) messaging state machine</a:t>
            </a:r>
            <a:endParaRPr lang="ja-JP" altLang="en-US" sz="2400" dirty="0"/>
          </a:p>
        </p:txBody>
      </p:sp>
      <p:sp>
        <p:nvSpPr>
          <p:cNvPr id="107" name="円/楕円 106"/>
          <p:cNvSpPr/>
          <p:nvPr/>
        </p:nvSpPr>
        <p:spPr>
          <a:xfrm flipH="1">
            <a:off x="323528" y="3573016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Terminated</a:t>
            </a:r>
            <a:endParaRPr kumimoji="1" lang="ja-JP" altLang="en-US" sz="1600" dirty="0"/>
          </a:p>
        </p:txBody>
      </p:sp>
      <p:cxnSp>
        <p:nvCxnSpPr>
          <p:cNvPr id="118" name="直線矢印コネクタ 117"/>
          <p:cNvCxnSpPr>
            <a:stCxn id="92" idx="6"/>
            <a:endCxn id="107" idx="2"/>
          </p:cNvCxnSpPr>
          <p:nvPr/>
        </p:nvCxnSpPr>
        <p:spPr>
          <a:xfrm rot="10800000">
            <a:off x="1187624" y="4005064"/>
            <a:ext cx="144016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円/楕円 82"/>
          <p:cNvSpPr/>
          <p:nvPr/>
        </p:nvSpPr>
        <p:spPr>
          <a:xfrm flipH="1">
            <a:off x="4860032" y="3573016"/>
            <a:ext cx="864096" cy="86409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Any</a:t>
            </a:r>
          </a:p>
          <a:p>
            <a:pPr algn="ctr"/>
            <a:r>
              <a:rPr lang="en-US" altLang="ja-JP" sz="1600" dirty="0" smtClean="0"/>
              <a:t>state</a:t>
            </a:r>
            <a:endParaRPr kumimoji="1" lang="ja-JP" altLang="en-US" sz="1600" dirty="0"/>
          </a:p>
        </p:txBody>
      </p:sp>
      <p:sp>
        <p:nvSpPr>
          <p:cNvPr id="92" name="円/楕円 91"/>
          <p:cNvSpPr/>
          <p:nvPr/>
        </p:nvSpPr>
        <p:spPr>
          <a:xfrm flipH="1">
            <a:off x="2627784" y="3573016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Canceling</a:t>
            </a:r>
            <a:endParaRPr kumimoji="1" lang="ja-JP" altLang="en-US" sz="1600" dirty="0"/>
          </a:p>
        </p:txBody>
      </p:sp>
      <p:cxnSp>
        <p:nvCxnSpPr>
          <p:cNvPr id="95" name="直線矢印コネクタ 94"/>
          <p:cNvCxnSpPr>
            <a:stCxn id="83" idx="6"/>
            <a:endCxn id="92" idx="2"/>
          </p:cNvCxnSpPr>
          <p:nvPr/>
        </p:nvCxnSpPr>
        <p:spPr>
          <a:xfrm rot="10800000">
            <a:off x="3491880" y="4005064"/>
            <a:ext cx="13681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64"/>
          <p:cNvGrpSpPr/>
          <p:nvPr/>
        </p:nvGrpSpPr>
        <p:grpSpPr>
          <a:xfrm>
            <a:off x="6660232" y="1484784"/>
            <a:ext cx="1728192" cy="432048"/>
            <a:chOff x="3851920" y="476672"/>
            <a:chExt cx="1440160" cy="432048"/>
          </a:xfrm>
        </p:grpSpPr>
        <p:sp>
          <p:nvSpPr>
            <p:cNvPr id="54" name="正方形/長方形 53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&lt;prov.cf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provision_complete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グループ化 70"/>
          <p:cNvGrpSpPr/>
          <p:nvPr/>
        </p:nvGrpSpPr>
        <p:grpSpPr>
          <a:xfrm>
            <a:off x="1259632" y="2348880"/>
            <a:ext cx="1152128" cy="432048"/>
            <a:chOff x="3851920" y="476672"/>
            <a:chExt cx="1440160" cy="432048"/>
          </a:xfrm>
        </p:grpSpPr>
        <p:sp>
          <p:nvSpPr>
            <p:cNvPr id="57" name="正方形/長方形 56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&lt;rsv.gr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eserve_ok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グループ化 79"/>
          <p:cNvGrpSpPr/>
          <p:nvPr/>
        </p:nvGrpSpPr>
        <p:grpSpPr>
          <a:xfrm>
            <a:off x="827584" y="2996952"/>
            <a:ext cx="1152128" cy="432048"/>
            <a:chOff x="3851920" y="476672"/>
            <a:chExt cx="1440160" cy="432048"/>
          </a:xfrm>
        </p:grpSpPr>
        <p:sp>
          <p:nvSpPr>
            <p:cNvPr id="62" name="正方形/長方形 61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&lt;rsv.ng</a:t>
              </a:r>
              <a:endParaRPr kumimoji="1" lang="ja-JP" altLang="en-US" sz="1100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eserve_ng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グループ化 82"/>
          <p:cNvGrpSpPr/>
          <p:nvPr/>
        </p:nvGrpSpPr>
        <p:grpSpPr>
          <a:xfrm>
            <a:off x="827584" y="1340768"/>
            <a:ext cx="1440160" cy="432048"/>
            <a:chOff x="3851920" y="476672"/>
            <a:chExt cx="1440160" cy="432048"/>
          </a:xfrm>
        </p:grpSpPr>
        <p:sp>
          <p:nvSpPr>
            <p:cNvPr id="69" name="正方形/長方形 68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eserve_start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rsv.rq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グループ化 85"/>
          <p:cNvGrpSpPr/>
          <p:nvPr/>
        </p:nvGrpSpPr>
        <p:grpSpPr>
          <a:xfrm>
            <a:off x="4355976" y="2636912"/>
            <a:ext cx="1584176" cy="432048"/>
            <a:chOff x="3851920" y="476672"/>
            <a:chExt cx="1440164" cy="432048"/>
          </a:xfrm>
        </p:grpSpPr>
        <p:sp>
          <p:nvSpPr>
            <p:cNvPr id="74" name="正方形/長方形 73"/>
            <p:cNvSpPr/>
            <p:nvPr/>
          </p:nvSpPr>
          <p:spPr>
            <a:xfrm>
              <a:off x="3851923" y="476672"/>
              <a:ext cx="1440161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&lt;rel.cf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elease_complete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グループ化 88"/>
          <p:cNvGrpSpPr/>
          <p:nvPr/>
        </p:nvGrpSpPr>
        <p:grpSpPr>
          <a:xfrm>
            <a:off x="6660232" y="2636912"/>
            <a:ext cx="1440160" cy="432048"/>
            <a:chOff x="3851920" y="476672"/>
            <a:chExt cx="1440160" cy="432048"/>
          </a:xfrm>
        </p:grpSpPr>
        <p:sp>
          <p:nvSpPr>
            <p:cNvPr id="78" name="正方形/長方形 77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elease_start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kumimoji="1"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rel.rq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グループ化 67"/>
          <p:cNvGrpSpPr/>
          <p:nvPr/>
        </p:nvGrpSpPr>
        <p:grpSpPr>
          <a:xfrm>
            <a:off x="4427984" y="1484784"/>
            <a:ext cx="1440160" cy="432048"/>
            <a:chOff x="3851920" y="476672"/>
            <a:chExt cx="1440160" cy="432048"/>
          </a:xfrm>
        </p:grpSpPr>
        <p:sp>
          <p:nvSpPr>
            <p:cNvPr id="93" name="正方形/長方形 92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rovision_start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prov.rq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グループ化 67"/>
          <p:cNvGrpSpPr/>
          <p:nvPr/>
        </p:nvGrpSpPr>
        <p:grpSpPr>
          <a:xfrm>
            <a:off x="3635896" y="4077072"/>
            <a:ext cx="1368152" cy="432048"/>
            <a:chOff x="3851920" y="476672"/>
            <a:chExt cx="1440160" cy="432048"/>
          </a:xfrm>
        </p:grpSpPr>
        <p:sp>
          <p:nvSpPr>
            <p:cNvPr id="97" name="正方形/長方形 96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cancel_start</a:t>
              </a:r>
              <a:endParaRPr kumimoji="1" lang="ja-JP" alt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cncl.rq</a:t>
              </a:r>
              <a:endParaRPr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グループ化 85"/>
          <p:cNvGrpSpPr/>
          <p:nvPr/>
        </p:nvGrpSpPr>
        <p:grpSpPr>
          <a:xfrm>
            <a:off x="1187624" y="4077072"/>
            <a:ext cx="1584176" cy="432048"/>
            <a:chOff x="3851920" y="476672"/>
            <a:chExt cx="1440161" cy="432048"/>
          </a:xfrm>
        </p:grpSpPr>
        <p:sp>
          <p:nvSpPr>
            <p:cNvPr id="100" name="正方形/長方形 99"/>
            <p:cNvSpPr/>
            <p:nvPr/>
          </p:nvSpPr>
          <p:spPr>
            <a:xfrm>
              <a:off x="3851921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&lt;cncl.cf</a:t>
              </a:r>
              <a:endParaRPr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cancel_complete</a:t>
              </a:r>
              <a:endParaRPr lang="ja-JP" altLang="en-US" sz="11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0" name="正方形/長方形 59"/>
          <p:cNvSpPr/>
          <p:nvPr/>
        </p:nvSpPr>
        <p:spPr>
          <a:xfrm>
            <a:off x="7524328" y="5229200"/>
            <a:ext cx="1008112" cy="360040"/>
          </a:xfrm>
          <a:prstGeom prst="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cxnSp>
        <p:nvCxnSpPr>
          <p:cNvPr id="61" name="直線コネクタ 60"/>
          <p:cNvCxnSpPr>
            <a:stCxn id="60" idx="2"/>
          </p:cNvCxnSpPr>
          <p:nvPr/>
        </p:nvCxnSpPr>
        <p:spPr>
          <a:xfrm rot="5400000">
            <a:off x="7884368" y="5733256"/>
            <a:ext cx="2880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endCxn id="60" idx="0"/>
          </p:cNvCxnSpPr>
          <p:nvPr/>
        </p:nvCxnSpPr>
        <p:spPr>
          <a:xfrm rot="5400000">
            <a:off x="7884368" y="5085184"/>
            <a:ext cx="28803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角丸四角形 72"/>
          <p:cNvSpPr/>
          <p:nvPr/>
        </p:nvSpPr>
        <p:spPr>
          <a:xfrm>
            <a:off x="7308304" y="4581128"/>
            <a:ext cx="1440160" cy="1152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7164288" y="4509120"/>
            <a:ext cx="172819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角丸四角形 58"/>
          <p:cNvSpPr/>
          <p:nvPr/>
        </p:nvSpPr>
        <p:spPr>
          <a:xfrm>
            <a:off x="1187624" y="3573016"/>
            <a:ext cx="2448272" cy="1224136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411760" y="3212976"/>
            <a:ext cx="16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C000"/>
                </a:solidFill>
              </a:rPr>
              <a:t>Not necessary?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/楕円 8"/>
          <p:cNvSpPr/>
          <p:nvPr/>
        </p:nvSpPr>
        <p:spPr>
          <a:xfrm>
            <a:off x="323528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/>
              <a:t>Reserving</a:t>
            </a:r>
            <a:endParaRPr kumimoji="1" lang="ja-JP" altLang="en-US" sz="1600" dirty="0"/>
          </a:p>
        </p:txBody>
      </p:sp>
      <p:sp>
        <p:nvSpPr>
          <p:cNvPr id="15" name="円/楕円 14"/>
          <p:cNvSpPr/>
          <p:nvPr/>
        </p:nvSpPr>
        <p:spPr>
          <a:xfrm>
            <a:off x="3491880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Reserved</a:t>
            </a:r>
            <a:endParaRPr kumimoji="1" lang="ja-JP" altLang="en-US" sz="1600" dirty="0"/>
          </a:p>
        </p:txBody>
      </p:sp>
      <p:sp>
        <p:nvSpPr>
          <p:cNvPr id="17" name="円/楕円 16"/>
          <p:cNvSpPr/>
          <p:nvPr/>
        </p:nvSpPr>
        <p:spPr>
          <a:xfrm>
            <a:off x="8100392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</a:t>
            </a:r>
          </a:p>
          <a:p>
            <a:pPr algn="ctr"/>
            <a:r>
              <a:rPr kumimoji="1" lang="en-US" altLang="ja-JP" sz="1600" dirty="0" smtClean="0"/>
              <a:t>Service</a:t>
            </a:r>
            <a:endParaRPr kumimoji="1" lang="ja-JP" altLang="en-US" sz="1600" dirty="0"/>
          </a:p>
        </p:txBody>
      </p:sp>
      <p:sp>
        <p:nvSpPr>
          <p:cNvPr id="18" name="円/楕円 17"/>
          <p:cNvSpPr/>
          <p:nvPr/>
        </p:nvSpPr>
        <p:spPr>
          <a:xfrm>
            <a:off x="5796136" y="76470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Provisioning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5796136" y="29249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Releasing</a:t>
            </a:r>
            <a:endParaRPr kumimoji="1" lang="ja-JP" altLang="en-US" sz="1600" dirty="0"/>
          </a:p>
        </p:txBody>
      </p:sp>
      <p:cxnSp>
        <p:nvCxnSpPr>
          <p:cNvPr id="21" name="直線矢印コネクタ 20"/>
          <p:cNvCxnSpPr>
            <a:stCxn id="9" idx="6"/>
            <a:endCxn id="15" idx="2"/>
          </p:cNvCxnSpPr>
          <p:nvPr/>
        </p:nvCxnSpPr>
        <p:spPr>
          <a:xfrm>
            <a:off x="1187624" y="2276872"/>
            <a:ext cx="230425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stCxn id="17" idx="4"/>
            <a:endCxn id="19" idx="6"/>
          </p:cNvCxnSpPr>
          <p:nvPr/>
        </p:nvCxnSpPr>
        <p:spPr>
          <a:xfrm rot="5400000">
            <a:off x="7272300" y="2096852"/>
            <a:ext cx="648072" cy="187220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線コネクタ 46"/>
          <p:cNvCxnSpPr>
            <a:stCxn id="15" idx="0"/>
            <a:endCxn id="18" idx="2"/>
          </p:cNvCxnSpPr>
          <p:nvPr/>
        </p:nvCxnSpPr>
        <p:spPr>
          <a:xfrm rot="5400000" flipH="1" flipV="1">
            <a:off x="4535996" y="584684"/>
            <a:ext cx="648072" cy="187220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線コネクタ 46"/>
          <p:cNvCxnSpPr>
            <a:stCxn id="19" idx="2"/>
            <a:endCxn id="15" idx="4"/>
          </p:cNvCxnSpPr>
          <p:nvPr/>
        </p:nvCxnSpPr>
        <p:spPr>
          <a:xfrm rot="10800000">
            <a:off x="3923928" y="2708920"/>
            <a:ext cx="1872208" cy="648072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46"/>
          <p:cNvCxnSpPr>
            <a:stCxn id="18" idx="6"/>
            <a:endCxn id="17" idx="0"/>
          </p:cNvCxnSpPr>
          <p:nvPr/>
        </p:nvCxnSpPr>
        <p:spPr>
          <a:xfrm>
            <a:off x="6660232" y="1196752"/>
            <a:ext cx="1872208" cy="648072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58"/>
          <p:cNvGrpSpPr/>
          <p:nvPr/>
        </p:nvGrpSpPr>
        <p:grpSpPr>
          <a:xfrm>
            <a:off x="4355976" y="1484784"/>
            <a:ext cx="1512168" cy="432048"/>
            <a:chOff x="3851920" y="476672"/>
            <a:chExt cx="1440160" cy="432048"/>
          </a:xfrm>
        </p:grpSpPr>
        <p:sp>
          <p:nvSpPr>
            <p:cNvPr id="60" name="正方形/長方形 59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prov.rq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provision_start</a:t>
              </a:r>
              <a:endParaRPr kumimoji="1" lang="ja-JP" alt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グループ化 64"/>
          <p:cNvGrpSpPr/>
          <p:nvPr/>
        </p:nvGrpSpPr>
        <p:grpSpPr>
          <a:xfrm>
            <a:off x="6660232" y="1484784"/>
            <a:ext cx="1800200" cy="432048"/>
            <a:chOff x="3851920" y="476672"/>
            <a:chExt cx="1440160" cy="432048"/>
          </a:xfrm>
        </p:grpSpPr>
        <p:sp>
          <p:nvSpPr>
            <p:cNvPr id="66" name="正方形/長方形 65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provision_complete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&lt;prov.cf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グループ化 70"/>
          <p:cNvGrpSpPr/>
          <p:nvPr/>
        </p:nvGrpSpPr>
        <p:grpSpPr>
          <a:xfrm>
            <a:off x="1259632" y="2348880"/>
            <a:ext cx="1368152" cy="432048"/>
            <a:chOff x="3851920" y="476672"/>
            <a:chExt cx="1440160" cy="432048"/>
          </a:xfrm>
        </p:grpSpPr>
        <p:sp>
          <p:nvSpPr>
            <p:cNvPr id="72" name="正方形/長方形 71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eserve_ok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&lt;rsv.gr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グループ化 79"/>
          <p:cNvGrpSpPr/>
          <p:nvPr/>
        </p:nvGrpSpPr>
        <p:grpSpPr>
          <a:xfrm>
            <a:off x="827584" y="2996952"/>
            <a:ext cx="1224136" cy="432048"/>
            <a:chOff x="3851920" y="476672"/>
            <a:chExt cx="1440160" cy="432048"/>
          </a:xfrm>
        </p:grpSpPr>
        <p:sp>
          <p:nvSpPr>
            <p:cNvPr id="81" name="正方形/長方形 80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reserve_ng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&lt;rsv.ng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グループ化 82"/>
          <p:cNvGrpSpPr/>
          <p:nvPr/>
        </p:nvGrpSpPr>
        <p:grpSpPr>
          <a:xfrm>
            <a:off x="827584" y="1340768"/>
            <a:ext cx="1584176" cy="432048"/>
            <a:chOff x="3851920" y="476672"/>
            <a:chExt cx="1440160" cy="432048"/>
          </a:xfrm>
        </p:grpSpPr>
        <p:sp>
          <p:nvSpPr>
            <p:cNvPr id="84" name="正方形/長方形 83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rsv.rq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reserve_start</a:t>
              </a:r>
              <a:endParaRPr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グループ化 85"/>
          <p:cNvGrpSpPr/>
          <p:nvPr/>
        </p:nvGrpSpPr>
        <p:grpSpPr>
          <a:xfrm>
            <a:off x="4355976" y="2636912"/>
            <a:ext cx="1656184" cy="432048"/>
            <a:chOff x="3851920" y="476672"/>
            <a:chExt cx="1440160" cy="432048"/>
          </a:xfrm>
        </p:grpSpPr>
        <p:sp>
          <p:nvSpPr>
            <p:cNvPr id="87" name="正方形/長方形 86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release_complete</a:t>
              </a:r>
              <a:endParaRPr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&lt;rel.cf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グループ化 88"/>
          <p:cNvGrpSpPr/>
          <p:nvPr/>
        </p:nvGrpSpPr>
        <p:grpSpPr>
          <a:xfrm>
            <a:off x="6660232" y="2636912"/>
            <a:ext cx="1440160" cy="432048"/>
            <a:chOff x="3851920" y="476672"/>
            <a:chExt cx="1440160" cy="432048"/>
          </a:xfrm>
        </p:grpSpPr>
        <p:sp>
          <p:nvSpPr>
            <p:cNvPr id="90" name="正方形/長方形 89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rel.rq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release_start</a:t>
              </a:r>
              <a:endParaRPr kumimoji="1" lang="ja-JP" alt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6" name="円/楕円 85"/>
          <p:cNvSpPr/>
          <p:nvPr/>
        </p:nvSpPr>
        <p:spPr>
          <a:xfrm>
            <a:off x="323528" y="40466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Initial</a:t>
            </a:r>
            <a:endParaRPr kumimoji="1" lang="ja-JP" altLang="en-US" sz="1600" dirty="0"/>
          </a:p>
        </p:txBody>
      </p:sp>
      <p:cxnSp>
        <p:nvCxnSpPr>
          <p:cNvPr id="89" name="直線矢印コネクタ 88"/>
          <p:cNvCxnSpPr>
            <a:stCxn id="86" idx="4"/>
            <a:endCxn id="9" idx="0"/>
          </p:cNvCxnSpPr>
          <p:nvPr/>
        </p:nvCxnSpPr>
        <p:spPr>
          <a:xfrm rot="5400000">
            <a:off x="467544" y="1556792"/>
            <a:ext cx="57606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67"/>
          <p:cNvGrpSpPr/>
          <p:nvPr/>
        </p:nvGrpSpPr>
        <p:grpSpPr>
          <a:xfrm>
            <a:off x="3635896" y="4077072"/>
            <a:ext cx="1296144" cy="432048"/>
            <a:chOff x="3851920" y="476672"/>
            <a:chExt cx="1440160" cy="432048"/>
          </a:xfrm>
        </p:grpSpPr>
        <p:sp>
          <p:nvSpPr>
            <p:cNvPr id="116" name="正方形/長方形 115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cncl.rq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cancel_start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グループ化 85"/>
          <p:cNvGrpSpPr/>
          <p:nvPr/>
        </p:nvGrpSpPr>
        <p:grpSpPr>
          <a:xfrm>
            <a:off x="1187624" y="4077072"/>
            <a:ext cx="1512168" cy="432048"/>
            <a:chOff x="3851920" y="476672"/>
            <a:chExt cx="1440160" cy="432048"/>
          </a:xfrm>
        </p:grpSpPr>
        <p:sp>
          <p:nvSpPr>
            <p:cNvPr id="122" name="正方形/長方形 121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ancel_complete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&lt;cncl.cf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37" name="直線矢印コネクタ 136"/>
          <p:cNvCxnSpPr>
            <a:stCxn id="9" idx="4"/>
            <a:endCxn id="107" idx="0"/>
          </p:cNvCxnSpPr>
          <p:nvPr/>
        </p:nvCxnSpPr>
        <p:spPr>
          <a:xfrm rot="5400000">
            <a:off x="323528" y="3140968"/>
            <a:ext cx="86409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/>
          <p:cNvSpPr txBox="1"/>
          <p:nvPr/>
        </p:nvSpPr>
        <p:spPr>
          <a:xfrm>
            <a:off x="1631237" y="188640"/>
            <a:ext cx="581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smtClean="0"/>
              <a:t>Provider Agent </a:t>
            </a:r>
            <a:r>
              <a:rPr kumimoji="1" lang="en-US" altLang="ja-JP" sz="2400" dirty="0" smtClean="0"/>
              <a:t>(PA) messaging state machine</a:t>
            </a:r>
            <a:endParaRPr kumimoji="1" lang="ja-JP" altLang="en-US" sz="2400" dirty="0"/>
          </a:p>
        </p:txBody>
      </p:sp>
      <p:sp>
        <p:nvSpPr>
          <p:cNvPr id="107" name="円/楕円 106"/>
          <p:cNvSpPr/>
          <p:nvPr/>
        </p:nvSpPr>
        <p:spPr>
          <a:xfrm flipH="1">
            <a:off x="323528" y="3573016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Terminated</a:t>
            </a:r>
            <a:endParaRPr kumimoji="1" lang="ja-JP" altLang="en-US" sz="1600" dirty="0"/>
          </a:p>
        </p:txBody>
      </p:sp>
      <p:cxnSp>
        <p:nvCxnSpPr>
          <p:cNvPr id="118" name="直線矢印コネクタ 117"/>
          <p:cNvCxnSpPr>
            <a:stCxn id="92" idx="6"/>
            <a:endCxn id="107" idx="2"/>
          </p:cNvCxnSpPr>
          <p:nvPr/>
        </p:nvCxnSpPr>
        <p:spPr>
          <a:xfrm rot="10800000">
            <a:off x="1187624" y="4005064"/>
            <a:ext cx="144016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円/楕円 82"/>
          <p:cNvSpPr/>
          <p:nvPr/>
        </p:nvSpPr>
        <p:spPr>
          <a:xfrm flipH="1">
            <a:off x="4860032" y="3573016"/>
            <a:ext cx="864096" cy="86409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Any</a:t>
            </a:r>
          </a:p>
          <a:p>
            <a:pPr algn="ctr"/>
            <a:r>
              <a:rPr lang="en-US" altLang="ja-JP" sz="1600" dirty="0" smtClean="0"/>
              <a:t>state</a:t>
            </a:r>
            <a:endParaRPr kumimoji="1" lang="ja-JP" altLang="en-US" sz="1600" dirty="0"/>
          </a:p>
        </p:txBody>
      </p:sp>
      <p:sp>
        <p:nvSpPr>
          <p:cNvPr id="92" name="円/楕円 91"/>
          <p:cNvSpPr/>
          <p:nvPr/>
        </p:nvSpPr>
        <p:spPr>
          <a:xfrm flipH="1">
            <a:off x="2627784" y="3573016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Canceling</a:t>
            </a:r>
            <a:endParaRPr kumimoji="1" lang="ja-JP" altLang="en-US" sz="1600" dirty="0"/>
          </a:p>
        </p:txBody>
      </p:sp>
      <p:cxnSp>
        <p:nvCxnSpPr>
          <p:cNvPr id="95" name="直線矢印コネクタ 94"/>
          <p:cNvCxnSpPr>
            <a:stCxn id="83" idx="6"/>
            <a:endCxn id="92" idx="2"/>
          </p:cNvCxnSpPr>
          <p:nvPr/>
        </p:nvCxnSpPr>
        <p:spPr>
          <a:xfrm rot="10800000">
            <a:off x="3491880" y="4005064"/>
            <a:ext cx="13681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グループ化 61"/>
          <p:cNvGrpSpPr/>
          <p:nvPr/>
        </p:nvGrpSpPr>
        <p:grpSpPr>
          <a:xfrm>
            <a:off x="611560" y="5013176"/>
            <a:ext cx="1080120" cy="432048"/>
            <a:chOff x="3851920" y="476672"/>
            <a:chExt cx="1440160" cy="432048"/>
          </a:xfrm>
        </p:grpSpPr>
        <p:sp>
          <p:nvSpPr>
            <p:cNvPr id="70" name="正方形/長方形 69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Output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4" name="正方形/長方形 73"/>
          <p:cNvSpPr/>
          <p:nvPr/>
        </p:nvSpPr>
        <p:spPr>
          <a:xfrm>
            <a:off x="2123728" y="4951911"/>
            <a:ext cx="633670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t">
            <a:spAutoFit/>
          </a:bodyPr>
          <a:lstStyle/>
          <a:p>
            <a:r>
              <a:rPr lang="en-US" altLang="ja-JP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an input/output event which is an NSI message</a:t>
            </a:r>
          </a:p>
          <a:p>
            <a:r>
              <a:rPr lang="en-US" altLang="ja-JP" sz="11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an input/output event which is not an NSI message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 Downstream input/output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&lt;: Upstream input/output </a:t>
            </a:r>
            <a:endParaRPr lang="ja-JP" alt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rsv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reserve,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prov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provision,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release,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cncl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cancel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rq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request, .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cf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confirm,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granted,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ng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not granted</a:t>
            </a:r>
          </a:p>
        </p:txBody>
      </p:sp>
      <p:grpSp>
        <p:nvGrpSpPr>
          <p:cNvPr id="94" name="グループ化 93"/>
          <p:cNvGrpSpPr/>
          <p:nvPr/>
        </p:nvGrpSpPr>
        <p:grpSpPr>
          <a:xfrm flipV="1">
            <a:off x="7164288" y="4869160"/>
            <a:ext cx="1728192" cy="1368152"/>
            <a:chOff x="7164288" y="4509120"/>
            <a:chExt cx="1728192" cy="1368152"/>
          </a:xfrm>
        </p:grpSpPr>
        <p:cxnSp>
          <p:nvCxnSpPr>
            <p:cNvPr id="77" name="直線コネクタ 76"/>
            <p:cNvCxnSpPr/>
            <p:nvPr/>
          </p:nvCxnSpPr>
          <p:spPr>
            <a:xfrm rot="5400000">
              <a:off x="7884368" y="5733256"/>
              <a:ext cx="28803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 rot="5400000">
              <a:off x="7884368" y="5085184"/>
              <a:ext cx="288032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角丸四角形 78"/>
            <p:cNvSpPr/>
            <p:nvPr/>
          </p:nvSpPr>
          <p:spPr>
            <a:xfrm>
              <a:off x="7308304" y="4581128"/>
              <a:ext cx="1440160" cy="11521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7164288" y="4509120"/>
              <a:ext cx="1728192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6" name="正方形/長方形 95"/>
          <p:cNvSpPr/>
          <p:nvPr/>
        </p:nvSpPr>
        <p:spPr>
          <a:xfrm>
            <a:off x="7596336" y="5157192"/>
            <a:ext cx="936104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PA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58" name="角丸四角形 57"/>
          <p:cNvSpPr/>
          <p:nvPr/>
        </p:nvSpPr>
        <p:spPr>
          <a:xfrm>
            <a:off x="1187624" y="3573016"/>
            <a:ext cx="2448272" cy="1224136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411760" y="3212976"/>
            <a:ext cx="16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C000"/>
                </a:solidFill>
              </a:rPr>
              <a:t>Not necessary?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1835696" y="3212976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411760" y="3284984"/>
            <a:ext cx="1008112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PA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2411760" y="4365104"/>
            <a:ext cx="1008112" cy="360040"/>
          </a:xfrm>
          <a:prstGeom prst="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cxnSp>
        <p:nvCxnSpPr>
          <p:cNvPr id="37" name="直線コネクタ 36"/>
          <p:cNvCxnSpPr>
            <a:endCxn id="11" idx="0"/>
          </p:cNvCxnSpPr>
          <p:nvPr/>
        </p:nvCxnSpPr>
        <p:spPr>
          <a:xfrm rot="5400000">
            <a:off x="2663788" y="3032956"/>
            <a:ext cx="5040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0" idx="2"/>
          </p:cNvCxnSpPr>
          <p:nvPr/>
        </p:nvCxnSpPr>
        <p:spPr>
          <a:xfrm rot="5400000">
            <a:off x="2663788" y="4977172"/>
            <a:ext cx="5040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endCxn id="20" idx="0"/>
          </p:cNvCxnSpPr>
          <p:nvPr/>
        </p:nvCxnSpPr>
        <p:spPr>
          <a:xfrm rot="5400000">
            <a:off x="2555776" y="4005064"/>
            <a:ext cx="72008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rot="5400000">
            <a:off x="4427984" y="3717032"/>
            <a:ext cx="2880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rot="5400000">
            <a:off x="4427984" y="4221088"/>
            <a:ext cx="28803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4716016" y="3501008"/>
            <a:ext cx="151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NSI messages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716016" y="4067780"/>
            <a:ext cx="316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Input/output internal to an NSA</a:t>
            </a:r>
            <a:endParaRPr kumimoji="1" lang="ja-JP" altLang="en-US" dirty="0"/>
          </a:p>
        </p:txBody>
      </p:sp>
      <p:sp>
        <p:nvSpPr>
          <p:cNvPr id="32" name="コンテンツ プレースホルダ 3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pPr>
              <a:buNone/>
            </a:pPr>
            <a:r>
              <a:rPr lang="en-US" altLang="ja-JP" dirty="0" smtClean="0"/>
              <a:t>Example: A middle NSA which does nothing but just pass messages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358008"/>
            <a:ext cx="8229600" cy="710952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 Berkeley state machines</a:t>
            </a:r>
            <a:br>
              <a:rPr lang="en-US" altLang="ja-JP" dirty="0" smtClean="0"/>
            </a:br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203848" y="1196752"/>
            <a:ext cx="2160240" cy="10801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03848" y="2636912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1547664" y="4653136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4716016" y="4653136"/>
            <a:ext cx="2304256" cy="20882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5940152" y="6309320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2195736" y="5805264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3779912" y="1268760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UR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779912" y="3212976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5940152" y="5949280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UP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95736" y="5445224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UP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292080" y="5229200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>
            <a:stCxn id="25" idx="2"/>
            <a:endCxn id="26" idx="0"/>
          </p:cNvCxnSpPr>
          <p:nvPr/>
        </p:nvCxnSpPr>
        <p:spPr>
          <a:xfrm rot="5400000">
            <a:off x="3527884" y="2456892"/>
            <a:ext cx="15121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6" idx="2"/>
            <a:endCxn id="29" idx="0"/>
          </p:cNvCxnSpPr>
          <p:nvPr/>
        </p:nvCxnSpPr>
        <p:spPr>
          <a:xfrm rot="5400000">
            <a:off x="2555776" y="3717032"/>
            <a:ext cx="1800200" cy="16561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6" idx="2"/>
            <a:endCxn id="30" idx="0"/>
          </p:cNvCxnSpPr>
          <p:nvPr/>
        </p:nvCxnSpPr>
        <p:spPr>
          <a:xfrm rot="16200000" flipH="1">
            <a:off x="4247964" y="3681028"/>
            <a:ext cx="1584176" cy="15121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30" idx="2"/>
          </p:cNvCxnSpPr>
          <p:nvPr/>
        </p:nvCxnSpPr>
        <p:spPr>
          <a:xfrm rot="5400000">
            <a:off x="5004048" y="6021288"/>
            <a:ext cx="1152128" cy="4320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コンテンツ プレースホルダ 31"/>
          <p:cNvSpPr txBox="1">
            <a:spLocks/>
          </p:cNvSpPr>
          <p:nvPr/>
        </p:nvSpPr>
        <p:spPr>
          <a:xfrm>
            <a:off x="457200" y="44624"/>
            <a:ext cx="8229600" cy="108012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800" dirty="0" smtClean="0"/>
              <a:t>If we do not introduce PA/RA state machines, UR, AG, UP are modeled to directly send/receive NSI messages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5" name="直線コネクタ 44"/>
          <p:cNvCxnSpPr>
            <a:stCxn id="30" idx="2"/>
            <a:endCxn id="28" idx="0"/>
          </p:cNvCxnSpPr>
          <p:nvPr/>
        </p:nvCxnSpPr>
        <p:spPr>
          <a:xfrm rot="16200000" flipH="1">
            <a:off x="5940152" y="5517232"/>
            <a:ext cx="288032" cy="576064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/楕円 8"/>
          <p:cNvSpPr/>
          <p:nvPr/>
        </p:nvSpPr>
        <p:spPr>
          <a:xfrm>
            <a:off x="179512" y="11247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Initial</a:t>
            </a:r>
            <a:endParaRPr kumimoji="1" lang="ja-JP" altLang="en-US" sz="1600" dirty="0"/>
          </a:p>
        </p:txBody>
      </p:sp>
      <p:sp>
        <p:nvSpPr>
          <p:cNvPr id="15" name="円/楕円 14"/>
          <p:cNvSpPr/>
          <p:nvPr/>
        </p:nvSpPr>
        <p:spPr>
          <a:xfrm>
            <a:off x="2411760" y="11247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Scheduled</a:t>
            </a:r>
            <a:endParaRPr kumimoji="1" lang="ja-JP" altLang="en-US" sz="1600" dirty="0"/>
          </a:p>
        </p:txBody>
      </p:sp>
      <p:sp>
        <p:nvSpPr>
          <p:cNvPr id="16" name="円/楕円 15"/>
          <p:cNvSpPr/>
          <p:nvPr/>
        </p:nvSpPr>
        <p:spPr>
          <a:xfrm>
            <a:off x="4067944" y="234888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Idle</a:t>
            </a:r>
            <a:endParaRPr kumimoji="1" lang="ja-JP" altLang="en-US" sz="1600" dirty="0"/>
          </a:p>
        </p:txBody>
      </p:sp>
      <p:sp>
        <p:nvSpPr>
          <p:cNvPr id="17" name="円/楕円 16"/>
          <p:cNvSpPr/>
          <p:nvPr/>
        </p:nvSpPr>
        <p:spPr>
          <a:xfrm>
            <a:off x="8100392" y="234888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</a:t>
            </a:r>
          </a:p>
          <a:p>
            <a:pPr algn="ctr"/>
            <a:r>
              <a:rPr kumimoji="1" lang="en-US" altLang="ja-JP" sz="1600" dirty="0" smtClean="0"/>
              <a:t>Service</a:t>
            </a:r>
            <a:endParaRPr kumimoji="1" lang="ja-JP" altLang="en-US" sz="1600" dirty="0"/>
          </a:p>
        </p:txBody>
      </p:sp>
      <p:sp>
        <p:nvSpPr>
          <p:cNvPr id="18" name="円/楕円 17"/>
          <p:cNvSpPr/>
          <p:nvPr/>
        </p:nvSpPr>
        <p:spPr>
          <a:xfrm>
            <a:off x="5292080" y="11247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Auto</a:t>
            </a:r>
          </a:p>
          <a:p>
            <a:pPr algn="ctr"/>
            <a:r>
              <a:rPr lang="en-US" altLang="ja-JP" sz="1600" dirty="0" smtClean="0"/>
              <a:t>Start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4067944" y="378904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Terminated</a:t>
            </a:r>
            <a:endParaRPr kumimoji="1" lang="ja-JP" altLang="en-US" sz="1600" dirty="0"/>
          </a:p>
        </p:txBody>
      </p:sp>
      <p:cxnSp>
        <p:nvCxnSpPr>
          <p:cNvPr id="21" name="直線矢印コネクタ 20"/>
          <p:cNvCxnSpPr>
            <a:stCxn id="9" idx="6"/>
            <a:endCxn id="15" idx="2"/>
          </p:cNvCxnSpPr>
          <p:nvPr/>
        </p:nvCxnSpPr>
        <p:spPr>
          <a:xfrm>
            <a:off x="1043608" y="1556792"/>
            <a:ext cx="13681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5" idx="5"/>
            <a:endCxn id="16" idx="1"/>
          </p:cNvCxnSpPr>
          <p:nvPr/>
        </p:nvCxnSpPr>
        <p:spPr>
          <a:xfrm rot="16200000" flipH="1">
            <a:off x="3365336" y="1646272"/>
            <a:ext cx="613128" cy="10451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6" idx="4"/>
            <a:endCxn id="19" idx="0"/>
          </p:cNvCxnSpPr>
          <p:nvPr/>
        </p:nvCxnSpPr>
        <p:spPr>
          <a:xfrm rot="5400000">
            <a:off x="4211960" y="3501008"/>
            <a:ext cx="57606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線コネクタ 40"/>
          <p:cNvCxnSpPr>
            <a:stCxn id="16" idx="7"/>
            <a:endCxn id="17" idx="1"/>
          </p:cNvCxnSpPr>
          <p:nvPr/>
        </p:nvCxnSpPr>
        <p:spPr>
          <a:xfrm rot="5400000" flipH="1" flipV="1">
            <a:off x="6516216" y="764704"/>
            <a:ext cx="1588" cy="3421440"/>
          </a:xfrm>
          <a:prstGeom prst="curvedConnector3">
            <a:avLst>
              <a:gd name="adj1" fmla="val 2236423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線コネクタ 42"/>
          <p:cNvCxnSpPr>
            <a:stCxn id="17" idx="3"/>
            <a:endCxn id="16" idx="5"/>
          </p:cNvCxnSpPr>
          <p:nvPr/>
        </p:nvCxnSpPr>
        <p:spPr>
          <a:xfrm rot="5400000">
            <a:off x="6516216" y="1375712"/>
            <a:ext cx="1588" cy="3421440"/>
          </a:xfrm>
          <a:prstGeom prst="curvedConnector3">
            <a:avLst>
              <a:gd name="adj1" fmla="val 2236423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stCxn id="17" idx="4"/>
            <a:endCxn id="19" idx="6"/>
          </p:cNvCxnSpPr>
          <p:nvPr/>
        </p:nvCxnSpPr>
        <p:spPr>
          <a:xfrm rot="5400000">
            <a:off x="6228184" y="1916832"/>
            <a:ext cx="1008112" cy="3600400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線コネクタ 46"/>
          <p:cNvCxnSpPr>
            <a:stCxn id="15" idx="6"/>
            <a:endCxn id="18" idx="2"/>
          </p:cNvCxnSpPr>
          <p:nvPr/>
        </p:nvCxnSpPr>
        <p:spPr>
          <a:xfrm>
            <a:off x="3275856" y="1556792"/>
            <a:ext cx="2016224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46"/>
          <p:cNvCxnSpPr>
            <a:stCxn id="18" idx="6"/>
            <a:endCxn id="17" idx="0"/>
          </p:cNvCxnSpPr>
          <p:nvPr/>
        </p:nvCxnSpPr>
        <p:spPr>
          <a:xfrm>
            <a:off x="6156176" y="1556792"/>
            <a:ext cx="2376264" cy="79208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58"/>
          <p:cNvGrpSpPr/>
          <p:nvPr/>
        </p:nvGrpSpPr>
        <p:grpSpPr>
          <a:xfrm>
            <a:off x="3419872" y="1052736"/>
            <a:ext cx="1584176" cy="432048"/>
            <a:chOff x="3851920" y="476672"/>
            <a:chExt cx="1440160" cy="432048"/>
          </a:xfrm>
        </p:grpSpPr>
        <p:sp>
          <p:nvSpPr>
            <p:cNvPr id="60" name="正方形/長方形 59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prov.rq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kumimoji="1" lang="ja-JP" altLang="en-US" sz="11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グループ化 64"/>
          <p:cNvGrpSpPr/>
          <p:nvPr/>
        </p:nvGrpSpPr>
        <p:grpSpPr>
          <a:xfrm>
            <a:off x="6804248" y="980728"/>
            <a:ext cx="1944216" cy="648072"/>
            <a:chOff x="3851920" y="476672"/>
            <a:chExt cx="1440160" cy="555490"/>
          </a:xfrm>
        </p:grpSpPr>
        <p:sp>
          <p:nvSpPr>
            <p:cNvPr id="66" name="正方形/長方形 65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ja-JP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start_time</a:t>
              </a:r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3851920" y="692696"/>
              <a:ext cx="1440160" cy="3394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(provision) </a:t>
              </a:r>
            </a:p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&lt;prov.cf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グループ化 67"/>
          <p:cNvGrpSpPr/>
          <p:nvPr/>
        </p:nvGrpSpPr>
        <p:grpSpPr>
          <a:xfrm>
            <a:off x="5148064" y="2276872"/>
            <a:ext cx="2808312" cy="432048"/>
            <a:chOff x="3851920" y="476672"/>
            <a:chExt cx="1440160" cy="432048"/>
          </a:xfrm>
        </p:grpSpPr>
        <p:sp>
          <p:nvSpPr>
            <p:cNvPr id="69" name="正方形/長方形 68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prov.rq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(provision) 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&lt;prov.cf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グループ化 70"/>
          <p:cNvGrpSpPr/>
          <p:nvPr/>
        </p:nvGrpSpPr>
        <p:grpSpPr>
          <a:xfrm>
            <a:off x="899592" y="764704"/>
            <a:ext cx="1584176" cy="576064"/>
            <a:chOff x="3851920" y="332656"/>
            <a:chExt cx="1440160" cy="576064"/>
          </a:xfrm>
        </p:grpSpPr>
        <p:sp>
          <p:nvSpPr>
            <p:cNvPr id="72" name="正方形/長方形 71"/>
            <p:cNvSpPr/>
            <p:nvPr/>
          </p:nvSpPr>
          <p:spPr>
            <a:xfrm>
              <a:off x="3851920" y="332656"/>
              <a:ext cx="1440160" cy="3600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rsv.rq</a:t>
              </a:r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(reservation ok)</a:t>
              </a:r>
              <a:endParaRPr kumimoji="1" lang="ja-JP" altLang="en-US" sz="11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rsv.ok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グループ化 85"/>
          <p:cNvGrpSpPr/>
          <p:nvPr/>
        </p:nvGrpSpPr>
        <p:grpSpPr>
          <a:xfrm>
            <a:off x="5148064" y="2852936"/>
            <a:ext cx="2808312" cy="432048"/>
            <a:chOff x="3851920" y="476672"/>
            <a:chExt cx="1440160" cy="432048"/>
          </a:xfrm>
        </p:grpSpPr>
        <p:sp>
          <p:nvSpPr>
            <p:cNvPr id="87" name="正方形/長方形 86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rel.rq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(release) 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rel.cf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グループ化 91"/>
          <p:cNvGrpSpPr/>
          <p:nvPr/>
        </p:nvGrpSpPr>
        <p:grpSpPr>
          <a:xfrm>
            <a:off x="2627784" y="2132856"/>
            <a:ext cx="1152128" cy="432048"/>
            <a:chOff x="3851920" y="476672"/>
            <a:chExt cx="1440160" cy="432048"/>
          </a:xfrm>
        </p:grpSpPr>
        <p:sp>
          <p:nvSpPr>
            <p:cNvPr id="93" name="正方形/長方形 92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ja-JP" sz="1100" i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start_time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グループ化 94"/>
          <p:cNvGrpSpPr/>
          <p:nvPr/>
        </p:nvGrpSpPr>
        <p:grpSpPr>
          <a:xfrm>
            <a:off x="4572000" y="3356992"/>
            <a:ext cx="1008112" cy="432048"/>
            <a:chOff x="3851920" y="476672"/>
            <a:chExt cx="1440160" cy="432048"/>
          </a:xfrm>
        </p:grpSpPr>
        <p:sp>
          <p:nvSpPr>
            <p:cNvPr id="96" name="正方形/長方形 95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ja-JP" sz="1100" i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end_time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(cancel)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グループ化 61"/>
          <p:cNvGrpSpPr/>
          <p:nvPr/>
        </p:nvGrpSpPr>
        <p:grpSpPr>
          <a:xfrm>
            <a:off x="611560" y="5013176"/>
            <a:ext cx="1080120" cy="432048"/>
            <a:chOff x="3851920" y="476672"/>
            <a:chExt cx="1440160" cy="432048"/>
          </a:xfrm>
        </p:grpSpPr>
        <p:sp>
          <p:nvSpPr>
            <p:cNvPr id="99" name="正方形/長方形 98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Output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1" name="正方形/長方形 100"/>
          <p:cNvSpPr/>
          <p:nvPr/>
        </p:nvSpPr>
        <p:spPr>
          <a:xfrm>
            <a:off x="2123728" y="4951911"/>
            <a:ext cx="6336704" cy="11849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t">
            <a:spAutoFit/>
          </a:bodyPr>
          <a:lstStyle/>
          <a:p>
            <a:r>
              <a:rPr lang="en-US" altLang="ja-JP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an input/output event which is an NSI message</a:t>
            </a:r>
            <a:endParaRPr lang="ja-JP" alt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 Downstream input/output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&lt;: Upstream input/output </a:t>
            </a:r>
            <a:endParaRPr lang="ja-JP" alt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rsv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reserve,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prov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provision,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release,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cncl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cancel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rq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request, .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cf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confirm,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granted,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ng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not granted</a:t>
            </a:r>
          </a:p>
          <a:p>
            <a:r>
              <a:rPr lang="en-US" altLang="ja-JP" sz="11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(event): internal event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,: “all” condition</a:t>
            </a: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1655713" y="188640"/>
            <a:ext cx="5762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Sample Ultimate Provider </a:t>
            </a:r>
            <a:r>
              <a:rPr lang="en-US" altLang="ja-JP" sz="2400" dirty="0" smtClean="0"/>
              <a:t>with NSI messages</a:t>
            </a:r>
            <a:endParaRPr kumimoji="1" lang="ja-JP" altLang="en-US" sz="2400" dirty="0"/>
          </a:p>
        </p:txBody>
      </p:sp>
      <p:grpSp>
        <p:nvGrpSpPr>
          <p:cNvPr id="11" name="グループ化 70"/>
          <p:cNvGrpSpPr/>
          <p:nvPr/>
        </p:nvGrpSpPr>
        <p:grpSpPr>
          <a:xfrm>
            <a:off x="467544" y="2348880"/>
            <a:ext cx="1584176" cy="576064"/>
            <a:chOff x="3851920" y="332656"/>
            <a:chExt cx="1440160" cy="576064"/>
          </a:xfrm>
        </p:grpSpPr>
        <p:sp>
          <p:nvSpPr>
            <p:cNvPr id="58" name="正方形/長方形 57"/>
            <p:cNvSpPr/>
            <p:nvPr/>
          </p:nvSpPr>
          <p:spPr>
            <a:xfrm>
              <a:off x="3851920" y="332656"/>
              <a:ext cx="1440160" cy="3600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rsv.rq</a:t>
              </a:r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(reservation </a:t>
              </a:r>
              <a:r>
                <a:rPr lang="en-US" altLang="ja-JP" sz="1100" i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ng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&lt;rsv.ng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グループ化 94"/>
          <p:cNvGrpSpPr/>
          <p:nvPr/>
        </p:nvGrpSpPr>
        <p:grpSpPr>
          <a:xfrm>
            <a:off x="6156176" y="4077072"/>
            <a:ext cx="2448272" cy="432048"/>
            <a:chOff x="3851920" y="476672"/>
            <a:chExt cx="1440160" cy="432048"/>
          </a:xfrm>
        </p:grpSpPr>
        <p:sp>
          <p:nvSpPr>
            <p:cNvPr id="63" name="正方形/長方形 62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ja-JP" sz="1100" i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end_time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(release) (cancel)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16" name="直線矢印コネクタ 115"/>
          <p:cNvCxnSpPr>
            <a:stCxn id="9" idx="5"/>
            <a:endCxn id="19" idx="1"/>
          </p:cNvCxnSpPr>
          <p:nvPr/>
        </p:nvCxnSpPr>
        <p:spPr>
          <a:xfrm rot="16200000" flipH="1">
            <a:off x="1529132" y="1250228"/>
            <a:ext cx="2053288" cy="32774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67"/>
          <p:cNvGrpSpPr/>
          <p:nvPr/>
        </p:nvGrpSpPr>
        <p:grpSpPr>
          <a:xfrm flipH="1">
            <a:off x="1619672" y="3717032"/>
            <a:ext cx="2232248" cy="432048"/>
            <a:chOff x="3851920" y="476672"/>
            <a:chExt cx="1440160" cy="432048"/>
          </a:xfrm>
        </p:grpSpPr>
        <p:sp>
          <p:nvSpPr>
            <p:cNvPr id="124" name="正方形/長方形 123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cncl.rq</a:t>
              </a:r>
              <a:endParaRPr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kumimoji="1"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(cancel</a:t>
              </a:r>
              <a:r>
                <a:rPr kumimoji="1"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cncl.cf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6" name="円/楕円 125"/>
          <p:cNvSpPr/>
          <p:nvPr/>
        </p:nvSpPr>
        <p:spPr>
          <a:xfrm>
            <a:off x="683568" y="3789040"/>
            <a:ext cx="864096" cy="86409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Any</a:t>
            </a:r>
          </a:p>
          <a:p>
            <a:pPr algn="ctr"/>
            <a:r>
              <a:rPr lang="en-US" altLang="ja-JP" sz="1600" dirty="0" smtClean="0"/>
              <a:t>state</a:t>
            </a:r>
            <a:endParaRPr kumimoji="1" lang="ja-JP" altLang="en-US" sz="1600" dirty="0"/>
          </a:p>
        </p:txBody>
      </p:sp>
      <p:cxnSp>
        <p:nvCxnSpPr>
          <p:cNvPr id="128" name="直線矢印コネクタ 127"/>
          <p:cNvCxnSpPr>
            <a:stCxn id="126" idx="6"/>
            <a:endCxn id="19" idx="2"/>
          </p:cNvCxnSpPr>
          <p:nvPr/>
        </p:nvCxnSpPr>
        <p:spPr>
          <a:xfrm>
            <a:off x="1547664" y="4221088"/>
            <a:ext cx="25202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2339752" y="3933056"/>
            <a:ext cx="1512168" cy="216024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267744" y="41490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C000"/>
                </a:solidFill>
              </a:rPr>
              <a:t>Not necessary?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1092</Words>
  <Application>Microsoft Office PowerPoint</Application>
  <PresentationFormat>画面に合わせる (4:3)</PresentationFormat>
  <Paragraphs>317</Paragraphs>
  <Slides>14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Office テーマ</vt:lpstr>
      <vt:lpstr>スライド 1</vt:lpstr>
      <vt:lpstr>  Arlington state machines </vt:lpstr>
      <vt:lpstr>スライド 3</vt:lpstr>
      <vt:lpstr>スライド 4</vt:lpstr>
      <vt:lpstr>スライド 5</vt:lpstr>
      <vt:lpstr>スライド 6</vt:lpstr>
      <vt:lpstr>  Berkeley state machines </vt:lpstr>
      <vt:lpstr>スライド 8</vt:lpstr>
      <vt:lpstr>スライド 9</vt:lpstr>
      <vt:lpstr>スライド 10</vt:lpstr>
      <vt:lpstr>Combination of Arlington and Berkeley state machines</vt:lpstr>
      <vt:lpstr>スライド 12</vt:lpstr>
      <vt:lpstr>スライド 13</vt:lpstr>
      <vt:lpstr>スライド 14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Tomohiro Kudoh</dc:creator>
  <cp:lastModifiedBy>Tomohiro Kudoh</cp:lastModifiedBy>
  <cp:revision>14</cp:revision>
  <dcterms:created xsi:type="dcterms:W3CDTF">2011-01-30T10:09:39Z</dcterms:created>
  <dcterms:modified xsi:type="dcterms:W3CDTF">2011-02-09T15:02:41Z</dcterms:modified>
</cp:coreProperties>
</file>