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7"/>
  </p:notesMasterIdLst>
  <p:handoutMasterIdLst>
    <p:handoutMasterId r:id="rId18"/>
  </p:handoutMasterIdLst>
  <p:sldIdLst>
    <p:sldId id="259" r:id="rId2"/>
    <p:sldId id="264" r:id="rId3"/>
    <p:sldId id="337" r:id="rId4"/>
    <p:sldId id="354" r:id="rId5"/>
    <p:sldId id="355" r:id="rId6"/>
    <p:sldId id="342" r:id="rId7"/>
    <p:sldId id="343" r:id="rId8"/>
    <p:sldId id="341" r:id="rId9"/>
    <p:sldId id="356" r:id="rId10"/>
    <p:sldId id="357" r:id="rId11"/>
    <p:sldId id="353" r:id="rId12"/>
    <p:sldId id="336" r:id="rId13"/>
    <p:sldId id="345" r:id="rId14"/>
    <p:sldId id="358" r:id="rId15"/>
    <p:sldId id="265" r:id="rId16"/>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D41"/>
    <a:srgbClr val="1E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3" d="2"/>
        <a:sy n="3" d="2"/>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5F49FCD8-2A59-4336-AB4E-B181AFB43BEF}" type="slidenum">
              <a:rPr lang="ja-JP" altLang="en-US"/>
              <a:pPr>
                <a:defRPr/>
              </a:pPr>
              <a:t>‹#›</a:t>
            </a:fld>
            <a:endParaRPr lang="en-US" altLang="ja-JP"/>
          </a:p>
        </p:txBody>
      </p:sp>
    </p:spTree>
    <p:extLst>
      <p:ext uri="{BB962C8B-B14F-4D97-AF65-F5344CB8AC3E}">
        <p14:creationId xmlns:p14="http://schemas.microsoft.com/office/powerpoint/2010/main" val="263043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4EA7DF67-5CEC-4D29-AF06-8B018A9D05D3}" type="slidenum">
              <a:rPr lang="ja-JP" altLang="en-US"/>
              <a:pPr>
                <a:defRPr/>
              </a:pPr>
              <a:t>‹#›</a:t>
            </a:fld>
            <a:endParaRPr lang="en-US" altLang="ja-JP"/>
          </a:p>
        </p:txBody>
      </p:sp>
    </p:spTree>
    <p:extLst>
      <p:ext uri="{BB962C8B-B14F-4D97-AF65-F5344CB8AC3E}">
        <p14:creationId xmlns:p14="http://schemas.microsoft.com/office/powerpoint/2010/main" val="3097458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D264DC3-0B96-4807-8E2F-227CE06905CB}" type="slidenum">
              <a:rPr lang="ja-JP" altLang="en-US" sz="1200" smtClean="0"/>
              <a:pPr/>
              <a:t>2</a:t>
            </a:fld>
            <a:endParaRPr lang="en-US" altLang="ja-JP"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IPR Notices Note Well for OGF meetings</a:t>
            </a:r>
          </a:p>
        </p:txBody>
      </p:sp>
    </p:spTree>
    <p:extLst>
      <p:ext uri="{BB962C8B-B14F-4D97-AF65-F5344CB8AC3E}">
        <p14:creationId xmlns:p14="http://schemas.microsoft.com/office/powerpoint/2010/main" val="312737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BB29324-6197-432D-8012-7814DDC31462}" type="slidenum">
              <a:rPr lang="ja-JP" altLang="en-US" smtClean="0"/>
              <a:pPr>
                <a:defRPr/>
              </a:pPr>
              <a:t>14</a:t>
            </a:fld>
            <a:endParaRPr lang="en-US" altLang="ja-JP"/>
          </a:p>
        </p:txBody>
      </p:sp>
    </p:spTree>
    <p:extLst>
      <p:ext uri="{BB962C8B-B14F-4D97-AF65-F5344CB8AC3E}">
        <p14:creationId xmlns:p14="http://schemas.microsoft.com/office/powerpoint/2010/main" val="250756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694708-6421-4A99-9CA8-7D23BB57A77E}" type="slidenum">
              <a:rPr lang="ja-JP" altLang="en-US" sz="1200" smtClean="0"/>
              <a:pPr/>
              <a:t>15</a:t>
            </a:fld>
            <a:endParaRPr lang="en-US" altLang="ja-JP" sz="12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OGF Full Copyright Notice if necessary</a:t>
            </a:r>
          </a:p>
        </p:txBody>
      </p:sp>
    </p:spTree>
    <p:extLst>
      <p:ext uri="{BB962C8B-B14F-4D97-AF65-F5344CB8AC3E}">
        <p14:creationId xmlns:p14="http://schemas.microsoft.com/office/powerpoint/2010/main" val="3579742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8" charset="0"/>
              <a:buNone/>
              <a:defRPr sz="2800">
                <a:solidFill>
                  <a:schemeClr val="bg1"/>
                </a:solidFill>
              </a:defRPr>
            </a:lvl1pPr>
          </a:lstStyle>
          <a:p>
            <a:r>
              <a:rPr lang="en-US" altLang="ja-JP"/>
              <a:t>Formatvorlage des Untertitelmasters durch Klicken bearbeiten</a:t>
            </a:r>
          </a:p>
        </p:txBody>
      </p:sp>
    </p:spTree>
    <p:extLst>
      <p:ext uri="{BB962C8B-B14F-4D97-AF65-F5344CB8AC3E}">
        <p14:creationId xmlns:p14="http://schemas.microsoft.com/office/powerpoint/2010/main" val="214344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013D6246-C761-4509-B168-9DDF3A436D9A}" type="slidenum">
              <a:rPr lang="ja-JP" altLang="en-US"/>
              <a:pPr>
                <a:defRPr/>
              </a:pPr>
              <a:t>‹#›</a:t>
            </a:fld>
            <a:endParaRPr lang="en-US" altLang="ja-JP"/>
          </a:p>
        </p:txBody>
      </p:sp>
    </p:spTree>
    <p:extLst>
      <p:ext uri="{BB962C8B-B14F-4D97-AF65-F5344CB8AC3E}">
        <p14:creationId xmlns:p14="http://schemas.microsoft.com/office/powerpoint/2010/main" val="250568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3C5AD34D-A9E5-421C-B475-097DFBA911B4}" type="slidenum">
              <a:rPr lang="ja-JP" altLang="en-US"/>
              <a:pPr>
                <a:defRPr/>
              </a:pPr>
              <a:t>‹#›</a:t>
            </a:fld>
            <a:endParaRPr lang="en-US" altLang="ja-JP"/>
          </a:p>
        </p:txBody>
      </p:sp>
    </p:spTree>
    <p:extLst>
      <p:ext uri="{BB962C8B-B14F-4D97-AF65-F5344CB8AC3E}">
        <p14:creationId xmlns:p14="http://schemas.microsoft.com/office/powerpoint/2010/main" val="273405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DF3FB36B-1BD4-495E-BD16-8A0CAFCF94FB}" type="slidenum">
              <a:rPr lang="ja-JP" altLang="en-US"/>
              <a:pPr>
                <a:defRPr/>
              </a:pPr>
              <a:t>‹#›</a:t>
            </a:fld>
            <a:endParaRPr lang="en-US" altLang="ja-JP"/>
          </a:p>
        </p:txBody>
      </p:sp>
    </p:spTree>
    <p:extLst>
      <p:ext uri="{BB962C8B-B14F-4D97-AF65-F5344CB8AC3E}">
        <p14:creationId xmlns:p14="http://schemas.microsoft.com/office/powerpoint/2010/main" val="33561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fld id="{4C3191DE-DF7F-4B83-B535-7A437BC964E6}" type="slidenum">
              <a:rPr lang="ja-JP" altLang="en-US"/>
              <a:pPr>
                <a:defRPr/>
              </a:pPr>
              <a:t>‹#›</a:t>
            </a:fld>
            <a:endParaRPr lang="en-US" altLang="ja-JP"/>
          </a:p>
        </p:txBody>
      </p:sp>
    </p:spTree>
    <p:extLst>
      <p:ext uri="{BB962C8B-B14F-4D97-AF65-F5344CB8AC3E}">
        <p14:creationId xmlns:p14="http://schemas.microsoft.com/office/powerpoint/2010/main" val="334536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fld id="{6E2F997B-2500-4618-A032-BC42770F3815}" type="slidenum">
              <a:rPr lang="ja-JP" altLang="en-US"/>
              <a:pPr>
                <a:defRPr/>
              </a:pPr>
              <a:t>‹#›</a:t>
            </a:fld>
            <a:endParaRPr lang="en-US" altLang="ja-JP"/>
          </a:p>
        </p:txBody>
      </p:sp>
    </p:spTree>
    <p:extLst>
      <p:ext uri="{BB962C8B-B14F-4D97-AF65-F5344CB8AC3E}">
        <p14:creationId xmlns:p14="http://schemas.microsoft.com/office/powerpoint/2010/main" val="128399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fld id="{645F22B5-9C04-443A-86A8-BF10C46EB0BC}" type="slidenum">
              <a:rPr lang="ja-JP" altLang="en-US"/>
              <a:pPr>
                <a:defRPr/>
              </a:pPr>
              <a:t>‹#›</a:t>
            </a:fld>
            <a:endParaRPr lang="en-US" altLang="ja-JP"/>
          </a:p>
        </p:txBody>
      </p:sp>
    </p:spTree>
    <p:extLst>
      <p:ext uri="{BB962C8B-B14F-4D97-AF65-F5344CB8AC3E}">
        <p14:creationId xmlns:p14="http://schemas.microsoft.com/office/powerpoint/2010/main" val="96694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fld id="{69F4127C-D5F9-43C1-80B4-F82E1A939334}" type="slidenum">
              <a:rPr lang="ja-JP" altLang="en-US"/>
              <a:pPr>
                <a:defRPr/>
              </a:pPr>
              <a:t>‹#›</a:t>
            </a:fld>
            <a:endParaRPr lang="en-US" altLang="ja-JP"/>
          </a:p>
        </p:txBody>
      </p:sp>
    </p:spTree>
    <p:extLst>
      <p:ext uri="{BB962C8B-B14F-4D97-AF65-F5344CB8AC3E}">
        <p14:creationId xmlns:p14="http://schemas.microsoft.com/office/powerpoint/2010/main" val="396652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752073B5-A19E-4E46-A6D9-24DD8042F29A}" type="slidenum">
              <a:rPr lang="ja-JP" altLang="en-US"/>
              <a:pPr>
                <a:defRPr/>
              </a:pPr>
              <a:t>‹#›</a:t>
            </a:fld>
            <a:endParaRPr lang="en-US" altLang="ja-JP"/>
          </a:p>
        </p:txBody>
      </p:sp>
    </p:spTree>
    <p:extLst>
      <p:ext uri="{BB962C8B-B14F-4D97-AF65-F5344CB8AC3E}">
        <p14:creationId xmlns:p14="http://schemas.microsoft.com/office/powerpoint/2010/main" val="307220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1D8700C3-A505-4093-8518-E67FE7B55868}" type="slidenum">
              <a:rPr lang="ja-JP" altLang="en-US"/>
              <a:pPr>
                <a:defRPr/>
              </a:pPr>
              <a:t>‹#›</a:t>
            </a:fld>
            <a:endParaRPr lang="en-US" altLang="ja-JP"/>
          </a:p>
        </p:txBody>
      </p:sp>
    </p:spTree>
    <p:extLst>
      <p:ext uri="{BB962C8B-B14F-4D97-AF65-F5344CB8AC3E}">
        <p14:creationId xmlns:p14="http://schemas.microsoft.com/office/powerpoint/2010/main" val="290384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E42738C8-ABA2-4046-AB31-1D5AD94504A9}" type="slidenum">
              <a:rPr lang="ja-JP" altLang="en-US"/>
              <a:pPr>
                <a:defRPr/>
              </a:pPr>
              <a:t>‹#›</a:t>
            </a:fld>
            <a:endParaRPr lang="en-US" altLang="ja-JP"/>
          </a:p>
        </p:txBody>
      </p:sp>
    </p:spTree>
    <p:extLst>
      <p:ext uri="{BB962C8B-B14F-4D97-AF65-F5344CB8AC3E}">
        <p14:creationId xmlns:p14="http://schemas.microsoft.com/office/powerpoint/2010/main" val="208283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pPr>
              <a:defRPr/>
            </a:pPr>
            <a:fld id="{62C15938-01A7-49EA-82E6-22929E770880}" type="slidenum">
              <a:rPr lang="ja-JP" altLang="en-US"/>
              <a:pPr>
                <a:defRPr/>
              </a:pPr>
              <a:t>‹#›</a:t>
            </a:fld>
            <a:endParaRPr lang="en-US" altLang="ja-JP"/>
          </a:p>
        </p:txBody>
      </p:sp>
      <p:sp>
        <p:nvSpPr>
          <p:cNvPr id="1027" name="Rectangle 11"/>
          <p:cNvSpPr>
            <a:spLocks noChangeArrowheads="1"/>
          </p:cNvSpPr>
          <p:nvPr/>
        </p:nvSpPr>
        <p:spPr bwMode="auto">
          <a:xfrm>
            <a:off x="0" y="1066800"/>
            <a:ext cx="9144000" cy="76200"/>
          </a:xfrm>
          <a:prstGeom prst="rect">
            <a:avLst/>
          </a:prstGeom>
          <a:solidFill>
            <a:srgbClr val="5DAD4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accent2"/>
              </a:buClr>
              <a:buFont typeface="Times" panose="02020603050405020304" pitchFamily="18" charset="0"/>
              <a:buNone/>
              <a:defRPr/>
            </a:pPr>
            <a:endParaRPr lang="ja-JP" altLang="en-US" sz="2800" smtClean="0">
              <a:solidFill>
                <a:schemeClr val="bg1"/>
              </a:solidFill>
            </a:endParaRPr>
          </a:p>
        </p:txBody>
      </p:sp>
      <p:sp>
        <p:nvSpPr>
          <p:cNvPr id="1028" name="Rectangle 17"/>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2" name="Rectangle 18"/>
          <p:cNvSpPr>
            <a:spLocks noGrp="1" noChangeArrowheads="1"/>
          </p:cNvSpPr>
          <p:nvPr>
            <p:ph type="body" idx="1"/>
          </p:nvPr>
        </p:nvSpPr>
        <p:spPr bwMode="auto">
          <a:xfrm>
            <a:off x="685800" y="15240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30" name="Text Box 21"/>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Tree>
  </p:cSld>
  <p:clrMap bg1="lt1" tx1="dk1" bg2="lt2" tx2="dk2" accent1="accent1" accent2="accent2" accent3="accent3" accent4="accent4" accent5="accent5" accent6="accent6" hlink="hlink" folHlink="folHlink"/>
  <p:sldLayoutIdLst>
    <p:sldLayoutId id="2147484847"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Lst>
  <p:hf sldNum="0" hdr="0" dt="0"/>
  <p:txStyles>
    <p:title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lr>
          <a:schemeClr val="accent2"/>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glif.is/meetings/2015/sprin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www.pepparpeppar.se/index.php/se/kontakt"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9"/>
          <p:cNvSpPr>
            <a:spLocks noGrp="1" noChangeArrowheads="1"/>
          </p:cNvSpPr>
          <p:nvPr>
            <p:ph type="ctrTitle"/>
          </p:nvPr>
        </p:nvSpPr>
        <p:spPr>
          <a:xfrm>
            <a:off x="1447800" y="2708275"/>
            <a:ext cx="7696200" cy="1143000"/>
          </a:xfrm>
        </p:spPr>
        <p:txBody>
          <a:bodyPr/>
          <a:lstStyle/>
          <a:p>
            <a:pPr eaLnBrk="1" hangingPunct="1"/>
            <a:r>
              <a:rPr lang="en-US" altLang="ja-JP" dirty="0" smtClean="0"/>
              <a:t>Network Services Interface</a:t>
            </a:r>
          </a:p>
        </p:txBody>
      </p:sp>
      <p:sp>
        <p:nvSpPr>
          <p:cNvPr id="5123" name="Rectangle 10"/>
          <p:cNvSpPr>
            <a:spLocks noGrp="1" noChangeArrowheads="1"/>
          </p:cNvSpPr>
          <p:nvPr>
            <p:ph type="subTitle" idx="1"/>
          </p:nvPr>
        </p:nvSpPr>
        <p:spPr>
          <a:xfrm>
            <a:off x="1524000" y="3657600"/>
            <a:ext cx="7620000" cy="1066800"/>
          </a:xfrm>
        </p:spPr>
        <p:txBody>
          <a:bodyPr/>
          <a:lstStyle/>
          <a:p>
            <a:pPr eaLnBrk="1" hangingPunct="1"/>
            <a:r>
              <a:rPr lang="en-US" altLang="ja-JP" dirty="0"/>
              <a:t>OGF 43 @ </a:t>
            </a:r>
            <a:r>
              <a:rPr lang="en-US" altLang="ja-JP" dirty="0" smtClean="0"/>
              <a:t> GENI Networking Conference 22</a:t>
            </a:r>
          </a:p>
        </p:txBody>
      </p:sp>
      <p:sp>
        <p:nvSpPr>
          <p:cNvPr id="4" name="Rectangle 10"/>
          <p:cNvSpPr txBox="1">
            <a:spLocks noChangeArrowheads="1"/>
          </p:cNvSpPr>
          <p:nvPr/>
        </p:nvSpPr>
        <p:spPr bwMode="auto">
          <a:xfrm>
            <a:off x="1524000" y="4857750"/>
            <a:ext cx="7620000" cy="533400"/>
          </a:xfrm>
          <a:prstGeom prst="rect">
            <a:avLst/>
          </a:prstGeom>
          <a:noFill/>
          <a:ln w="9525">
            <a:noFill/>
            <a:miter lim="800000"/>
            <a:headEnd/>
            <a:tailEnd/>
          </a:ln>
        </p:spPr>
        <p:txBody>
          <a:bodyPr/>
          <a:lstStyle/>
          <a:p>
            <a:pPr eaLnBrk="1" hangingPunct="1">
              <a:spcBef>
                <a:spcPct val="20000"/>
              </a:spcBef>
              <a:buClr>
                <a:schemeClr val="accent2"/>
              </a:buClr>
              <a:buFont typeface="Times" pitchFamily="18" charset="0"/>
              <a:buNone/>
              <a:defRPr/>
            </a:pPr>
            <a:r>
              <a:rPr lang="en-US" altLang="ja-JP" sz="2000" kern="0" dirty="0">
                <a:latin typeface="+mn-lt"/>
                <a:ea typeface="+mn-ea"/>
              </a:rPr>
              <a:t>Guy Roberts, Chin Guok, Tomohiro Kudoh </a:t>
            </a:r>
            <a:r>
              <a:rPr lang="en-US" altLang="ja-JP" sz="2000" kern="0" dirty="0" smtClean="0">
                <a:latin typeface="+mn-lt"/>
                <a:ea typeface="+mn-ea"/>
              </a:rPr>
              <a:t>25-27 March 2015</a:t>
            </a:r>
            <a:endParaRPr lang="en-US" altLang="ja-JP" sz="2000" kern="0" dirty="0">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4864D034-78AE-487B-ABE6-BF9585E7F2DC}" type="slidenum">
              <a:rPr lang="ja-JP" altLang="en-US" sz="1100" smtClean="0">
                <a:solidFill>
                  <a:schemeClr val="bg2"/>
                </a:solidFill>
              </a:rPr>
              <a:pPr>
                <a:spcBef>
                  <a:spcPct val="0"/>
                </a:spcBef>
                <a:buClrTx/>
                <a:buFontTx/>
                <a:buNone/>
              </a:pPr>
              <a:t>10</a:t>
            </a:fld>
            <a:endParaRPr lang="en-US" altLang="ja-JP" sz="1100" smtClean="0">
              <a:solidFill>
                <a:schemeClr val="bg2"/>
              </a:solidFill>
            </a:endParaRPr>
          </a:p>
        </p:txBody>
      </p:sp>
      <p:sp>
        <p:nvSpPr>
          <p:cNvPr id="13315" name="Content Placeholder 2"/>
          <p:cNvSpPr txBox="1">
            <a:spLocks/>
          </p:cNvSpPr>
          <p:nvPr/>
        </p:nvSpPr>
        <p:spPr bwMode="auto">
          <a:xfrm>
            <a:off x="595313" y="1484313"/>
            <a:ext cx="8105775" cy="4608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buNone/>
              <a:defRPr/>
            </a:pPr>
            <a:r>
              <a:rPr lang="en-GB" sz="2000" kern="0" dirty="0">
                <a:latin typeface="Arial" charset="0"/>
              </a:rPr>
              <a:t>Thursday </a:t>
            </a:r>
            <a:r>
              <a:rPr lang="en-GB" sz="2000" kern="0" dirty="0" smtClean="0">
                <a:latin typeface="Arial" charset="0"/>
              </a:rPr>
              <a:t>13:30</a:t>
            </a:r>
            <a:r>
              <a:rPr lang="en-GB" sz="2000" kern="0" dirty="0">
                <a:latin typeface="Arial" charset="0"/>
              </a:rPr>
              <a:t>, 90 min</a:t>
            </a:r>
          </a:p>
          <a:p>
            <a:pPr>
              <a:defRPr/>
            </a:pPr>
            <a:endParaRPr lang="en-GB" sz="2000" kern="0" dirty="0">
              <a:latin typeface="Arial" charset="0"/>
            </a:endParaRPr>
          </a:p>
          <a:p>
            <a:pPr>
              <a:buFont typeface="Arial" panose="020B0604020202020204" pitchFamily="34" charset="0"/>
              <a:buChar char="•"/>
              <a:defRPr/>
            </a:pPr>
            <a:r>
              <a:rPr lang="en-GB" sz="2000" kern="0" dirty="0" smtClean="0">
                <a:latin typeface="Arial" charset="0"/>
              </a:rPr>
              <a:t>Introduction </a:t>
            </a:r>
            <a:r>
              <a:rPr lang="en-GB" sz="2000" kern="0" dirty="0">
                <a:latin typeface="Arial" charset="0"/>
              </a:rPr>
              <a:t>- Eric Boyd, Internet2 &amp; Lars Fischer, </a:t>
            </a:r>
            <a:r>
              <a:rPr lang="en-GB" sz="2000" kern="0" dirty="0" smtClean="0">
                <a:latin typeface="Arial" charset="0"/>
              </a:rPr>
              <a:t>NORDUnet</a:t>
            </a:r>
          </a:p>
          <a:p>
            <a:pPr>
              <a:buFont typeface="Arial" panose="020B0604020202020204" pitchFamily="34" charset="0"/>
              <a:buChar char="•"/>
              <a:defRPr/>
            </a:pPr>
            <a:endParaRPr lang="en-GB" sz="2000" kern="0" dirty="0">
              <a:latin typeface="Arial" charset="0"/>
            </a:endParaRPr>
          </a:p>
          <a:p>
            <a:pPr>
              <a:buFont typeface="Arial" panose="020B0604020202020204" pitchFamily="34" charset="0"/>
              <a:buChar char="•"/>
              <a:defRPr/>
            </a:pPr>
            <a:r>
              <a:rPr lang="en-GB" sz="2000" kern="0" dirty="0" smtClean="0">
                <a:latin typeface="Arial" charset="0"/>
              </a:rPr>
              <a:t>GENI </a:t>
            </a:r>
            <a:r>
              <a:rPr lang="en-GB" sz="2000" kern="0" dirty="0">
                <a:latin typeface="Arial" charset="0"/>
              </a:rPr>
              <a:t>SDN Exchanges - Heidi Picher Dempsey, BBN </a:t>
            </a:r>
            <a:r>
              <a:rPr lang="en-GB" sz="2000" kern="0" dirty="0" smtClean="0">
                <a:latin typeface="Arial" charset="0"/>
              </a:rPr>
              <a:t>Technologies</a:t>
            </a:r>
          </a:p>
          <a:p>
            <a:pPr>
              <a:buFont typeface="Arial" panose="020B0604020202020204" pitchFamily="34" charset="0"/>
              <a:buChar char="•"/>
              <a:defRPr/>
            </a:pPr>
            <a:endParaRPr lang="en-GB" sz="2000" kern="0" dirty="0">
              <a:latin typeface="Arial" charset="0"/>
            </a:endParaRPr>
          </a:p>
          <a:p>
            <a:pPr>
              <a:buFont typeface="Arial" panose="020B0604020202020204" pitchFamily="34" charset="0"/>
              <a:buChar char="•"/>
              <a:defRPr/>
            </a:pPr>
            <a:r>
              <a:rPr lang="en-GB" sz="2000" kern="0" dirty="0" smtClean="0">
                <a:solidFill>
                  <a:srgbClr val="FF0000"/>
                </a:solidFill>
                <a:latin typeface="Arial" charset="0"/>
              </a:rPr>
              <a:t>NSI </a:t>
            </a:r>
            <a:r>
              <a:rPr lang="en-GB" sz="2000" kern="0" dirty="0">
                <a:solidFill>
                  <a:srgbClr val="FF0000"/>
                </a:solidFill>
                <a:latin typeface="Arial" charset="0"/>
              </a:rPr>
              <a:t>extensions to NML - John MacAuley, </a:t>
            </a:r>
            <a:r>
              <a:rPr lang="en-GB" sz="2000" kern="0" dirty="0" err="1">
                <a:solidFill>
                  <a:srgbClr val="FF0000"/>
                </a:solidFill>
                <a:latin typeface="Arial" charset="0"/>
              </a:rPr>
              <a:t>ESnet</a:t>
            </a:r>
            <a:endParaRPr lang="en-GB" sz="2000" kern="0" dirty="0">
              <a:solidFill>
                <a:srgbClr val="FF0000"/>
              </a:solidFill>
              <a:latin typeface="Arial" charset="0"/>
            </a:endParaRPr>
          </a:p>
          <a:p>
            <a:pPr lvl="1">
              <a:spcBef>
                <a:spcPts val="1800"/>
              </a:spcBef>
              <a:buClrTx/>
              <a:buFont typeface="Arial" panose="020B0604020202020204" pitchFamily="34" charset="0"/>
              <a:buChar char="•"/>
            </a:pPr>
            <a:endParaRPr lang="en-GB" sz="2000" kern="0" dirty="0" smtClean="0">
              <a:latin typeface="Arial" charset="0"/>
            </a:endParaRPr>
          </a:p>
          <a:p>
            <a:pPr lvl="1">
              <a:spcBef>
                <a:spcPts val="1800"/>
              </a:spcBef>
              <a:buClrTx/>
              <a:buFont typeface="Arial" panose="020B0604020202020204" pitchFamily="34" charset="0"/>
              <a:buChar char="•"/>
            </a:pPr>
            <a:r>
              <a:rPr lang="en-GB" sz="2000" kern="0" dirty="0" smtClean="0">
                <a:latin typeface="Arial" charset="0"/>
              </a:rPr>
              <a:t>Remaining GLIF session can be found here: </a:t>
            </a:r>
            <a:r>
              <a:rPr lang="en-GB" altLang="en-US" sz="2000" dirty="0" smtClean="0">
                <a:hlinkClick r:id="rId2"/>
              </a:rPr>
              <a:t>http</a:t>
            </a:r>
            <a:r>
              <a:rPr lang="en-GB" altLang="en-US" sz="2000" dirty="0">
                <a:hlinkClick r:id="rId2"/>
              </a:rPr>
              <a:t>://www.glif.is/meetings/2015/spring</a:t>
            </a:r>
            <a:r>
              <a:rPr lang="en-GB" altLang="en-US" sz="2000" dirty="0" smtClean="0">
                <a:hlinkClick r:id="rId2"/>
              </a:rPr>
              <a:t>/</a:t>
            </a:r>
            <a:endParaRPr lang="en-GB" altLang="en-US" sz="2000" dirty="0" smtClean="0"/>
          </a:p>
          <a:p>
            <a:pPr lvl="1">
              <a:spcBef>
                <a:spcPts val="1800"/>
              </a:spcBef>
              <a:buClrTx/>
              <a:buFont typeface="Arial" panose="020B0604020202020204" pitchFamily="34" charset="0"/>
              <a:buChar char="•"/>
            </a:pPr>
            <a:endParaRPr lang="en-GB" altLang="en-US" sz="2000" dirty="0"/>
          </a:p>
          <a:p>
            <a:pPr eaLnBrk="1" hangingPunct="1">
              <a:lnSpc>
                <a:spcPct val="90000"/>
              </a:lnSpc>
              <a:buFontTx/>
              <a:buNone/>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000" dirty="0"/>
          </a:p>
          <a:p>
            <a:pPr eaLnBrk="1" hangingPunct="1">
              <a:lnSpc>
                <a:spcPct val="90000"/>
              </a:lnSpc>
              <a:buFont typeface="Times" panose="02020603050405020304" pitchFamily="18" charset="0"/>
              <a:buNone/>
            </a:pPr>
            <a:endParaRPr lang="en-GB" altLang="en-US" sz="2000" dirty="0"/>
          </a:p>
          <a:p>
            <a:pPr lvl="1" eaLnBrk="1" hangingPunct="1">
              <a:lnSpc>
                <a:spcPct val="90000"/>
              </a:lnSpc>
            </a:pPr>
            <a:endParaRPr lang="en-GB" altLang="en-US" sz="2000" dirty="0"/>
          </a:p>
          <a:p>
            <a:pPr lvl="1" eaLnBrk="1" hangingPunct="1">
              <a:lnSpc>
                <a:spcPct val="90000"/>
              </a:lnSpc>
              <a:buFontTx/>
              <a:buNone/>
            </a:pPr>
            <a:endParaRPr lang="en-US" altLang="en-US" sz="2000" dirty="0"/>
          </a:p>
          <a:p>
            <a:pPr lvl="1" eaLnBrk="1" hangingPunct="1">
              <a:lnSpc>
                <a:spcPct val="90000"/>
              </a:lnSpc>
              <a:buFontTx/>
              <a:buNone/>
            </a:pPr>
            <a:endParaRPr lang="en-US" altLang="en-US" sz="1800" dirty="0"/>
          </a:p>
          <a:p>
            <a:pPr eaLnBrk="1" hangingPunct="1">
              <a:lnSpc>
                <a:spcPct val="90000"/>
              </a:lnSpc>
              <a:buFont typeface="Times" panose="02020603050405020304" pitchFamily="18" charset="0"/>
              <a:buNone/>
            </a:pPr>
            <a:endParaRPr lang="en-GB" altLang="en-US" sz="1800" dirty="0"/>
          </a:p>
          <a:p>
            <a:pPr eaLnBrk="1" hangingPunct="1">
              <a:lnSpc>
                <a:spcPct val="90000"/>
              </a:lnSpc>
              <a:buFont typeface="Times" panose="02020603050405020304" pitchFamily="18" charset="0"/>
              <a:buNone/>
            </a:pPr>
            <a:endParaRPr lang="en-GB" altLang="en-US" sz="1600" dirty="0"/>
          </a:p>
          <a:p>
            <a:pPr eaLnBrk="1" hangingPunct="1">
              <a:lnSpc>
                <a:spcPct val="90000"/>
              </a:lnSpc>
              <a:buFont typeface="Times" panose="02020603050405020304" pitchFamily="18" charset="0"/>
              <a:buNone/>
            </a:pPr>
            <a:r>
              <a:rPr lang="en-US" altLang="en-US" sz="1600" dirty="0"/>
              <a:t> 	</a:t>
            </a:r>
          </a:p>
          <a:p>
            <a:pPr eaLnBrk="1" hangingPunct="1">
              <a:lnSpc>
                <a:spcPct val="90000"/>
              </a:lnSpc>
              <a:buFont typeface="Times" panose="02020603050405020304" pitchFamily="18" charset="0"/>
              <a:buNone/>
            </a:pPr>
            <a:endParaRPr lang="en-US" altLang="en-US" dirty="0"/>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smtClean="0">
                <a:latin typeface="+mj-lt"/>
                <a:ea typeface="+mj-ea"/>
                <a:cs typeface="+mj-cs"/>
              </a:rPr>
              <a:t>GLIF Session 1</a:t>
            </a:r>
            <a:endParaRPr lang="en-US" sz="3500" kern="0" dirty="0">
              <a:latin typeface="+mj-lt"/>
              <a:ea typeface="+mj-ea"/>
              <a:cs typeface="+mj-cs"/>
            </a:endParaRPr>
          </a:p>
        </p:txBody>
      </p:sp>
    </p:spTree>
    <p:extLst>
      <p:ext uri="{BB962C8B-B14F-4D97-AF65-F5344CB8AC3E}">
        <p14:creationId xmlns:p14="http://schemas.microsoft.com/office/powerpoint/2010/main" val="226889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4864D034-78AE-487B-ABE6-BF9585E7F2DC}" type="slidenum">
              <a:rPr lang="ja-JP" altLang="en-US" sz="1100" smtClean="0">
                <a:solidFill>
                  <a:schemeClr val="bg2"/>
                </a:solidFill>
              </a:rPr>
              <a:pPr>
                <a:spcBef>
                  <a:spcPct val="0"/>
                </a:spcBef>
                <a:buClrTx/>
                <a:buFontTx/>
                <a:buNone/>
              </a:pPr>
              <a:t>11</a:t>
            </a:fld>
            <a:endParaRPr lang="en-US" altLang="ja-JP" sz="1100" smtClean="0">
              <a:solidFill>
                <a:schemeClr val="bg2"/>
              </a:solidFill>
            </a:endParaRPr>
          </a:p>
        </p:txBody>
      </p:sp>
      <p:sp>
        <p:nvSpPr>
          <p:cNvPr id="13315" name="Content Placeholder 2"/>
          <p:cNvSpPr txBox="1">
            <a:spLocks/>
          </p:cNvSpPr>
          <p:nvPr/>
        </p:nvSpPr>
        <p:spPr bwMode="auto">
          <a:xfrm>
            <a:off x="595313" y="1484313"/>
            <a:ext cx="8105775" cy="39609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ts val="1800"/>
              </a:spcBef>
              <a:buClrTx/>
              <a:buFont typeface="Arial" panose="020B0604020202020204" pitchFamily="34" charset="0"/>
              <a:buChar char="•"/>
            </a:pPr>
            <a:r>
              <a:rPr lang="en-GB" altLang="en-US" sz="2400" dirty="0" smtClean="0"/>
              <a:t>Time: 19:30 Wednesday 25th</a:t>
            </a:r>
          </a:p>
          <a:p>
            <a:pPr>
              <a:spcBef>
                <a:spcPts val="1800"/>
              </a:spcBef>
              <a:buClrTx/>
              <a:buFont typeface="Arial" panose="020B0604020202020204" pitchFamily="34" charset="0"/>
              <a:buChar char="•"/>
            </a:pPr>
            <a:r>
              <a:rPr lang="en-GB" altLang="en-US" sz="2400" dirty="0" smtClean="0"/>
              <a:t>Location: ? Restaurant</a:t>
            </a:r>
          </a:p>
          <a:p>
            <a:pPr>
              <a:spcBef>
                <a:spcPts val="1800"/>
              </a:spcBef>
              <a:buClrTx/>
              <a:buFont typeface="Arial" panose="020B0604020202020204" pitchFamily="34" charset="0"/>
              <a:buChar char="•"/>
            </a:pPr>
            <a:r>
              <a:rPr lang="en-GB" altLang="en-US" sz="2400" dirty="0"/>
              <a:t>Address:  </a:t>
            </a:r>
          </a:p>
          <a:p>
            <a:pPr>
              <a:spcBef>
                <a:spcPts val="1800"/>
              </a:spcBef>
              <a:buClrTx/>
              <a:buFont typeface="Arial" panose="020B0604020202020204" pitchFamily="34" charset="0"/>
              <a:buChar char="•"/>
            </a:pPr>
            <a:r>
              <a:rPr lang="en-GB" altLang="en-US" sz="2400" dirty="0" smtClean="0"/>
              <a:t>Website</a:t>
            </a:r>
            <a:r>
              <a:rPr lang="en-GB" altLang="en-US" sz="2400" dirty="0"/>
              <a:t>: </a:t>
            </a:r>
            <a:r>
              <a:rPr lang="en-GB" altLang="en-US" sz="2400" dirty="0" smtClean="0">
                <a:hlinkClick r:id="rId2"/>
              </a:rPr>
              <a:t>http</a:t>
            </a:r>
            <a:r>
              <a:rPr lang="en-GB" altLang="en-US" sz="2400" dirty="0">
                <a:hlinkClick r:id="rId2"/>
              </a:rPr>
              <a:t>://</a:t>
            </a:r>
            <a:r>
              <a:rPr lang="en-GB" altLang="en-US" sz="2400" dirty="0" smtClean="0">
                <a:hlinkClick r:id="rId2"/>
              </a:rPr>
              <a:t>www. </a:t>
            </a:r>
            <a:r>
              <a:rPr lang="en-GB" altLang="en-US" sz="2400" dirty="0" smtClean="0"/>
              <a:t>?</a:t>
            </a:r>
          </a:p>
          <a:p>
            <a:pPr>
              <a:spcBef>
                <a:spcPts val="1800"/>
              </a:spcBef>
              <a:buClrTx/>
              <a:buFont typeface="Arial" panose="020B0604020202020204" pitchFamily="34" charset="0"/>
              <a:buChar char="•"/>
            </a:pPr>
            <a:endParaRPr lang="en-GB" altLang="en-US" sz="2400" dirty="0"/>
          </a:p>
          <a:p>
            <a:pPr eaLnBrk="1" hangingPunct="1">
              <a:lnSpc>
                <a:spcPct val="90000"/>
              </a:lnSpc>
              <a:buFontTx/>
              <a:buNone/>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400" dirty="0"/>
          </a:p>
          <a:p>
            <a:pPr eaLnBrk="1" hangingPunct="1">
              <a:lnSpc>
                <a:spcPct val="90000"/>
              </a:lnSpc>
              <a:buFont typeface="Times" panose="02020603050405020304" pitchFamily="18" charset="0"/>
              <a:buNone/>
            </a:pPr>
            <a:endParaRPr lang="en-GB" altLang="en-US" sz="2000" dirty="0"/>
          </a:p>
          <a:p>
            <a:pPr eaLnBrk="1" hangingPunct="1">
              <a:lnSpc>
                <a:spcPct val="90000"/>
              </a:lnSpc>
              <a:buFont typeface="Times" panose="02020603050405020304" pitchFamily="18" charset="0"/>
              <a:buNone/>
            </a:pPr>
            <a:endParaRPr lang="en-GB" altLang="en-US" sz="2000" dirty="0"/>
          </a:p>
          <a:p>
            <a:pPr lvl="1" eaLnBrk="1" hangingPunct="1">
              <a:lnSpc>
                <a:spcPct val="90000"/>
              </a:lnSpc>
            </a:pPr>
            <a:endParaRPr lang="en-GB" altLang="en-US" sz="2000" dirty="0"/>
          </a:p>
          <a:p>
            <a:pPr lvl="1" eaLnBrk="1" hangingPunct="1">
              <a:lnSpc>
                <a:spcPct val="90000"/>
              </a:lnSpc>
              <a:buFontTx/>
              <a:buNone/>
            </a:pPr>
            <a:endParaRPr lang="en-US" altLang="en-US" sz="2000" dirty="0"/>
          </a:p>
          <a:p>
            <a:pPr lvl="1" eaLnBrk="1" hangingPunct="1">
              <a:lnSpc>
                <a:spcPct val="90000"/>
              </a:lnSpc>
              <a:buFontTx/>
              <a:buNone/>
            </a:pPr>
            <a:endParaRPr lang="en-US" altLang="en-US" sz="1800" dirty="0"/>
          </a:p>
          <a:p>
            <a:pPr eaLnBrk="1" hangingPunct="1">
              <a:lnSpc>
                <a:spcPct val="90000"/>
              </a:lnSpc>
              <a:buFont typeface="Times" panose="02020603050405020304" pitchFamily="18" charset="0"/>
              <a:buNone/>
            </a:pPr>
            <a:endParaRPr lang="en-GB" altLang="en-US" sz="1800" dirty="0"/>
          </a:p>
          <a:p>
            <a:pPr eaLnBrk="1" hangingPunct="1">
              <a:lnSpc>
                <a:spcPct val="90000"/>
              </a:lnSpc>
              <a:buFont typeface="Times" panose="02020603050405020304" pitchFamily="18" charset="0"/>
              <a:buNone/>
            </a:pPr>
            <a:endParaRPr lang="en-GB" altLang="en-US" sz="1600" dirty="0"/>
          </a:p>
          <a:p>
            <a:pPr eaLnBrk="1" hangingPunct="1">
              <a:lnSpc>
                <a:spcPct val="90000"/>
              </a:lnSpc>
              <a:buFont typeface="Times" panose="02020603050405020304" pitchFamily="18" charset="0"/>
              <a:buNone/>
            </a:pPr>
            <a:r>
              <a:rPr lang="en-US" altLang="en-US" sz="1600" dirty="0"/>
              <a:t> 	</a:t>
            </a:r>
          </a:p>
          <a:p>
            <a:pPr eaLnBrk="1" hangingPunct="1">
              <a:lnSpc>
                <a:spcPct val="90000"/>
              </a:lnSpc>
              <a:buFont typeface="Times" panose="02020603050405020304" pitchFamily="18" charset="0"/>
              <a:buNone/>
            </a:pPr>
            <a:endParaRPr lang="en-US" altLang="en-US" dirty="0"/>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 WG </a:t>
            </a:r>
            <a:r>
              <a:rPr lang="en-US" sz="3500" kern="0" dirty="0" smtClean="0">
                <a:latin typeface="+mj-lt"/>
                <a:ea typeface="+mj-ea"/>
                <a:cs typeface="+mj-cs"/>
              </a:rPr>
              <a:t>Dinner</a:t>
            </a:r>
            <a:endParaRPr lang="en-US" sz="3500" kern="0" dirty="0">
              <a:latin typeface="+mj-lt"/>
              <a:ea typeface="+mj-ea"/>
              <a:cs typeface="+mj-cs"/>
            </a:endParaRPr>
          </a:p>
        </p:txBody>
      </p:sp>
    </p:spTree>
    <p:extLst>
      <p:ext uri="{BB962C8B-B14F-4D97-AF65-F5344CB8AC3E}">
        <p14:creationId xmlns:p14="http://schemas.microsoft.com/office/powerpoint/2010/main" val="1055849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567F02F2-9E09-41EA-843C-D027C848F005}" type="slidenum">
              <a:rPr lang="ja-JP" altLang="en-US" sz="1100" smtClean="0">
                <a:solidFill>
                  <a:schemeClr val="bg2"/>
                </a:solidFill>
              </a:rPr>
              <a:pPr>
                <a:spcBef>
                  <a:spcPct val="0"/>
                </a:spcBef>
                <a:buClrTx/>
                <a:buFontTx/>
                <a:buNone/>
              </a:pPr>
              <a:t>12</a:t>
            </a:fld>
            <a:endParaRPr lang="en-US" altLang="ja-JP" sz="1100" smtClean="0">
              <a:solidFill>
                <a:schemeClr val="bg2"/>
              </a:solidFill>
            </a:endParaRPr>
          </a:p>
        </p:txBody>
      </p:sp>
      <p:sp>
        <p:nvSpPr>
          <p:cNvPr id="3" name="Content Placeholder 2"/>
          <p:cNvSpPr txBox="1">
            <a:spLocks/>
          </p:cNvSpPr>
          <p:nvPr/>
        </p:nvSpPr>
        <p:spPr bwMode="auto">
          <a:xfrm>
            <a:off x="899592" y="1412776"/>
            <a:ext cx="8104188" cy="3529013"/>
          </a:xfrm>
          <a:prstGeom prst="rect">
            <a:avLst/>
          </a:prstGeom>
          <a:noFill/>
          <a:ln w="9525">
            <a:noFill/>
            <a:miter lim="800000"/>
            <a:headEnd/>
            <a:tailEnd/>
          </a:ln>
        </p:spPr>
        <p:txBody>
          <a:bodyPr/>
          <a:lstStyle/>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r>
              <a:rPr lang="en-GB" kern="0" dirty="0" smtClean="0">
                <a:latin typeface="Arial" charset="0"/>
              </a:rPr>
              <a:t>OGF44</a:t>
            </a: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Arial" charset="0"/>
            </a:endParaRPr>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NSI-WG: next NSI events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altLang="en-US" dirty="0" smtClean="0"/>
              <a:t>NSI Roadmap</a:t>
            </a:r>
          </a:p>
        </p:txBody>
      </p:sp>
      <p:sp>
        <p:nvSpPr>
          <p:cNvPr id="8195" name="Content Placeholder 2"/>
          <p:cNvSpPr>
            <a:spLocks noGrp="1"/>
          </p:cNvSpPr>
          <p:nvPr>
            <p:ph idx="1"/>
          </p:nvPr>
        </p:nvSpPr>
        <p:spPr>
          <a:xfrm>
            <a:off x="755576" y="1484784"/>
            <a:ext cx="6910536" cy="4281265"/>
          </a:xfrm>
        </p:spPr>
        <p:txBody>
          <a:bodyPr>
            <a:normAutofit fontScale="92500" lnSpcReduction="10000"/>
          </a:bodyPr>
          <a:lstStyle/>
          <a:p>
            <a:pPr marL="0" indent="0">
              <a:buNone/>
            </a:pPr>
            <a:r>
              <a:rPr lang="en-GB" altLang="en-US" sz="2400" dirty="0" smtClean="0"/>
              <a:t>The following NSI documents are completed:</a:t>
            </a:r>
          </a:p>
          <a:p>
            <a:pPr>
              <a:spcBef>
                <a:spcPts val="1200"/>
              </a:spcBef>
              <a:spcAft>
                <a:spcPts val="0"/>
              </a:spcAft>
            </a:pPr>
            <a:r>
              <a:rPr lang="en-GB" altLang="en-US" sz="2000" dirty="0" smtClean="0"/>
              <a:t>NSI </a:t>
            </a:r>
            <a:r>
              <a:rPr lang="en-GB" altLang="en-US" sz="2000" dirty="0"/>
              <a:t>Framework v2.0, </a:t>
            </a:r>
            <a:r>
              <a:rPr lang="en-GB" altLang="en-US" sz="2000" dirty="0" smtClean="0"/>
              <a:t>standard</a:t>
            </a:r>
          </a:p>
          <a:p>
            <a:pPr>
              <a:spcBef>
                <a:spcPts val="1200"/>
              </a:spcBef>
              <a:spcAft>
                <a:spcPts val="0"/>
              </a:spcAft>
            </a:pPr>
            <a:r>
              <a:rPr lang="en-GB" altLang="en-US" sz="2000" dirty="0" smtClean="0"/>
              <a:t>NSI Connection Service (CS) v2.0, standard</a:t>
            </a:r>
          </a:p>
          <a:p>
            <a:pPr>
              <a:spcBef>
                <a:spcPts val="1200"/>
              </a:spcBef>
            </a:pPr>
            <a:r>
              <a:rPr lang="en-GB" altLang="en-US" sz="2000" dirty="0" smtClean="0"/>
              <a:t>NSI </a:t>
            </a:r>
            <a:r>
              <a:rPr lang="en-GB" altLang="en-US" sz="2000" dirty="0"/>
              <a:t>NSA Description Document, </a:t>
            </a:r>
            <a:r>
              <a:rPr lang="en-GB" altLang="en-US" sz="2000" dirty="0" smtClean="0"/>
              <a:t>standard</a:t>
            </a:r>
          </a:p>
          <a:p>
            <a:pPr>
              <a:spcBef>
                <a:spcPts val="1200"/>
              </a:spcBef>
            </a:pPr>
            <a:r>
              <a:rPr lang="en-GB" altLang="en-US" sz="2000" dirty="0" smtClean="0"/>
              <a:t>NSI </a:t>
            </a:r>
            <a:r>
              <a:rPr lang="en-GB" altLang="en-US" sz="2000" dirty="0" err="1" smtClean="0"/>
              <a:t>Signaling</a:t>
            </a:r>
            <a:r>
              <a:rPr lang="en-GB" altLang="en-US" sz="2000" dirty="0" smtClean="0"/>
              <a:t> and </a:t>
            </a:r>
            <a:r>
              <a:rPr lang="en-GB" altLang="en-US" sz="2000" dirty="0" err="1" smtClean="0"/>
              <a:t>Pathfinding</a:t>
            </a:r>
            <a:endParaRPr lang="en-GB" altLang="en-US" sz="2000" dirty="0" smtClean="0"/>
          </a:p>
          <a:p>
            <a:pPr>
              <a:spcBef>
                <a:spcPts val="1200"/>
              </a:spcBef>
            </a:pPr>
            <a:endParaRPr lang="en-GB" altLang="en-US" sz="2000" dirty="0" smtClean="0"/>
          </a:p>
          <a:p>
            <a:pPr marL="0" indent="0">
              <a:spcBef>
                <a:spcPts val="1200"/>
              </a:spcBef>
              <a:buNone/>
            </a:pPr>
            <a:r>
              <a:rPr lang="en-GB" altLang="en-US" sz="2400" dirty="0"/>
              <a:t>The following NSI documents are planned:</a:t>
            </a:r>
          </a:p>
          <a:p>
            <a:pPr>
              <a:spcBef>
                <a:spcPts val="1200"/>
              </a:spcBef>
            </a:pPr>
            <a:r>
              <a:rPr lang="en-GB" altLang="en-US" sz="2000" dirty="0" smtClean="0">
                <a:solidFill>
                  <a:srgbClr val="FF0000"/>
                </a:solidFill>
              </a:rPr>
              <a:t>NSI </a:t>
            </a:r>
            <a:r>
              <a:rPr lang="en-GB" altLang="en-US" sz="2000" dirty="0">
                <a:solidFill>
                  <a:srgbClr val="FF0000"/>
                </a:solidFill>
              </a:rPr>
              <a:t>AAI best practices, informational</a:t>
            </a:r>
          </a:p>
          <a:p>
            <a:pPr>
              <a:spcBef>
                <a:spcPts val="1200"/>
              </a:spcBef>
            </a:pPr>
            <a:r>
              <a:rPr lang="en-GB" altLang="en-US" sz="2000" dirty="0" smtClean="0">
                <a:solidFill>
                  <a:srgbClr val="FF0000"/>
                </a:solidFill>
              </a:rPr>
              <a:t>NSI Topology, standard</a:t>
            </a:r>
          </a:p>
          <a:p>
            <a:pPr>
              <a:spcBef>
                <a:spcPts val="1200"/>
              </a:spcBef>
            </a:pPr>
            <a:r>
              <a:rPr lang="en-GB" altLang="en-US" sz="2000" dirty="0" smtClean="0">
                <a:solidFill>
                  <a:srgbClr val="FF0000"/>
                </a:solidFill>
              </a:rPr>
              <a:t>NSI Document Distribution Service, standard</a:t>
            </a:r>
          </a:p>
        </p:txBody>
      </p:sp>
      <p:sp>
        <p:nvSpPr>
          <p:cNvPr id="8196"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73B4022-7F1B-44BD-8768-253009C7B642}" type="slidenum">
              <a:rPr lang="ja-JP" altLang="en-US" sz="1100" smtClean="0">
                <a:solidFill>
                  <a:schemeClr val="bg2"/>
                </a:solidFill>
              </a:rPr>
              <a:pPr>
                <a:spcBef>
                  <a:spcPct val="0"/>
                </a:spcBef>
                <a:buClrTx/>
                <a:buFontTx/>
                <a:buNone/>
              </a:pPr>
              <a:t>13</a:t>
            </a:fld>
            <a:endParaRPr lang="en-US" altLang="ja-JP" sz="1100" smtClean="0">
              <a:solidFill>
                <a:schemeClr val="bg2"/>
              </a:solidFill>
            </a:endParaRPr>
          </a:p>
        </p:txBody>
      </p:sp>
    </p:spTree>
    <p:extLst>
      <p:ext uri="{BB962C8B-B14F-4D97-AF65-F5344CB8AC3E}">
        <p14:creationId xmlns:p14="http://schemas.microsoft.com/office/powerpoint/2010/main" val="350321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altLang="en-US" dirty="0" smtClean="0"/>
              <a:t>NSI roadmap</a:t>
            </a:r>
          </a:p>
        </p:txBody>
      </p:sp>
      <p:sp>
        <p:nvSpPr>
          <p:cNvPr id="8196" name="Footer Placeholder 3"/>
          <p:cNvSpPr>
            <a:spLocks noGrp="1"/>
          </p:cNvSpPr>
          <p:nvPr>
            <p:ph type="ftr" sz="quarter" idx="10"/>
          </p:nvPr>
        </p:nvSpPr>
        <p:spPr>
          <a:xfrm>
            <a:off x="2103241" y="6400800"/>
            <a:ext cx="5334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73B4022-7F1B-44BD-8768-253009C7B642}" type="slidenum">
              <a:rPr lang="ja-JP" altLang="en-US" sz="1100" smtClean="0">
                <a:solidFill>
                  <a:schemeClr val="bg2"/>
                </a:solidFill>
              </a:rPr>
              <a:pPr>
                <a:spcBef>
                  <a:spcPct val="0"/>
                </a:spcBef>
                <a:buClrTx/>
                <a:buFontTx/>
                <a:buNone/>
              </a:pPr>
              <a:t>14</a:t>
            </a:fld>
            <a:endParaRPr lang="en-US" altLang="ja-JP" sz="1100" smtClean="0">
              <a:solidFill>
                <a:schemeClr val="bg2"/>
              </a:solidFill>
            </a:endParaRPr>
          </a:p>
        </p:txBody>
      </p:sp>
      <p:grpSp>
        <p:nvGrpSpPr>
          <p:cNvPr id="7" name="Gruppe 40"/>
          <p:cNvGrpSpPr/>
          <p:nvPr/>
        </p:nvGrpSpPr>
        <p:grpSpPr>
          <a:xfrm>
            <a:off x="387695" y="1766354"/>
            <a:ext cx="8596130" cy="4145044"/>
            <a:chOff x="236589" y="2110902"/>
            <a:chExt cx="8596130" cy="2653186"/>
          </a:xfrm>
        </p:grpSpPr>
        <p:sp>
          <p:nvSpPr>
            <p:cNvPr id="8" name="Pentagon 7"/>
            <p:cNvSpPr/>
            <p:nvPr/>
          </p:nvSpPr>
          <p:spPr>
            <a:xfrm>
              <a:off x="243196" y="2110902"/>
              <a:ext cx="8589523" cy="2653186"/>
            </a:xfrm>
            <a:prstGeom prst="homePlate">
              <a:avLst>
                <a:gd name="adj" fmla="val 31841"/>
              </a:avLst>
            </a:prstGeom>
            <a:gradFill rotWithShape="1">
              <a:gsLst>
                <a:gs pos="0">
                  <a:srgbClr val="E6E6E6"/>
                </a:gs>
                <a:gs pos="100000">
                  <a:sysClr val="window" lastClr="FFFFFF"/>
                </a:gs>
              </a:gsLst>
              <a:lin ang="16200000"/>
            </a:gradFill>
            <a:ln w="9525">
              <a:solidFill>
                <a:srgbClr val="E1E1E1"/>
              </a:solidFill>
              <a:miter lim="800000"/>
              <a:headEnd/>
              <a:tailEnd/>
            </a:ln>
            <a:effectLst>
              <a:outerShdw blurRad="50800" dist="38100" dir="2700000" algn="tl" rotWithShape="0">
                <a:prstClr val="black">
                  <a:alpha val="40000"/>
                </a:prstClr>
              </a:outerShdw>
            </a:effectLst>
          </p:spPr>
          <p:txBody>
            <a:bodyPr anchor="ctr"/>
            <a:lstStyle/>
            <a:p>
              <a:pPr algn="ctr">
                <a:defRPr/>
              </a:pPr>
              <a:endParaRPr lang="da-DK" kern="0">
                <a:solidFill>
                  <a:srgbClr val="FFFFFF"/>
                </a:solidFill>
                <a:latin typeface="Arial Narrow" pitchFamily="-97" charset="0"/>
              </a:endParaRPr>
            </a:p>
          </p:txBody>
        </p:sp>
        <p:sp>
          <p:nvSpPr>
            <p:cNvPr id="9" name="Rektangel 13"/>
            <p:cNvSpPr/>
            <p:nvPr/>
          </p:nvSpPr>
          <p:spPr>
            <a:xfrm>
              <a:off x="236589" y="2122557"/>
              <a:ext cx="7749820" cy="357997"/>
            </a:xfrm>
            <a:prstGeom prst="rect">
              <a:avLst/>
            </a:prstGeom>
            <a:gradFill flip="none" rotWithShape="1">
              <a:gsLst>
                <a:gs pos="0">
                  <a:srgbClr val="0070C0"/>
                </a:gs>
                <a:gs pos="100000">
                  <a:srgbClr val="002060"/>
                </a:gs>
              </a:gsLst>
              <a:lin ang="5400000" scaled="1"/>
              <a:tileRect/>
            </a:gradFill>
            <a:ln w="3175" cap="flat" cmpd="sng">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kern="0">
                <a:solidFill>
                  <a:schemeClr val="tx1">
                    <a:lumMod val="95000"/>
                    <a:lumOff val="5000"/>
                  </a:schemeClr>
                </a:solidFill>
                <a:latin typeface="Calibri"/>
              </a:endParaRPr>
            </a:p>
          </p:txBody>
        </p:sp>
        <p:grpSp>
          <p:nvGrpSpPr>
            <p:cNvPr id="10" name="Gruppe 28"/>
            <p:cNvGrpSpPr/>
            <p:nvPr/>
          </p:nvGrpSpPr>
          <p:grpSpPr>
            <a:xfrm>
              <a:off x="872248" y="2130354"/>
              <a:ext cx="7114162" cy="2633734"/>
              <a:chOff x="872248" y="2130354"/>
              <a:chExt cx="7114162" cy="2422187"/>
            </a:xfrm>
          </p:grpSpPr>
          <p:cxnSp>
            <p:nvCxnSpPr>
              <p:cNvPr id="11" name="Lige forbindelse 15"/>
              <p:cNvCxnSpPr/>
              <p:nvPr/>
            </p:nvCxnSpPr>
            <p:spPr>
              <a:xfrm rot="5400000">
                <a:off x="310991"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Lige forbindelse 17"/>
              <p:cNvCxnSpPr/>
              <p:nvPr/>
            </p:nvCxnSpPr>
            <p:spPr>
              <a:xfrm rot="5400000">
                <a:off x="-333982"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Lige forbindelse 18"/>
              <p:cNvCxnSpPr/>
              <p:nvPr/>
            </p:nvCxnSpPr>
            <p:spPr>
              <a:xfrm rot="5400000">
                <a:off x="1600937"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Lige forbindelse 19"/>
              <p:cNvCxnSpPr/>
              <p:nvPr/>
            </p:nvCxnSpPr>
            <p:spPr>
              <a:xfrm rot="5400000">
                <a:off x="955964"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Lige forbindelse 20"/>
              <p:cNvCxnSpPr/>
              <p:nvPr/>
            </p:nvCxnSpPr>
            <p:spPr>
              <a:xfrm rot="5400000">
                <a:off x="2890883"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Lige forbindelse 21"/>
              <p:cNvCxnSpPr/>
              <p:nvPr/>
            </p:nvCxnSpPr>
            <p:spPr>
              <a:xfrm rot="5400000">
                <a:off x="2245910"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Lige forbindelse 22"/>
              <p:cNvCxnSpPr/>
              <p:nvPr/>
            </p:nvCxnSpPr>
            <p:spPr>
              <a:xfrm rot="5400000">
                <a:off x="4180829"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Lige forbindelse 23"/>
              <p:cNvCxnSpPr/>
              <p:nvPr/>
            </p:nvCxnSpPr>
            <p:spPr>
              <a:xfrm rot="5400000">
                <a:off x="3535856"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Lige forbindelse 24"/>
              <p:cNvCxnSpPr/>
              <p:nvPr/>
            </p:nvCxnSpPr>
            <p:spPr>
              <a:xfrm rot="5400000">
                <a:off x="5470775"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Lige forbindelse 25"/>
              <p:cNvCxnSpPr/>
              <p:nvPr/>
            </p:nvCxnSpPr>
            <p:spPr>
              <a:xfrm rot="5400000">
                <a:off x="4825802"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Lige forbindelse 26"/>
              <p:cNvCxnSpPr/>
              <p:nvPr/>
            </p:nvCxnSpPr>
            <p:spPr>
              <a:xfrm rot="5400000">
                <a:off x="6770452"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Lige forbindelse 27"/>
              <p:cNvCxnSpPr/>
              <p:nvPr/>
            </p:nvCxnSpPr>
            <p:spPr>
              <a:xfrm rot="5400000">
                <a:off x="6115748"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1" name="Tekstboks 43"/>
          <p:cNvSpPr txBox="1"/>
          <p:nvPr/>
        </p:nvSpPr>
        <p:spPr>
          <a:xfrm>
            <a:off x="1143078" y="1775930"/>
            <a:ext cx="460382" cy="307777"/>
          </a:xfrm>
          <a:prstGeom prst="rect">
            <a:avLst/>
          </a:prstGeom>
          <a:noFill/>
        </p:spPr>
        <p:txBody>
          <a:bodyPr wrap="none" rtlCol="0">
            <a:spAutoFit/>
          </a:bodyPr>
          <a:lstStyle/>
          <a:p>
            <a:pPr algn="ctr"/>
            <a:r>
              <a:rPr lang="da-DK" sz="1400" dirty="0" err="1" smtClean="0">
                <a:solidFill>
                  <a:schemeClr val="bg1"/>
                </a:solidFill>
              </a:rPr>
              <a:t>Dec</a:t>
            </a:r>
            <a:endParaRPr lang="da-DK" sz="1400" dirty="0">
              <a:solidFill>
                <a:schemeClr val="bg1"/>
              </a:solidFill>
            </a:endParaRPr>
          </a:p>
        </p:txBody>
      </p:sp>
      <p:sp>
        <p:nvSpPr>
          <p:cNvPr id="37" name="Tekstboks 49"/>
          <p:cNvSpPr txBox="1"/>
          <p:nvPr/>
        </p:nvSpPr>
        <p:spPr>
          <a:xfrm>
            <a:off x="3698038" y="1788498"/>
            <a:ext cx="529312" cy="307777"/>
          </a:xfrm>
          <a:prstGeom prst="rect">
            <a:avLst/>
          </a:prstGeom>
          <a:noFill/>
        </p:spPr>
        <p:txBody>
          <a:bodyPr wrap="none" rtlCol="0">
            <a:spAutoFit/>
          </a:bodyPr>
          <a:lstStyle/>
          <a:p>
            <a:pPr algn="ctr"/>
            <a:r>
              <a:rPr lang="da-DK" sz="1400" dirty="0" smtClean="0">
                <a:solidFill>
                  <a:schemeClr val="bg1"/>
                </a:solidFill>
              </a:rPr>
              <a:t>April</a:t>
            </a:r>
            <a:endParaRPr lang="da-DK" sz="1400" dirty="0">
              <a:solidFill>
                <a:schemeClr val="bg1"/>
              </a:solidFill>
            </a:endParaRPr>
          </a:p>
        </p:txBody>
      </p:sp>
      <p:sp>
        <p:nvSpPr>
          <p:cNvPr id="38" name="Tekstboks 50"/>
          <p:cNvSpPr txBox="1"/>
          <p:nvPr/>
        </p:nvSpPr>
        <p:spPr>
          <a:xfrm>
            <a:off x="2997329" y="1795553"/>
            <a:ext cx="654923" cy="307777"/>
          </a:xfrm>
          <a:prstGeom prst="rect">
            <a:avLst/>
          </a:prstGeom>
          <a:noFill/>
        </p:spPr>
        <p:txBody>
          <a:bodyPr wrap="none" rtlCol="0">
            <a:spAutoFit/>
          </a:bodyPr>
          <a:lstStyle/>
          <a:p>
            <a:pPr algn="ctr"/>
            <a:r>
              <a:rPr lang="da-DK" sz="1400" dirty="0" smtClean="0">
                <a:solidFill>
                  <a:schemeClr val="bg1"/>
                </a:solidFill>
              </a:rPr>
              <a:t>March</a:t>
            </a:r>
            <a:endParaRPr lang="da-DK" sz="1400" dirty="0">
              <a:solidFill>
                <a:schemeClr val="bg1"/>
              </a:solidFill>
            </a:endParaRPr>
          </a:p>
        </p:txBody>
      </p:sp>
      <p:sp>
        <p:nvSpPr>
          <p:cNvPr id="41" name="Tekstboks 53"/>
          <p:cNvSpPr txBox="1"/>
          <p:nvPr/>
        </p:nvSpPr>
        <p:spPr>
          <a:xfrm>
            <a:off x="4374761" y="1797288"/>
            <a:ext cx="503536" cy="307777"/>
          </a:xfrm>
          <a:prstGeom prst="rect">
            <a:avLst/>
          </a:prstGeom>
          <a:noFill/>
        </p:spPr>
        <p:txBody>
          <a:bodyPr wrap="none" rtlCol="0">
            <a:spAutoFit/>
          </a:bodyPr>
          <a:lstStyle/>
          <a:p>
            <a:pPr algn="ctr"/>
            <a:r>
              <a:rPr lang="da-DK" sz="1400" dirty="0" smtClean="0">
                <a:solidFill>
                  <a:schemeClr val="bg1"/>
                </a:solidFill>
              </a:rPr>
              <a:t>May</a:t>
            </a:r>
            <a:endParaRPr lang="da-DK" sz="1400" dirty="0">
              <a:solidFill>
                <a:schemeClr val="bg1"/>
              </a:solidFill>
            </a:endParaRPr>
          </a:p>
        </p:txBody>
      </p:sp>
      <p:sp>
        <p:nvSpPr>
          <p:cNvPr id="42" name="Tekstboks 54"/>
          <p:cNvSpPr txBox="1"/>
          <p:nvPr/>
        </p:nvSpPr>
        <p:spPr>
          <a:xfrm>
            <a:off x="489434" y="1775930"/>
            <a:ext cx="475643" cy="307777"/>
          </a:xfrm>
          <a:prstGeom prst="rect">
            <a:avLst/>
          </a:prstGeom>
          <a:noFill/>
        </p:spPr>
        <p:txBody>
          <a:bodyPr wrap="none" rtlCol="0">
            <a:spAutoFit/>
          </a:bodyPr>
          <a:lstStyle/>
          <a:p>
            <a:pPr algn="ctr"/>
            <a:r>
              <a:rPr lang="da-DK" sz="1400" dirty="0" err="1" smtClean="0">
                <a:solidFill>
                  <a:schemeClr val="bg1"/>
                </a:solidFill>
              </a:rPr>
              <a:t>Nov</a:t>
            </a:r>
            <a:endParaRPr lang="da-DK" sz="1400" dirty="0">
              <a:solidFill>
                <a:schemeClr val="bg1"/>
              </a:solidFill>
            </a:endParaRPr>
          </a:p>
        </p:txBody>
      </p:sp>
      <p:sp>
        <p:nvSpPr>
          <p:cNvPr id="45" name="Pentagon 44"/>
          <p:cNvSpPr/>
          <p:nvPr/>
        </p:nvSpPr>
        <p:spPr>
          <a:xfrm>
            <a:off x="387695" y="5965560"/>
            <a:ext cx="8070505" cy="2219701"/>
          </a:xfrm>
          <a:prstGeom prst="homePlate">
            <a:avLst>
              <a:gd name="adj" fmla="val 31841"/>
            </a:avLst>
          </a:prstGeom>
          <a:gradFill flip="none" rotWithShape="1">
            <a:gsLst>
              <a:gs pos="0">
                <a:srgbClr val="020000">
                  <a:alpha val="11000"/>
                </a:srgbClr>
              </a:gs>
              <a:gs pos="60000">
                <a:srgbClr val="FFFFFF">
                  <a:alpha val="0"/>
                </a:srgbClr>
              </a:gs>
            </a:gsLst>
            <a:lin ang="5400000" scaled="1"/>
            <a:tileRect/>
          </a:gradFill>
          <a:ln w="9525" cap="flat" cmpd="sng" algn="ctr">
            <a:noFill/>
            <a:prstDash val="solid"/>
          </a:ln>
          <a:effectLst/>
        </p:spPr>
        <p:txBody>
          <a:bodyPr anchor="ctr"/>
          <a:lstStyle/>
          <a:p>
            <a:pPr algn="ctr">
              <a:defRPr/>
            </a:pPr>
            <a:endParaRPr lang="da-DK" kern="0" noProof="1">
              <a:solidFill>
                <a:sysClr val="window" lastClr="FFFFFF"/>
              </a:solidFill>
              <a:latin typeface="Calibri"/>
            </a:endParaRPr>
          </a:p>
        </p:txBody>
      </p:sp>
      <p:sp>
        <p:nvSpPr>
          <p:cNvPr id="3" name="Rectangle 2"/>
          <p:cNvSpPr/>
          <p:nvPr/>
        </p:nvSpPr>
        <p:spPr bwMode="auto">
          <a:xfrm>
            <a:off x="90878" y="2372412"/>
            <a:ext cx="648179" cy="324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52" name="Tekstboks 33"/>
          <p:cNvSpPr txBox="1"/>
          <p:nvPr/>
        </p:nvSpPr>
        <p:spPr>
          <a:xfrm>
            <a:off x="52163" y="2415963"/>
            <a:ext cx="569387"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CS v2</a:t>
            </a:r>
            <a:endParaRPr lang="da-DK" sz="1100" dirty="0">
              <a:solidFill>
                <a:schemeClr val="tx1">
                  <a:lumMod val="65000"/>
                  <a:lumOff val="35000"/>
                </a:schemeClr>
              </a:solidFill>
              <a:latin typeface="+mn-lt"/>
            </a:endParaRPr>
          </a:p>
        </p:txBody>
      </p:sp>
      <p:sp>
        <p:nvSpPr>
          <p:cNvPr id="63" name="Rectangle 62"/>
          <p:cNvSpPr/>
          <p:nvPr/>
        </p:nvSpPr>
        <p:spPr bwMode="auto">
          <a:xfrm>
            <a:off x="84073" y="4853772"/>
            <a:ext cx="644313" cy="30348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64" name="Tekstboks 33"/>
          <p:cNvSpPr txBox="1"/>
          <p:nvPr/>
        </p:nvSpPr>
        <p:spPr>
          <a:xfrm>
            <a:off x="30267" y="4892555"/>
            <a:ext cx="506870"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Topo</a:t>
            </a:r>
            <a:endParaRPr lang="da-DK" sz="1100" dirty="0">
              <a:solidFill>
                <a:schemeClr val="tx1">
                  <a:lumMod val="65000"/>
                  <a:lumOff val="35000"/>
                </a:schemeClr>
              </a:solidFill>
              <a:latin typeface="+mn-lt"/>
            </a:endParaRPr>
          </a:p>
        </p:txBody>
      </p:sp>
      <p:sp>
        <p:nvSpPr>
          <p:cNvPr id="72" name="Rectangle 71"/>
          <p:cNvSpPr/>
          <p:nvPr/>
        </p:nvSpPr>
        <p:spPr bwMode="auto">
          <a:xfrm>
            <a:off x="107309" y="4362748"/>
            <a:ext cx="631748" cy="30156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73" name="Tekstboks 33"/>
          <p:cNvSpPr txBox="1"/>
          <p:nvPr/>
        </p:nvSpPr>
        <p:spPr>
          <a:xfrm>
            <a:off x="53503" y="4399614"/>
            <a:ext cx="412292"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AAI</a:t>
            </a:r>
            <a:endParaRPr lang="da-DK" sz="1100" dirty="0">
              <a:solidFill>
                <a:schemeClr val="tx1">
                  <a:lumMod val="65000"/>
                  <a:lumOff val="35000"/>
                </a:schemeClr>
              </a:solidFill>
              <a:latin typeface="+mn-lt"/>
            </a:endParaRPr>
          </a:p>
        </p:txBody>
      </p:sp>
      <p:sp>
        <p:nvSpPr>
          <p:cNvPr id="81" name="Rectangle 80"/>
          <p:cNvSpPr/>
          <p:nvPr/>
        </p:nvSpPr>
        <p:spPr bwMode="auto">
          <a:xfrm>
            <a:off x="84804" y="2823867"/>
            <a:ext cx="649235" cy="2997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82" name="Tekstboks 33"/>
          <p:cNvSpPr txBox="1"/>
          <p:nvPr/>
        </p:nvSpPr>
        <p:spPr>
          <a:xfrm>
            <a:off x="30998" y="2850352"/>
            <a:ext cx="732893"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Framew.</a:t>
            </a:r>
            <a:endParaRPr lang="da-DK" sz="1100" dirty="0">
              <a:solidFill>
                <a:schemeClr val="tx1">
                  <a:lumMod val="65000"/>
                  <a:lumOff val="35000"/>
                </a:schemeClr>
              </a:solidFill>
              <a:latin typeface="+mn-lt"/>
            </a:endParaRPr>
          </a:p>
        </p:txBody>
      </p:sp>
      <p:sp>
        <p:nvSpPr>
          <p:cNvPr id="95" name="Flowchart: Decision 94"/>
          <p:cNvSpPr/>
          <p:nvPr/>
        </p:nvSpPr>
        <p:spPr bwMode="auto">
          <a:xfrm>
            <a:off x="6385541" y="6020953"/>
            <a:ext cx="288032" cy="288032"/>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6" name="Tekstboks 33"/>
          <p:cNvSpPr txBox="1"/>
          <p:nvPr/>
        </p:nvSpPr>
        <p:spPr>
          <a:xfrm>
            <a:off x="6753789" y="6049146"/>
            <a:ext cx="856325" cy="276999"/>
          </a:xfrm>
          <a:prstGeom prst="rect">
            <a:avLst/>
          </a:prstGeom>
          <a:noFill/>
        </p:spPr>
        <p:txBody>
          <a:bodyPr wrap="none" rtlCol="0">
            <a:spAutoFit/>
          </a:bodyPr>
          <a:lstStyle/>
          <a:p>
            <a:r>
              <a:rPr lang="da-DK" sz="1200" dirty="0" smtClean="0">
                <a:solidFill>
                  <a:schemeClr val="tx1">
                    <a:lumMod val="65000"/>
                    <a:lumOff val="35000"/>
                  </a:schemeClr>
                </a:solidFill>
              </a:rPr>
              <a:t>Published</a:t>
            </a:r>
            <a:endParaRPr lang="da-DK" sz="1200" dirty="0">
              <a:solidFill>
                <a:schemeClr val="tx1">
                  <a:lumMod val="65000"/>
                  <a:lumOff val="35000"/>
                </a:schemeClr>
              </a:solidFill>
            </a:endParaRPr>
          </a:p>
        </p:txBody>
      </p:sp>
      <p:sp>
        <p:nvSpPr>
          <p:cNvPr id="97" name="Flowchart: Decision 96"/>
          <p:cNvSpPr/>
          <p:nvPr/>
        </p:nvSpPr>
        <p:spPr bwMode="auto">
          <a:xfrm>
            <a:off x="563717" y="6032885"/>
            <a:ext cx="288032" cy="288032"/>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8" name="Tekstboks 33"/>
          <p:cNvSpPr txBox="1"/>
          <p:nvPr/>
        </p:nvSpPr>
        <p:spPr>
          <a:xfrm>
            <a:off x="970954" y="6040002"/>
            <a:ext cx="2161169" cy="276999"/>
          </a:xfrm>
          <a:prstGeom prst="rect">
            <a:avLst/>
          </a:prstGeom>
          <a:noFill/>
        </p:spPr>
        <p:txBody>
          <a:bodyPr wrap="none" rtlCol="0">
            <a:spAutoFit/>
          </a:bodyPr>
          <a:lstStyle/>
          <a:p>
            <a:r>
              <a:rPr lang="da-DK" sz="1200" dirty="0" smtClean="0">
                <a:solidFill>
                  <a:schemeClr val="tx1">
                    <a:lumMod val="65000"/>
                    <a:lumOff val="35000"/>
                  </a:schemeClr>
                </a:solidFill>
              </a:rPr>
              <a:t>Begin public comment period</a:t>
            </a:r>
            <a:endParaRPr lang="da-DK" sz="1200" dirty="0">
              <a:solidFill>
                <a:schemeClr val="tx1">
                  <a:lumMod val="65000"/>
                  <a:lumOff val="35000"/>
                </a:schemeClr>
              </a:solidFill>
            </a:endParaRPr>
          </a:p>
        </p:txBody>
      </p:sp>
      <p:sp>
        <p:nvSpPr>
          <p:cNvPr id="105" name="Rectangle 104"/>
          <p:cNvSpPr/>
          <p:nvPr/>
        </p:nvSpPr>
        <p:spPr bwMode="auto">
          <a:xfrm>
            <a:off x="91457" y="5390721"/>
            <a:ext cx="636052" cy="30537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106" name="Tekstboks 33"/>
          <p:cNvSpPr txBox="1"/>
          <p:nvPr/>
        </p:nvSpPr>
        <p:spPr>
          <a:xfrm>
            <a:off x="35496" y="5426389"/>
            <a:ext cx="678391"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NSI dist</a:t>
            </a:r>
            <a:endParaRPr lang="da-DK" sz="1100" dirty="0">
              <a:solidFill>
                <a:schemeClr val="tx1">
                  <a:lumMod val="65000"/>
                  <a:lumOff val="35000"/>
                </a:schemeClr>
              </a:solidFill>
              <a:latin typeface="+mn-lt"/>
            </a:endParaRPr>
          </a:p>
        </p:txBody>
      </p:sp>
      <p:sp>
        <p:nvSpPr>
          <p:cNvPr id="107" name="Pentagon 106"/>
          <p:cNvSpPr/>
          <p:nvPr/>
        </p:nvSpPr>
        <p:spPr>
          <a:xfrm>
            <a:off x="763878" y="5384953"/>
            <a:ext cx="2234887" cy="31867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08" name="Tekstboks 35"/>
          <p:cNvSpPr txBox="1"/>
          <p:nvPr/>
        </p:nvSpPr>
        <p:spPr>
          <a:xfrm>
            <a:off x="952131" y="5383975"/>
            <a:ext cx="2094349"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Agree NSI Topo Distritubtion</a:t>
            </a:r>
            <a:endParaRPr lang="da-DK" sz="1100" dirty="0">
              <a:solidFill>
                <a:schemeClr val="tx1">
                  <a:lumMod val="65000"/>
                  <a:lumOff val="35000"/>
                </a:schemeClr>
              </a:solidFill>
              <a:latin typeface="+mn-lt"/>
            </a:endParaRPr>
          </a:p>
        </p:txBody>
      </p:sp>
      <p:sp>
        <p:nvSpPr>
          <p:cNvPr id="117" name="Pentagon 116"/>
          <p:cNvSpPr/>
          <p:nvPr/>
        </p:nvSpPr>
        <p:spPr>
          <a:xfrm>
            <a:off x="1902585" y="3289722"/>
            <a:ext cx="685805" cy="351519"/>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18" name="Tekstboks 33"/>
          <p:cNvSpPr txBox="1"/>
          <p:nvPr/>
        </p:nvSpPr>
        <p:spPr>
          <a:xfrm>
            <a:off x="1919962" y="3315298"/>
            <a:ext cx="521297"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Com.</a:t>
            </a:r>
            <a:endParaRPr lang="da-DK" sz="1100" dirty="0">
              <a:solidFill>
                <a:schemeClr val="tx1">
                  <a:lumMod val="65000"/>
                  <a:lumOff val="35000"/>
                </a:schemeClr>
              </a:solidFill>
              <a:latin typeface="+mn-lt"/>
            </a:endParaRPr>
          </a:p>
        </p:txBody>
      </p:sp>
      <p:sp>
        <p:nvSpPr>
          <p:cNvPr id="121" name="Pentagon 120"/>
          <p:cNvSpPr/>
          <p:nvPr/>
        </p:nvSpPr>
        <p:spPr>
          <a:xfrm>
            <a:off x="757021" y="3280152"/>
            <a:ext cx="956581" cy="354936"/>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22" name="Tekstboks 35"/>
          <p:cNvSpPr txBox="1"/>
          <p:nvPr/>
        </p:nvSpPr>
        <p:spPr>
          <a:xfrm>
            <a:off x="780389" y="3306207"/>
            <a:ext cx="1028313"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Document.</a:t>
            </a:r>
            <a:endParaRPr lang="da-DK" sz="1100" dirty="0">
              <a:solidFill>
                <a:schemeClr val="tx1">
                  <a:lumMod val="65000"/>
                  <a:lumOff val="35000"/>
                </a:schemeClr>
              </a:solidFill>
              <a:latin typeface="+mn-lt"/>
            </a:endParaRPr>
          </a:p>
        </p:txBody>
      </p:sp>
      <p:sp>
        <p:nvSpPr>
          <p:cNvPr id="123" name="Flowchart: Decision 122"/>
          <p:cNvSpPr/>
          <p:nvPr/>
        </p:nvSpPr>
        <p:spPr bwMode="auto">
          <a:xfrm>
            <a:off x="1665115" y="3325823"/>
            <a:ext cx="288032"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24" name="Flowchart: Decision 123"/>
          <p:cNvSpPr/>
          <p:nvPr/>
        </p:nvSpPr>
        <p:spPr bwMode="auto">
          <a:xfrm>
            <a:off x="2599791" y="3324567"/>
            <a:ext cx="288032"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25" name="Pentagon 124"/>
          <p:cNvSpPr/>
          <p:nvPr/>
        </p:nvSpPr>
        <p:spPr>
          <a:xfrm>
            <a:off x="3963311" y="5382381"/>
            <a:ext cx="1437580" cy="315861"/>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26" name="Tekstboks 33"/>
          <p:cNvSpPr txBox="1"/>
          <p:nvPr/>
        </p:nvSpPr>
        <p:spPr>
          <a:xfrm>
            <a:off x="4214663" y="5429536"/>
            <a:ext cx="952537" cy="261610"/>
          </a:xfrm>
          <a:prstGeom prst="rect">
            <a:avLst/>
          </a:prstGeom>
          <a:noFill/>
        </p:spPr>
        <p:txBody>
          <a:bodyPr wrap="none" rtlCol="0">
            <a:spAutoFit/>
          </a:bodyPr>
          <a:lstStyle/>
          <a:p>
            <a:r>
              <a:rPr lang="da-DK" sz="1100" dirty="0">
                <a:solidFill>
                  <a:schemeClr val="tx1">
                    <a:lumMod val="65000"/>
                    <a:lumOff val="35000"/>
                  </a:schemeClr>
                </a:solidFill>
                <a:latin typeface="+mn-lt"/>
              </a:rPr>
              <a:t>Comments</a:t>
            </a:r>
          </a:p>
        </p:txBody>
      </p:sp>
      <p:sp>
        <p:nvSpPr>
          <p:cNvPr id="127" name="Pentagon 126"/>
          <p:cNvSpPr/>
          <p:nvPr/>
        </p:nvSpPr>
        <p:spPr>
          <a:xfrm>
            <a:off x="5400536" y="5387005"/>
            <a:ext cx="504910" cy="300384"/>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28" name="Tekstboks 35"/>
          <p:cNvSpPr txBox="1"/>
          <p:nvPr/>
        </p:nvSpPr>
        <p:spPr>
          <a:xfrm>
            <a:off x="5419409" y="5407586"/>
            <a:ext cx="525188"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129" name="Pentagon 128"/>
          <p:cNvSpPr/>
          <p:nvPr/>
        </p:nvSpPr>
        <p:spPr>
          <a:xfrm>
            <a:off x="3056640" y="5382381"/>
            <a:ext cx="825059" cy="335531"/>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30" name="Tekstboks 35"/>
          <p:cNvSpPr txBox="1"/>
          <p:nvPr/>
        </p:nvSpPr>
        <p:spPr>
          <a:xfrm>
            <a:off x="3260925" y="5440135"/>
            <a:ext cx="726721"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a:t>
            </a:r>
            <a:endParaRPr lang="da-DK" sz="1100" dirty="0">
              <a:solidFill>
                <a:schemeClr val="tx1">
                  <a:lumMod val="65000"/>
                  <a:lumOff val="35000"/>
                </a:schemeClr>
              </a:solidFill>
              <a:latin typeface="+mn-lt"/>
            </a:endParaRPr>
          </a:p>
        </p:txBody>
      </p:sp>
      <p:sp>
        <p:nvSpPr>
          <p:cNvPr id="131" name="Flowchart: Decision 130"/>
          <p:cNvSpPr/>
          <p:nvPr/>
        </p:nvSpPr>
        <p:spPr bwMode="auto">
          <a:xfrm>
            <a:off x="3853230" y="5413103"/>
            <a:ext cx="316835"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32" name="Flowchart: Decision 131"/>
          <p:cNvSpPr/>
          <p:nvPr/>
        </p:nvSpPr>
        <p:spPr bwMode="auto">
          <a:xfrm>
            <a:off x="5827027" y="5415055"/>
            <a:ext cx="316835"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94" name="Tekstboks 51"/>
          <p:cNvSpPr txBox="1"/>
          <p:nvPr/>
        </p:nvSpPr>
        <p:spPr>
          <a:xfrm>
            <a:off x="2408370" y="1783105"/>
            <a:ext cx="448136" cy="307777"/>
          </a:xfrm>
          <a:prstGeom prst="rect">
            <a:avLst/>
          </a:prstGeom>
          <a:noFill/>
        </p:spPr>
        <p:txBody>
          <a:bodyPr wrap="none" rtlCol="0">
            <a:spAutoFit/>
          </a:bodyPr>
          <a:lstStyle/>
          <a:p>
            <a:pPr algn="ctr"/>
            <a:r>
              <a:rPr lang="da-DK" sz="1400" dirty="0" err="1" smtClean="0">
                <a:solidFill>
                  <a:schemeClr val="bg1"/>
                </a:solidFill>
              </a:rPr>
              <a:t>Feb</a:t>
            </a:r>
            <a:endParaRPr lang="da-DK" sz="1400" dirty="0">
              <a:solidFill>
                <a:schemeClr val="bg1"/>
              </a:solidFill>
            </a:endParaRPr>
          </a:p>
        </p:txBody>
      </p:sp>
      <p:sp>
        <p:nvSpPr>
          <p:cNvPr id="101" name="Tekstboks 52"/>
          <p:cNvSpPr txBox="1"/>
          <p:nvPr/>
        </p:nvSpPr>
        <p:spPr>
          <a:xfrm>
            <a:off x="1764454" y="1783105"/>
            <a:ext cx="423514" cy="307777"/>
          </a:xfrm>
          <a:prstGeom prst="rect">
            <a:avLst/>
          </a:prstGeom>
          <a:noFill/>
        </p:spPr>
        <p:txBody>
          <a:bodyPr wrap="none" rtlCol="0">
            <a:spAutoFit/>
          </a:bodyPr>
          <a:lstStyle/>
          <a:p>
            <a:pPr algn="ctr"/>
            <a:r>
              <a:rPr lang="da-DK" sz="1400" dirty="0" smtClean="0">
                <a:solidFill>
                  <a:schemeClr val="bg1"/>
                </a:solidFill>
              </a:rPr>
              <a:t>Jan</a:t>
            </a:r>
            <a:endParaRPr lang="da-DK" sz="1400" dirty="0">
              <a:solidFill>
                <a:schemeClr val="bg1"/>
              </a:solidFill>
            </a:endParaRPr>
          </a:p>
        </p:txBody>
      </p:sp>
      <p:sp>
        <p:nvSpPr>
          <p:cNvPr id="104" name="Tekstboks 32"/>
          <p:cNvSpPr txBox="1"/>
          <p:nvPr/>
        </p:nvSpPr>
        <p:spPr>
          <a:xfrm>
            <a:off x="1658899" y="1132559"/>
            <a:ext cx="1326004" cy="707886"/>
          </a:xfrm>
          <a:prstGeom prst="rect">
            <a:avLst/>
          </a:prstGeom>
          <a:noFill/>
          <a:ln>
            <a:noFill/>
          </a:ln>
        </p:spPr>
        <p:txBody>
          <a:bodyPr wrap="none" rtlCol="0">
            <a:spAutoFit/>
          </a:bodyPr>
          <a:lstStyle/>
          <a:p>
            <a:r>
              <a:rPr lang="da-DK" sz="4000" b="1" dirty="0" smtClean="0">
                <a:gradFill flip="none" rotWithShape="1">
                  <a:gsLst>
                    <a:gs pos="0">
                      <a:srgbClr val="002060"/>
                    </a:gs>
                    <a:gs pos="50000">
                      <a:srgbClr val="0070C0"/>
                    </a:gs>
                  </a:gsLst>
                  <a:lin ang="13500000" scaled="1"/>
                  <a:tileRect/>
                </a:gradFill>
              </a:rPr>
              <a:t>2015</a:t>
            </a:r>
            <a:endParaRPr lang="da-DK" sz="4000" b="1" dirty="0">
              <a:gradFill flip="none" rotWithShape="1">
                <a:gsLst>
                  <a:gs pos="0">
                    <a:srgbClr val="002060"/>
                  </a:gs>
                  <a:gs pos="50000">
                    <a:srgbClr val="0070C0"/>
                  </a:gs>
                </a:gsLst>
                <a:lin ang="13500000" scaled="1"/>
                <a:tileRect/>
              </a:gradFill>
            </a:endParaRPr>
          </a:p>
        </p:txBody>
      </p:sp>
      <p:sp>
        <p:nvSpPr>
          <p:cNvPr id="111" name="Isosceles Triangle 110"/>
          <p:cNvSpPr/>
          <p:nvPr/>
        </p:nvSpPr>
        <p:spPr bwMode="auto">
          <a:xfrm>
            <a:off x="2903706" y="5661009"/>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2" name="Isosceles Triangle 111"/>
          <p:cNvSpPr/>
          <p:nvPr/>
        </p:nvSpPr>
        <p:spPr bwMode="auto">
          <a:xfrm>
            <a:off x="3756069" y="6079899"/>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3" name="Tekstboks 33"/>
          <p:cNvSpPr txBox="1"/>
          <p:nvPr/>
        </p:nvSpPr>
        <p:spPr>
          <a:xfrm>
            <a:off x="4022620" y="6043938"/>
            <a:ext cx="1895771" cy="276999"/>
          </a:xfrm>
          <a:prstGeom prst="rect">
            <a:avLst/>
          </a:prstGeom>
          <a:noFill/>
        </p:spPr>
        <p:txBody>
          <a:bodyPr wrap="none" rtlCol="0">
            <a:spAutoFit/>
          </a:bodyPr>
          <a:lstStyle/>
          <a:p>
            <a:r>
              <a:rPr lang="da-DK" sz="1200" dirty="0" smtClean="0">
                <a:solidFill>
                  <a:schemeClr val="tx1">
                    <a:lumMod val="65000"/>
                    <a:lumOff val="35000"/>
                  </a:schemeClr>
                </a:solidFill>
              </a:rPr>
              <a:t>Candidate proposals due</a:t>
            </a:r>
            <a:endParaRPr lang="da-DK" sz="1200" dirty="0">
              <a:solidFill>
                <a:schemeClr val="tx1">
                  <a:lumMod val="65000"/>
                  <a:lumOff val="35000"/>
                </a:schemeClr>
              </a:solidFill>
            </a:endParaRPr>
          </a:p>
        </p:txBody>
      </p:sp>
      <p:sp>
        <p:nvSpPr>
          <p:cNvPr id="150" name="Rectangle 149"/>
          <p:cNvSpPr/>
          <p:nvPr/>
        </p:nvSpPr>
        <p:spPr bwMode="auto">
          <a:xfrm>
            <a:off x="84804" y="3844397"/>
            <a:ext cx="649235" cy="32982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151" name="Tekstboks 33"/>
          <p:cNvSpPr txBox="1"/>
          <p:nvPr/>
        </p:nvSpPr>
        <p:spPr>
          <a:xfrm>
            <a:off x="44713" y="3888547"/>
            <a:ext cx="766557"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NSA </a:t>
            </a:r>
            <a:r>
              <a:rPr lang="da-DK" sz="1100" dirty="0">
                <a:solidFill>
                  <a:schemeClr val="tx1">
                    <a:lumMod val="65000"/>
                    <a:lumOff val="35000"/>
                  </a:schemeClr>
                </a:solidFill>
                <a:latin typeface="+mn-lt"/>
              </a:rPr>
              <a:t>d</a:t>
            </a:r>
            <a:r>
              <a:rPr lang="da-DK" sz="1100" dirty="0" smtClean="0">
                <a:solidFill>
                  <a:schemeClr val="tx1">
                    <a:lumMod val="65000"/>
                    <a:lumOff val="35000"/>
                  </a:schemeClr>
                </a:solidFill>
                <a:latin typeface="+mn-lt"/>
              </a:rPr>
              <a:t>isc</a:t>
            </a:r>
            <a:endParaRPr lang="da-DK" sz="1100" dirty="0">
              <a:solidFill>
                <a:schemeClr val="tx1">
                  <a:lumMod val="65000"/>
                  <a:lumOff val="35000"/>
                </a:schemeClr>
              </a:solidFill>
              <a:latin typeface="+mn-lt"/>
            </a:endParaRPr>
          </a:p>
        </p:txBody>
      </p:sp>
      <p:sp>
        <p:nvSpPr>
          <p:cNvPr id="115" name="Rectangle 114"/>
          <p:cNvSpPr/>
          <p:nvPr/>
        </p:nvSpPr>
        <p:spPr bwMode="auto">
          <a:xfrm>
            <a:off x="98577" y="3283009"/>
            <a:ext cx="648179" cy="324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116" name="Tekstboks 33"/>
          <p:cNvSpPr txBox="1"/>
          <p:nvPr/>
        </p:nvSpPr>
        <p:spPr>
          <a:xfrm>
            <a:off x="59862" y="3326560"/>
            <a:ext cx="554960"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PF&amp;S</a:t>
            </a:r>
            <a:endParaRPr lang="da-DK" sz="1100" dirty="0">
              <a:solidFill>
                <a:schemeClr val="tx1">
                  <a:lumMod val="65000"/>
                  <a:lumOff val="35000"/>
                </a:schemeClr>
              </a:solidFill>
              <a:latin typeface="+mn-lt"/>
            </a:endParaRPr>
          </a:p>
        </p:txBody>
      </p:sp>
      <p:sp>
        <p:nvSpPr>
          <p:cNvPr id="166" name="Pentagon 165"/>
          <p:cNvSpPr/>
          <p:nvPr/>
        </p:nvSpPr>
        <p:spPr>
          <a:xfrm>
            <a:off x="760995" y="4361099"/>
            <a:ext cx="2677039" cy="305176"/>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67" name="Tekstboks 35"/>
          <p:cNvSpPr txBox="1"/>
          <p:nvPr/>
        </p:nvSpPr>
        <p:spPr>
          <a:xfrm>
            <a:off x="924398" y="4417059"/>
            <a:ext cx="1289164"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Agree NSI AAI</a:t>
            </a:r>
            <a:endParaRPr lang="da-DK" sz="1100" dirty="0">
              <a:solidFill>
                <a:schemeClr val="tx1">
                  <a:lumMod val="65000"/>
                  <a:lumOff val="35000"/>
                </a:schemeClr>
              </a:solidFill>
              <a:latin typeface="+mn-lt"/>
            </a:endParaRPr>
          </a:p>
        </p:txBody>
      </p:sp>
      <p:sp>
        <p:nvSpPr>
          <p:cNvPr id="168" name="Pentagon 167"/>
          <p:cNvSpPr/>
          <p:nvPr/>
        </p:nvSpPr>
        <p:spPr>
          <a:xfrm>
            <a:off x="4065730" y="4344239"/>
            <a:ext cx="1437580" cy="315861"/>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69" name="Tekstboks 33"/>
          <p:cNvSpPr txBox="1"/>
          <p:nvPr/>
        </p:nvSpPr>
        <p:spPr>
          <a:xfrm>
            <a:off x="4317082" y="4391394"/>
            <a:ext cx="952537" cy="261610"/>
          </a:xfrm>
          <a:prstGeom prst="rect">
            <a:avLst/>
          </a:prstGeom>
          <a:noFill/>
        </p:spPr>
        <p:txBody>
          <a:bodyPr wrap="none" rtlCol="0">
            <a:spAutoFit/>
          </a:bodyPr>
          <a:lstStyle/>
          <a:p>
            <a:r>
              <a:rPr lang="da-DK" sz="1100" dirty="0">
                <a:solidFill>
                  <a:schemeClr val="tx1">
                    <a:lumMod val="65000"/>
                    <a:lumOff val="35000"/>
                  </a:schemeClr>
                </a:solidFill>
                <a:latin typeface="+mn-lt"/>
              </a:rPr>
              <a:t>Comments</a:t>
            </a:r>
          </a:p>
        </p:txBody>
      </p:sp>
      <p:sp>
        <p:nvSpPr>
          <p:cNvPr id="170" name="Pentagon 169"/>
          <p:cNvSpPr/>
          <p:nvPr/>
        </p:nvSpPr>
        <p:spPr>
          <a:xfrm>
            <a:off x="5502955" y="4348863"/>
            <a:ext cx="504910" cy="300384"/>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71" name="Tekstboks 35"/>
          <p:cNvSpPr txBox="1"/>
          <p:nvPr/>
        </p:nvSpPr>
        <p:spPr>
          <a:xfrm>
            <a:off x="5521828" y="4369444"/>
            <a:ext cx="525188"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172" name="Pentagon 171"/>
          <p:cNvSpPr/>
          <p:nvPr/>
        </p:nvSpPr>
        <p:spPr>
          <a:xfrm>
            <a:off x="3509415" y="4344240"/>
            <a:ext cx="503306" cy="309404"/>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73" name="Tekstboks 35"/>
          <p:cNvSpPr txBox="1"/>
          <p:nvPr/>
        </p:nvSpPr>
        <p:spPr>
          <a:xfrm>
            <a:off x="3554742" y="4401993"/>
            <a:ext cx="518313"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a:t>
            </a:r>
            <a:endParaRPr lang="da-DK" sz="1100" dirty="0">
              <a:solidFill>
                <a:schemeClr val="tx1">
                  <a:lumMod val="65000"/>
                  <a:lumOff val="35000"/>
                </a:schemeClr>
              </a:solidFill>
              <a:latin typeface="+mn-lt"/>
            </a:endParaRPr>
          </a:p>
        </p:txBody>
      </p:sp>
      <p:sp>
        <p:nvSpPr>
          <p:cNvPr id="174" name="Flowchart: Decision 173"/>
          <p:cNvSpPr/>
          <p:nvPr/>
        </p:nvSpPr>
        <p:spPr bwMode="auto">
          <a:xfrm>
            <a:off x="3955649" y="4374961"/>
            <a:ext cx="316835"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75" name="Flowchart: Decision 174"/>
          <p:cNvSpPr/>
          <p:nvPr/>
        </p:nvSpPr>
        <p:spPr bwMode="auto">
          <a:xfrm>
            <a:off x="5929446" y="4376913"/>
            <a:ext cx="316835"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76" name="Isosceles Triangle 175"/>
          <p:cNvSpPr/>
          <p:nvPr/>
        </p:nvSpPr>
        <p:spPr bwMode="auto">
          <a:xfrm>
            <a:off x="3428226" y="4642025"/>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77" name="Pentagon 176"/>
          <p:cNvSpPr/>
          <p:nvPr/>
        </p:nvSpPr>
        <p:spPr>
          <a:xfrm>
            <a:off x="754156" y="4859761"/>
            <a:ext cx="1731709" cy="301071"/>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78" name="Tekstboks 35"/>
          <p:cNvSpPr txBox="1"/>
          <p:nvPr/>
        </p:nvSpPr>
        <p:spPr>
          <a:xfrm>
            <a:off x="837507" y="4901468"/>
            <a:ext cx="1717798"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Agree NSI Topology</a:t>
            </a:r>
            <a:endParaRPr lang="da-DK" sz="1100" dirty="0">
              <a:solidFill>
                <a:schemeClr val="tx1">
                  <a:lumMod val="65000"/>
                  <a:lumOff val="35000"/>
                </a:schemeClr>
              </a:solidFill>
              <a:latin typeface="+mn-lt"/>
            </a:endParaRPr>
          </a:p>
        </p:txBody>
      </p:sp>
      <p:sp>
        <p:nvSpPr>
          <p:cNvPr id="179" name="Pentagon 178"/>
          <p:cNvSpPr/>
          <p:nvPr/>
        </p:nvSpPr>
        <p:spPr>
          <a:xfrm>
            <a:off x="3499433" y="4842902"/>
            <a:ext cx="1437580" cy="315861"/>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80" name="Tekstboks 33"/>
          <p:cNvSpPr txBox="1"/>
          <p:nvPr/>
        </p:nvSpPr>
        <p:spPr>
          <a:xfrm>
            <a:off x="3750785" y="4890057"/>
            <a:ext cx="952537" cy="261610"/>
          </a:xfrm>
          <a:prstGeom prst="rect">
            <a:avLst/>
          </a:prstGeom>
          <a:noFill/>
        </p:spPr>
        <p:txBody>
          <a:bodyPr wrap="none" rtlCol="0">
            <a:spAutoFit/>
          </a:bodyPr>
          <a:lstStyle/>
          <a:p>
            <a:r>
              <a:rPr lang="da-DK" sz="1100" dirty="0">
                <a:solidFill>
                  <a:schemeClr val="tx1">
                    <a:lumMod val="65000"/>
                    <a:lumOff val="35000"/>
                  </a:schemeClr>
                </a:solidFill>
                <a:latin typeface="+mn-lt"/>
              </a:rPr>
              <a:t>Comments</a:t>
            </a:r>
          </a:p>
        </p:txBody>
      </p:sp>
      <p:sp>
        <p:nvSpPr>
          <p:cNvPr id="181" name="Pentagon 180"/>
          <p:cNvSpPr/>
          <p:nvPr/>
        </p:nvSpPr>
        <p:spPr>
          <a:xfrm>
            <a:off x="4936658" y="4847526"/>
            <a:ext cx="504910" cy="300384"/>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82" name="Tekstboks 35"/>
          <p:cNvSpPr txBox="1"/>
          <p:nvPr/>
        </p:nvSpPr>
        <p:spPr>
          <a:xfrm>
            <a:off x="4955531" y="4868107"/>
            <a:ext cx="525188"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183" name="Pentagon 182"/>
          <p:cNvSpPr/>
          <p:nvPr/>
        </p:nvSpPr>
        <p:spPr>
          <a:xfrm>
            <a:off x="2535221" y="4842903"/>
            <a:ext cx="834334" cy="329826"/>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84" name="Tekstboks 35"/>
          <p:cNvSpPr txBox="1"/>
          <p:nvPr/>
        </p:nvSpPr>
        <p:spPr>
          <a:xfrm>
            <a:off x="2724861" y="4901196"/>
            <a:ext cx="726721"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a:t>
            </a:r>
            <a:endParaRPr lang="da-DK" sz="1100" dirty="0">
              <a:solidFill>
                <a:schemeClr val="tx1">
                  <a:lumMod val="65000"/>
                  <a:lumOff val="35000"/>
                </a:schemeClr>
              </a:solidFill>
              <a:latin typeface="+mn-lt"/>
            </a:endParaRPr>
          </a:p>
        </p:txBody>
      </p:sp>
      <p:sp>
        <p:nvSpPr>
          <p:cNvPr id="185" name="Flowchart: Decision 184"/>
          <p:cNvSpPr/>
          <p:nvPr/>
        </p:nvSpPr>
        <p:spPr bwMode="auto">
          <a:xfrm>
            <a:off x="3389352" y="4873624"/>
            <a:ext cx="316835"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86" name="Flowchart: Decision 185"/>
          <p:cNvSpPr/>
          <p:nvPr/>
        </p:nvSpPr>
        <p:spPr bwMode="auto">
          <a:xfrm>
            <a:off x="5363149" y="4875576"/>
            <a:ext cx="316835"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87" name="Isosceles Triangle 186"/>
          <p:cNvSpPr/>
          <p:nvPr/>
        </p:nvSpPr>
        <p:spPr bwMode="auto">
          <a:xfrm>
            <a:off x="2545224" y="5118921"/>
            <a:ext cx="152400" cy="152400"/>
          </a:xfrm>
          <a:prstGeom prst="triangl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0" name="Tekstboks 44"/>
          <p:cNvSpPr txBox="1"/>
          <p:nvPr/>
        </p:nvSpPr>
        <p:spPr>
          <a:xfrm>
            <a:off x="7593226" y="1803813"/>
            <a:ext cx="439544" cy="307777"/>
          </a:xfrm>
          <a:prstGeom prst="rect">
            <a:avLst/>
          </a:prstGeom>
          <a:noFill/>
        </p:spPr>
        <p:txBody>
          <a:bodyPr wrap="none" rtlCol="0">
            <a:spAutoFit/>
          </a:bodyPr>
          <a:lstStyle/>
          <a:p>
            <a:pPr algn="ctr"/>
            <a:r>
              <a:rPr lang="da-DK" sz="1400" dirty="0" err="1" smtClean="0">
                <a:solidFill>
                  <a:schemeClr val="bg1"/>
                </a:solidFill>
              </a:rPr>
              <a:t>Oct</a:t>
            </a:r>
            <a:endParaRPr lang="da-DK" sz="1400" dirty="0">
              <a:solidFill>
                <a:schemeClr val="bg1"/>
              </a:solidFill>
            </a:endParaRPr>
          </a:p>
        </p:txBody>
      </p:sp>
      <p:sp>
        <p:nvSpPr>
          <p:cNvPr id="114" name="Tekstboks 45"/>
          <p:cNvSpPr txBox="1"/>
          <p:nvPr/>
        </p:nvSpPr>
        <p:spPr>
          <a:xfrm>
            <a:off x="6936610" y="1803813"/>
            <a:ext cx="450764" cy="307777"/>
          </a:xfrm>
          <a:prstGeom prst="rect">
            <a:avLst/>
          </a:prstGeom>
          <a:noFill/>
        </p:spPr>
        <p:txBody>
          <a:bodyPr wrap="none" rtlCol="0">
            <a:spAutoFit/>
          </a:bodyPr>
          <a:lstStyle/>
          <a:p>
            <a:pPr algn="ctr"/>
            <a:r>
              <a:rPr lang="da-DK" sz="1400" dirty="0" err="1" smtClean="0">
                <a:solidFill>
                  <a:schemeClr val="bg1"/>
                </a:solidFill>
              </a:rPr>
              <a:t>Sep</a:t>
            </a:r>
            <a:endParaRPr lang="da-DK" sz="1400" dirty="0">
              <a:solidFill>
                <a:schemeClr val="bg1"/>
              </a:solidFill>
            </a:endParaRPr>
          </a:p>
        </p:txBody>
      </p:sp>
      <p:sp>
        <p:nvSpPr>
          <p:cNvPr id="136" name="Tekstboks 46"/>
          <p:cNvSpPr txBox="1"/>
          <p:nvPr/>
        </p:nvSpPr>
        <p:spPr>
          <a:xfrm>
            <a:off x="6286750" y="1803813"/>
            <a:ext cx="468398" cy="307777"/>
          </a:xfrm>
          <a:prstGeom prst="rect">
            <a:avLst/>
          </a:prstGeom>
          <a:noFill/>
        </p:spPr>
        <p:txBody>
          <a:bodyPr wrap="none" rtlCol="0">
            <a:spAutoFit/>
          </a:bodyPr>
          <a:lstStyle/>
          <a:p>
            <a:pPr algn="ctr"/>
            <a:r>
              <a:rPr lang="da-DK" sz="1400" dirty="0" err="1" smtClean="0">
                <a:solidFill>
                  <a:schemeClr val="bg1"/>
                </a:solidFill>
              </a:rPr>
              <a:t>Aug</a:t>
            </a:r>
            <a:endParaRPr lang="da-DK" sz="1400" dirty="0">
              <a:solidFill>
                <a:schemeClr val="bg1"/>
              </a:solidFill>
            </a:endParaRPr>
          </a:p>
        </p:txBody>
      </p:sp>
      <p:sp>
        <p:nvSpPr>
          <p:cNvPr id="137" name="Tekstboks 47"/>
          <p:cNvSpPr txBox="1"/>
          <p:nvPr/>
        </p:nvSpPr>
        <p:spPr>
          <a:xfrm>
            <a:off x="5639862" y="1803813"/>
            <a:ext cx="460382" cy="307777"/>
          </a:xfrm>
          <a:prstGeom prst="rect">
            <a:avLst/>
          </a:prstGeom>
          <a:noFill/>
        </p:spPr>
        <p:txBody>
          <a:bodyPr wrap="none" rtlCol="0">
            <a:spAutoFit/>
          </a:bodyPr>
          <a:lstStyle/>
          <a:p>
            <a:pPr algn="ctr"/>
            <a:r>
              <a:rPr lang="da-DK" sz="1400" dirty="0" err="1" smtClean="0">
                <a:solidFill>
                  <a:schemeClr val="bg1"/>
                </a:solidFill>
              </a:rPr>
              <a:t>July</a:t>
            </a:r>
            <a:endParaRPr lang="da-DK" sz="1400" dirty="0">
              <a:solidFill>
                <a:schemeClr val="bg1"/>
              </a:solidFill>
            </a:endParaRPr>
          </a:p>
        </p:txBody>
      </p:sp>
      <p:sp>
        <p:nvSpPr>
          <p:cNvPr id="138" name="Tekstboks 48"/>
          <p:cNvSpPr txBox="1"/>
          <p:nvPr/>
        </p:nvSpPr>
        <p:spPr>
          <a:xfrm>
            <a:off x="4954874" y="1803813"/>
            <a:ext cx="521297" cy="307777"/>
          </a:xfrm>
          <a:prstGeom prst="rect">
            <a:avLst/>
          </a:prstGeom>
          <a:noFill/>
        </p:spPr>
        <p:txBody>
          <a:bodyPr wrap="none" rtlCol="0">
            <a:spAutoFit/>
          </a:bodyPr>
          <a:lstStyle/>
          <a:p>
            <a:pPr algn="ctr"/>
            <a:r>
              <a:rPr lang="da-DK" sz="1400" dirty="0" smtClean="0">
                <a:solidFill>
                  <a:schemeClr val="bg1"/>
                </a:solidFill>
              </a:rPr>
              <a:t>June</a:t>
            </a:r>
            <a:endParaRPr lang="da-DK" sz="1400" dirty="0">
              <a:solidFill>
                <a:schemeClr val="bg1"/>
              </a:solidFill>
            </a:endParaRPr>
          </a:p>
        </p:txBody>
      </p:sp>
      <p:sp>
        <p:nvSpPr>
          <p:cNvPr id="152" name="Pentagon 151"/>
          <p:cNvSpPr/>
          <p:nvPr/>
        </p:nvSpPr>
        <p:spPr>
          <a:xfrm>
            <a:off x="1884093" y="3842795"/>
            <a:ext cx="840767" cy="323309"/>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53" name="Tekstboks 33"/>
          <p:cNvSpPr txBox="1"/>
          <p:nvPr/>
        </p:nvSpPr>
        <p:spPr>
          <a:xfrm>
            <a:off x="1901470" y="3868371"/>
            <a:ext cx="865943"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Comments</a:t>
            </a:r>
            <a:endParaRPr lang="da-DK" sz="1100" dirty="0">
              <a:solidFill>
                <a:schemeClr val="tx1">
                  <a:lumMod val="65000"/>
                  <a:lumOff val="35000"/>
                </a:schemeClr>
              </a:solidFill>
              <a:latin typeface="+mn-lt"/>
            </a:endParaRPr>
          </a:p>
        </p:txBody>
      </p:sp>
      <p:sp>
        <p:nvSpPr>
          <p:cNvPr id="154" name="Pentagon 153"/>
          <p:cNvSpPr/>
          <p:nvPr/>
        </p:nvSpPr>
        <p:spPr>
          <a:xfrm>
            <a:off x="2753314" y="3847791"/>
            <a:ext cx="459009" cy="30038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55" name="Tekstboks 35"/>
          <p:cNvSpPr txBox="1"/>
          <p:nvPr/>
        </p:nvSpPr>
        <p:spPr>
          <a:xfrm>
            <a:off x="2764792" y="3868371"/>
            <a:ext cx="477444"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156" name="Pentagon 155"/>
          <p:cNvSpPr/>
          <p:nvPr/>
        </p:nvSpPr>
        <p:spPr>
          <a:xfrm>
            <a:off x="738529" y="3833225"/>
            <a:ext cx="956581" cy="338417"/>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57" name="Tekstboks 35"/>
          <p:cNvSpPr txBox="1"/>
          <p:nvPr/>
        </p:nvSpPr>
        <p:spPr>
          <a:xfrm>
            <a:off x="761897" y="3859280"/>
            <a:ext cx="1028313"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Document.</a:t>
            </a:r>
            <a:endParaRPr lang="da-DK" sz="1100" dirty="0">
              <a:solidFill>
                <a:schemeClr val="tx1">
                  <a:lumMod val="65000"/>
                  <a:lumOff val="35000"/>
                </a:schemeClr>
              </a:solidFill>
              <a:latin typeface="+mn-lt"/>
            </a:endParaRPr>
          </a:p>
        </p:txBody>
      </p:sp>
      <p:sp>
        <p:nvSpPr>
          <p:cNvPr id="158" name="Flowchart: Decision 157"/>
          <p:cNvSpPr/>
          <p:nvPr/>
        </p:nvSpPr>
        <p:spPr bwMode="auto">
          <a:xfrm>
            <a:off x="1646623" y="3878896"/>
            <a:ext cx="288032"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59" name="Flowchart: Decision 158"/>
          <p:cNvSpPr/>
          <p:nvPr/>
        </p:nvSpPr>
        <p:spPr bwMode="auto">
          <a:xfrm>
            <a:off x="3238860" y="3862047"/>
            <a:ext cx="288032"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60" name="Tekstboks 33"/>
          <p:cNvSpPr txBox="1"/>
          <p:nvPr/>
        </p:nvSpPr>
        <p:spPr>
          <a:xfrm>
            <a:off x="731168" y="2395218"/>
            <a:ext cx="1297150"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Done, June 2014.</a:t>
            </a:r>
            <a:endParaRPr lang="da-DK" sz="1100" dirty="0">
              <a:solidFill>
                <a:schemeClr val="tx1">
                  <a:lumMod val="65000"/>
                  <a:lumOff val="35000"/>
                </a:schemeClr>
              </a:solidFill>
              <a:latin typeface="+mn-lt"/>
            </a:endParaRPr>
          </a:p>
        </p:txBody>
      </p:sp>
      <p:sp>
        <p:nvSpPr>
          <p:cNvPr id="188" name="Tekstboks 33"/>
          <p:cNvSpPr txBox="1"/>
          <p:nvPr/>
        </p:nvSpPr>
        <p:spPr>
          <a:xfrm>
            <a:off x="727255" y="2848693"/>
            <a:ext cx="1297150"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Done, June 2014.</a:t>
            </a:r>
            <a:endParaRPr lang="da-DK" sz="1100" dirty="0">
              <a:solidFill>
                <a:schemeClr val="tx1">
                  <a:lumMod val="65000"/>
                  <a:lumOff val="35000"/>
                </a:schemeClr>
              </a:solidFill>
              <a:latin typeface="+mn-lt"/>
            </a:endParaRPr>
          </a:p>
        </p:txBody>
      </p:sp>
    </p:spTree>
    <p:extLst>
      <p:ext uri="{BB962C8B-B14F-4D97-AF65-F5344CB8AC3E}">
        <p14:creationId xmlns:p14="http://schemas.microsoft.com/office/powerpoint/2010/main" val="539568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F960C22B-5D02-47B3-ABC1-604E735FFD33}" type="slidenum">
              <a:rPr lang="ja-JP" altLang="en-US" sz="1100" smtClean="0">
                <a:solidFill>
                  <a:schemeClr val="bg2"/>
                </a:solidFill>
              </a:rPr>
              <a:pPr>
                <a:spcBef>
                  <a:spcPct val="0"/>
                </a:spcBef>
                <a:buClrTx/>
                <a:buFontTx/>
                <a:buNone/>
              </a:pPr>
              <a:t>15</a:t>
            </a:fld>
            <a:endParaRPr lang="en-US" altLang="ja-JP" sz="1100" smtClean="0">
              <a:solidFill>
                <a:schemeClr val="bg2"/>
              </a:solidFill>
            </a:endParaRPr>
          </a:p>
        </p:txBody>
      </p:sp>
      <p:sp>
        <p:nvSpPr>
          <p:cNvPr id="15363" name="Rectangle 2"/>
          <p:cNvSpPr>
            <a:spLocks noGrp="1" noChangeArrowheads="1"/>
          </p:cNvSpPr>
          <p:nvPr>
            <p:ph type="title"/>
          </p:nvPr>
        </p:nvSpPr>
        <p:spPr/>
        <p:txBody>
          <a:bodyPr/>
          <a:lstStyle/>
          <a:p>
            <a:pPr eaLnBrk="1" hangingPunct="1"/>
            <a:r>
              <a:rPr lang="en-US" altLang="ja-JP" smtClean="0"/>
              <a:t>Full Copyright Notice</a:t>
            </a:r>
            <a:endParaRPr lang="ja-JP" altLang="en-US" smtClean="0"/>
          </a:p>
        </p:txBody>
      </p:sp>
      <p:sp>
        <p:nvSpPr>
          <p:cNvPr id="15364" name="Text Box 3"/>
          <p:cNvSpPr txBox="1">
            <a:spLocks noChangeArrowheads="1"/>
          </p:cNvSpPr>
          <p:nvPr/>
        </p:nvSpPr>
        <p:spPr bwMode="auto">
          <a:xfrm>
            <a:off x="250825" y="1412875"/>
            <a:ext cx="8281988" cy="405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ja-JP" sz="2000" dirty="0"/>
              <a:t>Copyright (C) Open Grid Forum (</a:t>
            </a:r>
            <a:r>
              <a:rPr lang="en-US" altLang="ja-JP" sz="2000" dirty="0" smtClean="0">
                <a:solidFill>
                  <a:srgbClr val="FF0000"/>
                </a:solidFill>
              </a:rPr>
              <a:t>2008-2015</a:t>
            </a:r>
            <a:r>
              <a:rPr lang="en-US" altLang="ja-JP" sz="2000" dirty="0" smtClean="0"/>
              <a:t>). </a:t>
            </a:r>
            <a:r>
              <a:rPr lang="en-US" altLang="ja-JP" sz="2000" dirty="0"/>
              <a:t>All Rights Reserved. </a:t>
            </a:r>
          </a:p>
          <a:p>
            <a:pPr>
              <a:spcBef>
                <a:spcPct val="0"/>
              </a:spcBef>
              <a:buClrTx/>
              <a:buFontTx/>
              <a:buNone/>
            </a:pPr>
            <a:endParaRPr lang="en-US" altLang="ja-JP" sz="2000" dirty="0"/>
          </a:p>
          <a:p>
            <a:pPr>
              <a:spcBef>
                <a:spcPct val="0"/>
              </a:spcBef>
              <a:buClrTx/>
              <a:buFontTx/>
              <a:buNone/>
            </a:pPr>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spcBef>
                <a:spcPct val="0"/>
              </a:spcBef>
              <a:buClrTx/>
              <a:buFontTx/>
              <a:buNone/>
            </a:pPr>
            <a:endParaRPr lang="en-US" altLang="ja-JP" sz="2000" dirty="0"/>
          </a:p>
          <a:p>
            <a:pPr>
              <a:spcBef>
                <a:spcPct val="0"/>
              </a:spcBef>
              <a:buClrTx/>
              <a:buFontTx/>
              <a:buNone/>
            </a:pPr>
            <a:r>
              <a:rPr lang="en-US" altLang="ja-JP" sz="2000" dirty="0"/>
              <a:t>The limited permissions granted above are perpetual and will not be revoked by the OGF or its successors or assignees.</a:t>
            </a:r>
          </a:p>
          <a:p>
            <a:pPr>
              <a:spcBef>
                <a:spcPct val="0"/>
              </a:spcBef>
              <a:buClrTx/>
              <a:buFontTx/>
              <a:buNone/>
            </a:pPr>
            <a:endParaRPr lang="ja-JP" altLang="en-US" sz="2000" dirty="0"/>
          </a:p>
          <a:p>
            <a:pPr>
              <a:spcBef>
                <a:spcPct val="0"/>
              </a:spcBef>
              <a:buClrTx/>
              <a:buFontTx/>
              <a:buNone/>
            </a:pPr>
            <a:endParaRPr lang="ja-JP" alt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7E017FA-E247-41B3-AA4A-FC704E8C10A7}" type="slidenum">
              <a:rPr lang="ja-JP" altLang="en-US" sz="1100" smtClean="0">
                <a:solidFill>
                  <a:schemeClr val="bg2"/>
                </a:solidFill>
              </a:rPr>
              <a:pPr>
                <a:spcBef>
                  <a:spcPct val="0"/>
                </a:spcBef>
                <a:buClrTx/>
                <a:buFontTx/>
                <a:buNone/>
              </a:pPr>
              <a:t>2</a:t>
            </a:fld>
            <a:endParaRPr lang="en-US" altLang="ja-JP" sz="1100" smtClean="0">
              <a:solidFill>
                <a:schemeClr val="bg2"/>
              </a:solidFill>
            </a:endParaRPr>
          </a:p>
        </p:txBody>
      </p:sp>
      <p:sp>
        <p:nvSpPr>
          <p:cNvPr id="6147" name="Rectangle 2"/>
          <p:cNvSpPr>
            <a:spLocks noGrp="1" noChangeArrowheads="1"/>
          </p:cNvSpPr>
          <p:nvPr>
            <p:ph type="title"/>
          </p:nvPr>
        </p:nvSpPr>
        <p:spPr/>
        <p:txBody>
          <a:bodyPr/>
          <a:lstStyle/>
          <a:p>
            <a:pPr eaLnBrk="1" hangingPunct="1"/>
            <a:r>
              <a:rPr lang="en-US" altLang="ja-JP" smtClean="0"/>
              <a:t>OGF IPR Policies Apply</a:t>
            </a:r>
          </a:p>
        </p:txBody>
      </p:sp>
      <p:sp>
        <p:nvSpPr>
          <p:cNvPr id="6148" name="Rectangle 3"/>
          <p:cNvSpPr>
            <a:spLocks noGrp="1" noChangeArrowheads="1"/>
          </p:cNvSpPr>
          <p:nvPr>
            <p:ph type="body" idx="1"/>
          </p:nvPr>
        </p:nvSpPr>
        <p:spPr>
          <a:xfrm>
            <a:off x="228600" y="1524000"/>
            <a:ext cx="8610600" cy="4114800"/>
          </a:xfrm>
        </p:spPr>
        <p:txBody>
          <a:bodyPr/>
          <a:lstStyle/>
          <a:p>
            <a:pPr eaLnBrk="1" hangingPunct="1">
              <a:lnSpc>
                <a:spcPct val="90000"/>
              </a:lnSpc>
              <a:spcBef>
                <a:spcPct val="0"/>
              </a:spcBef>
            </a:pPr>
            <a:r>
              <a:rPr lang="ja-JP" altLang="en-US" sz="1200" smtClean="0"/>
              <a:t>“</a:t>
            </a:r>
            <a:r>
              <a:rPr lang="en-US" altLang="ja-JP" sz="1200" smtClean="0">
                <a:latin typeface="Verdana" panose="020B0604030504040204" pitchFamily="34" charset="0"/>
              </a:rPr>
              <a:t>I acknowledge that participation in this meeting is subject to the OGF Intellectual Property Policy.</a:t>
            </a:r>
            <a:r>
              <a:rPr lang="en-US" altLang="ja-JP" sz="1200" smtClean="0"/>
              <a:t>”</a:t>
            </a:r>
            <a:endParaRPr lang="en-US" altLang="ja-JP" sz="1200" smtClean="0">
              <a:latin typeface="Verdana" panose="020B0604030504040204" pitchFamily="34" charset="0"/>
            </a:endParaRPr>
          </a:p>
          <a:p>
            <a:pPr eaLnBrk="1" hangingPunct="1">
              <a:lnSpc>
                <a:spcPct val="90000"/>
              </a:lnSpc>
              <a:spcBef>
                <a:spcPct val="0"/>
              </a:spcBef>
            </a:pPr>
            <a:r>
              <a:rPr lang="en-US" altLang="ja-JP" sz="1200" smtClean="0">
                <a:latin typeface="Verdana" panose="020B0604030504040204" pitchFamily="34" charset="0"/>
              </a:rPr>
              <a:t>Intellectual Property Notices Note Well:  </a:t>
            </a:r>
            <a:r>
              <a:rPr lang="en-US" altLang="ja-JP" sz="1200" smtClean="0">
                <a:solidFill>
                  <a:srgbClr val="444444"/>
                </a:solidFill>
                <a:latin typeface="Verdana" panose="020B0604030504040204" pitchFamily="34"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plenary session,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working group or portion thereof,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Board of Directors, the GFSG, or any member thereof on behalf of the OGF,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ADCOM, or any member thereof on behalf of the ADCOM,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mailing list, including any group list, or any other list functioning under OGF auspices,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Editor or the document authoring and review process </a:t>
            </a:r>
            <a:endParaRPr lang="en-US" altLang="ja-JP" sz="900" smtClean="0">
              <a:latin typeface="Verdana" panose="020B0604030504040204" pitchFamily="34" charset="0"/>
            </a:endParaRPr>
          </a:p>
          <a:p>
            <a:pPr eaLnBrk="1" hangingPunct="1">
              <a:lnSpc>
                <a:spcPct val="90000"/>
              </a:lnSpc>
              <a:spcBef>
                <a:spcPct val="0"/>
              </a:spcBef>
            </a:pPr>
            <a:r>
              <a:rPr lang="en-US" altLang="ja-JP" sz="1200" smtClean="0">
                <a:solidFill>
                  <a:srgbClr val="444444"/>
                </a:solidFill>
                <a:latin typeface="Verdana" panose="020B0604030504040204" pitchFamily="34" charset="0"/>
              </a:rPr>
              <a:t>Statements made outside of a OGF meeting, mailing list or other function, that are clearly not intended to be input to an OGF activity, group or function, are not subject to these provisions.</a:t>
            </a:r>
          </a:p>
          <a:p>
            <a:pPr eaLnBrk="1" hangingPunct="1">
              <a:lnSpc>
                <a:spcPct val="90000"/>
              </a:lnSpc>
              <a:spcBef>
                <a:spcPct val="0"/>
              </a:spcBef>
            </a:pPr>
            <a:r>
              <a:rPr lang="en-US" altLang="ja-JP" sz="1200" smtClean="0">
                <a:solidFill>
                  <a:srgbClr val="444444"/>
                </a:solidFill>
                <a:latin typeface="Verdana" panose="020B0604030504040204" pitchFamily="34" charset="0"/>
              </a:rPr>
              <a:t>Excerpt from Appendix B of GFD-C.1: </a:t>
            </a:r>
            <a:r>
              <a:rPr lang="en-US" altLang="ja-JP" sz="1200" smtClean="0">
                <a:solidFill>
                  <a:srgbClr val="444444"/>
                </a:solidFill>
              </a:rPr>
              <a:t>”</a:t>
            </a:r>
            <a:r>
              <a:rPr lang="en-US" altLang="ja-JP" sz="1200" smtClean="0">
                <a:solidFill>
                  <a:srgbClr val="444444"/>
                </a:solidFill>
                <a:latin typeface="Verdana" panose="020B0604030504040204" pitchFamily="34"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smtClean="0">
                <a:solidFill>
                  <a:srgbClr val="444444"/>
                </a:solidFill>
              </a:rPr>
              <a:t>”</a:t>
            </a:r>
            <a:endParaRPr lang="en-US" altLang="ja-JP" sz="1200" smtClean="0">
              <a:solidFill>
                <a:srgbClr val="444444"/>
              </a:solidFill>
              <a:latin typeface="Verdana" panose="020B0604030504040204" pitchFamily="34" charset="0"/>
            </a:endParaRPr>
          </a:p>
          <a:p>
            <a:pPr eaLnBrk="1" hangingPunct="1">
              <a:lnSpc>
                <a:spcPct val="90000"/>
              </a:lnSpc>
              <a:spcBef>
                <a:spcPct val="0"/>
              </a:spcBef>
            </a:pPr>
            <a:endParaRPr lang="en-US" altLang="ja-JP" sz="1200" smtClean="0">
              <a:solidFill>
                <a:srgbClr val="444444"/>
              </a:solidFill>
              <a:latin typeface="Verdana" panose="020B0604030504040204" pitchFamily="34" charset="0"/>
            </a:endParaRPr>
          </a:p>
          <a:p>
            <a:pPr eaLnBrk="1" hangingPunct="1">
              <a:lnSpc>
                <a:spcPct val="90000"/>
              </a:lnSpc>
            </a:pPr>
            <a:r>
              <a:rPr lang="en-US" altLang="ja-JP" sz="1200" smtClean="0">
                <a:latin typeface="Verdana" panose="020B0604030504040204" pitchFamily="34" charset="0"/>
              </a:rPr>
              <a:t>OGF Intellectual Property Policies are adapted from the IETF Intellectual Property Policies that support the Internet Standards Process.</a:t>
            </a:r>
            <a:endParaRPr lang="en-US" altLang="ja-JP" sz="2800" smtClean="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3</a:t>
            </a:fld>
            <a:endParaRPr lang="en-US" altLang="ja-JP" sz="1100" smtClean="0">
              <a:solidFill>
                <a:schemeClr val="bg2"/>
              </a:solidFill>
            </a:endParaRPr>
          </a:p>
        </p:txBody>
      </p:sp>
      <p:sp>
        <p:nvSpPr>
          <p:cNvPr id="9219" name="Rectangle 4"/>
          <p:cNvSpPr>
            <a:spLocks noGrp="1" noChangeArrowheads="1"/>
          </p:cNvSpPr>
          <p:nvPr>
            <p:ph type="title"/>
          </p:nvPr>
        </p:nvSpPr>
        <p:spPr/>
        <p:txBody>
          <a:bodyPr/>
          <a:lstStyle/>
          <a:p>
            <a:pPr marL="381000" indent="-381000" eaLnBrk="1" hangingPunct="1">
              <a:lnSpc>
                <a:spcPct val="80000"/>
              </a:lnSpc>
            </a:pPr>
            <a:r>
              <a:rPr lang="en-GB" altLang="en-US" sz="3200" dirty="0" smtClean="0"/>
              <a:t>NSI Sessions @ </a:t>
            </a:r>
            <a:r>
              <a:rPr lang="en-GB" altLang="en-US" sz="3200" dirty="0"/>
              <a:t>GEC22</a:t>
            </a:r>
            <a:endParaRPr lang="en-GB" altLang="en-US" sz="3200" dirty="0" smtClean="0"/>
          </a:p>
        </p:txBody>
      </p:sp>
      <p:graphicFrame>
        <p:nvGraphicFramePr>
          <p:cNvPr id="2" name="Table 1"/>
          <p:cNvGraphicFramePr>
            <a:graphicFrameLocks noGrp="1"/>
          </p:cNvGraphicFramePr>
          <p:nvPr>
            <p:extLst>
              <p:ext uri="{D42A27DB-BD31-4B8C-83A1-F6EECF244321}">
                <p14:modId xmlns:p14="http://schemas.microsoft.com/office/powerpoint/2010/main" val="3850098584"/>
              </p:ext>
            </p:extLst>
          </p:nvPr>
        </p:nvGraphicFramePr>
        <p:xfrm>
          <a:off x="685800" y="2204864"/>
          <a:ext cx="7486650" cy="3085286"/>
        </p:xfrm>
        <a:graphic>
          <a:graphicData uri="http://schemas.openxmlformats.org/drawingml/2006/table">
            <a:tbl>
              <a:tblPr firstRow="1" bandRow="1">
                <a:tableStyleId>{5C22544A-7EE6-4342-B048-85BDC9FD1C3A}</a:tableStyleId>
              </a:tblPr>
              <a:tblGrid>
                <a:gridCol w="2495550"/>
                <a:gridCol w="2495550"/>
                <a:gridCol w="2495550"/>
              </a:tblGrid>
              <a:tr h="453253">
                <a:tc>
                  <a:txBody>
                    <a:bodyPr/>
                    <a:lstStyle/>
                    <a:p>
                      <a:endParaRPr lang="en-GB" sz="1800" dirty="0"/>
                    </a:p>
                  </a:txBody>
                  <a:tcPr marL="91441" marR="91441" marT="45721" marB="45721"/>
                </a:tc>
                <a:tc>
                  <a:txBody>
                    <a:bodyPr/>
                    <a:lstStyle/>
                    <a:p>
                      <a:r>
                        <a:rPr lang="en-GB" sz="1800" dirty="0" smtClean="0"/>
                        <a:t>time</a:t>
                      </a:r>
                      <a:endParaRPr lang="en-GB" sz="1800" dirty="0"/>
                    </a:p>
                  </a:txBody>
                  <a:tcPr marL="91441" marR="91441" marT="45721" marB="45721"/>
                </a:tc>
                <a:tc>
                  <a:txBody>
                    <a:bodyPr/>
                    <a:lstStyle/>
                    <a:p>
                      <a:r>
                        <a:rPr lang="en-GB" sz="1800" dirty="0" smtClean="0"/>
                        <a:t>duration</a:t>
                      </a:r>
                      <a:endParaRPr lang="en-GB" sz="1800" dirty="0"/>
                    </a:p>
                  </a:txBody>
                  <a:tcPr marL="91441" marR="91441" marT="45721" marB="45721"/>
                </a:tc>
              </a:tr>
              <a:tr h="453253">
                <a:tc>
                  <a:txBody>
                    <a:bodyPr/>
                    <a:lstStyle/>
                    <a:p>
                      <a:r>
                        <a:rPr lang="en-GB" sz="1800" b="0" dirty="0" smtClean="0">
                          <a:solidFill>
                            <a:schemeClr val="bg1">
                              <a:lumMod val="65000"/>
                            </a:schemeClr>
                          </a:solidFill>
                        </a:rPr>
                        <a:t>GEC</a:t>
                      </a:r>
                      <a:r>
                        <a:rPr lang="en-GB" sz="1800" b="0" baseline="0" dirty="0" smtClean="0">
                          <a:solidFill>
                            <a:schemeClr val="bg1">
                              <a:lumMod val="65000"/>
                            </a:schemeClr>
                          </a:solidFill>
                        </a:rPr>
                        <a:t> </a:t>
                      </a:r>
                      <a:r>
                        <a:rPr lang="en-GB" sz="1800" b="0" dirty="0" smtClean="0">
                          <a:solidFill>
                            <a:schemeClr val="bg1">
                              <a:lumMod val="65000"/>
                            </a:schemeClr>
                          </a:solidFill>
                        </a:rPr>
                        <a:t>Plenary</a:t>
                      </a:r>
                      <a:endParaRPr lang="en-GB" sz="1800" b="0" dirty="0">
                        <a:solidFill>
                          <a:schemeClr val="bg1">
                            <a:lumMod val="65000"/>
                          </a:schemeClr>
                        </a:solidFill>
                      </a:endParaRPr>
                    </a:p>
                  </a:txBody>
                  <a:tcPr marL="91441" marR="91441" marT="45721" marB="45721"/>
                </a:tc>
                <a:tc>
                  <a:txBody>
                    <a:bodyPr/>
                    <a:lstStyle/>
                    <a:p>
                      <a:r>
                        <a:rPr lang="en-GB" sz="1800" b="0" dirty="0" smtClean="0">
                          <a:solidFill>
                            <a:schemeClr val="bg1">
                              <a:lumMod val="65000"/>
                            </a:schemeClr>
                          </a:solidFill>
                        </a:rPr>
                        <a:t>8:30</a:t>
                      </a:r>
                      <a:r>
                        <a:rPr lang="en-GB" sz="1800" b="0" baseline="0" dirty="0" smtClean="0">
                          <a:solidFill>
                            <a:schemeClr val="bg1">
                              <a:lumMod val="65000"/>
                            </a:schemeClr>
                          </a:solidFill>
                        </a:rPr>
                        <a:t> – 12:30</a:t>
                      </a:r>
                      <a:endParaRPr lang="en-GB" sz="1800" b="0" dirty="0">
                        <a:solidFill>
                          <a:schemeClr val="bg1">
                            <a:lumMod val="65000"/>
                          </a:schemeClr>
                        </a:solidFill>
                      </a:endParaRPr>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solidFill>
                            <a:schemeClr val="bg1">
                              <a:lumMod val="65000"/>
                            </a:schemeClr>
                          </a:solidFill>
                        </a:rPr>
                        <a:t>240 minutes</a:t>
                      </a:r>
                    </a:p>
                  </a:txBody>
                  <a:tcPr marL="91441" marR="91441" marT="45721" marB="45721"/>
                </a:tc>
              </a:tr>
              <a:tr h="453253">
                <a:tc>
                  <a:txBody>
                    <a:bodyPr/>
                    <a:lstStyle/>
                    <a:p>
                      <a:r>
                        <a:rPr lang="en-GB" sz="1800" b="0" dirty="0" smtClean="0">
                          <a:solidFill>
                            <a:schemeClr val="bg1">
                              <a:lumMod val="65000"/>
                            </a:schemeClr>
                          </a:solidFill>
                        </a:rPr>
                        <a:t>Lunch</a:t>
                      </a:r>
                      <a:r>
                        <a:rPr lang="en-GB" sz="1800" b="0" dirty="0" smtClean="0"/>
                        <a:t> </a:t>
                      </a:r>
                      <a:endParaRPr lang="en-GB" sz="1800" b="0" dirty="0"/>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53253">
                <a:tc>
                  <a:txBody>
                    <a:bodyPr/>
                    <a:lstStyle/>
                    <a:p>
                      <a:r>
                        <a:rPr lang="en-GB" sz="1800" b="0" dirty="0" smtClean="0"/>
                        <a:t>NSI Session 1</a:t>
                      </a:r>
                      <a:endParaRPr lang="en-GB" sz="1800" b="0" dirty="0"/>
                    </a:p>
                  </a:txBody>
                  <a:tcPr marL="91441" marR="91441" marT="45721" marB="45721"/>
                </a:tc>
                <a:tc>
                  <a:txBody>
                    <a:bodyPr/>
                    <a:lstStyle/>
                    <a:p>
                      <a:r>
                        <a:rPr lang="en-GB" sz="1800" b="0" dirty="0" smtClean="0"/>
                        <a:t>13:30 - 15:30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120 minutes</a:t>
                      </a:r>
                    </a:p>
                  </a:txBody>
                  <a:tcPr marL="91441" marR="91441" marT="45721" marB="45721"/>
                </a:tc>
              </a:tr>
              <a:tr h="365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solidFill>
                            <a:schemeClr val="bg1">
                              <a:lumMod val="65000"/>
                            </a:schemeClr>
                          </a:solidFill>
                        </a:rPr>
                        <a:t>Coffee break</a:t>
                      </a:r>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NSI Session 2</a:t>
                      </a:r>
                    </a:p>
                  </a:txBody>
                  <a:tcPr marL="91441" marR="91441" marT="45721" marB="45721"/>
                </a:tc>
                <a:tc>
                  <a:txBody>
                    <a:bodyPr/>
                    <a:lstStyle/>
                    <a:p>
                      <a:r>
                        <a:rPr lang="en-GB" sz="1800" b="0" dirty="0" smtClean="0"/>
                        <a:t>16:00 – 18:00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120 minutes</a:t>
                      </a:r>
                    </a:p>
                  </a:txBody>
                  <a:tcPr marL="91441" marR="91441" marT="45721" marB="45721"/>
                </a:tc>
              </a:tr>
              <a:tr h="453253">
                <a:tc>
                  <a:txBody>
                    <a:bodyPr/>
                    <a:lstStyle/>
                    <a:p>
                      <a:r>
                        <a:rPr lang="en-GB" sz="1800" b="0" dirty="0" smtClean="0"/>
                        <a:t>NSI conference</a:t>
                      </a:r>
                      <a:r>
                        <a:rPr lang="en-GB" sz="1800" b="0" baseline="0" dirty="0" smtClean="0"/>
                        <a:t> dinner</a:t>
                      </a:r>
                      <a:endParaRPr lang="en-GB" sz="1800" b="0" dirty="0"/>
                    </a:p>
                  </a:txBody>
                  <a:tcPr marL="91441" marR="91441" marT="45721" marB="45721"/>
                </a:tc>
                <a:tc>
                  <a:txBody>
                    <a:bodyPr/>
                    <a:lstStyle/>
                    <a:p>
                      <a:r>
                        <a:rPr lang="en-GB" sz="1800" b="0" dirty="0" smtClean="0"/>
                        <a:t>19:30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bl>
          </a:graphicData>
        </a:graphic>
      </p:graphicFrame>
      <p:sp>
        <p:nvSpPr>
          <p:cNvPr id="5" name="Content Placeholder 2"/>
          <p:cNvSpPr>
            <a:spLocks noGrp="1"/>
          </p:cNvSpPr>
          <p:nvPr>
            <p:ph idx="1"/>
          </p:nvPr>
        </p:nvSpPr>
        <p:spPr>
          <a:xfrm>
            <a:off x="688923" y="1323513"/>
            <a:ext cx="4030216" cy="648072"/>
          </a:xfrm>
        </p:spPr>
        <p:txBody>
          <a:bodyPr/>
          <a:lstStyle/>
          <a:p>
            <a:pPr marL="0" indent="0">
              <a:spcBef>
                <a:spcPts val="1800"/>
              </a:spcBef>
              <a:buNone/>
            </a:pPr>
            <a:r>
              <a:rPr lang="en-GB" altLang="en-US" sz="2000" dirty="0" smtClean="0"/>
              <a:t>Wednesday 25</a:t>
            </a:r>
            <a:r>
              <a:rPr lang="en-GB" altLang="en-US" sz="2000" baseline="30000" dirty="0" smtClean="0"/>
              <a:t>th</a:t>
            </a:r>
            <a:r>
              <a:rPr lang="en-GB" altLang="en-US" sz="2000" dirty="0" smtClean="0"/>
              <a:t> March – Location </a:t>
            </a:r>
            <a:r>
              <a:rPr lang="en-GB" altLang="en-US" sz="2000" b="1" dirty="0" smtClean="0"/>
              <a:t>Washington room </a:t>
            </a:r>
            <a:r>
              <a:rPr lang="en-GB" altLang="en-US" sz="2800" dirty="0" smtClean="0"/>
              <a:t/>
            </a:r>
            <a:br>
              <a:rPr lang="en-GB" altLang="en-US" sz="2800" dirty="0" smtClean="0"/>
            </a:br>
            <a:endParaRPr lang="en-GB" altLang="en-US" sz="2800" dirty="0" smtClean="0"/>
          </a:p>
          <a:p>
            <a:pPr lvl="1"/>
            <a:endParaRPr lang="en-GB"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4</a:t>
            </a:fld>
            <a:endParaRPr lang="en-US" altLang="ja-JP" sz="1100" smtClean="0">
              <a:solidFill>
                <a:schemeClr val="bg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848160440"/>
              </p:ext>
            </p:extLst>
          </p:nvPr>
        </p:nvGraphicFramePr>
        <p:xfrm>
          <a:off x="685800" y="2204863"/>
          <a:ext cx="7486650" cy="3538539"/>
        </p:xfrm>
        <a:graphic>
          <a:graphicData uri="http://schemas.openxmlformats.org/drawingml/2006/table">
            <a:tbl>
              <a:tblPr firstRow="1" bandRow="1">
                <a:tableStyleId>{5C22544A-7EE6-4342-B048-85BDC9FD1C3A}</a:tableStyleId>
              </a:tblPr>
              <a:tblGrid>
                <a:gridCol w="2495550"/>
                <a:gridCol w="2495550"/>
                <a:gridCol w="2495550"/>
              </a:tblGrid>
              <a:tr h="453253">
                <a:tc>
                  <a:txBody>
                    <a:bodyPr/>
                    <a:lstStyle/>
                    <a:p>
                      <a:endParaRPr lang="en-GB" sz="1800" dirty="0"/>
                    </a:p>
                  </a:txBody>
                  <a:tcPr marL="91441" marR="91441" marT="45721" marB="45721"/>
                </a:tc>
                <a:tc>
                  <a:txBody>
                    <a:bodyPr/>
                    <a:lstStyle/>
                    <a:p>
                      <a:r>
                        <a:rPr lang="en-GB" sz="1800" dirty="0" smtClean="0"/>
                        <a:t>time</a:t>
                      </a:r>
                      <a:endParaRPr lang="en-GB" sz="1800" dirty="0"/>
                    </a:p>
                  </a:txBody>
                  <a:tcPr marL="91441" marR="91441" marT="45721" marB="45721"/>
                </a:tc>
                <a:tc>
                  <a:txBody>
                    <a:bodyPr/>
                    <a:lstStyle/>
                    <a:p>
                      <a:r>
                        <a:rPr lang="en-GB" sz="1800" dirty="0" smtClean="0"/>
                        <a:t>duration</a:t>
                      </a:r>
                      <a:endParaRPr lang="en-GB" sz="1800" dirty="0"/>
                    </a:p>
                  </a:txBody>
                  <a:tcPr marL="91441" marR="91441" marT="45721" marB="45721"/>
                </a:tc>
              </a:tr>
              <a:tr h="453253">
                <a:tc>
                  <a:txBody>
                    <a:bodyPr/>
                    <a:lstStyle/>
                    <a:p>
                      <a:r>
                        <a:rPr lang="en-GB" sz="1800" b="0" dirty="0" smtClean="0"/>
                        <a:t>NSI Session 3</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9:00 - 10:30</a:t>
                      </a:r>
                    </a:p>
                  </a:txBody>
                  <a:tcPr marL="91441" marR="91441" marT="45721" marB="45721"/>
                </a:tc>
                <a:tc>
                  <a:txBody>
                    <a:bodyPr/>
                    <a:lstStyle/>
                    <a:p>
                      <a:r>
                        <a:rPr lang="en-GB" sz="1800" dirty="0" smtClean="0"/>
                        <a:t>90 minutes</a:t>
                      </a:r>
                      <a:endParaRPr lang="en-GB" sz="1800" dirty="0"/>
                    </a:p>
                  </a:txBody>
                  <a:tcPr marL="91441" marR="91441" marT="45721" marB="45721"/>
                </a:tc>
              </a:tr>
              <a:tr h="453253">
                <a:tc>
                  <a:txBody>
                    <a:bodyPr/>
                    <a:lstStyle/>
                    <a:p>
                      <a:r>
                        <a:rPr lang="en-GB" sz="1800" b="0" dirty="0" smtClean="0">
                          <a:solidFill>
                            <a:schemeClr val="bg1">
                              <a:lumMod val="65000"/>
                            </a:schemeClr>
                          </a:solidFill>
                        </a:rPr>
                        <a:t>Coffee break</a:t>
                      </a:r>
                      <a:endParaRPr lang="en-GB" sz="1800" b="0" dirty="0">
                        <a:solidFill>
                          <a:schemeClr val="bg1">
                            <a:lumMod val="65000"/>
                          </a:schemeClr>
                        </a:solidFill>
                      </a:endParaRPr>
                    </a:p>
                  </a:txBody>
                  <a:tcPr marL="91441" marR="91441" marT="45721" marB="45721"/>
                </a:tc>
                <a:tc>
                  <a:txBody>
                    <a:bodyPr/>
                    <a:lstStyle/>
                    <a:p>
                      <a:endParaRPr lang="en-GB" sz="1800" b="0" dirty="0"/>
                    </a:p>
                  </a:txBody>
                  <a:tcPr marL="91441" marR="91441" marT="45721" marB="45721"/>
                </a:tc>
                <a:tc>
                  <a:txBody>
                    <a:bodyPr/>
                    <a:lstStyle/>
                    <a:p>
                      <a:endParaRPr lang="en-GB" sz="1800" dirty="0"/>
                    </a:p>
                  </a:txBody>
                  <a:tcPr marL="91441" marR="91441" marT="45721" marB="45721"/>
                </a:tc>
              </a:tr>
              <a:tr h="453253">
                <a:tc>
                  <a:txBody>
                    <a:bodyPr/>
                    <a:lstStyle/>
                    <a:p>
                      <a:r>
                        <a:rPr lang="en-GB" sz="1800" b="0" dirty="0" smtClean="0"/>
                        <a:t>NSI Session 4</a:t>
                      </a:r>
                      <a:endParaRPr lang="en-GB" sz="1800" b="0" dirty="0"/>
                    </a:p>
                  </a:txBody>
                  <a:tcPr marL="91441" marR="91441" marT="45721" marB="45721"/>
                </a:tc>
                <a:tc>
                  <a:txBody>
                    <a:bodyPr/>
                    <a:lstStyle/>
                    <a:p>
                      <a:r>
                        <a:rPr lang="en-GB" sz="1800" b="0" dirty="0" smtClean="0"/>
                        <a:t>11:00 - 12:30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90 minutes</a:t>
                      </a:r>
                    </a:p>
                  </a:txBody>
                  <a:tcPr marL="91441" marR="91441" marT="45721" marB="45721"/>
                </a:tc>
              </a:tr>
              <a:tr h="453253">
                <a:tc>
                  <a:txBody>
                    <a:bodyPr/>
                    <a:lstStyle/>
                    <a:p>
                      <a:r>
                        <a:rPr lang="en-GB" sz="1800" b="0" dirty="0" smtClean="0">
                          <a:solidFill>
                            <a:schemeClr val="bg1">
                              <a:lumMod val="65000"/>
                            </a:schemeClr>
                          </a:solidFill>
                        </a:rPr>
                        <a:t>Lunch </a:t>
                      </a:r>
                      <a:endParaRPr lang="en-GB" sz="1800" b="0" dirty="0">
                        <a:solidFill>
                          <a:schemeClr val="bg1">
                            <a:lumMod val="65000"/>
                          </a:schemeClr>
                        </a:solidFill>
                      </a:endParaRPr>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GLIF Session 1</a:t>
                      </a:r>
                    </a:p>
                  </a:txBody>
                  <a:tcPr marL="91441" marR="91441" marT="45721" marB="45721"/>
                </a:tc>
                <a:tc>
                  <a:txBody>
                    <a:bodyPr/>
                    <a:lstStyle/>
                    <a:p>
                      <a:r>
                        <a:rPr lang="en-GB" sz="1800" b="0" dirty="0" smtClean="0"/>
                        <a:t>13:30 - 15:00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90 minutes</a:t>
                      </a:r>
                    </a:p>
                  </a:txBody>
                  <a:tcPr marL="91441" marR="91441" marT="45721" marB="45721"/>
                </a:tc>
              </a:tr>
              <a:tr h="365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solidFill>
                            <a:schemeClr val="bg1">
                              <a:lumMod val="65000"/>
                            </a:schemeClr>
                          </a:solidFill>
                        </a:rPr>
                        <a:t>Coffee break</a:t>
                      </a:r>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532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GLIF Session 2</a:t>
                      </a:r>
                    </a:p>
                  </a:txBody>
                  <a:tcPr marL="91441" marR="91441" marT="45721" marB="45721"/>
                </a:tc>
                <a:tc>
                  <a:txBody>
                    <a:bodyPr/>
                    <a:lstStyle/>
                    <a:p>
                      <a:r>
                        <a:rPr lang="en-GB" sz="1800" b="0" dirty="0" smtClean="0"/>
                        <a:t>13:30 – 17:00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90 minutes</a:t>
                      </a:r>
                    </a:p>
                  </a:txBody>
                  <a:tcPr marL="91441" marR="91441" marT="45721" marB="45721"/>
                </a:tc>
              </a:tr>
            </a:tbl>
          </a:graphicData>
        </a:graphic>
      </p:graphicFrame>
      <p:sp>
        <p:nvSpPr>
          <p:cNvPr id="5" name="Content Placeholder 2"/>
          <p:cNvSpPr>
            <a:spLocks noGrp="1"/>
          </p:cNvSpPr>
          <p:nvPr>
            <p:ph idx="1"/>
          </p:nvPr>
        </p:nvSpPr>
        <p:spPr>
          <a:xfrm>
            <a:off x="685800" y="1314804"/>
            <a:ext cx="6309889" cy="890059"/>
          </a:xfrm>
        </p:spPr>
        <p:txBody>
          <a:bodyPr/>
          <a:lstStyle/>
          <a:p>
            <a:pPr marL="0" indent="0">
              <a:spcBef>
                <a:spcPts val="1800"/>
              </a:spcBef>
              <a:buNone/>
            </a:pPr>
            <a:r>
              <a:rPr lang="en-GB" altLang="en-US" sz="2000" dirty="0" smtClean="0"/>
              <a:t>Thursday 26</a:t>
            </a:r>
            <a:r>
              <a:rPr lang="en-GB" altLang="en-US" sz="2000" baseline="30000" dirty="0" smtClean="0"/>
              <a:t>th</a:t>
            </a:r>
            <a:r>
              <a:rPr lang="en-GB" altLang="en-US" sz="2000" dirty="0" smtClean="0"/>
              <a:t> March</a:t>
            </a:r>
            <a:br>
              <a:rPr lang="en-GB" altLang="en-US" sz="2000" dirty="0" smtClean="0"/>
            </a:br>
            <a:r>
              <a:rPr lang="en-GB" altLang="en-US" sz="2000" dirty="0" smtClean="0"/>
              <a:t>Location    NSI: </a:t>
            </a:r>
            <a:r>
              <a:rPr lang="en-GB" altLang="en-US" sz="2000" b="1" dirty="0" smtClean="0"/>
              <a:t>Adams     </a:t>
            </a:r>
            <a:r>
              <a:rPr lang="en-GB" altLang="en-US" sz="2000" dirty="0" smtClean="0"/>
              <a:t>GLIF: </a:t>
            </a:r>
            <a:r>
              <a:rPr lang="en-GB" altLang="en-US" sz="2000" b="1" dirty="0" smtClean="0"/>
              <a:t>Madison</a:t>
            </a:r>
            <a:endParaRPr lang="en-GB" altLang="en-US" sz="2000" dirty="0"/>
          </a:p>
        </p:txBody>
      </p:sp>
      <p:sp>
        <p:nvSpPr>
          <p:cNvPr id="8" name="Rectangle 4"/>
          <p:cNvSpPr>
            <a:spLocks noGrp="1" noChangeArrowheads="1"/>
          </p:cNvSpPr>
          <p:nvPr>
            <p:ph type="title"/>
          </p:nvPr>
        </p:nvSpPr>
        <p:spPr>
          <a:xfrm>
            <a:off x="685800" y="152400"/>
            <a:ext cx="7772400" cy="1143000"/>
          </a:xfrm>
        </p:spPr>
        <p:txBody>
          <a:bodyPr/>
          <a:lstStyle/>
          <a:p>
            <a:pPr marL="381000" indent="-381000" eaLnBrk="1" hangingPunct="1">
              <a:lnSpc>
                <a:spcPct val="80000"/>
              </a:lnSpc>
            </a:pPr>
            <a:r>
              <a:rPr lang="en-GB" altLang="en-US" sz="3200" dirty="0" smtClean="0"/>
              <a:t>NSI Sessions @ </a:t>
            </a:r>
            <a:r>
              <a:rPr lang="en-GB" altLang="en-US" sz="3200" dirty="0"/>
              <a:t>GEC22</a:t>
            </a:r>
            <a:endParaRPr lang="en-GB" altLang="en-US" sz="3200" dirty="0" smtClean="0"/>
          </a:p>
        </p:txBody>
      </p:sp>
    </p:spTree>
    <p:extLst>
      <p:ext uri="{BB962C8B-B14F-4D97-AF65-F5344CB8AC3E}">
        <p14:creationId xmlns:p14="http://schemas.microsoft.com/office/powerpoint/2010/main" val="763001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5</a:t>
            </a:fld>
            <a:endParaRPr lang="en-US" altLang="ja-JP" sz="1100" smtClean="0">
              <a:solidFill>
                <a:schemeClr val="bg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662880932"/>
              </p:ext>
            </p:extLst>
          </p:nvPr>
        </p:nvGraphicFramePr>
        <p:xfrm>
          <a:off x="685800" y="1989138"/>
          <a:ext cx="7486650" cy="3538539"/>
        </p:xfrm>
        <a:graphic>
          <a:graphicData uri="http://schemas.openxmlformats.org/drawingml/2006/table">
            <a:tbl>
              <a:tblPr firstRow="1" bandRow="1">
                <a:tableStyleId>{5C22544A-7EE6-4342-B048-85BDC9FD1C3A}</a:tableStyleId>
              </a:tblPr>
              <a:tblGrid>
                <a:gridCol w="2806080"/>
                <a:gridCol w="2185020"/>
                <a:gridCol w="2495550"/>
              </a:tblGrid>
              <a:tr h="453253">
                <a:tc>
                  <a:txBody>
                    <a:bodyPr/>
                    <a:lstStyle/>
                    <a:p>
                      <a:endParaRPr lang="en-GB" sz="1800" dirty="0"/>
                    </a:p>
                  </a:txBody>
                  <a:tcPr marL="91441" marR="91441" marT="45721" marB="45721"/>
                </a:tc>
                <a:tc>
                  <a:txBody>
                    <a:bodyPr/>
                    <a:lstStyle/>
                    <a:p>
                      <a:r>
                        <a:rPr lang="en-GB" sz="1800" dirty="0" smtClean="0"/>
                        <a:t>time</a:t>
                      </a:r>
                      <a:endParaRPr lang="en-GB" sz="1800" dirty="0"/>
                    </a:p>
                  </a:txBody>
                  <a:tcPr marL="91441" marR="91441" marT="45721" marB="45721"/>
                </a:tc>
                <a:tc>
                  <a:txBody>
                    <a:bodyPr/>
                    <a:lstStyle/>
                    <a:p>
                      <a:r>
                        <a:rPr lang="en-GB" sz="1800" dirty="0" smtClean="0"/>
                        <a:t>duration</a:t>
                      </a:r>
                      <a:endParaRPr lang="en-GB" sz="1800" dirty="0"/>
                    </a:p>
                  </a:txBody>
                  <a:tcPr marL="91441" marR="91441" marT="45721" marB="45721"/>
                </a:tc>
              </a:tr>
              <a:tr h="453253">
                <a:tc>
                  <a:txBody>
                    <a:bodyPr/>
                    <a:lstStyle/>
                    <a:p>
                      <a:r>
                        <a:rPr lang="en-GB" sz="1800" b="0" dirty="0" smtClean="0"/>
                        <a:t>GLIF Session 3</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t>9:00 - 10:30</a:t>
                      </a:r>
                    </a:p>
                  </a:txBody>
                  <a:tcPr marL="91441" marR="91441" marT="45721" marB="45721"/>
                </a:tc>
                <a:tc>
                  <a:txBody>
                    <a:bodyPr/>
                    <a:lstStyle/>
                    <a:p>
                      <a:r>
                        <a:rPr lang="en-GB" sz="1800" dirty="0" smtClean="0"/>
                        <a:t>90 minutes</a:t>
                      </a:r>
                      <a:endParaRPr lang="en-GB" sz="1800" dirty="0"/>
                    </a:p>
                  </a:txBody>
                  <a:tcPr marL="91441" marR="91441" marT="45721" marB="45721"/>
                </a:tc>
              </a:tr>
              <a:tr h="453253">
                <a:tc>
                  <a:txBody>
                    <a:bodyPr/>
                    <a:lstStyle/>
                    <a:p>
                      <a:r>
                        <a:rPr lang="en-GB" sz="1800" b="0" dirty="0" smtClean="0">
                          <a:solidFill>
                            <a:schemeClr val="bg1">
                              <a:lumMod val="65000"/>
                            </a:schemeClr>
                          </a:solidFill>
                        </a:rPr>
                        <a:t>Coffee break</a:t>
                      </a:r>
                      <a:endParaRPr lang="en-GB" sz="1800" b="0" dirty="0">
                        <a:solidFill>
                          <a:schemeClr val="bg1">
                            <a:lumMod val="65000"/>
                          </a:schemeClr>
                        </a:solidFill>
                      </a:endParaRPr>
                    </a:p>
                  </a:txBody>
                  <a:tcPr marL="91441" marR="91441" marT="45721" marB="45721"/>
                </a:tc>
                <a:tc>
                  <a:txBody>
                    <a:bodyPr/>
                    <a:lstStyle/>
                    <a:p>
                      <a:endParaRPr lang="en-GB" sz="1800" b="0" dirty="0"/>
                    </a:p>
                  </a:txBody>
                  <a:tcPr marL="91441" marR="91441" marT="45721" marB="45721"/>
                </a:tc>
                <a:tc>
                  <a:txBody>
                    <a:bodyPr/>
                    <a:lstStyle/>
                    <a:p>
                      <a:endParaRPr lang="en-GB" sz="1800" dirty="0"/>
                    </a:p>
                  </a:txBody>
                  <a:tcPr marL="91441" marR="91441" marT="45721" marB="45721"/>
                </a:tc>
              </a:tr>
              <a:tr h="453253">
                <a:tc>
                  <a:txBody>
                    <a:bodyPr/>
                    <a:lstStyle/>
                    <a:p>
                      <a:r>
                        <a:rPr lang="en-GB" sz="1800" b="0" dirty="0" smtClean="0"/>
                        <a:t>GLIF Session 4</a:t>
                      </a:r>
                      <a:endParaRPr lang="en-GB" sz="1800" b="0" dirty="0"/>
                    </a:p>
                  </a:txBody>
                  <a:tcPr marL="91441" marR="91441" marT="45721" marB="45721"/>
                </a:tc>
                <a:tc>
                  <a:txBody>
                    <a:bodyPr/>
                    <a:lstStyle/>
                    <a:p>
                      <a:r>
                        <a:rPr lang="en-GB" sz="1800" b="0" dirty="0" smtClean="0"/>
                        <a:t>11:00 - 12:30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90 minutes</a:t>
                      </a:r>
                    </a:p>
                  </a:txBody>
                  <a:tcPr marL="91441" marR="91441" marT="45721" marB="45721"/>
                </a:tc>
              </a:tr>
              <a:tr h="453253">
                <a:tc>
                  <a:txBody>
                    <a:bodyPr/>
                    <a:lstStyle/>
                    <a:p>
                      <a:r>
                        <a:rPr lang="en-GB" sz="1800" b="0" dirty="0" smtClean="0">
                          <a:solidFill>
                            <a:schemeClr val="bg1">
                              <a:lumMod val="65000"/>
                            </a:schemeClr>
                          </a:solidFill>
                        </a:rPr>
                        <a:t>Lunch </a:t>
                      </a:r>
                      <a:endParaRPr lang="en-GB" sz="1800" b="0" dirty="0">
                        <a:solidFill>
                          <a:schemeClr val="bg1">
                            <a:lumMod val="65000"/>
                          </a:schemeClr>
                        </a:solidFill>
                      </a:endParaRPr>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53253">
                <a:tc>
                  <a:txBody>
                    <a:bodyPr/>
                    <a:lstStyle/>
                    <a:p>
                      <a:r>
                        <a:rPr lang="en-GB" sz="1800" b="0" dirty="0" smtClean="0"/>
                        <a:t>OGF Session</a:t>
                      </a:r>
                      <a:endParaRPr lang="en-GB" sz="1800" b="0" dirty="0"/>
                    </a:p>
                  </a:txBody>
                  <a:tcPr marL="91441" marR="91441" marT="45721" marB="45721"/>
                </a:tc>
                <a:tc>
                  <a:txBody>
                    <a:bodyPr/>
                    <a:lstStyle/>
                    <a:p>
                      <a:r>
                        <a:rPr lang="en-GB" sz="1800" b="0" dirty="0" smtClean="0"/>
                        <a:t>13:30 - 15:00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90 minutes</a:t>
                      </a:r>
                    </a:p>
                  </a:txBody>
                  <a:tcPr marL="91441" marR="91441" marT="45721" marB="45721"/>
                </a:tc>
              </a:tr>
              <a:tr h="365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smtClean="0">
                          <a:solidFill>
                            <a:schemeClr val="bg1">
                              <a:lumMod val="65000"/>
                            </a:schemeClr>
                          </a:solidFill>
                        </a:rPr>
                        <a:t>Coffee break</a:t>
                      </a:r>
                    </a:p>
                  </a:txBody>
                  <a:tcPr marL="91441" marR="91441" marT="45721" marB="45721"/>
                </a:tc>
                <a:tc>
                  <a:txBody>
                    <a:bodyPr/>
                    <a:lstStyle/>
                    <a:p>
                      <a:r>
                        <a:rPr lang="en-GB" sz="1800" b="0" dirty="0" smtClean="0"/>
                        <a:t> </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smtClean="0"/>
                    </a:p>
                  </a:txBody>
                  <a:tcPr marL="91441" marR="91441" marT="45721" marB="45721"/>
                </a:tc>
              </a:tr>
              <a:tr h="453253">
                <a:tc>
                  <a:txBody>
                    <a:bodyPr/>
                    <a:lstStyle/>
                    <a:p>
                      <a:r>
                        <a:rPr lang="en-GB" sz="1800" b="0" dirty="0" smtClean="0"/>
                        <a:t>OGF Session</a:t>
                      </a:r>
                      <a:endParaRPr lang="en-GB" sz="1800" b="0" dirty="0"/>
                    </a:p>
                  </a:txBody>
                  <a:tcPr marL="91441" marR="91441" marT="45721" marB="45721"/>
                </a:tc>
                <a:tc>
                  <a:txBody>
                    <a:bodyPr/>
                    <a:lstStyle/>
                    <a:p>
                      <a:r>
                        <a:rPr lang="en-GB" sz="1800" b="0" dirty="0" smtClean="0"/>
                        <a:t>13:30 – 17:00</a:t>
                      </a:r>
                      <a:endParaRPr lang="en-GB" sz="1800" b="0" dirty="0"/>
                    </a:p>
                  </a:txBody>
                  <a:tcPr marL="91441" marR="91441"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t>90 minutes</a:t>
                      </a:r>
                    </a:p>
                  </a:txBody>
                  <a:tcPr marL="91441" marR="91441" marT="45721" marB="45721"/>
                </a:tc>
              </a:tr>
            </a:tbl>
          </a:graphicData>
        </a:graphic>
      </p:graphicFrame>
      <p:sp>
        <p:nvSpPr>
          <p:cNvPr id="5" name="Content Placeholder 2"/>
          <p:cNvSpPr>
            <a:spLocks noGrp="1"/>
          </p:cNvSpPr>
          <p:nvPr>
            <p:ph idx="1"/>
          </p:nvPr>
        </p:nvSpPr>
        <p:spPr>
          <a:xfrm>
            <a:off x="634762" y="1261618"/>
            <a:ext cx="6817558" cy="655213"/>
          </a:xfrm>
        </p:spPr>
        <p:txBody>
          <a:bodyPr/>
          <a:lstStyle/>
          <a:p>
            <a:pPr marL="0" indent="0">
              <a:spcBef>
                <a:spcPts val="1800"/>
              </a:spcBef>
              <a:buNone/>
            </a:pPr>
            <a:r>
              <a:rPr lang="en-GB" altLang="en-US" sz="2000" dirty="0" smtClean="0"/>
              <a:t>Friday 27</a:t>
            </a:r>
            <a:r>
              <a:rPr lang="en-GB" altLang="en-US" sz="2000" baseline="30000" dirty="0" smtClean="0"/>
              <a:t>th</a:t>
            </a:r>
            <a:r>
              <a:rPr lang="en-GB" altLang="en-US" sz="2000" dirty="0" smtClean="0"/>
              <a:t> March </a:t>
            </a:r>
            <a:br>
              <a:rPr lang="en-GB" altLang="en-US" sz="2000" dirty="0" smtClean="0"/>
            </a:br>
            <a:r>
              <a:rPr lang="en-GB" altLang="en-US" sz="1800" dirty="0"/>
              <a:t>Location    NSI: </a:t>
            </a:r>
            <a:r>
              <a:rPr lang="en-GB" altLang="en-US" sz="1800" b="1" dirty="0"/>
              <a:t>Adams     </a:t>
            </a:r>
            <a:r>
              <a:rPr lang="en-GB" altLang="en-US" sz="1800" dirty="0"/>
              <a:t>GLIF: </a:t>
            </a:r>
            <a:r>
              <a:rPr lang="en-GB" altLang="en-US" sz="1800" b="1" dirty="0"/>
              <a:t>Madison</a:t>
            </a:r>
            <a:endParaRPr lang="en-GB" altLang="en-US" sz="1800" dirty="0" smtClean="0"/>
          </a:p>
        </p:txBody>
      </p:sp>
      <p:sp>
        <p:nvSpPr>
          <p:cNvPr id="7" name="Rectangle 4"/>
          <p:cNvSpPr txBox="1">
            <a:spLocks noChangeArrowheads="1"/>
          </p:cNvSpPr>
          <p:nvPr/>
        </p:nvSpPr>
        <p:spPr bwMode="auto">
          <a:xfrm>
            <a:off x="611560" y="116632"/>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a:lstStyle>
          <a:p>
            <a:pPr marL="381000" indent="-381000" eaLnBrk="1" hangingPunct="1">
              <a:lnSpc>
                <a:spcPct val="80000"/>
              </a:lnSpc>
            </a:pPr>
            <a:r>
              <a:rPr lang="en-GB" altLang="en-US" sz="3200" kern="0" dirty="0" smtClean="0"/>
              <a:t>NSI Sessions @ GEC22</a:t>
            </a:r>
          </a:p>
        </p:txBody>
      </p:sp>
    </p:spTree>
    <p:extLst>
      <p:ext uri="{BB962C8B-B14F-4D97-AF65-F5344CB8AC3E}">
        <p14:creationId xmlns:p14="http://schemas.microsoft.com/office/powerpoint/2010/main" val="4251411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F8DB538-5768-4B39-907C-CF3666D9D7D0}" type="slidenum">
              <a:rPr lang="ja-JP" altLang="en-US" sz="1100" smtClean="0">
                <a:solidFill>
                  <a:schemeClr val="bg2"/>
                </a:solidFill>
              </a:rPr>
              <a:pPr>
                <a:spcBef>
                  <a:spcPct val="0"/>
                </a:spcBef>
                <a:buClrTx/>
                <a:buFontTx/>
                <a:buNone/>
              </a:pPr>
              <a:t>6</a:t>
            </a:fld>
            <a:endParaRPr lang="en-US" altLang="ja-JP" sz="1100" smtClean="0">
              <a:solidFill>
                <a:schemeClr val="bg2"/>
              </a:solidFill>
            </a:endParaRPr>
          </a:p>
        </p:txBody>
      </p:sp>
      <p:sp>
        <p:nvSpPr>
          <p:cNvPr id="11267" name="Content Placeholder 2"/>
          <p:cNvSpPr txBox="1">
            <a:spLocks/>
          </p:cNvSpPr>
          <p:nvPr/>
        </p:nvSpPr>
        <p:spPr bwMode="auto">
          <a:xfrm>
            <a:off x="179512" y="1196752"/>
            <a:ext cx="8825855" cy="50967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342900" indent="-34290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marL="0" indent="0">
              <a:buNone/>
              <a:defRPr/>
            </a:pPr>
            <a:r>
              <a:rPr lang="en-GB" sz="2000" kern="0" dirty="0">
                <a:latin typeface="Arial" charset="0"/>
              </a:rPr>
              <a:t>Wednesday </a:t>
            </a:r>
            <a:r>
              <a:rPr lang="en-GB" sz="2000" kern="0" dirty="0" smtClean="0">
                <a:latin typeface="Arial" charset="0"/>
              </a:rPr>
              <a:t>13:30, 120 min</a:t>
            </a:r>
            <a:br>
              <a:rPr lang="en-GB" sz="2000" kern="0" dirty="0" smtClean="0">
                <a:latin typeface="Arial" charset="0"/>
              </a:rPr>
            </a:br>
            <a:endParaRPr lang="en-GB" sz="2000" kern="0" dirty="0">
              <a:latin typeface="Arial" charset="0"/>
            </a:endParaRPr>
          </a:p>
          <a:p>
            <a:pPr>
              <a:spcBef>
                <a:spcPts val="1800"/>
              </a:spcBef>
              <a:buFont typeface="Arial" panose="020B0604020202020204" pitchFamily="34" charset="0"/>
              <a:buChar char="•"/>
              <a:defRPr/>
            </a:pPr>
            <a:r>
              <a:rPr lang="en-GB" sz="1800" kern="0" dirty="0" smtClean="0">
                <a:latin typeface="Arial" charset="0"/>
              </a:rPr>
              <a:t>Alan </a:t>
            </a:r>
            <a:r>
              <a:rPr lang="en-GB" sz="1800" kern="0" dirty="0" err="1" smtClean="0">
                <a:latin typeface="Arial" charset="0"/>
              </a:rPr>
              <a:t>Sil</a:t>
            </a:r>
            <a:r>
              <a:rPr lang="en-GB" sz="1800" kern="0" dirty="0" smtClean="0">
                <a:latin typeface="Arial" charset="0"/>
              </a:rPr>
              <a:t> to introduce OGF  (20 min)</a:t>
            </a:r>
          </a:p>
          <a:p>
            <a:pPr lvl="1">
              <a:spcBef>
                <a:spcPts val="1800"/>
              </a:spcBef>
              <a:buFont typeface="Arial" panose="020B0604020202020204" pitchFamily="34" charset="0"/>
              <a:buChar char="•"/>
              <a:defRPr/>
            </a:pPr>
            <a:r>
              <a:rPr lang="en-GB" sz="1800" kern="0" dirty="0" smtClean="0">
                <a:latin typeface="Arial" charset="0"/>
              </a:rPr>
              <a:t>Guy </a:t>
            </a:r>
            <a:r>
              <a:rPr lang="en-GB" sz="1800" kern="0" dirty="0">
                <a:latin typeface="Arial" charset="0"/>
              </a:rPr>
              <a:t>to introduce the </a:t>
            </a:r>
            <a:r>
              <a:rPr lang="en-GB" sz="1800" kern="0" dirty="0" smtClean="0">
                <a:latin typeface="Arial" charset="0"/>
              </a:rPr>
              <a:t>NSI </a:t>
            </a:r>
            <a:r>
              <a:rPr lang="en-GB" sz="1800" kern="0" dirty="0">
                <a:latin typeface="Arial" charset="0"/>
              </a:rPr>
              <a:t>working group sessions. NSI update and </a:t>
            </a:r>
            <a:r>
              <a:rPr lang="en-GB" sz="1800" kern="0" dirty="0" smtClean="0">
                <a:latin typeface="Arial" charset="0"/>
              </a:rPr>
              <a:t>roadmap</a:t>
            </a:r>
            <a:br>
              <a:rPr lang="en-GB" sz="1800" kern="0" dirty="0" smtClean="0">
                <a:latin typeface="Arial" charset="0"/>
              </a:rPr>
            </a:br>
            <a:r>
              <a:rPr lang="en-GB" sz="1800" kern="0" dirty="0" smtClean="0">
                <a:latin typeface="Arial" charset="0"/>
              </a:rPr>
              <a:t>(20 </a:t>
            </a:r>
            <a:r>
              <a:rPr lang="en-GB" sz="1800" kern="0" dirty="0">
                <a:latin typeface="Arial" charset="0"/>
              </a:rPr>
              <a:t>min)</a:t>
            </a:r>
          </a:p>
          <a:p>
            <a:pPr lvl="0">
              <a:spcBef>
                <a:spcPts val="1800"/>
              </a:spcBef>
            </a:pPr>
            <a:r>
              <a:rPr lang="en-GB" sz="2000" dirty="0" smtClean="0"/>
              <a:t>John</a:t>
            </a:r>
            <a:r>
              <a:rPr lang="en-GB" sz="2000" dirty="0"/>
              <a:t> to present summary of routing policy use cases. (30 min)</a:t>
            </a:r>
          </a:p>
          <a:p>
            <a:pPr lvl="0">
              <a:spcBef>
                <a:spcPts val="1800"/>
              </a:spcBef>
            </a:pPr>
            <a:r>
              <a:rPr lang="en-GB" sz="2000" dirty="0"/>
              <a:t>Henrik to present an analysis of the problem of applying transit policy when performing end-to-end </a:t>
            </a:r>
            <a:r>
              <a:rPr lang="en-GB" sz="2000" dirty="0" err="1"/>
              <a:t>pathfinding</a:t>
            </a:r>
            <a:r>
              <a:rPr lang="en-GB" sz="2000" dirty="0"/>
              <a:t>. (30 min)</a:t>
            </a:r>
          </a:p>
          <a:p>
            <a:pPr lvl="0">
              <a:spcBef>
                <a:spcPts val="1800"/>
              </a:spcBef>
            </a:pPr>
            <a:r>
              <a:rPr lang="en-GB" sz="2000" dirty="0"/>
              <a:t>John to present a proposal for full path acknowledgement for policy enforcement. </a:t>
            </a:r>
            <a:r>
              <a:rPr lang="en-GB" sz="2000" dirty="0" smtClean="0"/>
              <a:t>(20 </a:t>
            </a:r>
            <a:r>
              <a:rPr lang="en-GB" sz="2000" dirty="0"/>
              <a:t>min)</a:t>
            </a:r>
          </a:p>
          <a:p>
            <a:pPr marL="361950" lvl="1">
              <a:defRPr/>
            </a:pPr>
            <a:endParaRPr lang="en-GB" sz="2000" kern="0" dirty="0">
              <a:latin typeface="Arial" charset="0"/>
            </a:endParaRPr>
          </a:p>
          <a:p>
            <a:pPr marL="361950" lvl="1">
              <a:defRPr/>
            </a:pPr>
            <a:endParaRPr lang="en-GB" sz="2000" kern="0" dirty="0" smtClean="0">
              <a:latin typeface="Arial" charset="0"/>
            </a:endParaRPr>
          </a:p>
          <a:p>
            <a:pPr marL="361950" lvl="1">
              <a:defRPr/>
            </a:pPr>
            <a:endParaRPr lang="en-GB" sz="2000" kern="0" dirty="0" smtClean="0">
              <a:latin typeface="Arial" charset="0"/>
            </a:endParaRPr>
          </a:p>
          <a:p>
            <a:pPr marL="800100" lvl="1">
              <a:buFont typeface="Arial" panose="020B0604020202020204" pitchFamily="34" charset="0"/>
              <a:buChar char="•"/>
              <a:defRPr/>
            </a:pPr>
            <a:endParaRPr lang="en-GB" sz="2000" kern="0" dirty="0" smtClean="0">
              <a:latin typeface="Arial" charset="0"/>
            </a:endParaRPr>
          </a:p>
          <a:p>
            <a:pPr marL="457200" lvl="1" indent="0">
              <a:buNone/>
              <a:defRPr/>
            </a:pPr>
            <a:endParaRPr lang="en-GB" sz="2000" kern="0" dirty="0">
              <a:latin typeface="Arial" charset="0"/>
            </a:endParaRPr>
          </a:p>
          <a:p>
            <a:pPr marL="457200" lvl="1" indent="0">
              <a:buNone/>
              <a:defRPr/>
            </a:pPr>
            <a:endParaRPr lang="en-GB" sz="2000" kern="0" dirty="0" smtClean="0">
              <a:latin typeface="Arial" charset="0"/>
            </a:endParaRPr>
          </a:p>
          <a:p>
            <a:pPr marL="800100" lvl="1">
              <a:buFont typeface="Arial" panose="020B0604020202020204" pitchFamily="34" charset="0"/>
              <a:buChar char="•"/>
              <a:defRPr/>
            </a:pPr>
            <a:endParaRPr lang="en-GB" sz="2000" kern="0" dirty="0">
              <a:latin typeface="Arial" charset="0"/>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 WG Session 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EBA5B74-85A5-4A51-A2CA-383A4E3EFFFF}" type="slidenum">
              <a:rPr lang="ja-JP" altLang="en-US" sz="1100" smtClean="0">
                <a:solidFill>
                  <a:schemeClr val="bg2"/>
                </a:solidFill>
              </a:rPr>
              <a:pPr>
                <a:spcBef>
                  <a:spcPct val="0"/>
                </a:spcBef>
                <a:buClrTx/>
                <a:buFontTx/>
                <a:buNone/>
              </a:pPr>
              <a:t>7</a:t>
            </a:fld>
            <a:endParaRPr lang="en-US" altLang="ja-JP" sz="1100" smtClean="0">
              <a:solidFill>
                <a:schemeClr val="bg2"/>
              </a:solidFill>
            </a:endParaRPr>
          </a:p>
        </p:txBody>
      </p:sp>
      <p:sp>
        <p:nvSpPr>
          <p:cNvPr id="3" name="Content Placeholder 2"/>
          <p:cNvSpPr txBox="1">
            <a:spLocks/>
          </p:cNvSpPr>
          <p:nvPr/>
        </p:nvSpPr>
        <p:spPr bwMode="auto">
          <a:xfrm>
            <a:off x="595312" y="1295835"/>
            <a:ext cx="8105775" cy="4680991"/>
          </a:xfrm>
          <a:prstGeom prst="rect">
            <a:avLst/>
          </a:prstGeom>
          <a:noFill/>
          <a:ln w="9525">
            <a:noFill/>
            <a:miter lim="800000"/>
            <a:headEnd/>
            <a:tailEnd/>
          </a:ln>
        </p:spPr>
        <p:txBody>
          <a:bodyPr/>
          <a:lstStyle/>
          <a:p>
            <a:pPr>
              <a:defRPr/>
            </a:pPr>
            <a:r>
              <a:rPr lang="en-GB" sz="2000" kern="0" dirty="0">
                <a:latin typeface="Arial" charset="0"/>
              </a:rPr>
              <a:t>Wednesday </a:t>
            </a:r>
            <a:r>
              <a:rPr lang="en-GB" sz="2000" kern="0" dirty="0" smtClean="0">
                <a:latin typeface="Arial" charset="0"/>
              </a:rPr>
              <a:t>16:00, 120 min</a:t>
            </a:r>
            <a:endParaRPr lang="en-GB" sz="2000" kern="0" dirty="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Hans </a:t>
            </a:r>
            <a:r>
              <a:rPr lang="en-GB" sz="2000" kern="0" dirty="0">
                <a:latin typeface="Arial" charset="0"/>
              </a:rPr>
              <a:t>to provide a refresher and update on the status of the NSI AA </a:t>
            </a:r>
            <a:r>
              <a:rPr lang="en-GB" sz="2000" kern="0" dirty="0" smtClean="0">
                <a:latin typeface="Arial" charset="0"/>
              </a:rPr>
              <a:t>proposal and </a:t>
            </a:r>
            <a:r>
              <a:rPr lang="en-GB" sz="2000" kern="0" dirty="0">
                <a:latin typeface="Arial" charset="0"/>
              </a:rPr>
              <a:t>John to present an overview of how to handle our users’ security requirements. </a:t>
            </a:r>
            <a:br>
              <a:rPr lang="en-GB" sz="2000" kern="0" dirty="0">
                <a:latin typeface="Arial" charset="0"/>
              </a:rPr>
            </a:br>
            <a:r>
              <a:rPr lang="en-GB" sz="2000" kern="0" dirty="0" smtClean="0">
                <a:latin typeface="Arial" charset="0"/>
              </a:rPr>
              <a:t>(60 </a:t>
            </a:r>
            <a:r>
              <a:rPr lang="en-GB" sz="2000" kern="0" dirty="0">
                <a:latin typeface="Arial" charset="0"/>
              </a:rPr>
              <a:t>min)</a:t>
            </a: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r>
              <a:rPr lang="en-GB" sz="2000" kern="0" dirty="0" smtClean="0">
                <a:latin typeface="Arial" charset="0"/>
              </a:rPr>
              <a:t>Professor </a:t>
            </a:r>
            <a:r>
              <a:rPr lang="en-GB" sz="2000" kern="0" dirty="0">
                <a:latin typeface="Arial" charset="0"/>
              </a:rPr>
              <a:t>Gail-</a:t>
            </a:r>
            <a:r>
              <a:rPr lang="en-GB" sz="2000" kern="0" dirty="0" err="1">
                <a:latin typeface="Arial" charset="0"/>
              </a:rPr>
              <a:t>Joon</a:t>
            </a:r>
            <a:r>
              <a:rPr lang="en-GB" sz="2000" kern="0" dirty="0">
                <a:latin typeface="Arial" charset="0"/>
              </a:rPr>
              <a:t> </a:t>
            </a:r>
            <a:r>
              <a:rPr lang="en-GB" sz="2000" kern="0" dirty="0" err="1">
                <a:latin typeface="Arial" charset="0"/>
              </a:rPr>
              <a:t>Ahn</a:t>
            </a:r>
            <a:r>
              <a:rPr lang="en-GB" sz="2000" kern="0" dirty="0">
                <a:latin typeface="Arial" charset="0"/>
              </a:rPr>
              <a:t> to present </a:t>
            </a:r>
            <a:r>
              <a:rPr lang="en-GB" sz="2000" dirty="0"/>
              <a:t>security research models</a:t>
            </a:r>
            <a:r>
              <a:rPr lang="en-GB" sz="2000" kern="0" dirty="0">
                <a:latin typeface="Arial" charset="0"/>
              </a:rPr>
              <a:t/>
            </a:r>
            <a:br>
              <a:rPr lang="en-GB" sz="2000" kern="0" dirty="0">
                <a:latin typeface="Arial" charset="0"/>
              </a:rPr>
            </a:br>
            <a:r>
              <a:rPr lang="en-GB" sz="2000" kern="0" dirty="0">
                <a:latin typeface="Arial" charset="0"/>
              </a:rPr>
              <a:t>(30 min</a:t>
            </a:r>
            <a:r>
              <a:rPr lang="en-GB" sz="2000" kern="0" dirty="0" smtClean="0">
                <a:latin typeface="Arial" charset="0"/>
              </a:rPr>
              <a:t>)</a:t>
            </a: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r>
              <a:rPr lang="en-GB" sz="2000" kern="0" dirty="0" smtClean="0">
                <a:latin typeface="Arial" charset="0"/>
              </a:rPr>
              <a:t>Discussion</a:t>
            </a:r>
            <a:br>
              <a:rPr lang="en-GB" sz="2000" kern="0" dirty="0" smtClean="0">
                <a:latin typeface="Arial" charset="0"/>
              </a:rPr>
            </a:br>
            <a:r>
              <a:rPr lang="en-GB" sz="2000" kern="0" dirty="0" smtClean="0">
                <a:latin typeface="Arial" charset="0"/>
              </a:rPr>
              <a:t>(30 </a:t>
            </a:r>
            <a:r>
              <a:rPr lang="en-GB" sz="2000" kern="0" dirty="0">
                <a:latin typeface="Arial" charset="0"/>
              </a:rPr>
              <a:t>min)</a:t>
            </a: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dirty="0" smtClean="0"/>
          </a:p>
          <a:p>
            <a:pPr marL="342900" indent="-342900">
              <a:buFont typeface="Arial" panose="020B0604020202020204" pitchFamily="34" charset="0"/>
              <a:buChar char="•"/>
              <a:defRPr/>
            </a:pPr>
            <a:endParaRPr lang="en-GB" dirty="0"/>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 WG Session </a:t>
            </a:r>
            <a:r>
              <a:rPr lang="en-US" sz="3500" kern="0" dirty="0" smtClean="0">
                <a:latin typeface="+mj-lt"/>
                <a:ea typeface="+mj-ea"/>
                <a:cs typeface="+mj-cs"/>
              </a:rPr>
              <a:t>2</a:t>
            </a:r>
            <a:endParaRPr lang="en-US" sz="3500" kern="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DFC8308-0AEA-4B3C-82E2-A32216F6CC9B}" type="slidenum">
              <a:rPr lang="ja-JP" altLang="en-US" sz="1100" smtClean="0">
                <a:solidFill>
                  <a:schemeClr val="bg2"/>
                </a:solidFill>
              </a:rPr>
              <a:pPr>
                <a:spcBef>
                  <a:spcPct val="0"/>
                </a:spcBef>
                <a:buClrTx/>
                <a:buFontTx/>
                <a:buNone/>
              </a:pPr>
              <a:t>8</a:t>
            </a:fld>
            <a:endParaRPr lang="en-US" altLang="ja-JP" sz="1100" smtClean="0">
              <a:solidFill>
                <a:schemeClr val="bg2"/>
              </a:solidFill>
            </a:endParaRPr>
          </a:p>
        </p:txBody>
      </p:sp>
      <p:sp>
        <p:nvSpPr>
          <p:cNvPr id="3" name="Content Placeholder 2"/>
          <p:cNvSpPr txBox="1">
            <a:spLocks/>
          </p:cNvSpPr>
          <p:nvPr/>
        </p:nvSpPr>
        <p:spPr bwMode="auto">
          <a:xfrm>
            <a:off x="685800" y="1360240"/>
            <a:ext cx="8105775" cy="5040560"/>
          </a:xfrm>
          <a:prstGeom prst="rect">
            <a:avLst/>
          </a:prstGeom>
          <a:noFill/>
          <a:ln w="9525">
            <a:noFill/>
            <a:miter lim="800000"/>
            <a:headEnd/>
            <a:tailEnd/>
          </a:ln>
        </p:spPr>
        <p:txBody>
          <a:bodyPr/>
          <a:lstStyle/>
          <a:p>
            <a:pPr defTabSz="457200" eaLnBrk="1" hangingPunct="1">
              <a:lnSpc>
                <a:spcPct val="90000"/>
              </a:lnSpc>
              <a:spcBef>
                <a:spcPts val="2400"/>
              </a:spcBef>
              <a:buClr>
                <a:schemeClr val="accent2"/>
              </a:buClr>
              <a:defRPr/>
            </a:pPr>
            <a:r>
              <a:rPr lang="en-GB" sz="2000" kern="0" dirty="0" smtClean="0">
                <a:latin typeface="Arial" charset="0"/>
              </a:rPr>
              <a:t>Thursday 9:00, 90 min</a:t>
            </a:r>
          </a:p>
          <a:p>
            <a:pPr marL="342900" indent="-342900" defTabSz="457200" eaLnBrk="1" hangingPunct="1">
              <a:lnSpc>
                <a:spcPct val="90000"/>
              </a:lnSpc>
              <a:spcBef>
                <a:spcPts val="2400"/>
              </a:spcBef>
              <a:buClr>
                <a:schemeClr val="accent2"/>
              </a:buClr>
              <a:buFont typeface="Times" pitchFamily="18" charset="0"/>
              <a:buChar char="•"/>
              <a:defRPr/>
            </a:pPr>
            <a:r>
              <a:rPr lang="en-GB" sz="2000" kern="0" dirty="0" smtClean="0">
                <a:latin typeface="Arial" charset="0"/>
              </a:rPr>
              <a:t>Guy – greetings and intro to </a:t>
            </a:r>
            <a:r>
              <a:rPr lang="en-GB" sz="2000" kern="0" dirty="0">
                <a:latin typeface="Arial" charset="0"/>
              </a:rPr>
              <a:t>the </a:t>
            </a:r>
            <a:r>
              <a:rPr lang="en-GB" sz="2000" kern="0" dirty="0" smtClean="0">
                <a:latin typeface="Arial" charset="0"/>
              </a:rPr>
              <a:t>NSI AA sessions</a:t>
            </a:r>
            <a:r>
              <a:rPr lang="en-GB" sz="2000" kern="0" dirty="0">
                <a:latin typeface="Arial" charset="0"/>
              </a:rPr>
              <a:t/>
            </a:r>
            <a:br>
              <a:rPr lang="en-GB" sz="2000" kern="0" dirty="0">
                <a:latin typeface="Arial" charset="0"/>
              </a:rPr>
            </a:br>
            <a:r>
              <a:rPr lang="en-GB" sz="2000" kern="0" dirty="0" smtClean="0">
                <a:latin typeface="Arial" charset="0"/>
              </a:rPr>
              <a:t>(5 min)</a:t>
            </a:r>
          </a:p>
          <a:p>
            <a:pPr marL="342900" indent="-342900" defTabSz="457200" eaLnBrk="1" hangingPunct="1">
              <a:lnSpc>
                <a:spcPct val="90000"/>
              </a:lnSpc>
              <a:spcBef>
                <a:spcPts val="2400"/>
              </a:spcBef>
              <a:buClr>
                <a:schemeClr val="accent2"/>
              </a:buClr>
              <a:buFont typeface="Times" pitchFamily="18" charset="0"/>
              <a:buChar char="•"/>
              <a:defRPr/>
            </a:pPr>
            <a:r>
              <a:rPr lang="en-GB" sz="2000" kern="0" dirty="0">
                <a:latin typeface="Arial" charset="0"/>
              </a:rPr>
              <a:t>Stephen Schwab to present the ABAC security model </a:t>
            </a:r>
            <a:br>
              <a:rPr lang="en-GB" sz="2000" kern="0" dirty="0">
                <a:latin typeface="Arial" charset="0"/>
              </a:rPr>
            </a:br>
            <a:r>
              <a:rPr lang="en-GB" sz="2000" kern="0" dirty="0">
                <a:latin typeface="Arial" charset="0"/>
              </a:rPr>
              <a:t>(30 </a:t>
            </a:r>
            <a:r>
              <a:rPr lang="en-GB" sz="2000" kern="0" dirty="0" smtClean="0">
                <a:latin typeface="Arial" charset="0"/>
              </a:rPr>
              <a:t>min)</a:t>
            </a:r>
            <a:endParaRPr lang="en-GB" sz="2000" kern="0" dirty="0">
              <a:latin typeface="Arial" charset="0"/>
            </a:endParaRPr>
          </a:p>
          <a:p>
            <a:pPr marL="342900" indent="-342900" defTabSz="457200" eaLnBrk="1" hangingPunct="1">
              <a:lnSpc>
                <a:spcPct val="90000"/>
              </a:lnSpc>
              <a:spcBef>
                <a:spcPts val="2400"/>
              </a:spcBef>
              <a:buClr>
                <a:schemeClr val="accent2"/>
              </a:buClr>
              <a:buFont typeface="Times" pitchFamily="18" charset="0"/>
              <a:buChar char="•"/>
              <a:defRPr/>
            </a:pPr>
            <a:r>
              <a:rPr lang="en-GB" sz="2000" kern="0" dirty="0">
                <a:latin typeface="Arial" charset="0"/>
              </a:rPr>
              <a:t>Umar </a:t>
            </a:r>
            <a:r>
              <a:rPr lang="en-GB" sz="2000" kern="0" dirty="0" err="1">
                <a:latin typeface="Arial" charset="0"/>
              </a:rPr>
              <a:t>Toseef</a:t>
            </a:r>
            <a:r>
              <a:rPr lang="en-GB" sz="2000" kern="0" dirty="0">
                <a:latin typeface="Arial" charset="0"/>
              </a:rPr>
              <a:t> from EICT to introduce FELIX AAA  (remote presentation)</a:t>
            </a:r>
            <a:br>
              <a:rPr lang="en-GB" sz="2000" kern="0" dirty="0">
                <a:latin typeface="Arial" charset="0"/>
              </a:rPr>
            </a:br>
            <a:r>
              <a:rPr lang="en-GB" sz="2000" kern="0" dirty="0">
                <a:latin typeface="Arial" charset="0"/>
              </a:rPr>
              <a:t>(30 min)</a:t>
            </a:r>
          </a:p>
          <a:p>
            <a:pPr marL="342900" indent="-342900" defTabSz="457200" eaLnBrk="1" hangingPunct="1">
              <a:lnSpc>
                <a:spcPct val="90000"/>
              </a:lnSpc>
              <a:spcBef>
                <a:spcPts val="2400"/>
              </a:spcBef>
              <a:buClr>
                <a:schemeClr val="accent2"/>
              </a:buClr>
              <a:buFont typeface="Times" pitchFamily="18" charset="0"/>
              <a:buChar char="•"/>
              <a:defRPr/>
            </a:pPr>
            <a:r>
              <a:rPr lang="en-GB" sz="2000" kern="0" dirty="0" smtClean="0">
                <a:latin typeface="Arial" charset="0"/>
              </a:rPr>
              <a:t>Hans and Chin to chair Q and A session with the guest speakers (25 min)</a:t>
            </a:r>
          </a:p>
          <a:p>
            <a:pPr marL="342900" indent="-342900" defTabSz="457200" eaLnBrk="1" hangingPunct="1">
              <a:lnSpc>
                <a:spcPct val="90000"/>
              </a:lnSpc>
              <a:spcBef>
                <a:spcPts val="2400"/>
              </a:spcBef>
              <a:buClr>
                <a:schemeClr val="accent2"/>
              </a:buClr>
              <a:buFont typeface="Times" pitchFamily="18" charset="0"/>
              <a:buChar char="•"/>
              <a:defRPr/>
            </a:pPr>
            <a:endParaRPr lang="en-GB" sz="2000" kern="0" dirty="0" smtClean="0">
              <a:latin typeface="Arial" charset="0"/>
            </a:endParaRPr>
          </a:p>
          <a:p>
            <a:pPr marL="342900" indent="-342900" defTabSz="457200" eaLnBrk="1" hangingPunct="1">
              <a:lnSpc>
                <a:spcPct val="90000"/>
              </a:lnSpc>
              <a:spcBef>
                <a:spcPts val="2400"/>
              </a:spcBef>
              <a:buClr>
                <a:schemeClr val="accent2"/>
              </a:buClr>
              <a:buFont typeface="Times" pitchFamily="18" charset="0"/>
              <a:buChar char="•"/>
              <a:defRPr/>
            </a:pPr>
            <a:endParaRPr lang="en-GB" sz="2000" kern="0" dirty="0">
              <a:latin typeface="Arial" charset="0"/>
            </a:endParaRPr>
          </a:p>
          <a:p>
            <a:pPr marL="342900" indent="-342900" defTabSz="457200" eaLnBrk="1" hangingPunct="1">
              <a:lnSpc>
                <a:spcPct val="90000"/>
              </a:lnSpc>
              <a:spcBef>
                <a:spcPts val="1800"/>
              </a:spcBef>
              <a:buClr>
                <a:schemeClr val="accent2"/>
              </a:buClr>
              <a:buFont typeface="Times" pitchFamily="18" charset="0"/>
              <a:buChar char="•"/>
              <a:defRPr/>
            </a:pPr>
            <a:endParaRPr lang="en-GB" kern="0" dirty="0">
              <a:latin typeface="Arial" charset="0"/>
            </a:endParaRPr>
          </a:p>
          <a:p>
            <a:pPr defTabSz="457200" eaLnBrk="1" hangingPunct="1">
              <a:lnSpc>
                <a:spcPct val="90000"/>
              </a:lnSpc>
              <a:spcBef>
                <a:spcPts val="1800"/>
              </a:spcBef>
              <a:buClr>
                <a:schemeClr val="accent2"/>
              </a:buClr>
              <a:defRPr/>
            </a:pPr>
            <a:endParaRPr lang="en-GB" kern="0" dirty="0" smtClean="0">
              <a:latin typeface="Arial" charset="0"/>
            </a:endParaRPr>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 WG Session 3</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0EBA5B74-85A5-4A51-A2CA-383A4E3EFFFF}" type="slidenum">
              <a:rPr lang="ja-JP" altLang="en-US" sz="1100" smtClean="0">
                <a:solidFill>
                  <a:schemeClr val="bg2"/>
                </a:solidFill>
              </a:rPr>
              <a:pPr>
                <a:spcBef>
                  <a:spcPct val="0"/>
                </a:spcBef>
                <a:buClrTx/>
                <a:buFontTx/>
                <a:buNone/>
              </a:pPr>
              <a:t>9</a:t>
            </a:fld>
            <a:endParaRPr lang="en-US" altLang="ja-JP" sz="1100" smtClean="0">
              <a:solidFill>
                <a:schemeClr val="bg2"/>
              </a:solidFill>
            </a:endParaRPr>
          </a:p>
        </p:txBody>
      </p:sp>
      <p:sp>
        <p:nvSpPr>
          <p:cNvPr id="3" name="Content Placeholder 2"/>
          <p:cNvSpPr txBox="1">
            <a:spLocks/>
          </p:cNvSpPr>
          <p:nvPr/>
        </p:nvSpPr>
        <p:spPr bwMode="auto">
          <a:xfrm>
            <a:off x="595313" y="1484312"/>
            <a:ext cx="8105775" cy="4752999"/>
          </a:xfrm>
          <a:prstGeom prst="rect">
            <a:avLst/>
          </a:prstGeom>
          <a:noFill/>
          <a:ln w="9525">
            <a:noFill/>
            <a:miter lim="800000"/>
            <a:headEnd/>
            <a:tailEnd/>
          </a:ln>
        </p:spPr>
        <p:txBody>
          <a:bodyPr/>
          <a:lstStyle/>
          <a:p>
            <a:pPr>
              <a:defRPr/>
            </a:pPr>
            <a:r>
              <a:rPr lang="en-GB" sz="2000" kern="0" dirty="0" smtClean="0">
                <a:latin typeface="Arial" charset="0"/>
              </a:rPr>
              <a:t>Thursday 11:00, 90 min</a:t>
            </a:r>
          </a:p>
          <a:p>
            <a:pPr>
              <a:defRPr/>
            </a:pPr>
            <a:endParaRPr lang="en-GB" sz="2000" kern="0" dirty="0" smtClean="0">
              <a:latin typeface="Arial" charset="0"/>
            </a:endParaRPr>
          </a:p>
          <a:p>
            <a:pPr marL="342900" indent="-342900">
              <a:buFont typeface="Arial" panose="020B0604020202020204" pitchFamily="34" charset="0"/>
              <a:buChar char="•"/>
              <a:defRPr/>
            </a:pPr>
            <a:r>
              <a:rPr lang="en-GB" sz="2000" kern="0" dirty="0" err="1">
                <a:latin typeface="Arial" charset="0"/>
              </a:rPr>
              <a:t>Bartek</a:t>
            </a:r>
            <a:r>
              <a:rPr lang="en-GB" sz="2000" kern="0" dirty="0">
                <a:latin typeface="Arial" charset="0"/>
              </a:rPr>
              <a:t> B. from PSNC to present on NSI contest</a:t>
            </a:r>
            <a:br>
              <a:rPr lang="en-GB" sz="2000" kern="0" dirty="0">
                <a:latin typeface="Arial" charset="0"/>
              </a:rPr>
            </a:br>
            <a:r>
              <a:rPr lang="en-GB" sz="2000" kern="0" dirty="0">
                <a:latin typeface="Arial" charset="0"/>
              </a:rPr>
              <a:t>(30 min</a:t>
            </a:r>
            <a:r>
              <a:rPr lang="en-GB" sz="2000" kern="0" dirty="0" smtClean="0">
                <a:latin typeface="Arial" charset="0"/>
              </a:rPr>
              <a:t>)</a:t>
            </a:r>
          </a:p>
          <a:p>
            <a:pPr marL="342900" indent="-342900">
              <a:buFont typeface="Arial" panose="020B0604020202020204" pitchFamily="34" charset="0"/>
              <a:buChar char="•"/>
              <a:defRPr/>
            </a:pPr>
            <a:endParaRPr lang="en-GB" sz="2000" kern="0" dirty="0">
              <a:latin typeface="Arial" charset="0"/>
            </a:endParaRPr>
          </a:p>
          <a:p>
            <a:pPr marL="342900" lvl="0" indent="-342900">
              <a:buFont typeface="Arial" panose="020B0604020202020204" pitchFamily="34" charset="0"/>
              <a:buChar char="•"/>
            </a:pPr>
            <a:r>
              <a:rPr lang="en-GB" sz="2000" dirty="0" smtClean="0"/>
              <a:t>TBA </a:t>
            </a:r>
            <a:r>
              <a:rPr lang="en-GB" sz="2000" dirty="0" smtClean="0">
                <a:solidFill>
                  <a:schemeClr val="tx2"/>
                </a:solidFill>
              </a:rPr>
              <a:t>John</a:t>
            </a:r>
            <a:r>
              <a:rPr lang="en-GB" sz="2000" dirty="0" smtClean="0">
                <a:solidFill>
                  <a:schemeClr val="bg1"/>
                </a:solidFill>
              </a:rPr>
              <a:t> to present a list of open issues with his DDS method</a:t>
            </a:r>
            <a:r>
              <a:rPr lang="en-GB" sz="2000" dirty="0" smtClean="0"/>
              <a:t>.</a:t>
            </a:r>
            <a:r>
              <a:rPr lang="en-GB" sz="2000"/>
              <a:t> </a:t>
            </a:r>
            <a:r>
              <a:rPr lang="en-GB" sz="2000" smtClean="0"/>
              <a:t/>
            </a:r>
            <a:br>
              <a:rPr lang="en-GB" sz="2000" smtClean="0"/>
            </a:br>
            <a:r>
              <a:rPr lang="en-GB" sz="2000" smtClean="0"/>
              <a:t>(</a:t>
            </a:r>
            <a:r>
              <a:rPr lang="en-GB" sz="2000" dirty="0"/>
              <a:t>30 min</a:t>
            </a:r>
            <a:r>
              <a:rPr lang="en-GB" sz="2000" dirty="0" smtClean="0"/>
              <a:t>)</a:t>
            </a:r>
          </a:p>
          <a:p>
            <a:pPr marL="342900" lvl="0" indent="-342900">
              <a:buFont typeface="Arial" panose="020B0604020202020204" pitchFamily="34" charset="0"/>
              <a:buChar char="•"/>
            </a:pPr>
            <a:endParaRPr lang="en-GB" sz="2000" dirty="0"/>
          </a:p>
          <a:p>
            <a:pPr marL="342900" lvl="0" indent="-342900">
              <a:buFont typeface="Arial" panose="020B0604020202020204" pitchFamily="34" charset="0"/>
              <a:buChar char="•"/>
            </a:pPr>
            <a:r>
              <a:rPr lang="en-GB" sz="2000" dirty="0"/>
              <a:t>NSI working group panel to discuss challenges and issues in the chosen </a:t>
            </a:r>
            <a:r>
              <a:rPr lang="en-GB" sz="2000" dirty="0" err="1"/>
              <a:t>topo</a:t>
            </a:r>
            <a:r>
              <a:rPr lang="en-GB" sz="2000" dirty="0"/>
              <a:t>/doc distribution system. </a:t>
            </a:r>
            <a:r>
              <a:rPr lang="en-GB" sz="2000" dirty="0" smtClean="0"/>
              <a:t>(30 </a:t>
            </a:r>
            <a:r>
              <a:rPr lang="en-GB" sz="2000" dirty="0"/>
              <a:t>min)</a:t>
            </a:r>
          </a:p>
          <a:p>
            <a:pPr marL="342900" indent="-342900">
              <a:buFont typeface="Arial" panose="020B0604020202020204" pitchFamily="34" charset="0"/>
              <a:buChar cha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a:defRPr/>
            </a:pPr>
            <a:endParaRPr lang="en-GB" sz="2000" kern="0" dirty="0" smtClean="0">
              <a:latin typeface="Arial" charset="0"/>
            </a:endParaRPr>
          </a:p>
          <a:p>
            <a:pPr marL="342900" indent="-342900">
              <a:buFont typeface="Arial" panose="020B0604020202020204" pitchFamily="34" charset="0"/>
              <a:buChar char="•"/>
              <a:defRPr/>
            </a:pPr>
            <a:endParaRPr lang="en-GB" sz="2000" kern="0" dirty="0">
              <a:latin typeface="Arial" charset="0"/>
            </a:endParaRPr>
          </a:p>
          <a:p>
            <a:pPr marL="342900" indent="-342900">
              <a:buFont typeface="Arial" panose="020B0604020202020204" pitchFamily="34" charset="0"/>
              <a:buChar char="•"/>
              <a:defRPr/>
            </a:pPr>
            <a:endParaRPr lang="en-GB" sz="2000" dirty="0" smtClean="0"/>
          </a:p>
          <a:p>
            <a:pPr marL="342900" indent="-342900">
              <a:buFont typeface="Arial" panose="020B0604020202020204" pitchFamily="34" charset="0"/>
              <a:buChar char="•"/>
              <a:defRPr/>
            </a:pPr>
            <a:endParaRPr lang="en-GB" dirty="0"/>
          </a:p>
          <a:p>
            <a:pPr defTabSz="457200" eaLnBrk="1" hangingPunct="1">
              <a:lnSpc>
                <a:spcPct val="90000"/>
              </a:lnSpc>
              <a:spcBef>
                <a:spcPct val="20000"/>
              </a:spcBef>
              <a:buClr>
                <a:schemeClr val="accent2"/>
              </a:buCl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Char char="•"/>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buFontTx/>
              <a:buChar char="•"/>
              <a:defRPr/>
            </a:pPr>
            <a:endParaRPr lang="en-GB"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2000" kern="0" dirty="0">
              <a:latin typeface="+mn-lt"/>
              <a:ea typeface="+mn-ea"/>
            </a:endParaRPr>
          </a:p>
          <a:p>
            <a:pPr marL="342900" lvl="1" indent="-342900" defTabSz="457200" eaLnBrk="1" hangingPunct="1">
              <a:lnSpc>
                <a:spcPct val="90000"/>
              </a:lnSpc>
              <a:spcBef>
                <a:spcPct val="20000"/>
              </a:spcBef>
              <a:buClr>
                <a:schemeClr val="accent2"/>
              </a:buClr>
              <a:defRPr/>
            </a:pPr>
            <a:endParaRPr lang="en-US"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8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endParaRPr lang="en-GB" sz="1600" kern="0" dirty="0">
              <a:latin typeface="+mn-lt"/>
              <a:ea typeface="+mn-ea"/>
            </a:endParaRPr>
          </a:p>
          <a:p>
            <a:pPr marL="342900" indent="-342900" defTabSz="457200" eaLnBrk="1" hangingPunct="1">
              <a:lnSpc>
                <a:spcPct val="90000"/>
              </a:lnSpc>
              <a:spcBef>
                <a:spcPct val="20000"/>
              </a:spcBef>
              <a:buClr>
                <a:schemeClr val="accent2"/>
              </a:buClr>
              <a:buFont typeface="Times" pitchFamily="18" charset="0"/>
              <a:buNone/>
              <a:defRPr/>
            </a:pPr>
            <a:r>
              <a:rPr lang="en-US" sz="1600" kern="0" dirty="0">
                <a:latin typeface="+mn-lt"/>
                <a:ea typeface="+mn-ea"/>
              </a:rPr>
              <a:t> 	</a:t>
            </a:r>
          </a:p>
          <a:p>
            <a:pPr marL="342900" indent="-342900" defTabSz="457200" eaLnBrk="1" hangingPunct="1">
              <a:lnSpc>
                <a:spcPct val="90000"/>
              </a:lnSpc>
              <a:spcBef>
                <a:spcPct val="20000"/>
              </a:spcBef>
              <a:buClr>
                <a:schemeClr val="accent2"/>
              </a:buClr>
              <a:buFont typeface="Times" pitchFamily="18" charset="0"/>
              <a:buNone/>
              <a:defRPr/>
            </a:pPr>
            <a:endParaRPr lang="en-US" sz="3200" kern="0" dirty="0">
              <a:latin typeface="+mn-lt"/>
              <a:ea typeface="+mn-ea"/>
            </a:endParaRPr>
          </a:p>
        </p:txBody>
      </p:sp>
      <p:sp>
        <p:nvSpPr>
          <p:cNvPr id="4" name="Title 1"/>
          <p:cNvSpPr txBox="1">
            <a:spLocks/>
          </p:cNvSpPr>
          <p:nvPr/>
        </p:nvSpPr>
        <p:spPr bwMode="auto">
          <a:xfrm>
            <a:off x="685800" y="152400"/>
            <a:ext cx="7772400" cy="1143000"/>
          </a:xfrm>
          <a:prstGeom prst="rect">
            <a:avLst/>
          </a:prstGeom>
          <a:noFill/>
          <a:ln w="9525">
            <a:noFill/>
            <a:miter lim="800000"/>
            <a:headEnd/>
            <a:tailEnd/>
          </a:ln>
        </p:spPr>
        <p:txBody>
          <a:bodyPr anchor="ctr"/>
          <a:lstStyle/>
          <a:p>
            <a:pPr eaLnBrk="1" hangingPunct="1">
              <a:defRPr/>
            </a:pPr>
            <a:r>
              <a:rPr lang="en-US" sz="3500" kern="0" dirty="0">
                <a:latin typeface="+mj-lt"/>
                <a:ea typeface="+mj-ea"/>
                <a:cs typeface="+mj-cs"/>
              </a:rPr>
              <a:t>NSI WG Session 4</a:t>
            </a:r>
            <a:endParaRPr lang="en-US" sz="3500" kern="0" dirty="0"/>
          </a:p>
        </p:txBody>
      </p:sp>
    </p:spTree>
    <p:extLst>
      <p:ext uri="{BB962C8B-B14F-4D97-AF65-F5344CB8AC3E}">
        <p14:creationId xmlns:p14="http://schemas.microsoft.com/office/powerpoint/2010/main" val="48075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5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8571</TotalTime>
  <Words>1006</Words>
  <Application>Microsoft Office PowerPoint</Application>
  <PresentationFormat>On-screen Show (4:3)</PresentationFormat>
  <Paragraphs>338</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ＭＳ Ｐゴシック</vt:lpstr>
      <vt:lpstr>Arial</vt:lpstr>
      <vt:lpstr>Arial Narrow</vt:lpstr>
      <vt:lpstr>Calibri</vt:lpstr>
      <vt:lpstr>Times</vt:lpstr>
      <vt:lpstr>Verdana</vt:lpstr>
      <vt:lpstr>OGF PowerPoint Template v1.5</vt:lpstr>
      <vt:lpstr>Network Services Interface</vt:lpstr>
      <vt:lpstr>OGF IPR Policies Apply</vt:lpstr>
      <vt:lpstr>NSI Sessions @ GEC22</vt:lpstr>
      <vt:lpstr>NSI Sessions @ GEC22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NSI Roadmap</vt:lpstr>
      <vt:lpstr>NSI roadmap</vt:lpstr>
      <vt:lpstr>Full Copyright Notice</vt:lpstr>
    </vt:vector>
  </TitlesOfParts>
  <Company>DANTE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guy</dc:creator>
  <cp:lastModifiedBy>Guy Roberts</cp:lastModifiedBy>
  <cp:revision>484</cp:revision>
  <cp:lastPrinted>2006-08-17T17:55:00Z</cp:lastPrinted>
  <dcterms:created xsi:type="dcterms:W3CDTF">2009-03-03T10:05:42Z</dcterms:created>
  <dcterms:modified xsi:type="dcterms:W3CDTF">2015-03-20T14:29:23Z</dcterms:modified>
</cp:coreProperties>
</file>